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25"/>
  </p:notesMasterIdLst>
  <p:handoutMasterIdLst>
    <p:handoutMasterId r:id="rId26"/>
  </p:handoutMasterIdLst>
  <p:sldIdLst>
    <p:sldId id="268" r:id="rId2"/>
    <p:sldId id="279" r:id="rId3"/>
    <p:sldId id="337" r:id="rId4"/>
    <p:sldId id="336" r:id="rId5"/>
    <p:sldId id="280" r:id="rId6"/>
    <p:sldId id="321" r:id="rId7"/>
    <p:sldId id="281" r:id="rId8"/>
    <p:sldId id="292" r:id="rId9"/>
    <p:sldId id="304" r:id="rId10"/>
    <p:sldId id="305" r:id="rId11"/>
    <p:sldId id="322" r:id="rId12"/>
    <p:sldId id="306" r:id="rId13"/>
    <p:sldId id="307" r:id="rId14"/>
    <p:sldId id="308" r:id="rId15"/>
    <p:sldId id="300" r:id="rId16"/>
    <p:sldId id="317" r:id="rId17"/>
    <p:sldId id="301" r:id="rId18"/>
    <p:sldId id="302" r:id="rId19"/>
    <p:sldId id="303" r:id="rId20"/>
    <p:sldId id="339" r:id="rId21"/>
    <p:sldId id="340" r:id="rId22"/>
    <p:sldId id="341" r:id="rId23"/>
    <p:sldId id="31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AC"/>
    <a:srgbClr val="001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7" autoAdjust="0"/>
    <p:restoredTop sz="94660"/>
  </p:normalViewPr>
  <p:slideViewPr>
    <p:cSldViewPr snapToGrid="0">
      <p:cViewPr varScale="1">
        <p:scale>
          <a:sx n="86" d="100"/>
          <a:sy n="86" d="100"/>
        </p:scale>
        <p:origin x="1210" y="53"/>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2/9/2018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2/9/2018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942694-68FB-48D2-9831-CEB156C3713A}" type="slidenum">
              <a:rPr lang="en-US" smtClean="0"/>
              <a:pPr/>
              <a:t>4</a:t>
            </a:fld>
            <a:endParaRPr lang="en-US"/>
          </a:p>
        </p:txBody>
      </p:sp>
    </p:spTree>
    <p:extLst>
      <p:ext uri="{BB962C8B-B14F-4D97-AF65-F5344CB8AC3E}">
        <p14:creationId xmlns:p14="http://schemas.microsoft.com/office/powerpoint/2010/main" val="375021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42694-68FB-48D2-9831-CEB156C3713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47258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D2465DD-9819-4ABC-A784-477AFBA19C86}" type="datetime1">
              <a:rPr lang="en-US" smtClean="0"/>
              <a:t>2/9/2018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Add a footer</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72655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61E545-DA4D-4588-A168-A47EEF327FC2}"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7759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8FB26042-7092-4D96-B3CE-E8E6CFEE88C8}" type="datetime1">
              <a:rPr lang="en-US" smtClean="0"/>
              <a:t>2/9/2018</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1375A4-56A4-47D6-9801-1991572033F7}" type="slidenum">
              <a:rPr lang="en-US" smtClean="0"/>
              <a:t>‹#›</a:t>
            </a:fld>
            <a:endParaRPr lang="en-US" dirty="0"/>
          </a:p>
        </p:txBody>
      </p:sp>
    </p:spTree>
    <p:extLst>
      <p:ext uri="{BB962C8B-B14F-4D97-AF65-F5344CB8AC3E}">
        <p14:creationId xmlns:p14="http://schemas.microsoft.com/office/powerpoint/2010/main" val="364179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2/9/2018</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29644A-97F2-4BC4-BBF7-FC141F507563}" type="datetime1">
              <a:rPr lang="en-US" smtClean="0"/>
              <a:t>2/9/2018</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54618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86B75A-687E-405C-8A0B-8D00578BA2C3}" type="datetimeFigureOut">
              <a:rPr lang="en-US" smtClean="0"/>
              <a:pPr/>
              <a:t>2/9/2018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783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2/9/2018</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22260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2/9/2018</a:t>
            </a:fld>
            <a:endParaRPr lang="en-US" dirty="0"/>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1521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2/9/2018</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4843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2/9/2018</a:t>
            </a:fld>
            <a:endParaRPr lang="en-US" dirty="0"/>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9930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0F9C03C-1F27-412D-AD0B-6423348F1B9B}" type="datetime1">
              <a:rPr lang="en-US" smtClean="0"/>
              <a:t>2/9/2018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Add a footer</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31375A4-56A4-47D6-9801-1991572033F7}" type="slidenum">
              <a:rPr lang="en-US" smtClean="0"/>
              <a:t>‹#›</a:t>
            </a:fld>
            <a:endParaRPr lang="en-US" dirty="0"/>
          </a:p>
        </p:txBody>
      </p:sp>
    </p:spTree>
    <p:extLst>
      <p:ext uri="{BB962C8B-B14F-4D97-AF65-F5344CB8AC3E}">
        <p14:creationId xmlns:p14="http://schemas.microsoft.com/office/powerpoint/2010/main" val="37178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Rectangle 7"/>
          <p:cNvSpPr/>
          <p:nvPr userDrawn="1"/>
        </p:nvSpPr>
        <p:spPr>
          <a:xfrm>
            <a:off x="0" y="0"/>
            <a:ext cx="457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86373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619CFDC2-5630-4611-9BF0-0EF7C8C4398D}" type="datetime1">
              <a:rPr lang="en-US" smtClean="0"/>
              <a:t>2/9/2018</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E31375A4-56A4-47D6-9801-1991572033F7}"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9735763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65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51347" y="5092522"/>
            <a:ext cx="5143500" cy="1097280"/>
          </a:xfrm>
        </p:spPr>
        <p:txBody>
          <a:bodyPr>
            <a:normAutofit/>
          </a:bodyPr>
          <a:lstStyle/>
          <a:p>
            <a:pPr algn="ctr"/>
            <a:r>
              <a:rPr lang="en-US" sz="1900" dirty="0" smtClean="0">
                <a:solidFill>
                  <a:schemeClr val="bg2"/>
                </a:solidFill>
              </a:rPr>
              <a:t>Faye DiMassimo, AICP</a:t>
            </a:r>
          </a:p>
          <a:p>
            <a:pPr algn="ctr"/>
            <a:r>
              <a:rPr lang="en-US" sz="1900" dirty="0" smtClean="0">
                <a:solidFill>
                  <a:schemeClr val="bg2"/>
                </a:solidFill>
              </a:rPr>
              <a:t>Renew Atlanta General Manager</a:t>
            </a:r>
            <a:endParaRPr lang="en-US" sz="1900" dirty="0">
              <a:solidFill>
                <a:schemeClr val="bg2"/>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7552" y="621437"/>
            <a:ext cx="5291091" cy="2416860"/>
          </a:xfrm>
          <a:prstGeom prst="rect">
            <a:avLst/>
          </a:prstGeom>
        </p:spPr>
      </p:pic>
      <p:sp>
        <p:nvSpPr>
          <p:cNvPr id="6" name="TextBox 5"/>
          <p:cNvSpPr txBox="1"/>
          <p:nvPr/>
        </p:nvSpPr>
        <p:spPr>
          <a:xfrm>
            <a:off x="2627714" y="6445019"/>
            <a:ext cx="3790765" cy="338554"/>
          </a:xfrm>
          <a:prstGeom prst="rect">
            <a:avLst/>
          </a:prstGeom>
          <a:noFill/>
        </p:spPr>
        <p:txBody>
          <a:bodyPr wrap="square" rtlCol="0">
            <a:spAutoFit/>
          </a:bodyPr>
          <a:lstStyle/>
          <a:p>
            <a:pPr algn="ctr"/>
            <a:r>
              <a:rPr lang="en-US" sz="1600" i="1" dirty="0" smtClean="0">
                <a:solidFill>
                  <a:schemeClr val="tx2">
                    <a:lumMod val="75000"/>
                    <a:lumOff val="25000"/>
                  </a:schemeClr>
                </a:solidFill>
              </a:rPr>
              <a:t>February 14, 2018</a:t>
            </a:r>
            <a:endParaRPr lang="en-US" sz="1600" i="1" dirty="0">
              <a:solidFill>
                <a:schemeClr val="tx2">
                  <a:lumMod val="75000"/>
                  <a:lumOff val="25000"/>
                </a:schemeClr>
              </a:solidFill>
            </a:endParaRPr>
          </a:p>
        </p:txBody>
      </p:sp>
      <p:sp>
        <p:nvSpPr>
          <p:cNvPr id="4" name="Title 3"/>
          <p:cNvSpPr>
            <a:spLocks noGrp="1"/>
          </p:cNvSpPr>
          <p:nvPr>
            <p:ph type="ctrTitle"/>
          </p:nvPr>
        </p:nvSpPr>
        <p:spPr>
          <a:xfrm>
            <a:off x="528222" y="3029419"/>
            <a:ext cx="7989752" cy="1504844"/>
          </a:xfrm>
        </p:spPr>
        <p:txBody>
          <a:bodyPr>
            <a:normAutofit/>
          </a:bodyPr>
          <a:lstStyle/>
          <a:p>
            <a:pPr algn="ctr"/>
            <a:r>
              <a:rPr lang="en-US" sz="4000" dirty="0" smtClean="0">
                <a:solidFill>
                  <a:schemeClr val="bg1"/>
                </a:solidFill>
              </a:rPr>
              <a:t>Transportation Committee</a:t>
            </a:r>
            <a:endParaRPr lang="en-US" sz="4000" dirty="0">
              <a:solidFill>
                <a:schemeClr val="bg1"/>
              </a:solidFill>
            </a:endParaRPr>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0"/>
            <a:ext cx="9158964" cy="1323192"/>
            <a:chOff x="0" y="688906"/>
            <a:chExt cx="9158964" cy="1375448"/>
          </a:xfrm>
        </p:grpSpPr>
        <p:grpSp>
          <p:nvGrpSpPr>
            <p:cNvPr id="9" name="Group 8"/>
            <p:cNvGrpSpPr/>
            <p:nvPr/>
          </p:nvGrpSpPr>
          <p:grpSpPr>
            <a:xfrm>
              <a:off x="0" y="688906"/>
              <a:ext cx="9158964" cy="1375448"/>
              <a:chOff x="0" y="2447072"/>
              <a:chExt cx="12191999" cy="2495897"/>
            </a:xfrm>
          </p:grpSpPr>
          <p:pic>
            <p:nvPicPr>
              <p:cNvPr id="10" name="Picture 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1121" t="32488" r="2128" b="36901"/>
              <a:stretch/>
            </p:blipFill>
            <p:spPr>
              <a:xfrm>
                <a:off x="0" y="2447072"/>
                <a:ext cx="12191999" cy="2495897"/>
              </a:xfrm>
              <a:prstGeom prst="rect">
                <a:avLst/>
              </a:prstGeom>
              <a:effectLst>
                <a:outerShdw blurRad="50800" dist="38100" dir="5400000" algn="t" rotWithShape="0">
                  <a:prstClr val="black">
                    <a:alpha val="40000"/>
                  </a:prstClr>
                </a:outerShdw>
              </a:effectLst>
            </p:spPr>
          </p:pic>
          <p:pic>
            <p:nvPicPr>
              <p:cNvPr id="11"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297691" y="3876719"/>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1455744" y="3683036"/>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2400557" y="350368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3457978" y="350368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4220096" y="3497615"/>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4599916" y="3495527"/>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5173361" y="350368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5566583" y="3497615"/>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5959805" y="350368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6975831" y="3507056"/>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8233326" y="3507056"/>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9916358" y="3553955"/>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11532358" y="357465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3769594" y="3507056"/>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9501981" y="3555560"/>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4003675" y="3495526"/>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7726147" y="3508953"/>
                <a:ext cx="76125" cy="2345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clipartbest.com/cliparts/4cb/Kj9/4cbKj9zcg.png"/>
              <p:cNvPicPr>
                <a:picLocks noChangeAspect="1" noChangeArrowheads="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35173" r="32376"/>
              <a:stretch/>
            </p:blipFill>
            <p:spPr bwMode="auto">
              <a:xfrm>
                <a:off x="8484379" y="3508953"/>
                <a:ext cx="76125" cy="2345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p:cNvSpPr/>
            <p:nvPr/>
          </p:nvSpPr>
          <p:spPr>
            <a:xfrm>
              <a:off x="1277898" y="867196"/>
              <a:ext cx="6774092" cy="983787"/>
            </a:xfrm>
            <a:prstGeom prst="rect">
              <a:avLst/>
            </a:prstGeom>
          </p:spPr>
          <p:txBody>
            <a:bodyPr wrap="square" lIns="68579" tIns="34289" rIns="68579" bIns="34289">
              <a:spAutoFit/>
            </a:bodyPr>
            <a:lstStyle/>
            <a:p>
              <a:pPr algn="ctr" defTabSz="685783"/>
              <a:r>
                <a:rPr lang="en-US" sz="1900" b="1" i="1" dirty="0">
                  <a:solidFill>
                    <a:schemeClr val="bg2">
                      <a:lumMod val="25000"/>
                    </a:schemeClr>
                  </a:solidFill>
                  <a:latin typeface="Gill Sans MT" panose="020B0502020104020203" pitchFamily="34" charset="0"/>
                </a:rPr>
                <a:t>A public demonstration and “living lab” for IoT deployment, data collection/analytics, autonomous vehicles, and partnerships.</a:t>
              </a:r>
            </a:p>
          </p:txBody>
        </p:sp>
        <p:pic>
          <p:nvPicPr>
            <p:cNvPr id="50" name="Picture 14" descr="Image result for georgia tech transparent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2413" y="1030849"/>
              <a:ext cx="688171" cy="688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02996" y="1575038"/>
            <a:ext cx="8352971" cy="2519687"/>
            <a:chOff x="479664" y="1749997"/>
            <a:chExt cx="8352971" cy="2519687"/>
          </a:xfrm>
        </p:grpSpPr>
        <p:grpSp>
          <p:nvGrpSpPr>
            <p:cNvPr id="53" name="Group 52"/>
            <p:cNvGrpSpPr/>
            <p:nvPr/>
          </p:nvGrpSpPr>
          <p:grpSpPr>
            <a:xfrm>
              <a:off x="5857462" y="3278183"/>
              <a:ext cx="2975173" cy="954107"/>
              <a:chOff x="6173805" y="3252509"/>
              <a:chExt cx="3250522" cy="1272142"/>
            </a:xfrm>
          </p:grpSpPr>
          <p:pic>
            <p:nvPicPr>
              <p:cNvPr id="54" name="Picture 2" descr="https://image.freepik.com/free-icon/traffic-lights_318-33094.png"/>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3805" y="3347054"/>
                <a:ext cx="629547" cy="7800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5" name="Rectangle 54"/>
              <p:cNvSpPr/>
              <p:nvPr/>
            </p:nvSpPr>
            <p:spPr>
              <a:xfrm>
                <a:off x="6817863" y="3252509"/>
                <a:ext cx="2606464" cy="1272142"/>
              </a:xfrm>
              <a:prstGeom prst="rect">
                <a:avLst/>
              </a:prstGeom>
            </p:spPr>
            <p:txBody>
              <a:bodyPr wrap="square">
                <a:spAutoFit/>
              </a:bodyPr>
              <a:lstStyle/>
              <a:p>
                <a:pPr defTabSz="685783"/>
                <a:r>
                  <a:rPr lang="en-US" sz="1400" b="1" dirty="0">
                    <a:solidFill>
                      <a:schemeClr val="bg2">
                        <a:lumMod val="25000"/>
                      </a:schemeClr>
                    </a:solidFill>
                    <a:latin typeface="Gill Sans MT" panose="020B0502020104020203" pitchFamily="34" charset="0"/>
                  </a:rPr>
                  <a:t>Connected and coordinated traffic signals </a:t>
                </a:r>
                <a:r>
                  <a:rPr lang="en-US" sz="1400" dirty="0">
                    <a:solidFill>
                      <a:schemeClr val="bg2">
                        <a:lumMod val="25000"/>
                      </a:schemeClr>
                    </a:solidFill>
                    <a:latin typeface="Gill Sans MT" panose="020B0502020104020203" pitchFamily="34" charset="0"/>
                  </a:rPr>
                  <a:t>with advanced traffic responsive signal timing</a:t>
                </a:r>
              </a:p>
            </p:txBody>
          </p:sp>
        </p:grpSp>
        <p:grpSp>
          <p:nvGrpSpPr>
            <p:cNvPr id="56" name="Group 55"/>
            <p:cNvGrpSpPr/>
            <p:nvPr/>
          </p:nvGrpSpPr>
          <p:grpSpPr>
            <a:xfrm>
              <a:off x="1093595" y="1749997"/>
              <a:ext cx="2935077" cy="1015663"/>
              <a:chOff x="180748" y="3091681"/>
              <a:chExt cx="2628062" cy="1015663"/>
            </a:xfrm>
          </p:grpSpPr>
          <p:grpSp>
            <p:nvGrpSpPr>
              <p:cNvPr id="57" name="Group 56"/>
              <p:cNvGrpSpPr/>
              <p:nvPr/>
            </p:nvGrpSpPr>
            <p:grpSpPr>
              <a:xfrm>
                <a:off x="180748" y="3091681"/>
                <a:ext cx="2628062" cy="1015663"/>
                <a:chOff x="4260372" y="2838923"/>
                <a:chExt cx="3594875" cy="1805621"/>
              </a:xfrm>
            </p:grpSpPr>
            <p:pic>
              <p:nvPicPr>
                <p:cNvPr id="62" name="Picture 61"/>
                <p:cNvPicPr>
                  <a:picLocks noChangeAspect="1"/>
                </p:cNvPicPr>
                <p:nvPr/>
              </p:nvPicPr>
              <p:blipFill>
                <a:blip r:embed="rId6">
                  <a:duotone>
                    <a:schemeClr val="accent1">
                      <a:shade val="45000"/>
                      <a:satMod val="135000"/>
                    </a:schemeClr>
                    <a:prstClr val="white"/>
                  </a:duotone>
                </a:blip>
                <a:stretch>
                  <a:fillRect/>
                </a:stretch>
              </p:blipFill>
              <p:spPr>
                <a:xfrm>
                  <a:off x="4260372" y="2850167"/>
                  <a:ext cx="689491" cy="690849"/>
                </a:xfrm>
                <a:prstGeom prst="ellipse">
                  <a:avLst/>
                </a:prstGeom>
              </p:spPr>
            </p:pic>
            <p:sp>
              <p:nvSpPr>
                <p:cNvPr id="63" name="Rectangle 62"/>
                <p:cNvSpPr/>
                <p:nvPr/>
              </p:nvSpPr>
              <p:spPr>
                <a:xfrm>
                  <a:off x="5036316" y="2838923"/>
                  <a:ext cx="2818931" cy="1805621"/>
                </a:xfrm>
                <a:prstGeom prst="rect">
                  <a:avLst/>
                </a:prstGeom>
              </p:spPr>
              <p:txBody>
                <a:bodyPr wrap="square">
                  <a:spAutoFit/>
                </a:bodyPr>
                <a:lstStyle/>
                <a:p>
                  <a:pPr defTabSz="685783"/>
                  <a:r>
                    <a:rPr lang="en-US" sz="1500" dirty="0">
                      <a:solidFill>
                        <a:schemeClr val="bg2">
                          <a:lumMod val="25000"/>
                        </a:schemeClr>
                      </a:solidFill>
                      <a:latin typeface="Gill Sans MT" panose="020B0502020104020203" pitchFamily="34" charset="0"/>
                    </a:rPr>
                    <a:t>Deploy smart city data platform and demo </a:t>
                  </a:r>
                  <a:r>
                    <a:rPr lang="en-US" sz="1500" b="1" dirty="0">
                      <a:solidFill>
                        <a:schemeClr val="bg2">
                          <a:lumMod val="25000"/>
                        </a:schemeClr>
                      </a:solidFill>
                      <a:latin typeface="Gill Sans MT" panose="020B0502020104020203" pitchFamily="34" charset="0"/>
                    </a:rPr>
                    <a:t>open APIs</a:t>
                  </a:r>
                  <a:r>
                    <a:rPr lang="en-US" sz="1500" dirty="0">
                      <a:solidFill>
                        <a:schemeClr val="bg2">
                          <a:lumMod val="25000"/>
                        </a:schemeClr>
                      </a:solidFill>
                      <a:latin typeface="Gill Sans MT" panose="020B0502020104020203" pitchFamily="34" charset="0"/>
                    </a:rPr>
                    <a:t>, advanced analytics and data visualization tech</a:t>
                  </a:r>
                </a:p>
              </p:txBody>
            </p:sp>
          </p:grpSp>
          <p:pic>
            <p:nvPicPr>
              <p:cNvPr id="60" name="Picture 59"/>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7969" t="48781" r="52859" b="20731"/>
              <a:stretch/>
            </p:blipFill>
            <p:spPr>
              <a:xfrm>
                <a:off x="249358" y="3458328"/>
                <a:ext cx="346606" cy="256813"/>
              </a:xfrm>
              <a:prstGeom prst="ellipse">
                <a:avLst/>
              </a:prstGeom>
              <a:solidFill>
                <a:schemeClr val="tx1">
                  <a:lumMod val="50000"/>
                  <a:lumOff val="50000"/>
                </a:schemeClr>
              </a:solidFill>
            </p:spPr>
          </p:pic>
          <p:sp>
            <p:nvSpPr>
              <p:cNvPr id="61" name="TextBox 60"/>
              <p:cNvSpPr txBox="1"/>
              <p:nvPr/>
            </p:nvSpPr>
            <p:spPr>
              <a:xfrm>
                <a:off x="208954" y="3440893"/>
                <a:ext cx="582778" cy="253916"/>
              </a:xfrm>
              <a:prstGeom prst="rect">
                <a:avLst/>
              </a:prstGeom>
              <a:noFill/>
              <a:effectLst>
                <a:outerShdw blurRad="50800" dist="38100" algn="l" rotWithShape="0">
                  <a:prstClr val="black">
                    <a:alpha val="40000"/>
                  </a:prstClr>
                </a:outerShdw>
              </a:effectLst>
            </p:spPr>
            <p:txBody>
              <a:bodyPr wrap="square" lIns="68579" tIns="34289" rIns="68579" bIns="34289" rtlCol="0">
                <a:spAutoFit/>
              </a:bodyPr>
              <a:lstStyle/>
              <a:p>
                <a:pPr defTabSz="685783"/>
                <a:r>
                  <a:rPr lang="en-US" sz="1200" b="1" dirty="0">
                    <a:solidFill>
                      <a:schemeClr val="bg1"/>
                    </a:solidFill>
                    <a:effectLst>
                      <a:outerShdw blurRad="38100" dist="38100" dir="2700000" algn="tl">
                        <a:srgbClr val="000000">
                          <a:alpha val="43137"/>
                        </a:srgbClr>
                      </a:outerShdw>
                    </a:effectLst>
                  </a:rPr>
                  <a:t>APIs</a:t>
                </a:r>
              </a:p>
            </p:txBody>
          </p:sp>
        </p:grpSp>
        <p:grpSp>
          <p:nvGrpSpPr>
            <p:cNvPr id="64" name="Group 63"/>
            <p:cNvGrpSpPr/>
            <p:nvPr/>
          </p:nvGrpSpPr>
          <p:grpSpPr>
            <a:xfrm>
              <a:off x="4683401" y="1749997"/>
              <a:ext cx="2714058" cy="998902"/>
              <a:chOff x="3406155" y="3144835"/>
              <a:chExt cx="2714058" cy="998902"/>
            </a:xfrm>
          </p:grpSpPr>
          <p:sp>
            <p:nvSpPr>
              <p:cNvPr id="65" name="TextBox 64"/>
              <p:cNvSpPr txBox="1"/>
              <p:nvPr/>
            </p:nvSpPr>
            <p:spPr>
              <a:xfrm>
                <a:off x="4085272" y="3151160"/>
                <a:ext cx="2034941" cy="992577"/>
              </a:xfrm>
              <a:prstGeom prst="rect">
                <a:avLst/>
              </a:prstGeom>
              <a:noFill/>
            </p:spPr>
            <p:txBody>
              <a:bodyPr wrap="square" lIns="68579" tIns="34289" rIns="68579" bIns="34289" rtlCol="0">
                <a:spAutoFit/>
              </a:bodyPr>
              <a:lstStyle/>
              <a:p>
                <a:pPr defTabSz="685783"/>
                <a:r>
                  <a:rPr lang="en-US" sz="1500" b="1" dirty="0">
                    <a:solidFill>
                      <a:schemeClr val="bg2">
                        <a:lumMod val="25000"/>
                      </a:schemeClr>
                    </a:solidFill>
                    <a:latin typeface="Gill Sans MT" panose="020B0502020104020203" pitchFamily="34" charset="0"/>
                  </a:rPr>
                  <a:t>100+ IoT sensors </a:t>
                </a:r>
                <a:r>
                  <a:rPr lang="en-US" sz="1500" dirty="0">
                    <a:solidFill>
                      <a:schemeClr val="bg2">
                        <a:lumMod val="25000"/>
                      </a:schemeClr>
                    </a:solidFill>
                    <a:latin typeface="Gill Sans MT" panose="020B0502020104020203" pitchFamily="34" charset="0"/>
                  </a:rPr>
                  <a:t>(see, hear, smell) along 5 miles, 18 signalized intersections)</a:t>
                </a:r>
              </a:p>
            </p:txBody>
          </p:sp>
          <p:pic>
            <p:nvPicPr>
              <p:cNvPr id="66" name="Picture 2" descr="https://s3.amazonaws.com/kinlane-productions/bw-icons/bw-surveillance-camera.jpg"/>
              <p:cNvPicPr>
                <a:picLocks noChangeAspect="1" noChangeArrowheads="1"/>
              </p:cNvPicPr>
              <p:nvPr/>
            </p:nvPicPr>
            <p:blipFill>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06155" y="3144835"/>
                <a:ext cx="534859" cy="3670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7" name="Picture 4" descr="https://encrypted-tbn3.gstatic.com/images?q=tbn:ANd9GcSNErduHASX0aXVylcrxDT5DQ6acRcKNgVX25tH8fjv8xDJcBDpBw"/>
              <p:cNvPicPr>
                <a:picLocks noChangeAspect="1" noChangeArrowheads="1"/>
              </p:cNvPicPr>
              <p:nvPr/>
            </p:nvPicPr>
            <p:blipFill>
              <a:blip r:embed="rId9"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652171" y="3309295"/>
                <a:ext cx="430643" cy="29748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69" name="Group 68"/>
            <p:cNvGrpSpPr/>
            <p:nvPr/>
          </p:nvGrpSpPr>
          <p:grpSpPr>
            <a:xfrm>
              <a:off x="3254910" y="3278183"/>
              <a:ext cx="2843496" cy="991501"/>
              <a:chOff x="2946194" y="4247893"/>
              <a:chExt cx="2843496" cy="991501"/>
            </a:xfrm>
          </p:grpSpPr>
          <p:sp>
            <p:nvSpPr>
              <p:cNvPr id="70" name="Rectangle 69"/>
              <p:cNvSpPr/>
              <p:nvPr/>
            </p:nvSpPr>
            <p:spPr>
              <a:xfrm>
                <a:off x="3637266" y="4292982"/>
                <a:ext cx="2152424" cy="946412"/>
              </a:xfrm>
              <a:prstGeom prst="rect">
                <a:avLst/>
              </a:prstGeom>
            </p:spPr>
            <p:txBody>
              <a:bodyPr wrap="square" lIns="68579" tIns="34289" rIns="68579" bIns="34289">
                <a:spAutoFit/>
              </a:bodyPr>
              <a:lstStyle/>
              <a:p>
                <a:pPr defTabSz="685783"/>
                <a:r>
                  <a:rPr lang="en-US" sz="1400" b="1" dirty="0">
                    <a:solidFill>
                      <a:schemeClr val="bg2">
                        <a:lumMod val="25000"/>
                      </a:schemeClr>
                    </a:solidFill>
                    <a:latin typeface="Gill Sans MT" panose="020B0502020104020203" pitchFamily="34" charset="0"/>
                  </a:rPr>
                  <a:t>Re-pave, re-stripe, repair the entire corridor </a:t>
                </a:r>
                <a:r>
                  <a:rPr lang="en-US" sz="1400" dirty="0">
                    <a:solidFill>
                      <a:schemeClr val="bg2">
                        <a:lumMod val="25000"/>
                      </a:schemeClr>
                    </a:solidFill>
                    <a:latin typeface="Gill Sans MT" panose="020B0502020104020203" pitchFamily="34" charset="0"/>
                  </a:rPr>
                  <a:t>and upgrade street signs</a:t>
                </a:r>
              </a:p>
            </p:txBody>
          </p:sp>
          <p:pic>
            <p:nvPicPr>
              <p:cNvPr id="71" name="Picture 4" descr="Related image"/>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6194" y="4247893"/>
                <a:ext cx="678220" cy="7515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479664" y="3282120"/>
              <a:ext cx="2803759" cy="931022"/>
              <a:chOff x="6154962" y="3111844"/>
              <a:chExt cx="2803759" cy="931022"/>
            </a:xfrm>
          </p:grpSpPr>
          <p:sp>
            <p:nvSpPr>
              <p:cNvPr id="73" name="TextBox 72"/>
              <p:cNvSpPr txBox="1"/>
              <p:nvPr/>
            </p:nvSpPr>
            <p:spPr>
              <a:xfrm>
                <a:off x="6633701" y="3111844"/>
                <a:ext cx="2325020" cy="931022"/>
              </a:xfrm>
              <a:prstGeom prst="rect">
                <a:avLst/>
              </a:prstGeom>
              <a:noFill/>
            </p:spPr>
            <p:txBody>
              <a:bodyPr wrap="square" lIns="68579" tIns="34289" rIns="68579" bIns="34289" rtlCol="0">
                <a:spAutoFit/>
              </a:bodyPr>
              <a:lstStyle/>
              <a:p>
                <a:pPr defTabSz="685783"/>
                <a:r>
                  <a:rPr lang="en-US" sz="1400" dirty="0">
                    <a:solidFill>
                      <a:schemeClr val="bg2">
                        <a:lumMod val="25000"/>
                      </a:schemeClr>
                    </a:solidFill>
                    <a:latin typeface="Gill Sans MT" panose="020B0502020104020203" pitchFamily="34" charset="0"/>
                  </a:rPr>
                  <a:t>Citizen </a:t>
                </a:r>
                <a:r>
                  <a:rPr lang="en-US" sz="1400" b="1" dirty="0">
                    <a:solidFill>
                      <a:schemeClr val="bg2">
                        <a:lumMod val="25000"/>
                      </a:schemeClr>
                    </a:solidFill>
                    <a:latin typeface="Gill Sans MT" panose="020B0502020104020203" pitchFamily="34" charset="0"/>
                  </a:rPr>
                  <a:t>kiosks delivering wayfinding, transit updates, </a:t>
                </a:r>
                <a:r>
                  <a:rPr lang="en-US" sz="1400" dirty="0">
                    <a:solidFill>
                      <a:schemeClr val="bg2">
                        <a:lumMod val="25000"/>
                      </a:schemeClr>
                    </a:solidFill>
                    <a:latin typeface="Gill Sans MT" panose="020B0502020104020203" pitchFamily="34" charset="0"/>
                  </a:rPr>
                  <a:t>emergency messages, etc. </a:t>
                </a:r>
              </a:p>
            </p:txBody>
          </p:sp>
          <p:pic>
            <p:nvPicPr>
              <p:cNvPr id="74" name="Picture 73"/>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54962" y="3163958"/>
                <a:ext cx="437464" cy="666837"/>
              </a:xfrm>
              <a:prstGeom prst="rect">
                <a:avLst/>
              </a:prstGeom>
            </p:spPr>
          </p:pic>
        </p:grpSp>
      </p:grpSp>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5934" y="403396"/>
            <a:ext cx="1336270" cy="567838"/>
          </a:xfrm>
          <a:prstGeom prst="rect">
            <a:avLst/>
          </a:prstGeom>
        </p:spPr>
      </p:pic>
      <p:sp>
        <p:nvSpPr>
          <p:cNvPr id="41" name="Rectangle 40"/>
          <p:cNvSpPr/>
          <p:nvPr/>
        </p:nvSpPr>
        <p:spPr>
          <a:xfrm>
            <a:off x="429630" y="5188298"/>
            <a:ext cx="5032479" cy="1169551"/>
          </a:xfrm>
          <a:prstGeom prst="rect">
            <a:avLst/>
          </a:prstGeom>
        </p:spPr>
        <p:txBody>
          <a:bodyPr wrap="square">
            <a:spAutoFit/>
          </a:bodyPr>
          <a:lstStyle/>
          <a:p>
            <a:pPr algn="just" defTabSz="685783">
              <a:buClr>
                <a:srgbClr val="F0601A"/>
              </a:buClr>
              <a:buSzPct val="125000"/>
            </a:pPr>
            <a:r>
              <a:rPr lang="en-US" sz="1750" dirty="0">
                <a:solidFill>
                  <a:schemeClr val="bg1"/>
                </a:solidFill>
                <a:latin typeface="Gill Sans MT" panose="020B0502020104020203" pitchFamily="34" charset="0"/>
              </a:rPr>
              <a:t>North Avenue is the first major corridor located in the Midtown “smart” zone that we are actively working on to collect real-time data and demonstrate how we can use it to improve the </a:t>
            </a:r>
            <a:r>
              <a:rPr lang="en-US" sz="1750" dirty="0" smtClean="0">
                <a:solidFill>
                  <a:schemeClr val="bg1"/>
                </a:solidFill>
                <a:latin typeface="Gill Sans MT" panose="020B0502020104020203" pitchFamily="34" charset="0"/>
              </a:rPr>
              <a:t>corridor.</a:t>
            </a:r>
            <a:endParaRPr lang="en-US" sz="1750" dirty="0">
              <a:solidFill>
                <a:schemeClr val="bg1"/>
              </a:solidFill>
              <a:latin typeface="Gill Sans MT" panose="020B0502020104020203" pitchFamily="34" charset="0"/>
            </a:endParaRPr>
          </a:p>
        </p:txBody>
      </p:sp>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26468" y="4181798"/>
            <a:ext cx="3480548" cy="2658446"/>
          </a:xfrm>
          <a:prstGeom prst="rect">
            <a:avLst/>
          </a:prstGeom>
        </p:spPr>
      </p:pic>
    </p:spTree>
    <p:extLst>
      <p:ext uri="{BB962C8B-B14F-4D97-AF65-F5344CB8AC3E}">
        <p14:creationId xmlns:p14="http://schemas.microsoft.com/office/powerpoint/2010/main" val="12658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82950"/>
            <a:ext cx="7989752" cy="699385"/>
          </a:xfrm>
        </p:spPr>
        <p:txBody>
          <a:bodyPr>
            <a:normAutofit/>
          </a:bodyPr>
          <a:lstStyle/>
          <a:p>
            <a:pPr algn="ctr"/>
            <a:r>
              <a:rPr lang="en-US" sz="3200" cap="none" dirty="0" smtClean="0"/>
              <a:t>Suite of Smart Corridors</a:t>
            </a:r>
            <a:endParaRPr lang="en-US" sz="3200" cap="none" dirty="0"/>
          </a:p>
        </p:txBody>
      </p:sp>
      <p:sp>
        <p:nvSpPr>
          <p:cNvPr id="5" name="Content Placeholder 4"/>
          <p:cNvSpPr>
            <a:spLocks noGrp="1"/>
          </p:cNvSpPr>
          <p:nvPr>
            <p:ph idx="1"/>
          </p:nvPr>
        </p:nvSpPr>
        <p:spPr>
          <a:xfrm>
            <a:off x="581192" y="2198256"/>
            <a:ext cx="4572699" cy="4341090"/>
          </a:xfrm>
        </p:spPr>
        <p:txBody>
          <a:bodyPr>
            <a:noAutofit/>
          </a:bodyPr>
          <a:lstStyle/>
          <a:p>
            <a:pPr>
              <a:buSzPct val="85000"/>
              <a:buFont typeface="Wingdings" panose="05000000000000000000" pitchFamily="2" charset="2"/>
              <a:buChar char="Ø"/>
            </a:pPr>
            <a:r>
              <a:rPr lang="en-US" sz="1900" dirty="0" smtClean="0"/>
              <a:t>City of Atlanta Partnerships:</a:t>
            </a:r>
          </a:p>
          <a:p>
            <a:pPr lvl="1">
              <a:buSzPct val="85000"/>
            </a:pPr>
            <a:r>
              <a:rPr lang="en-US" sz="1900" dirty="0" smtClean="0"/>
              <a:t>Event management – traffic management for special events</a:t>
            </a:r>
          </a:p>
          <a:p>
            <a:pPr lvl="1">
              <a:buSzPct val="85000"/>
            </a:pPr>
            <a:r>
              <a:rPr lang="en-US" sz="1900" dirty="0"/>
              <a:t>North Avenue Smart </a:t>
            </a:r>
            <a:r>
              <a:rPr lang="en-US" sz="1900" dirty="0" smtClean="0"/>
              <a:t>Corridor – AV, connected vehicles, data analytics</a:t>
            </a:r>
            <a:endParaRPr lang="en-US" sz="1900" dirty="0"/>
          </a:p>
          <a:p>
            <a:pPr lvl="1">
              <a:buSzPct val="85000"/>
            </a:pPr>
            <a:r>
              <a:rPr lang="en-US" sz="1900" dirty="0" smtClean="0"/>
              <a:t>Campbellton Road Smart </a:t>
            </a:r>
            <a:r>
              <a:rPr lang="en-US" sz="1900" dirty="0"/>
              <a:t>Corridor – </a:t>
            </a:r>
            <a:r>
              <a:rPr lang="en-US" sz="1900" dirty="0" smtClean="0"/>
              <a:t>transit</a:t>
            </a:r>
          </a:p>
          <a:p>
            <a:pPr lvl="1">
              <a:buSzPct val="85000"/>
            </a:pPr>
            <a:r>
              <a:rPr lang="en-US" sz="1900" dirty="0" smtClean="0"/>
              <a:t>Buckhead – traffic management</a:t>
            </a:r>
          </a:p>
          <a:p>
            <a:pPr lvl="1">
              <a:buSzPct val="85000"/>
            </a:pPr>
            <a:r>
              <a:rPr lang="en-US" sz="1900" dirty="0" smtClean="0"/>
              <a:t>Ted Turner </a:t>
            </a:r>
            <a:r>
              <a:rPr lang="en-US" sz="1900" dirty="0"/>
              <a:t>Drive – </a:t>
            </a:r>
            <a:r>
              <a:rPr lang="en-US" sz="1900" dirty="0" smtClean="0"/>
              <a:t>sustainability</a:t>
            </a:r>
            <a:endParaRPr lang="en-US" sz="1900" dirty="0"/>
          </a:p>
        </p:txBody>
      </p:sp>
      <p:pic>
        <p:nvPicPr>
          <p:cNvPr id="4098" name="Picture 2" descr="Image result for atlanta information manag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3896" y="7070892"/>
            <a:ext cx="459872" cy="4598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atlanta information manage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280"/>
          <a:stretch/>
        </p:blipFill>
        <p:spPr bwMode="auto">
          <a:xfrm>
            <a:off x="5153891" y="5440216"/>
            <a:ext cx="3528291" cy="13300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618" y="1955687"/>
            <a:ext cx="3158435" cy="1626276"/>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42999"/>
          <a:stretch/>
        </p:blipFill>
        <p:spPr>
          <a:xfrm>
            <a:off x="5338618" y="3775328"/>
            <a:ext cx="3242170" cy="1848055"/>
          </a:xfrm>
          <a:prstGeom prst="rect">
            <a:avLst/>
          </a:prstGeom>
        </p:spPr>
      </p:pic>
    </p:spTree>
    <p:extLst>
      <p:ext uri="{BB962C8B-B14F-4D97-AF65-F5344CB8AC3E}">
        <p14:creationId xmlns:p14="http://schemas.microsoft.com/office/powerpoint/2010/main" val="122925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3123362" y="2201462"/>
            <a:ext cx="5486400" cy="3441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685783" eaLnBrk="0" fontAlgn="base" hangingPunct="0">
              <a:spcBef>
                <a:spcPct val="0"/>
              </a:spcBef>
              <a:spcAft>
                <a:spcPct val="0"/>
              </a:spcAft>
              <a:buClr>
                <a:schemeClr val="tx2">
                  <a:lumMod val="75000"/>
                  <a:lumOff val="25000"/>
                </a:schemeClr>
              </a:buClr>
            </a:pPr>
            <a:r>
              <a:rPr lang="en-US" altLang="en-US" sz="1700" dirty="0">
                <a:solidFill>
                  <a:schemeClr val="tx1">
                    <a:lumMod val="75000"/>
                    <a:lumOff val="25000"/>
                  </a:schemeClr>
                </a:solidFill>
                <a:latin typeface="Gill Sans MT" panose="020B0502020104020203" pitchFamily="34" charset="0"/>
              </a:rPr>
              <a:t>Members actively work together to create a measurable and sustainable impact in road safety by:</a:t>
            </a:r>
            <a:endParaRPr lang="en-US" altLang="en-US" sz="500" dirty="0">
              <a:solidFill>
                <a:schemeClr val="tx1">
                  <a:lumMod val="75000"/>
                  <a:lumOff val="25000"/>
                </a:schemeClr>
              </a:solidFill>
              <a:latin typeface="Gill Sans MT" panose="020B0502020104020203" pitchFamily="34" charset="0"/>
            </a:endParaRPr>
          </a:p>
          <a:p>
            <a:pPr marL="285750" indent="-285750" defTabSz="685783" eaLnBrk="0" fontAlgn="base" hangingPunct="0">
              <a:spcBef>
                <a:spcPct val="0"/>
              </a:spcBef>
              <a:spcAft>
                <a:spcPct val="0"/>
              </a:spcAft>
              <a:buClr>
                <a:schemeClr val="tx2">
                  <a:lumMod val="75000"/>
                  <a:lumOff val="25000"/>
                </a:schemeClr>
              </a:buClr>
              <a:buFont typeface="Wingdings" panose="05000000000000000000" pitchFamily="2" charset="2"/>
              <a:buChar char="§"/>
            </a:pPr>
            <a:endParaRPr lang="en-US" altLang="en-US" sz="500" dirty="0">
              <a:solidFill>
                <a:schemeClr val="tx1">
                  <a:lumMod val="75000"/>
                  <a:lumOff val="25000"/>
                </a:schemeClr>
              </a:solidFill>
              <a:latin typeface="Gill Sans MT" panose="020B0502020104020203" pitchFamily="34" charset="0"/>
            </a:endParaRPr>
          </a:p>
          <a:p>
            <a:pPr marL="800100" lvl="2" indent="-342900" defTabSz="685783" eaLnBrk="0" fontAlgn="ctr" hangingPunct="0">
              <a:spcBef>
                <a:spcPts val="450"/>
              </a:spcBef>
              <a:spcAft>
                <a:spcPct val="0"/>
              </a:spcAft>
              <a:buClr>
                <a:schemeClr val="accent2"/>
              </a:buClr>
              <a:buFont typeface="Wingdings" panose="05000000000000000000" pitchFamily="2" charset="2"/>
              <a:buChar char="§"/>
            </a:pPr>
            <a:r>
              <a:rPr lang="en-US" altLang="en-US" sz="1500" dirty="0">
                <a:solidFill>
                  <a:schemeClr val="tx1">
                    <a:lumMod val="75000"/>
                    <a:lumOff val="25000"/>
                  </a:schemeClr>
                </a:solidFill>
                <a:latin typeface="Gill Sans MT" panose="020B0502020104020203" pitchFamily="34" charset="0"/>
              </a:rPr>
              <a:t>Leveraging member companies’ collective intellectual capital and expertise to advance best practices for companies and their fleets</a:t>
            </a:r>
          </a:p>
          <a:p>
            <a:pPr marL="800100" lvl="2" indent="-342900" defTabSz="685783" eaLnBrk="0" fontAlgn="ctr" hangingPunct="0">
              <a:spcBef>
                <a:spcPts val="450"/>
              </a:spcBef>
              <a:spcAft>
                <a:spcPct val="0"/>
              </a:spcAft>
              <a:buClr>
                <a:schemeClr val="accent2"/>
              </a:buClr>
              <a:buFont typeface="Wingdings" panose="05000000000000000000" pitchFamily="2" charset="2"/>
              <a:buChar char="§"/>
            </a:pPr>
            <a:r>
              <a:rPr lang="en-US" altLang="en-US" sz="1500" dirty="0">
                <a:solidFill>
                  <a:schemeClr val="tx1">
                    <a:lumMod val="75000"/>
                    <a:lumOff val="25000"/>
                  </a:schemeClr>
                </a:solidFill>
                <a:latin typeface="Gill Sans MT" panose="020B0502020104020203" pitchFamily="34" charset="0"/>
              </a:rPr>
              <a:t>Addressing strategic road safety challenges in select locations by working with local government and stakeholders</a:t>
            </a:r>
          </a:p>
          <a:p>
            <a:pPr marL="800100" lvl="2" indent="-342900" defTabSz="685783" eaLnBrk="0" fontAlgn="ctr" hangingPunct="0">
              <a:spcBef>
                <a:spcPts val="450"/>
              </a:spcBef>
              <a:spcAft>
                <a:spcPct val="0"/>
              </a:spcAft>
              <a:buClr>
                <a:schemeClr val="accent2"/>
              </a:buClr>
              <a:buFont typeface="Wingdings" panose="05000000000000000000" pitchFamily="2" charset="2"/>
              <a:buChar char="§"/>
            </a:pPr>
            <a:r>
              <a:rPr lang="en-US" altLang="en-US" sz="1500" dirty="0">
                <a:solidFill>
                  <a:schemeClr val="tx1">
                    <a:lumMod val="75000"/>
                    <a:lumOff val="25000"/>
                  </a:schemeClr>
                </a:solidFill>
                <a:latin typeface="Gill Sans MT" panose="020B0502020104020203" pitchFamily="34" charset="0"/>
              </a:rPr>
              <a:t>Identifying actionable insights through data collection and management to advance innovative solutions</a:t>
            </a:r>
          </a:p>
          <a:p>
            <a:pPr marL="800100" lvl="2" indent="-342900" defTabSz="685783" eaLnBrk="0" fontAlgn="ctr" hangingPunct="0">
              <a:spcBef>
                <a:spcPts val="450"/>
              </a:spcBef>
              <a:spcAft>
                <a:spcPct val="0"/>
              </a:spcAft>
              <a:buClr>
                <a:schemeClr val="accent2"/>
              </a:buClr>
              <a:buFont typeface="Wingdings" panose="05000000000000000000" pitchFamily="2" charset="2"/>
              <a:buChar char="§"/>
            </a:pPr>
            <a:r>
              <a:rPr lang="en-US" altLang="en-US" sz="1500" dirty="0">
                <a:solidFill>
                  <a:schemeClr val="tx1">
                    <a:lumMod val="75000"/>
                    <a:lumOff val="25000"/>
                  </a:schemeClr>
                </a:solidFill>
                <a:latin typeface="Gill Sans MT" panose="020B0502020104020203" pitchFamily="34" charset="0"/>
              </a:rPr>
              <a:t>Collaborating with the broader road safety community to be the leading voice for the private sector</a:t>
            </a:r>
          </a:p>
          <a:p>
            <a:pPr defTabSz="685783" eaLnBrk="0" fontAlgn="base" hangingPunct="0">
              <a:spcBef>
                <a:spcPct val="0"/>
              </a:spcBef>
              <a:spcAft>
                <a:spcPct val="0"/>
              </a:spcAft>
            </a:pPr>
            <a:endParaRPr lang="en-US" altLang="en-US" dirty="0">
              <a:solidFill>
                <a:prstClr val="black"/>
              </a:solidFill>
            </a:endParaRPr>
          </a:p>
        </p:txBody>
      </p:sp>
      <p:sp>
        <p:nvSpPr>
          <p:cNvPr id="10" name="Rectangle 9"/>
          <p:cNvSpPr/>
          <p:nvPr/>
        </p:nvSpPr>
        <p:spPr>
          <a:xfrm>
            <a:off x="896342" y="5472528"/>
            <a:ext cx="7713420" cy="12234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68579" tIns="34289" rIns="68579" bIns="34289">
            <a:spAutoFit/>
          </a:bodyPr>
          <a:lstStyle/>
          <a:p>
            <a:pPr defTabSz="685783"/>
            <a:r>
              <a:rPr lang="en-US" sz="1500" i="1" cap="all" dirty="0">
                <a:solidFill>
                  <a:prstClr val="white">
                    <a:lumMod val="50000"/>
                  </a:prstClr>
                </a:solidFill>
                <a:latin typeface="Gill Sans MT" panose="020B0502020104020203" pitchFamily="34" charset="0"/>
              </a:rPr>
              <a:t>FEBRUARY 21, 2017</a:t>
            </a:r>
            <a:endParaRPr lang="en-US" sz="1500" i="1" cap="all" dirty="0">
              <a:latin typeface="Gill Sans MT" panose="020B0502020104020203" pitchFamily="34" charset="0"/>
            </a:endParaRPr>
          </a:p>
          <a:p>
            <a:pPr defTabSz="685783"/>
            <a:r>
              <a:rPr lang="en-US" sz="1500" b="1" dirty="0">
                <a:solidFill>
                  <a:schemeClr val="tx1">
                    <a:lumMod val="75000"/>
                    <a:lumOff val="25000"/>
                  </a:schemeClr>
                </a:solidFill>
                <a:latin typeface="Gill Sans MT" panose="020B0502020104020203" pitchFamily="34" charset="0"/>
              </a:rPr>
              <a:t>Washington, D.C.</a:t>
            </a:r>
            <a:r>
              <a:rPr lang="en-US" sz="1500" dirty="0">
                <a:solidFill>
                  <a:schemeClr val="tx1">
                    <a:lumMod val="75000"/>
                    <a:lumOff val="25000"/>
                  </a:schemeClr>
                </a:solidFill>
                <a:latin typeface="Gill Sans MT" panose="020B0502020104020203" pitchFamily="34" charset="0"/>
              </a:rPr>
              <a:t> – Together for Safer Roads (TSR), a coalition of global private sector companies, is partnering with three cities around the </a:t>
            </a:r>
            <a:r>
              <a:rPr lang="en-US" sz="1500" dirty="0" smtClean="0">
                <a:solidFill>
                  <a:schemeClr val="tx1">
                    <a:lumMod val="75000"/>
                    <a:lumOff val="25000"/>
                  </a:schemeClr>
                </a:solidFill>
                <a:latin typeface="Gill Sans MT" panose="020B0502020104020203" pitchFamily="34" charset="0"/>
              </a:rPr>
              <a:t>world — </a:t>
            </a:r>
            <a:r>
              <a:rPr lang="en-US" sz="1500" b="1" dirty="0" smtClean="0">
                <a:solidFill>
                  <a:schemeClr val="tx1">
                    <a:lumMod val="75000"/>
                    <a:lumOff val="25000"/>
                  </a:schemeClr>
                </a:solidFill>
                <a:latin typeface="Gill Sans MT" panose="020B0502020104020203" pitchFamily="34" charset="0"/>
              </a:rPr>
              <a:t>Atlanta</a:t>
            </a:r>
            <a:r>
              <a:rPr lang="en-US" sz="1500" b="1" dirty="0">
                <a:solidFill>
                  <a:schemeClr val="tx1">
                    <a:lumMod val="75000"/>
                    <a:lumOff val="25000"/>
                  </a:schemeClr>
                </a:solidFill>
                <a:latin typeface="Gill Sans MT" panose="020B0502020104020203" pitchFamily="34" charset="0"/>
              </a:rPr>
              <a:t>, Ga., USA; São Paulo, Brazil; and Shanghai, </a:t>
            </a:r>
            <a:r>
              <a:rPr lang="en-US" sz="1500" b="1" dirty="0" smtClean="0">
                <a:solidFill>
                  <a:schemeClr val="tx1">
                    <a:lumMod val="75000"/>
                    <a:lumOff val="25000"/>
                  </a:schemeClr>
                </a:solidFill>
                <a:latin typeface="Gill Sans MT" panose="020B0502020104020203" pitchFamily="34" charset="0"/>
              </a:rPr>
              <a:t>China </a:t>
            </a:r>
            <a:r>
              <a:rPr lang="en-US" sz="1500" dirty="0" smtClean="0">
                <a:solidFill>
                  <a:schemeClr val="tx1">
                    <a:lumMod val="75000"/>
                    <a:lumOff val="25000"/>
                  </a:schemeClr>
                </a:solidFill>
                <a:latin typeface="Gill Sans MT" panose="020B0502020104020203" pitchFamily="34" charset="0"/>
              </a:rPr>
              <a:t>— to </a:t>
            </a:r>
            <a:r>
              <a:rPr lang="en-US" sz="1500" dirty="0">
                <a:solidFill>
                  <a:schemeClr val="tx1">
                    <a:lumMod val="75000"/>
                    <a:lumOff val="25000"/>
                  </a:schemeClr>
                </a:solidFill>
                <a:latin typeface="Gill Sans MT" panose="020B0502020104020203" pitchFamily="34" charset="0"/>
              </a:rPr>
              <a:t>identify and address the cities’ strategic road safety challenges. </a:t>
            </a:r>
          </a:p>
        </p:txBody>
      </p:sp>
      <p:grpSp>
        <p:nvGrpSpPr>
          <p:cNvPr id="3" name="Group 2"/>
          <p:cNvGrpSpPr/>
          <p:nvPr/>
        </p:nvGrpSpPr>
        <p:grpSpPr>
          <a:xfrm>
            <a:off x="896342" y="2201462"/>
            <a:ext cx="1809169" cy="2855955"/>
            <a:chOff x="1275821" y="1430051"/>
            <a:chExt cx="1809169" cy="2855955"/>
          </a:xfrm>
        </p:grpSpPr>
        <p:pic>
          <p:nvPicPr>
            <p:cNvPr id="8" name="Picture 6" descr="Image result for together for safer ro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821" y="2593140"/>
              <a:ext cx="1809169" cy="1692866"/>
            </a:xfrm>
            <a:prstGeom prst="rect">
              <a:avLst/>
            </a:prstGeom>
            <a:ln/>
            <a:extLst/>
          </p:spPr>
          <p:style>
            <a:lnRef idx="0">
              <a:schemeClr val="accent1"/>
            </a:lnRef>
            <a:fillRef idx="3">
              <a:schemeClr val="accent1"/>
            </a:fillRef>
            <a:effectRef idx="3">
              <a:schemeClr val="accent1"/>
            </a:effectRef>
            <a:fontRef idx="minor">
              <a:schemeClr val="lt1"/>
            </a:fontRef>
          </p:style>
        </p:pic>
        <p:sp>
          <p:nvSpPr>
            <p:cNvPr id="11" name="Up Arrow 10"/>
            <p:cNvSpPr/>
            <p:nvPr/>
          </p:nvSpPr>
          <p:spPr>
            <a:xfrm flipV="1">
              <a:off x="1914006" y="1870854"/>
              <a:ext cx="579557" cy="623769"/>
            </a:xfrm>
            <a:prstGeom prst="upArrow">
              <a:avLst/>
            </a:prstGeom>
            <a:ln/>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endParaRPr lang="en-US" sz="1400">
                <a:solidFill>
                  <a:prstClr val="white"/>
                </a:solidFill>
              </a:endParaRPr>
            </a:p>
          </p:txBody>
        </p:sp>
        <p:sp>
          <p:nvSpPr>
            <p:cNvPr id="12" name="Rectangle 11"/>
            <p:cNvSpPr/>
            <p:nvPr/>
          </p:nvSpPr>
          <p:spPr>
            <a:xfrm>
              <a:off x="1322581" y="1430051"/>
              <a:ext cx="1762409" cy="589122"/>
            </a:xfrm>
            <a:prstGeom prst="rect">
              <a:avLst/>
            </a:prstGeom>
            <a:ln/>
          </p:spPr>
          <p:style>
            <a:lnRef idx="0">
              <a:schemeClr val="accent1"/>
            </a:lnRef>
            <a:fillRef idx="3">
              <a:schemeClr val="accent1"/>
            </a:fillRef>
            <a:effectRef idx="3">
              <a:schemeClr val="accent1"/>
            </a:effectRef>
            <a:fontRef idx="minor">
              <a:schemeClr val="lt1"/>
            </a:fontRef>
          </p:style>
          <p:txBody>
            <a:bodyPr lIns="68579" tIns="34289" rIns="68579" bIns="34289" rtlCol="0" anchor="ctr"/>
            <a:lstStyle/>
            <a:p>
              <a:pPr algn="ctr" defTabSz="685783"/>
              <a:r>
                <a:rPr lang="en-US" sz="1600" dirty="0">
                  <a:solidFill>
                    <a:schemeClr val="bg1"/>
                  </a:solidFill>
                </a:rPr>
                <a:t>Increased Safety</a:t>
              </a:r>
            </a:p>
          </p:txBody>
        </p:sp>
      </p:grpSp>
      <p:sp>
        <p:nvSpPr>
          <p:cNvPr id="2" name="Rectangle 1"/>
          <p:cNvSpPr/>
          <p:nvPr/>
        </p:nvSpPr>
        <p:spPr>
          <a:xfrm>
            <a:off x="581785" y="693288"/>
            <a:ext cx="7868179" cy="1107996"/>
          </a:xfrm>
          <a:prstGeom prst="rect">
            <a:avLst/>
          </a:prstGeom>
        </p:spPr>
        <p:txBody>
          <a:bodyPr wrap="square">
            <a:spAutoFit/>
          </a:bodyPr>
          <a:lstStyle/>
          <a:p>
            <a:pPr algn="just" defTabSz="685783">
              <a:buClr>
                <a:srgbClr val="F0601A"/>
              </a:buClr>
              <a:buSzPct val="125000"/>
            </a:pPr>
            <a:r>
              <a:rPr lang="en-US" sz="2200" i="1" dirty="0">
                <a:solidFill>
                  <a:schemeClr val="bg1"/>
                </a:solidFill>
              </a:rPr>
              <a:t>Together for Safer Roads </a:t>
            </a:r>
            <a:r>
              <a:rPr lang="en-US" sz="2200" dirty="0">
                <a:solidFill>
                  <a:schemeClr val="bg1"/>
                </a:solidFill>
              </a:rPr>
              <a:t>is an innovative coalition that brings together global private sector companies, across industries, to collaborate on improving road </a:t>
            </a:r>
            <a:r>
              <a:rPr lang="en-US" sz="2200" dirty="0" smtClean="0">
                <a:solidFill>
                  <a:schemeClr val="bg1"/>
                </a:solidFill>
              </a:rPr>
              <a:t>safety.</a:t>
            </a:r>
            <a:endParaRPr lang="en-US" sz="2200" dirty="0">
              <a:solidFill>
                <a:schemeClr val="bg1"/>
              </a:solidFill>
            </a:endParaRPr>
          </a:p>
        </p:txBody>
      </p:sp>
    </p:spTree>
    <p:extLst>
      <p:ext uri="{BB962C8B-B14F-4D97-AF65-F5344CB8AC3E}">
        <p14:creationId xmlns:p14="http://schemas.microsoft.com/office/powerpoint/2010/main" val="268766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34" y="705915"/>
            <a:ext cx="8457315" cy="815266"/>
          </a:xfrm>
        </p:spPr>
        <p:txBody>
          <a:bodyPr>
            <a:noAutofit/>
          </a:bodyPr>
          <a:lstStyle/>
          <a:p>
            <a:pPr algn="ctr"/>
            <a:r>
              <a:rPr lang="en-US" sz="2700" cap="none" dirty="0"/>
              <a:t>North Avenue </a:t>
            </a:r>
            <a:r>
              <a:rPr lang="en-US" sz="2700" cap="none" dirty="0" smtClean="0"/>
              <a:t>Adaptive Traffic </a:t>
            </a:r>
            <a:r>
              <a:rPr lang="en-US" sz="2700" cap="none" dirty="0"/>
              <a:t>Control </a:t>
            </a:r>
            <a:r>
              <a:rPr lang="en-US" sz="2700" cap="none" dirty="0" smtClean="0"/>
              <a:t>System: </a:t>
            </a:r>
            <a:r>
              <a:rPr lang="en-US" sz="2700" i="1" cap="none" dirty="0" smtClean="0"/>
              <a:t>“</a:t>
            </a:r>
            <a:r>
              <a:rPr lang="en-US" sz="2700" i="1" cap="none" dirty="0" err="1" smtClean="0"/>
              <a:t>Surtrac</a:t>
            </a:r>
            <a:r>
              <a:rPr lang="en-US" sz="2700" i="1" cap="none" dirty="0"/>
              <a:t>”</a:t>
            </a:r>
          </a:p>
        </p:txBody>
      </p:sp>
      <p:sp>
        <p:nvSpPr>
          <p:cNvPr id="7" name="Text Placeholder 3"/>
          <p:cNvSpPr txBox="1">
            <a:spLocks/>
          </p:cNvSpPr>
          <p:nvPr/>
        </p:nvSpPr>
        <p:spPr>
          <a:xfrm>
            <a:off x="526889" y="1977817"/>
            <a:ext cx="3629952" cy="3331029"/>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pPr marL="346075" indent="-177800">
              <a:buClr>
                <a:schemeClr val="accent2"/>
              </a:buClr>
              <a:buFont typeface="Wingdings" panose="05000000000000000000" pitchFamily="2" charset="2"/>
              <a:buChar char="§"/>
            </a:pPr>
            <a:r>
              <a:rPr lang="en-US" sz="1600" dirty="0">
                <a:solidFill>
                  <a:schemeClr val="bg2">
                    <a:lumMod val="25000"/>
                  </a:schemeClr>
                </a:solidFill>
                <a:latin typeface="Gill Sans MT" panose="020B0502020104020203" pitchFamily="34" charset="0"/>
              </a:rPr>
              <a:t>Responds to real-time events on demand</a:t>
            </a:r>
          </a:p>
          <a:p>
            <a:pPr marL="346075" indent="-177800">
              <a:buClr>
                <a:schemeClr val="accent2"/>
              </a:buClr>
              <a:buFont typeface="Wingdings" panose="05000000000000000000" pitchFamily="2" charset="2"/>
              <a:buChar char="§"/>
            </a:pPr>
            <a:r>
              <a:rPr lang="en-US" sz="1600" dirty="0">
                <a:solidFill>
                  <a:schemeClr val="bg2">
                    <a:lumMod val="25000"/>
                  </a:schemeClr>
                </a:solidFill>
                <a:latin typeface="Gill Sans MT" panose="020B0502020104020203" pitchFamily="34" charset="0"/>
              </a:rPr>
              <a:t>Real-time optimization of complex, dynamic traffic flows for all mobility</a:t>
            </a:r>
          </a:p>
          <a:p>
            <a:pPr marL="346075" indent="-177800">
              <a:buClr>
                <a:schemeClr val="accent2"/>
              </a:buClr>
              <a:buFont typeface="Wingdings" panose="05000000000000000000" pitchFamily="2" charset="2"/>
              <a:buChar char="§"/>
            </a:pPr>
            <a:r>
              <a:rPr lang="en-US" sz="1600" dirty="0">
                <a:solidFill>
                  <a:schemeClr val="bg2">
                    <a:lumMod val="25000"/>
                  </a:schemeClr>
                </a:solidFill>
                <a:latin typeface="Gill Sans MT" panose="020B0502020104020203" pitchFamily="34" charset="0"/>
              </a:rPr>
              <a:t>Expected </a:t>
            </a:r>
            <a:r>
              <a:rPr lang="en-US" sz="1600" dirty="0" smtClean="0">
                <a:solidFill>
                  <a:schemeClr val="bg2">
                    <a:lumMod val="25000"/>
                  </a:schemeClr>
                </a:solidFill>
                <a:latin typeface="Gill Sans MT" panose="020B0502020104020203" pitchFamily="34" charset="0"/>
              </a:rPr>
              <a:t>results:</a:t>
            </a:r>
          </a:p>
          <a:p>
            <a:pPr marL="803275" lvl="1" indent="-177800">
              <a:buClr>
                <a:schemeClr val="accent2"/>
              </a:buClr>
              <a:buFont typeface="Wingdings" panose="05000000000000000000" pitchFamily="2" charset="2"/>
              <a:buChar char="§"/>
            </a:pPr>
            <a:r>
              <a:rPr lang="en-US" sz="1600" dirty="0" smtClean="0">
                <a:solidFill>
                  <a:schemeClr val="bg2">
                    <a:lumMod val="25000"/>
                  </a:schemeClr>
                </a:solidFill>
                <a:latin typeface="Gill Sans MT" panose="020B0502020104020203" pitchFamily="34" charset="0"/>
              </a:rPr>
              <a:t>lower </a:t>
            </a:r>
            <a:r>
              <a:rPr lang="en-US" sz="1600" dirty="0">
                <a:solidFill>
                  <a:schemeClr val="bg2">
                    <a:lumMod val="25000"/>
                  </a:schemeClr>
                </a:solidFill>
                <a:latin typeface="Gill Sans MT" panose="020B0502020104020203" pitchFamily="34" charset="0"/>
              </a:rPr>
              <a:t>travel times for all </a:t>
            </a:r>
            <a:r>
              <a:rPr lang="en-US" sz="1600" dirty="0" smtClean="0">
                <a:solidFill>
                  <a:schemeClr val="bg2">
                    <a:lumMod val="25000"/>
                  </a:schemeClr>
                </a:solidFill>
                <a:latin typeface="Gill Sans MT" panose="020B0502020104020203" pitchFamily="34" charset="0"/>
              </a:rPr>
              <a:t>users</a:t>
            </a:r>
          </a:p>
          <a:p>
            <a:pPr marL="803275" lvl="1" indent="-177800">
              <a:buClr>
                <a:schemeClr val="accent2"/>
              </a:buClr>
              <a:buFont typeface="Wingdings" panose="05000000000000000000" pitchFamily="2" charset="2"/>
              <a:buChar char="§"/>
            </a:pPr>
            <a:r>
              <a:rPr lang="en-US" sz="1600" dirty="0" smtClean="0">
                <a:solidFill>
                  <a:schemeClr val="bg2">
                    <a:lumMod val="25000"/>
                  </a:schemeClr>
                </a:solidFill>
                <a:latin typeface="Gill Sans MT" panose="020B0502020104020203" pitchFamily="34" charset="0"/>
              </a:rPr>
              <a:t>Fewer stops</a:t>
            </a:r>
          </a:p>
          <a:p>
            <a:pPr marL="803275" lvl="1" indent="-177800">
              <a:buClr>
                <a:schemeClr val="accent2"/>
              </a:buClr>
              <a:buFont typeface="Wingdings" panose="05000000000000000000" pitchFamily="2" charset="2"/>
              <a:buChar char="§"/>
            </a:pPr>
            <a:r>
              <a:rPr lang="en-US" sz="1600" dirty="0" smtClean="0">
                <a:solidFill>
                  <a:schemeClr val="bg2">
                    <a:lumMod val="25000"/>
                  </a:schemeClr>
                </a:solidFill>
                <a:latin typeface="Gill Sans MT" panose="020B0502020104020203" pitchFamily="34" charset="0"/>
              </a:rPr>
              <a:t>Less </a:t>
            </a:r>
            <a:r>
              <a:rPr lang="en-US" sz="1600" dirty="0">
                <a:solidFill>
                  <a:schemeClr val="bg2">
                    <a:lumMod val="25000"/>
                  </a:schemeClr>
                </a:solidFill>
                <a:latin typeface="Gill Sans MT" panose="020B0502020104020203" pitchFamily="34" charset="0"/>
              </a:rPr>
              <a:t>time </a:t>
            </a:r>
            <a:r>
              <a:rPr lang="en-US" sz="1600" dirty="0" smtClean="0">
                <a:solidFill>
                  <a:schemeClr val="bg2">
                    <a:lumMod val="25000"/>
                  </a:schemeClr>
                </a:solidFill>
                <a:latin typeface="Gill Sans MT" panose="020B0502020104020203" pitchFamily="34" charset="0"/>
              </a:rPr>
              <a:t>idling</a:t>
            </a:r>
          </a:p>
          <a:p>
            <a:pPr marL="803275" lvl="1" indent="-177800">
              <a:buClr>
                <a:schemeClr val="accent2"/>
              </a:buClr>
              <a:buFont typeface="Wingdings" panose="05000000000000000000" pitchFamily="2" charset="2"/>
              <a:buChar char="§"/>
            </a:pPr>
            <a:r>
              <a:rPr lang="en-US" sz="1600" dirty="0" smtClean="0">
                <a:solidFill>
                  <a:schemeClr val="bg2">
                    <a:lumMod val="25000"/>
                  </a:schemeClr>
                </a:solidFill>
                <a:latin typeface="Gill Sans MT" panose="020B0502020104020203" pitchFamily="34" charset="0"/>
              </a:rPr>
              <a:t>lower emissions</a:t>
            </a:r>
          </a:p>
        </p:txBody>
      </p:sp>
      <p:pic>
        <p:nvPicPr>
          <p:cNvPr id="5" name="Picture 4"/>
          <p:cNvPicPr>
            <a:picLocks noChangeAspect="1"/>
          </p:cNvPicPr>
          <p:nvPr/>
        </p:nvPicPr>
        <p:blipFill rotWithShape="1">
          <a:blip r:embed="rId2"/>
          <a:srcRect l="9091" t="16366" r="10160"/>
          <a:stretch/>
        </p:blipFill>
        <p:spPr>
          <a:xfrm>
            <a:off x="3035023" y="4224586"/>
            <a:ext cx="4025368" cy="2499064"/>
          </a:xfrm>
          <a:prstGeom prst="roundRect">
            <a:avLst>
              <a:gd name="adj" fmla="val 8594"/>
            </a:avLst>
          </a:prstGeom>
          <a:solidFill>
            <a:srgbClr val="FFFFFF">
              <a:shade val="85000"/>
            </a:srgbClr>
          </a:solidFill>
          <a:ln>
            <a:solidFill>
              <a:srgbClr val="ACD433"/>
            </a:solidFill>
          </a:ln>
          <a:effectLst/>
        </p:spPr>
      </p:pic>
      <p:sp>
        <p:nvSpPr>
          <p:cNvPr id="11" name="Rectangle 10"/>
          <p:cNvSpPr/>
          <p:nvPr/>
        </p:nvSpPr>
        <p:spPr>
          <a:xfrm>
            <a:off x="4742947" y="1977817"/>
            <a:ext cx="3738939" cy="2246769"/>
          </a:xfrm>
          <a:prstGeom prst="rect">
            <a:avLst/>
          </a:prstGeom>
        </p:spPr>
        <p:txBody>
          <a:bodyPr wrap="square">
            <a:spAutoFit/>
          </a:bodyPr>
          <a:lstStyle/>
          <a:p>
            <a:pPr marL="168275" indent="-168275">
              <a:buClr>
                <a:schemeClr val="accent2"/>
              </a:buClr>
              <a:buSzPct val="80000"/>
              <a:buFont typeface="Wingdings" panose="05000000000000000000" pitchFamily="2" charset="2"/>
              <a:buChar char="§"/>
            </a:pPr>
            <a:r>
              <a:rPr lang="en-US" sz="1600" dirty="0">
                <a:solidFill>
                  <a:schemeClr val="bg2">
                    <a:lumMod val="25000"/>
                  </a:schemeClr>
                </a:solidFill>
                <a:latin typeface="Gill Sans MT" panose="020B0502020104020203" pitchFamily="34" charset="0"/>
              </a:rPr>
              <a:t>Combines artificial intelligence with </a:t>
            </a:r>
            <a:br>
              <a:rPr lang="en-US" sz="1600" dirty="0">
                <a:solidFill>
                  <a:schemeClr val="bg2">
                    <a:lumMod val="25000"/>
                  </a:schemeClr>
                </a:solidFill>
                <a:latin typeface="Gill Sans MT" panose="020B0502020104020203" pitchFamily="34" charset="0"/>
              </a:rPr>
            </a:br>
            <a:r>
              <a:rPr lang="en-US" sz="1600" dirty="0">
                <a:solidFill>
                  <a:schemeClr val="bg2">
                    <a:lumMod val="25000"/>
                  </a:schemeClr>
                </a:solidFill>
                <a:latin typeface="Gill Sans MT" panose="020B0502020104020203" pitchFamily="34" charset="0"/>
              </a:rPr>
              <a:t>traffic </a:t>
            </a:r>
            <a:r>
              <a:rPr lang="en-US" sz="1600" dirty="0" smtClean="0">
                <a:solidFill>
                  <a:schemeClr val="bg2">
                    <a:lumMod val="25000"/>
                  </a:schemeClr>
                </a:solidFill>
                <a:latin typeface="Gill Sans MT" panose="020B0502020104020203" pitchFamily="34" charset="0"/>
              </a:rPr>
              <a:t>theory</a:t>
            </a:r>
            <a:endParaRPr lang="en-US" sz="600" dirty="0" smtClean="0">
              <a:solidFill>
                <a:schemeClr val="bg2">
                  <a:lumMod val="25000"/>
                </a:schemeClr>
              </a:solidFill>
              <a:latin typeface="Gill Sans MT" panose="020B0502020104020203" pitchFamily="34" charset="0"/>
            </a:endParaRPr>
          </a:p>
          <a:p>
            <a:pPr>
              <a:buClr>
                <a:schemeClr val="accent2"/>
              </a:buClr>
              <a:buSzPct val="80000"/>
            </a:pPr>
            <a:endParaRPr lang="en-US" sz="600" dirty="0">
              <a:solidFill>
                <a:schemeClr val="bg2">
                  <a:lumMod val="25000"/>
                </a:schemeClr>
              </a:solidFill>
              <a:latin typeface="Gill Sans MT" panose="020B0502020104020203" pitchFamily="34" charset="0"/>
            </a:endParaRPr>
          </a:p>
          <a:p>
            <a:pPr marL="168275" indent="-168275">
              <a:buClr>
                <a:schemeClr val="accent2"/>
              </a:buClr>
              <a:buSzPct val="80000"/>
              <a:buFont typeface="Wingdings" panose="05000000000000000000" pitchFamily="2" charset="2"/>
              <a:buChar char="§"/>
            </a:pPr>
            <a:r>
              <a:rPr lang="en-US" sz="1600" dirty="0">
                <a:solidFill>
                  <a:schemeClr val="bg2">
                    <a:lumMod val="25000"/>
                  </a:schemeClr>
                </a:solidFill>
                <a:latin typeface="Gill Sans MT" panose="020B0502020104020203" pitchFamily="34" charset="0"/>
              </a:rPr>
              <a:t>Not a fixed timing plan, instead traffic control that adapts to actual urban traffic in </a:t>
            </a:r>
            <a:r>
              <a:rPr lang="en-US" sz="1600" dirty="0" smtClean="0">
                <a:solidFill>
                  <a:schemeClr val="bg2">
                    <a:lumMod val="25000"/>
                  </a:schemeClr>
                </a:solidFill>
                <a:latin typeface="Gill Sans MT" panose="020B0502020104020203" pitchFamily="34" charset="0"/>
              </a:rPr>
              <a:t>real-time</a:t>
            </a:r>
            <a:endParaRPr lang="en-US" sz="300" dirty="0" smtClean="0">
              <a:solidFill>
                <a:schemeClr val="bg2">
                  <a:lumMod val="25000"/>
                </a:schemeClr>
              </a:solidFill>
              <a:latin typeface="Gill Sans MT" panose="020B0502020104020203" pitchFamily="34" charset="0"/>
            </a:endParaRPr>
          </a:p>
          <a:p>
            <a:pPr>
              <a:buClr>
                <a:schemeClr val="accent2"/>
              </a:buClr>
              <a:buSzPct val="80000"/>
            </a:pPr>
            <a:endParaRPr lang="en-US" sz="300" dirty="0">
              <a:solidFill>
                <a:schemeClr val="bg2">
                  <a:lumMod val="25000"/>
                </a:schemeClr>
              </a:solidFill>
              <a:latin typeface="Gill Sans MT" panose="020B0502020104020203" pitchFamily="34" charset="0"/>
            </a:endParaRPr>
          </a:p>
          <a:p>
            <a:pPr marL="168275" indent="-168275">
              <a:buClr>
                <a:schemeClr val="accent2"/>
              </a:buClr>
              <a:buSzPct val="80000"/>
              <a:buFont typeface="Wingdings" panose="05000000000000000000" pitchFamily="2" charset="2"/>
              <a:buChar char="§"/>
            </a:pPr>
            <a:r>
              <a:rPr lang="en-US" sz="1600" dirty="0">
                <a:solidFill>
                  <a:schemeClr val="bg2">
                    <a:lumMod val="25000"/>
                  </a:schemeClr>
                </a:solidFill>
                <a:latin typeface="Gill Sans MT" panose="020B0502020104020203" pitchFamily="34" charset="0"/>
              </a:rPr>
              <a:t>Specific for urban road networks of multiple competing dominant flows that shift dynamically through the day</a:t>
            </a:r>
          </a:p>
        </p:txBody>
      </p:sp>
    </p:spTree>
    <p:extLst>
      <p:ext uri="{BB962C8B-B14F-4D97-AF65-F5344CB8AC3E}">
        <p14:creationId xmlns:p14="http://schemas.microsoft.com/office/powerpoint/2010/main" val="31811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819" y="390465"/>
            <a:ext cx="7989752" cy="1083329"/>
          </a:xfrm>
        </p:spPr>
        <p:txBody>
          <a:bodyPr>
            <a:normAutofit/>
          </a:bodyPr>
          <a:lstStyle/>
          <a:p>
            <a:pPr algn="ctr"/>
            <a:r>
              <a:rPr lang="en-US" sz="2800" cap="none" dirty="0"/>
              <a:t>North </a:t>
            </a:r>
            <a:r>
              <a:rPr lang="en-US" sz="2800" cap="none" dirty="0" smtClean="0"/>
              <a:t>Avenue: </a:t>
            </a:r>
            <a:r>
              <a:rPr lang="en-US" sz="2800" cap="none" dirty="0"/>
              <a:t>“Everything </a:t>
            </a:r>
            <a:r>
              <a:rPr lang="en-US" sz="2800" cap="none" dirty="0" smtClean="0"/>
              <a:t>Connected to </a:t>
            </a:r>
            <a:r>
              <a:rPr lang="en-US" sz="2800" cap="none" dirty="0"/>
              <a:t>Everything”</a:t>
            </a:r>
          </a:p>
        </p:txBody>
      </p:sp>
      <p:sp>
        <p:nvSpPr>
          <p:cNvPr id="4" name="Text Placeholder 3"/>
          <p:cNvSpPr>
            <a:spLocks noGrp="1"/>
          </p:cNvSpPr>
          <p:nvPr>
            <p:ph type="body" sz="half" idx="4294967295"/>
          </p:nvPr>
        </p:nvSpPr>
        <p:spPr>
          <a:xfrm>
            <a:off x="494194" y="1838437"/>
            <a:ext cx="2698907" cy="2580495"/>
          </a:xfrm>
        </p:spPr>
        <p:txBody>
          <a:bodyPr>
            <a:noAutofit/>
          </a:bodyPr>
          <a:lstStyle/>
          <a:p>
            <a:pPr marL="285750" indent="-285750">
              <a:buFont typeface="Wingdings" panose="05000000000000000000" pitchFamily="2" charset="2"/>
              <a:buChar char="§"/>
            </a:pPr>
            <a:r>
              <a:rPr lang="en-US" sz="1600" dirty="0">
                <a:latin typeface="Gill Sans MT" panose="020B0502020104020203" pitchFamily="34" charset="0"/>
              </a:rPr>
              <a:t>Emergency vehicle preemption, signals change to green for faster response times</a:t>
            </a:r>
          </a:p>
          <a:p>
            <a:pPr marL="285750" indent="-285750">
              <a:buFont typeface="Wingdings" panose="05000000000000000000" pitchFamily="2" charset="2"/>
              <a:buChar char="§"/>
            </a:pPr>
            <a:r>
              <a:rPr lang="en-US" sz="1600" dirty="0">
                <a:latin typeface="Gill Sans MT" panose="020B0502020104020203" pitchFamily="34" charset="0"/>
              </a:rPr>
              <a:t>Infrastructure connected to vehicles/phone</a:t>
            </a:r>
          </a:p>
          <a:p>
            <a:pPr marL="285750" indent="-285750">
              <a:buFont typeface="Wingdings" panose="05000000000000000000" pitchFamily="2" charset="2"/>
              <a:buChar char="§"/>
            </a:pPr>
            <a:r>
              <a:rPr lang="en-US" sz="1600" dirty="0">
                <a:latin typeface="Gill Sans MT" panose="020B0502020104020203" pitchFamily="34" charset="0"/>
              </a:rPr>
              <a:t>Travel Safely </a:t>
            </a:r>
            <a:r>
              <a:rPr lang="en-US" sz="1600" dirty="0" smtClean="0">
                <a:latin typeface="Gill Sans MT" panose="020B0502020104020203" pitchFamily="34" charset="0"/>
              </a:rPr>
              <a:t>App</a:t>
            </a:r>
            <a:endParaRPr lang="en-US" sz="1600" dirty="0"/>
          </a:p>
        </p:txBody>
      </p:sp>
      <p:grpSp>
        <p:nvGrpSpPr>
          <p:cNvPr id="9" name="Group 8"/>
          <p:cNvGrpSpPr/>
          <p:nvPr/>
        </p:nvGrpSpPr>
        <p:grpSpPr>
          <a:xfrm>
            <a:off x="444680" y="4418932"/>
            <a:ext cx="3875765" cy="1855795"/>
            <a:chOff x="571014" y="4908459"/>
            <a:chExt cx="3002280" cy="1331876"/>
          </a:xfrm>
        </p:grpSpPr>
        <p:pic>
          <p:nvPicPr>
            <p:cNvPr id="7" name="Picture 6"/>
            <p:cNvPicPr>
              <a:picLocks noChangeAspect="1"/>
            </p:cNvPicPr>
            <p:nvPr/>
          </p:nvPicPr>
          <p:blipFill rotWithShape="1">
            <a:blip r:embed="rId2"/>
            <a:srcRect l="34237" t="29086" r="32929" b="45020"/>
            <a:stretch/>
          </p:blipFill>
          <p:spPr>
            <a:xfrm>
              <a:off x="571014" y="4908459"/>
              <a:ext cx="3002280" cy="1331876"/>
            </a:xfrm>
            <a:prstGeom prst="rect">
              <a:avLst/>
            </a:prstGeom>
          </p:spPr>
        </p:pic>
        <p:sp>
          <p:nvSpPr>
            <p:cNvPr id="8" name="Cloud 7"/>
            <p:cNvSpPr/>
            <p:nvPr/>
          </p:nvSpPr>
          <p:spPr>
            <a:xfrm>
              <a:off x="1509320" y="4922677"/>
              <a:ext cx="852361" cy="373376"/>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16" name="Group 15"/>
          <p:cNvGrpSpPr/>
          <p:nvPr/>
        </p:nvGrpSpPr>
        <p:grpSpPr>
          <a:xfrm>
            <a:off x="4516695" y="2068498"/>
            <a:ext cx="4227279" cy="4206230"/>
            <a:chOff x="4727644" y="1277558"/>
            <a:chExt cx="4416356" cy="4304032"/>
          </a:xfrm>
        </p:grpSpPr>
        <p:pic>
          <p:nvPicPr>
            <p:cNvPr id="3" name="Picture 2"/>
            <p:cNvPicPr>
              <a:picLocks noChangeAspect="1"/>
            </p:cNvPicPr>
            <p:nvPr/>
          </p:nvPicPr>
          <p:blipFill rotWithShape="1">
            <a:blip r:embed="rId3"/>
            <a:srcRect l="51277" t="16808" r="13936" b="33582"/>
            <a:stretch/>
          </p:blipFill>
          <p:spPr>
            <a:xfrm>
              <a:off x="4727644" y="1277558"/>
              <a:ext cx="4416356" cy="3726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rotWithShape="1">
            <a:blip r:embed="rId3"/>
            <a:srcRect l="51278" t="60756" r="13935" b="9622"/>
            <a:stretch/>
          </p:blipFill>
          <p:spPr>
            <a:xfrm>
              <a:off x="4727644" y="3356529"/>
              <a:ext cx="4416356" cy="2225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4" name="Group 13"/>
          <p:cNvGrpSpPr/>
          <p:nvPr/>
        </p:nvGrpSpPr>
        <p:grpSpPr>
          <a:xfrm>
            <a:off x="2756324" y="2205570"/>
            <a:ext cx="2117216" cy="2023796"/>
            <a:chOff x="2827020" y="86944"/>
            <a:chExt cx="2117216" cy="2023796"/>
          </a:xfrm>
        </p:grpSpPr>
        <p:pic>
          <p:nvPicPr>
            <p:cNvPr id="1026" name="Picture 2" descr="Image result for iphone graphic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020" y="86944"/>
              <a:ext cx="2117216" cy="2023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434456" y="397222"/>
              <a:ext cx="912503" cy="1438772"/>
            </a:xfrm>
            <a:prstGeom prst="rect">
              <a:avLst/>
            </a:prstGeom>
          </p:spPr>
        </p:pic>
        <p:sp>
          <p:nvSpPr>
            <p:cNvPr id="11" name="TextBox 10"/>
            <p:cNvSpPr txBox="1"/>
            <p:nvPr/>
          </p:nvSpPr>
          <p:spPr>
            <a:xfrm>
              <a:off x="3566036" y="302497"/>
              <a:ext cx="701410" cy="76944"/>
            </a:xfrm>
            <a:prstGeom prst="rect">
              <a:avLst/>
            </a:prstGeom>
            <a:noFill/>
          </p:spPr>
          <p:txBody>
            <a:bodyPr wrap="square" lIns="0" tIns="0" rIns="0" bIns="0" rtlCol="0">
              <a:spAutoFit/>
            </a:bodyPr>
            <a:lstStyle/>
            <a:p>
              <a:pPr algn="ctr"/>
              <a:r>
                <a:rPr lang="en-US" sz="500" b="1" dirty="0">
                  <a:solidFill>
                    <a:schemeClr val="bg1"/>
                  </a:solidFill>
                </a:rPr>
                <a:t>City of Atlanta</a:t>
              </a:r>
            </a:p>
          </p:txBody>
        </p:sp>
      </p:grpSp>
    </p:spTree>
    <p:extLst>
      <p:ext uri="{BB962C8B-B14F-4D97-AF65-F5344CB8AC3E}">
        <p14:creationId xmlns:p14="http://schemas.microsoft.com/office/powerpoint/2010/main" val="15765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24314508"/>
              </p:ext>
            </p:extLst>
          </p:nvPr>
        </p:nvGraphicFramePr>
        <p:xfrm>
          <a:off x="802223" y="483571"/>
          <a:ext cx="7662442" cy="6098847"/>
        </p:xfrm>
        <a:graphic>
          <a:graphicData uri="http://schemas.openxmlformats.org/drawingml/2006/table">
            <a:tbl>
              <a:tblPr firstRow="1" bandRow="1">
                <a:tableStyleId>{5C22544A-7EE6-4342-B048-85BDC9FD1C3A}</a:tableStyleId>
              </a:tblPr>
              <a:tblGrid>
                <a:gridCol w="3831221"/>
                <a:gridCol w="3831221"/>
              </a:tblGrid>
              <a:tr h="289771">
                <a:tc>
                  <a:txBody>
                    <a:bodyPr/>
                    <a:lstStyle/>
                    <a:p>
                      <a:endParaRPr lang="en-US" dirty="0"/>
                    </a:p>
                  </a:txBody>
                  <a:tcPr/>
                </a:tc>
                <a:tc>
                  <a:txBody>
                    <a:bodyPr/>
                    <a:lstStyle/>
                    <a:p>
                      <a:endParaRPr lang="en-US" dirty="0"/>
                    </a:p>
                  </a:txBody>
                  <a:tcPr/>
                </a:tc>
              </a:tr>
              <a:tr h="500341">
                <a:tc gridSpan="2">
                  <a:txBody>
                    <a:bodyPr/>
                    <a:lstStyle/>
                    <a:p>
                      <a:endParaRPr lang="en-US" dirty="0"/>
                    </a:p>
                  </a:txBody>
                  <a:tcPr/>
                </a:tc>
                <a:tc hMerge="1">
                  <a:txBody>
                    <a:bodyPr/>
                    <a:lstStyle/>
                    <a:p>
                      <a:endParaRPr lang="en-US" dirty="0"/>
                    </a:p>
                  </a:txBody>
                  <a:tcPr/>
                </a:tc>
              </a:tr>
              <a:tr h="280195">
                <a:tc>
                  <a:txBody>
                    <a:bodyPr/>
                    <a:lstStyle/>
                    <a:p>
                      <a:endParaRPr lang="en-US"/>
                    </a:p>
                  </a:txBody>
                  <a:tcPr/>
                </a:tc>
                <a:tc>
                  <a:txBody>
                    <a:bodyPr/>
                    <a:lstStyle/>
                    <a:p>
                      <a:endParaRPr lang="en-US" dirty="0"/>
                    </a:p>
                  </a:txBody>
                  <a:tcPr/>
                </a:tc>
              </a:tr>
              <a:tr h="208847">
                <a:tc>
                  <a:txBody>
                    <a:bodyPr/>
                    <a:lstStyle/>
                    <a:p>
                      <a:endParaRPr lang="en-US" dirty="0"/>
                    </a:p>
                  </a:txBody>
                  <a:tcPr/>
                </a:tc>
                <a:tc>
                  <a:txBody>
                    <a:bodyPr/>
                    <a:lstStyle/>
                    <a:p>
                      <a:endParaRPr lang="en-US" dirty="0"/>
                    </a:p>
                  </a:txBody>
                  <a:tcPr/>
                </a:tc>
              </a:tr>
              <a:tr h="168094">
                <a:tc>
                  <a:txBody>
                    <a:bodyPr/>
                    <a:lstStyle/>
                    <a:p>
                      <a:endParaRPr lang="en-US" dirty="0"/>
                    </a:p>
                  </a:txBody>
                  <a:tcPr/>
                </a:tc>
                <a:tc>
                  <a:txBody>
                    <a:bodyPr/>
                    <a:lstStyle/>
                    <a:p>
                      <a:endParaRPr lang="en-US" dirty="0"/>
                    </a:p>
                  </a:txBody>
                  <a:tcPr/>
                </a:tc>
              </a:tr>
              <a:tr h="163878">
                <a:tc>
                  <a:txBody>
                    <a:bodyPr/>
                    <a:lstStyle/>
                    <a:p>
                      <a:endParaRPr lang="en-US"/>
                    </a:p>
                  </a:txBody>
                  <a:tcPr/>
                </a:tc>
                <a:tc>
                  <a:txBody>
                    <a:bodyPr/>
                    <a:lstStyle/>
                    <a:p>
                      <a:endParaRPr lang="en-US"/>
                    </a:p>
                  </a:txBody>
                  <a:tcPr/>
                </a:tc>
              </a:tr>
              <a:tr h="133028">
                <a:tc>
                  <a:txBody>
                    <a:bodyPr/>
                    <a:lstStyle/>
                    <a:p>
                      <a:endParaRPr lang="en-US" dirty="0"/>
                    </a:p>
                  </a:txBody>
                  <a:tcPr/>
                </a:tc>
                <a:tc>
                  <a:txBody>
                    <a:bodyPr/>
                    <a:lstStyle/>
                    <a:p>
                      <a:endParaRPr lang="en-US" dirty="0"/>
                    </a:p>
                  </a:txBody>
                  <a:tcPr/>
                </a:tc>
              </a:tr>
              <a:tr h="182077">
                <a:tc>
                  <a:txBody>
                    <a:bodyPr/>
                    <a:lstStyle/>
                    <a:p>
                      <a:endParaRPr lang="en-US"/>
                    </a:p>
                  </a:txBody>
                  <a:tcPr/>
                </a:tc>
                <a:tc>
                  <a:txBody>
                    <a:bodyPr/>
                    <a:lstStyle/>
                    <a:p>
                      <a:endParaRPr lang="en-US" dirty="0"/>
                    </a:p>
                  </a:txBody>
                  <a:tcPr/>
                </a:tc>
              </a:tr>
              <a:tr h="1199226">
                <a:tc>
                  <a:txBody>
                    <a:bodyPr/>
                    <a:lstStyle/>
                    <a:p>
                      <a:endParaRPr lang="en-US" dirty="0"/>
                    </a:p>
                  </a:txBody>
                  <a:tcPr/>
                </a:tc>
                <a:tc>
                  <a:txBody>
                    <a:bodyPr/>
                    <a:lstStyle/>
                    <a:p>
                      <a:endParaRPr lang="en-US" dirty="0"/>
                    </a:p>
                  </a:txBody>
                  <a:tcPr/>
                </a:tc>
              </a:tr>
              <a:tr h="209951">
                <a:tc>
                  <a:txBody>
                    <a:bodyPr/>
                    <a:lstStyle/>
                    <a:p>
                      <a:endParaRPr lang="en-US"/>
                    </a:p>
                  </a:txBody>
                  <a:tcPr/>
                </a:tc>
                <a:tc>
                  <a:txBody>
                    <a:bodyPr/>
                    <a:lstStyle/>
                    <a:p>
                      <a:endParaRPr lang="en-US" dirty="0"/>
                    </a:p>
                  </a:txBody>
                  <a:tcPr/>
                </a:tc>
              </a:tr>
              <a:tr h="214611">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gridSpan="2">
                  <a:txBody>
                    <a:bodyPr/>
                    <a:lstStyle/>
                    <a:p>
                      <a:endParaRPr lang="en-US" dirty="0"/>
                    </a:p>
                  </a:txBody>
                  <a:tcPr/>
                </a:tc>
                <a:tc hMerge="1">
                  <a:txBody>
                    <a:bodyPr/>
                    <a:lstStyle/>
                    <a:p>
                      <a:endParaRPr lang="en-US" dirty="0"/>
                    </a:p>
                  </a:txBody>
                  <a:tcPr/>
                </a:tc>
              </a:tr>
              <a:tr h="158831">
                <a:tc>
                  <a:txBody>
                    <a:bodyPr/>
                    <a:lstStyle/>
                    <a:p>
                      <a:endParaRPr lang="en-US" dirty="0"/>
                    </a:p>
                  </a:txBody>
                  <a:tcPr/>
                </a:tc>
                <a:tc>
                  <a:txBody>
                    <a:bodyPr/>
                    <a:lstStyle/>
                    <a:p>
                      <a:endParaRPr lang="en-US" dirty="0"/>
                    </a:p>
                  </a:txBody>
                  <a:tcPr/>
                </a:tc>
              </a:tr>
            </a:tbl>
          </a:graphicData>
        </a:graphic>
      </p:graphicFrame>
      <p:sp>
        <p:nvSpPr>
          <p:cNvPr id="7" name="Title 1"/>
          <p:cNvSpPr>
            <a:spLocks noGrp="1"/>
          </p:cNvSpPr>
          <p:nvPr>
            <p:ph type="title" idx="4294967295"/>
          </p:nvPr>
        </p:nvSpPr>
        <p:spPr>
          <a:xfrm>
            <a:off x="991416" y="-146058"/>
            <a:ext cx="7607300" cy="620713"/>
          </a:xfrm>
        </p:spPr>
        <p:txBody>
          <a:bodyPr>
            <a:noAutofit/>
          </a:bodyPr>
          <a:lstStyle/>
          <a:p>
            <a:pPr algn="ctr"/>
            <a:r>
              <a:rPr lang="en-US" sz="2800" cap="none" dirty="0" smtClean="0">
                <a:solidFill>
                  <a:schemeClr val="tx2">
                    <a:lumMod val="75000"/>
                    <a:lumOff val="25000"/>
                  </a:schemeClr>
                </a:solidFill>
              </a:rPr>
              <a:t>Key City of Atlanta TSPLOST Projects:  Year 1</a:t>
            </a:r>
            <a:endParaRPr lang="en-US" sz="2800" cap="none" dirty="0">
              <a:solidFill>
                <a:schemeClr val="tx2">
                  <a:lumMod val="75000"/>
                  <a:lumOff val="25000"/>
                </a:schemeClr>
              </a:solidFill>
            </a:endParaRPr>
          </a:p>
        </p:txBody>
      </p:sp>
      <p:sp>
        <p:nvSpPr>
          <p:cNvPr id="3" name="Content Placeholder 2"/>
          <p:cNvSpPr>
            <a:spLocks noGrp="1"/>
          </p:cNvSpPr>
          <p:nvPr>
            <p:ph idx="4294967295"/>
          </p:nvPr>
        </p:nvSpPr>
        <p:spPr>
          <a:xfrm>
            <a:off x="1168400" y="203200"/>
            <a:ext cx="7975600" cy="6981825"/>
          </a:xfrm>
        </p:spPr>
        <p:txBody>
          <a:bodyPr>
            <a:noAutofit/>
          </a:bodyPr>
          <a:lstStyle/>
          <a:p>
            <a:pPr>
              <a:lnSpc>
                <a:spcPct val="100000"/>
              </a:lnSpc>
              <a:spcBef>
                <a:spcPts val="600"/>
              </a:spcBef>
            </a:pPr>
            <a:r>
              <a:rPr lang="en-US" sz="1200" dirty="0">
                <a:solidFill>
                  <a:schemeClr val="bg1"/>
                </a:solidFill>
                <a:latin typeface="Gill Sans MT" panose="020B0502020104020203" pitchFamily="34" charset="0"/>
              </a:rPr>
              <a:t>ABI ROW (monthly loan portion </a:t>
            </a:r>
            <a:r>
              <a:rPr lang="en-US" sz="1200" dirty="0" smtClean="0">
                <a:solidFill>
                  <a:schemeClr val="bg1"/>
                </a:solidFill>
                <a:latin typeface="Gill Sans MT" panose="020B0502020104020203" pitchFamily="34" charset="0"/>
              </a:rPr>
              <a:t>payback)</a:t>
            </a:r>
            <a:r>
              <a:rPr lang="en-US" sz="1200" dirty="0">
                <a:solidFill>
                  <a:schemeClr val="bg1"/>
                </a:solidFill>
                <a:latin typeface="Gill Sans MT" panose="020B0502020104020203" pitchFamily="34" charset="0"/>
              </a:rPr>
              <a:t>		</a:t>
            </a:r>
            <a:r>
              <a:rPr lang="en-US" sz="1200" dirty="0" smtClean="0">
                <a:solidFill>
                  <a:schemeClr val="bg1"/>
                </a:solidFill>
                <a:latin typeface="Gill Sans MT" panose="020B0502020104020203" pitchFamily="34" charset="0"/>
              </a:rPr>
              <a:t>			$9,160,968.89</a:t>
            </a:r>
          </a:p>
          <a:p>
            <a:pPr>
              <a:lnSpc>
                <a:spcPct val="100000"/>
              </a:lnSpc>
              <a:spcBef>
                <a:spcPts val="600"/>
              </a:spcBef>
            </a:pPr>
            <a:r>
              <a:rPr lang="en-US" sz="1200" dirty="0" smtClean="0">
                <a:latin typeface="Gill Sans MT" panose="020B0502020104020203" pitchFamily="34" charset="0"/>
              </a:rPr>
              <a:t>North Avenue Complete Street							$2.1M </a:t>
            </a:r>
            <a:br>
              <a:rPr lang="en-US" sz="1200" dirty="0" smtClean="0">
                <a:latin typeface="Gill Sans MT" panose="020B0502020104020203" pitchFamily="34" charset="0"/>
              </a:rPr>
            </a:br>
            <a:r>
              <a:rPr lang="en-US" sz="1200" i="1" dirty="0" smtClean="0">
                <a:latin typeface="Gill Sans MT" panose="020B0502020104020203" pitchFamily="34" charset="0"/>
              </a:rPr>
              <a:t>This </a:t>
            </a:r>
            <a:r>
              <a:rPr lang="en-US" sz="1200" i="1" dirty="0">
                <a:latin typeface="Gill Sans MT" panose="020B0502020104020203" pitchFamily="34" charset="0"/>
              </a:rPr>
              <a:t>Complete Street finishes the residential end beyond the limits of the Smart </a:t>
            </a:r>
            <a:r>
              <a:rPr lang="en-US" sz="1200" i="1" dirty="0" smtClean="0">
                <a:latin typeface="Gill Sans MT" panose="020B0502020104020203" pitchFamily="34" charset="0"/>
              </a:rPr>
              <a:t>Corridor</a:t>
            </a:r>
            <a:endParaRPr lang="en-US" sz="1200" i="1" dirty="0">
              <a:latin typeface="Gill Sans MT" panose="020B0502020104020203" pitchFamily="34" charset="0"/>
            </a:endParaRPr>
          </a:p>
          <a:p>
            <a:pPr>
              <a:lnSpc>
                <a:spcPct val="100000"/>
              </a:lnSpc>
              <a:spcBef>
                <a:spcPts val="600"/>
              </a:spcBef>
            </a:pPr>
            <a:r>
              <a:rPr lang="en-US" sz="1200" dirty="0">
                <a:latin typeface="Gill Sans MT" panose="020B0502020104020203" pitchFamily="34" charset="0"/>
              </a:rPr>
              <a:t>Campbellton Smart Corridor				</a:t>
            </a:r>
            <a:r>
              <a:rPr lang="en-US" sz="1200" dirty="0" smtClean="0">
                <a:latin typeface="Gill Sans MT" panose="020B0502020104020203" pitchFamily="34" charset="0"/>
              </a:rPr>
              <a:t>			$4.2M</a:t>
            </a:r>
            <a:endParaRPr lang="en-US" sz="1200" dirty="0">
              <a:latin typeface="Gill Sans MT" panose="020B0502020104020203" pitchFamily="34" charset="0"/>
            </a:endParaRPr>
          </a:p>
          <a:p>
            <a:pPr>
              <a:lnSpc>
                <a:spcPct val="100000"/>
              </a:lnSpc>
              <a:spcBef>
                <a:spcPts val="600"/>
              </a:spcBef>
            </a:pPr>
            <a:r>
              <a:rPr lang="en-US" sz="1200" dirty="0">
                <a:latin typeface="Gill Sans MT" panose="020B0502020104020203" pitchFamily="34" charset="0"/>
              </a:rPr>
              <a:t>Cascade Complete Street				</a:t>
            </a:r>
            <a:r>
              <a:rPr lang="en-US" sz="1200" dirty="0" smtClean="0">
                <a:latin typeface="Gill Sans MT" panose="020B0502020104020203" pitchFamily="34" charset="0"/>
              </a:rPr>
              <a:t>			$</a:t>
            </a:r>
            <a:r>
              <a:rPr lang="en-US" sz="1200" dirty="0">
                <a:latin typeface="Gill Sans MT" panose="020B0502020104020203" pitchFamily="34" charset="0"/>
              </a:rPr>
              <a:t>3.1M</a:t>
            </a:r>
          </a:p>
          <a:p>
            <a:pPr>
              <a:lnSpc>
                <a:spcPct val="100000"/>
              </a:lnSpc>
              <a:spcBef>
                <a:spcPts val="600"/>
              </a:spcBef>
            </a:pPr>
            <a:r>
              <a:rPr lang="en-US" sz="1200" dirty="0">
                <a:latin typeface="Gill Sans MT" panose="020B0502020104020203" pitchFamily="34" charset="0"/>
              </a:rPr>
              <a:t>MLK						</a:t>
            </a:r>
            <a:r>
              <a:rPr lang="en-US" sz="1200" dirty="0" smtClean="0">
                <a:latin typeface="Gill Sans MT" panose="020B0502020104020203" pitchFamily="34" charset="0"/>
              </a:rPr>
              <a:t>				$5M</a:t>
            </a:r>
            <a:r>
              <a:rPr lang="en-US" sz="500" dirty="0" smtClean="0">
                <a:latin typeface="Gill Sans MT" panose="020B0502020104020203" pitchFamily="34" charset="0"/>
              </a:rPr>
              <a:t/>
            </a:r>
            <a:br>
              <a:rPr lang="en-US" sz="500" dirty="0" smtClean="0">
                <a:latin typeface="Gill Sans MT" panose="020B0502020104020203" pitchFamily="34" charset="0"/>
              </a:rPr>
            </a:br>
            <a:endParaRPr lang="en-US" sz="500" dirty="0" smtClean="0">
              <a:latin typeface="Gill Sans MT" panose="020B0502020104020203" pitchFamily="34" charset="0"/>
            </a:endParaRPr>
          </a:p>
          <a:p>
            <a:pPr>
              <a:lnSpc>
                <a:spcPct val="100000"/>
              </a:lnSpc>
              <a:spcBef>
                <a:spcPts val="600"/>
              </a:spcBef>
            </a:pPr>
            <a:r>
              <a:rPr lang="en-US" sz="1200" dirty="0" smtClean="0">
                <a:latin typeface="Gill Sans MT" panose="020B0502020104020203" pitchFamily="34" charset="0"/>
              </a:rPr>
              <a:t>Multi-use Trail: Atlanta Memorial Park						$2.2M</a:t>
            </a:r>
          </a:p>
          <a:p>
            <a:pPr>
              <a:lnSpc>
                <a:spcPct val="100000"/>
              </a:lnSpc>
              <a:spcBef>
                <a:spcPts val="600"/>
              </a:spcBef>
            </a:pPr>
            <a:r>
              <a:rPr lang="en-US" sz="1200" dirty="0" smtClean="0">
                <a:latin typeface="Gill Sans MT" panose="020B0502020104020203" pitchFamily="34" charset="0"/>
              </a:rPr>
              <a:t>Multi-use </a:t>
            </a:r>
            <a:r>
              <a:rPr lang="en-US" sz="1200" dirty="0">
                <a:latin typeface="Gill Sans MT" panose="020B0502020104020203" pitchFamily="34" charset="0"/>
              </a:rPr>
              <a:t>Trail: Proctor Creek Greenway			</a:t>
            </a:r>
            <a:r>
              <a:rPr lang="en-US" sz="1200" dirty="0" smtClean="0">
                <a:latin typeface="Gill Sans MT" panose="020B0502020104020203" pitchFamily="34" charset="0"/>
              </a:rPr>
              <a:t>		$3.6M</a:t>
            </a:r>
          </a:p>
          <a:p>
            <a:pPr>
              <a:lnSpc>
                <a:spcPct val="100000"/>
              </a:lnSpc>
              <a:spcBef>
                <a:spcPts val="600"/>
              </a:spcBef>
            </a:pPr>
            <a:r>
              <a:rPr lang="en-US" sz="1200" dirty="0" smtClean="0">
                <a:latin typeface="Gill Sans MT" panose="020B0502020104020203" pitchFamily="34" charset="0"/>
              </a:rPr>
              <a:t>Signalization </a:t>
            </a:r>
            <a:r>
              <a:rPr lang="en-US" sz="1200" dirty="0">
                <a:latin typeface="Gill Sans MT" panose="020B0502020104020203" pitchFamily="34" charset="0"/>
              </a:rPr>
              <a:t>Citywide				</a:t>
            </a:r>
            <a:r>
              <a:rPr lang="en-US" sz="1200" dirty="0" smtClean="0">
                <a:latin typeface="Gill Sans MT" panose="020B0502020104020203" pitchFamily="34" charset="0"/>
              </a:rPr>
              <a:t>				$2.2M</a:t>
            </a:r>
          </a:p>
          <a:p>
            <a:pPr>
              <a:lnSpc>
                <a:spcPct val="100000"/>
              </a:lnSpc>
              <a:spcBef>
                <a:spcPts val="0"/>
              </a:spcBef>
            </a:pPr>
            <a:r>
              <a:rPr lang="en-US" sz="1200" dirty="0" smtClean="0">
                <a:latin typeface="Gill Sans MT" panose="020B0502020104020203" pitchFamily="34" charset="0"/>
              </a:rPr>
              <a:t>Partnership </a:t>
            </a:r>
            <a:r>
              <a:rPr lang="en-US" sz="1200" dirty="0">
                <a:latin typeface="Gill Sans MT" panose="020B0502020104020203" pitchFamily="34" charset="0"/>
              </a:rPr>
              <a:t>Funding:                                                                   </a:t>
            </a:r>
          </a:p>
          <a:p>
            <a:pPr lvl="1">
              <a:lnSpc>
                <a:spcPct val="100000"/>
              </a:lnSpc>
              <a:spcBef>
                <a:spcPts val="0"/>
              </a:spcBef>
            </a:pPr>
            <a:r>
              <a:rPr lang="en-US" sz="1200" dirty="0">
                <a:latin typeface="Gill Sans MT" panose="020B0502020104020203" pitchFamily="34" charset="0"/>
              </a:rPr>
              <a:t>GT MOU Traffic				</a:t>
            </a:r>
            <a:r>
              <a:rPr lang="en-US" sz="1200" dirty="0" smtClean="0">
                <a:latin typeface="Gill Sans MT" panose="020B0502020104020203" pitchFamily="34" charset="0"/>
              </a:rPr>
              <a:t>				$</a:t>
            </a:r>
            <a:r>
              <a:rPr lang="en-US" sz="1200" dirty="0">
                <a:latin typeface="Gill Sans MT" panose="020B0502020104020203" pitchFamily="34" charset="0"/>
              </a:rPr>
              <a:t>350,000 </a:t>
            </a:r>
          </a:p>
          <a:p>
            <a:pPr lvl="1">
              <a:lnSpc>
                <a:spcPct val="100000"/>
              </a:lnSpc>
              <a:spcBef>
                <a:spcPts val="0"/>
              </a:spcBef>
            </a:pPr>
            <a:r>
              <a:rPr lang="en-US" sz="1200" dirty="0">
                <a:latin typeface="Gill Sans MT" panose="020B0502020104020203" pitchFamily="34" charset="0"/>
              </a:rPr>
              <a:t>10th Street Multimodal Bridge/MA </a:t>
            </a:r>
            <a:r>
              <a:rPr lang="en-US" sz="1200" dirty="0" smtClean="0">
                <a:latin typeface="Gill Sans MT" panose="020B0502020104020203" pitchFamily="34" charset="0"/>
              </a:rPr>
              <a:t>					$</a:t>
            </a:r>
            <a:r>
              <a:rPr lang="en-US" sz="1200" dirty="0">
                <a:latin typeface="Gill Sans MT" panose="020B0502020104020203" pitchFamily="34" charset="0"/>
              </a:rPr>
              <a:t>2,100,000</a:t>
            </a:r>
          </a:p>
          <a:p>
            <a:pPr lvl="1">
              <a:lnSpc>
                <a:spcPct val="100000"/>
              </a:lnSpc>
              <a:spcBef>
                <a:spcPts val="0"/>
              </a:spcBef>
            </a:pPr>
            <a:r>
              <a:rPr lang="en-US" sz="1200" dirty="0">
                <a:latin typeface="Gill Sans MT" panose="020B0502020104020203" pitchFamily="34" charset="0"/>
              </a:rPr>
              <a:t>MLK Bridge					</a:t>
            </a:r>
            <a:r>
              <a:rPr lang="en-US" sz="1200" dirty="0" smtClean="0">
                <a:latin typeface="Gill Sans MT" panose="020B0502020104020203" pitchFamily="34" charset="0"/>
              </a:rPr>
              <a:t>				$</a:t>
            </a:r>
            <a:r>
              <a:rPr lang="en-US" sz="1200" dirty="0">
                <a:latin typeface="Gill Sans MT" panose="020B0502020104020203" pitchFamily="34" charset="0"/>
              </a:rPr>
              <a:t>7,000,000</a:t>
            </a:r>
          </a:p>
          <a:p>
            <a:pPr lvl="1">
              <a:lnSpc>
                <a:spcPct val="100000"/>
              </a:lnSpc>
              <a:spcBef>
                <a:spcPts val="0"/>
              </a:spcBef>
            </a:pPr>
            <a:r>
              <a:rPr lang="en-US" sz="1200" dirty="0">
                <a:latin typeface="Gill Sans MT" panose="020B0502020104020203" pitchFamily="34" charset="0"/>
              </a:rPr>
              <a:t>Pending					</a:t>
            </a:r>
            <a:r>
              <a:rPr lang="en-US" sz="1200" dirty="0" smtClean="0">
                <a:latin typeface="Gill Sans MT" panose="020B0502020104020203" pitchFamily="34" charset="0"/>
              </a:rPr>
              <a:t>				$2,000,000</a:t>
            </a:r>
            <a:endParaRPr lang="en-US" sz="500" dirty="0" smtClean="0">
              <a:latin typeface="Gill Sans MT" panose="020B0502020104020203" pitchFamily="34" charset="0"/>
            </a:endParaRPr>
          </a:p>
          <a:p>
            <a:pPr>
              <a:lnSpc>
                <a:spcPct val="100000"/>
              </a:lnSpc>
              <a:spcBef>
                <a:spcPts val="600"/>
              </a:spcBef>
            </a:pPr>
            <a:r>
              <a:rPr lang="en-US" sz="1200" dirty="0" smtClean="0">
                <a:latin typeface="Gill Sans MT" panose="020B0502020104020203" pitchFamily="34" charset="0"/>
              </a:rPr>
              <a:t>Program Management								$2,490,349.20</a:t>
            </a:r>
          </a:p>
          <a:p>
            <a:pPr>
              <a:lnSpc>
                <a:spcPct val="100000"/>
              </a:lnSpc>
              <a:spcBef>
                <a:spcPts val="600"/>
              </a:spcBef>
            </a:pPr>
            <a:r>
              <a:rPr lang="en-US" sz="1200" dirty="0" smtClean="0">
                <a:latin typeface="Gill Sans MT" panose="020B0502020104020203" pitchFamily="34" charset="0"/>
              </a:rPr>
              <a:t>State’s </a:t>
            </a:r>
            <a:r>
              <a:rPr lang="en-US" sz="1200" dirty="0">
                <a:latin typeface="Gill Sans MT" panose="020B0502020104020203" pitchFamily="34" charset="0"/>
              </a:rPr>
              <a:t>Administrative Fee				</a:t>
            </a:r>
            <a:r>
              <a:rPr lang="en-US" sz="1200" dirty="0" smtClean="0">
                <a:latin typeface="Gill Sans MT" panose="020B0502020104020203" pitchFamily="34" charset="0"/>
              </a:rPr>
              <a:t>			$522,973.30</a:t>
            </a:r>
          </a:p>
          <a:p>
            <a:pPr>
              <a:lnSpc>
                <a:spcPct val="100000"/>
              </a:lnSpc>
              <a:spcBef>
                <a:spcPts val="600"/>
              </a:spcBef>
            </a:pPr>
            <a:r>
              <a:rPr lang="en-US" sz="1200" dirty="0" smtClean="0">
                <a:latin typeface="Gill Sans MT" panose="020B0502020104020203" pitchFamily="34" charset="0"/>
              </a:rPr>
              <a:t>Projects </a:t>
            </a:r>
            <a:r>
              <a:rPr lang="en-US" sz="1200" dirty="0">
                <a:latin typeface="Gill Sans MT" panose="020B0502020104020203" pitchFamily="34" charset="0"/>
              </a:rPr>
              <a:t>Contingency*				</a:t>
            </a:r>
            <a:r>
              <a:rPr lang="en-US" sz="1200" dirty="0" smtClean="0">
                <a:latin typeface="Gill Sans MT" panose="020B0502020104020203" pitchFamily="34" charset="0"/>
              </a:rPr>
              <a:t>				$4,296,015.41</a:t>
            </a:r>
            <a:endParaRPr lang="en-US" sz="1200" dirty="0">
              <a:latin typeface="Gill Sans MT" panose="020B0502020104020203" pitchFamily="34" charset="0"/>
            </a:endParaRPr>
          </a:p>
          <a:p>
            <a:pPr lvl="1">
              <a:spcBef>
                <a:spcPts val="600"/>
              </a:spcBef>
            </a:pPr>
            <a:r>
              <a:rPr lang="en-US" sz="1200" dirty="0" smtClean="0">
                <a:latin typeface="Gill Sans MT" panose="020B0502020104020203" pitchFamily="34" charset="0"/>
              </a:rPr>
              <a:t>Piedmont </a:t>
            </a:r>
            <a:r>
              <a:rPr lang="en-US" sz="1200" dirty="0">
                <a:latin typeface="Gill Sans MT" panose="020B0502020104020203" pitchFamily="34" charset="0"/>
              </a:rPr>
              <a:t>Corridor Strategic Implementation Plan and Market Analysis </a:t>
            </a:r>
            <a:r>
              <a:rPr lang="en-US" sz="1200" dirty="0" smtClean="0">
                <a:latin typeface="Gill Sans MT" panose="020B0502020104020203" pitchFamily="34" charset="0"/>
              </a:rPr>
              <a:t/>
            </a:r>
            <a:br>
              <a:rPr lang="en-US" sz="1200" dirty="0" smtClean="0">
                <a:latin typeface="Gill Sans MT" panose="020B0502020104020203" pitchFamily="34" charset="0"/>
              </a:rPr>
            </a:br>
            <a:endParaRPr lang="en-US" sz="1200" dirty="0">
              <a:latin typeface="Gill Sans MT" panose="020B0502020104020203" pitchFamily="34" charset="0"/>
            </a:endParaRPr>
          </a:p>
          <a:p>
            <a:pPr>
              <a:lnSpc>
                <a:spcPct val="100000"/>
              </a:lnSpc>
              <a:spcBef>
                <a:spcPts val="600"/>
              </a:spcBef>
            </a:pPr>
            <a:r>
              <a:rPr lang="en-US" sz="1200" b="1" dirty="0" smtClean="0">
                <a:latin typeface="Gill Sans MT" panose="020B0502020104020203" pitchFamily="34" charset="0"/>
              </a:rPr>
              <a:t>TOTAL (Revenue </a:t>
            </a:r>
            <a:r>
              <a:rPr lang="en-US" sz="1200" b="1" dirty="0">
                <a:latin typeface="Gill Sans MT" panose="020B0502020104020203" pitchFamily="34" charset="0"/>
              </a:rPr>
              <a:t>Forecast @100% of Year </a:t>
            </a:r>
            <a:r>
              <a:rPr lang="en-US" sz="1200" b="1" dirty="0" smtClean="0">
                <a:latin typeface="Gill Sans MT" panose="020B0502020104020203" pitchFamily="34" charset="0"/>
              </a:rPr>
              <a:t>1)</a:t>
            </a:r>
            <a:r>
              <a:rPr lang="en-US" sz="1200" b="1" dirty="0">
                <a:latin typeface="Gill Sans MT" panose="020B0502020104020203" pitchFamily="34" charset="0"/>
              </a:rPr>
              <a:t>		</a:t>
            </a:r>
            <a:r>
              <a:rPr lang="en-US" sz="1200" b="1" dirty="0" smtClean="0">
                <a:latin typeface="Gill Sans MT" panose="020B0502020104020203" pitchFamily="34" charset="0"/>
              </a:rPr>
              <a:t>		$52,820,306.80</a:t>
            </a:r>
            <a:br>
              <a:rPr lang="en-US" sz="1200" b="1" dirty="0" smtClean="0">
                <a:latin typeface="Gill Sans MT" panose="020B0502020104020203" pitchFamily="34" charset="0"/>
              </a:rPr>
            </a:br>
            <a:r>
              <a:rPr lang="en-US" sz="1200" i="1" dirty="0" smtClean="0">
                <a:latin typeface="Gill Sans MT" panose="020B0502020104020203" pitchFamily="34" charset="0"/>
              </a:rPr>
              <a:t>*Proper </a:t>
            </a:r>
            <a:r>
              <a:rPr lang="en-US" sz="1200" i="1" dirty="0">
                <a:latin typeface="Gill Sans MT" panose="020B0502020104020203" pitchFamily="34" charset="0"/>
              </a:rPr>
              <a:t>program contingency costs as well as to account for potential under forecast </a:t>
            </a:r>
            <a:r>
              <a:rPr lang="en-US" sz="1200" i="1" dirty="0" smtClean="0">
                <a:latin typeface="Gill Sans MT" panose="020B0502020104020203" pitchFamily="34" charset="0"/>
              </a:rPr>
              <a:t>collections</a:t>
            </a:r>
            <a:endParaRPr lang="en-US" sz="1200" dirty="0">
              <a:latin typeface="Gill Sans MT" panose="020B0502020104020203" pitchFamily="34" charset="0"/>
            </a:endParaRPr>
          </a:p>
        </p:txBody>
      </p:sp>
    </p:spTree>
    <p:extLst>
      <p:ext uri="{BB962C8B-B14F-4D97-AF65-F5344CB8AC3E}">
        <p14:creationId xmlns:p14="http://schemas.microsoft.com/office/powerpoint/2010/main" val="397046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228" y="84995"/>
            <a:ext cx="7406640" cy="1356360"/>
          </a:xfrm>
        </p:spPr>
        <p:txBody>
          <a:bodyPr>
            <a:normAutofit/>
          </a:bodyPr>
          <a:lstStyle/>
          <a:p>
            <a:r>
              <a:rPr lang="en-US" sz="3500" cap="none" dirty="0" smtClean="0"/>
              <a:t>			 Partnership Efforts</a:t>
            </a:r>
            <a:endParaRPr lang="en-US" sz="3500" cap="none" dirty="0"/>
          </a:p>
        </p:txBody>
      </p:sp>
      <p:sp>
        <p:nvSpPr>
          <p:cNvPr id="3" name="Content Placeholder 2"/>
          <p:cNvSpPr>
            <a:spLocks noGrp="1"/>
          </p:cNvSpPr>
          <p:nvPr>
            <p:ph idx="1"/>
          </p:nvPr>
        </p:nvSpPr>
        <p:spPr>
          <a:xfrm>
            <a:off x="785235" y="1895912"/>
            <a:ext cx="7404653" cy="3083808"/>
          </a:xfrm>
        </p:spPr>
        <p:txBody>
          <a:bodyPr/>
          <a:lstStyle/>
          <a:p>
            <a:pPr marL="230188" indent="-195263">
              <a:buSzPct val="70000"/>
            </a:pPr>
            <a:r>
              <a:rPr lang="en-US" dirty="0" smtClean="0">
                <a:solidFill>
                  <a:schemeClr val="tx2">
                    <a:lumMod val="75000"/>
                  </a:schemeClr>
                </a:solidFill>
              </a:rPr>
              <a:t>Atlanta Committee for Progress (ACP)</a:t>
            </a:r>
          </a:p>
          <a:p>
            <a:pPr marL="230188" indent="-195263">
              <a:buSzPct val="70000"/>
            </a:pPr>
            <a:r>
              <a:rPr lang="en-US" dirty="0" smtClean="0">
                <a:solidFill>
                  <a:schemeClr val="tx2">
                    <a:lumMod val="75000"/>
                  </a:schemeClr>
                </a:solidFill>
              </a:rPr>
              <a:t>Infrastructure Task Force </a:t>
            </a:r>
            <a:r>
              <a:rPr lang="en-US" dirty="0">
                <a:solidFill>
                  <a:schemeClr val="tx2">
                    <a:lumMod val="75000"/>
                  </a:schemeClr>
                </a:solidFill>
              </a:rPr>
              <a:t>oversight</a:t>
            </a:r>
          </a:p>
          <a:p>
            <a:pPr marL="230188" indent="-195263">
              <a:buSzPct val="70000"/>
            </a:pPr>
            <a:r>
              <a:rPr lang="en-US" dirty="0">
                <a:solidFill>
                  <a:schemeClr val="tx2">
                    <a:lumMod val="75000"/>
                  </a:schemeClr>
                </a:solidFill>
              </a:rPr>
              <a:t>Georgia Pacific </a:t>
            </a:r>
            <a:r>
              <a:rPr lang="en-US" dirty="0" smtClean="0">
                <a:solidFill>
                  <a:schemeClr val="tx2">
                    <a:lumMod val="75000"/>
                  </a:schemeClr>
                </a:solidFill>
              </a:rPr>
              <a:t>Communications plan </a:t>
            </a:r>
            <a:r>
              <a:rPr lang="en-US" dirty="0">
                <a:solidFill>
                  <a:schemeClr val="tx2">
                    <a:lumMod val="75000"/>
                  </a:schemeClr>
                </a:solidFill>
              </a:rPr>
              <a:t>review</a:t>
            </a:r>
          </a:p>
          <a:p>
            <a:pPr marL="230188" indent="-195263">
              <a:buSzPct val="70000"/>
            </a:pPr>
            <a:r>
              <a:rPr lang="en-US" dirty="0">
                <a:solidFill>
                  <a:schemeClr val="tx2">
                    <a:lumMod val="75000"/>
                  </a:schemeClr>
                </a:solidFill>
              </a:rPr>
              <a:t>Customer service training</a:t>
            </a:r>
          </a:p>
          <a:p>
            <a:pPr marL="230188" indent="-195263">
              <a:buSzPct val="70000"/>
            </a:pPr>
            <a:r>
              <a:rPr lang="en-US" dirty="0">
                <a:solidFill>
                  <a:schemeClr val="tx2">
                    <a:lumMod val="75000"/>
                  </a:schemeClr>
                </a:solidFill>
              </a:rPr>
              <a:t>Mentor/protégé program</a:t>
            </a:r>
          </a:p>
          <a:p>
            <a:pPr marL="230188" indent="-195263">
              <a:buSzPct val="70000"/>
            </a:pPr>
            <a:r>
              <a:rPr lang="en-US" dirty="0">
                <a:solidFill>
                  <a:schemeClr val="tx2">
                    <a:lumMod val="75000"/>
                  </a:schemeClr>
                </a:solidFill>
              </a:rPr>
              <a:t>Georgia Tech MOU Smart City collaboration</a:t>
            </a:r>
          </a:p>
          <a:p>
            <a:pPr marL="230188" indent="-195263">
              <a:buSzPct val="70000"/>
            </a:pPr>
            <a:r>
              <a:rPr lang="en-US" dirty="0" smtClean="0">
                <a:solidFill>
                  <a:schemeClr val="tx2">
                    <a:lumMod val="75000"/>
                  </a:schemeClr>
                </a:solidFill>
              </a:rPr>
              <a:t>Georgia Pacific/Koch </a:t>
            </a:r>
            <a:r>
              <a:rPr lang="en-US" dirty="0">
                <a:solidFill>
                  <a:schemeClr val="tx2">
                    <a:lumMod val="75000"/>
                  </a:schemeClr>
                </a:solidFill>
              </a:rPr>
              <a:t>Industries – Smart city </a:t>
            </a:r>
            <a:r>
              <a:rPr lang="en-US" dirty="0" smtClean="0">
                <a:solidFill>
                  <a:schemeClr val="tx2">
                    <a:lumMod val="75000"/>
                  </a:schemeClr>
                </a:solidFill>
              </a:rPr>
              <a:t>visit</a:t>
            </a:r>
            <a:endParaRPr lang="en-US" dirty="0">
              <a:solidFill>
                <a:schemeClr val="tx2">
                  <a:lumMod val="75000"/>
                </a:schemeClr>
              </a:solidFill>
            </a:endParaRPr>
          </a:p>
        </p:txBody>
      </p:sp>
      <p:grpSp>
        <p:nvGrpSpPr>
          <p:cNvPr id="6" name="Group 5"/>
          <p:cNvGrpSpPr/>
          <p:nvPr/>
        </p:nvGrpSpPr>
        <p:grpSpPr>
          <a:xfrm>
            <a:off x="785235" y="5062425"/>
            <a:ext cx="7241737" cy="1628773"/>
            <a:chOff x="703778" y="5133446"/>
            <a:chExt cx="7241737" cy="1628773"/>
          </a:xfrm>
        </p:grpSpPr>
        <p:pic>
          <p:nvPicPr>
            <p:cNvPr id="1030" name="Picture 6" descr="Image result for georgia tech log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60" y="5317990"/>
              <a:ext cx="1849555" cy="14442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tlanta committee for progress"/>
            <p:cNvPicPr>
              <a:picLocks noChangeAspect="1" noChangeArrowheads="1"/>
            </p:cNvPicPr>
            <p:nvPr/>
          </p:nvPicPr>
          <p:blipFill rotWithShape="1">
            <a:blip r:embed="rId3">
              <a:extLst>
                <a:ext uri="{28A0092B-C50C-407E-A947-70E740481C1C}">
                  <a14:useLocalDpi xmlns:a14="http://schemas.microsoft.com/office/drawing/2010/main" val="0"/>
                </a:ext>
              </a:extLst>
            </a:blip>
            <a:srcRect t="25630" b="24505"/>
            <a:stretch/>
          </p:blipFill>
          <p:spPr bwMode="auto">
            <a:xfrm>
              <a:off x="3197193" y="5273335"/>
              <a:ext cx="2667154" cy="1329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orgia pacific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778" y="5133446"/>
              <a:ext cx="2261803" cy="14136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00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88955" y="789724"/>
            <a:ext cx="7606665" cy="801567"/>
          </a:xfrm>
        </p:spPr>
        <p:txBody>
          <a:bodyPr>
            <a:normAutofit/>
          </a:bodyPr>
          <a:lstStyle/>
          <a:p>
            <a:pPr algn="ctr"/>
            <a:r>
              <a:rPr lang="en-US" sz="3200" cap="none" dirty="0" smtClean="0"/>
              <a:t>Action Items Underway</a:t>
            </a:r>
            <a:endParaRPr lang="en-US" sz="3200" cap="none" dirty="0"/>
          </a:p>
        </p:txBody>
      </p:sp>
      <p:sp>
        <p:nvSpPr>
          <p:cNvPr id="3" name="Content Placeholder 2"/>
          <p:cNvSpPr>
            <a:spLocks noGrp="1"/>
          </p:cNvSpPr>
          <p:nvPr>
            <p:ph idx="1"/>
          </p:nvPr>
        </p:nvSpPr>
        <p:spPr>
          <a:xfrm>
            <a:off x="867803" y="1190507"/>
            <a:ext cx="6709906" cy="4541520"/>
          </a:xfrm>
        </p:spPr>
        <p:txBody>
          <a:bodyPr/>
          <a:lstStyle/>
          <a:p>
            <a:r>
              <a:rPr lang="en-US" dirty="0" smtClean="0">
                <a:latin typeface="Gill Sans MT" panose="020B0502020104020203" pitchFamily="34" charset="0"/>
              </a:rPr>
              <a:t>Resurfacing audit response</a:t>
            </a:r>
          </a:p>
          <a:p>
            <a:r>
              <a:rPr lang="en-US" dirty="0" smtClean="0">
                <a:latin typeface="Gill Sans MT" panose="020B0502020104020203" pitchFamily="34" charset="0"/>
              </a:rPr>
              <a:t>Administration transition plan support</a:t>
            </a:r>
          </a:p>
          <a:p>
            <a:r>
              <a:rPr lang="en-US" dirty="0">
                <a:latin typeface="Gill Sans MT" panose="020B0502020104020203" pitchFamily="34" charset="0"/>
              </a:rPr>
              <a:t>MARTA </a:t>
            </a:r>
            <a:r>
              <a:rPr lang="en-US" dirty="0" smtClean="0">
                <a:latin typeface="Gill Sans MT" panose="020B0502020104020203" pitchFamily="34" charset="0"/>
              </a:rPr>
              <a:t>IGA implementation</a:t>
            </a:r>
            <a:endParaRPr lang="en-US" dirty="0">
              <a:latin typeface="Gill Sans MT" panose="020B0502020104020203" pitchFamily="34" charset="0"/>
            </a:endParaRPr>
          </a:p>
          <a:p>
            <a:r>
              <a:rPr lang="en-US" dirty="0">
                <a:latin typeface="Gill Sans MT" panose="020B0502020104020203" pitchFamily="34" charset="0"/>
              </a:rPr>
              <a:t>Major development </a:t>
            </a:r>
            <a:r>
              <a:rPr lang="en-US" dirty="0" smtClean="0">
                <a:latin typeface="Gill Sans MT" panose="020B0502020104020203" pitchFamily="34" charset="0"/>
              </a:rPr>
              <a:t>coordination</a:t>
            </a:r>
          </a:p>
          <a:p>
            <a:r>
              <a:rPr lang="en-US" dirty="0" smtClean="0">
                <a:latin typeface="Gill Sans MT" panose="020B0502020104020203" pitchFamily="34" charset="0"/>
              </a:rPr>
              <a:t>TSPLOST start up</a:t>
            </a:r>
            <a:endParaRPr lang="en-US" dirty="0">
              <a:latin typeface="Gill Sans MT" panose="020B0502020104020203" pitchFamily="34" charset="0"/>
            </a:endParaRPr>
          </a:p>
          <a:p>
            <a:pPr marL="342900" lvl="1" indent="0">
              <a:buNone/>
            </a:pPr>
            <a:endParaRPr lang="en-US" dirty="0" smtClean="0"/>
          </a:p>
          <a:p>
            <a:pPr marL="342900" lvl="1" indent="0">
              <a:buNone/>
            </a:pPr>
            <a:endParaRPr lang="en-US" dirty="0"/>
          </a:p>
        </p:txBody>
      </p:sp>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462" y="3464959"/>
            <a:ext cx="5014092" cy="3393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6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8856" y="810639"/>
            <a:ext cx="8362766" cy="801567"/>
          </a:xfrm>
        </p:spPr>
        <p:txBody>
          <a:bodyPr>
            <a:noAutofit/>
          </a:bodyPr>
          <a:lstStyle/>
          <a:p>
            <a:pPr algn="ctr"/>
            <a:r>
              <a:rPr lang="en-US" sz="3000" cap="none" dirty="0" smtClean="0"/>
              <a:t>Key Challenges for Renew Atlanta/TSPLOST</a:t>
            </a:r>
            <a:endParaRPr lang="en-US" sz="3000" cap="none" dirty="0"/>
          </a:p>
        </p:txBody>
      </p:sp>
      <p:sp>
        <p:nvSpPr>
          <p:cNvPr id="3" name="Content Placeholder 2">
            <a:extLst>
              <a:ext uri="{FF2B5EF4-FFF2-40B4-BE49-F238E27FC236}">
                <a16:creationId xmlns="" xmlns:a16="http://schemas.microsoft.com/office/drawing/2014/main" id="{123028F3-5D80-426D-9E12-3EA61CA95605}"/>
              </a:ext>
            </a:extLst>
          </p:cNvPr>
          <p:cNvSpPr>
            <a:spLocks noGrp="1"/>
          </p:cNvSpPr>
          <p:nvPr>
            <p:ph idx="1"/>
          </p:nvPr>
        </p:nvSpPr>
        <p:spPr>
          <a:xfrm>
            <a:off x="844005" y="1612206"/>
            <a:ext cx="6482358" cy="3517947"/>
          </a:xfrm>
        </p:spPr>
        <p:txBody>
          <a:bodyPr>
            <a:normAutofit/>
          </a:bodyPr>
          <a:lstStyle/>
          <a:p>
            <a:r>
              <a:rPr lang="en-US" dirty="0">
                <a:latin typeface="Gill Sans MT" panose="020B0502020104020203" pitchFamily="34" charset="0"/>
              </a:rPr>
              <a:t>Initial scope and cost estimate challenges</a:t>
            </a:r>
          </a:p>
          <a:p>
            <a:r>
              <a:rPr lang="en-US" dirty="0">
                <a:latin typeface="Gill Sans MT" panose="020B0502020104020203" pitchFamily="34" charset="0"/>
              </a:rPr>
              <a:t>Competition</a:t>
            </a:r>
          </a:p>
          <a:p>
            <a:r>
              <a:rPr lang="en-US" dirty="0" smtClean="0">
                <a:latin typeface="Gill Sans MT" panose="020B0502020104020203" pitchFamily="34" charset="0"/>
              </a:rPr>
              <a:t>Maintaining </a:t>
            </a:r>
            <a:r>
              <a:rPr lang="en-US" dirty="0">
                <a:latin typeface="Gill Sans MT" panose="020B0502020104020203" pitchFamily="34" charset="0"/>
              </a:rPr>
              <a:t>pace through transition</a:t>
            </a:r>
          </a:p>
          <a:p>
            <a:r>
              <a:rPr lang="en-US" dirty="0">
                <a:latin typeface="Gill Sans MT" panose="020B0502020104020203" pitchFamily="34" charset="0"/>
              </a:rPr>
              <a:t>Continued education of internal/external partners on financial management requirements for Renew and TSPLOST funding</a:t>
            </a:r>
          </a:p>
          <a:p>
            <a:r>
              <a:rPr lang="en-US" dirty="0">
                <a:latin typeface="Gill Sans MT" panose="020B0502020104020203" pitchFamily="34" charset="0"/>
              </a:rPr>
              <a:t>Communication/Getting the word out</a:t>
            </a:r>
          </a:p>
        </p:txBody>
      </p:sp>
      <p:pic>
        <p:nvPicPr>
          <p:cNvPr id="5122" name="Picture 2" descr="Image result for challeng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401" y="3116063"/>
            <a:ext cx="3480824" cy="383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2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4499" y="3251122"/>
            <a:ext cx="2065804" cy="232574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806768" y="588585"/>
            <a:ext cx="8362766" cy="801567"/>
          </a:xfrm>
        </p:spPr>
        <p:txBody>
          <a:bodyPr>
            <a:noAutofit/>
          </a:bodyPr>
          <a:lstStyle/>
          <a:p>
            <a:r>
              <a:rPr lang="en-US" sz="3100" cap="none" dirty="0" smtClean="0">
                <a:solidFill>
                  <a:schemeClr val="accent2">
                    <a:lumMod val="60000"/>
                    <a:lumOff val="40000"/>
                  </a:schemeClr>
                </a:solidFill>
              </a:rPr>
              <a:t>Looking Forward for Renew Atlanta/TSPLOST</a:t>
            </a:r>
            <a:endParaRPr lang="en-US" sz="3100" cap="none" dirty="0">
              <a:solidFill>
                <a:schemeClr val="accent2">
                  <a:lumMod val="60000"/>
                  <a:lumOff val="40000"/>
                </a:schemeClr>
              </a:solidFill>
            </a:endParaRPr>
          </a:p>
        </p:txBody>
      </p:sp>
      <p:sp>
        <p:nvSpPr>
          <p:cNvPr id="3" name="Content Placeholder 2">
            <a:extLst>
              <a:ext uri="{FF2B5EF4-FFF2-40B4-BE49-F238E27FC236}">
                <a16:creationId xmlns="" xmlns:a16="http://schemas.microsoft.com/office/drawing/2014/main" id="{123028F3-5D80-426D-9E12-3EA61CA95605}"/>
              </a:ext>
            </a:extLst>
          </p:cNvPr>
          <p:cNvSpPr>
            <a:spLocks noGrp="1"/>
          </p:cNvSpPr>
          <p:nvPr>
            <p:ph idx="1"/>
          </p:nvPr>
        </p:nvSpPr>
        <p:spPr>
          <a:xfrm>
            <a:off x="806768" y="1299246"/>
            <a:ext cx="7558072" cy="4587875"/>
          </a:xfrm>
        </p:spPr>
        <p:txBody>
          <a:bodyPr>
            <a:normAutofit/>
          </a:bodyPr>
          <a:lstStyle/>
          <a:p>
            <a:r>
              <a:rPr lang="en-US" sz="1400" dirty="0">
                <a:solidFill>
                  <a:schemeClr val="bg1"/>
                </a:solidFill>
                <a:latin typeface="Gill Sans MT" panose="020B0502020104020203" pitchFamily="34" charset="0"/>
              </a:rPr>
              <a:t>Transition pace</a:t>
            </a:r>
          </a:p>
          <a:p>
            <a:r>
              <a:rPr lang="en-US" sz="1400" dirty="0">
                <a:latin typeface="Gill Sans MT" panose="020B0502020104020203" pitchFamily="34" charset="0"/>
              </a:rPr>
              <a:t>Securing additional scenario-based partnership funding</a:t>
            </a:r>
          </a:p>
          <a:p>
            <a:r>
              <a:rPr lang="en-US" sz="1400" dirty="0">
                <a:latin typeface="Gill Sans MT" panose="020B0502020104020203" pitchFamily="34" charset="0"/>
              </a:rPr>
              <a:t>Curbside infrastructure management opportunities</a:t>
            </a:r>
          </a:p>
          <a:p>
            <a:r>
              <a:rPr lang="en-US" sz="1400" dirty="0">
                <a:latin typeface="Gill Sans MT" panose="020B0502020104020203" pitchFamily="34" charset="0"/>
              </a:rPr>
              <a:t>Advancing technology deployment</a:t>
            </a:r>
          </a:p>
          <a:p>
            <a:pPr lvl="1">
              <a:buFont typeface="Wingdings" panose="05000000000000000000" pitchFamily="2" charset="2"/>
              <a:buChar char="§"/>
            </a:pPr>
            <a:r>
              <a:rPr lang="en-US" sz="1400" dirty="0">
                <a:latin typeface="Gill Sans MT" panose="020B0502020104020203" pitchFamily="34" charset="0"/>
              </a:rPr>
              <a:t>After North Avenue, event management expansion, Campbellton, Buckhead Loop, Beltline, </a:t>
            </a:r>
            <a:br>
              <a:rPr lang="en-US" sz="1400" dirty="0">
                <a:latin typeface="Gill Sans MT" panose="020B0502020104020203" pitchFamily="34" charset="0"/>
              </a:rPr>
            </a:br>
            <a:r>
              <a:rPr lang="en-US" sz="1400" dirty="0" smtClean="0">
                <a:latin typeface="Gill Sans MT" panose="020B0502020104020203" pitchFamily="34" charset="0"/>
              </a:rPr>
              <a:t>AV on </a:t>
            </a:r>
            <a:r>
              <a:rPr lang="en-US" sz="1400" dirty="0">
                <a:latin typeface="Gill Sans MT" panose="020B0502020104020203" pitchFamily="34" charset="0"/>
              </a:rPr>
              <a:t>North </a:t>
            </a:r>
            <a:r>
              <a:rPr lang="en-US" sz="1400" dirty="0" smtClean="0">
                <a:latin typeface="Gill Sans MT" panose="020B0502020104020203" pitchFamily="34" charset="0"/>
              </a:rPr>
              <a:t>Avenue</a:t>
            </a:r>
            <a:endParaRPr lang="en-US" sz="1400" dirty="0">
              <a:latin typeface="Gill Sans MT" panose="020B0502020104020203" pitchFamily="34" charset="0"/>
            </a:endParaRPr>
          </a:p>
          <a:p>
            <a:r>
              <a:rPr lang="en-US" sz="1400" dirty="0">
                <a:latin typeface="Gill Sans MT" panose="020B0502020104020203" pitchFamily="34" charset="0"/>
              </a:rPr>
              <a:t>Smart Transportation expansion – system wide traffic management, potential RFIs </a:t>
            </a:r>
          </a:p>
          <a:p>
            <a:r>
              <a:rPr lang="en-US" sz="1400" dirty="0">
                <a:latin typeface="Gill Sans MT" panose="020B0502020104020203" pitchFamily="34" charset="0"/>
              </a:rPr>
              <a:t>Development infrastructure support</a:t>
            </a:r>
          </a:p>
          <a:p>
            <a:pPr lvl="1">
              <a:buFont typeface="Wingdings" panose="05000000000000000000" pitchFamily="2" charset="2"/>
              <a:buChar char="§"/>
            </a:pPr>
            <a:r>
              <a:rPr lang="en-US" sz="1400" dirty="0">
                <a:latin typeface="Gill Sans MT" panose="020B0502020104020203" pitchFamily="34" charset="0"/>
              </a:rPr>
              <a:t>Gulch, Underground, Summerhill, Fort Mac, Amazon?, and more</a:t>
            </a:r>
          </a:p>
          <a:p>
            <a:r>
              <a:rPr lang="en-US" sz="1400" dirty="0">
                <a:latin typeface="Gill Sans MT" panose="020B0502020104020203" pitchFamily="34" charset="0"/>
              </a:rPr>
              <a:t>Communication and maintaining public trust and confidence</a:t>
            </a:r>
          </a:p>
          <a:p>
            <a:r>
              <a:rPr lang="en-US" sz="1400" dirty="0">
                <a:latin typeface="Gill Sans MT" panose="020B0502020104020203" pitchFamily="34" charset="0"/>
              </a:rPr>
              <a:t>Vertical portfolio competition June 2018</a:t>
            </a:r>
          </a:p>
          <a:p>
            <a:r>
              <a:rPr lang="en-US" sz="1400" dirty="0">
                <a:latin typeface="Gill Sans MT" panose="020B0502020104020203" pitchFamily="34" charset="0"/>
              </a:rPr>
              <a:t>Fully activated MARTA IGA coordination</a:t>
            </a:r>
          </a:p>
          <a:p>
            <a:r>
              <a:rPr lang="en-US" sz="1400" dirty="0">
                <a:latin typeface="Gill Sans MT" panose="020B0502020104020203" pitchFamily="34" charset="0"/>
              </a:rPr>
              <a:t>Competition</a:t>
            </a:r>
            <a:r>
              <a:rPr lang="en-US" sz="1400" dirty="0" smtClean="0">
                <a:latin typeface="Gill Sans MT" panose="020B0502020104020203" pitchFamily="34" charset="0"/>
              </a:rPr>
              <a:t>:</a:t>
            </a:r>
            <a:endParaRPr lang="en-US" sz="1400" dirty="0">
              <a:latin typeface="Gill Sans MT" panose="020B05020201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21566702"/>
              </p:ext>
            </p:extLst>
          </p:nvPr>
        </p:nvGraphicFramePr>
        <p:xfrm>
          <a:off x="896644" y="5697999"/>
          <a:ext cx="7753659" cy="1088647"/>
        </p:xfrm>
        <a:graphic>
          <a:graphicData uri="http://schemas.openxmlformats.org/drawingml/2006/table">
            <a:tbl>
              <a:tblPr firstRow="1" firstCol="1" bandRow="1">
                <a:tableStyleId>{5C22544A-7EE6-4342-B048-85BDC9FD1C3A}</a:tableStyleId>
              </a:tblPr>
              <a:tblGrid>
                <a:gridCol w="2078120">
                  <a:extLst>
                    <a:ext uri="{9D8B030D-6E8A-4147-A177-3AD203B41FA5}">
                      <a16:colId xmlns="" xmlns:a16="http://schemas.microsoft.com/office/drawing/2014/main" val="20000"/>
                    </a:ext>
                  </a:extLst>
                </a:gridCol>
                <a:gridCol w="898187">
                  <a:extLst>
                    <a:ext uri="{9D8B030D-6E8A-4147-A177-3AD203B41FA5}">
                      <a16:colId xmlns="" xmlns:a16="http://schemas.microsoft.com/office/drawing/2014/main" val="20001"/>
                    </a:ext>
                  </a:extLst>
                </a:gridCol>
                <a:gridCol w="902037">
                  <a:extLst>
                    <a:ext uri="{9D8B030D-6E8A-4147-A177-3AD203B41FA5}">
                      <a16:colId xmlns="" xmlns:a16="http://schemas.microsoft.com/office/drawing/2014/main" val="20002"/>
                    </a:ext>
                  </a:extLst>
                </a:gridCol>
                <a:gridCol w="1317608">
                  <a:extLst>
                    <a:ext uri="{9D8B030D-6E8A-4147-A177-3AD203B41FA5}">
                      <a16:colId xmlns="" xmlns:a16="http://schemas.microsoft.com/office/drawing/2014/main" val="20003"/>
                    </a:ext>
                  </a:extLst>
                </a:gridCol>
                <a:gridCol w="1274548">
                  <a:extLst>
                    <a:ext uri="{9D8B030D-6E8A-4147-A177-3AD203B41FA5}">
                      <a16:colId xmlns="" xmlns:a16="http://schemas.microsoft.com/office/drawing/2014/main" val="20004"/>
                    </a:ext>
                  </a:extLst>
                </a:gridCol>
                <a:gridCol w="1283159">
                  <a:extLst>
                    <a:ext uri="{9D8B030D-6E8A-4147-A177-3AD203B41FA5}">
                      <a16:colId xmlns="" xmlns:a16="http://schemas.microsoft.com/office/drawing/2014/main" val="20005"/>
                    </a:ext>
                  </a:extLst>
                </a:gridCol>
              </a:tblGrid>
              <a:tr h="310630">
                <a:tc>
                  <a:txBody>
                    <a:bodyPr/>
                    <a:lstStyle/>
                    <a:p>
                      <a:endParaRPr lang="en-US" sz="1100" dirty="0">
                        <a:solidFill>
                          <a:schemeClr val="bg1"/>
                        </a:solidFill>
                        <a:effectLst/>
                        <a:latin typeface="Gill Sans MT" panose="020B0502020104020203" pitchFamily="34" charset="0"/>
                      </a:endParaRPr>
                    </a:p>
                  </a:txBody>
                  <a:tcPr marL="68580" marR="68580" marT="0" marB="0" anchor="b"/>
                </a:tc>
                <a:tc>
                  <a:txBody>
                    <a:bodyPr/>
                    <a:lstStyle/>
                    <a:p>
                      <a:pPr marL="0" marR="0" algn="ctr">
                        <a:spcBef>
                          <a:spcPts val="0"/>
                        </a:spcBef>
                        <a:spcAft>
                          <a:spcPts val="0"/>
                        </a:spcAft>
                      </a:pPr>
                      <a:r>
                        <a:rPr lang="en-US" sz="1100" dirty="0">
                          <a:solidFill>
                            <a:schemeClr val="bg1"/>
                          </a:solidFill>
                          <a:effectLst/>
                          <a:latin typeface="Gill Sans MT" panose="020B0502020104020203" pitchFamily="34" charset="0"/>
                        </a:rPr>
                        <a:t># OF BIDDERS</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chemeClr val="bg1"/>
                          </a:solidFill>
                          <a:effectLst/>
                          <a:latin typeface="Gill Sans MT" panose="020B0502020104020203" pitchFamily="34" charset="0"/>
                        </a:rPr>
                        <a:t>UNDER BUDGET</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chemeClr val="bg1"/>
                          </a:solidFill>
                          <a:effectLst/>
                          <a:latin typeface="Gill Sans MT" panose="020B0502020104020203" pitchFamily="34" charset="0"/>
                        </a:rPr>
                        <a:t>LOW BID</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solidFill>
                            <a:schemeClr val="bg1"/>
                          </a:solidFill>
                          <a:effectLst/>
                          <a:latin typeface="Gill Sans MT" panose="020B0502020104020203" pitchFamily="34" charset="0"/>
                        </a:rPr>
                        <a:t>HIGH BID</a:t>
                      </a:r>
                      <a:endParaRPr lang="en-US" sz="1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chemeClr val="bg1"/>
                          </a:solidFill>
                          <a:effectLst/>
                          <a:latin typeface="Gill Sans MT" panose="020B0502020104020203" pitchFamily="34" charset="0"/>
                        </a:rPr>
                        <a:t>BID DIFFERENTIAL</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0"/>
                  </a:ext>
                </a:extLst>
              </a:tr>
              <a:tr h="188121">
                <a:tc>
                  <a:txBody>
                    <a:bodyPr/>
                    <a:lstStyle/>
                    <a:p>
                      <a:pPr marL="0" marR="0">
                        <a:spcBef>
                          <a:spcPts val="0"/>
                        </a:spcBef>
                        <a:spcAft>
                          <a:spcPts val="0"/>
                        </a:spcAft>
                      </a:pPr>
                      <a:r>
                        <a:rPr lang="en-US" sz="1100" dirty="0">
                          <a:solidFill>
                            <a:schemeClr val="bg1"/>
                          </a:solidFill>
                          <a:effectLst/>
                          <a:latin typeface="Gill Sans MT" panose="020B0502020104020203" pitchFamily="34" charset="0"/>
                        </a:rPr>
                        <a:t>FC-9403 GDOT GROUP A</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4</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YES</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$14,393,616.31</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solidFill>
                            <a:schemeClr val="bg2">
                              <a:lumMod val="25000"/>
                            </a:schemeClr>
                          </a:solidFill>
                          <a:effectLst/>
                          <a:latin typeface="Gill Sans MT" panose="020B0502020104020203" pitchFamily="34" charset="0"/>
                        </a:rPr>
                        <a:t>$17,747,093.14</a:t>
                      </a:r>
                      <a:endParaRPr lang="en-US" sz="110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solidFill>
                            <a:schemeClr val="bg2">
                              <a:lumMod val="25000"/>
                            </a:schemeClr>
                          </a:solidFill>
                          <a:effectLst/>
                          <a:latin typeface="Gill Sans MT" panose="020B0502020104020203" pitchFamily="34" charset="0"/>
                        </a:rPr>
                        <a:t>23.30%</a:t>
                      </a:r>
                      <a:endParaRPr lang="en-US" sz="110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198803">
                <a:tc>
                  <a:txBody>
                    <a:bodyPr/>
                    <a:lstStyle/>
                    <a:p>
                      <a:pPr marL="0" marR="0">
                        <a:spcBef>
                          <a:spcPts val="0"/>
                        </a:spcBef>
                        <a:spcAft>
                          <a:spcPts val="0"/>
                        </a:spcAft>
                      </a:pPr>
                      <a:r>
                        <a:rPr lang="en-US" sz="1100" dirty="0">
                          <a:solidFill>
                            <a:schemeClr val="bg1"/>
                          </a:solidFill>
                          <a:effectLst/>
                          <a:latin typeface="Gill Sans MT" panose="020B0502020104020203" pitchFamily="34" charset="0"/>
                        </a:rPr>
                        <a:t>FC-9580 LOCAL GROUP 1</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3</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YES</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$4,095,721.91</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$4,165,941.78</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1.71%</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198803">
                <a:tc>
                  <a:txBody>
                    <a:bodyPr/>
                    <a:lstStyle/>
                    <a:p>
                      <a:pPr marL="0" marR="0">
                        <a:spcBef>
                          <a:spcPts val="0"/>
                        </a:spcBef>
                        <a:spcAft>
                          <a:spcPts val="0"/>
                        </a:spcAft>
                      </a:pPr>
                      <a:r>
                        <a:rPr lang="en-US" sz="1100" dirty="0">
                          <a:solidFill>
                            <a:schemeClr val="bg1"/>
                          </a:solidFill>
                          <a:effectLst/>
                          <a:latin typeface="Gill Sans MT" panose="020B0502020104020203" pitchFamily="34" charset="0"/>
                        </a:rPr>
                        <a:t>FC-9962 LOCAL GROUP 2</a:t>
                      </a:r>
                      <a:endPar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solidFill>
                            <a:schemeClr val="bg2">
                              <a:lumMod val="25000"/>
                            </a:schemeClr>
                          </a:solidFill>
                          <a:effectLst/>
                          <a:latin typeface="Gill Sans MT" panose="020B0502020104020203" pitchFamily="34" charset="0"/>
                        </a:rPr>
                        <a:t>5</a:t>
                      </a:r>
                      <a:endParaRPr lang="en-US" sz="110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YES</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$3,983,344.76</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$5,508,638.10</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rPr>
                        <a:t>38.29%</a:t>
                      </a:r>
                      <a:endPar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155315">
                <a:tc>
                  <a:txBody>
                    <a:bodyPr/>
                    <a:lstStyle/>
                    <a:p>
                      <a:pPr marL="0" marR="0">
                        <a:spcBef>
                          <a:spcPts val="0"/>
                        </a:spcBef>
                        <a:spcAft>
                          <a:spcPts val="0"/>
                        </a:spcAft>
                      </a:pPr>
                      <a:r>
                        <a:rPr lang="en-US" sz="1100"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rPr>
                        <a:t>FC-9561 STREETCAR</a:t>
                      </a:r>
                    </a:p>
                  </a:txBody>
                  <a:tcPr marL="68580" marR="68580" marT="0" marB="0" anchor="b"/>
                </a:tc>
                <a:tc gridSpan="5">
                  <a:txBody>
                    <a:bodyPr/>
                    <a:lstStyle/>
                    <a:p>
                      <a:pPr marL="0" marR="0" algn="ctr">
                        <a:spcBef>
                          <a:spcPts val="0"/>
                        </a:spcBef>
                        <a:spcAft>
                          <a:spcPts val="0"/>
                        </a:spcAft>
                      </a:pPr>
                      <a:r>
                        <a:rPr lang="en-US" sz="1100" dirty="0">
                          <a:solidFill>
                            <a:schemeClr val="bg2">
                              <a:lumMod val="25000"/>
                            </a:schemeClr>
                          </a:solidFill>
                          <a:effectLst/>
                          <a:latin typeface="Gill Sans MT" panose="020B0502020104020203" pitchFamily="34" charset="0"/>
                          <a:ea typeface="Calibri" panose="020F0502020204030204" pitchFamily="34" charset="0"/>
                          <a:cs typeface="Times New Roman" panose="02020603050405020304" pitchFamily="18" charset="0"/>
                        </a:rPr>
                        <a:t>1 Bidder</a:t>
                      </a:r>
                    </a:p>
                  </a:txBody>
                  <a:tcPr marL="68580" marR="68580" marT="0" marB="0" anchor="ctr"/>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pPr marL="0" marR="0" algn="r">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10004"/>
                  </a:ext>
                </a:extLst>
              </a:tr>
            </a:tbl>
          </a:graphicData>
        </a:graphic>
      </p:graphicFrame>
      <p:sp>
        <p:nvSpPr>
          <p:cNvPr id="8" name="Rectangle 1"/>
          <p:cNvSpPr>
            <a:spLocks noChangeArrowheads="1"/>
          </p:cNvSpPr>
          <p:nvPr/>
        </p:nvSpPr>
        <p:spPr bwMode="auto">
          <a:xfrm>
            <a:off x="806768" y="5484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8327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958" y="742170"/>
            <a:ext cx="7029450" cy="717611"/>
          </a:xfrm>
        </p:spPr>
        <p:txBody>
          <a:bodyPr/>
          <a:lstStyle/>
          <a:p>
            <a:pPr algn="ctr"/>
            <a:r>
              <a:rPr lang="en-US" sz="3200" cap="none" dirty="0"/>
              <a:t>Vision &amp; Mission Statement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276" y="683480"/>
            <a:ext cx="790490" cy="776301"/>
          </a:xfrm>
          <a:prstGeom prst="rect">
            <a:avLst/>
          </a:prstGeom>
        </p:spPr>
      </p:pic>
      <p:grpSp>
        <p:nvGrpSpPr>
          <p:cNvPr id="3" name="Group 2"/>
          <p:cNvGrpSpPr/>
          <p:nvPr/>
        </p:nvGrpSpPr>
        <p:grpSpPr>
          <a:xfrm>
            <a:off x="0" y="5180381"/>
            <a:ext cx="8931529" cy="1686498"/>
            <a:chOff x="0" y="5180381"/>
            <a:chExt cx="8931529" cy="1686498"/>
          </a:xfrm>
        </p:grpSpPr>
        <p:pic>
          <p:nvPicPr>
            <p:cNvPr id="10" name="Picture 9"/>
            <p:cNvPicPr>
              <a:picLocks noChangeAspect="1"/>
            </p:cNvPicPr>
            <p:nvPr/>
          </p:nvPicPr>
          <p:blipFill rotWithShape="1">
            <a:blip r:embed="rId3">
              <a:clrChange>
                <a:clrFrom>
                  <a:srgbClr val="678794"/>
                </a:clrFrom>
                <a:clrTo>
                  <a:srgbClr val="67879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2663" t="19590" r="32365" b="32905"/>
            <a:stretch/>
          </p:blipFill>
          <p:spPr>
            <a:xfrm flipH="1">
              <a:off x="6977276" y="5530788"/>
              <a:ext cx="1031344" cy="1336090"/>
            </a:xfrm>
            <a:prstGeom prst="rect">
              <a:avLst/>
            </a:prstGeom>
          </p:spPr>
        </p:pic>
        <p:grpSp>
          <p:nvGrpSpPr>
            <p:cNvPr id="24" name="Group 23"/>
            <p:cNvGrpSpPr/>
            <p:nvPr/>
          </p:nvGrpSpPr>
          <p:grpSpPr>
            <a:xfrm>
              <a:off x="0" y="5180381"/>
              <a:ext cx="8931529" cy="1686498"/>
              <a:chOff x="0" y="5180381"/>
              <a:chExt cx="8931529" cy="1686498"/>
            </a:xfrm>
          </p:grpSpPr>
          <p:pic>
            <p:nvPicPr>
              <p:cNvPr id="6" name="Picture 5"/>
              <p:cNvPicPr>
                <a:picLocks noChangeAspect="1"/>
              </p:cNvPicPr>
              <p:nvPr/>
            </p:nvPicPr>
            <p:blipFill rotWithShape="1">
              <a:blip r:embed="rId3">
                <a:clrChange>
                  <a:clrFrom>
                    <a:srgbClr val="678794"/>
                  </a:clrFrom>
                  <a:clrTo>
                    <a:srgbClr val="67879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9864" b="32924"/>
              <a:stretch/>
            </p:blipFill>
            <p:spPr>
              <a:xfrm>
                <a:off x="0" y="5257800"/>
                <a:ext cx="7072941" cy="1609078"/>
              </a:xfrm>
              <a:prstGeom prst="rect">
                <a:avLst/>
              </a:prstGeom>
            </p:spPr>
          </p:pic>
          <p:sp>
            <p:nvSpPr>
              <p:cNvPr id="12" name="Rectangle 11"/>
              <p:cNvSpPr/>
              <p:nvPr/>
            </p:nvSpPr>
            <p:spPr>
              <a:xfrm rot="20714377">
                <a:off x="2608762" y="5331022"/>
                <a:ext cx="630466" cy="256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3" name="Rectangle 12"/>
              <p:cNvSpPr/>
              <p:nvPr/>
            </p:nvSpPr>
            <p:spPr>
              <a:xfrm rot="741012">
                <a:off x="3216140" y="5319813"/>
                <a:ext cx="634263" cy="255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23" name="Picture 2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39099" y="5180381"/>
                <a:ext cx="892430" cy="1686498"/>
              </a:xfrm>
              <a:prstGeom prst="rect">
                <a:avLst/>
              </a:prstGeom>
            </p:spPr>
          </p:pic>
        </p:grpSp>
      </p:grpSp>
      <p:sp>
        <p:nvSpPr>
          <p:cNvPr id="14" name="Rectangle 13"/>
          <p:cNvSpPr/>
          <p:nvPr/>
        </p:nvSpPr>
        <p:spPr>
          <a:xfrm>
            <a:off x="363984" y="1544715"/>
            <a:ext cx="8389399" cy="30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532878" y="1633723"/>
            <a:ext cx="7812132" cy="3759491"/>
          </a:xfrm>
          <a:prstGeom prst="rect">
            <a:avLst/>
          </a:prstGeom>
        </p:spPr>
        <p:txBody>
          <a:bodyPr wrap="square">
            <a:spAutoFit/>
          </a:bodyPr>
          <a:lstStyle/>
          <a:p>
            <a:pPr marL="0" indent="0" algn="just" defTabSz="685800">
              <a:buNone/>
            </a:pPr>
            <a:r>
              <a:rPr lang="en-US" sz="17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Vision: </a:t>
            </a:r>
            <a:r>
              <a:rPr lang="en-US" sz="1550" dirty="0">
                <a:latin typeface="Gill Sans MT" panose="020B0502020104020203" pitchFamily="34" charset="0"/>
                <a:ea typeface="Times New Roman" panose="02020603050405020304" pitchFamily="18" charset="0"/>
                <a:cs typeface="Times New Roman" panose="02020603050405020304" pitchFamily="18" charset="0"/>
              </a:rPr>
              <a:t>Renew Atlanta Bond and TSPLOST will be the industry capital program delivery standard of excellence with consistent high quality and value that delivers innovation, sustainability and equity to our community.</a:t>
            </a:r>
          </a:p>
          <a:p>
            <a:pPr marL="0" indent="0" algn="just" defTabSz="685800">
              <a:buNone/>
            </a:pPr>
            <a:r>
              <a:rPr lang="en-US" sz="1700" b="1" cap="small" dirty="0" smtClean="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Mission</a:t>
            </a:r>
            <a:r>
              <a:rPr lang="en-US" sz="17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550" dirty="0">
                <a:latin typeface="Gill Sans MT" panose="020B0502020104020203" pitchFamily="34" charset="0"/>
                <a:ea typeface="Times New Roman" panose="02020603050405020304" pitchFamily="18" charset="0"/>
                <a:cs typeface="Times New Roman" panose="02020603050405020304" pitchFamily="18" charset="0"/>
              </a:rPr>
              <a:t>The City of Atlanta’s Renew and TSPLOST programs strive daily to earn the confidence of residents as well as community leadership through innovation and the effective and efficient delivery of over $500 million of infrastructure. Renew/TSPLOST is reducing the City’s infrastructure backlog and increasing economic competitiveness, improving health and safety, environmental sustainability and mobility in our transportation, public buildings and spaces. Through smart business practice and transparency in operations, we will attract partnerships in delivery that increase competition while continually assessing quality and performance. Strong, effective program and project controls, financial management, equity in design and prioritization of internal and external communication are deeply rooted in a culture of excellence and integrity. Every day is a day of accomplishment. </a:t>
            </a:r>
            <a:endParaRPr lang="en-US" sz="1550" dirty="0" smtClean="0">
              <a:latin typeface="Gill Sans MT" panose="020B0502020104020203" pitchFamily="34" charset="0"/>
              <a:ea typeface="Times New Roman" panose="02020603050405020304" pitchFamily="18" charset="0"/>
              <a:cs typeface="Times New Roman" panose="02020603050405020304" pitchFamily="18" charset="0"/>
            </a:endParaRPr>
          </a:p>
          <a:p>
            <a:pPr marL="0" indent="0" algn="just" defTabSz="685800">
              <a:buNone/>
            </a:pPr>
            <a:r>
              <a:rPr lang="en-US" sz="17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Core Values:</a:t>
            </a:r>
            <a:r>
              <a:rPr lang="en-US" sz="16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600" b="1" cap="small" dirty="0" smtClean="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smtClean="0">
                <a:latin typeface="Gill Sans MT" panose="020B0502020104020203" pitchFamily="34" charset="0"/>
                <a:ea typeface="Times New Roman" panose="02020603050405020304" pitchFamily="18" charset="0"/>
                <a:cs typeface="Times New Roman" panose="02020603050405020304" pitchFamily="18" charset="0"/>
              </a:rPr>
              <a:t>Integrity</a:t>
            </a:r>
            <a:r>
              <a:rPr lang="en-US" sz="1500" dirty="0" smtClean="0">
                <a:latin typeface="Gill Sans MT" panose="020B0502020104020203" pitchFamily="34" charset="0"/>
                <a:ea typeface="Times New Roman" panose="02020603050405020304" pitchFamily="18" charset="0"/>
                <a:cs typeface="Times New Roman" panose="02020603050405020304" pitchFamily="18" charset="0"/>
              </a:rPr>
              <a:t>   </a:t>
            </a:r>
            <a:r>
              <a:rPr lang="en-US" sz="15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a:t>
            </a:r>
            <a:r>
              <a:rPr lang="en-US" sz="1600" dirty="0" smtClean="0"/>
              <a:t>   </a:t>
            </a:r>
            <a:r>
              <a:rPr lang="en-US" sz="1600" dirty="0" smtClean="0">
                <a:latin typeface="Gill Sans MT" panose="020B0502020104020203" pitchFamily="34" charset="0"/>
                <a:ea typeface="Times New Roman" panose="02020603050405020304" pitchFamily="18" charset="0"/>
                <a:cs typeface="Times New Roman" panose="02020603050405020304" pitchFamily="18" charset="0"/>
              </a:rPr>
              <a:t>Quality/Value</a:t>
            </a:r>
            <a:r>
              <a:rPr lang="en-US" sz="1500" dirty="0" smtClean="0">
                <a:latin typeface="Gill Sans MT" panose="020B0502020104020203" pitchFamily="34" charset="0"/>
                <a:ea typeface="Times New Roman" panose="02020603050405020304" pitchFamily="18" charset="0"/>
                <a:cs typeface="Times New Roman" panose="02020603050405020304" pitchFamily="18" charset="0"/>
              </a:rPr>
              <a:t>   </a:t>
            </a:r>
            <a:r>
              <a:rPr lang="en-US" sz="1500" b="1" cap="small" dirty="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a:t>
            </a:r>
            <a:r>
              <a:rPr lang="en-US" sz="1600" dirty="0" smtClean="0"/>
              <a:t>   </a:t>
            </a:r>
            <a:r>
              <a:rPr lang="en-US" sz="1600" dirty="0" smtClean="0">
                <a:latin typeface="Gill Sans MT" panose="020B0502020104020203" pitchFamily="34" charset="0"/>
                <a:ea typeface="Times New Roman" panose="02020603050405020304" pitchFamily="18" charset="0"/>
                <a:cs typeface="Times New Roman" panose="02020603050405020304" pitchFamily="18" charset="0"/>
              </a:rPr>
              <a:t>Innovation</a:t>
            </a:r>
            <a:r>
              <a:rPr lang="en-US" sz="1500" dirty="0" smtClean="0">
                <a:latin typeface="Gill Sans MT" panose="020B0502020104020203" pitchFamily="34" charset="0"/>
                <a:ea typeface="Times New Roman" panose="02020603050405020304" pitchFamily="18" charset="0"/>
                <a:cs typeface="Times New Roman" panose="02020603050405020304" pitchFamily="18" charset="0"/>
              </a:rPr>
              <a:t>   </a:t>
            </a:r>
            <a:r>
              <a:rPr lang="en-US" sz="1500" b="1" cap="small" dirty="0" smtClean="0">
                <a:ln w="9525" cmpd="sng">
                  <a:solidFill>
                    <a:srgbClr val="002060"/>
                  </a:solidFill>
                  <a:prstDash val="solid"/>
                </a:ln>
                <a:solidFill>
                  <a:schemeClr val="accent1">
                    <a:lumMod val="40000"/>
                    <a:lumOff val="60000"/>
                  </a:schemeClr>
                </a:solidFill>
                <a:latin typeface="Gill Sans MT" panose="020B0502020104020203" pitchFamily="34" charset="0"/>
                <a:ea typeface="Times New Roman" panose="02020603050405020304" pitchFamily="18" charset="0"/>
                <a:cs typeface="Times New Roman" panose="02020603050405020304" pitchFamily="18" charset="0"/>
              </a:rPr>
              <a:t>•   </a:t>
            </a:r>
            <a:r>
              <a:rPr lang="en-US" sz="1600" dirty="0" smtClean="0">
                <a:latin typeface="Gill Sans MT" panose="020B0502020104020203" pitchFamily="34" charset="0"/>
                <a:ea typeface="Times New Roman" panose="02020603050405020304" pitchFamily="18" charset="0"/>
                <a:cs typeface="Times New Roman" panose="02020603050405020304" pitchFamily="18" charset="0"/>
              </a:rPr>
              <a:t>Equity –  </a:t>
            </a:r>
            <a:r>
              <a:rPr lang="en-US" sz="1600" i="1" dirty="0" smtClean="0">
                <a:latin typeface="Gill Sans MT" panose="020B0502020104020203" pitchFamily="34" charset="0"/>
                <a:ea typeface="Times New Roman" panose="02020603050405020304" pitchFamily="18" charset="0"/>
                <a:cs typeface="Times New Roman" panose="02020603050405020304" pitchFamily="18" charset="0"/>
              </a:rPr>
              <a:t>A City for Everyone</a:t>
            </a:r>
            <a:endParaRPr lang="en-US" sz="1600" i="1" dirty="0">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152264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48045" y="165462"/>
            <a:ext cx="2394857" cy="369332"/>
          </a:xfrm>
          <a:prstGeom prst="rect">
            <a:avLst/>
          </a:prstGeom>
          <a:solidFill>
            <a:schemeClr val="bg1"/>
          </a:solidFill>
        </p:spPr>
        <p:txBody>
          <a:bodyPr wrap="square" rtlCol="0">
            <a:spAutoFit/>
          </a:bodyPr>
          <a:lstStyle/>
          <a:p>
            <a:r>
              <a:rPr lang="en-US" b="1" dirty="0" smtClean="0"/>
              <a:t>Resurfacing Projects</a:t>
            </a:r>
            <a:endParaRPr lang="en-US" b="1" dirty="0"/>
          </a:p>
        </p:txBody>
      </p:sp>
    </p:spTree>
    <p:extLst>
      <p:ext uri="{BB962C8B-B14F-4D97-AF65-F5344CB8AC3E}">
        <p14:creationId xmlns:p14="http://schemas.microsoft.com/office/powerpoint/2010/main" val="34692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48046" y="165463"/>
            <a:ext cx="1811383" cy="923330"/>
          </a:xfrm>
          <a:prstGeom prst="rect">
            <a:avLst/>
          </a:prstGeom>
          <a:solidFill>
            <a:schemeClr val="bg1"/>
          </a:solidFill>
        </p:spPr>
        <p:txBody>
          <a:bodyPr wrap="square" rtlCol="0">
            <a:spAutoFit/>
          </a:bodyPr>
          <a:lstStyle/>
          <a:p>
            <a:r>
              <a:rPr lang="en-US" b="1" dirty="0" smtClean="0"/>
              <a:t>Citywide Bond Projects</a:t>
            </a:r>
          </a:p>
          <a:p>
            <a:r>
              <a:rPr lang="en-US" b="1" dirty="0" smtClean="0"/>
              <a:t>Under Contract</a:t>
            </a:r>
            <a:endParaRPr lang="en-US" b="1" dirty="0"/>
          </a:p>
        </p:txBody>
      </p:sp>
    </p:spTree>
    <p:extLst>
      <p:ext uri="{BB962C8B-B14F-4D97-AF65-F5344CB8AC3E}">
        <p14:creationId xmlns:p14="http://schemas.microsoft.com/office/powerpoint/2010/main" val="292287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148046" y="165463"/>
            <a:ext cx="1811383" cy="646331"/>
          </a:xfrm>
          <a:prstGeom prst="rect">
            <a:avLst/>
          </a:prstGeom>
          <a:solidFill>
            <a:schemeClr val="bg1"/>
          </a:solidFill>
        </p:spPr>
        <p:txBody>
          <a:bodyPr wrap="square" rtlCol="0">
            <a:spAutoFit/>
          </a:bodyPr>
          <a:lstStyle/>
          <a:p>
            <a:r>
              <a:rPr lang="en-US" b="1" dirty="0" smtClean="0"/>
              <a:t>TSPLOST Projects </a:t>
            </a:r>
          </a:p>
          <a:p>
            <a:r>
              <a:rPr lang="en-US" b="1" dirty="0" smtClean="0"/>
              <a:t>Under Contract</a:t>
            </a:r>
            <a:endParaRPr lang="en-US" b="1" dirty="0"/>
          </a:p>
        </p:txBody>
      </p:sp>
    </p:spTree>
    <p:extLst>
      <p:ext uri="{BB962C8B-B14F-4D97-AF65-F5344CB8AC3E}">
        <p14:creationId xmlns:p14="http://schemas.microsoft.com/office/powerpoint/2010/main" val="25672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9364" y="3514967"/>
            <a:ext cx="2514600" cy="2752725"/>
          </a:xfrm>
          <a:prstGeom prst="rect">
            <a:avLst/>
          </a:prstGeom>
        </p:spPr>
      </p:pic>
      <p:pic>
        <p:nvPicPr>
          <p:cNvPr id="5" name="Picture 4"/>
          <p:cNvPicPr>
            <a:picLocks noChangeAspect="1"/>
          </p:cNvPicPr>
          <p:nvPr/>
        </p:nvPicPr>
        <p:blipFill>
          <a:blip r:embed="rId3">
            <a:duotone>
              <a:schemeClr val="accent1">
                <a:shade val="45000"/>
                <a:satMod val="135000"/>
              </a:schemeClr>
              <a:prstClr val="white"/>
            </a:duotone>
          </a:blip>
          <a:stretch>
            <a:fillRect/>
          </a:stretch>
        </p:blipFill>
        <p:spPr>
          <a:xfrm>
            <a:off x="6143167" y="915879"/>
            <a:ext cx="2323105" cy="2259748"/>
          </a:xfrm>
          <a:prstGeom prst="rect">
            <a:avLst/>
          </a:prstGeom>
        </p:spPr>
      </p:pic>
      <p:grpSp>
        <p:nvGrpSpPr>
          <p:cNvPr id="8" name="Group 7"/>
          <p:cNvGrpSpPr/>
          <p:nvPr/>
        </p:nvGrpSpPr>
        <p:grpSpPr>
          <a:xfrm>
            <a:off x="79412" y="84273"/>
            <a:ext cx="5088217" cy="6747093"/>
            <a:chOff x="265843" y="110907"/>
            <a:chExt cx="5088217" cy="6584750"/>
          </a:xfrm>
        </p:grpSpPr>
        <p:grpSp>
          <p:nvGrpSpPr>
            <p:cNvPr id="4" name="Group 3"/>
            <p:cNvGrpSpPr/>
            <p:nvPr/>
          </p:nvGrpSpPr>
          <p:grpSpPr>
            <a:xfrm>
              <a:off x="265843" y="110907"/>
              <a:ext cx="5088217" cy="6584750"/>
              <a:chOff x="265843" y="110907"/>
              <a:chExt cx="5088217" cy="658475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43" y="110907"/>
                <a:ext cx="5088217" cy="6584750"/>
              </a:xfrm>
              <a:prstGeom prst="rect">
                <a:avLst/>
              </a:prstGeom>
            </p:spPr>
          </p:pic>
          <p:sp>
            <p:nvSpPr>
              <p:cNvPr id="3" name="Rectangle 2"/>
              <p:cNvSpPr/>
              <p:nvPr/>
            </p:nvSpPr>
            <p:spPr>
              <a:xfrm>
                <a:off x="4145280" y="934720"/>
                <a:ext cx="995680" cy="13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466459" y="915879"/>
              <a:ext cx="1304467" cy="131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5167629" y="337351"/>
            <a:ext cx="150095" cy="506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50416"/>
            <a:ext cx="7989752" cy="803137"/>
          </a:xfrm>
        </p:spPr>
        <p:txBody>
          <a:bodyPr>
            <a:normAutofit/>
          </a:bodyPr>
          <a:lstStyle/>
          <a:p>
            <a:pPr algn="ctr"/>
            <a:r>
              <a:rPr lang="en-US" sz="3200" cap="none" dirty="0" smtClean="0"/>
              <a:t>Program Overview &amp; History</a:t>
            </a:r>
            <a:endParaRPr lang="en-US" sz="3200" cap="none" dirty="0"/>
          </a:p>
        </p:txBody>
      </p:sp>
      <p:sp>
        <p:nvSpPr>
          <p:cNvPr id="4" name="Rectangle 3"/>
          <p:cNvSpPr/>
          <p:nvPr/>
        </p:nvSpPr>
        <p:spPr>
          <a:xfrm>
            <a:off x="363984" y="1544715"/>
            <a:ext cx="8389399" cy="30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3807" y="1722265"/>
            <a:ext cx="7989752" cy="4944865"/>
          </a:xfrm>
        </p:spPr>
        <p:txBody>
          <a:bodyPr>
            <a:noAutofit/>
          </a:bodyPr>
          <a:lstStyle/>
          <a:p>
            <a:pPr marL="306000" lvl="1" algn="just">
              <a:buFont typeface="Wingdings" panose="05000000000000000000" pitchFamily="2" charset="2"/>
              <a:buChar char="Ø"/>
            </a:pPr>
            <a:r>
              <a:rPr lang="en-US" sz="1500" b="1" cap="small" dirty="0">
                <a:ln w="9525" cmpd="sng">
                  <a:solidFill>
                    <a:srgbClr val="002060"/>
                  </a:solidFill>
                  <a:prstDash val="solid"/>
                </a:ln>
                <a:solidFill>
                  <a:schemeClr val="accent1">
                    <a:lumMod val="40000"/>
                    <a:lumOff val="60000"/>
                  </a:schemeClr>
                </a:solidFill>
                <a:latin typeface="+mj-lt"/>
                <a:ea typeface="Times New Roman" panose="02020603050405020304" pitchFamily="18" charset="0"/>
                <a:cs typeface="Times New Roman" panose="02020603050405020304" pitchFamily="18" charset="0"/>
              </a:rPr>
              <a:t>Renew Atlanta</a:t>
            </a:r>
            <a:r>
              <a:rPr lang="en-US" sz="1500" b="1" dirty="0">
                <a:latin typeface="+mj-lt"/>
              </a:rPr>
              <a:t> </a:t>
            </a:r>
            <a:r>
              <a:rPr lang="en-US" sz="1400" dirty="0">
                <a:solidFill>
                  <a:schemeClr val="bg2">
                    <a:lumMod val="25000"/>
                  </a:schemeClr>
                </a:solidFill>
                <a:latin typeface="+mj-lt"/>
              </a:rPr>
              <a:t>is an infrastructure improvement program </a:t>
            </a:r>
            <a:r>
              <a:rPr lang="en-US" sz="1400" dirty="0" smtClean="0">
                <a:solidFill>
                  <a:schemeClr val="bg2">
                    <a:lumMod val="25000"/>
                  </a:schemeClr>
                </a:solidFill>
                <a:latin typeface="+mj-lt"/>
              </a:rPr>
              <a:t>that was developed </a:t>
            </a:r>
            <a:r>
              <a:rPr lang="en-US" sz="1400" dirty="0">
                <a:solidFill>
                  <a:schemeClr val="bg2">
                    <a:lumMod val="25000"/>
                  </a:schemeClr>
                </a:solidFill>
                <a:latin typeface="+mj-lt"/>
              </a:rPr>
              <a:t>by Mayor Kasim Reed and the Atlanta City Council to address Atlanta’s critical needs through bond dollars that will allow the City to make urgent repairs to Atlanta’s infrastructure without raising property taxes</a:t>
            </a:r>
            <a:r>
              <a:rPr lang="en-US" sz="1400" dirty="0" smtClean="0">
                <a:solidFill>
                  <a:schemeClr val="bg2">
                    <a:lumMod val="25000"/>
                  </a:schemeClr>
                </a:solidFill>
                <a:latin typeface="+mj-lt"/>
              </a:rPr>
              <a:t>. </a:t>
            </a:r>
            <a:r>
              <a:rPr lang="en-US" sz="1400" dirty="0">
                <a:solidFill>
                  <a:schemeClr val="bg2">
                    <a:lumMod val="25000"/>
                  </a:schemeClr>
                </a:solidFill>
              </a:rPr>
              <a:t>Voters overwhelmingly approved the infrastructure bond program through two ballot questions in a special election held on March 17, 2015</a:t>
            </a:r>
            <a:r>
              <a:rPr lang="en-US" sz="1400" dirty="0" smtClean="0">
                <a:solidFill>
                  <a:schemeClr val="bg2">
                    <a:lumMod val="25000"/>
                  </a:schemeClr>
                </a:solidFill>
              </a:rPr>
              <a:t>.</a:t>
            </a:r>
            <a:endParaRPr lang="en-US" sz="1400" dirty="0">
              <a:solidFill>
                <a:schemeClr val="bg2">
                  <a:lumMod val="25000"/>
                </a:schemeClr>
              </a:solidFill>
              <a:latin typeface="+mj-lt"/>
            </a:endParaRPr>
          </a:p>
          <a:p>
            <a:pPr lvl="1" algn="just"/>
            <a:r>
              <a:rPr lang="en-US" sz="1400" dirty="0">
                <a:solidFill>
                  <a:schemeClr val="bg2">
                    <a:lumMod val="25000"/>
                  </a:schemeClr>
                </a:solidFill>
                <a:latin typeface="+mj-lt"/>
              </a:rPr>
              <a:t>The $250 million program is the first major investment in Atlanta’s aboveground infrastructure in more than a decade and a first step toward resolving an infrastructure repair backlog of more than $900 million</a:t>
            </a:r>
            <a:r>
              <a:rPr lang="en-US" sz="1400" dirty="0" smtClean="0">
                <a:solidFill>
                  <a:schemeClr val="bg2">
                    <a:lumMod val="25000"/>
                  </a:schemeClr>
                </a:solidFill>
                <a:latin typeface="+mj-lt"/>
              </a:rPr>
              <a:t>.</a:t>
            </a:r>
          </a:p>
          <a:p>
            <a:pPr algn="just">
              <a:buFont typeface="Wingdings" panose="05000000000000000000" pitchFamily="2" charset="2"/>
              <a:buChar char="Ø"/>
            </a:pPr>
            <a:r>
              <a:rPr lang="en-US" sz="1400" b="1" cap="small" dirty="0" smtClean="0">
                <a:ln w="9525" cmpd="sng">
                  <a:solidFill>
                    <a:srgbClr val="002060"/>
                  </a:solidFill>
                  <a:prstDash val="solid"/>
                </a:ln>
                <a:solidFill>
                  <a:schemeClr val="accent1">
                    <a:lumMod val="40000"/>
                    <a:lumOff val="60000"/>
                  </a:schemeClr>
                </a:solidFill>
                <a:latin typeface="+mj-lt"/>
                <a:ea typeface="Times New Roman" panose="02020603050405020304" pitchFamily="18" charset="0"/>
                <a:cs typeface="Times New Roman" panose="02020603050405020304" pitchFamily="18" charset="0"/>
              </a:rPr>
              <a:t>TSPLOST &amp; MARTA: </a:t>
            </a:r>
          </a:p>
          <a:p>
            <a:pPr lvl="1" algn="just">
              <a:buSzPct val="100000"/>
              <a:buFont typeface="Wingdings" panose="05000000000000000000" pitchFamily="2" charset="2"/>
              <a:buChar char="§"/>
            </a:pPr>
            <a:r>
              <a:rPr lang="en-US" sz="1400" dirty="0" smtClean="0">
                <a:solidFill>
                  <a:schemeClr val="bg2">
                    <a:lumMod val="25000"/>
                  </a:schemeClr>
                </a:solidFill>
                <a:latin typeface="+mj-lt"/>
              </a:rPr>
              <a:t>On </a:t>
            </a:r>
            <a:r>
              <a:rPr lang="en-US" sz="1400" dirty="0">
                <a:solidFill>
                  <a:schemeClr val="bg2">
                    <a:lumMod val="25000"/>
                  </a:schemeClr>
                </a:solidFill>
                <a:latin typeface="+mj-lt"/>
              </a:rPr>
              <a:t>November 8, </a:t>
            </a:r>
            <a:r>
              <a:rPr lang="en-US" sz="1400" dirty="0" smtClean="0">
                <a:solidFill>
                  <a:schemeClr val="bg2">
                    <a:lumMod val="25000"/>
                  </a:schemeClr>
                </a:solidFill>
                <a:latin typeface="+mj-lt"/>
              </a:rPr>
              <a:t>2016, City of Atlanta </a:t>
            </a:r>
            <a:r>
              <a:rPr lang="en-US" sz="1400" dirty="0">
                <a:solidFill>
                  <a:schemeClr val="bg2">
                    <a:lumMod val="25000"/>
                  </a:schemeClr>
                </a:solidFill>
                <a:latin typeface="+mj-lt"/>
              </a:rPr>
              <a:t>voters approved two ballot referenda authorizing investment in transit and transportation </a:t>
            </a:r>
            <a:r>
              <a:rPr lang="en-US" sz="1400" dirty="0" smtClean="0">
                <a:solidFill>
                  <a:schemeClr val="bg2">
                    <a:lumMod val="25000"/>
                  </a:schemeClr>
                </a:solidFill>
                <a:latin typeface="+mj-lt"/>
              </a:rPr>
              <a:t>infrastructure. The </a:t>
            </a:r>
            <a:r>
              <a:rPr lang="en-US" sz="1400" dirty="0">
                <a:solidFill>
                  <a:schemeClr val="bg2">
                    <a:lumMod val="25000"/>
                  </a:schemeClr>
                </a:solidFill>
                <a:latin typeface="+mj-lt"/>
              </a:rPr>
              <a:t>City of Atlanta TSPLOST (special purpose local option sales tax for transportation) passed by 68% and the MARTA </a:t>
            </a:r>
            <a:r>
              <a:rPr lang="en-US" sz="1400" dirty="0" smtClean="0">
                <a:solidFill>
                  <a:schemeClr val="bg2">
                    <a:lumMod val="25000"/>
                  </a:schemeClr>
                </a:solidFill>
                <a:latin typeface="+mj-lt"/>
              </a:rPr>
              <a:t>expansion </a:t>
            </a:r>
            <a:r>
              <a:rPr lang="en-US" sz="1400" dirty="0">
                <a:solidFill>
                  <a:schemeClr val="bg2">
                    <a:lumMod val="25000"/>
                  </a:schemeClr>
                </a:solidFill>
                <a:latin typeface="+mj-lt"/>
              </a:rPr>
              <a:t>passed by 71%.</a:t>
            </a:r>
          </a:p>
          <a:p>
            <a:pPr algn="just"/>
            <a:r>
              <a:rPr lang="en-US" sz="1400" dirty="0">
                <a:solidFill>
                  <a:schemeClr val="bg2">
                    <a:lumMod val="25000"/>
                  </a:schemeClr>
                </a:solidFill>
                <a:latin typeface="+mj-lt"/>
              </a:rPr>
              <a:t>The TSPLOST took effect on April 1, 2017, and will generate approximately $300 million over a five-year period to fund significant and expansive transportation projects citywide. The TSPLOST adds </a:t>
            </a:r>
            <a:r>
              <a:rPr lang="en-US" sz="1400" dirty="0" smtClean="0">
                <a:solidFill>
                  <a:schemeClr val="bg2">
                    <a:lumMod val="25000"/>
                  </a:schemeClr>
                </a:solidFill>
                <a:latin typeface="+mj-lt"/>
              </a:rPr>
              <a:t>4</a:t>
            </a:r>
            <a:r>
              <a:rPr lang="en-US" sz="1600" dirty="0" smtClean="0">
                <a:solidFill>
                  <a:schemeClr val="bg2">
                    <a:lumMod val="25000"/>
                  </a:schemeClr>
                </a:solidFill>
                <a:latin typeface="+mj-lt"/>
              </a:rPr>
              <a:t>/</a:t>
            </a:r>
            <a:r>
              <a:rPr lang="en-US" sz="1400" dirty="0" smtClean="0">
                <a:solidFill>
                  <a:schemeClr val="bg2">
                    <a:lumMod val="25000"/>
                  </a:schemeClr>
                </a:solidFill>
                <a:latin typeface="+mj-lt"/>
              </a:rPr>
              <a:t>10 </a:t>
            </a:r>
            <a:r>
              <a:rPr lang="en-US" sz="1400" dirty="0">
                <a:solidFill>
                  <a:schemeClr val="bg2">
                    <a:lumMod val="25000"/>
                  </a:schemeClr>
                </a:solidFill>
                <a:latin typeface="+mj-lt"/>
              </a:rPr>
              <a:t>of a penny in sales tax, or an additional 4 cents on a $10 purchase.</a:t>
            </a:r>
          </a:p>
          <a:p>
            <a:pPr algn="just"/>
            <a:r>
              <a:rPr lang="en-US" sz="1400" dirty="0">
                <a:solidFill>
                  <a:schemeClr val="bg2">
                    <a:lumMod val="25000"/>
                  </a:schemeClr>
                </a:solidFill>
                <a:latin typeface="+mj-lt"/>
              </a:rPr>
              <a:t>MARTA’s new half-penny sales tax for transit expansion and enhancements in </a:t>
            </a:r>
            <a:r>
              <a:rPr lang="en-US" sz="1400" dirty="0" smtClean="0">
                <a:solidFill>
                  <a:schemeClr val="bg2">
                    <a:lumMod val="25000"/>
                  </a:schemeClr>
                </a:solidFill>
                <a:latin typeface="+mj-lt"/>
              </a:rPr>
              <a:t>the City of Atlanta </a:t>
            </a:r>
            <a:r>
              <a:rPr lang="en-US" sz="1400" dirty="0">
                <a:solidFill>
                  <a:schemeClr val="bg2">
                    <a:lumMod val="25000"/>
                  </a:schemeClr>
                </a:solidFill>
                <a:latin typeface="+mj-lt"/>
              </a:rPr>
              <a:t>took effect on March 1, 2017. Over a period of forty years, this half-penny sales tax will generate an estimated $2.6 billion, allowing MARTA to make major investments in transit infrastructure, including introducing high-capacity rail improvements, building new infill rail stations within the City, purchasing new buses, adding more frequent service, and introducing new bus routes</a:t>
            </a:r>
            <a:r>
              <a:rPr lang="en-US" sz="1400" dirty="0" smtClean="0">
                <a:solidFill>
                  <a:schemeClr val="bg2">
                    <a:lumMod val="25000"/>
                  </a:schemeClr>
                </a:solidFill>
                <a:latin typeface="+mj-lt"/>
              </a:rPr>
              <a:t>.</a:t>
            </a:r>
            <a:endParaRPr lang="en-US" sz="1400" dirty="0">
              <a:solidFill>
                <a:schemeClr val="bg2">
                  <a:lumMod val="25000"/>
                </a:schemeClr>
              </a:solidFill>
            </a:endParaRPr>
          </a:p>
        </p:txBody>
      </p:sp>
    </p:spTree>
    <p:extLst>
      <p:ext uri="{BB962C8B-B14F-4D97-AF65-F5344CB8AC3E}">
        <p14:creationId xmlns:p14="http://schemas.microsoft.com/office/powerpoint/2010/main" val="364317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364419" y="3002690"/>
            <a:ext cx="1886246" cy="2023387"/>
            <a:chOff x="3646693" y="3231757"/>
            <a:chExt cx="1886246" cy="2023387"/>
          </a:xfrm>
        </p:grpSpPr>
        <p:sp>
          <p:nvSpPr>
            <p:cNvPr id="23" name="Vertical Scroll 22"/>
            <p:cNvSpPr/>
            <p:nvPr/>
          </p:nvSpPr>
          <p:spPr>
            <a:xfrm rot="16200000">
              <a:off x="3578122" y="3300328"/>
              <a:ext cx="2023387" cy="1886246"/>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Box 23"/>
            <p:cNvSpPr txBox="1"/>
            <p:nvPr/>
          </p:nvSpPr>
          <p:spPr>
            <a:xfrm>
              <a:off x="3849107" y="3805463"/>
              <a:ext cx="1537202" cy="7155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350" b="1" dirty="0">
                  <a:solidFill>
                    <a:schemeClr val="bg1"/>
                  </a:solidFill>
                </a:rPr>
                <a:t>Continuous</a:t>
              </a:r>
            </a:p>
            <a:p>
              <a:pPr algn="ctr"/>
              <a:r>
                <a:rPr lang="en-US" sz="1350" b="1" dirty="0">
                  <a:solidFill>
                    <a:schemeClr val="bg1"/>
                  </a:solidFill>
                </a:rPr>
                <a:t>Progress Reporting</a:t>
              </a:r>
            </a:p>
          </p:txBody>
        </p:sp>
      </p:grpSp>
      <p:sp>
        <p:nvSpPr>
          <p:cNvPr id="25" name="Title 1"/>
          <p:cNvSpPr>
            <a:spLocks noGrp="1"/>
          </p:cNvSpPr>
          <p:nvPr>
            <p:ph type="title"/>
          </p:nvPr>
        </p:nvSpPr>
        <p:spPr>
          <a:xfrm>
            <a:off x="955425" y="625039"/>
            <a:ext cx="7029450" cy="717611"/>
          </a:xfrm>
        </p:spPr>
        <p:txBody>
          <a:bodyPr>
            <a:normAutofit fontScale="90000"/>
          </a:bodyPr>
          <a:lstStyle/>
          <a:p>
            <a:pPr algn="ctr"/>
            <a:r>
              <a:rPr lang="en-US" sz="3200" cap="none" dirty="0"/>
              <a:t>Renew Atlanta/TSPLOST Program </a:t>
            </a:r>
            <a:r>
              <a:rPr lang="en-US" sz="3200" cap="none" dirty="0" smtClean="0"/>
              <a:t>Life Cycle</a:t>
            </a:r>
            <a:endParaRPr lang="en-US" sz="3200" cap="none" dirty="0"/>
          </a:p>
        </p:txBody>
      </p:sp>
      <p:sp>
        <p:nvSpPr>
          <p:cNvPr id="6" name="Rectangle 5"/>
          <p:cNvSpPr/>
          <p:nvPr/>
        </p:nvSpPr>
        <p:spPr>
          <a:xfrm>
            <a:off x="363984" y="1544715"/>
            <a:ext cx="8389399" cy="301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7829" y="1910338"/>
            <a:ext cx="7806626" cy="4645322"/>
            <a:chOff x="114303" y="1661435"/>
            <a:chExt cx="7806626" cy="4645322"/>
          </a:xfrm>
        </p:grpSpPr>
        <p:sp>
          <p:nvSpPr>
            <p:cNvPr id="58" name="Arc 57"/>
            <p:cNvSpPr/>
            <p:nvPr/>
          </p:nvSpPr>
          <p:spPr>
            <a:xfrm>
              <a:off x="2105310" y="1690380"/>
              <a:ext cx="4437465" cy="4613180"/>
            </a:xfrm>
            <a:prstGeom prst="arc">
              <a:avLst/>
            </a:prstGeom>
            <a:ln w="38100">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350"/>
            </a:p>
          </p:txBody>
        </p:sp>
        <p:grpSp>
          <p:nvGrpSpPr>
            <p:cNvPr id="22" name="Group 21"/>
            <p:cNvGrpSpPr/>
            <p:nvPr/>
          </p:nvGrpSpPr>
          <p:grpSpPr>
            <a:xfrm>
              <a:off x="114303" y="1661435"/>
              <a:ext cx="7806626" cy="4645322"/>
              <a:chOff x="-172882" y="1310862"/>
              <a:chExt cx="8105447" cy="4370344"/>
            </a:xfrm>
          </p:grpSpPr>
          <p:sp>
            <p:nvSpPr>
              <p:cNvPr id="12" name="TextBox 11"/>
              <p:cNvSpPr txBox="1"/>
              <p:nvPr/>
            </p:nvSpPr>
            <p:spPr>
              <a:xfrm>
                <a:off x="6203518" y="3769620"/>
                <a:ext cx="1729047"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Funded</a:t>
                </a:r>
              </a:p>
            </p:txBody>
          </p:sp>
          <p:sp>
            <p:nvSpPr>
              <p:cNvPr id="8" name="Flowchart: Connector 7"/>
              <p:cNvSpPr/>
              <p:nvPr/>
            </p:nvSpPr>
            <p:spPr>
              <a:xfrm>
                <a:off x="1932736" y="1341101"/>
                <a:ext cx="4572000" cy="4340105"/>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2">
                      <a:lumMod val="25000"/>
                    </a:schemeClr>
                  </a:solidFill>
                </a:endParaRPr>
              </a:p>
            </p:txBody>
          </p:sp>
          <p:sp>
            <p:nvSpPr>
              <p:cNvPr id="13" name="TextBox 12"/>
              <p:cNvSpPr txBox="1"/>
              <p:nvPr/>
            </p:nvSpPr>
            <p:spPr>
              <a:xfrm>
                <a:off x="5747822" y="4583700"/>
                <a:ext cx="1956432"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Legislated</a:t>
                </a:r>
              </a:p>
            </p:txBody>
          </p:sp>
          <p:sp>
            <p:nvSpPr>
              <p:cNvPr id="14" name="TextBox 13"/>
              <p:cNvSpPr txBox="1"/>
              <p:nvPr/>
            </p:nvSpPr>
            <p:spPr>
              <a:xfrm>
                <a:off x="4692869" y="5292000"/>
                <a:ext cx="2240950"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Req./POs</a:t>
                </a:r>
              </a:p>
            </p:txBody>
          </p:sp>
          <p:sp>
            <p:nvSpPr>
              <p:cNvPr id="20" name="TextBox 19"/>
              <p:cNvSpPr txBox="1"/>
              <p:nvPr/>
            </p:nvSpPr>
            <p:spPr>
              <a:xfrm>
                <a:off x="1837979" y="1310862"/>
                <a:ext cx="2151249"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Close-Out</a:t>
                </a:r>
              </a:p>
            </p:txBody>
          </p:sp>
          <p:sp>
            <p:nvSpPr>
              <p:cNvPr id="9" name="TextBox 8"/>
              <p:cNvSpPr txBox="1"/>
              <p:nvPr/>
            </p:nvSpPr>
            <p:spPr>
              <a:xfrm>
                <a:off x="4692869" y="1338092"/>
                <a:ext cx="2644664" cy="288326"/>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Bond/TSPLOST Funding</a:t>
                </a:r>
              </a:p>
            </p:txBody>
          </p:sp>
          <p:sp>
            <p:nvSpPr>
              <p:cNvPr id="19" name="TextBox 18"/>
              <p:cNvSpPr txBox="1"/>
              <p:nvPr/>
            </p:nvSpPr>
            <p:spPr>
              <a:xfrm>
                <a:off x="760277" y="2019162"/>
                <a:ext cx="1729047" cy="288326"/>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Delivery</a:t>
                </a:r>
              </a:p>
            </p:txBody>
          </p:sp>
          <p:sp>
            <p:nvSpPr>
              <p:cNvPr id="18" name="TextBox 17"/>
              <p:cNvSpPr txBox="1"/>
              <p:nvPr/>
            </p:nvSpPr>
            <p:spPr>
              <a:xfrm>
                <a:off x="43128" y="2727463"/>
                <a:ext cx="2249280" cy="288326"/>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Construction</a:t>
                </a:r>
              </a:p>
            </p:txBody>
          </p:sp>
          <p:sp>
            <p:nvSpPr>
              <p:cNvPr id="17" name="TextBox 16"/>
              <p:cNvSpPr txBox="1"/>
              <p:nvPr/>
            </p:nvSpPr>
            <p:spPr>
              <a:xfrm>
                <a:off x="-172882" y="3769619"/>
                <a:ext cx="2349033" cy="288326"/>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PIP </a:t>
                </a:r>
                <a:r>
                  <a:rPr lang="en-US" sz="1200" dirty="0" smtClean="0">
                    <a:solidFill>
                      <a:srgbClr val="002060"/>
                    </a:solidFill>
                  </a:rPr>
                  <a:t>Review Board</a:t>
                </a:r>
                <a:endParaRPr lang="en-US" sz="1200" dirty="0">
                  <a:solidFill>
                    <a:srgbClr val="002060"/>
                  </a:solidFill>
                </a:endParaRPr>
              </a:p>
            </p:txBody>
          </p:sp>
        </p:grpSp>
        <p:sp>
          <p:nvSpPr>
            <p:cNvPr id="59" name="Arc 58"/>
            <p:cNvSpPr/>
            <p:nvPr/>
          </p:nvSpPr>
          <p:spPr>
            <a:xfrm rot="10800000">
              <a:off x="2143373" y="1690379"/>
              <a:ext cx="4437465" cy="4613180"/>
            </a:xfrm>
            <a:prstGeom prst="arc">
              <a:avLst/>
            </a:prstGeom>
            <a:ln w="38100">
              <a:tailEnd type="arrow"/>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sz="1350"/>
            </a:p>
          </p:txBody>
        </p:sp>
      </p:grpSp>
      <p:sp>
        <p:nvSpPr>
          <p:cNvPr id="27" name="TextBox 26"/>
          <p:cNvSpPr txBox="1"/>
          <p:nvPr/>
        </p:nvSpPr>
        <p:spPr>
          <a:xfrm>
            <a:off x="1549636" y="6141965"/>
            <a:ext cx="2158333" cy="306467"/>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002060"/>
                </a:solidFill>
              </a:rPr>
              <a:t>Project Activated</a:t>
            </a:r>
            <a:endParaRPr lang="en-US" sz="1200" dirty="0">
              <a:solidFill>
                <a:srgbClr val="002060"/>
              </a:solidFill>
            </a:endParaRPr>
          </a:p>
        </p:txBody>
      </p:sp>
      <p:sp>
        <p:nvSpPr>
          <p:cNvPr id="26" name="TextBox 25"/>
          <p:cNvSpPr txBox="1"/>
          <p:nvPr/>
        </p:nvSpPr>
        <p:spPr>
          <a:xfrm>
            <a:off x="5680136" y="2663204"/>
            <a:ext cx="1953928"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smtClean="0">
                <a:solidFill>
                  <a:srgbClr val="002060"/>
                </a:solidFill>
              </a:rPr>
              <a:t>Program Management Plan</a:t>
            </a:r>
            <a:endParaRPr lang="en-US" sz="1200" dirty="0">
              <a:solidFill>
                <a:srgbClr val="002060"/>
              </a:solidFill>
            </a:endParaRPr>
          </a:p>
        </p:txBody>
      </p:sp>
      <p:sp>
        <p:nvSpPr>
          <p:cNvPr id="28" name="TextBox 27"/>
          <p:cNvSpPr txBox="1"/>
          <p:nvPr/>
        </p:nvSpPr>
        <p:spPr>
          <a:xfrm>
            <a:off x="6208620" y="3416070"/>
            <a:ext cx="1665303"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a:t>
            </a:r>
            <a:r>
              <a:rPr lang="en-US" sz="1200" dirty="0" smtClean="0">
                <a:solidFill>
                  <a:srgbClr val="002060"/>
                </a:solidFill>
              </a:rPr>
              <a:t>Conceived</a:t>
            </a:r>
            <a:endParaRPr lang="en-US" sz="1200" dirty="0">
              <a:solidFill>
                <a:srgbClr val="002060"/>
              </a:solidFill>
            </a:endParaRPr>
          </a:p>
        </p:txBody>
      </p:sp>
      <p:sp>
        <p:nvSpPr>
          <p:cNvPr id="29" name="TextBox 28"/>
          <p:cNvSpPr txBox="1"/>
          <p:nvPr/>
        </p:nvSpPr>
        <p:spPr>
          <a:xfrm>
            <a:off x="937669" y="5389100"/>
            <a:ext cx="1716506" cy="306467"/>
          </a:xfrm>
          <a:prstGeom prst="flowChartAlternateProcess">
            <a:avLst/>
          </a:prstGeom>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dirty="0">
                <a:solidFill>
                  <a:srgbClr val="002060"/>
                </a:solidFill>
              </a:rPr>
              <a:t>Project </a:t>
            </a:r>
            <a:r>
              <a:rPr lang="en-US" sz="1200" dirty="0" smtClean="0">
                <a:solidFill>
                  <a:srgbClr val="002060"/>
                </a:solidFill>
              </a:rPr>
              <a:t>Design (60%)</a:t>
            </a:r>
            <a:endParaRPr lang="en-US" sz="1200" dirty="0">
              <a:solidFill>
                <a:srgbClr val="002060"/>
              </a:solidFill>
            </a:endParaRPr>
          </a:p>
        </p:txBody>
      </p:sp>
    </p:spTree>
    <p:extLst>
      <p:ext uri="{BB962C8B-B14F-4D97-AF65-F5344CB8AC3E}">
        <p14:creationId xmlns:p14="http://schemas.microsoft.com/office/powerpoint/2010/main" val="108068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FE3DFE-55C0-4FD9-9D40-BF717441B483}"/>
              </a:ext>
            </a:extLst>
          </p:cNvPr>
          <p:cNvSpPr>
            <a:spLocks noGrp="1"/>
          </p:cNvSpPr>
          <p:nvPr>
            <p:ph type="title"/>
          </p:nvPr>
        </p:nvSpPr>
        <p:spPr>
          <a:xfrm>
            <a:off x="1429333" y="-150923"/>
            <a:ext cx="6645071" cy="689514"/>
          </a:xfrm>
        </p:spPr>
        <p:txBody>
          <a:bodyPr>
            <a:normAutofit/>
          </a:bodyPr>
          <a:lstStyle/>
          <a:p>
            <a:pPr algn="ctr"/>
            <a:r>
              <a:rPr lang="en-US" sz="3200" cap="none" dirty="0">
                <a:solidFill>
                  <a:schemeClr val="tx2">
                    <a:lumMod val="75000"/>
                    <a:lumOff val="25000"/>
                  </a:schemeClr>
                </a:solidFill>
              </a:rPr>
              <a:t>Key Accomplishments </a:t>
            </a:r>
            <a:r>
              <a:rPr lang="en-US" sz="3200" cap="none" dirty="0" smtClean="0">
                <a:solidFill>
                  <a:schemeClr val="tx2">
                    <a:lumMod val="75000"/>
                    <a:lumOff val="25000"/>
                  </a:schemeClr>
                </a:solidFill>
              </a:rPr>
              <a:t>to Date</a:t>
            </a:r>
            <a:endParaRPr lang="en-US" sz="3200" cap="none" dirty="0">
              <a:solidFill>
                <a:schemeClr val="tx2">
                  <a:lumMod val="75000"/>
                  <a:lumOff val="25000"/>
                </a:schemeClr>
              </a:solidFill>
            </a:endParaRPr>
          </a:p>
        </p:txBody>
      </p:sp>
      <p:sp>
        <p:nvSpPr>
          <p:cNvPr id="3" name="Content Placeholder 2">
            <a:extLst>
              <a:ext uri="{FF2B5EF4-FFF2-40B4-BE49-F238E27FC236}">
                <a16:creationId xmlns="" xmlns:a16="http://schemas.microsoft.com/office/drawing/2014/main" id="{9E064D6A-7350-4AC1-A224-F62B3CF4835B}"/>
              </a:ext>
            </a:extLst>
          </p:cNvPr>
          <p:cNvSpPr>
            <a:spLocks noGrp="1"/>
          </p:cNvSpPr>
          <p:nvPr>
            <p:ph idx="1"/>
          </p:nvPr>
        </p:nvSpPr>
        <p:spPr>
          <a:xfrm>
            <a:off x="446399" y="499151"/>
            <a:ext cx="4209732" cy="4204800"/>
          </a:xfrm>
        </p:spPr>
        <p:txBody>
          <a:bodyPr>
            <a:normAutofit lnSpcReduction="10000"/>
          </a:bodyPr>
          <a:lstStyle/>
          <a:p>
            <a:pPr lvl="0">
              <a:spcBef>
                <a:spcPts val="0"/>
              </a:spcBef>
              <a:spcAft>
                <a:spcPts val="600"/>
              </a:spcAft>
              <a:buSzPct val="85000"/>
              <a:buFont typeface="Wingdings" panose="05000000000000000000" pitchFamily="2" charset="2"/>
              <a:buChar char="Ø"/>
            </a:pPr>
            <a:r>
              <a:rPr lang="en-US" sz="1400" dirty="0">
                <a:latin typeface="Gill Sans MT" panose="020B0502020104020203" pitchFamily="34" charset="0"/>
              </a:rPr>
              <a:t>Renew Atlanta from December 2015 to date:</a:t>
            </a:r>
          </a:p>
          <a:p>
            <a:pPr lvl="1">
              <a:spcBef>
                <a:spcPts val="0"/>
              </a:spcBef>
              <a:spcAft>
                <a:spcPts val="600"/>
              </a:spcAft>
              <a:buSzPct val="85000"/>
              <a:buFont typeface="Wingdings" panose="05000000000000000000" pitchFamily="2" charset="2"/>
              <a:buChar char="§"/>
            </a:pPr>
            <a:r>
              <a:rPr lang="en-US" sz="1400" dirty="0">
                <a:latin typeface="Gill Sans MT" panose="020B0502020104020203" pitchFamily="34" charset="0"/>
              </a:rPr>
              <a:t>From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90</a:t>
            </a:r>
            <a:r>
              <a:rPr lang="en-US" sz="1400" dirty="0" smtClean="0">
                <a:latin typeface="Gill Sans MT" panose="020B0502020104020203" pitchFamily="34" charset="0"/>
              </a:rPr>
              <a:t> </a:t>
            </a:r>
            <a:r>
              <a:rPr lang="en-US" sz="1400" dirty="0">
                <a:latin typeface="Gill Sans MT" panose="020B0502020104020203" pitchFamily="34" charset="0"/>
              </a:rPr>
              <a:t>to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509</a:t>
            </a:r>
            <a:r>
              <a:rPr lang="en-US" sz="1400" dirty="0" smtClean="0">
                <a:latin typeface="Gill Sans MT" panose="020B0502020104020203" pitchFamily="34" charset="0"/>
              </a:rPr>
              <a:t> </a:t>
            </a:r>
            <a:r>
              <a:rPr lang="en-US" sz="1400" dirty="0">
                <a:latin typeface="Gill Sans MT" panose="020B0502020104020203" pitchFamily="34" charset="0"/>
              </a:rPr>
              <a:t>projects </a:t>
            </a:r>
            <a:r>
              <a:rPr lang="en-US" sz="1400" dirty="0" smtClean="0">
                <a:latin typeface="Gill Sans MT" panose="020B0502020104020203" pitchFamily="34" charset="0"/>
              </a:rPr>
              <a:t>active</a:t>
            </a:r>
          </a:p>
          <a:p>
            <a:pPr lvl="1">
              <a:spcBef>
                <a:spcPts val="0"/>
              </a:spcBef>
              <a:spcAft>
                <a:spcPts val="600"/>
              </a:spcAft>
              <a:buSzPct val="85000"/>
              <a:buFont typeface="Wingdings" panose="05000000000000000000" pitchFamily="2" charset="2"/>
              <a:buChar char="§"/>
            </a:pPr>
            <a:r>
              <a:rPr lang="en-US" sz="1400" dirty="0" smtClean="0">
                <a:latin typeface="Gill Sans MT" panose="020B0502020104020203" pitchFamily="34" charset="0"/>
              </a:rPr>
              <a:t>From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$13.8M</a:t>
            </a:r>
            <a:r>
              <a:rPr lang="en-US" sz="1400" dirty="0" smtClean="0">
                <a:solidFill>
                  <a:schemeClr val="accent1">
                    <a:lumMod val="60000"/>
                    <a:lumOff val="40000"/>
                  </a:schemeClr>
                </a:solidFill>
                <a:latin typeface="Gill Sans MT" panose="020B0502020104020203" pitchFamily="34" charset="0"/>
              </a:rPr>
              <a:t> </a:t>
            </a:r>
            <a:r>
              <a:rPr lang="en-US" sz="1400" dirty="0" smtClean="0">
                <a:latin typeface="Gill Sans MT" panose="020B0502020104020203" pitchFamily="34" charset="0"/>
              </a:rPr>
              <a:t>to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$172.1M </a:t>
            </a:r>
            <a:r>
              <a:rPr lang="en-US" sz="1400" dirty="0">
                <a:latin typeface="Gill Sans MT" panose="020B0502020104020203" pitchFamily="34" charset="0"/>
              </a:rPr>
              <a:t>Under </a:t>
            </a:r>
            <a:r>
              <a:rPr lang="en-US" sz="1400" dirty="0" smtClean="0">
                <a:latin typeface="Gill Sans MT" panose="020B0502020104020203" pitchFamily="34" charset="0"/>
              </a:rPr>
              <a:t>Contrac</a:t>
            </a:r>
            <a:r>
              <a:rPr lang="en-US" sz="1400" dirty="0">
                <a:latin typeface="Gill Sans MT" panose="020B0502020104020203" pitchFamily="34" charset="0"/>
              </a:rPr>
              <a:t>t</a:t>
            </a:r>
          </a:p>
          <a:p>
            <a:pPr lvl="0">
              <a:spcBef>
                <a:spcPts val="0"/>
              </a:spcBef>
              <a:spcAft>
                <a:spcPts val="600"/>
              </a:spcAft>
              <a:buSzPct val="85000"/>
              <a:buFont typeface="Wingdings" panose="05000000000000000000" pitchFamily="2" charset="2"/>
              <a:buChar char="Ø"/>
            </a:pPr>
            <a:r>
              <a:rPr lang="en-US" sz="1400" b="1" dirty="0" smtClean="0">
                <a:latin typeface="Gill Sans MT" panose="020B0502020104020203" pitchFamily="34" charset="0"/>
              </a:rPr>
              <a:t>Goal:</a:t>
            </a:r>
            <a:r>
              <a:rPr lang="en-US" sz="1400" b="1" dirty="0" smtClean="0">
                <a:ln w="9525">
                  <a:solidFill>
                    <a:srgbClr val="0070C0"/>
                  </a:solidFill>
                </a:ln>
                <a:latin typeface="Gill Sans MT" panose="020B0502020104020203" pitchFamily="34" charset="0"/>
              </a:rPr>
              <a:t> </a:t>
            </a:r>
            <a:r>
              <a:rPr lang="en-US" sz="1400" b="1" dirty="0">
                <a:ln w="6350">
                  <a:solidFill>
                    <a:srgbClr val="0070C0"/>
                  </a:solidFill>
                  <a:prstDash val="solid"/>
                </a:ln>
                <a:solidFill>
                  <a:schemeClr val="accent1">
                    <a:lumMod val="60000"/>
                    <a:lumOff val="40000"/>
                  </a:schemeClr>
                </a:solidFill>
                <a:latin typeface="Gill Sans MT" panose="020B0502020104020203" pitchFamily="34" charset="0"/>
              </a:rPr>
              <a:t>$</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167.5M </a:t>
            </a:r>
            <a:r>
              <a:rPr lang="en-US" sz="1400" dirty="0" smtClean="0">
                <a:latin typeface="Gill Sans MT" panose="020B0502020104020203" pitchFamily="34" charset="0"/>
              </a:rPr>
              <a:t>by end of term	</a:t>
            </a:r>
          </a:p>
          <a:p>
            <a:pPr>
              <a:spcBef>
                <a:spcPts val="0"/>
              </a:spcBef>
              <a:spcAft>
                <a:spcPts val="600"/>
              </a:spcAft>
              <a:buSzPct val="85000"/>
              <a:buFont typeface="Wingdings" panose="05000000000000000000" pitchFamily="2" charset="2"/>
              <a:buChar char="Ø"/>
            </a:pPr>
            <a:r>
              <a:rPr lang="en-US" sz="1400" dirty="0" smtClean="0">
                <a:latin typeface="Gill Sans MT" panose="020B0502020104020203" pitchFamily="34" charset="0"/>
              </a:rPr>
              <a:t>Quick start on TSPLOST</a:t>
            </a:r>
          </a:p>
          <a:p>
            <a:pPr lvl="0">
              <a:spcBef>
                <a:spcPts val="0"/>
              </a:spcBef>
              <a:spcAft>
                <a:spcPts val="600"/>
              </a:spcAft>
              <a:buSzPct val="85000"/>
              <a:buFont typeface="Wingdings" panose="05000000000000000000" pitchFamily="2" charset="2"/>
              <a:buChar char="Ø"/>
            </a:pPr>
            <a:r>
              <a:rPr lang="en-US" sz="1400" b="1" dirty="0" smtClean="0">
                <a:latin typeface="Gill Sans MT" panose="020B0502020104020203" pitchFamily="34" charset="0"/>
              </a:rPr>
              <a:t>TSPLOST</a:t>
            </a:r>
            <a:r>
              <a:rPr lang="en-US" sz="1400" b="1" dirty="0">
                <a:latin typeface="Gill Sans MT" panose="020B0502020104020203" pitchFamily="34" charset="0"/>
              </a:rPr>
              <a:t>: </a:t>
            </a:r>
            <a:r>
              <a:rPr lang="en-US" sz="1400" b="1" dirty="0" smtClean="0">
                <a:ln w="9525">
                  <a:solidFill>
                    <a:srgbClr val="0070C0"/>
                  </a:solidFill>
                  <a:prstDash val="solid"/>
                </a:ln>
                <a:solidFill>
                  <a:schemeClr val="accent1">
                    <a:lumMod val="60000"/>
                    <a:lumOff val="40000"/>
                  </a:schemeClr>
                </a:solidFill>
                <a:latin typeface="Gill Sans MT" panose="020B0502020104020203" pitchFamily="34" charset="0"/>
              </a:rPr>
              <a:t>$</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14.4M </a:t>
            </a:r>
          </a:p>
          <a:p>
            <a:pPr lvl="1">
              <a:spcBef>
                <a:spcPts val="0"/>
              </a:spcBef>
              <a:buSzPct val="85000"/>
              <a:buFont typeface="Wingdings" panose="05000000000000000000" pitchFamily="2" charset="2"/>
              <a:buChar char="§"/>
            </a:pPr>
            <a:r>
              <a:rPr lang="en-US" sz="1400" dirty="0">
                <a:latin typeface="Gill Sans MT" panose="020B0502020104020203" pitchFamily="34" charset="0"/>
              </a:rPr>
              <a:t>MARTA Coordination on TSPLOST</a:t>
            </a:r>
          </a:p>
          <a:p>
            <a:pPr lvl="0">
              <a:spcBef>
                <a:spcPts val="0"/>
              </a:spcBef>
              <a:spcAft>
                <a:spcPts val="600"/>
              </a:spcAft>
              <a:buSzPct val="85000"/>
              <a:buFont typeface="Wingdings" panose="05000000000000000000" pitchFamily="2" charset="2"/>
              <a:buChar char="Ø"/>
            </a:pPr>
            <a:r>
              <a:rPr lang="en-US" sz="1400" b="1" dirty="0" smtClean="0">
                <a:ln w="9525">
                  <a:solidFill>
                    <a:srgbClr val="0070C0"/>
                  </a:solidFill>
                  <a:prstDash val="solid"/>
                </a:ln>
                <a:solidFill>
                  <a:schemeClr val="accent1">
                    <a:lumMod val="60000"/>
                    <a:lumOff val="40000"/>
                  </a:schemeClr>
                </a:solidFill>
                <a:latin typeface="Gill Sans MT" panose="020B0502020104020203" pitchFamily="34" charset="0"/>
              </a:rPr>
              <a:t>$</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98M</a:t>
            </a:r>
            <a:r>
              <a:rPr lang="en-US" sz="1400" dirty="0" smtClean="0">
                <a:latin typeface="Gill Sans MT" panose="020B0502020104020203" pitchFamily="34" charset="0"/>
              </a:rPr>
              <a:t> partnership funding from GDOT</a:t>
            </a:r>
          </a:p>
          <a:p>
            <a:pPr>
              <a:spcBef>
                <a:spcPts val="0"/>
              </a:spcBef>
              <a:spcAft>
                <a:spcPts val="600"/>
              </a:spcAft>
              <a:buSzPct val="85000"/>
              <a:buFont typeface="Wingdings" panose="05000000000000000000" pitchFamily="2" charset="2"/>
              <a:buChar char="Ø"/>
            </a:pPr>
            <a:r>
              <a:rPr lang="en-US" sz="1400" dirty="0" smtClean="0">
                <a:latin typeface="Gill Sans MT" panose="020B0502020104020203" pitchFamily="34" charset="0"/>
              </a:rPr>
              <a:t>Increased competition</a:t>
            </a:r>
          </a:p>
          <a:p>
            <a:pPr>
              <a:spcBef>
                <a:spcPts val="0"/>
              </a:spcBef>
              <a:spcAft>
                <a:spcPts val="600"/>
              </a:spcAft>
              <a:buSzPct val="85000"/>
              <a:buFont typeface="Wingdings" panose="05000000000000000000" pitchFamily="2" charset="2"/>
              <a:buChar char="Ø"/>
            </a:pPr>
            <a:r>
              <a:rPr lang="en-US" sz="1400" dirty="0" smtClean="0">
                <a:latin typeface="Gill Sans MT" panose="020B0502020104020203" pitchFamily="34" charset="0"/>
              </a:rPr>
              <a:t>December 2017 Diversity Payments Issued: </a:t>
            </a:r>
            <a:r>
              <a:rPr lang="en-US" sz="1400" b="1" dirty="0">
                <a:ln w="6350">
                  <a:solidFill>
                    <a:srgbClr val="0070C0"/>
                  </a:solidFill>
                  <a:prstDash val="solid"/>
                </a:ln>
                <a:solidFill>
                  <a:schemeClr val="accent1">
                    <a:lumMod val="60000"/>
                    <a:lumOff val="40000"/>
                  </a:schemeClr>
                </a:solidFill>
                <a:latin typeface="Gill Sans MT" panose="020B0502020104020203" pitchFamily="34" charset="0"/>
              </a:rPr>
              <a:t>36.1%</a:t>
            </a:r>
          </a:p>
          <a:p>
            <a:pPr lvl="0">
              <a:spcBef>
                <a:spcPts val="0"/>
              </a:spcBef>
              <a:spcAft>
                <a:spcPts val="600"/>
              </a:spcAft>
              <a:buSzPct val="85000"/>
              <a:buFont typeface="Wingdings" panose="05000000000000000000" pitchFamily="2" charset="2"/>
              <a:buChar char="Ø"/>
            </a:pPr>
            <a:r>
              <a:rPr lang="en-US" sz="1400" dirty="0" smtClean="0">
                <a:latin typeface="Gill Sans MT" panose="020B0502020104020203" pitchFamily="34" charset="0"/>
              </a:rPr>
              <a:t>North </a:t>
            </a:r>
            <a:r>
              <a:rPr lang="en-US" sz="1400" dirty="0">
                <a:latin typeface="Gill Sans MT" panose="020B0502020104020203" pitchFamily="34" charset="0"/>
              </a:rPr>
              <a:t>Avenue Smart Corridor – 2 </a:t>
            </a:r>
            <a:r>
              <a:rPr lang="en-US" sz="1400" dirty="0" smtClean="0">
                <a:latin typeface="Gill Sans MT" panose="020B0502020104020203" pitchFamily="34" charset="0"/>
              </a:rPr>
              <a:t>awards and </a:t>
            </a:r>
            <a:r>
              <a:rPr lang="en-US" sz="1400" dirty="0">
                <a:latin typeface="Gill Sans MT" panose="020B0502020104020203" pitchFamily="34" charset="0"/>
              </a:rPr>
              <a:t>counting</a:t>
            </a:r>
          </a:p>
          <a:p>
            <a:pPr lvl="0">
              <a:spcBef>
                <a:spcPts val="0"/>
              </a:spcBef>
              <a:spcAft>
                <a:spcPts val="600"/>
              </a:spcAft>
              <a:buSzPct val="85000"/>
              <a:buFont typeface="Wingdings" panose="05000000000000000000" pitchFamily="2" charset="2"/>
              <a:buChar char="Ø"/>
            </a:pPr>
            <a:r>
              <a:rPr lang="en-US" sz="1400" dirty="0">
                <a:latin typeface="Gill Sans MT" panose="020B0502020104020203" pitchFamily="34" charset="0"/>
              </a:rPr>
              <a:t>Equity in </a:t>
            </a:r>
            <a:r>
              <a:rPr lang="en-US" sz="1400" dirty="0" smtClean="0">
                <a:latin typeface="Gill Sans MT" panose="020B0502020104020203" pitchFamily="34" charset="0"/>
              </a:rPr>
              <a:t>Design</a:t>
            </a:r>
            <a:endParaRPr lang="en-US" sz="1400" dirty="0">
              <a:latin typeface="Gill Sans MT" panose="020B0502020104020203" pitchFamily="34" charset="0"/>
            </a:endParaRPr>
          </a:p>
          <a:p>
            <a:pPr lvl="0">
              <a:spcBef>
                <a:spcPts val="0"/>
              </a:spcBef>
              <a:spcAft>
                <a:spcPts val="600"/>
              </a:spcAft>
              <a:buSzPct val="85000"/>
              <a:buFont typeface="Wingdings" panose="05000000000000000000" pitchFamily="2" charset="2"/>
              <a:buChar char="Ø"/>
            </a:pPr>
            <a:r>
              <a:rPr lang="en-US" sz="1400" dirty="0">
                <a:latin typeface="Gill Sans MT" panose="020B0502020104020203" pitchFamily="34" charset="0"/>
              </a:rPr>
              <a:t>Traffic signalization improvements, including TSPLOST operational cost </a:t>
            </a:r>
            <a:r>
              <a:rPr lang="en-US" sz="1400" dirty="0" smtClean="0">
                <a:latin typeface="Gill Sans MT" panose="020B0502020104020203" pitchFamily="34" charset="0"/>
              </a:rPr>
              <a:t>capitalization</a:t>
            </a:r>
            <a:endParaRPr lang="en-US" sz="1400" dirty="0">
              <a:latin typeface="Gill Sans MT" panose="020B0502020104020203" pitchFamily="34" charset="0"/>
            </a:endParaRPr>
          </a:p>
        </p:txBody>
      </p:sp>
      <p:sp>
        <p:nvSpPr>
          <p:cNvPr id="4" name="TextBox 3"/>
          <p:cNvSpPr txBox="1"/>
          <p:nvPr/>
        </p:nvSpPr>
        <p:spPr>
          <a:xfrm>
            <a:off x="4960901" y="664094"/>
            <a:ext cx="3836870" cy="3570208"/>
          </a:xfrm>
          <a:prstGeom prst="rect">
            <a:avLst/>
          </a:prstGeom>
          <a:noFill/>
        </p:spPr>
        <p:txBody>
          <a:bodyPr wrap="square" rtlCol="0">
            <a:spAutoFit/>
          </a:bodyPr>
          <a:lstStyle/>
          <a:p>
            <a:pPr marL="285750" indent="-285750">
              <a:spcAft>
                <a:spcPts val="600"/>
              </a:spcAft>
              <a:buClr>
                <a:schemeClr val="accent2"/>
              </a:buClr>
              <a:buSzPct val="100000"/>
              <a:buFont typeface="Wingdings" panose="05000000000000000000" pitchFamily="2" charset="2"/>
              <a:buChar char="Ø"/>
            </a:pPr>
            <a:r>
              <a:rPr lang="en-US" sz="1400" dirty="0">
                <a:solidFill>
                  <a:schemeClr val="tx1">
                    <a:lumMod val="75000"/>
                    <a:lumOff val="25000"/>
                  </a:schemeClr>
                </a:solidFill>
                <a:latin typeface="Gill Sans MT" panose="020B0502020104020203" pitchFamily="34" charset="0"/>
              </a:rPr>
              <a:t>Citywide </a:t>
            </a:r>
            <a:r>
              <a:rPr lang="en-US" sz="1400" dirty="0" smtClean="0">
                <a:solidFill>
                  <a:schemeClr val="tx1">
                    <a:lumMod val="75000"/>
                    <a:lumOff val="25000"/>
                  </a:schemeClr>
                </a:solidFill>
                <a:latin typeface="Gill Sans MT" panose="020B0502020104020203" pitchFamily="34" charset="0"/>
              </a:rPr>
              <a:t>impact</a:t>
            </a:r>
          </a:p>
          <a:p>
            <a:pPr marL="742950" lvl="1" indent="-285750">
              <a:spcAft>
                <a:spcPts val="600"/>
              </a:spcAft>
              <a:buClr>
                <a:schemeClr val="accent2"/>
              </a:buClr>
              <a:buSzPct val="100000"/>
              <a:buFont typeface="Wingdings" panose="05000000000000000000" pitchFamily="2" charset="2"/>
              <a:buChar char="§"/>
            </a:pPr>
            <a:r>
              <a:rPr lang="en-US" sz="1400" dirty="0" smtClean="0">
                <a:solidFill>
                  <a:schemeClr val="bg2">
                    <a:lumMod val="25000"/>
                  </a:schemeClr>
                </a:solidFill>
                <a:latin typeface="Gill Sans MT" panose="020B0502020104020203" pitchFamily="34" charset="0"/>
              </a:rPr>
              <a:t>Resurfacing: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$42.5M</a:t>
            </a:r>
            <a:r>
              <a:rPr lang="en-US" sz="1400" dirty="0" smtClean="0">
                <a:ln w="3175">
                  <a:solidFill>
                    <a:schemeClr val="accent5">
                      <a:lumMod val="50000"/>
                    </a:schemeClr>
                  </a:solidFill>
                  <a:prstDash val="solid"/>
                </a:ln>
                <a:solidFill>
                  <a:schemeClr val="accent1">
                    <a:lumMod val="60000"/>
                    <a:lumOff val="40000"/>
                  </a:schemeClr>
                </a:solidFill>
                <a:latin typeface="Gill Sans MT" panose="020B0502020104020203" pitchFamily="34" charset="0"/>
              </a:rPr>
              <a:t> </a:t>
            </a:r>
            <a:r>
              <a:rPr lang="en-US" sz="1400" dirty="0" smtClean="0">
                <a:solidFill>
                  <a:schemeClr val="tx1">
                    <a:lumMod val="75000"/>
                    <a:lumOff val="25000"/>
                  </a:schemeClr>
                </a:solidFill>
                <a:latin typeface="Gill Sans MT" panose="020B0502020104020203" pitchFamily="34" charset="0"/>
              </a:rPr>
              <a:t>under contract/complete</a:t>
            </a:r>
          </a:p>
          <a:p>
            <a:pPr marL="742950" lvl="1" indent="-285750">
              <a:spcAft>
                <a:spcPts val="600"/>
              </a:spcAft>
              <a:buClr>
                <a:schemeClr val="accent2"/>
              </a:buClr>
              <a:buSzPct val="100000"/>
              <a:buFont typeface="Wingdings" panose="05000000000000000000" pitchFamily="2" charset="2"/>
              <a:buChar char="§"/>
            </a:pPr>
            <a:r>
              <a:rPr lang="en-US" sz="1400" dirty="0">
                <a:solidFill>
                  <a:schemeClr val="tx1">
                    <a:lumMod val="75000"/>
                    <a:lumOff val="25000"/>
                  </a:schemeClr>
                </a:solidFill>
                <a:latin typeface="Gill Sans MT" panose="020B0502020104020203" pitchFamily="34" charset="0"/>
              </a:rPr>
              <a:t>T</a:t>
            </a:r>
            <a:r>
              <a:rPr lang="en-US" sz="1400" dirty="0" smtClean="0">
                <a:solidFill>
                  <a:schemeClr val="tx1">
                    <a:lumMod val="75000"/>
                    <a:lumOff val="25000"/>
                  </a:schemeClr>
                </a:solidFill>
                <a:latin typeface="Gill Sans MT" panose="020B0502020104020203" pitchFamily="34" charset="0"/>
              </a:rPr>
              <a:t>raffic management: </a:t>
            </a:r>
            <a:r>
              <a:rPr lang="en-US" sz="1400" b="1" dirty="0" smtClean="0">
                <a:ln w="6350">
                  <a:solidFill>
                    <a:srgbClr val="0070C0"/>
                  </a:solidFill>
                  <a:prstDash val="solid"/>
                </a:ln>
                <a:solidFill>
                  <a:schemeClr val="accent1">
                    <a:lumMod val="60000"/>
                    <a:lumOff val="40000"/>
                  </a:schemeClr>
                </a:solidFill>
                <a:latin typeface="Gill Sans MT" panose="020B0502020104020203" pitchFamily="34" charset="0"/>
              </a:rPr>
              <a:t>$23.3M </a:t>
            </a:r>
            <a:r>
              <a:rPr lang="en-US" sz="1400" dirty="0" smtClean="0">
                <a:solidFill>
                  <a:schemeClr val="tx1">
                    <a:lumMod val="75000"/>
                    <a:lumOff val="25000"/>
                  </a:schemeClr>
                </a:solidFill>
                <a:latin typeface="Gill Sans MT" panose="020B0502020104020203" pitchFamily="34" charset="0"/>
              </a:rPr>
              <a:t>under contract/complete</a:t>
            </a:r>
            <a:endParaRPr lang="en-US" sz="1400" b="1" dirty="0">
              <a:ln w="9525">
                <a:solidFill>
                  <a:srgbClr val="0070C0"/>
                </a:solidFill>
                <a:prstDash val="solid"/>
              </a:ln>
              <a:solidFill>
                <a:schemeClr val="tx1">
                  <a:lumMod val="75000"/>
                  <a:lumOff val="25000"/>
                </a:schemeClr>
              </a:solidFill>
              <a:latin typeface="Gill Sans MT" panose="020B0502020104020203" pitchFamily="34" charset="0"/>
            </a:endParaRPr>
          </a:p>
          <a:p>
            <a:pPr marL="285750" lvl="0" indent="-285750">
              <a:spcBef>
                <a:spcPts val="0"/>
              </a:spcBef>
              <a:spcAft>
                <a:spcPts val="600"/>
              </a:spcAft>
              <a:buClr>
                <a:schemeClr val="accent2"/>
              </a:buClr>
              <a:buSzPct val="100000"/>
              <a:buFont typeface="Wingdings" panose="05000000000000000000" pitchFamily="2" charset="2"/>
              <a:buChar char="Ø"/>
            </a:pPr>
            <a:r>
              <a:rPr lang="en-US" sz="1400" b="0" kern="0" dirty="0" smtClean="0">
                <a:solidFill>
                  <a:schemeClr val="tx1">
                    <a:lumMod val="75000"/>
                    <a:lumOff val="25000"/>
                  </a:schemeClr>
                </a:solidFill>
                <a:latin typeface="Gill Sans MT" panose="020B0502020104020203" pitchFamily="34" charset="0"/>
              </a:rPr>
              <a:t>Safer </a:t>
            </a:r>
            <a:r>
              <a:rPr lang="en-US" sz="1400" b="0" kern="0" dirty="0">
                <a:solidFill>
                  <a:schemeClr val="tx1">
                    <a:lumMod val="75000"/>
                    <a:lumOff val="25000"/>
                  </a:schemeClr>
                </a:solidFill>
                <a:latin typeface="Gill Sans MT" panose="020B0502020104020203" pitchFamily="34" charset="0"/>
              </a:rPr>
              <a:t>Roads Challenge designation</a:t>
            </a:r>
          </a:p>
          <a:p>
            <a:pPr marL="285750" lvl="0" indent="-285750">
              <a:spcBef>
                <a:spcPts val="0"/>
              </a:spcBef>
              <a:spcAft>
                <a:spcPts val="600"/>
              </a:spcAft>
              <a:buClr>
                <a:schemeClr val="accent2"/>
              </a:buClr>
              <a:buSzPct val="100000"/>
              <a:buFont typeface="Wingdings" panose="05000000000000000000" pitchFamily="2" charset="2"/>
              <a:buChar char="Ø"/>
            </a:pPr>
            <a:r>
              <a:rPr lang="en-US" sz="1400" b="0" kern="0" dirty="0">
                <a:solidFill>
                  <a:schemeClr val="tx1">
                    <a:lumMod val="75000"/>
                    <a:lumOff val="25000"/>
                  </a:schemeClr>
                </a:solidFill>
                <a:latin typeface="Gill Sans MT" panose="020B0502020104020203" pitchFamily="34" charset="0"/>
              </a:rPr>
              <a:t>Lead development of MARTA </a:t>
            </a:r>
            <a:r>
              <a:rPr lang="en-US" sz="1400" b="0" kern="0" dirty="0" smtClean="0">
                <a:solidFill>
                  <a:schemeClr val="tx1">
                    <a:lumMod val="75000"/>
                    <a:lumOff val="25000"/>
                  </a:schemeClr>
                </a:solidFill>
                <a:latin typeface="Gill Sans MT" panose="020B0502020104020203" pitchFamily="34" charset="0"/>
              </a:rPr>
              <a:t>IGA</a:t>
            </a:r>
          </a:p>
          <a:p>
            <a:pPr marL="285750" lvl="0" indent="-285750">
              <a:spcBef>
                <a:spcPts val="0"/>
              </a:spcBef>
              <a:spcAft>
                <a:spcPts val="600"/>
              </a:spcAft>
              <a:buClr>
                <a:schemeClr val="accent2"/>
              </a:buClr>
              <a:buSzPct val="100000"/>
              <a:buFont typeface="Wingdings" panose="05000000000000000000" pitchFamily="2" charset="2"/>
              <a:buChar char="Ø"/>
            </a:pPr>
            <a:r>
              <a:rPr lang="en-US" sz="1400" b="0" kern="0" dirty="0" smtClean="0">
                <a:solidFill>
                  <a:schemeClr val="tx1">
                    <a:lumMod val="75000"/>
                    <a:lumOff val="25000"/>
                  </a:schemeClr>
                </a:solidFill>
                <a:latin typeface="Gill Sans MT" panose="020B0502020104020203" pitchFamily="34" charset="0"/>
              </a:rPr>
              <a:t>Governance – Multilayered internal and external, Project Control Board, City Council, Internal Audit, Infrastructure Stakeholder Committee, Finance and ACP Infrastructure Task Force</a:t>
            </a:r>
          </a:p>
          <a:p>
            <a:pPr marL="285750" lvl="0" indent="-285750">
              <a:spcBef>
                <a:spcPts val="0"/>
              </a:spcBef>
              <a:spcAft>
                <a:spcPts val="600"/>
              </a:spcAft>
              <a:buClr>
                <a:schemeClr val="accent2"/>
              </a:buClr>
              <a:buSzPct val="100000"/>
              <a:buFont typeface="Wingdings" panose="05000000000000000000" pitchFamily="2" charset="2"/>
              <a:buChar char="Ø"/>
            </a:pPr>
            <a:r>
              <a:rPr lang="en-US" sz="1400" kern="0" dirty="0">
                <a:solidFill>
                  <a:schemeClr val="tx1">
                    <a:lumMod val="75000"/>
                    <a:lumOff val="25000"/>
                  </a:schemeClr>
                </a:solidFill>
                <a:latin typeface="Gill Sans MT" panose="020B0502020104020203" pitchFamily="34" charset="0"/>
              </a:rPr>
              <a:t>Martin Luther King, Jr. Recreation &amp; Aquatic Center </a:t>
            </a:r>
            <a:r>
              <a:rPr lang="en-US" sz="1400" kern="0" dirty="0" smtClean="0">
                <a:solidFill>
                  <a:schemeClr val="tx1">
                    <a:lumMod val="75000"/>
                    <a:lumOff val="25000"/>
                  </a:schemeClr>
                </a:solidFill>
                <a:latin typeface="Gill Sans MT" panose="020B0502020104020203" pitchFamily="34" charset="0"/>
              </a:rPr>
              <a:t>completion</a:t>
            </a:r>
            <a:endParaRPr lang="en-US" sz="1400" kern="0" dirty="0">
              <a:solidFill>
                <a:schemeClr val="tx1">
                  <a:lumMod val="75000"/>
                  <a:lumOff val="25000"/>
                </a:schemeClr>
              </a:solidFill>
              <a:latin typeface="Gill Sans MT" panose="020B0502020104020203" pitchFamily="34" charset="0"/>
            </a:endParaRPr>
          </a:p>
        </p:txBody>
      </p:sp>
      <p:grpSp>
        <p:nvGrpSpPr>
          <p:cNvPr id="7" name="Group 6"/>
          <p:cNvGrpSpPr/>
          <p:nvPr/>
        </p:nvGrpSpPr>
        <p:grpSpPr>
          <a:xfrm>
            <a:off x="446399" y="5103674"/>
            <a:ext cx="9086502" cy="1400383"/>
            <a:chOff x="1227634" y="4790762"/>
            <a:chExt cx="9086502" cy="1400383"/>
          </a:xfrm>
        </p:grpSpPr>
        <p:sp>
          <p:nvSpPr>
            <p:cNvPr id="8" name="TextBox 7"/>
            <p:cNvSpPr txBox="1"/>
            <p:nvPr/>
          </p:nvSpPr>
          <p:spPr>
            <a:xfrm>
              <a:off x="1227634" y="4790762"/>
              <a:ext cx="4209732" cy="1400383"/>
            </a:xfrm>
            <a:prstGeom prst="rect">
              <a:avLst/>
            </a:prstGeom>
            <a:noFill/>
          </p:spPr>
          <p:txBody>
            <a:bodyPr wrap="square" rtlCol="0">
              <a:spAutoFit/>
            </a:bodyPr>
            <a:lstStyle/>
            <a:p>
              <a:pPr marL="285750" lvl="0" indent="-285750">
                <a:spcBef>
                  <a:spcPts val="0"/>
                </a:spcBef>
                <a:spcAft>
                  <a:spcPts val="600"/>
                </a:spcAft>
                <a:buClr>
                  <a:schemeClr val="accent2"/>
                </a:buClr>
                <a:buSzPct val="100000"/>
                <a:buFont typeface="Wingdings" panose="05000000000000000000" pitchFamily="2" charset="2"/>
                <a:buChar char="§"/>
              </a:pPr>
              <a:r>
                <a:rPr lang="en-US" sz="1350" kern="0" dirty="0" smtClean="0">
                  <a:solidFill>
                    <a:schemeClr val="bg1"/>
                  </a:solidFill>
                  <a:latin typeface="Gill Sans MT" panose="020B0502020104020203" pitchFamily="34" charset="0"/>
                </a:rPr>
                <a:t>109 miles paved or </a:t>
              </a:r>
              <a:r>
                <a:rPr lang="en-US" sz="1350" kern="0" dirty="0">
                  <a:solidFill>
                    <a:schemeClr val="bg1"/>
                  </a:solidFill>
                  <a:latin typeface="Gill Sans MT" panose="020B0502020104020203" pitchFamily="34" charset="0"/>
                </a:rPr>
                <a:t>underway</a:t>
              </a:r>
            </a:p>
            <a:p>
              <a:pPr marL="285750" lvl="0" indent="-285750">
                <a:spcBef>
                  <a:spcPts val="0"/>
                </a:spcBef>
                <a:spcAft>
                  <a:spcPts val="600"/>
                </a:spcAft>
                <a:buClr>
                  <a:schemeClr val="accent2"/>
                </a:buClr>
                <a:buSzPct val="100000"/>
                <a:buFont typeface="Wingdings" panose="05000000000000000000" pitchFamily="2" charset="2"/>
                <a:buChar char="§"/>
              </a:pPr>
              <a:r>
                <a:rPr lang="en-US" sz="1350" kern="0" dirty="0">
                  <a:solidFill>
                    <a:schemeClr val="bg1"/>
                  </a:solidFill>
                  <a:latin typeface="Gill Sans MT" panose="020B0502020104020203" pitchFamily="34" charset="0"/>
                </a:rPr>
                <a:t>30,101</a:t>
              </a:r>
              <a:r>
                <a:rPr lang="en-US" sz="1350" kern="0" dirty="0" smtClean="0">
                  <a:solidFill>
                    <a:schemeClr val="bg1"/>
                  </a:solidFill>
                  <a:latin typeface="Gill Sans MT" panose="020B0502020104020203" pitchFamily="34" charset="0"/>
                </a:rPr>
                <a:t> linear </a:t>
              </a:r>
              <a:r>
                <a:rPr lang="en-US" sz="1350" kern="0" dirty="0">
                  <a:solidFill>
                    <a:schemeClr val="bg1"/>
                  </a:solidFill>
                  <a:latin typeface="Gill Sans MT" panose="020B0502020104020203" pitchFamily="34" charset="0"/>
                </a:rPr>
                <a:t>feet of </a:t>
              </a:r>
              <a:r>
                <a:rPr lang="en-US" sz="1350" kern="0" dirty="0" smtClean="0">
                  <a:solidFill>
                    <a:schemeClr val="bg1"/>
                  </a:solidFill>
                  <a:latin typeface="Gill Sans MT" panose="020B0502020104020203" pitchFamily="34" charset="0"/>
                </a:rPr>
                <a:t>repaired or new sidewalk complete </a:t>
              </a:r>
              <a:r>
                <a:rPr lang="en-US" sz="1350" kern="0" dirty="0">
                  <a:solidFill>
                    <a:schemeClr val="bg1"/>
                  </a:solidFill>
                  <a:latin typeface="Gill Sans MT" panose="020B0502020104020203" pitchFamily="34" charset="0"/>
                </a:rPr>
                <a:t>or underway</a:t>
              </a:r>
            </a:p>
            <a:p>
              <a:pPr marL="285750" lvl="0" indent="-285750">
                <a:spcBef>
                  <a:spcPts val="0"/>
                </a:spcBef>
                <a:spcAft>
                  <a:spcPts val="600"/>
                </a:spcAft>
                <a:buClr>
                  <a:schemeClr val="accent2"/>
                </a:buClr>
                <a:buSzPct val="100000"/>
                <a:buFont typeface="Wingdings" panose="05000000000000000000" pitchFamily="2" charset="2"/>
                <a:buChar char="§"/>
              </a:pPr>
              <a:r>
                <a:rPr lang="en-US" sz="1350" kern="0" dirty="0" smtClean="0">
                  <a:solidFill>
                    <a:schemeClr val="bg1"/>
                  </a:solidFill>
                  <a:latin typeface="Gill Sans MT" panose="020B0502020104020203" pitchFamily="34" charset="0"/>
                </a:rPr>
                <a:t>5 bridges </a:t>
              </a:r>
              <a:r>
                <a:rPr lang="en-US" sz="1350" kern="0" dirty="0">
                  <a:solidFill>
                    <a:schemeClr val="bg1"/>
                  </a:solidFill>
                  <a:latin typeface="Gill Sans MT" panose="020B0502020104020203" pitchFamily="34" charset="0"/>
                </a:rPr>
                <a:t>underway/under design</a:t>
              </a:r>
            </a:p>
            <a:p>
              <a:pPr marL="285750" lvl="0" indent="-285750">
                <a:spcBef>
                  <a:spcPts val="0"/>
                </a:spcBef>
                <a:spcAft>
                  <a:spcPts val="600"/>
                </a:spcAft>
                <a:buClr>
                  <a:schemeClr val="accent2"/>
                </a:buClr>
                <a:buSzPct val="100000"/>
                <a:buFont typeface="Wingdings" panose="05000000000000000000" pitchFamily="2" charset="2"/>
                <a:buChar char="§"/>
              </a:pPr>
              <a:r>
                <a:rPr lang="en-US" sz="1350" kern="0" dirty="0" smtClean="0">
                  <a:solidFill>
                    <a:schemeClr val="bg1"/>
                  </a:solidFill>
                  <a:latin typeface="Gill Sans MT" panose="020B0502020104020203" pitchFamily="34" charset="0"/>
                </a:rPr>
                <a:t>68/900 signals improved </a:t>
              </a:r>
              <a:r>
                <a:rPr lang="en-US" sz="1350" kern="0" dirty="0">
                  <a:solidFill>
                    <a:schemeClr val="bg1"/>
                  </a:solidFill>
                  <a:latin typeface="Gill Sans MT" panose="020B0502020104020203" pitchFamily="34" charset="0"/>
                </a:rPr>
                <a:t>/</a:t>
              </a:r>
              <a:r>
                <a:rPr lang="en-US" sz="1350" kern="0" dirty="0" smtClean="0">
                  <a:solidFill>
                    <a:schemeClr val="bg1"/>
                  </a:solidFill>
                  <a:latin typeface="Gill Sans MT" panose="020B0502020104020203" pitchFamily="34" charset="0"/>
                </a:rPr>
                <a:t>connected (includes TCC)</a:t>
              </a:r>
              <a:endParaRPr lang="en-US" sz="1350" b="0" kern="0" dirty="0">
                <a:solidFill>
                  <a:schemeClr val="bg1"/>
                </a:solidFill>
                <a:latin typeface="Gill Sans MT" panose="020B0502020104020203" pitchFamily="34" charset="0"/>
              </a:endParaRPr>
            </a:p>
          </p:txBody>
        </p:sp>
        <p:sp>
          <p:nvSpPr>
            <p:cNvPr id="5" name="Rectangle 4"/>
            <p:cNvSpPr/>
            <p:nvPr/>
          </p:nvSpPr>
          <p:spPr>
            <a:xfrm>
              <a:off x="5742136" y="4790762"/>
              <a:ext cx="4572000" cy="1400383"/>
            </a:xfrm>
            <a:prstGeom prst="rect">
              <a:avLst/>
            </a:prstGeom>
          </p:spPr>
          <p:txBody>
            <a:bodyPr>
              <a:spAutoFit/>
            </a:bodyPr>
            <a:lstStyle/>
            <a:p>
              <a:pPr marL="285750" lvl="0" indent="-285750">
                <a:spcBef>
                  <a:spcPts val="0"/>
                </a:spcBef>
                <a:spcAft>
                  <a:spcPts val="600"/>
                </a:spcAft>
                <a:buClr>
                  <a:schemeClr val="accent2"/>
                </a:buClr>
                <a:buSzPct val="100000"/>
                <a:buFont typeface="Wingdings" panose="05000000000000000000" pitchFamily="2" charset="2"/>
                <a:buChar char="§"/>
              </a:pPr>
              <a:r>
                <a:rPr lang="en-US" sz="1300" kern="0" dirty="0" smtClean="0">
                  <a:solidFill>
                    <a:schemeClr val="bg1"/>
                  </a:solidFill>
                  <a:latin typeface="Gill Sans MT" panose="020B0502020104020203" pitchFamily="34" charset="0"/>
                </a:rPr>
                <a:t>14 complete streets </a:t>
              </a:r>
              <a:r>
                <a:rPr lang="en-US" sz="1300" kern="0" dirty="0">
                  <a:solidFill>
                    <a:schemeClr val="bg1"/>
                  </a:solidFill>
                  <a:latin typeface="Gill Sans MT" panose="020B0502020104020203" pitchFamily="34" charset="0"/>
                </a:rPr>
                <a:t>under design</a:t>
              </a:r>
            </a:p>
            <a:p>
              <a:pPr marL="285750" lvl="0" indent="-285750">
                <a:spcBef>
                  <a:spcPts val="0"/>
                </a:spcBef>
                <a:spcAft>
                  <a:spcPts val="600"/>
                </a:spcAft>
                <a:buClr>
                  <a:schemeClr val="accent2"/>
                </a:buClr>
                <a:buSzPct val="100000"/>
                <a:buFont typeface="Wingdings" panose="05000000000000000000" pitchFamily="2" charset="2"/>
                <a:buChar char="§"/>
              </a:pPr>
              <a:r>
                <a:rPr lang="en-US" sz="1300" kern="0" dirty="0" smtClean="0">
                  <a:solidFill>
                    <a:schemeClr val="bg1"/>
                  </a:solidFill>
                  <a:latin typeface="Gill Sans MT" panose="020B0502020104020203" pitchFamily="34" charset="0"/>
                </a:rPr>
                <a:t>9 facilities </a:t>
              </a:r>
              <a:r>
                <a:rPr lang="en-US" sz="1300" kern="0" dirty="0">
                  <a:solidFill>
                    <a:schemeClr val="bg1"/>
                  </a:solidFill>
                  <a:latin typeface="Gill Sans MT" panose="020B0502020104020203" pitchFamily="34" charset="0"/>
                </a:rPr>
                <a:t>renovated</a:t>
              </a:r>
            </a:p>
            <a:p>
              <a:pPr marL="285750" lvl="0" indent="-285750">
                <a:spcBef>
                  <a:spcPts val="0"/>
                </a:spcBef>
                <a:spcAft>
                  <a:spcPts val="600"/>
                </a:spcAft>
                <a:buClr>
                  <a:schemeClr val="accent2"/>
                </a:buClr>
                <a:buSzPct val="100000"/>
                <a:buFont typeface="Wingdings" panose="05000000000000000000" pitchFamily="2" charset="2"/>
                <a:buChar char="§"/>
              </a:pPr>
              <a:r>
                <a:rPr lang="en-US" sz="1300" kern="0" dirty="0" smtClean="0">
                  <a:solidFill>
                    <a:schemeClr val="bg1"/>
                  </a:solidFill>
                  <a:latin typeface="Gill Sans MT" panose="020B0502020104020203" pitchFamily="34" charset="0"/>
                </a:rPr>
                <a:t>15 facilities </a:t>
              </a:r>
              <a:r>
                <a:rPr lang="en-US" sz="1300" kern="0" dirty="0">
                  <a:solidFill>
                    <a:schemeClr val="bg1"/>
                  </a:solidFill>
                  <a:latin typeface="Gill Sans MT" panose="020B0502020104020203" pitchFamily="34" charset="0"/>
                </a:rPr>
                <a:t>underway</a:t>
              </a:r>
            </a:p>
            <a:p>
              <a:pPr marL="285750" lvl="0" indent="-285750">
                <a:spcBef>
                  <a:spcPts val="0"/>
                </a:spcBef>
                <a:spcAft>
                  <a:spcPts val="600"/>
                </a:spcAft>
                <a:buClr>
                  <a:schemeClr val="accent2"/>
                </a:buClr>
                <a:buSzPct val="100000"/>
                <a:buFont typeface="Wingdings" panose="05000000000000000000" pitchFamily="2" charset="2"/>
                <a:buChar char="§"/>
              </a:pPr>
              <a:r>
                <a:rPr lang="en-US" sz="1300" kern="0" dirty="0" smtClean="0">
                  <a:solidFill>
                    <a:schemeClr val="bg1"/>
                  </a:solidFill>
                  <a:latin typeface="Gill Sans MT" panose="020B0502020104020203" pitchFamily="34" charset="0"/>
                </a:rPr>
                <a:t>12 art </a:t>
              </a:r>
              <a:r>
                <a:rPr lang="en-US" sz="1300" kern="0" dirty="0">
                  <a:solidFill>
                    <a:schemeClr val="bg1"/>
                  </a:solidFill>
                  <a:latin typeface="Gill Sans MT" panose="020B0502020104020203" pitchFamily="34" charset="0"/>
                </a:rPr>
                <a:t>projects underway</a:t>
              </a:r>
            </a:p>
            <a:p>
              <a:pPr marL="285750" lvl="0" indent="-285750">
                <a:spcBef>
                  <a:spcPts val="0"/>
                </a:spcBef>
                <a:spcAft>
                  <a:spcPts val="600"/>
                </a:spcAft>
                <a:buClr>
                  <a:schemeClr val="accent2"/>
                </a:buClr>
                <a:buSzPct val="100000"/>
                <a:buFont typeface="Wingdings" panose="05000000000000000000" pitchFamily="2" charset="2"/>
                <a:buChar char="§"/>
              </a:pPr>
              <a:r>
                <a:rPr lang="en-US" sz="1300" kern="0" dirty="0" smtClean="0">
                  <a:solidFill>
                    <a:schemeClr val="bg1"/>
                  </a:solidFill>
                  <a:latin typeface="Gill Sans MT" panose="020B0502020104020203" pitchFamily="34" charset="0"/>
                </a:rPr>
                <a:t>17 </a:t>
              </a:r>
              <a:r>
                <a:rPr lang="en-US" sz="1300" kern="0" dirty="0">
                  <a:solidFill>
                    <a:schemeClr val="bg1"/>
                  </a:solidFill>
                  <a:latin typeface="Gill Sans MT" panose="020B0502020104020203" pitchFamily="34" charset="0"/>
                </a:rPr>
                <a:t>art pieces restored</a:t>
              </a:r>
            </a:p>
          </p:txBody>
        </p:sp>
      </p:grpSp>
      <p:sp>
        <p:nvSpPr>
          <p:cNvPr id="9" name="Title 1">
            <a:extLst>
              <a:ext uri="{FF2B5EF4-FFF2-40B4-BE49-F238E27FC236}">
                <a16:creationId xmlns="" xmlns:a16="http://schemas.microsoft.com/office/drawing/2014/main" id="{89FE3DFE-55C0-4FD9-9D40-BF717441B483}"/>
              </a:ext>
            </a:extLst>
          </p:cNvPr>
          <p:cNvSpPr txBox="1">
            <a:spLocks/>
          </p:cNvSpPr>
          <p:nvPr/>
        </p:nvSpPr>
        <p:spPr>
          <a:xfrm>
            <a:off x="1225097" y="4524534"/>
            <a:ext cx="7053542" cy="614652"/>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300" kern="1200" cap="all" baseline="0">
                <a:solidFill>
                  <a:schemeClr val="accent1">
                    <a:lumMod val="50000"/>
                  </a:schemeClr>
                </a:solidFill>
                <a:latin typeface="+mj-lt"/>
                <a:ea typeface="+mj-ea"/>
                <a:cs typeface="+mj-cs"/>
              </a:defRPr>
            </a:lvl1pPr>
          </a:lstStyle>
          <a:p>
            <a:pPr algn="ctr"/>
            <a:r>
              <a:rPr lang="en-US" sz="2800" cap="none" dirty="0" smtClean="0">
                <a:solidFill>
                  <a:schemeClr val="tx2">
                    <a:lumMod val="75000"/>
                    <a:lumOff val="25000"/>
                  </a:schemeClr>
                </a:solidFill>
              </a:rPr>
              <a:t>Project Snapshot to Date</a:t>
            </a:r>
            <a:endParaRPr lang="en-US" sz="2800" cap="none" dirty="0">
              <a:solidFill>
                <a:schemeClr val="tx2">
                  <a:lumMod val="75000"/>
                  <a:lumOff val="25000"/>
                </a:schemeClr>
              </a:solidFill>
            </a:endParaRPr>
          </a:p>
        </p:txBody>
      </p:sp>
    </p:spTree>
    <p:extLst>
      <p:ext uri="{BB962C8B-B14F-4D97-AF65-F5344CB8AC3E}">
        <p14:creationId xmlns:p14="http://schemas.microsoft.com/office/powerpoint/2010/main" val="4223460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462550" y="1958830"/>
            <a:ext cx="4455850" cy="4743811"/>
            <a:chOff x="316261" y="1307068"/>
            <a:chExt cx="4500817" cy="4867111"/>
          </a:xfrm>
        </p:grpSpPr>
        <p:sp>
          <p:nvSpPr>
            <p:cNvPr id="49" name="Content Placeholder 2"/>
            <p:cNvSpPr txBox="1">
              <a:spLocks/>
            </p:cNvSpPr>
            <p:nvPr/>
          </p:nvSpPr>
          <p:spPr>
            <a:xfrm>
              <a:off x="316261" y="1624197"/>
              <a:ext cx="4500817" cy="4549982"/>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571500" indent="-285750">
                <a:lnSpc>
                  <a:spcPct val="120000"/>
                </a:lnSpc>
                <a:spcBef>
                  <a:spcPts val="0"/>
                </a:spcBef>
                <a:buClr>
                  <a:schemeClr val="accent2"/>
                </a:buClr>
                <a:buSzPct val="90000"/>
                <a:buFont typeface="Wingdings" panose="05000000000000000000" pitchFamily="2" charset="2"/>
                <a:buChar char="Ø"/>
              </a:pPr>
              <a:r>
                <a:rPr lang="en-US" sz="1250" b="0" dirty="0" smtClean="0">
                  <a:solidFill>
                    <a:schemeClr val="bg2">
                      <a:lumMod val="25000"/>
                    </a:schemeClr>
                  </a:solidFill>
                  <a:latin typeface="+mj-lt"/>
                </a:rPr>
                <a:t>Business </a:t>
              </a:r>
              <a:r>
                <a:rPr lang="en-US" sz="1250" b="0" dirty="0">
                  <a:solidFill>
                    <a:schemeClr val="bg2">
                      <a:lumMod val="25000"/>
                    </a:schemeClr>
                  </a:solidFill>
                  <a:latin typeface="+mj-lt"/>
                </a:rPr>
                <a:t>Culture aimed at </a:t>
              </a:r>
              <a:r>
                <a:rPr lang="en-US" sz="1250" b="0" dirty="0" smtClean="0">
                  <a:solidFill>
                    <a:schemeClr val="bg2">
                      <a:lumMod val="25000"/>
                    </a:schemeClr>
                  </a:solidFill>
                  <a:latin typeface="+mj-lt"/>
                </a:rPr>
                <a:t>quality</a:t>
              </a:r>
              <a:r>
                <a:rPr lang="en-US" sz="1250" b="0" dirty="0">
                  <a:solidFill>
                    <a:schemeClr val="bg2">
                      <a:lumMod val="25000"/>
                    </a:schemeClr>
                  </a:solidFill>
                  <a:latin typeface="+mj-lt"/>
                </a:rPr>
                <a:t>, </a:t>
              </a:r>
              <a:r>
                <a:rPr lang="en-US" sz="1250" b="0" dirty="0" smtClean="0">
                  <a:solidFill>
                    <a:schemeClr val="bg2">
                      <a:lumMod val="25000"/>
                    </a:schemeClr>
                  </a:solidFill>
                  <a:latin typeface="+mj-lt"/>
                </a:rPr>
                <a:t>equity </a:t>
              </a:r>
              <a:r>
                <a:rPr lang="en-US" sz="1250" b="0" dirty="0">
                  <a:solidFill>
                    <a:schemeClr val="bg2">
                      <a:lumMod val="25000"/>
                    </a:schemeClr>
                  </a:solidFill>
                  <a:latin typeface="+mj-lt"/>
                </a:rPr>
                <a:t>and </a:t>
              </a:r>
              <a:r>
                <a:rPr lang="en-US" sz="1250" b="0" dirty="0" smtClean="0">
                  <a:solidFill>
                    <a:schemeClr val="bg2">
                      <a:lumMod val="25000"/>
                    </a:schemeClr>
                  </a:solidFill>
                  <a:latin typeface="+mj-lt"/>
                </a:rPr>
                <a:t>performance</a:t>
              </a:r>
              <a:endParaRPr lang="en-US" sz="1250" b="0" dirty="0">
                <a:solidFill>
                  <a:schemeClr val="bg2">
                    <a:lumMod val="25000"/>
                  </a:schemeClr>
                </a:solidFill>
                <a:latin typeface="+mj-lt"/>
              </a:endParaRPr>
            </a:p>
            <a:p>
              <a:pPr marL="571500" indent="-285750">
                <a:lnSpc>
                  <a:spcPct val="120000"/>
                </a:lnSpc>
                <a:spcBef>
                  <a:spcPts val="0"/>
                </a:spcBef>
                <a:buClr>
                  <a:schemeClr val="accent2"/>
                </a:buClr>
                <a:buSzPct val="90000"/>
                <a:buFont typeface="Wingdings" panose="05000000000000000000" pitchFamily="2" charset="2"/>
                <a:buChar char="Ø"/>
              </a:pPr>
              <a:r>
                <a:rPr lang="en-US" sz="1250" b="0" dirty="0" smtClean="0">
                  <a:solidFill>
                    <a:schemeClr val="bg2">
                      <a:lumMod val="25000"/>
                    </a:schemeClr>
                  </a:solidFill>
                </a:rPr>
                <a:t>Program Management:</a:t>
              </a:r>
            </a:p>
            <a:p>
              <a:pPr marL="746125" lvl="3" indent="-173038">
                <a:lnSpc>
                  <a:spcPct val="120000"/>
                </a:lnSpc>
                <a:spcBef>
                  <a:spcPts val="0"/>
                </a:spcBef>
                <a:buSzPct val="90000"/>
              </a:pPr>
              <a:r>
                <a:rPr lang="en-US" sz="1250" dirty="0" smtClean="0">
                  <a:solidFill>
                    <a:schemeClr val="bg2">
                      <a:lumMod val="25000"/>
                    </a:schemeClr>
                  </a:solidFill>
                </a:rPr>
                <a:t>Ramped up team by only 25% for additional $300M TSPLOST</a:t>
              </a:r>
              <a:r>
                <a:rPr lang="en-US" sz="1250" b="0" dirty="0" smtClean="0">
                  <a:solidFill>
                    <a:schemeClr val="bg2">
                      <a:lumMod val="25000"/>
                    </a:schemeClr>
                  </a:solidFill>
                </a:rPr>
                <a:t> deployment</a:t>
              </a:r>
              <a:endParaRPr lang="en-US" sz="1250" b="0" dirty="0">
                <a:solidFill>
                  <a:schemeClr val="bg2">
                    <a:lumMod val="25000"/>
                  </a:schemeClr>
                </a:solidFill>
              </a:endParaRPr>
            </a:p>
            <a:p>
              <a:pPr marL="571500" indent="-285750">
                <a:lnSpc>
                  <a:spcPct val="120000"/>
                </a:lnSpc>
                <a:spcBef>
                  <a:spcPts val="0"/>
                </a:spcBef>
                <a:buClr>
                  <a:schemeClr val="accent2"/>
                </a:buClr>
                <a:buSzPct val="90000"/>
                <a:buFont typeface="Wingdings" panose="05000000000000000000" pitchFamily="2" charset="2"/>
                <a:buChar char="Ø"/>
              </a:pPr>
              <a:r>
                <a:rPr lang="en-US" sz="1250" b="0" dirty="0">
                  <a:solidFill>
                    <a:schemeClr val="bg2">
                      <a:lumMod val="25000"/>
                    </a:schemeClr>
                  </a:solidFill>
                </a:rPr>
                <a:t>Solid scopes and cost estimates – ongoing </a:t>
              </a:r>
            </a:p>
            <a:p>
              <a:pPr marL="571500" indent="-285750">
                <a:lnSpc>
                  <a:spcPct val="120000"/>
                </a:lnSpc>
                <a:spcBef>
                  <a:spcPts val="0"/>
                </a:spcBef>
                <a:buClr>
                  <a:schemeClr val="accent2"/>
                </a:buClr>
                <a:buSzPct val="90000"/>
                <a:buFont typeface="Wingdings" panose="05000000000000000000" pitchFamily="2" charset="2"/>
                <a:buChar char="Ø"/>
              </a:pPr>
              <a:r>
                <a:rPr lang="en-US" sz="1250" b="0" dirty="0">
                  <a:solidFill>
                    <a:schemeClr val="bg2">
                      <a:lumMod val="25000"/>
                    </a:schemeClr>
                  </a:solidFill>
                </a:rPr>
                <a:t>Market competitiveness</a:t>
              </a:r>
            </a:p>
            <a:p>
              <a:pPr marL="571500" indent="-285750">
                <a:lnSpc>
                  <a:spcPct val="120000"/>
                </a:lnSpc>
                <a:spcBef>
                  <a:spcPts val="0"/>
                </a:spcBef>
                <a:buClr>
                  <a:schemeClr val="accent2"/>
                </a:buClr>
                <a:buSzPct val="90000"/>
                <a:buFont typeface="Wingdings" panose="05000000000000000000" pitchFamily="2" charset="2"/>
                <a:buChar char="Ø"/>
              </a:pPr>
              <a:r>
                <a:rPr lang="en-US" sz="1250" b="0" dirty="0">
                  <a:solidFill>
                    <a:schemeClr val="bg2">
                      <a:lumMod val="25000"/>
                    </a:schemeClr>
                  </a:solidFill>
                </a:rPr>
                <a:t>TSPLOST readiness – separate financial management system</a:t>
              </a:r>
            </a:p>
            <a:p>
              <a:pPr marL="571500" indent="-285750">
                <a:lnSpc>
                  <a:spcPct val="120000"/>
                </a:lnSpc>
                <a:spcBef>
                  <a:spcPts val="0"/>
                </a:spcBef>
                <a:buClr>
                  <a:schemeClr val="accent2"/>
                </a:buClr>
                <a:buSzPct val="90000"/>
                <a:buFont typeface="Wingdings" panose="05000000000000000000" pitchFamily="2" charset="2"/>
                <a:buChar char="Ø"/>
              </a:pPr>
              <a:r>
                <a:rPr lang="en-US" sz="1250" b="0" dirty="0" smtClean="0">
                  <a:solidFill>
                    <a:schemeClr val="bg2">
                      <a:lumMod val="25000"/>
                    </a:schemeClr>
                  </a:solidFill>
                  <a:latin typeface="+mj-lt"/>
                </a:rPr>
                <a:t>Communication </a:t>
              </a:r>
              <a:r>
                <a:rPr lang="en-US" sz="1250" b="0" dirty="0">
                  <a:solidFill>
                    <a:schemeClr val="bg2">
                      <a:lumMod val="25000"/>
                    </a:schemeClr>
                  </a:solidFill>
                  <a:latin typeface="+mj-lt"/>
                </a:rPr>
                <a:t>and </a:t>
              </a:r>
              <a:r>
                <a:rPr lang="en-US" sz="1250" b="0" dirty="0" smtClean="0">
                  <a:solidFill>
                    <a:schemeClr val="bg2">
                      <a:lumMod val="25000"/>
                    </a:schemeClr>
                  </a:solidFill>
                  <a:latin typeface="+mj-lt"/>
                </a:rPr>
                <a:t>Reporting:</a:t>
              </a:r>
            </a:p>
            <a:p>
              <a:pPr marL="746125" lvl="3" indent="-173038">
                <a:lnSpc>
                  <a:spcPct val="120000"/>
                </a:lnSpc>
                <a:spcBef>
                  <a:spcPts val="0"/>
                </a:spcBef>
                <a:buSzPct val="90000"/>
              </a:pPr>
              <a:r>
                <a:rPr lang="en-US" sz="1250" b="0" dirty="0" smtClean="0">
                  <a:solidFill>
                    <a:schemeClr val="bg2">
                      <a:lumMod val="25000"/>
                    </a:schemeClr>
                  </a:solidFill>
                  <a:latin typeface="+mj-lt"/>
                </a:rPr>
                <a:t>“</a:t>
              </a:r>
              <a:r>
                <a:rPr lang="en-US" sz="1250" b="0" dirty="0">
                  <a:solidFill>
                    <a:schemeClr val="bg2">
                      <a:lumMod val="25000"/>
                    </a:schemeClr>
                  </a:solidFill>
                  <a:latin typeface="+mj-lt"/>
                </a:rPr>
                <a:t>Design Developing / Dirt's Moving &amp; Under Construction” weekly </a:t>
              </a:r>
              <a:r>
                <a:rPr lang="en-US" sz="1250" b="0" dirty="0" smtClean="0">
                  <a:solidFill>
                    <a:schemeClr val="bg2">
                      <a:lumMod val="25000"/>
                    </a:schemeClr>
                  </a:solidFill>
                  <a:latin typeface="+mj-lt"/>
                </a:rPr>
                <a:t>updates</a:t>
              </a:r>
            </a:p>
            <a:p>
              <a:pPr marL="746125" lvl="3" indent="-173038">
                <a:lnSpc>
                  <a:spcPct val="120000"/>
                </a:lnSpc>
                <a:spcBef>
                  <a:spcPts val="0"/>
                </a:spcBef>
                <a:buSzPct val="90000"/>
              </a:pPr>
              <a:r>
                <a:rPr lang="en-US" sz="1250" b="0" dirty="0" smtClean="0">
                  <a:solidFill>
                    <a:schemeClr val="bg2">
                      <a:lumMod val="25000"/>
                    </a:schemeClr>
                  </a:solidFill>
                  <a:latin typeface="+mj-lt"/>
                </a:rPr>
                <a:t>monthly </a:t>
              </a:r>
              <a:r>
                <a:rPr lang="en-US" sz="1250" b="0" dirty="0">
                  <a:solidFill>
                    <a:schemeClr val="bg2">
                      <a:lumMod val="25000"/>
                    </a:schemeClr>
                  </a:solidFill>
                  <a:latin typeface="+mj-lt"/>
                </a:rPr>
                <a:t>website </a:t>
              </a:r>
              <a:r>
                <a:rPr lang="en-US" sz="1250" b="0" dirty="0" smtClean="0">
                  <a:solidFill>
                    <a:schemeClr val="bg2">
                      <a:lumMod val="25000"/>
                    </a:schemeClr>
                  </a:solidFill>
                  <a:latin typeface="+mj-lt"/>
                </a:rPr>
                <a:t>updates</a:t>
              </a:r>
            </a:p>
            <a:p>
              <a:pPr marL="746125" lvl="3" indent="-173038">
                <a:lnSpc>
                  <a:spcPct val="120000"/>
                </a:lnSpc>
                <a:spcBef>
                  <a:spcPts val="0"/>
                </a:spcBef>
                <a:buSzPct val="90000"/>
              </a:pPr>
              <a:r>
                <a:rPr lang="en-US" sz="1250" b="0" dirty="0" smtClean="0">
                  <a:solidFill>
                    <a:schemeClr val="bg2">
                      <a:lumMod val="25000"/>
                    </a:schemeClr>
                  </a:solidFill>
                  <a:latin typeface="+mj-lt"/>
                </a:rPr>
                <a:t>Renew/TSPLOST Project Update Portal (</a:t>
              </a:r>
              <a:r>
                <a:rPr lang="en-US" sz="1250" b="0" dirty="0" err="1" smtClean="0">
                  <a:solidFill>
                    <a:schemeClr val="bg2">
                      <a:lumMod val="25000"/>
                    </a:schemeClr>
                  </a:solidFill>
                  <a:latin typeface="+mj-lt"/>
                </a:rPr>
                <a:t>NotifyATL</a:t>
              </a:r>
              <a:r>
                <a:rPr lang="en-US" sz="1250" b="0" dirty="0" smtClean="0">
                  <a:solidFill>
                    <a:schemeClr val="bg2">
                      <a:lumMod val="25000"/>
                    </a:schemeClr>
                  </a:solidFill>
                  <a:latin typeface="+mj-lt"/>
                </a:rPr>
                <a:t> notification system)</a:t>
              </a:r>
            </a:p>
            <a:p>
              <a:pPr marL="746125" lvl="3" indent="-173038">
                <a:lnSpc>
                  <a:spcPct val="120000"/>
                </a:lnSpc>
                <a:spcBef>
                  <a:spcPts val="0"/>
                </a:spcBef>
                <a:buSzPct val="90000"/>
              </a:pPr>
              <a:r>
                <a:rPr lang="en-US" sz="1250" dirty="0" smtClean="0">
                  <a:solidFill>
                    <a:schemeClr val="bg2">
                      <a:lumMod val="25000"/>
                    </a:schemeClr>
                  </a:solidFill>
                  <a:latin typeface="+mj-lt"/>
                </a:rPr>
                <a:t>Daily t</a:t>
              </a:r>
              <a:r>
                <a:rPr lang="en-US" sz="1250" b="0" dirty="0" smtClean="0">
                  <a:solidFill>
                    <a:schemeClr val="bg2">
                      <a:lumMod val="25000"/>
                    </a:schemeClr>
                  </a:solidFill>
                  <a:latin typeface="+mj-lt"/>
                </a:rPr>
                <a:t>weets</a:t>
              </a:r>
            </a:p>
            <a:p>
              <a:pPr marL="746125" lvl="3" indent="-173038">
                <a:lnSpc>
                  <a:spcPct val="120000"/>
                </a:lnSpc>
                <a:spcBef>
                  <a:spcPts val="0"/>
                </a:spcBef>
                <a:buSzPct val="90000"/>
              </a:pPr>
              <a:r>
                <a:rPr lang="en-US" sz="1250" b="0" dirty="0" smtClean="0">
                  <a:solidFill>
                    <a:schemeClr val="bg2">
                      <a:lumMod val="25000"/>
                    </a:schemeClr>
                  </a:solidFill>
                  <a:latin typeface="+mj-lt"/>
                </a:rPr>
                <a:t>Public meeting recaps</a:t>
              </a:r>
              <a:endParaRPr lang="en-US" sz="1250" b="0" dirty="0">
                <a:solidFill>
                  <a:schemeClr val="bg2">
                    <a:lumMod val="25000"/>
                  </a:schemeClr>
                </a:solidFill>
                <a:latin typeface="+mj-lt"/>
              </a:endParaRPr>
            </a:p>
            <a:p>
              <a:pPr marL="571500" lvl="2" indent="-285750">
                <a:lnSpc>
                  <a:spcPct val="120000"/>
                </a:lnSpc>
                <a:spcBef>
                  <a:spcPts val="0"/>
                </a:spcBef>
                <a:buSzPct val="90000"/>
                <a:buFont typeface="Wingdings" panose="05000000000000000000" pitchFamily="2" charset="2"/>
                <a:buChar char="Ø"/>
              </a:pPr>
              <a:r>
                <a:rPr lang="en-US" sz="1250" dirty="0">
                  <a:solidFill>
                    <a:schemeClr val="bg2">
                      <a:lumMod val="25000"/>
                    </a:schemeClr>
                  </a:solidFill>
                  <a:latin typeface="+mj-lt"/>
                </a:rPr>
                <a:t>24-hour standard response </a:t>
              </a:r>
              <a:r>
                <a:rPr lang="en-US" sz="1250" dirty="0" smtClean="0">
                  <a:solidFill>
                    <a:schemeClr val="bg2">
                      <a:lumMod val="25000"/>
                    </a:schemeClr>
                  </a:solidFill>
                  <a:latin typeface="+mj-lt"/>
                </a:rPr>
                <a:t>time – b</a:t>
              </a:r>
              <a:r>
                <a:rPr lang="en-US" sz="1250" dirty="0" smtClean="0">
                  <a:solidFill>
                    <a:schemeClr val="bg2">
                      <a:lumMod val="25000"/>
                    </a:schemeClr>
                  </a:solidFill>
                </a:rPr>
                <a:t>uilding public trust </a:t>
              </a:r>
              <a:r>
                <a:rPr lang="en-US" sz="1250" dirty="0">
                  <a:solidFill>
                    <a:schemeClr val="bg2">
                      <a:lumMod val="25000"/>
                    </a:schemeClr>
                  </a:solidFill>
                </a:rPr>
                <a:t>and </a:t>
              </a:r>
              <a:r>
                <a:rPr lang="en-US" sz="1250" dirty="0" smtClean="0">
                  <a:solidFill>
                    <a:schemeClr val="bg2">
                      <a:lumMod val="25000"/>
                    </a:schemeClr>
                  </a:solidFill>
                </a:rPr>
                <a:t>confidence</a:t>
              </a:r>
              <a:endParaRPr lang="en-US" sz="1250" dirty="0">
                <a:solidFill>
                  <a:schemeClr val="bg2">
                    <a:lumMod val="25000"/>
                  </a:schemeClr>
                </a:solidFill>
              </a:endParaRPr>
            </a:p>
          </p:txBody>
        </p:sp>
        <p:sp>
          <p:nvSpPr>
            <p:cNvPr id="3" name="Rectangle 2"/>
            <p:cNvSpPr/>
            <p:nvPr/>
          </p:nvSpPr>
          <p:spPr>
            <a:xfrm>
              <a:off x="1447800" y="1307068"/>
              <a:ext cx="2069081" cy="3789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cap="small" dirty="0">
                  <a:solidFill>
                    <a:schemeClr val="bg1"/>
                  </a:solidFill>
                </a:rPr>
                <a:t>Accomplishments</a:t>
              </a:r>
              <a:endParaRPr lang="en-US" dirty="0">
                <a:solidFill>
                  <a:schemeClr val="bg1"/>
                </a:solidFill>
              </a:endParaRPr>
            </a:p>
          </p:txBody>
        </p:sp>
      </p:grpSp>
      <p:grpSp>
        <p:nvGrpSpPr>
          <p:cNvPr id="8" name="Group 7"/>
          <p:cNvGrpSpPr/>
          <p:nvPr/>
        </p:nvGrpSpPr>
        <p:grpSpPr>
          <a:xfrm>
            <a:off x="5354386" y="1967708"/>
            <a:ext cx="3336607" cy="2417862"/>
            <a:chOff x="5029199" y="1475640"/>
            <a:chExt cx="3945922" cy="2785022"/>
          </a:xfrm>
        </p:grpSpPr>
        <p:sp>
          <p:nvSpPr>
            <p:cNvPr id="50" name="Content Placeholder 2"/>
            <p:cNvSpPr txBox="1">
              <a:spLocks/>
            </p:cNvSpPr>
            <p:nvPr/>
          </p:nvSpPr>
          <p:spPr>
            <a:xfrm>
              <a:off x="5029199" y="2095353"/>
              <a:ext cx="3945922" cy="2165309"/>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chor="ct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571500" indent="-285750">
                <a:buClr>
                  <a:schemeClr val="accent2"/>
                </a:buClr>
                <a:buFont typeface="Wingdings" panose="05000000000000000000" pitchFamily="2" charset="2"/>
                <a:buChar char="Ø"/>
              </a:pPr>
              <a:r>
                <a:rPr lang="en-US" sz="1300" b="0" dirty="0" smtClean="0">
                  <a:solidFill>
                    <a:schemeClr val="bg2">
                      <a:lumMod val="25000"/>
                    </a:schemeClr>
                  </a:solidFill>
                </a:rPr>
                <a:t>Internal </a:t>
              </a:r>
              <a:r>
                <a:rPr lang="en-US" sz="1300" b="0" dirty="0">
                  <a:solidFill>
                    <a:schemeClr val="bg2">
                      <a:lumMod val="25000"/>
                    </a:schemeClr>
                  </a:solidFill>
                </a:rPr>
                <a:t>audits – 3 completed, </a:t>
              </a:r>
              <a:r>
                <a:rPr lang="en-US" sz="1300" b="0" dirty="0" smtClean="0">
                  <a:solidFill>
                    <a:schemeClr val="bg2">
                      <a:lumMod val="25000"/>
                    </a:schemeClr>
                  </a:solidFill>
                </a:rPr>
                <a:t>2 underway</a:t>
              </a:r>
            </a:p>
            <a:p>
              <a:pPr marL="754761" lvl="3" indent="-180975"/>
              <a:r>
                <a:rPr lang="en-US" sz="1300" dirty="0" smtClean="0">
                  <a:solidFill>
                    <a:schemeClr val="bg2">
                      <a:lumMod val="25000"/>
                    </a:schemeClr>
                  </a:solidFill>
                </a:rPr>
                <a:t>Renew Lessons Learned – have citywide applicability</a:t>
              </a:r>
              <a:endParaRPr lang="en-US" sz="1300" b="0" dirty="0">
                <a:solidFill>
                  <a:schemeClr val="bg2">
                    <a:lumMod val="25000"/>
                  </a:schemeClr>
                </a:solidFill>
              </a:endParaRPr>
            </a:p>
            <a:p>
              <a:pPr marL="571500" indent="-285750">
                <a:buClr>
                  <a:schemeClr val="accent2"/>
                </a:buClr>
                <a:buFont typeface="Wingdings" panose="05000000000000000000" pitchFamily="2" charset="2"/>
                <a:buChar char="Ø"/>
              </a:pPr>
              <a:r>
                <a:rPr lang="en-US" sz="1300" b="0" dirty="0" smtClean="0">
                  <a:solidFill>
                    <a:schemeClr val="bg2">
                      <a:lumMod val="25000"/>
                    </a:schemeClr>
                  </a:solidFill>
                  <a:latin typeface="+mj-lt"/>
                </a:rPr>
                <a:t>Expectation </a:t>
              </a:r>
              <a:r>
                <a:rPr lang="en-US" sz="1300" b="0" dirty="0">
                  <a:solidFill>
                    <a:schemeClr val="bg2">
                      <a:lumMod val="25000"/>
                    </a:schemeClr>
                  </a:solidFill>
                  <a:latin typeface="+mj-lt"/>
                </a:rPr>
                <a:t>management</a:t>
              </a:r>
            </a:p>
            <a:p>
              <a:pPr marL="571500" indent="-285750">
                <a:buClr>
                  <a:schemeClr val="accent2"/>
                </a:buClr>
                <a:buFont typeface="Wingdings" panose="05000000000000000000" pitchFamily="2" charset="2"/>
                <a:buChar char="Ø"/>
              </a:pPr>
              <a:r>
                <a:rPr lang="en-US" sz="1300" b="0" dirty="0">
                  <a:solidFill>
                    <a:schemeClr val="bg2">
                      <a:lumMod val="25000"/>
                    </a:schemeClr>
                  </a:solidFill>
                  <a:latin typeface="+mj-lt"/>
                </a:rPr>
                <a:t>Utility coordination complexity</a:t>
              </a:r>
            </a:p>
            <a:p>
              <a:pPr marL="571500" indent="-285750">
                <a:buClr>
                  <a:schemeClr val="accent2"/>
                </a:buClr>
                <a:buFont typeface="Wingdings" panose="05000000000000000000" pitchFamily="2" charset="2"/>
                <a:buChar char="Ø"/>
              </a:pPr>
              <a:r>
                <a:rPr lang="en-US" sz="1300" b="0" dirty="0" smtClean="0">
                  <a:solidFill>
                    <a:schemeClr val="bg2">
                      <a:lumMod val="25000"/>
                    </a:schemeClr>
                  </a:solidFill>
                  <a:latin typeface="+mj-lt"/>
                </a:rPr>
                <a:t>Communication</a:t>
              </a:r>
            </a:p>
          </p:txBody>
        </p:sp>
        <p:sp>
          <p:nvSpPr>
            <p:cNvPr id="11" name="Rectangle 10"/>
            <p:cNvSpPr/>
            <p:nvPr/>
          </p:nvSpPr>
          <p:spPr>
            <a:xfrm>
              <a:off x="5877068" y="1475640"/>
              <a:ext cx="2250186" cy="67357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sz="1600" cap="small" dirty="0">
                  <a:solidFill>
                    <a:schemeClr val="bg1"/>
                  </a:solidFill>
                </a:rPr>
                <a:t>Opportunities / Challenges</a:t>
              </a:r>
              <a:endParaRPr lang="en-US" sz="1600" dirty="0">
                <a:solidFill>
                  <a:schemeClr val="bg1"/>
                </a:solidFill>
              </a:endParaRPr>
            </a:p>
          </p:txBody>
        </p:sp>
      </p:grpSp>
      <p:grpSp>
        <p:nvGrpSpPr>
          <p:cNvPr id="10" name="Group 9"/>
          <p:cNvGrpSpPr/>
          <p:nvPr/>
        </p:nvGrpSpPr>
        <p:grpSpPr>
          <a:xfrm>
            <a:off x="5354386" y="4529673"/>
            <a:ext cx="3336607" cy="2186058"/>
            <a:chOff x="5128881" y="4770693"/>
            <a:chExt cx="3945922" cy="1924589"/>
          </a:xfrm>
        </p:grpSpPr>
        <p:sp>
          <p:nvSpPr>
            <p:cNvPr id="48" name="Content Placeholder 2"/>
            <p:cNvSpPr txBox="1">
              <a:spLocks/>
            </p:cNvSpPr>
            <p:nvPr/>
          </p:nvSpPr>
          <p:spPr>
            <a:xfrm>
              <a:off x="5128881" y="5043514"/>
              <a:ext cx="3945922" cy="1651768"/>
            </a:xfrm>
            <a:prstGeom prst="rect">
              <a:avLst/>
            </a:prstGeom>
          </p:spPr>
          <p:style>
            <a:lnRef idx="2">
              <a:schemeClr val="accent1"/>
            </a:lnRef>
            <a:fillRef idx="1">
              <a:schemeClr val="lt1"/>
            </a:fillRef>
            <a:effectRef idx="0">
              <a:schemeClr val="accent1"/>
            </a:effectRef>
            <a:fontRef idx="minor">
              <a:schemeClr val="dk1"/>
            </a:fontRef>
          </p:style>
          <p:txBody>
            <a:bodyPr vert="horz" lIns="51435" tIns="25718" rIns="51435" bIns="25718"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346075" indent="-177800" algn="ctr">
                <a:spcBef>
                  <a:spcPts val="675"/>
                </a:spcBef>
                <a:buFont typeface="Wingdings" panose="05000000000000000000" pitchFamily="2" charset="2"/>
                <a:buChar char="Ø"/>
              </a:pPr>
              <a:endParaRPr lang="en-US" sz="1180" u="sng" dirty="0">
                <a:latin typeface="+mj-lt"/>
              </a:endParaRPr>
            </a:p>
            <a:p>
              <a:pPr marL="346075" indent="-177800">
                <a:lnSpc>
                  <a:spcPct val="120000"/>
                </a:lnSpc>
                <a:spcBef>
                  <a:spcPts val="0"/>
                </a:spcBef>
                <a:buClr>
                  <a:schemeClr val="accent2"/>
                </a:buClr>
                <a:buFont typeface="Wingdings" panose="05000000000000000000" pitchFamily="2" charset="2"/>
                <a:buChar char="Ø"/>
              </a:pPr>
              <a:r>
                <a:rPr lang="en-US" sz="1180" b="0" dirty="0">
                  <a:solidFill>
                    <a:schemeClr val="bg2">
                      <a:lumMod val="25000"/>
                    </a:schemeClr>
                  </a:solidFill>
                  <a:latin typeface="+mj-lt"/>
                </a:rPr>
                <a:t>Project readiness: ensuring projects are meaningfully scoped and ready to go – ongoing</a:t>
              </a:r>
            </a:p>
            <a:p>
              <a:pPr marL="346075" indent="-177800">
                <a:lnSpc>
                  <a:spcPct val="120000"/>
                </a:lnSpc>
                <a:spcBef>
                  <a:spcPts val="0"/>
                </a:spcBef>
                <a:buClr>
                  <a:schemeClr val="accent2"/>
                </a:buClr>
                <a:buFont typeface="Wingdings" panose="05000000000000000000" pitchFamily="2" charset="2"/>
                <a:buChar char="Ø"/>
              </a:pPr>
              <a:r>
                <a:rPr lang="en-US" sz="1180" b="0" dirty="0">
                  <a:solidFill>
                    <a:schemeClr val="bg2">
                      <a:lumMod val="25000"/>
                    </a:schemeClr>
                  </a:solidFill>
                  <a:latin typeface="+mj-lt"/>
                </a:rPr>
                <a:t> Project quality and project controls – ongoing</a:t>
              </a:r>
            </a:p>
            <a:p>
              <a:pPr marL="346075" indent="-177800">
                <a:buClr>
                  <a:schemeClr val="accent2"/>
                </a:buClr>
                <a:buFont typeface="Wingdings" panose="05000000000000000000" pitchFamily="2" charset="2"/>
                <a:buChar char="Ø"/>
              </a:pPr>
              <a:r>
                <a:rPr lang="en-US" sz="1180" b="0" dirty="0" smtClean="0">
                  <a:solidFill>
                    <a:schemeClr val="bg2">
                      <a:lumMod val="25000"/>
                    </a:schemeClr>
                  </a:solidFill>
                  <a:latin typeface="+mj-lt"/>
                </a:rPr>
                <a:t>Event traffic management plan – stadium, per request of the Transportation Committee</a:t>
              </a:r>
            </a:p>
            <a:p>
              <a:pPr marL="346075" indent="-177800">
                <a:buClr>
                  <a:schemeClr val="accent2"/>
                </a:buClr>
                <a:buFont typeface="Wingdings" panose="05000000000000000000" pitchFamily="2" charset="2"/>
                <a:buChar char="Ø"/>
              </a:pPr>
              <a:r>
                <a:rPr lang="en-US" sz="1180" b="0" dirty="0" smtClean="0">
                  <a:solidFill>
                    <a:schemeClr val="bg2">
                      <a:lumMod val="25000"/>
                    </a:schemeClr>
                  </a:solidFill>
                  <a:latin typeface="+mj-lt"/>
                </a:rPr>
                <a:t>Smart Corridor Suite –  North Avenue, </a:t>
              </a:r>
              <a:r>
                <a:rPr lang="en-US" sz="1180" b="0" dirty="0">
                  <a:solidFill>
                    <a:schemeClr val="bg2">
                      <a:lumMod val="25000"/>
                    </a:schemeClr>
                  </a:solidFill>
                </a:rPr>
                <a:t>Campbellton </a:t>
              </a:r>
              <a:r>
                <a:rPr lang="en-US" sz="1180" b="0" dirty="0" smtClean="0">
                  <a:solidFill>
                    <a:schemeClr val="bg2">
                      <a:lumMod val="25000"/>
                    </a:schemeClr>
                  </a:solidFill>
                </a:rPr>
                <a:t>Road, </a:t>
              </a:r>
              <a:r>
                <a:rPr lang="en-US" sz="1180" b="0" dirty="0" smtClean="0">
                  <a:solidFill>
                    <a:schemeClr val="bg2">
                      <a:lumMod val="25000"/>
                    </a:schemeClr>
                  </a:solidFill>
                  <a:latin typeface="+mj-lt"/>
                </a:rPr>
                <a:t>event venues, Buckhead</a:t>
              </a:r>
              <a:endParaRPr lang="en-US" sz="1180" b="0" dirty="0">
                <a:solidFill>
                  <a:schemeClr val="bg2">
                    <a:lumMod val="25000"/>
                  </a:schemeClr>
                </a:solidFill>
                <a:latin typeface="+mj-lt"/>
              </a:endParaRPr>
            </a:p>
          </p:txBody>
        </p:sp>
        <p:sp>
          <p:nvSpPr>
            <p:cNvPr id="12" name="Rectangle 11"/>
            <p:cNvSpPr/>
            <p:nvPr/>
          </p:nvSpPr>
          <p:spPr>
            <a:xfrm>
              <a:off x="6130627" y="4770693"/>
              <a:ext cx="1942429" cy="37717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ts val="675"/>
                </a:spcBef>
              </a:pPr>
              <a:r>
                <a:rPr lang="en-US" cap="small" dirty="0" smtClean="0">
                  <a:solidFill>
                    <a:schemeClr val="bg1"/>
                  </a:solidFill>
                </a:rPr>
                <a:t>Ongoing</a:t>
              </a:r>
              <a:endParaRPr lang="en-US" dirty="0">
                <a:solidFill>
                  <a:schemeClr val="bg1"/>
                </a:solidFill>
              </a:endParaRPr>
            </a:p>
          </p:txBody>
        </p:sp>
      </p:grpSp>
      <p:sp>
        <p:nvSpPr>
          <p:cNvPr id="16" name="Title 1"/>
          <p:cNvSpPr>
            <a:spLocks noGrp="1"/>
          </p:cNvSpPr>
          <p:nvPr>
            <p:ph type="title"/>
          </p:nvPr>
        </p:nvSpPr>
        <p:spPr>
          <a:xfrm>
            <a:off x="1180452" y="945329"/>
            <a:ext cx="7029450" cy="717611"/>
          </a:xfrm>
        </p:spPr>
        <p:txBody>
          <a:bodyPr>
            <a:normAutofit fontScale="90000"/>
          </a:bodyPr>
          <a:lstStyle/>
          <a:p>
            <a:pPr algn="ctr"/>
            <a:r>
              <a:rPr lang="en-US" sz="3200" cap="none" dirty="0"/>
              <a:t>Renew Atlanta/TSPLOST Program to-Date:</a:t>
            </a:r>
            <a:br>
              <a:rPr lang="en-US" sz="3200" cap="none" dirty="0"/>
            </a:br>
            <a:r>
              <a:rPr lang="en-US" sz="3200" cap="none" dirty="0"/>
              <a:t>Capital Project </a:t>
            </a:r>
            <a:r>
              <a:rPr lang="en-US" sz="3200" cap="none" dirty="0" smtClean="0"/>
              <a:t>Capability-Build</a:t>
            </a:r>
            <a:endParaRPr lang="en-US" sz="3200" cap="none" dirty="0"/>
          </a:p>
        </p:txBody>
      </p:sp>
    </p:spTree>
    <p:extLst>
      <p:ext uri="{BB962C8B-B14F-4D97-AF65-F5344CB8AC3E}">
        <p14:creationId xmlns:p14="http://schemas.microsoft.com/office/powerpoint/2010/main" val="24493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adway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28803" y="2610035"/>
            <a:ext cx="8437938" cy="42479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78109" y="627738"/>
            <a:ext cx="7606665" cy="801567"/>
          </a:xfrm>
        </p:spPr>
        <p:txBody>
          <a:bodyPr>
            <a:normAutofit/>
          </a:bodyPr>
          <a:lstStyle/>
          <a:p>
            <a:pPr algn="ctr"/>
            <a:r>
              <a:rPr lang="en-US" sz="3200" cap="none" dirty="0"/>
              <a:t>Key Renew Atlanta Horizontal Projects</a:t>
            </a:r>
          </a:p>
        </p:txBody>
      </p:sp>
      <p:sp>
        <p:nvSpPr>
          <p:cNvPr id="3" name="Content Placeholder 2"/>
          <p:cNvSpPr>
            <a:spLocks noGrp="1"/>
          </p:cNvSpPr>
          <p:nvPr>
            <p:ph idx="1"/>
          </p:nvPr>
        </p:nvSpPr>
        <p:spPr>
          <a:xfrm>
            <a:off x="1208931" y="1948645"/>
            <a:ext cx="4473782" cy="5428695"/>
          </a:xfrm>
        </p:spPr>
        <p:txBody>
          <a:bodyPr>
            <a:noAutofit/>
          </a:bodyPr>
          <a:lstStyle/>
          <a:p>
            <a:pPr>
              <a:spcBef>
                <a:spcPts val="0"/>
              </a:spcBef>
              <a:buFont typeface="Wingdings" panose="05000000000000000000" pitchFamily="2" charset="2"/>
              <a:buChar char="Ø"/>
            </a:pPr>
            <a:r>
              <a:rPr lang="en-US" sz="1500" b="1" dirty="0">
                <a:latin typeface="Gill Sans MT" panose="020B0502020104020203" pitchFamily="34" charset="0"/>
              </a:rPr>
              <a:t>Bridges:</a:t>
            </a:r>
          </a:p>
          <a:p>
            <a:pPr lvl="1">
              <a:spcBef>
                <a:spcPts val="0"/>
              </a:spcBef>
              <a:buFont typeface="Wingdings" panose="05000000000000000000" pitchFamily="2" charset="2"/>
              <a:buChar char="§"/>
            </a:pPr>
            <a:r>
              <a:rPr lang="en-US" sz="1500" dirty="0">
                <a:latin typeface="Gill Sans MT" panose="020B0502020104020203" pitchFamily="34" charset="0"/>
              </a:rPr>
              <a:t>Powers Ferry Road</a:t>
            </a:r>
          </a:p>
          <a:p>
            <a:pPr lvl="1">
              <a:spcBef>
                <a:spcPts val="0"/>
              </a:spcBef>
              <a:buFont typeface="Wingdings" panose="05000000000000000000" pitchFamily="2" charset="2"/>
              <a:buChar char="§"/>
            </a:pPr>
            <a:r>
              <a:rPr lang="en-US" sz="1500" dirty="0">
                <a:latin typeface="Gill Sans MT" panose="020B0502020104020203" pitchFamily="34" charset="0"/>
              </a:rPr>
              <a:t>Childress Drive</a:t>
            </a:r>
          </a:p>
          <a:p>
            <a:pPr lvl="1">
              <a:spcBef>
                <a:spcPts val="0"/>
              </a:spcBef>
              <a:buFont typeface="Wingdings" panose="05000000000000000000" pitchFamily="2" charset="2"/>
              <a:buChar char="§"/>
            </a:pPr>
            <a:r>
              <a:rPr lang="en-US" sz="1500" dirty="0">
                <a:latin typeface="Gill Sans MT" panose="020B0502020104020203" pitchFamily="34" charset="0"/>
              </a:rPr>
              <a:t>Central Ave</a:t>
            </a:r>
          </a:p>
          <a:p>
            <a:pPr lvl="1">
              <a:spcBef>
                <a:spcPts val="0"/>
              </a:spcBef>
              <a:buFont typeface="Wingdings" panose="05000000000000000000" pitchFamily="2" charset="2"/>
              <a:buChar char="§"/>
            </a:pPr>
            <a:r>
              <a:rPr lang="en-US" sz="1500" dirty="0">
                <a:latin typeface="Gill Sans MT" panose="020B0502020104020203" pitchFamily="34" charset="0"/>
              </a:rPr>
              <a:t>West Lake </a:t>
            </a:r>
          </a:p>
          <a:p>
            <a:pPr>
              <a:spcBef>
                <a:spcPts val="0"/>
              </a:spcBef>
              <a:buFont typeface="Wingdings" panose="05000000000000000000" pitchFamily="2" charset="2"/>
              <a:buChar char="Ø"/>
            </a:pPr>
            <a:r>
              <a:rPr lang="en-US" sz="1500" b="1" dirty="0" smtClean="0">
                <a:latin typeface="Gill Sans MT" panose="020B0502020104020203" pitchFamily="34" charset="0"/>
              </a:rPr>
              <a:t>Complete </a:t>
            </a:r>
            <a:r>
              <a:rPr lang="en-US" sz="1500" b="1" dirty="0">
                <a:latin typeface="Gill Sans MT" panose="020B0502020104020203" pitchFamily="34" charset="0"/>
              </a:rPr>
              <a:t>Streets:</a:t>
            </a:r>
          </a:p>
          <a:p>
            <a:pPr lvl="1">
              <a:spcBef>
                <a:spcPts val="0"/>
              </a:spcBef>
              <a:buFont typeface="Wingdings" panose="05000000000000000000" pitchFamily="2" charset="2"/>
              <a:buChar char="§"/>
            </a:pPr>
            <a:r>
              <a:rPr lang="en-US" sz="1500" dirty="0">
                <a:latin typeface="Gill Sans MT" panose="020B0502020104020203" pitchFamily="34" charset="0"/>
              </a:rPr>
              <a:t>Monroe Drive</a:t>
            </a:r>
          </a:p>
          <a:p>
            <a:pPr lvl="1">
              <a:spcBef>
                <a:spcPts val="0"/>
              </a:spcBef>
              <a:buFont typeface="Wingdings" panose="05000000000000000000" pitchFamily="2" charset="2"/>
              <a:buChar char="§"/>
            </a:pPr>
            <a:r>
              <a:rPr lang="en-US" sz="1500" dirty="0" err="1">
                <a:latin typeface="Gill Sans MT" panose="020B0502020104020203" pitchFamily="34" charset="0"/>
              </a:rPr>
              <a:t>Lynhurst</a:t>
            </a:r>
            <a:r>
              <a:rPr lang="en-US" sz="1500" dirty="0">
                <a:latin typeface="Gill Sans MT" panose="020B0502020104020203" pitchFamily="34" charset="0"/>
              </a:rPr>
              <a:t> </a:t>
            </a:r>
            <a:r>
              <a:rPr lang="en-US" sz="1500" dirty="0" smtClean="0">
                <a:latin typeface="Gill Sans MT" panose="020B0502020104020203" pitchFamily="34" charset="0"/>
              </a:rPr>
              <a:t>Drive</a:t>
            </a:r>
          </a:p>
          <a:p>
            <a:pPr lvl="1">
              <a:spcBef>
                <a:spcPts val="0"/>
              </a:spcBef>
              <a:buFont typeface="Wingdings" panose="05000000000000000000" pitchFamily="2" charset="2"/>
              <a:buChar char="§"/>
            </a:pPr>
            <a:r>
              <a:rPr lang="en-US" sz="1500" dirty="0" err="1" smtClean="0">
                <a:latin typeface="Gill Sans MT" panose="020B0502020104020203" pitchFamily="34" charset="0"/>
              </a:rPr>
              <a:t>Dekalb</a:t>
            </a:r>
            <a:r>
              <a:rPr lang="en-US" sz="1500" dirty="0" smtClean="0">
                <a:latin typeface="Gill Sans MT" panose="020B0502020104020203" pitchFamily="34" charset="0"/>
              </a:rPr>
              <a:t> </a:t>
            </a:r>
            <a:r>
              <a:rPr lang="en-US" sz="1500" dirty="0">
                <a:latin typeface="Gill Sans MT" panose="020B0502020104020203" pitchFamily="34" charset="0"/>
              </a:rPr>
              <a:t>Avenue</a:t>
            </a:r>
          </a:p>
          <a:p>
            <a:pPr lvl="1">
              <a:spcBef>
                <a:spcPts val="0"/>
              </a:spcBef>
              <a:buFont typeface="Wingdings" panose="05000000000000000000" pitchFamily="2" charset="2"/>
              <a:buChar char="§"/>
            </a:pPr>
            <a:r>
              <a:rPr lang="en-US" sz="1500" dirty="0">
                <a:latin typeface="Gill Sans MT" panose="020B0502020104020203" pitchFamily="34" charset="0"/>
              </a:rPr>
              <a:t>Cascade Road/Avenue</a:t>
            </a:r>
          </a:p>
          <a:p>
            <a:pPr>
              <a:spcBef>
                <a:spcPts val="0"/>
              </a:spcBef>
              <a:buFont typeface="Wingdings" panose="05000000000000000000" pitchFamily="2" charset="2"/>
              <a:buChar char="Ø"/>
            </a:pPr>
            <a:r>
              <a:rPr lang="en-US" sz="1500" b="1" dirty="0" smtClean="0">
                <a:latin typeface="Gill Sans MT" panose="020B0502020104020203" pitchFamily="34" charset="0"/>
              </a:rPr>
              <a:t>Resurfacing</a:t>
            </a:r>
            <a:r>
              <a:rPr lang="en-US" sz="1500" b="1" dirty="0">
                <a:latin typeface="Gill Sans MT" panose="020B0502020104020203" pitchFamily="34" charset="0"/>
              </a:rPr>
              <a:t>:</a:t>
            </a:r>
          </a:p>
          <a:p>
            <a:pPr lvl="1">
              <a:spcBef>
                <a:spcPts val="0"/>
              </a:spcBef>
              <a:buFont typeface="Wingdings" panose="05000000000000000000" pitchFamily="2" charset="2"/>
              <a:buChar char="§"/>
            </a:pPr>
            <a:r>
              <a:rPr lang="en-US" sz="1500" dirty="0">
                <a:latin typeface="Gill Sans MT" panose="020B0502020104020203" pitchFamily="34" charset="0"/>
              </a:rPr>
              <a:t>10th Street</a:t>
            </a:r>
          </a:p>
          <a:p>
            <a:pPr lvl="1">
              <a:spcBef>
                <a:spcPts val="0"/>
              </a:spcBef>
              <a:buFont typeface="Wingdings" panose="05000000000000000000" pitchFamily="2" charset="2"/>
              <a:buChar char="§"/>
            </a:pPr>
            <a:r>
              <a:rPr lang="en-US" sz="1500" dirty="0">
                <a:latin typeface="Gill Sans MT" panose="020B0502020104020203" pitchFamily="34" charset="0"/>
              </a:rPr>
              <a:t>Piedmont Avenue</a:t>
            </a:r>
          </a:p>
          <a:p>
            <a:pPr lvl="1">
              <a:spcBef>
                <a:spcPts val="0"/>
              </a:spcBef>
              <a:buFont typeface="Wingdings" panose="05000000000000000000" pitchFamily="2" charset="2"/>
              <a:buChar char="§"/>
            </a:pPr>
            <a:r>
              <a:rPr lang="en-US" sz="1500" dirty="0">
                <a:latin typeface="Gill Sans MT" panose="020B0502020104020203" pitchFamily="34" charset="0"/>
              </a:rPr>
              <a:t>Campbellton Road</a:t>
            </a:r>
          </a:p>
          <a:p>
            <a:pPr lvl="1">
              <a:spcBef>
                <a:spcPts val="0"/>
              </a:spcBef>
              <a:buFont typeface="Wingdings" panose="05000000000000000000" pitchFamily="2" charset="2"/>
              <a:buChar char="§"/>
            </a:pPr>
            <a:r>
              <a:rPr lang="en-US" sz="1500" dirty="0">
                <a:latin typeface="Gill Sans MT" panose="020B0502020104020203" pitchFamily="34" charset="0"/>
              </a:rPr>
              <a:t>Marietta Street</a:t>
            </a:r>
          </a:p>
          <a:p>
            <a:pPr lvl="1">
              <a:spcBef>
                <a:spcPts val="0"/>
              </a:spcBef>
              <a:buFont typeface="Wingdings" panose="05000000000000000000" pitchFamily="2" charset="2"/>
              <a:buChar char="§"/>
            </a:pPr>
            <a:r>
              <a:rPr lang="en-US" sz="1500" dirty="0" err="1">
                <a:latin typeface="Gill Sans MT" panose="020B0502020104020203" pitchFamily="34" charset="0"/>
              </a:rPr>
              <a:t>Wieuca</a:t>
            </a:r>
            <a:r>
              <a:rPr lang="en-US" sz="1500" dirty="0">
                <a:latin typeface="Gill Sans MT" panose="020B0502020104020203" pitchFamily="34" charset="0"/>
              </a:rPr>
              <a:t> </a:t>
            </a:r>
            <a:r>
              <a:rPr lang="en-US" sz="1500" dirty="0" smtClean="0">
                <a:latin typeface="Gill Sans MT" panose="020B0502020104020203" pitchFamily="34" charset="0"/>
              </a:rPr>
              <a:t>Road</a:t>
            </a:r>
          </a:p>
          <a:p>
            <a:pPr marL="324000" lvl="1" indent="0">
              <a:spcBef>
                <a:spcPts val="0"/>
              </a:spcBef>
              <a:buNone/>
            </a:pPr>
            <a:endParaRPr lang="en-US" sz="1500" dirty="0">
              <a:latin typeface="Gill Sans MT" panose="020B0502020104020203" pitchFamily="34" charset="0"/>
            </a:endParaRPr>
          </a:p>
          <a:p>
            <a:pPr marL="324000" lvl="1" indent="0">
              <a:spcBef>
                <a:spcPts val="0"/>
              </a:spcBef>
              <a:spcAft>
                <a:spcPts val="0"/>
              </a:spcAft>
              <a:buNone/>
            </a:pPr>
            <a:endParaRPr lang="en-US" sz="1500" dirty="0">
              <a:latin typeface="Gill Sans MT" panose="020B0502020104020203" pitchFamily="34" charset="0"/>
            </a:endParaRPr>
          </a:p>
        </p:txBody>
      </p:sp>
      <p:sp>
        <p:nvSpPr>
          <p:cNvPr id="4" name="Content Placeholder 2"/>
          <p:cNvSpPr txBox="1">
            <a:spLocks/>
          </p:cNvSpPr>
          <p:nvPr/>
        </p:nvSpPr>
        <p:spPr bwMode="auto">
          <a:xfrm>
            <a:off x="5012263" y="1948645"/>
            <a:ext cx="4473782" cy="4587875"/>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233363" indent="-233363" algn="l" rtl="0" eaLnBrk="1" fontAlgn="base" hangingPunct="1">
              <a:spcBef>
                <a:spcPts val="600"/>
              </a:spcBef>
              <a:spcAft>
                <a:spcPct val="0"/>
              </a:spcAft>
              <a:buClr>
                <a:schemeClr val="tx2"/>
              </a:buClr>
              <a:buSzPct val="125000"/>
              <a:buFont typeface="Wingdings" pitchFamily="2" charset="2"/>
              <a:buChar char="§"/>
              <a:defRPr lang="en-US" sz="2000" dirty="0" smtClean="0">
                <a:solidFill>
                  <a:schemeClr val="tx1"/>
                </a:solidFill>
                <a:latin typeface="Calibri" pitchFamily="34" charset="0"/>
                <a:ea typeface="+mn-ea"/>
                <a:cs typeface="+mn-cs"/>
              </a:defRPr>
            </a:lvl1pPr>
            <a:lvl2pPr marL="457200" indent="-223838" algn="l" rtl="0" eaLnBrk="1" fontAlgn="base" hangingPunct="1">
              <a:spcBef>
                <a:spcPts val="600"/>
              </a:spcBef>
              <a:spcAft>
                <a:spcPct val="0"/>
              </a:spcAft>
              <a:buClr>
                <a:schemeClr val="tx2"/>
              </a:buClr>
              <a:buSzPct val="125000"/>
              <a:buFont typeface="Calibri" pitchFamily="34" charset="0"/>
              <a:buChar char="–"/>
              <a:defRPr lang="en-US" sz="1800" dirty="0" smtClean="0">
                <a:solidFill>
                  <a:schemeClr val="tx1"/>
                </a:solidFill>
                <a:latin typeface="Calibri" pitchFamily="34" charset="0"/>
                <a:ea typeface="+mn-ea"/>
                <a:cs typeface="+mn-cs"/>
              </a:defRPr>
            </a:lvl2pPr>
            <a:lvl3pPr marL="690563" indent="-233363" algn="l" rtl="0" eaLnBrk="1" fontAlgn="base" hangingPunct="1">
              <a:spcBef>
                <a:spcPts val="600"/>
              </a:spcBef>
              <a:spcAft>
                <a:spcPct val="0"/>
              </a:spcAft>
              <a:buClr>
                <a:schemeClr val="tx2"/>
              </a:buClr>
              <a:buSzPct val="125000"/>
              <a:buFont typeface="Arial" pitchFamily="34" charset="0"/>
              <a:buChar char="•"/>
              <a:defRPr lang="en-US" sz="1400" dirty="0" smtClean="0">
                <a:solidFill>
                  <a:schemeClr val="tx1"/>
                </a:solidFill>
                <a:latin typeface="Calibri" pitchFamily="34" charset="0"/>
                <a:ea typeface="+mn-ea"/>
                <a:cs typeface="+mn-cs"/>
              </a:defRPr>
            </a:lvl3pPr>
            <a:lvl4pPr marL="914400" indent="-223838" algn="l" rtl="0" eaLnBrk="1" fontAlgn="base" hangingPunct="1">
              <a:spcBef>
                <a:spcPts val="600"/>
              </a:spcBef>
              <a:spcAft>
                <a:spcPct val="0"/>
              </a:spcAft>
              <a:buClr>
                <a:schemeClr val="tx2"/>
              </a:buClr>
              <a:buSzPct val="125000"/>
              <a:buFont typeface="Wingdings" pitchFamily="2" charset="2"/>
              <a:buChar char="§"/>
              <a:defRPr lang="en-US" sz="1400" dirty="0" smtClean="0">
                <a:solidFill>
                  <a:schemeClr val="tx1"/>
                </a:solidFill>
                <a:latin typeface="Calibri" pitchFamily="34" charset="0"/>
                <a:ea typeface="+mn-ea"/>
                <a:cs typeface="+mn-cs"/>
              </a:defRPr>
            </a:lvl4pPr>
            <a:lvl5pPr marL="1147763" indent="-233363" algn="l" rtl="0" eaLnBrk="1" fontAlgn="base" hangingPunct="1">
              <a:spcBef>
                <a:spcPts val="600"/>
              </a:spcBef>
              <a:spcAft>
                <a:spcPct val="0"/>
              </a:spcAft>
              <a:buClr>
                <a:schemeClr val="tx2"/>
              </a:buClr>
              <a:buSzPct val="125000"/>
              <a:buFont typeface="Arial" charset="0"/>
              <a:buChar char="–"/>
              <a:defRPr lang="en-US" sz="1400" dirty="0">
                <a:solidFill>
                  <a:schemeClr val="tx1"/>
                </a:solidFill>
                <a:latin typeface="Calibri" pitchFamily="34" charset="0"/>
                <a:ea typeface="+mn-ea"/>
                <a:cs typeface="+mn-cs"/>
              </a:defRPr>
            </a:lvl5pPr>
            <a:lvl6pPr marL="22352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6pPr>
            <a:lvl7pPr marL="26924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7pPr>
            <a:lvl8pPr marL="31496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8pPr>
            <a:lvl9pPr marL="3606800" indent="-139700" algn="l" rtl="0" eaLnBrk="1" fontAlgn="base" hangingPunct="1">
              <a:spcBef>
                <a:spcPct val="20000"/>
              </a:spcBef>
              <a:spcAft>
                <a:spcPct val="0"/>
              </a:spcAft>
              <a:buClr>
                <a:srgbClr val="5F5F5F"/>
              </a:buClr>
              <a:buFont typeface="Arial" charset="0"/>
              <a:buChar char="–"/>
              <a:defRPr sz="1000">
                <a:solidFill>
                  <a:srgbClr val="4D4D4D"/>
                </a:solidFill>
                <a:latin typeface="+mn-lt"/>
              </a:defRPr>
            </a:lvl9pPr>
          </a:lstStyle>
          <a:p>
            <a:pPr>
              <a:buClr>
                <a:schemeClr val="accent2"/>
              </a:buClr>
              <a:buSzPct val="90000"/>
              <a:buFont typeface="Wingdings" panose="05000000000000000000" pitchFamily="2" charset="2"/>
              <a:buChar char="Ø"/>
            </a:pPr>
            <a:r>
              <a:rPr lang="en-US" sz="1500" b="1" dirty="0">
                <a:latin typeface="Gill Sans MT" panose="020B0502020104020203" pitchFamily="34" charset="0"/>
              </a:rPr>
              <a:t>Roadway Construction </a:t>
            </a:r>
            <a:r>
              <a:rPr lang="en-US" sz="1500" b="0" dirty="0">
                <a:latin typeface="Gill Sans MT" panose="020B0502020104020203" pitchFamily="34" charset="0"/>
              </a:rPr>
              <a:t>(unpaved roads):</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Main Street</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James Street</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Wade Avenue</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Westminister Drive</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Hirsch Street</a:t>
            </a:r>
          </a:p>
          <a:p>
            <a:pPr>
              <a:buClr>
                <a:schemeClr val="accent2"/>
              </a:buClr>
              <a:buSzPct val="90000"/>
            </a:pPr>
            <a:endParaRPr lang="en-US" sz="400" b="0" dirty="0" smtClean="0">
              <a:latin typeface="Gill Sans MT" panose="020B0502020104020203" pitchFamily="34" charset="0"/>
            </a:endParaRPr>
          </a:p>
          <a:p>
            <a:pPr>
              <a:buClr>
                <a:schemeClr val="accent2"/>
              </a:buClr>
              <a:buSzPct val="90000"/>
              <a:buFont typeface="Wingdings" panose="05000000000000000000" pitchFamily="2" charset="2"/>
              <a:buChar char="Ø"/>
            </a:pPr>
            <a:r>
              <a:rPr lang="en-US" sz="1500" b="1" dirty="0" smtClean="0">
                <a:latin typeface="Gill Sans MT" panose="020B0502020104020203" pitchFamily="34" charset="0"/>
              </a:rPr>
              <a:t>Traffic Communications </a:t>
            </a:r>
            <a:r>
              <a:rPr lang="en-US" sz="1500" b="1" dirty="0">
                <a:latin typeface="Gill Sans MT" panose="020B0502020104020203" pitchFamily="34" charset="0"/>
              </a:rPr>
              <a:t>Corridors:</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COP</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Campbellton Road</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Monroe Drive</a:t>
            </a:r>
          </a:p>
          <a:p>
            <a:pPr lvl="1">
              <a:buClr>
                <a:schemeClr val="accent2"/>
              </a:buClr>
              <a:buSzPct val="90000"/>
              <a:buFont typeface="Wingdings" panose="05000000000000000000" pitchFamily="2" charset="2"/>
              <a:buChar char="§"/>
            </a:pPr>
            <a:r>
              <a:rPr lang="en-US" sz="1500" b="0" dirty="0">
                <a:latin typeface="Gill Sans MT" panose="020B0502020104020203" pitchFamily="34" charset="0"/>
              </a:rPr>
              <a:t>Marietta </a:t>
            </a:r>
            <a:r>
              <a:rPr lang="en-US" sz="1500" b="0" dirty="0" smtClean="0">
                <a:latin typeface="Gill Sans MT" panose="020B0502020104020203" pitchFamily="34" charset="0"/>
              </a:rPr>
              <a:t>Street</a:t>
            </a:r>
          </a:p>
          <a:p>
            <a:pPr marL="233362" lvl="1" indent="0">
              <a:buClr>
                <a:schemeClr val="accent2"/>
              </a:buClr>
              <a:buSzPct val="90000"/>
              <a:buNone/>
            </a:pPr>
            <a:endParaRPr lang="en-US" sz="1500" dirty="0">
              <a:latin typeface="Gill Sans MT" panose="020B0502020104020203" pitchFamily="34" charset="0"/>
            </a:endParaRPr>
          </a:p>
          <a:p>
            <a:pPr lvl="1">
              <a:buClr>
                <a:schemeClr val="accent2"/>
              </a:buClr>
              <a:buSzPct val="90000"/>
              <a:buFont typeface="Wingdings" panose="05000000000000000000" pitchFamily="2" charset="2"/>
              <a:buChar char="Ø"/>
            </a:pPr>
            <a:r>
              <a:rPr lang="en-US" sz="1500" dirty="0">
                <a:latin typeface="Gill Sans MT" panose="020B0502020104020203" pitchFamily="34" charset="0"/>
              </a:rPr>
              <a:t>All </a:t>
            </a:r>
            <a:r>
              <a:rPr lang="en-US" sz="1500" b="1" dirty="0">
                <a:latin typeface="Gill Sans MT" panose="020B0502020104020203" pitchFamily="34" charset="0"/>
              </a:rPr>
              <a:t>School Zone Beacons </a:t>
            </a:r>
            <a:r>
              <a:rPr lang="en-US" sz="1500" dirty="0">
                <a:latin typeface="Gill Sans MT" panose="020B0502020104020203" pitchFamily="34" charset="0"/>
              </a:rPr>
              <a:t>completed</a:t>
            </a:r>
            <a:endParaRPr lang="en-US" sz="400" dirty="0">
              <a:latin typeface="Gill Sans MT" panose="020B0502020104020203" pitchFamily="34" charset="0"/>
            </a:endParaRPr>
          </a:p>
          <a:p>
            <a:pPr lvl="1">
              <a:buClr>
                <a:schemeClr val="tx2">
                  <a:lumMod val="75000"/>
                  <a:lumOff val="25000"/>
                </a:schemeClr>
              </a:buClr>
              <a:buSzPct val="90000"/>
              <a:buFont typeface="Wingdings" panose="05000000000000000000" pitchFamily="2" charset="2"/>
              <a:buChar char="§"/>
            </a:pPr>
            <a:endParaRPr lang="en-US" sz="1500" b="0" dirty="0">
              <a:latin typeface="Gill Sans MT" panose="020B0502020104020203" pitchFamily="34" charset="0"/>
            </a:endParaRPr>
          </a:p>
          <a:p>
            <a:endParaRPr lang="en-US" sz="1500" dirty="0">
              <a:latin typeface="Gill Sans MT" panose="020B0502020104020203" pitchFamily="34" charset="0"/>
            </a:endParaRPr>
          </a:p>
        </p:txBody>
      </p:sp>
      <p:sp>
        <p:nvSpPr>
          <p:cNvPr id="7" name="AutoShape 10" descr="Image result for traffic communicati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4820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29207" y="6463222"/>
            <a:ext cx="616226" cy="246221"/>
          </a:xfrm>
          <a:prstGeom prst="rect">
            <a:avLst/>
          </a:prstGeom>
          <a:noFill/>
        </p:spPr>
        <p:txBody>
          <a:bodyPr wrap="square" rtlCol="0">
            <a:spAutoFit/>
          </a:bodyPr>
          <a:lstStyle/>
          <a:p>
            <a:r>
              <a:rPr lang="en-US" sz="950" b="0" dirty="0">
                <a:solidFill>
                  <a:schemeClr val="bg1"/>
                </a:solidFill>
              </a:rPr>
              <a:t>3</a:t>
            </a:r>
          </a:p>
        </p:txBody>
      </p:sp>
      <p:sp>
        <p:nvSpPr>
          <p:cNvPr id="15" name="Title 1"/>
          <p:cNvSpPr txBox="1">
            <a:spLocks/>
          </p:cNvSpPr>
          <p:nvPr/>
        </p:nvSpPr>
        <p:spPr>
          <a:xfrm>
            <a:off x="1738768" y="664789"/>
            <a:ext cx="7606665" cy="801567"/>
          </a:xfrm>
          <a:prstGeom prst="rect">
            <a:avLst/>
          </a:prstGeom>
        </p:spPr>
        <p:txBody>
          <a:bodyPr vert="horz" lIns="91440" tIns="45720" rIns="91440" bIns="45720" rtlCol="0" anchor="b">
            <a:normAutofit/>
          </a:bodyPr>
          <a:lstStyle>
            <a:lvl1pPr algn="l" defTabSz="685800" rtl="0" eaLnBrk="1" latinLnBrk="0" hangingPunct="1">
              <a:lnSpc>
                <a:spcPct val="85000"/>
              </a:lnSpc>
              <a:spcBef>
                <a:spcPct val="0"/>
              </a:spcBef>
              <a:buNone/>
              <a:defRPr sz="3300" kern="1200" cap="all" baseline="0">
                <a:solidFill>
                  <a:schemeClr val="accent1">
                    <a:lumMod val="50000"/>
                  </a:schemeClr>
                </a:solidFill>
                <a:latin typeface="+mj-lt"/>
                <a:ea typeface="+mj-ea"/>
                <a:cs typeface="+mj-cs"/>
              </a:defRPr>
            </a:lvl1pPr>
          </a:lstStyle>
          <a:p>
            <a:r>
              <a:rPr lang="en-US" sz="2800" cap="none" dirty="0" smtClean="0">
                <a:solidFill>
                  <a:schemeClr val="bg1"/>
                </a:solidFill>
              </a:rPr>
              <a:t>Key Renew Atlanta Vertical Projects</a:t>
            </a:r>
            <a:endParaRPr lang="en-US" sz="2800" cap="none" dirty="0">
              <a:solidFill>
                <a:schemeClr val="bg1"/>
              </a:solidFill>
            </a:endParaRPr>
          </a:p>
        </p:txBody>
      </p:sp>
      <p:pic>
        <p:nvPicPr>
          <p:cNvPr id="1026" name="Picture 2" descr="Image result for building png"/>
          <p:cNvPicPr>
            <a:picLocks noChangeAspect="1" noChangeArrowheads="1"/>
          </p:cNvPicPr>
          <p:nvPr/>
        </p:nvPicPr>
        <p:blipFill rotWithShape="1">
          <a:blip r:embed="rId2">
            <a:extLst>
              <a:ext uri="{28A0092B-C50C-407E-A947-70E740481C1C}">
                <a14:useLocalDpi xmlns:a14="http://schemas.microsoft.com/office/drawing/2010/main" val="0"/>
              </a:ext>
            </a:extLst>
          </a:blip>
          <a:srcRect t="1207"/>
          <a:stretch/>
        </p:blipFill>
        <p:spPr bwMode="auto">
          <a:xfrm>
            <a:off x="5157556" y="2068495"/>
            <a:ext cx="3986444" cy="47809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62699" y="1801856"/>
            <a:ext cx="6681568" cy="5142829"/>
          </a:xfrm>
        </p:spPr>
        <p:txBody>
          <a:bodyPr>
            <a:normAutofit/>
          </a:bodyPr>
          <a:lstStyle/>
          <a:p>
            <a:pPr>
              <a:spcBef>
                <a:spcPts val="0"/>
              </a:spcBef>
              <a:spcAft>
                <a:spcPts val="500"/>
              </a:spcAft>
              <a:buFont typeface="Wingdings" panose="05000000000000000000" pitchFamily="2" charset="2"/>
              <a:buChar char="Ø"/>
            </a:pPr>
            <a:r>
              <a:rPr lang="en-US" sz="1200" b="1" dirty="0">
                <a:solidFill>
                  <a:schemeClr val="tx1">
                    <a:lumMod val="75000"/>
                    <a:lumOff val="25000"/>
                  </a:schemeClr>
                </a:solidFill>
                <a:latin typeface="Gill Sans MT" panose="020B0502020104020203" pitchFamily="34" charset="0"/>
              </a:rPr>
              <a:t>Public Safety:</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Operation Shield Video Integration wall upgrade</a:t>
            </a:r>
          </a:p>
          <a:p>
            <a:pPr lvl="1">
              <a:spcBef>
                <a:spcPts val="0"/>
              </a:spcBef>
              <a:spcAft>
                <a:spcPts val="500"/>
              </a:spcAft>
              <a:buFont typeface="Wingdings" panose="05000000000000000000" pitchFamily="2" charset="2"/>
              <a:buChar char="§"/>
            </a:pPr>
            <a:r>
              <a:rPr lang="en-US" sz="1200" dirty="0" smtClean="0">
                <a:solidFill>
                  <a:schemeClr val="tx1">
                    <a:lumMod val="75000"/>
                    <a:lumOff val="25000"/>
                  </a:schemeClr>
                </a:solidFill>
                <a:latin typeface="Gill Sans MT" panose="020B0502020104020203" pitchFamily="34" charset="0"/>
              </a:rPr>
              <a:t>Video </a:t>
            </a:r>
            <a:r>
              <a:rPr lang="en-US" sz="1200" dirty="0">
                <a:solidFill>
                  <a:schemeClr val="tx1">
                    <a:lumMod val="75000"/>
                    <a:lumOff val="25000"/>
                  </a:schemeClr>
                </a:solidFill>
                <a:latin typeface="Gill Sans MT" panose="020B0502020104020203" pitchFamily="34" charset="0"/>
              </a:rPr>
              <a:t>Integration </a:t>
            </a:r>
            <a:r>
              <a:rPr lang="en-US" sz="1200" dirty="0" smtClean="0">
                <a:solidFill>
                  <a:schemeClr val="tx1">
                    <a:lumMod val="75000"/>
                    <a:lumOff val="25000"/>
                  </a:schemeClr>
                </a:solidFill>
                <a:latin typeface="Gill Sans MT" panose="020B0502020104020203" pitchFamily="34" charset="0"/>
              </a:rPr>
              <a:t>Center (VIC) </a:t>
            </a:r>
            <a:r>
              <a:rPr lang="en-US" sz="1200" dirty="0">
                <a:solidFill>
                  <a:schemeClr val="tx1">
                    <a:lumMod val="75000"/>
                    <a:lumOff val="25000"/>
                  </a:schemeClr>
                </a:solidFill>
                <a:latin typeface="Gill Sans MT" panose="020B0502020104020203" pitchFamily="34" charset="0"/>
              </a:rPr>
              <a:t>network upgrades and CCTV expansion for Atlanta 911 </a:t>
            </a:r>
            <a:r>
              <a:rPr lang="en-US" sz="1200" dirty="0" smtClean="0">
                <a:solidFill>
                  <a:schemeClr val="tx1">
                    <a:lumMod val="75000"/>
                    <a:lumOff val="25000"/>
                  </a:schemeClr>
                </a:solidFill>
                <a:latin typeface="Gill Sans MT" panose="020B0502020104020203" pitchFamily="34" charset="0"/>
              </a:rPr>
              <a:t>Center</a:t>
            </a:r>
          </a:p>
          <a:p>
            <a:pPr lvl="2">
              <a:spcBef>
                <a:spcPts val="0"/>
              </a:spcBef>
              <a:spcAft>
                <a:spcPts val="500"/>
              </a:spcAft>
              <a:buFont typeface="Wingdings" panose="05000000000000000000" pitchFamily="2" charset="2"/>
              <a:buChar char="§"/>
            </a:pPr>
            <a:r>
              <a:rPr lang="en-US" sz="1200" dirty="0" smtClean="0">
                <a:solidFill>
                  <a:schemeClr val="tx1">
                    <a:lumMod val="75000"/>
                    <a:lumOff val="25000"/>
                  </a:schemeClr>
                </a:solidFill>
                <a:latin typeface="Gill Sans MT" panose="020B0502020104020203" pitchFamily="34" charset="0"/>
              </a:rPr>
              <a:t>Over 10K total cameras now feeding into VIC</a:t>
            </a:r>
          </a:p>
          <a:p>
            <a:pPr lvl="1">
              <a:spcBef>
                <a:spcPts val="0"/>
              </a:spcBef>
              <a:spcAft>
                <a:spcPts val="500"/>
              </a:spcAft>
              <a:buFont typeface="Wingdings" panose="05000000000000000000" pitchFamily="2" charset="2"/>
              <a:buChar char="§"/>
            </a:pPr>
            <a:r>
              <a:rPr lang="en-US" sz="1200" dirty="0" smtClean="0">
                <a:solidFill>
                  <a:schemeClr val="tx1">
                    <a:lumMod val="75000"/>
                    <a:lumOff val="25000"/>
                  </a:schemeClr>
                </a:solidFill>
                <a:latin typeface="Gill Sans MT" panose="020B0502020104020203" pitchFamily="34" charset="0"/>
              </a:rPr>
              <a:t>72 </a:t>
            </a:r>
            <a:r>
              <a:rPr lang="en-US" sz="1200" dirty="0">
                <a:solidFill>
                  <a:schemeClr val="tx1">
                    <a:lumMod val="75000"/>
                    <a:lumOff val="25000"/>
                  </a:schemeClr>
                </a:solidFill>
                <a:latin typeface="Gill Sans MT" panose="020B0502020104020203" pitchFamily="34" charset="0"/>
              </a:rPr>
              <a:t>pan tilt zone </a:t>
            </a:r>
            <a:r>
              <a:rPr lang="en-US" sz="1200" dirty="0" smtClean="0">
                <a:solidFill>
                  <a:schemeClr val="tx1">
                    <a:lumMod val="75000"/>
                    <a:lumOff val="25000"/>
                  </a:schemeClr>
                </a:solidFill>
                <a:latin typeface="Gill Sans MT" panose="020B0502020104020203" pitchFamily="34" charset="0"/>
              </a:rPr>
              <a:t>cameras and 82 </a:t>
            </a:r>
            <a:r>
              <a:rPr lang="en-US" sz="1200" dirty="0">
                <a:solidFill>
                  <a:schemeClr val="tx1">
                    <a:lumMod val="75000"/>
                    <a:lumOff val="25000"/>
                  </a:schemeClr>
                </a:solidFill>
                <a:latin typeface="Gill Sans MT" panose="020B0502020104020203" pitchFamily="34" charset="0"/>
              </a:rPr>
              <a:t>license plate readers installed to date</a:t>
            </a:r>
          </a:p>
          <a:p>
            <a:pPr>
              <a:spcBef>
                <a:spcPts val="0"/>
              </a:spcBef>
              <a:spcAft>
                <a:spcPts val="500"/>
              </a:spcAft>
              <a:buFont typeface="Wingdings" panose="05000000000000000000" pitchFamily="2" charset="2"/>
              <a:buChar char="Ø"/>
            </a:pPr>
            <a:r>
              <a:rPr lang="en-US" sz="1200" b="1" dirty="0">
                <a:solidFill>
                  <a:schemeClr val="tx1">
                    <a:lumMod val="75000"/>
                    <a:lumOff val="25000"/>
                  </a:schemeClr>
                </a:solidFill>
                <a:latin typeface="Gill Sans MT" panose="020B0502020104020203" pitchFamily="34" charset="0"/>
              </a:rPr>
              <a:t>Public Safety – Atlanta Fire Rescue:</a:t>
            </a:r>
          </a:p>
          <a:p>
            <a:pPr lvl="1">
              <a:spcBef>
                <a:spcPts val="0"/>
              </a:spcBef>
              <a:spcAft>
                <a:spcPts val="500"/>
              </a:spcAft>
              <a:buFont typeface="Wingdings" panose="05000000000000000000" pitchFamily="2" charset="2"/>
              <a:buChar char="§"/>
            </a:pPr>
            <a:r>
              <a:rPr lang="en-US" sz="1200" dirty="0" err="1">
                <a:solidFill>
                  <a:schemeClr val="tx1">
                    <a:lumMod val="75000"/>
                    <a:lumOff val="25000"/>
                  </a:schemeClr>
                </a:solidFill>
                <a:latin typeface="Gill Sans MT" panose="020B0502020104020203" pitchFamily="34" charset="0"/>
              </a:rPr>
              <a:t>AirVac</a:t>
            </a:r>
            <a:r>
              <a:rPr lang="en-US" sz="1200" dirty="0">
                <a:solidFill>
                  <a:schemeClr val="tx1">
                    <a:lumMod val="75000"/>
                    <a:lumOff val="25000"/>
                  </a:schemeClr>
                </a:solidFill>
                <a:latin typeface="Gill Sans MT" panose="020B0502020104020203" pitchFamily="34" charset="0"/>
              </a:rPr>
              <a:t> 911 exhaust systems in 25 Atlanta Fire Rescue stations</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Gear Grid </a:t>
            </a:r>
            <a:r>
              <a:rPr lang="en-US" sz="1200" dirty="0" err="1" smtClean="0">
                <a:solidFill>
                  <a:schemeClr val="tx1">
                    <a:lumMod val="75000"/>
                    <a:lumOff val="25000"/>
                  </a:schemeClr>
                </a:solidFill>
                <a:latin typeface="Gill Sans MT" panose="020B0502020104020203" pitchFamily="34" charset="0"/>
              </a:rPr>
              <a:t>overgarment</a:t>
            </a:r>
            <a:r>
              <a:rPr lang="en-US" sz="1200" dirty="0" smtClean="0">
                <a:solidFill>
                  <a:schemeClr val="tx1">
                    <a:lumMod val="75000"/>
                    <a:lumOff val="25000"/>
                  </a:schemeClr>
                </a:solidFill>
                <a:latin typeface="Gill Sans MT" panose="020B0502020104020203" pitchFamily="34" charset="0"/>
              </a:rPr>
              <a:t> </a:t>
            </a:r>
            <a:r>
              <a:rPr lang="en-US" sz="1200" dirty="0">
                <a:solidFill>
                  <a:schemeClr val="tx1">
                    <a:lumMod val="75000"/>
                    <a:lumOff val="25000"/>
                  </a:schemeClr>
                </a:solidFill>
                <a:latin typeface="Gill Sans MT" panose="020B0502020104020203" pitchFamily="34" charset="0"/>
              </a:rPr>
              <a:t>lockers in 23 Atlanta Fire Rescue stations  </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Window Replacements completed in Fire stations 8, 9, 10, 17</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Roof Replacement at Fire Station #10 complete </a:t>
            </a:r>
            <a:endParaRPr lang="en-US" sz="1200" b="1" dirty="0">
              <a:solidFill>
                <a:schemeClr val="tx1">
                  <a:lumMod val="75000"/>
                  <a:lumOff val="25000"/>
                </a:schemeClr>
              </a:solidFill>
              <a:latin typeface="Gill Sans MT" panose="020B0502020104020203" pitchFamily="34" charset="0"/>
            </a:endParaRPr>
          </a:p>
          <a:p>
            <a:pPr>
              <a:spcBef>
                <a:spcPts val="0"/>
              </a:spcBef>
              <a:spcAft>
                <a:spcPts val="500"/>
              </a:spcAft>
              <a:buFont typeface="Wingdings" panose="05000000000000000000" pitchFamily="2" charset="2"/>
              <a:buChar char="Ø"/>
            </a:pPr>
            <a:r>
              <a:rPr lang="en-US" sz="1200" b="1" dirty="0">
                <a:solidFill>
                  <a:schemeClr val="tx1">
                    <a:lumMod val="75000"/>
                    <a:lumOff val="25000"/>
                  </a:schemeClr>
                </a:solidFill>
                <a:latin typeface="Gill Sans MT" panose="020B0502020104020203" pitchFamily="34" charset="0"/>
              </a:rPr>
              <a:t>Public Buildings:</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Transportation, Sanitation and Fleet Management renovations </a:t>
            </a:r>
            <a:br>
              <a:rPr lang="en-US" sz="1200" dirty="0">
                <a:solidFill>
                  <a:schemeClr val="tx1">
                    <a:lumMod val="75000"/>
                    <a:lumOff val="25000"/>
                  </a:schemeClr>
                </a:solidFill>
                <a:latin typeface="Gill Sans MT" panose="020B0502020104020203" pitchFamily="34" charset="0"/>
              </a:rPr>
            </a:br>
            <a:r>
              <a:rPr lang="en-US" sz="1200" dirty="0">
                <a:solidFill>
                  <a:schemeClr val="tx1">
                    <a:lumMod val="75000"/>
                    <a:lumOff val="25000"/>
                  </a:schemeClr>
                </a:solidFill>
                <a:latin typeface="Gill Sans MT" panose="020B0502020104020203" pitchFamily="34" charset="0"/>
              </a:rPr>
              <a:t>at DPW Claire Drive </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Roof Replacement at Historic City of Atlanta Hall and </a:t>
            </a:r>
            <a:br>
              <a:rPr lang="en-US" sz="1200" dirty="0">
                <a:solidFill>
                  <a:schemeClr val="tx1">
                    <a:lumMod val="75000"/>
                    <a:lumOff val="25000"/>
                  </a:schemeClr>
                </a:solidFill>
                <a:latin typeface="Gill Sans MT" panose="020B0502020104020203" pitchFamily="34" charset="0"/>
              </a:rPr>
            </a:br>
            <a:r>
              <a:rPr lang="en-US" sz="1200" dirty="0">
                <a:solidFill>
                  <a:schemeClr val="tx1">
                    <a:lumMod val="75000"/>
                    <a:lumOff val="25000"/>
                  </a:schemeClr>
                </a:solidFill>
                <a:latin typeface="Gill Sans MT" panose="020B0502020104020203" pitchFamily="34" charset="0"/>
              </a:rPr>
              <a:t>Annex (Atlanta City Hall Complex) complete</a:t>
            </a:r>
          </a:p>
          <a:p>
            <a:pPr>
              <a:spcBef>
                <a:spcPts val="0"/>
              </a:spcBef>
              <a:spcAft>
                <a:spcPts val="500"/>
              </a:spcAft>
              <a:buFont typeface="Wingdings" panose="05000000000000000000" pitchFamily="2" charset="2"/>
              <a:buChar char="Ø"/>
            </a:pPr>
            <a:r>
              <a:rPr lang="en-US" sz="1200" b="1" dirty="0">
                <a:solidFill>
                  <a:schemeClr val="tx1">
                    <a:lumMod val="75000"/>
                    <a:lumOff val="25000"/>
                  </a:schemeClr>
                </a:solidFill>
                <a:latin typeface="Gill Sans MT" panose="020B0502020104020203" pitchFamily="34" charset="0"/>
              </a:rPr>
              <a:t>Parks and Recreation:</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Martin Luther King, Jr. Recreation and Aquatic </a:t>
            </a:r>
            <a:r>
              <a:rPr lang="en-US" sz="1200" dirty="0" smtClean="0">
                <a:solidFill>
                  <a:schemeClr val="tx1">
                    <a:lumMod val="75000"/>
                    <a:lumOff val="25000"/>
                  </a:schemeClr>
                </a:solidFill>
                <a:latin typeface="Gill Sans MT" panose="020B0502020104020203" pitchFamily="34" charset="0"/>
              </a:rPr>
              <a:t>Center complete</a:t>
            </a:r>
            <a:endParaRPr lang="en-US" sz="1200" dirty="0">
              <a:solidFill>
                <a:schemeClr val="tx1">
                  <a:lumMod val="75000"/>
                  <a:lumOff val="25000"/>
                </a:schemeClr>
              </a:solidFill>
              <a:latin typeface="Gill Sans MT" panose="020B0502020104020203" pitchFamily="34" charset="0"/>
            </a:endParaRP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Lake Claire Playground and ACA access ramp complete</a:t>
            </a:r>
          </a:p>
          <a:p>
            <a:pPr lvl="1">
              <a:spcBef>
                <a:spcPts val="0"/>
              </a:spcBef>
              <a:spcAft>
                <a:spcPts val="500"/>
              </a:spcAft>
              <a:buFont typeface="Wingdings" panose="05000000000000000000" pitchFamily="2" charset="2"/>
              <a:buChar char="§"/>
            </a:pPr>
            <a:r>
              <a:rPr lang="en-US" sz="1200" dirty="0">
                <a:solidFill>
                  <a:schemeClr val="tx1">
                    <a:lumMod val="75000"/>
                    <a:lumOff val="25000"/>
                  </a:schemeClr>
                </a:solidFill>
                <a:latin typeface="Gill Sans MT" panose="020B0502020104020203" pitchFamily="34" charset="0"/>
              </a:rPr>
              <a:t>Dunbar Neighborhood Center ADA Upgrades </a:t>
            </a:r>
            <a:br>
              <a:rPr lang="en-US" sz="1200" dirty="0">
                <a:solidFill>
                  <a:schemeClr val="tx1">
                    <a:lumMod val="75000"/>
                    <a:lumOff val="25000"/>
                  </a:schemeClr>
                </a:solidFill>
                <a:latin typeface="Gill Sans MT" panose="020B0502020104020203" pitchFamily="34" charset="0"/>
              </a:rPr>
            </a:br>
            <a:r>
              <a:rPr lang="en-US" sz="1200" dirty="0" smtClean="0">
                <a:solidFill>
                  <a:schemeClr val="tx1">
                    <a:lumMod val="75000"/>
                    <a:lumOff val="25000"/>
                  </a:schemeClr>
                </a:solidFill>
                <a:latin typeface="Gill Sans MT" panose="020B0502020104020203" pitchFamily="34" charset="0"/>
              </a:rPr>
              <a:t>complete</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66374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74166" y="-6176"/>
            <a:ext cx="7822269" cy="524763"/>
          </a:xfrm>
        </p:spPr>
        <p:txBody>
          <a:bodyPr>
            <a:normAutofit/>
          </a:bodyPr>
          <a:lstStyle/>
          <a:p>
            <a:r>
              <a:rPr lang="en-US" sz="2600" cap="none" dirty="0" smtClean="0">
                <a:solidFill>
                  <a:schemeClr val="tx2">
                    <a:lumMod val="75000"/>
                    <a:lumOff val="25000"/>
                  </a:schemeClr>
                </a:solidFill>
              </a:rPr>
              <a:t>Smart City Initiatives</a:t>
            </a:r>
            <a:endParaRPr lang="en-US" sz="2600" cap="none" dirty="0">
              <a:solidFill>
                <a:schemeClr val="tx2">
                  <a:lumMod val="75000"/>
                  <a:lumOff val="25000"/>
                </a:schemeClr>
              </a:solidFill>
            </a:endParaRPr>
          </a:p>
        </p:txBody>
      </p:sp>
      <p:sp>
        <p:nvSpPr>
          <p:cNvPr id="3" name="Content Placeholder 2"/>
          <p:cNvSpPr>
            <a:spLocks noGrp="1"/>
          </p:cNvSpPr>
          <p:nvPr>
            <p:ph type="body" sz="half" idx="2"/>
          </p:nvPr>
        </p:nvSpPr>
        <p:spPr>
          <a:xfrm>
            <a:off x="274166" y="658776"/>
            <a:ext cx="3951605" cy="4570386"/>
          </a:xfrm>
        </p:spPr>
        <p:txBody>
          <a:bodyPr>
            <a:noAutofit/>
          </a:bodyPr>
          <a:lstStyle/>
          <a:p>
            <a:pPr marL="285750" indent="-285750">
              <a:buFont typeface="Wingdings" panose="05000000000000000000" pitchFamily="2" charset="2"/>
              <a:buChar char="Ø"/>
            </a:pPr>
            <a:r>
              <a:rPr lang="en-US" sz="1450" dirty="0">
                <a:solidFill>
                  <a:schemeClr val="bg2">
                    <a:lumMod val="25000"/>
                  </a:schemeClr>
                </a:solidFill>
                <a:latin typeface="Gill Sans MT" panose="020B0502020104020203" pitchFamily="34" charset="0"/>
              </a:rPr>
              <a:t>Philips Arena, Georgia World Congress Center, Mercedes Benz Stadium, Centennial Olympic Park, etc.</a:t>
            </a:r>
          </a:p>
          <a:p>
            <a:pPr marL="285750" indent="-285750">
              <a:buFont typeface="Wingdings" panose="05000000000000000000" pitchFamily="2" charset="2"/>
              <a:buChar char="Ø"/>
            </a:pPr>
            <a:r>
              <a:rPr lang="en-US" sz="1450" dirty="0">
                <a:solidFill>
                  <a:schemeClr val="bg2">
                    <a:lumMod val="25000"/>
                  </a:schemeClr>
                </a:solidFill>
                <a:latin typeface="Gill Sans MT" panose="020B0502020104020203" pitchFamily="34" charset="0"/>
              </a:rPr>
              <a:t>Recent </a:t>
            </a:r>
            <a:r>
              <a:rPr lang="en-US" sz="1450" dirty="0" smtClean="0">
                <a:solidFill>
                  <a:schemeClr val="bg2">
                    <a:lumMod val="25000"/>
                  </a:schemeClr>
                </a:solidFill>
                <a:latin typeface="Gill Sans MT" panose="020B0502020104020203" pitchFamily="34" charset="0"/>
              </a:rPr>
              <a:t>active traffic management efforts:</a:t>
            </a:r>
          </a:p>
          <a:p>
            <a:pPr marL="628650" lvl="1" indent="-285750">
              <a:spcBef>
                <a:spcPts val="0"/>
              </a:spcBef>
              <a:buFont typeface="Wingdings" panose="05000000000000000000" pitchFamily="2" charset="2"/>
              <a:buChar char="§"/>
            </a:pPr>
            <a:r>
              <a:rPr lang="en-US" sz="1450" dirty="0" smtClean="0">
                <a:solidFill>
                  <a:schemeClr val="bg2">
                    <a:lumMod val="25000"/>
                  </a:schemeClr>
                </a:solidFill>
                <a:latin typeface="Gill Sans MT" panose="020B0502020104020203" pitchFamily="34" charset="0"/>
              </a:rPr>
              <a:t>Saturday</a:t>
            </a:r>
            <a:r>
              <a:rPr lang="en-US" sz="1450" dirty="0">
                <a:solidFill>
                  <a:schemeClr val="bg2">
                    <a:lumMod val="25000"/>
                  </a:schemeClr>
                </a:solidFill>
                <a:latin typeface="Gill Sans MT" panose="020B0502020104020203" pitchFamily="34" charset="0"/>
              </a:rPr>
              <a:t>, </a:t>
            </a:r>
            <a:r>
              <a:rPr lang="en-US" sz="1450" dirty="0" smtClean="0">
                <a:solidFill>
                  <a:schemeClr val="bg2">
                    <a:lumMod val="25000"/>
                  </a:schemeClr>
                </a:solidFill>
                <a:latin typeface="Gill Sans MT" panose="020B0502020104020203" pitchFamily="34" charset="0"/>
              </a:rPr>
              <a:t> August 26</a:t>
            </a:r>
            <a:r>
              <a:rPr lang="en-US" sz="1450" baseline="30000" dirty="0" smtClean="0">
                <a:solidFill>
                  <a:schemeClr val="bg2">
                    <a:lumMod val="25000"/>
                  </a:schemeClr>
                </a:solidFill>
                <a:latin typeface="Gill Sans MT" panose="020B0502020104020203" pitchFamily="34" charset="0"/>
              </a:rPr>
              <a:t>th</a:t>
            </a:r>
            <a:r>
              <a:rPr lang="en-US" sz="1450" dirty="0">
                <a:solidFill>
                  <a:schemeClr val="bg2">
                    <a:lumMod val="25000"/>
                  </a:schemeClr>
                </a:solidFill>
                <a:latin typeface="Gill Sans MT" panose="020B0502020104020203" pitchFamily="34" charset="0"/>
              </a:rPr>
              <a:t> </a:t>
            </a:r>
            <a:r>
              <a:rPr lang="en-GB" altLang="en-US" sz="14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r>
              <a:rPr lang="en-US" sz="1450" dirty="0" smtClean="0">
                <a:solidFill>
                  <a:schemeClr val="bg2">
                    <a:lumMod val="25000"/>
                  </a:schemeClr>
                </a:solidFill>
                <a:latin typeface="Gill Sans MT" panose="020B0502020104020203" pitchFamily="34" charset="0"/>
              </a:rPr>
              <a:t>Atlanta </a:t>
            </a:r>
            <a:r>
              <a:rPr lang="en-US" sz="1450" dirty="0">
                <a:solidFill>
                  <a:schemeClr val="bg2">
                    <a:lumMod val="25000"/>
                  </a:schemeClr>
                </a:solidFill>
                <a:latin typeface="Gill Sans MT" panose="020B0502020104020203" pitchFamily="34" charset="0"/>
              </a:rPr>
              <a:t>Falcons first preseason home game  </a:t>
            </a:r>
            <a:endParaRPr lang="en-US" sz="1450" dirty="0" smtClean="0">
              <a:solidFill>
                <a:schemeClr val="bg2">
                  <a:lumMod val="25000"/>
                </a:schemeClr>
              </a:solidFill>
              <a:latin typeface="Gill Sans MT" panose="020B0502020104020203" pitchFamily="34" charset="0"/>
            </a:endParaRPr>
          </a:p>
          <a:p>
            <a:pPr marL="628650" lvl="1" indent="-285750">
              <a:spcBef>
                <a:spcPts val="0"/>
              </a:spcBef>
              <a:buFont typeface="Wingdings" panose="05000000000000000000" pitchFamily="2" charset="2"/>
              <a:buChar char="§"/>
            </a:pPr>
            <a:r>
              <a:rPr lang="en-US" sz="1450" dirty="0" smtClean="0">
                <a:solidFill>
                  <a:schemeClr val="bg2">
                    <a:lumMod val="25000"/>
                  </a:schemeClr>
                </a:solidFill>
                <a:latin typeface="Gill Sans MT" panose="020B0502020104020203" pitchFamily="34" charset="0"/>
              </a:rPr>
              <a:t>Thursday</a:t>
            </a:r>
            <a:r>
              <a:rPr lang="en-US" sz="1450" dirty="0">
                <a:solidFill>
                  <a:schemeClr val="bg2">
                    <a:lumMod val="25000"/>
                  </a:schemeClr>
                </a:solidFill>
                <a:latin typeface="Gill Sans MT" panose="020B0502020104020203" pitchFamily="34" charset="0"/>
              </a:rPr>
              <a:t>, </a:t>
            </a:r>
            <a:r>
              <a:rPr lang="en-US" sz="1450" dirty="0" smtClean="0">
                <a:solidFill>
                  <a:schemeClr val="bg2">
                    <a:lumMod val="25000"/>
                  </a:schemeClr>
                </a:solidFill>
                <a:latin typeface="Gill Sans MT" panose="020B0502020104020203" pitchFamily="34" charset="0"/>
              </a:rPr>
              <a:t> August 31</a:t>
            </a:r>
            <a:r>
              <a:rPr lang="en-US" sz="1450" baseline="30000" dirty="0" smtClean="0">
                <a:solidFill>
                  <a:schemeClr val="bg2">
                    <a:lumMod val="25000"/>
                  </a:schemeClr>
                </a:solidFill>
                <a:latin typeface="Gill Sans MT" panose="020B0502020104020203" pitchFamily="34" charset="0"/>
              </a:rPr>
              <a:t>st</a:t>
            </a:r>
            <a:r>
              <a:rPr lang="en-GB" altLang="en-US" sz="14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r>
              <a:rPr lang="en-US" sz="1450" dirty="0" smtClean="0">
                <a:solidFill>
                  <a:schemeClr val="bg2">
                    <a:lumMod val="25000"/>
                  </a:schemeClr>
                </a:solidFill>
                <a:latin typeface="Gill Sans MT" panose="020B0502020104020203" pitchFamily="34" charset="0"/>
              </a:rPr>
              <a:t> </a:t>
            </a:r>
            <a:r>
              <a:rPr lang="en-US" sz="1450" dirty="0">
                <a:solidFill>
                  <a:schemeClr val="bg2">
                    <a:lumMod val="25000"/>
                  </a:schemeClr>
                </a:solidFill>
                <a:latin typeface="Gill Sans MT" panose="020B0502020104020203" pitchFamily="34" charset="0"/>
              </a:rPr>
              <a:t>Atlanta Falcons weeknight </a:t>
            </a:r>
            <a:r>
              <a:rPr lang="en-US" sz="1450" dirty="0" smtClean="0">
                <a:solidFill>
                  <a:schemeClr val="bg2">
                    <a:lumMod val="25000"/>
                  </a:schemeClr>
                </a:solidFill>
                <a:latin typeface="Gill Sans MT" panose="020B0502020104020203" pitchFamily="34" charset="0"/>
              </a:rPr>
              <a:t>game</a:t>
            </a:r>
          </a:p>
          <a:p>
            <a:pPr marL="628650" lvl="1" indent="-285750">
              <a:spcBef>
                <a:spcPts val="0"/>
              </a:spcBef>
              <a:buFont typeface="Wingdings" panose="05000000000000000000" pitchFamily="2" charset="2"/>
              <a:buChar char="§"/>
            </a:pPr>
            <a:r>
              <a:rPr lang="en-US" sz="1450" dirty="0" smtClean="0">
                <a:solidFill>
                  <a:schemeClr val="bg2">
                    <a:lumMod val="25000"/>
                  </a:schemeClr>
                </a:solidFill>
                <a:latin typeface="Gill Sans MT" panose="020B0502020104020203" pitchFamily="34" charset="0"/>
              </a:rPr>
              <a:t>Saturday</a:t>
            </a:r>
            <a:r>
              <a:rPr lang="en-US" sz="1450" dirty="0">
                <a:solidFill>
                  <a:schemeClr val="bg2">
                    <a:lumMod val="25000"/>
                  </a:schemeClr>
                </a:solidFill>
                <a:latin typeface="Gill Sans MT" panose="020B0502020104020203" pitchFamily="34" charset="0"/>
              </a:rPr>
              <a:t>, September </a:t>
            </a:r>
            <a:r>
              <a:rPr lang="en-US" sz="1450" dirty="0" smtClean="0">
                <a:solidFill>
                  <a:schemeClr val="bg2">
                    <a:lumMod val="25000"/>
                  </a:schemeClr>
                </a:solidFill>
                <a:latin typeface="Gill Sans MT" panose="020B0502020104020203" pitchFamily="34" charset="0"/>
              </a:rPr>
              <a:t>2</a:t>
            </a:r>
            <a:r>
              <a:rPr lang="en-US" sz="1450" baseline="30000" dirty="0" smtClean="0">
                <a:solidFill>
                  <a:schemeClr val="bg2">
                    <a:lumMod val="25000"/>
                  </a:schemeClr>
                </a:solidFill>
                <a:latin typeface="Gill Sans MT" panose="020B0502020104020203" pitchFamily="34" charset="0"/>
              </a:rPr>
              <a:t>nd</a:t>
            </a:r>
            <a:r>
              <a:rPr lang="en-GB" altLang="en-US" sz="14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r>
              <a:rPr lang="en-US" sz="1450" dirty="0" smtClean="0">
                <a:solidFill>
                  <a:schemeClr val="bg2">
                    <a:lumMod val="25000"/>
                  </a:schemeClr>
                </a:solidFill>
                <a:latin typeface="Gill Sans MT" panose="020B0502020104020203" pitchFamily="34" charset="0"/>
              </a:rPr>
              <a:t> </a:t>
            </a:r>
            <a:r>
              <a:rPr lang="en-US" sz="1450" dirty="0">
                <a:solidFill>
                  <a:schemeClr val="bg2">
                    <a:lumMod val="25000"/>
                  </a:schemeClr>
                </a:solidFill>
                <a:latin typeface="Gill Sans MT" panose="020B0502020104020203" pitchFamily="34" charset="0"/>
              </a:rPr>
              <a:t>Chic-Fil-A College Kick Off Games </a:t>
            </a:r>
            <a:endParaRPr lang="en-US" sz="1450" dirty="0" smtClean="0">
              <a:solidFill>
                <a:schemeClr val="bg2">
                  <a:lumMod val="25000"/>
                </a:schemeClr>
              </a:solidFill>
              <a:latin typeface="Gill Sans MT" panose="020B0502020104020203" pitchFamily="34" charset="0"/>
            </a:endParaRPr>
          </a:p>
          <a:p>
            <a:pPr marL="628650" lvl="1" indent="-285750">
              <a:spcBef>
                <a:spcPts val="0"/>
              </a:spcBef>
              <a:buFont typeface="Wingdings" panose="05000000000000000000" pitchFamily="2" charset="2"/>
              <a:buChar char="§"/>
            </a:pPr>
            <a:r>
              <a:rPr lang="en-US" sz="1450" dirty="0" smtClean="0">
                <a:solidFill>
                  <a:schemeClr val="bg2">
                    <a:lumMod val="25000"/>
                  </a:schemeClr>
                </a:solidFill>
                <a:latin typeface="Gill Sans MT" panose="020B0502020104020203" pitchFamily="34" charset="0"/>
              </a:rPr>
              <a:t>Monday</a:t>
            </a:r>
            <a:r>
              <a:rPr lang="en-US" sz="1450" dirty="0">
                <a:solidFill>
                  <a:schemeClr val="bg2">
                    <a:lumMod val="25000"/>
                  </a:schemeClr>
                </a:solidFill>
                <a:latin typeface="Gill Sans MT" panose="020B0502020104020203" pitchFamily="34" charset="0"/>
              </a:rPr>
              <a:t>, September </a:t>
            </a:r>
            <a:r>
              <a:rPr lang="en-US" sz="1450" dirty="0" smtClean="0">
                <a:solidFill>
                  <a:schemeClr val="bg2">
                    <a:lumMod val="25000"/>
                  </a:schemeClr>
                </a:solidFill>
                <a:latin typeface="Gill Sans MT" panose="020B0502020104020203" pitchFamily="34" charset="0"/>
              </a:rPr>
              <a:t>4</a:t>
            </a:r>
            <a:r>
              <a:rPr lang="en-US" sz="1450" baseline="30000" dirty="0" smtClean="0">
                <a:solidFill>
                  <a:schemeClr val="bg2">
                    <a:lumMod val="25000"/>
                  </a:schemeClr>
                </a:solidFill>
                <a:latin typeface="Gill Sans MT" panose="020B0502020104020203" pitchFamily="34" charset="0"/>
              </a:rPr>
              <a:t>th</a:t>
            </a:r>
            <a:r>
              <a:rPr lang="en-GB" altLang="en-US" sz="14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r>
              <a:rPr lang="en-US" sz="1450" dirty="0" smtClean="0">
                <a:solidFill>
                  <a:schemeClr val="bg2">
                    <a:lumMod val="25000"/>
                  </a:schemeClr>
                </a:solidFill>
                <a:latin typeface="Gill Sans MT" panose="020B0502020104020203" pitchFamily="34" charset="0"/>
              </a:rPr>
              <a:t> </a:t>
            </a:r>
            <a:r>
              <a:rPr lang="en-US" sz="1450" dirty="0">
                <a:solidFill>
                  <a:schemeClr val="bg2">
                    <a:lumMod val="25000"/>
                  </a:schemeClr>
                </a:solidFill>
                <a:latin typeface="Gill Sans MT" panose="020B0502020104020203" pitchFamily="34" charset="0"/>
              </a:rPr>
              <a:t>Chic-Fil-A College Kick Off </a:t>
            </a:r>
            <a:r>
              <a:rPr lang="en-US" sz="1450" dirty="0" smtClean="0">
                <a:solidFill>
                  <a:schemeClr val="bg2">
                    <a:lumMod val="25000"/>
                  </a:schemeClr>
                </a:solidFill>
                <a:latin typeface="Gill Sans MT" panose="020B0502020104020203" pitchFamily="34" charset="0"/>
              </a:rPr>
              <a:t>Games</a:t>
            </a:r>
          </a:p>
          <a:p>
            <a:pPr marL="285750" lvl="1" indent="-285750">
              <a:buFont typeface="Wingdings" panose="05000000000000000000" pitchFamily="2" charset="2"/>
              <a:buChar char="Ø"/>
            </a:pPr>
            <a:r>
              <a:rPr lang="en-US" sz="1450" dirty="0" smtClean="0">
                <a:solidFill>
                  <a:schemeClr val="bg2">
                    <a:lumMod val="25000"/>
                  </a:schemeClr>
                </a:solidFill>
                <a:latin typeface="Gill Sans MT" panose="020B0502020104020203" pitchFamily="34" charset="0"/>
              </a:rPr>
              <a:t>National Football Championship</a:t>
            </a:r>
          </a:p>
          <a:p>
            <a:pPr marL="285750" lvl="1" indent="-285750">
              <a:buFont typeface="Wingdings" panose="05000000000000000000" pitchFamily="2" charset="2"/>
              <a:buChar char="Ø"/>
            </a:pPr>
            <a:r>
              <a:rPr lang="en-US" sz="1450" dirty="0" smtClean="0">
                <a:solidFill>
                  <a:schemeClr val="bg2">
                    <a:lumMod val="25000"/>
                  </a:schemeClr>
                </a:solidFill>
                <a:latin typeface="Gill Sans MT" panose="020B0502020104020203" pitchFamily="34" charset="0"/>
              </a:rPr>
              <a:t>Super Bowl January 2019 – here we come!</a:t>
            </a:r>
          </a:p>
          <a:p>
            <a:pPr marL="628650" lvl="1" indent="-285750">
              <a:buFont typeface="Wingdings" panose="05000000000000000000" pitchFamily="2" charset="2"/>
              <a:buChar char="§"/>
            </a:pPr>
            <a:endParaRPr lang="en-US" sz="1500" dirty="0">
              <a:solidFill>
                <a:schemeClr val="bg2">
                  <a:lumMod val="25000"/>
                </a:schemeClr>
              </a:solidFill>
            </a:endParaRPr>
          </a:p>
        </p:txBody>
      </p:sp>
      <p:sp>
        <p:nvSpPr>
          <p:cNvPr id="6" name="AutoShape 4" descr="Image result for quotation mark png"/>
          <p:cNvSpPr>
            <a:spLocks noChangeAspect="1" noChangeArrowheads="1"/>
          </p:cNvSpPr>
          <p:nvPr/>
        </p:nvSpPr>
        <p:spPr bwMode="auto">
          <a:xfrm>
            <a:off x="1649475" y="2943969"/>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solidFill>
                <a:prstClr val="white"/>
              </a:solidFill>
            </a:endParaRPr>
          </a:p>
        </p:txBody>
      </p:sp>
      <p:grpSp>
        <p:nvGrpSpPr>
          <p:cNvPr id="21" name="Group 20"/>
          <p:cNvGrpSpPr/>
          <p:nvPr/>
        </p:nvGrpSpPr>
        <p:grpSpPr>
          <a:xfrm>
            <a:off x="4684023" y="629822"/>
            <a:ext cx="4037121" cy="3027286"/>
            <a:chOff x="4684023" y="629822"/>
            <a:chExt cx="4037121" cy="3027286"/>
          </a:xfrm>
        </p:grpSpPr>
        <p:grpSp>
          <p:nvGrpSpPr>
            <p:cNvPr id="9" name="Group 8"/>
            <p:cNvGrpSpPr/>
            <p:nvPr/>
          </p:nvGrpSpPr>
          <p:grpSpPr>
            <a:xfrm>
              <a:off x="4684023" y="629822"/>
              <a:ext cx="4037121" cy="3027286"/>
              <a:chOff x="4817193" y="780746"/>
              <a:chExt cx="4037121" cy="3027286"/>
            </a:xfrm>
          </p:grpSpPr>
          <p:pic>
            <p:nvPicPr>
              <p:cNvPr id="2052" name="Picture 4" descr="Image result for quote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93" y="780746"/>
                <a:ext cx="4037121" cy="30272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251272" y="1129628"/>
                <a:ext cx="3317202" cy="1738938"/>
                <a:chOff x="5208475" y="556251"/>
                <a:chExt cx="3894360" cy="1738938"/>
              </a:xfrm>
            </p:grpSpPr>
            <p:sp>
              <p:nvSpPr>
                <p:cNvPr id="19" name="TextBox 18"/>
                <p:cNvSpPr txBox="1"/>
                <p:nvPr/>
              </p:nvSpPr>
              <p:spPr>
                <a:xfrm>
                  <a:off x="5208475" y="556251"/>
                  <a:ext cx="3894360" cy="1738938"/>
                </a:xfrm>
                <a:prstGeom prst="rect">
                  <a:avLst/>
                </a:prstGeom>
                <a:noFill/>
              </p:spPr>
              <p:txBody>
                <a:bodyPr wrap="square" rtlCol="0">
                  <a:spAutoFit/>
                </a:bodyPr>
                <a:lstStyle/>
                <a:p>
                  <a:r>
                    <a:rPr lang="en-US" sz="1600" i="1" dirty="0" smtClean="0">
                      <a:solidFill>
                        <a:schemeClr val="bg2">
                          <a:lumMod val="25000"/>
                        </a:schemeClr>
                      </a:solidFill>
                      <a:latin typeface="Gill Sans MT" panose="020B0502020104020203" pitchFamily="34" charset="0"/>
                    </a:rPr>
                    <a:t>“ </a:t>
                  </a:r>
                  <a:r>
                    <a:rPr lang="en-US" sz="1250" i="1" dirty="0" smtClean="0">
                      <a:solidFill>
                        <a:schemeClr val="bg2">
                          <a:lumMod val="25000"/>
                        </a:schemeClr>
                      </a:solidFill>
                      <a:latin typeface="Gill Sans MT" panose="020B0502020104020203" pitchFamily="34" charset="0"/>
                    </a:rPr>
                    <a:t>I just wanted to express my gratitude on all of the coordinated efforts that have made real, measurable improvements to the fan experience coming to and leaving from our games thus far.  The attention to each detail and the follow up emails and meetings have been incredibly helpful to make immediate improvements and to make sure all are aligned on the playbook we are using.  Thank you very much. </a:t>
                  </a:r>
                  <a:r>
                    <a:rPr lang="en-US" sz="1600" i="1" dirty="0" smtClean="0">
                      <a:solidFill>
                        <a:schemeClr val="bg2">
                          <a:lumMod val="25000"/>
                        </a:schemeClr>
                      </a:solidFill>
                      <a:latin typeface="Gill Sans MT" panose="020B0502020104020203" pitchFamily="34" charset="0"/>
                    </a:rPr>
                    <a:t>”</a:t>
                  </a:r>
                </a:p>
              </p:txBody>
            </p:sp>
            <p:pic>
              <p:nvPicPr>
                <p:cNvPr id="24" name="Picture 2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68046" y="2063793"/>
                  <a:ext cx="138594" cy="134177"/>
                </a:xfrm>
                <a:prstGeom prst="rect">
                  <a:avLst/>
                </a:prstGeom>
              </p:spPr>
            </p:pic>
          </p:grpSp>
        </p:grpSp>
        <p:sp>
          <p:nvSpPr>
            <p:cNvPr id="2" name="Rectangle 1"/>
            <p:cNvSpPr/>
            <p:nvPr/>
          </p:nvSpPr>
          <p:spPr>
            <a:xfrm>
              <a:off x="5952608" y="3058269"/>
              <a:ext cx="2339136" cy="477054"/>
            </a:xfrm>
            <a:prstGeom prst="rect">
              <a:avLst/>
            </a:prstGeom>
          </p:spPr>
          <p:txBody>
            <a:bodyPr wrap="square">
              <a:spAutoFit/>
            </a:bodyPr>
            <a:lstStyle/>
            <a:p>
              <a:pPr defTabSz="685800" eaLnBrk="0" fontAlgn="base" hangingPunct="0">
                <a:spcBef>
                  <a:spcPct val="0"/>
                </a:spcBef>
                <a:spcAft>
                  <a:spcPct val="0"/>
                </a:spcAft>
              </a:pP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Mike Gomes, SVP, Fan Experience, </a:t>
              </a:r>
              <a:endParaRPr lang="en-GB" altLang="en-US" sz="1250" i="1" dirty="0" smtClean="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r>
                <a:rPr lang="en-GB" altLang="en-US" sz="1250" i="1" dirty="0" smtClean="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AMB </a:t>
              </a: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Sports + Entertainment </a:t>
              </a:r>
              <a:endParaRPr lang="en-GB" altLang="en-US" sz="1250" i="1" dirty="0">
                <a:solidFill>
                  <a:schemeClr val="bg2">
                    <a:lumMod val="25000"/>
                  </a:schemeClr>
                </a:solidFill>
                <a:latin typeface="Gill Sans MT" panose="020B0502020104020203" pitchFamily="34" charset="0"/>
              </a:endParaRPr>
            </a:p>
          </p:txBody>
        </p:sp>
      </p:grpSp>
      <p:grpSp>
        <p:nvGrpSpPr>
          <p:cNvPr id="20" name="Group 19"/>
          <p:cNvGrpSpPr/>
          <p:nvPr/>
        </p:nvGrpSpPr>
        <p:grpSpPr>
          <a:xfrm>
            <a:off x="4737853" y="3788108"/>
            <a:ext cx="4037121" cy="3027286"/>
            <a:chOff x="4737853" y="3788108"/>
            <a:chExt cx="4037121" cy="3027286"/>
          </a:xfrm>
        </p:grpSpPr>
        <p:grpSp>
          <p:nvGrpSpPr>
            <p:cNvPr id="18" name="Group 17"/>
            <p:cNvGrpSpPr/>
            <p:nvPr/>
          </p:nvGrpSpPr>
          <p:grpSpPr>
            <a:xfrm>
              <a:off x="4737853" y="3788108"/>
              <a:ext cx="4037121" cy="3027286"/>
              <a:chOff x="4737853" y="3788108"/>
              <a:chExt cx="4037121" cy="3027286"/>
            </a:xfrm>
          </p:grpSpPr>
          <p:grpSp>
            <p:nvGrpSpPr>
              <p:cNvPr id="25" name="Group 24"/>
              <p:cNvGrpSpPr/>
              <p:nvPr/>
            </p:nvGrpSpPr>
            <p:grpSpPr>
              <a:xfrm>
                <a:off x="4737853" y="3788108"/>
                <a:ext cx="4037121" cy="3027286"/>
                <a:chOff x="4817193" y="780746"/>
                <a:chExt cx="4037121" cy="3027286"/>
              </a:xfrm>
            </p:grpSpPr>
            <p:pic>
              <p:nvPicPr>
                <p:cNvPr id="26" name="Picture 4" descr="Image result for quote b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93" y="780746"/>
                  <a:ext cx="4037121" cy="3027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6692" y="2637170"/>
                  <a:ext cx="118054" cy="134177"/>
                </a:xfrm>
                <a:prstGeom prst="rect">
                  <a:avLst/>
                </a:prstGeom>
              </p:spPr>
            </p:pic>
          </p:grpSp>
          <p:sp>
            <p:nvSpPr>
              <p:cNvPr id="17" name="TextBox 16"/>
              <p:cNvSpPr txBox="1"/>
              <p:nvPr/>
            </p:nvSpPr>
            <p:spPr>
              <a:xfrm>
                <a:off x="5064762" y="4280459"/>
                <a:ext cx="3560534" cy="1431161"/>
              </a:xfrm>
              <a:prstGeom prst="rect">
                <a:avLst/>
              </a:prstGeom>
              <a:noFill/>
            </p:spPr>
            <p:txBody>
              <a:bodyPr wrap="square" rtlCol="0">
                <a:spAutoFit/>
              </a:bodyPr>
              <a:lstStyle/>
              <a:p>
                <a:r>
                  <a:rPr lang="en-US" sz="1700" i="1" dirty="0" smtClean="0">
                    <a:solidFill>
                      <a:schemeClr val="bg2">
                        <a:lumMod val="25000"/>
                      </a:schemeClr>
                    </a:solidFill>
                  </a:rPr>
                  <a:t>“ </a:t>
                </a:r>
                <a:r>
                  <a:rPr lang="en-US" sz="1300" i="1" dirty="0" smtClean="0">
                    <a:solidFill>
                      <a:schemeClr val="bg2">
                        <a:lumMod val="25000"/>
                      </a:schemeClr>
                    </a:solidFill>
                    <a:latin typeface="Gill Sans MT" panose="020B0502020104020203" pitchFamily="34" charset="0"/>
                  </a:rPr>
                  <a:t>We </a:t>
                </a:r>
                <a:r>
                  <a:rPr lang="en-US" sz="1300" i="1" dirty="0">
                    <a:solidFill>
                      <a:schemeClr val="bg2">
                        <a:lumMod val="25000"/>
                      </a:schemeClr>
                    </a:solidFill>
                    <a:latin typeface="Gill Sans MT" panose="020B0502020104020203" pitchFamily="34" charset="0"/>
                  </a:rPr>
                  <a:t>had 50 members of the CFP production team in the city this weekend observing all operations and they were very pleased with traffic!! </a:t>
                </a:r>
              </a:p>
              <a:p>
                <a:endParaRPr lang="en-US" sz="1300" i="1" dirty="0">
                  <a:solidFill>
                    <a:schemeClr val="bg2">
                      <a:lumMod val="25000"/>
                    </a:schemeClr>
                  </a:solidFill>
                  <a:latin typeface="Gill Sans MT" panose="020B0502020104020203" pitchFamily="34" charset="0"/>
                </a:endParaRPr>
              </a:p>
              <a:p>
                <a:r>
                  <a:rPr lang="en-US" sz="1300" i="1" dirty="0">
                    <a:solidFill>
                      <a:schemeClr val="bg2">
                        <a:lumMod val="25000"/>
                      </a:schemeClr>
                    </a:solidFill>
                    <a:latin typeface="Gill Sans MT" panose="020B0502020104020203" pitchFamily="34" charset="0"/>
                  </a:rPr>
                  <a:t>Congratulations on all the great work you and the team have done</a:t>
                </a:r>
                <a:r>
                  <a:rPr lang="en-US" sz="1300" i="1" dirty="0" smtClean="0">
                    <a:solidFill>
                      <a:schemeClr val="bg2">
                        <a:lumMod val="25000"/>
                      </a:schemeClr>
                    </a:solidFill>
                    <a:latin typeface="Gill Sans MT" panose="020B0502020104020203" pitchFamily="34" charset="0"/>
                  </a:rPr>
                  <a:t>!! </a:t>
                </a:r>
                <a:r>
                  <a:rPr lang="en-US" sz="1700" i="1" dirty="0" smtClean="0">
                    <a:solidFill>
                      <a:schemeClr val="bg2">
                        <a:lumMod val="25000"/>
                      </a:schemeClr>
                    </a:solidFill>
                    <a:latin typeface="Gill Sans MT" panose="020B0502020104020203" pitchFamily="34" charset="0"/>
                  </a:rPr>
                  <a:t>”</a:t>
                </a:r>
                <a:endParaRPr lang="en-GB" altLang="en-US" sz="1700" i="1" dirty="0">
                  <a:solidFill>
                    <a:schemeClr val="bg2">
                      <a:lumMod val="25000"/>
                    </a:schemeClr>
                  </a:solidFill>
                  <a:latin typeface="Gill Sans MT" panose="020B0502020104020203" pitchFamily="34" charset="0"/>
                </a:endParaRPr>
              </a:p>
            </p:txBody>
          </p:sp>
        </p:grpSp>
        <p:sp>
          <p:nvSpPr>
            <p:cNvPr id="15" name="Rectangle 14"/>
            <p:cNvSpPr/>
            <p:nvPr/>
          </p:nvSpPr>
          <p:spPr>
            <a:xfrm>
              <a:off x="6045670" y="5625584"/>
              <a:ext cx="2675473" cy="1061829"/>
            </a:xfrm>
            <a:prstGeom prst="rect">
              <a:avLst/>
            </a:prstGeom>
          </p:spPr>
          <p:txBody>
            <a:bodyPr wrap="square">
              <a:spAutoFit/>
            </a:bodyPr>
            <a:lstStyle/>
            <a:p>
              <a:endParaRPr lang="en-US" sz="2000" i="1" dirty="0">
                <a:solidFill>
                  <a:schemeClr val="bg2">
                    <a:lumMod val="25000"/>
                  </a:schemeClr>
                </a:solidFill>
                <a:latin typeface="Gill Sans MT" panose="020B0502020104020203" pitchFamily="34" charset="0"/>
              </a:endParaRPr>
            </a:p>
            <a:p>
              <a:pPr defTabSz="685800" eaLnBrk="0" fontAlgn="base" hangingPunct="0">
                <a:spcBef>
                  <a:spcPct val="0"/>
                </a:spcBef>
                <a:spcAft>
                  <a:spcPct val="0"/>
                </a:spcAft>
              </a:pPr>
              <a:r>
                <a:rPr lang="en-GB" altLang="en-US"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t>
              </a:r>
              <a:endParaRPr lang="en-US" altLang="en-US" i="1" dirty="0">
                <a:solidFill>
                  <a:schemeClr val="bg2">
                    <a:lumMod val="25000"/>
                  </a:schemeClr>
                </a:solidFill>
                <a:latin typeface="Gill Sans MT" panose="020B0502020104020203" pitchFamily="34" charset="0"/>
              </a:endParaRPr>
            </a:p>
            <a:p>
              <a:pPr defTabSz="685800" eaLnBrk="0" fontAlgn="base" hangingPunct="0">
                <a:spcBef>
                  <a:spcPct val="0"/>
                </a:spcBef>
                <a:spcAft>
                  <a:spcPct val="0"/>
                </a:spcAft>
              </a:pP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 Amy Patterson, Manager, Operations &amp; </a:t>
              </a:r>
              <a:r>
                <a:rPr lang="en-GB" altLang="en-US" sz="1250" i="1" dirty="0" smtClean="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Logistics, Atlanta </a:t>
              </a:r>
              <a:r>
                <a:rPr lang="en-GB" altLang="en-US" sz="1250" i="1" dirty="0">
                  <a:solidFill>
                    <a:schemeClr val="bg2">
                      <a:lumMod val="25000"/>
                    </a:schemeClr>
                  </a:solidFill>
                  <a:latin typeface="Gill Sans MT" panose="020B0502020104020203" pitchFamily="34" charset="0"/>
                  <a:ea typeface="Calibri" panose="020F0502020204030204" pitchFamily="34" charset="0"/>
                  <a:cs typeface="Times New Roman" panose="02020603050405020304" pitchFamily="18" charset="0"/>
                </a:rPr>
                <a:t>Football Host Committee </a:t>
              </a:r>
              <a:endParaRPr lang="en-GB" altLang="en-US" sz="1250" i="1" dirty="0">
                <a:solidFill>
                  <a:schemeClr val="bg2">
                    <a:lumMod val="25000"/>
                  </a:schemeClr>
                </a:solidFill>
                <a:latin typeface="Gill Sans MT" panose="020B0502020104020203" pitchFamily="34" charset="0"/>
              </a:endParaRPr>
            </a:p>
          </p:txBody>
        </p:sp>
      </p:grpSp>
      <p:pic>
        <p:nvPicPr>
          <p:cNvPr id="1026" name="Picture 2" descr="Image result for super bowl 2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892" y="4822702"/>
            <a:ext cx="3397980" cy="1912013"/>
          </a:xfrm>
          <a:prstGeom prst="roundRect">
            <a:avLst>
              <a:gd name="adj" fmla="val 8594"/>
            </a:avLst>
          </a:prstGeom>
          <a:solidFill>
            <a:srgbClr val="FFFFFF">
              <a:shade val="85000"/>
            </a:srgbClr>
          </a:solidFill>
          <a:ln>
            <a:solidFill>
              <a:srgbClr val="0070C0"/>
            </a:solidFill>
          </a:ln>
          <a:effectLst/>
          <a:extLst/>
        </p:spPr>
      </p:pic>
      <p:pic>
        <p:nvPicPr>
          <p:cNvPr id="1028" name="Picture 4" descr="Image result for football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2867" y="3869220"/>
            <a:ext cx="521177" cy="521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2457</TotalTime>
  <Words>1760</Words>
  <Application>Microsoft Office PowerPoint</Application>
  <PresentationFormat>On-screen Show (4:3)</PresentationFormat>
  <Paragraphs>283</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Gill Sans MT</vt:lpstr>
      <vt:lpstr>Times New Roman</vt:lpstr>
      <vt:lpstr>Wingdings</vt:lpstr>
      <vt:lpstr>Wingdings 2</vt:lpstr>
      <vt:lpstr>Dividend</vt:lpstr>
      <vt:lpstr>Transportation Committee</vt:lpstr>
      <vt:lpstr>Vision &amp; Mission Statement</vt:lpstr>
      <vt:lpstr>Program Overview &amp; History</vt:lpstr>
      <vt:lpstr>Renew Atlanta/TSPLOST Program Life Cycle</vt:lpstr>
      <vt:lpstr>Key Accomplishments to Date</vt:lpstr>
      <vt:lpstr>Renew Atlanta/TSPLOST Program to-Date: Capital Project Capability-Build</vt:lpstr>
      <vt:lpstr>Key Renew Atlanta Horizontal Projects</vt:lpstr>
      <vt:lpstr>PowerPoint Presentation</vt:lpstr>
      <vt:lpstr>Smart City Initiatives</vt:lpstr>
      <vt:lpstr>PowerPoint Presentation</vt:lpstr>
      <vt:lpstr>Suite of Smart Corridors</vt:lpstr>
      <vt:lpstr>PowerPoint Presentation</vt:lpstr>
      <vt:lpstr>North Avenue Adaptive Traffic Control System: “Surtrac”</vt:lpstr>
      <vt:lpstr>North Avenue: “Everything Connected to Everything”</vt:lpstr>
      <vt:lpstr>Key City of Atlanta TSPLOST Projects:  Year 1</vt:lpstr>
      <vt:lpstr>    Partnership Efforts</vt:lpstr>
      <vt:lpstr>Action Items Underway</vt:lpstr>
      <vt:lpstr>Key Challenges for Renew Atlanta/TSPLOST</vt:lpstr>
      <vt:lpstr>Looking Forward for Renew Atlanta/TSPLOST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Davis, Briana E.</dc:creator>
  <cp:lastModifiedBy>Davis, Briana E.</cp:lastModifiedBy>
  <cp:revision>291</cp:revision>
  <cp:lastPrinted>2018-02-09T18:53:45Z</cp:lastPrinted>
  <dcterms:created xsi:type="dcterms:W3CDTF">2018-01-24T15:37:45Z</dcterms:created>
  <dcterms:modified xsi:type="dcterms:W3CDTF">2018-02-09T19:31:59Z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