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1.xml" ContentType="application/vnd.openxmlformats-officedocument.themeOverr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9" r:id="rId1"/>
    <p:sldMasterId id="2147483693" r:id="rId2"/>
  </p:sldMasterIdLst>
  <p:notesMasterIdLst>
    <p:notesMasterId r:id="rId30"/>
  </p:notesMasterIdLst>
  <p:handoutMasterIdLst>
    <p:handoutMasterId r:id="rId31"/>
  </p:handoutMasterIdLst>
  <p:sldIdLst>
    <p:sldId id="261" r:id="rId3"/>
    <p:sldId id="397" r:id="rId4"/>
    <p:sldId id="327" r:id="rId5"/>
    <p:sldId id="398" r:id="rId6"/>
    <p:sldId id="273" r:id="rId7"/>
    <p:sldId id="409" r:id="rId8"/>
    <p:sldId id="390" r:id="rId9"/>
    <p:sldId id="391" r:id="rId10"/>
    <p:sldId id="377" r:id="rId11"/>
    <p:sldId id="379" r:id="rId12"/>
    <p:sldId id="380" r:id="rId13"/>
    <p:sldId id="324" r:id="rId14"/>
    <p:sldId id="407" r:id="rId15"/>
    <p:sldId id="402" r:id="rId16"/>
    <p:sldId id="403" r:id="rId17"/>
    <p:sldId id="389" r:id="rId18"/>
    <p:sldId id="372" r:id="rId19"/>
    <p:sldId id="373" r:id="rId20"/>
    <p:sldId id="323" r:id="rId21"/>
    <p:sldId id="408" r:id="rId22"/>
    <p:sldId id="382" r:id="rId23"/>
    <p:sldId id="383" r:id="rId24"/>
    <p:sldId id="404" r:id="rId25"/>
    <p:sldId id="406" r:id="rId26"/>
    <p:sldId id="329" r:id="rId27"/>
    <p:sldId id="286" r:id="rId28"/>
    <p:sldId id="272" r:id="rId29"/>
  </p:sldIdLst>
  <p:sldSz cx="12192000" cy="6858000"/>
  <p:notesSz cx="9309100" cy="7023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ibbs, Monica M" initials="GMM" lastIdx="25" clrIdx="0">
    <p:extLst/>
  </p:cmAuthor>
  <p:cmAuthor id="2" name="Rankins, Kimberly" initials="RK" lastIdx="2" clrIdx="1">
    <p:extLst/>
  </p:cmAuthor>
  <p:cmAuthor id="3" name="Johnson, William M." initials="JWM" lastIdx="7" clrIdx="2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004B73"/>
    <a:srgbClr val="0081C2"/>
    <a:srgbClr val="005D8F"/>
    <a:srgbClr val="C2D3E8"/>
    <a:srgbClr val="CCDCE3"/>
    <a:srgbClr val="00962F"/>
    <a:srgbClr val="E4F5FE"/>
    <a:srgbClr val="4F81BD"/>
    <a:srgbClr val="DAA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81" autoAdjust="0"/>
    <p:restoredTop sz="78129" autoAdjust="0"/>
  </p:normalViewPr>
  <p:slideViewPr>
    <p:cSldViewPr>
      <p:cViewPr varScale="1">
        <p:scale>
          <a:sx n="119" d="100"/>
          <a:sy n="119" d="100"/>
        </p:scale>
        <p:origin x="102" y="402"/>
      </p:cViewPr>
      <p:guideLst>
        <p:guide orient="horz" pos="2880"/>
        <p:guide pos="2880"/>
      </p:guideLst>
    </p:cSldViewPr>
  </p:slideViewPr>
  <p:outlineViewPr>
    <p:cViewPr>
      <p:scale>
        <a:sx n="33" d="100"/>
        <a:sy n="33" d="100"/>
      </p:scale>
      <p:origin x="0" y="-847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130" d="100"/>
          <a:sy n="130" d="100"/>
        </p:scale>
        <p:origin x="1926" y="12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commentAuthors" Target="commentAuthor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35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E:\Saftey%20Data\Safety%20Database%20Quarterly%201st%20Quarter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 dirty="0"/>
              <a:t>FY18 - 2ND</a:t>
            </a:r>
            <a:r>
              <a:rPr lang="en-US" b="1" baseline="0" dirty="0"/>
              <a:t> QUARTER</a:t>
            </a:r>
            <a:endParaRPr lang="en-US" b="1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Sheet1!$B$41</c:f>
              <c:strCache>
                <c:ptCount val="1"/>
                <c:pt idx="0">
                  <c:v>BUDGET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cat>
            <c:strRef>
              <c:f>Sheet1!$A$42:$A$45</c:f>
              <c:strCache>
                <c:ptCount val="4"/>
                <c:pt idx="0">
                  <c:v>General Fund</c:v>
                </c:pt>
                <c:pt idx="1">
                  <c:v>Solid Waste Revenue Fund</c:v>
                </c:pt>
                <c:pt idx="2">
                  <c:v>Fleet Services Fund</c:v>
                </c:pt>
                <c:pt idx="3">
                  <c:v>TOTAL</c:v>
                </c:pt>
              </c:strCache>
            </c:strRef>
          </c:cat>
          <c:val>
            <c:numRef>
              <c:f>Sheet1!$B$42:$B$45</c:f>
              <c:numCache>
                <c:formatCode>_("$"* #,##0.00_);_("$"* \(#,##0.00\);_("$"* "-"??_);_(@_)</c:formatCode>
                <c:ptCount val="4"/>
                <c:pt idx="0">
                  <c:v>46083784</c:v>
                </c:pt>
                <c:pt idx="1">
                  <c:v>51130117</c:v>
                </c:pt>
                <c:pt idx="2">
                  <c:v>33400588</c:v>
                </c:pt>
                <c:pt idx="3">
                  <c:v>130614489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E6C4-4138-BC23-B8D8B567CE3E}"/>
            </c:ext>
          </c:extLst>
        </c:ser>
        <c:ser>
          <c:idx val="1"/>
          <c:order val="1"/>
          <c:tx>
            <c:strRef>
              <c:f>Sheet1!$C$41</c:f>
              <c:strCache>
                <c:ptCount val="1"/>
                <c:pt idx="0">
                  <c:v>ACTUALS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cat>
            <c:strRef>
              <c:f>Sheet1!$A$42:$A$45</c:f>
              <c:strCache>
                <c:ptCount val="4"/>
                <c:pt idx="0">
                  <c:v>General Fund</c:v>
                </c:pt>
                <c:pt idx="1">
                  <c:v>Solid Waste Revenue Fund</c:v>
                </c:pt>
                <c:pt idx="2">
                  <c:v>Fleet Services Fund</c:v>
                </c:pt>
                <c:pt idx="3">
                  <c:v>TOTAL</c:v>
                </c:pt>
              </c:strCache>
            </c:strRef>
          </c:cat>
          <c:val>
            <c:numRef>
              <c:f>Sheet1!$C$42:$C$45</c:f>
              <c:numCache>
                <c:formatCode>_("$"* #,##0.00_);_("$"* \(#,##0.00\);_("$"* "-"??_);_(@_)</c:formatCode>
                <c:ptCount val="4"/>
                <c:pt idx="0">
                  <c:v>23312535</c:v>
                </c:pt>
                <c:pt idx="1">
                  <c:v>26949609.84</c:v>
                </c:pt>
                <c:pt idx="2">
                  <c:v>14354934.99</c:v>
                </c:pt>
                <c:pt idx="3">
                  <c:v>64617079.830000006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E6C4-4138-BC23-B8D8B567CE3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85831120"/>
        <c:axId val="285796280"/>
        <c:axId val="0"/>
      </c:bar3DChart>
      <c:catAx>
        <c:axId val="2858311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85796280"/>
        <c:crosses val="autoZero"/>
        <c:auto val="1"/>
        <c:lblAlgn val="ctr"/>
        <c:lblOffset val="100"/>
        <c:noMultiLvlLbl val="0"/>
      </c:catAx>
      <c:valAx>
        <c:axId val="2857962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&quot;$&quot;* #,##0.00_);_(&quot;$&quot;* \(#,##0.00\);_(&quot;$&quot;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858311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 sz="18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SWEET Service Request:</a:t>
            </a:r>
            <a:r>
              <a:rPr lang="en-US" sz="1800" b="1" baseline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Citations, Courtesy Tickets </a:t>
            </a:r>
            <a:r>
              <a:rPr lang="en-US" sz="1800" b="1" i="0" u="none" strike="noStrike" baseline="0"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and Fines</a:t>
            </a:r>
            <a:endParaRPr lang="en-US" b="1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'SWEET Quarterly info'!$L$29</c:f>
              <c:strCache>
                <c:ptCount val="1"/>
                <c:pt idx="0">
                  <c:v>Courtesy Tickets 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'SWEET Quarterly info'!$K$30:$K$33</c:f>
              <c:strCache>
                <c:ptCount val="4"/>
                <c:pt idx="0">
                  <c:v>3rd Quarter FY17</c:v>
                </c:pt>
                <c:pt idx="1">
                  <c:v>4th Quarter FY17</c:v>
                </c:pt>
                <c:pt idx="2">
                  <c:v>1st Quarter FY18</c:v>
                </c:pt>
                <c:pt idx="3">
                  <c:v>2nd Quarter FY18</c:v>
                </c:pt>
              </c:strCache>
            </c:strRef>
          </c:cat>
          <c:val>
            <c:numRef>
              <c:f>'SWEET Quarterly info'!$L$30:$L$33</c:f>
              <c:numCache>
                <c:formatCode>General</c:formatCode>
                <c:ptCount val="4"/>
                <c:pt idx="0">
                  <c:v>1366</c:v>
                </c:pt>
                <c:pt idx="1">
                  <c:v>1137</c:v>
                </c:pt>
                <c:pt idx="2">
                  <c:v>1416</c:v>
                </c:pt>
                <c:pt idx="3" formatCode="#,##0">
                  <c:v>1070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8D5-4C2F-8D62-459CAA2D2841}"/>
            </c:ext>
          </c:extLst>
        </c:ser>
        <c:ser>
          <c:idx val="1"/>
          <c:order val="1"/>
          <c:tx>
            <c:strRef>
              <c:f>'SWEET Quarterly info'!$M$29</c:f>
              <c:strCache>
                <c:ptCount val="1"/>
                <c:pt idx="0">
                  <c:v>Citations Issued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'SWEET Quarterly info'!$K$30:$K$33</c:f>
              <c:strCache>
                <c:ptCount val="4"/>
                <c:pt idx="0">
                  <c:v>3rd Quarter FY17</c:v>
                </c:pt>
                <c:pt idx="1">
                  <c:v>4th Quarter FY17</c:v>
                </c:pt>
                <c:pt idx="2">
                  <c:v>1st Quarter FY18</c:v>
                </c:pt>
                <c:pt idx="3">
                  <c:v>2nd Quarter FY18</c:v>
                </c:pt>
              </c:strCache>
            </c:strRef>
          </c:cat>
          <c:val>
            <c:numRef>
              <c:f>'SWEET Quarterly info'!$M$30:$M$33</c:f>
              <c:numCache>
                <c:formatCode>General</c:formatCode>
                <c:ptCount val="4"/>
                <c:pt idx="0">
                  <c:v>226</c:v>
                </c:pt>
                <c:pt idx="1">
                  <c:v>194</c:v>
                </c:pt>
                <c:pt idx="2">
                  <c:v>260</c:v>
                </c:pt>
                <c:pt idx="3">
                  <c:v>151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98D5-4C2F-8D62-459CAA2D284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4904280"/>
        <c:axId val="286699896"/>
      </c:barChart>
      <c:lineChart>
        <c:grouping val="standard"/>
        <c:varyColors val="0"/>
        <c:ser>
          <c:idx val="2"/>
          <c:order val="2"/>
          <c:tx>
            <c:strRef>
              <c:f>'SWEET Quarterly info'!$O$29</c:f>
              <c:strCache>
                <c:ptCount val="1"/>
                <c:pt idx="0">
                  <c:v>Fines Collected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dLbls>
            <c:dLbl>
              <c:idx val="2"/>
              <c:layout>
                <c:manualLayout>
                  <c:x val="-4.0182546784470627E-2"/>
                  <c:y val="0.11754373656193161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4436-4225-BCA0-010669C9C5D8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3.6224166503812189E-2"/>
                  <c:y val="5.790799246031833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4436-4225-BCA0-010669C9C5D8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chemeClr val="bg1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'SWEET Quarterly info'!$K$30:$K$33</c:f>
              <c:strCache>
                <c:ptCount val="4"/>
                <c:pt idx="0">
                  <c:v>3rd Quarter FY17</c:v>
                </c:pt>
                <c:pt idx="1">
                  <c:v>4th Quarter FY17</c:v>
                </c:pt>
                <c:pt idx="2">
                  <c:v>1st Quarter FY18</c:v>
                </c:pt>
                <c:pt idx="3">
                  <c:v>2nd Quarter FY18</c:v>
                </c:pt>
              </c:strCache>
            </c:strRef>
          </c:cat>
          <c:val>
            <c:numRef>
              <c:f>'SWEET Quarterly info'!$O$30:$O$33</c:f>
              <c:numCache>
                <c:formatCode>"$"#,##0_);[Red]\("$"#,##0\)</c:formatCode>
                <c:ptCount val="4"/>
                <c:pt idx="0">
                  <c:v>19237</c:v>
                </c:pt>
                <c:pt idx="1">
                  <c:v>18680</c:v>
                </c:pt>
                <c:pt idx="2">
                  <c:v>41753</c:v>
                </c:pt>
                <c:pt idx="3">
                  <c:v>24315</c:v>
                </c:pt>
              </c:numCache>
            </c:numRef>
          </c: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2-98D5-4C2F-8D62-459CAA2D284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85803352"/>
        <c:axId val="285842152"/>
      </c:lineChart>
      <c:catAx>
        <c:axId val="349042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86699896"/>
        <c:crosses val="autoZero"/>
        <c:auto val="1"/>
        <c:lblAlgn val="ctr"/>
        <c:lblOffset val="100"/>
        <c:noMultiLvlLbl val="0"/>
      </c:catAx>
      <c:valAx>
        <c:axId val="2866998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50000"/>
                  <a:lumOff val="5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4904280"/>
        <c:crosses val="autoZero"/>
        <c:crossBetween val="between"/>
      </c:valAx>
      <c:valAx>
        <c:axId val="285842152"/>
        <c:scaling>
          <c:orientation val="minMax"/>
        </c:scaling>
        <c:delete val="0"/>
        <c:axPos val="r"/>
        <c:numFmt formatCode="&quot;$&quot;#,##0_);[Red]\(&quot;$&quot;#,##0\)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85803352"/>
        <c:crosses val="max"/>
        <c:crossBetween val="between"/>
      </c:valAx>
      <c:catAx>
        <c:axId val="28580335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85842152"/>
        <c:crosses val="autoZero"/>
        <c:auto val="1"/>
        <c:lblAlgn val="ctr"/>
        <c:lblOffset val="100"/>
        <c:noMultiLvlLbl val="0"/>
      </c:catAx>
      <c:spPr>
        <a:noFill/>
        <a:ln>
          <a:solidFill>
            <a:schemeClr val="tx1">
              <a:lumMod val="50000"/>
              <a:lumOff val="50000"/>
            </a:schemeClr>
          </a:solidFill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50000"/>
          <a:lumOff val="50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[Safety Database Quarterly 1st Quarter.xlsx]Pivot!PivotTable3</c:name>
    <c:fmtId val="-1"/>
  </c:pivotSource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2000" b="1" i="0" baseline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Injuries, </a:t>
            </a:r>
            <a:r>
              <a:rPr lang="en-US" sz="2000" b="1" i="0" baseline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Accidents and </a:t>
            </a:r>
            <a:r>
              <a:rPr lang="en-US" sz="2000" b="1" i="0" baseline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Incidents </a:t>
            </a:r>
            <a:r>
              <a:rPr lang="en-US" sz="2000" b="1" i="0" baseline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by Quarter</a:t>
            </a:r>
            <a:endParaRPr lang="en-US" sz="16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ivotFmts>
      <c:pivotFmt>
        <c:idx val="0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</c:pivotFmt>
      <c:pivotFmt>
        <c:idx val="1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</c:pivotFmt>
      <c:pivotFmt>
        <c:idx val="2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</c:pivotFmt>
      <c:pivotFmt>
        <c:idx val="3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</c:pivotFmt>
      <c:pivotFmt>
        <c:idx val="4"/>
        <c:spPr>
          <a:solidFill>
            <a:schemeClr val="accent1"/>
          </a:solidFill>
          <a:ln w="28575" cap="rnd">
            <a:solidFill>
              <a:srgbClr val="C00000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</c:pivotFmt>
      <c:pivotFmt>
        <c:idx val="5"/>
        <c:spPr>
          <a:solidFill>
            <a:schemeClr val="accent1"/>
          </a:solidFill>
          <a:ln w="28575" cap="rnd">
            <a:solidFill>
              <a:schemeClr val="accent6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</c:pivotFmt>
      <c:pivotFmt>
        <c:idx val="6"/>
        <c:spPr>
          <a:solidFill>
            <a:schemeClr val="accent1"/>
          </a:solidFill>
          <a:ln w="38100" cap="rnd">
            <a:solidFill>
              <a:schemeClr val="accent5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1"/>
            </a:solidFill>
            <a:ln w="9525">
              <a:solidFill>
                <a:schemeClr val="accent5"/>
              </a:solidFill>
            </a:ln>
            <a:effectLst/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1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t"/>
          <c:showLegendKey val="0"/>
          <c:showVal val="1"/>
          <c:showCatName val="0"/>
          <c:showSerName val="0"/>
          <c:showPercent val="0"/>
          <c:showBubbleSize val="0"/>
          <c:extLst xmlns:c16r2="http://schemas.microsoft.com/office/drawing/2015/06/chart">
            <c:ext xmlns:c15="http://schemas.microsoft.com/office/drawing/2012/chart" uri="{CE6537A1-D6FC-4f65-9D91-7224C49458BB}"/>
          </c:extLst>
        </c:dLbl>
      </c:pivotFmt>
      <c:pivotFmt>
        <c:idx val="7"/>
        <c:spPr>
          <a:solidFill>
            <a:schemeClr val="accent1"/>
          </a:solidFill>
          <a:ln w="38100" cap="rnd">
            <a:solidFill>
              <a:srgbClr val="C00000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2"/>
            </a:solidFill>
            <a:ln w="9525">
              <a:solidFill>
                <a:srgbClr val="C00000"/>
              </a:solidFill>
            </a:ln>
            <a:effectLst/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000" b="1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t"/>
          <c:showLegendKey val="0"/>
          <c:showVal val="1"/>
          <c:showCatName val="0"/>
          <c:showSerName val="0"/>
          <c:showPercent val="0"/>
          <c:showBubbleSize val="0"/>
          <c:extLst xmlns:c16r2="http://schemas.microsoft.com/office/drawing/2015/06/chart">
            <c:ext xmlns:c15="http://schemas.microsoft.com/office/drawing/2012/chart" uri="{CE6537A1-D6FC-4f65-9D91-7224C49458BB}"/>
          </c:extLst>
        </c:dLbl>
      </c:pivotFmt>
      <c:pivotFmt>
        <c:idx val="8"/>
        <c:spPr>
          <a:solidFill>
            <a:schemeClr val="accent1"/>
          </a:solidFill>
          <a:ln w="38100" cap="rnd">
            <a:solidFill>
              <a:schemeClr val="accent2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3"/>
            </a:solidFill>
            <a:ln w="9525">
              <a:solidFill>
                <a:schemeClr val="accent2"/>
              </a:solidFill>
            </a:ln>
            <a:effectLst/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000" b="1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t"/>
          <c:showLegendKey val="0"/>
          <c:showVal val="1"/>
          <c:showCatName val="0"/>
          <c:showSerName val="0"/>
          <c:showPercent val="0"/>
          <c:showBubbleSize val="0"/>
          <c:extLst xmlns:c16r2="http://schemas.microsoft.com/office/drawing/2015/06/chart">
            <c:ext xmlns:c15="http://schemas.microsoft.com/office/drawing/2012/chart" uri="{CE6537A1-D6FC-4f65-9D91-7224C49458BB}"/>
          </c:extLst>
        </c:dLbl>
      </c:pivotFmt>
      <c:pivotFmt>
        <c:idx val="9"/>
        <c:spPr>
          <a:solidFill>
            <a:schemeClr val="accent1"/>
          </a:solidFill>
          <a:ln w="38100" cap="rnd">
            <a:solidFill>
              <a:schemeClr val="accent5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1"/>
            </a:solidFill>
            <a:ln w="9525">
              <a:solidFill>
                <a:schemeClr val="accent5"/>
              </a:solidFill>
            </a:ln>
            <a:effectLst/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1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t"/>
          <c:showLegendKey val="0"/>
          <c:showVal val="1"/>
          <c:showCatName val="0"/>
          <c:showSerName val="0"/>
          <c:showPercent val="0"/>
          <c:showBubbleSize val="0"/>
          <c:extLst xmlns:c16r2="http://schemas.microsoft.com/office/drawing/2015/06/chart">
            <c:ext xmlns:c15="http://schemas.microsoft.com/office/drawing/2012/chart" uri="{CE6537A1-D6FC-4f65-9D91-7224C49458BB}"/>
          </c:extLst>
        </c:dLbl>
      </c:pivotFmt>
      <c:pivotFmt>
        <c:idx val="10"/>
        <c:spPr>
          <a:solidFill>
            <a:schemeClr val="accent1"/>
          </a:solidFill>
          <a:ln w="38100" cap="rnd">
            <a:solidFill>
              <a:srgbClr val="C00000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2"/>
            </a:solidFill>
            <a:ln w="9525">
              <a:solidFill>
                <a:srgbClr val="C00000"/>
              </a:solidFill>
            </a:ln>
            <a:effectLst/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000" b="1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t"/>
          <c:showLegendKey val="0"/>
          <c:showVal val="1"/>
          <c:showCatName val="0"/>
          <c:showSerName val="0"/>
          <c:showPercent val="0"/>
          <c:showBubbleSize val="0"/>
          <c:extLst xmlns:c16r2="http://schemas.microsoft.com/office/drawing/2015/06/chart">
            <c:ext xmlns:c15="http://schemas.microsoft.com/office/drawing/2012/chart" uri="{CE6537A1-D6FC-4f65-9D91-7224C49458BB}"/>
          </c:extLst>
        </c:dLbl>
      </c:pivotFmt>
      <c:pivotFmt>
        <c:idx val="11"/>
        <c:spPr>
          <a:solidFill>
            <a:schemeClr val="accent1"/>
          </a:solidFill>
          <a:ln w="38100" cap="rnd">
            <a:solidFill>
              <a:schemeClr val="accent2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3"/>
            </a:solidFill>
            <a:ln w="9525">
              <a:solidFill>
                <a:schemeClr val="accent2"/>
              </a:solidFill>
            </a:ln>
            <a:effectLst/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000" b="1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t"/>
          <c:showLegendKey val="0"/>
          <c:showVal val="1"/>
          <c:showCatName val="0"/>
          <c:showSerName val="0"/>
          <c:showPercent val="0"/>
          <c:showBubbleSize val="0"/>
          <c:extLst xmlns:c16r2="http://schemas.microsoft.com/office/drawing/2015/06/chart">
            <c:ext xmlns:c15="http://schemas.microsoft.com/office/drawing/2012/chart" uri="{CE6537A1-D6FC-4f65-9D91-7224C49458BB}"/>
          </c:extLst>
        </c:dLbl>
      </c:pivotFmt>
      <c:pivotFmt>
        <c:idx val="12"/>
        <c:spPr>
          <a:solidFill>
            <a:schemeClr val="accent1"/>
          </a:solidFill>
          <a:ln w="38100" cap="rnd">
            <a:solidFill>
              <a:schemeClr val="accent5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1"/>
            </a:solidFill>
            <a:ln w="9525">
              <a:solidFill>
                <a:schemeClr val="accent5"/>
              </a:solidFill>
            </a:ln>
            <a:effectLst/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1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t"/>
          <c:showLegendKey val="0"/>
          <c:showVal val="1"/>
          <c:showCatName val="0"/>
          <c:showSerName val="0"/>
          <c:showPercent val="0"/>
          <c:showBubbleSize val="0"/>
          <c:extLst xmlns:c16r2="http://schemas.microsoft.com/office/drawing/2015/06/chart">
            <c:ext xmlns:c15="http://schemas.microsoft.com/office/drawing/2012/chart" uri="{CE6537A1-D6FC-4f65-9D91-7224C49458BB}"/>
          </c:extLst>
        </c:dLbl>
      </c:pivotFmt>
      <c:pivotFmt>
        <c:idx val="13"/>
        <c:spPr>
          <a:solidFill>
            <a:schemeClr val="accent1"/>
          </a:solidFill>
          <a:ln w="38100" cap="rnd">
            <a:solidFill>
              <a:srgbClr val="C00000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2"/>
            </a:solidFill>
            <a:ln w="9525">
              <a:solidFill>
                <a:srgbClr val="C00000"/>
              </a:solidFill>
            </a:ln>
            <a:effectLst/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000" b="1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t"/>
          <c:showLegendKey val="0"/>
          <c:showVal val="1"/>
          <c:showCatName val="0"/>
          <c:showSerName val="0"/>
          <c:showPercent val="0"/>
          <c:showBubbleSize val="0"/>
          <c:extLst xmlns:c16r2="http://schemas.microsoft.com/office/drawing/2015/06/chart">
            <c:ext xmlns:c15="http://schemas.microsoft.com/office/drawing/2012/chart" uri="{CE6537A1-D6FC-4f65-9D91-7224C49458BB}"/>
          </c:extLst>
        </c:dLbl>
      </c:pivotFmt>
      <c:pivotFmt>
        <c:idx val="14"/>
        <c:spPr>
          <a:solidFill>
            <a:schemeClr val="accent1"/>
          </a:solidFill>
          <a:ln w="38100" cap="rnd">
            <a:solidFill>
              <a:schemeClr val="accent2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3"/>
            </a:solidFill>
            <a:ln w="9525">
              <a:solidFill>
                <a:schemeClr val="accent2"/>
              </a:solidFill>
            </a:ln>
            <a:effectLst/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000" b="1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t"/>
          <c:showLegendKey val="0"/>
          <c:showVal val="1"/>
          <c:showCatName val="0"/>
          <c:showSerName val="0"/>
          <c:showPercent val="0"/>
          <c:showBubbleSize val="0"/>
          <c:extLst xmlns:c16r2="http://schemas.microsoft.com/office/drawing/2015/06/chart">
            <c:ext xmlns:c15="http://schemas.microsoft.com/office/drawing/2012/chart" uri="{CE6537A1-D6FC-4f65-9D91-7224C49458BB}"/>
          </c:extLst>
        </c:dLbl>
      </c:pivotFmt>
    </c:pivotFmts>
    <c:plotArea>
      <c:layout/>
      <c:lineChart>
        <c:grouping val="standard"/>
        <c:varyColors val="0"/>
        <c:ser>
          <c:idx val="0"/>
          <c:order val="0"/>
          <c:tx>
            <c:strRef>
              <c:f>Pivot!$B$20:$B$21</c:f>
              <c:strCache>
                <c:ptCount val="1"/>
                <c:pt idx="0">
                  <c:v>Incident</c:v>
                </c:pt>
              </c:strCache>
            </c:strRef>
          </c:tx>
          <c:spPr>
            <a:ln w="38100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Pivot!$A$22:$A$26</c:f>
              <c:strCache>
                <c:ptCount val="4"/>
                <c:pt idx="0">
                  <c:v>FY2017 - 3rd Qtr</c:v>
                </c:pt>
                <c:pt idx="1">
                  <c:v>FY2017 - 4th Qtr</c:v>
                </c:pt>
                <c:pt idx="2">
                  <c:v>FY2018 - 1st Qtr</c:v>
                </c:pt>
                <c:pt idx="3">
                  <c:v>FY2018 - 2nd Qtr</c:v>
                </c:pt>
              </c:strCache>
            </c:strRef>
          </c:cat>
          <c:val>
            <c:numRef>
              <c:f>Pivot!$B$22:$B$26</c:f>
              <c:numCache>
                <c:formatCode>General</c:formatCode>
                <c:ptCount val="4"/>
                <c:pt idx="0">
                  <c:v>14</c:v>
                </c:pt>
                <c:pt idx="1">
                  <c:v>19</c:v>
                </c:pt>
                <c:pt idx="2">
                  <c:v>16</c:v>
                </c:pt>
                <c:pt idx="3">
                  <c:v>21</c:v>
                </c:pt>
              </c:numCache>
            </c:numRef>
          </c: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0-7480-4DA4-BD68-E5256EE9FD9E}"/>
            </c:ext>
          </c:extLst>
        </c:ser>
        <c:ser>
          <c:idx val="1"/>
          <c:order val="1"/>
          <c:tx>
            <c:strRef>
              <c:f>Pivot!$C$20:$C$21</c:f>
              <c:strCache>
                <c:ptCount val="1"/>
                <c:pt idx="0">
                  <c:v>Accident</c:v>
                </c:pt>
              </c:strCache>
            </c:strRef>
          </c:tx>
          <c:spPr>
            <a:ln w="38100" cap="rnd">
              <a:solidFill>
                <a:schemeClr val="accent4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dLbls>
            <c:dLbl>
              <c:idx val="3"/>
              <c:layout/>
              <c:tx>
                <c:rich>
                  <a:bodyPr/>
                  <a:lstStyle/>
                  <a:p>
                    <a:r>
                      <a:rPr lang="en-US"/>
                      <a:t>34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DD58-4A53-9938-A6D5607D5E38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Pivot!$A$22:$A$26</c:f>
              <c:strCache>
                <c:ptCount val="4"/>
                <c:pt idx="0">
                  <c:v>FY2017 - 3rd Qtr</c:v>
                </c:pt>
                <c:pt idx="1">
                  <c:v>FY2017 - 4th Qtr</c:v>
                </c:pt>
                <c:pt idx="2">
                  <c:v>FY2018 - 1st Qtr</c:v>
                </c:pt>
                <c:pt idx="3">
                  <c:v>FY2018 - 2nd Qtr</c:v>
                </c:pt>
              </c:strCache>
            </c:strRef>
          </c:cat>
          <c:val>
            <c:numRef>
              <c:f>Pivot!$C$22:$C$26</c:f>
              <c:numCache>
                <c:formatCode>General</c:formatCode>
                <c:ptCount val="4"/>
                <c:pt idx="0">
                  <c:v>36</c:v>
                </c:pt>
                <c:pt idx="1">
                  <c:v>30</c:v>
                </c:pt>
                <c:pt idx="2">
                  <c:v>37</c:v>
                </c:pt>
                <c:pt idx="3">
                  <c:v>33</c:v>
                </c:pt>
              </c:numCache>
            </c:numRef>
          </c: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1-7480-4DA4-BD68-E5256EE9FD9E}"/>
            </c:ext>
          </c:extLst>
        </c:ser>
        <c:ser>
          <c:idx val="2"/>
          <c:order val="2"/>
          <c:tx>
            <c:strRef>
              <c:f>Pivot!$D$20:$D$21</c:f>
              <c:strCache>
                <c:ptCount val="1"/>
                <c:pt idx="0">
                  <c:v>Injury</c:v>
                </c:pt>
              </c:strCache>
            </c:strRef>
          </c:tx>
          <c:spPr>
            <a:ln w="3810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dLbl>
              <c:idx val="3"/>
              <c:layout/>
              <c:tx>
                <c:rich>
                  <a:bodyPr/>
                  <a:lstStyle/>
                  <a:p>
                    <a:r>
                      <a:rPr lang="en-US"/>
                      <a:t>29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DD58-4A53-9938-A6D5607D5E38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Pivot!$A$22:$A$26</c:f>
              <c:strCache>
                <c:ptCount val="4"/>
                <c:pt idx="0">
                  <c:v>FY2017 - 3rd Qtr</c:v>
                </c:pt>
                <c:pt idx="1">
                  <c:v>FY2017 - 4th Qtr</c:v>
                </c:pt>
                <c:pt idx="2">
                  <c:v>FY2018 - 1st Qtr</c:v>
                </c:pt>
                <c:pt idx="3">
                  <c:v>FY2018 - 2nd Qtr</c:v>
                </c:pt>
              </c:strCache>
            </c:strRef>
          </c:cat>
          <c:val>
            <c:numRef>
              <c:f>Pivot!$D$22:$D$26</c:f>
              <c:numCache>
                <c:formatCode>General</c:formatCode>
                <c:ptCount val="4"/>
                <c:pt idx="0">
                  <c:v>43</c:v>
                </c:pt>
                <c:pt idx="1">
                  <c:v>52</c:v>
                </c:pt>
                <c:pt idx="2">
                  <c:v>48</c:v>
                </c:pt>
                <c:pt idx="3">
                  <c:v>27</c:v>
                </c:pt>
              </c:numCache>
            </c:numRef>
          </c: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2-7480-4DA4-BD68-E5256EE9FD9E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48505352"/>
        <c:axId val="293755888"/>
      </c:lineChart>
      <c:catAx>
        <c:axId val="485053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293755888"/>
        <c:crosses val="autoZero"/>
        <c:auto val="1"/>
        <c:lblAlgn val="ctr"/>
        <c:lblOffset val="100"/>
        <c:noMultiLvlLbl val="0"/>
      </c:catAx>
      <c:valAx>
        <c:axId val="2937558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8505352"/>
        <c:crosses val="autoZero"/>
        <c:crossBetween val="between"/>
      </c:valAx>
      <c:spPr>
        <a:noFill/>
        <a:ln w="25400">
          <a:noFill/>
        </a:ln>
        <a:effectLst/>
      </c:spPr>
    </c:plotArea>
    <c:legend>
      <c:legendPos val="r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extLst xmlns:c16r2="http://schemas.microsoft.com/office/drawing/2015/06/chart">
    <c:ext xmlns:c16="http://schemas.microsoft.com/office/drawing/2014/chart" uri="{E28EC0CA-F0BB-4C9C-879D-F8772B89E7AC}">
      <c16:pivotOptions16>
        <c16:showExpandCollapseFieldButtons val="1"/>
      </c16:pivotOptions16>
    </c:ex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eries val="1"/>
      </c14:pivotOptions>
    </c:ext>
  </c:extLst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4033943" cy="352781"/>
          </a:xfrm>
          <a:prstGeom prst="rect">
            <a:avLst/>
          </a:prstGeom>
        </p:spPr>
        <p:txBody>
          <a:bodyPr vert="horz" lIns="93314" tIns="46656" rIns="93314" bIns="46656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273542" y="1"/>
            <a:ext cx="4033943" cy="352781"/>
          </a:xfrm>
          <a:prstGeom prst="rect">
            <a:avLst/>
          </a:prstGeom>
        </p:spPr>
        <p:txBody>
          <a:bodyPr vert="horz" lIns="93314" tIns="46656" rIns="93314" bIns="46656" rtlCol="0"/>
          <a:lstStyle>
            <a:lvl1pPr algn="r">
              <a:defRPr sz="1200"/>
            </a:lvl1pPr>
          </a:lstStyle>
          <a:p>
            <a:fld id="{06FBF669-61D0-C44F-834A-43537F5FEE21}" type="datetimeFigureOut">
              <a:rPr lang="en-US" smtClean="0"/>
              <a:t>2/13/2018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6670321"/>
            <a:ext cx="4033943" cy="352780"/>
          </a:xfrm>
          <a:prstGeom prst="rect">
            <a:avLst/>
          </a:prstGeom>
        </p:spPr>
        <p:txBody>
          <a:bodyPr vert="horz" lIns="93314" tIns="46656" rIns="93314" bIns="46656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273542" y="6670321"/>
            <a:ext cx="4033943" cy="352780"/>
          </a:xfrm>
          <a:prstGeom prst="rect">
            <a:avLst/>
          </a:prstGeom>
        </p:spPr>
        <p:txBody>
          <a:bodyPr vert="horz" lIns="93314" tIns="46656" rIns="93314" bIns="46656" rtlCol="0" anchor="b"/>
          <a:lstStyle>
            <a:lvl1pPr algn="r">
              <a:defRPr sz="1200"/>
            </a:lvl1pPr>
          </a:lstStyle>
          <a:p>
            <a:fld id="{2A9686E7-D648-5648-9CBA-151F13B604E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27899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4033943" cy="352781"/>
          </a:xfrm>
          <a:prstGeom prst="rect">
            <a:avLst/>
          </a:prstGeom>
        </p:spPr>
        <p:txBody>
          <a:bodyPr vert="horz" lIns="93314" tIns="46656" rIns="93314" bIns="46656" rtlCol="0"/>
          <a:lstStyle>
            <a:lvl1pPr algn="l">
              <a:defRPr sz="1200" b="0" i="0">
                <a:latin typeface="Corbel Regular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73542" y="1"/>
            <a:ext cx="4033943" cy="352781"/>
          </a:xfrm>
          <a:prstGeom prst="rect">
            <a:avLst/>
          </a:prstGeom>
        </p:spPr>
        <p:txBody>
          <a:bodyPr vert="horz" lIns="93314" tIns="46656" rIns="93314" bIns="46656" rtlCol="0"/>
          <a:lstStyle>
            <a:lvl1pPr algn="r">
              <a:defRPr sz="1200" b="0" i="0">
                <a:latin typeface="Corbel Regular" charset="0"/>
              </a:defRPr>
            </a:lvl1pPr>
          </a:lstStyle>
          <a:p>
            <a:fld id="{CE863680-8853-6649-99DA-475CC3EF74FE}" type="datetimeFigureOut">
              <a:rPr lang="en-US" smtClean="0"/>
              <a:pPr/>
              <a:t>2/13/2018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49525" y="879475"/>
            <a:ext cx="4210050" cy="23685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14" tIns="46656" rIns="93314" bIns="46656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30910" y="3379869"/>
            <a:ext cx="7447280" cy="2765345"/>
          </a:xfrm>
          <a:prstGeom prst="rect">
            <a:avLst/>
          </a:prstGeom>
        </p:spPr>
        <p:txBody>
          <a:bodyPr vert="horz" lIns="93314" tIns="46656" rIns="93314" bIns="46656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6670321"/>
            <a:ext cx="4033943" cy="352780"/>
          </a:xfrm>
          <a:prstGeom prst="rect">
            <a:avLst/>
          </a:prstGeom>
        </p:spPr>
        <p:txBody>
          <a:bodyPr vert="horz" lIns="93314" tIns="46656" rIns="93314" bIns="46656" rtlCol="0" anchor="b"/>
          <a:lstStyle>
            <a:lvl1pPr algn="l">
              <a:defRPr sz="1200" b="0" i="0">
                <a:latin typeface="Corbel Regular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73542" y="6670321"/>
            <a:ext cx="4033943" cy="352780"/>
          </a:xfrm>
          <a:prstGeom prst="rect">
            <a:avLst/>
          </a:prstGeom>
        </p:spPr>
        <p:txBody>
          <a:bodyPr vert="horz" lIns="93314" tIns="46656" rIns="93314" bIns="46656" rtlCol="0" anchor="b"/>
          <a:lstStyle>
            <a:lvl1pPr algn="r">
              <a:defRPr sz="1200" b="0" i="0">
                <a:latin typeface="Corbel Regular" charset="0"/>
              </a:defRPr>
            </a:lvl1pPr>
          </a:lstStyle>
          <a:p>
            <a:fld id="{65A54A80-2A61-B543-BD9D-4700F7DB49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50673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Corbel Regular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Corbel Regular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Corbel Regular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Corbel Regular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Corbel Regular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49525" y="879475"/>
            <a:ext cx="4210050" cy="23685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A54A80-2A61-B543-BD9D-4700F7DB4995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19110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A54A80-2A61-B543-BD9D-4700F7DB4995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20529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47938" y="874713"/>
            <a:ext cx="4213225" cy="23701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A54A80-2A61-B543-BD9D-4700F7DB4995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68970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49525" y="879475"/>
            <a:ext cx="4210050" cy="23685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A54A80-2A61-B543-BD9D-4700F7DB4995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52675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A54A80-2A61-B543-BD9D-4700F7DB4995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55491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A54A80-2A61-B543-BD9D-4700F7DB4995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25002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A54A80-2A61-B543-BD9D-4700F7DB4995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64074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A54A80-2A61-B543-BD9D-4700F7DB4995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690788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A54A80-2A61-B543-BD9D-4700F7DB4995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322983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lang="en-US" sz="1100" dirty="0">
              <a:latin typeface="+mn-lt"/>
            </a:endParaRPr>
          </a:p>
          <a:p>
            <a:endParaRPr lang="en-US" dirty="0"/>
          </a:p>
          <a:p>
            <a:pPr lvl="1"/>
            <a:endParaRPr lang="en-US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A54A80-2A61-B543-BD9D-4700F7DB4995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966795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49525" y="879475"/>
            <a:ext cx="4210050" cy="23685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A54A80-2A61-B543-BD9D-4700F7DB4995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52675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A54A80-2A61-B543-BD9D-4700F7DB4995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528850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A54A80-2A61-B543-BD9D-4700F7DB4995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081487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>
              <a:solidFill>
                <a:schemeClr val="accent3">
                  <a:lumMod val="50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A78B22D-0D24-4F7D-AFBC-EB65B30BD8A3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229419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A54A80-2A61-B543-BD9D-4700F7DB4995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140701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A54A80-2A61-B543-BD9D-4700F7DB4995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97123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A54A80-2A61-B543-BD9D-4700F7DB4995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95328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49525" y="879475"/>
            <a:ext cx="4210050" cy="23685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A54A80-2A61-B543-BD9D-4700F7DB4995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269607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A54A80-2A61-B543-BD9D-4700F7DB4995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681519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A54A80-2A61-B543-BD9D-4700F7DB4995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50694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49525" y="879475"/>
            <a:ext cx="4210050" cy="23685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A54A80-2A61-B543-BD9D-4700F7DB4995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4870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dirty="0">
              <a:latin typeface="Cambria" panose="020405030504060302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A54A80-2A61-B543-BD9D-4700F7DB4995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50998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49525" y="879475"/>
            <a:ext cx="4210050" cy="23685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A54A80-2A61-B543-BD9D-4700F7DB4995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31127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dirty="0">
              <a:latin typeface="Cambria" panose="020405030504060302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A54A80-2A61-B543-BD9D-4700F7DB4995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64362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90471" indent="-290471">
              <a:buFont typeface="Arial" panose="020B0604020202020204" pitchFamily="34" charset="0"/>
              <a:buChar char="•"/>
            </a:pPr>
            <a:r>
              <a:rPr lang="en-US" sz="1600" dirty="0"/>
              <a:t>Info is based on scheduled work: Over 270,000 touch points each week across the 3 lines of business</a:t>
            </a:r>
          </a:p>
          <a:p>
            <a:pPr marL="290471" indent="-290471">
              <a:buFont typeface="Arial" panose="020B0604020202020204" pitchFamily="34" charset="0"/>
              <a:buChar char="•"/>
            </a:pPr>
            <a:r>
              <a:rPr lang="en-US" sz="1600" dirty="0"/>
              <a:t>Through the 2</a:t>
            </a:r>
            <a:r>
              <a:rPr lang="en-US" sz="1600" baseline="30000" dirty="0"/>
              <a:t>nd</a:t>
            </a:r>
            <a:r>
              <a:rPr lang="en-US" sz="1600" dirty="0"/>
              <a:t> quarter of the fiscal year averaging 99.9% meeting our performance metrics</a:t>
            </a:r>
          </a:p>
          <a:p>
            <a:pPr marL="290471" indent="-290471">
              <a:buFont typeface="Arial" panose="020B0604020202020204" pitchFamily="34" charset="0"/>
              <a:buChar char="•"/>
            </a:pPr>
            <a:r>
              <a:rPr lang="en-US" sz="1600" dirty="0"/>
              <a:t>High as a percentage, but we are having challenges with on time service delivery especially through the end of last quarter and into this quarter.</a:t>
            </a:r>
          </a:p>
          <a:p>
            <a:pPr marL="290471" indent="-290471">
              <a:buFont typeface="Arial" panose="020B0604020202020204" pitchFamily="34" charset="0"/>
              <a:buChar char="•"/>
            </a:pPr>
            <a:endParaRPr lang="en-US" sz="1600" dirty="0"/>
          </a:p>
          <a:p>
            <a:endParaRPr lang="en-US" sz="1600" dirty="0"/>
          </a:p>
          <a:p>
            <a:pPr marL="290471" indent="-290471">
              <a:buFont typeface="Arial" panose="020B0604020202020204" pitchFamily="34" charset="0"/>
              <a:buChar char="•"/>
            </a:pPr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A54A80-2A61-B543-BD9D-4700F7DB4995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67984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A54A80-2A61-B543-BD9D-4700F7DB4995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19560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A54A80-2A61-B543-BD9D-4700F7DB4995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68323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304800"/>
            <a:ext cx="12192000" cy="5867400"/>
          </a:xfrm>
          <a:prstGeom prst="rect">
            <a:avLst/>
          </a:prstGeom>
          <a:gradFill>
            <a:gsLst>
              <a:gs pos="58000">
                <a:schemeClr val="accent1">
                  <a:lumMod val="5000"/>
                  <a:lumOff val="95000"/>
                </a:schemeClr>
              </a:gs>
              <a:gs pos="89000">
                <a:schemeClr val="accent1">
                  <a:lumMod val="30000"/>
                  <a:lumOff val="7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i="0" dirty="0">
              <a:latin typeface="Arial Bold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uk-UA" smtClean="0"/>
              <a:pPr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5643481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Right_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uk-UA" smtClean="0"/>
              <a:pPr/>
              <a:t>‹#›</a:t>
            </a:fld>
            <a:endParaRPr lang="uk-UA" dirty="0"/>
          </a:p>
        </p:txBody>
      </p:sp>
      <p:sp>
        <p:nvSpPr>
          <p:cNvPr id="7" name="Holder 2"/>
          <p:cNvSpPr>
            <a:spLocks noGrp="1"/>
          </p:cNvSpPr>
          <p:nvPr>
            <p:ph type="ctrTitle" hasCustomPrompt="1"/>
          </p:nvPr>
        </p:nvSpPr>
        <p:spPr>
          <a:xfrm>
            <a:off x="2857" y="1752600"/>
            <a:ext cx="6400800" cy="553998"/>
          </a:xfrm>
          <a:prstGeom prst="rect">
            <a:avLst/>
          </a:prstGeom>
        </p:spPr>
        <p:txBody>
          <a:bodyPr wrap="square" lIns="182880" tIns="0" rIns="182880" bIns="0" anchor="ctr">
            <a:normAutofit/>
          </a:bodyPr>
          <a:lstStyle>
            <a:lvl1pPr marL="0" algn="ctr">
              <a:defRPr sz="3600" b="1" i="0" cap="all" baseline="0">
                <a:solidFill>
                  <a:srgbClr val="004B73"/>
                </a:solidFill>
                <a:latin typeface="Arial Bold" charset="0"/>
                <a:ea typeface="Arial Bold" charset="0"/>
                <a:cs typeface="Arial Bold" charset="0"/>
              </a:defRPr>
            </a:lvl1pPr>
          </a:lstStyle>
          <a:p>
            <a:r>
              <a:rPr lang="en-US" dirty="0"/>
              <a:t>LARGE HEADER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629400" y="381000"/>
            <a:ext cx="5410200" cy="28194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anchor="ctr"/>
          <a:lstStyle>
            <a:lvl1pPr algn="ctr">
              <a:defRPr b="1" i="0" baseline="0">
                <a:solidFill>
                  <a:schemeClr val="bg1"/>
                </a:solidFill>
                <a:latin typeface="Arial Bold" charset="0"/>
              </a:defRPr>
            </a:lvl1pPr>
          </a:lstStyle>
          <a:p>
            <a:endParaRPr lang="en-US" dirty="0"/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629400" y="3352800"/>
            <a:ext cx="5410200" cy="28194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anchor="ctr"/>
          <a:lstStyle>
            <a:lvl1pPr algn="ctr">
              <a:defRPr b="1" i="0" baseline="0">
                <a:solidFill>
                  <a:schemeClr val="bg1"/>
                </a:solidFill>
                <a:latin typeface="Arial Bold" charset="0"/>
              </a:defRPr>
            </a:lvl1pPr>
          </a:lstStyle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0" y="2306638"/>
            <a:ext cx="6403975" cy="2493962"/>
          </a:xfrm>
          <a:prstGeom prst="rect">
            <a:avLst/>
          </a:prstGeom>
        </p:spPr>
        <p:txBody>
          <a:bodyPr lIns="457200" tIns="182880" rIns="457200">
            <a:normAutofit/>
          </a:bodyPr>
          <a:lstStyle>
            <a:lvl1pPr algn="ctr">
              <a:defRPr sz="2800" b="0" i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/>
              <a:t>Use this page template for left copy and vertical image on right.</a:t>
            </a:r>
          </a:p>
        </p:txBody>
      </p:sp>
    </p:spTree>
    <p:extLst/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right_pictures_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uk-UA" smtClean="0"/>
              <a:pPr/>
              <a:t>‹#›</a:t>
            </a:fld>
            <a:endParaRPr lang="uk-UA" dirty="0"/>
          </a:p>
        </p:txBody>
      </p:sp>
      <p:sp>
        <p:nvSpPr>
          <p:cNvPr id="5" name="Holder 2"/>
          <p:cNvSpPr>
            <a:spLocks noGrp="1"/>
          </p:cNvSpPr>
          <p:nvPr>
            <p:ph type="ctrTitle" hasCustomPrompt="1"/>
          </p:nvPr>
        </p:nvSpPr>
        <p:spPr>
          <a:xfrm>
            <a:off x="0" y="441811"/>
            <a:ext cx="6553200" cy="553998"/>
          </a:xfrm>
          <a:prstGeom prst="rect">
            <a:avLst/>
          </a:prstGeom>
        </p:spPr>
        <p:txBody>
          <a:bodyPr wrap="square" lIns="0" tIns="0" rIns="0" bIns="0" anchor="ctr">
            <a:normAutofit/>
          </a:bodyPr>
          <a:lstStyle>
            <a:lvl1pPr marL="457200">
              <a:defRPr sz="3600" b="1" i="0" cap="all" baseline="0">
                <a:solidFill>
                  <a:srgbClr val="004B73"/>
                </a:solidFill>
                <a:latin typeface="Arial Bold" charset="0"/>
                <a:ea typeface="Arial Bold" charset="0"/>
                <a:cs typeface="Arial Bold" charset="0"/>
              </a:defRPr>
            </a:lvl1pPr>
          </a:lstStyle>
          <a:p>
            <a:r>
              <a:rPr lang="en-US" dirty="0"/>
              <a:t>LARGE HEADER</a:t>
            </a:r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381000" y="914400"/>
            <a:ext cx="6172200" cy="457200"/>
          </a:xfrm>
          <a:prstGeom prst="rect">
            <a:avLst/>
          </a:prstGeom>
        </p:spPr>
        <p:txBody>
          <a:bodyPr anchor="t"/>
          <a:lstStyle>
            <a:lvl1pPr>
              <a:spcAft>
                <a:spcPts val="600"/>
              </a:spcAft>
              <a:defRPr sz="2800" b="1" i="0">
                <a:solidFill>
                  <a:srgbClr val="004B73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b="0" i="0">
                <a:latin typeface="Corbel Regular" charset="0"/>
              </a:defRPr>
            </a:lvl2pPr>
            <a:lvl3pPr>
              <a:defRPr b="0" i="0">
                <a:latin typeface="Corbel Regular" charset="0"/>
              </a:defRPr>
            </a:lvl3pPr>
            <a:lvl4pPr>
              <a:defRPr b="0" i="0">
                <a:latin typeface="Corbel Regular" charset="0"/>
              </a:defRPr>
            </a:lvl4pPr>
            <a:lvl5pPr>
              <a:defRPr b="0" i="0">
                <a:latin typeface="Corbel Regular" charset="0"/>
              </a:defRPr>
            </a:lvl5pPr>
          </a:lstStyle>
          <a:p>
            <a:pPr lvl="0"/>
            <a:r>
              <a:rPr lang="en-US" dirty="0"/>
              <a:t>Subhead – (Use as needed)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381000" y="1447800"/>
            <a:ext cx="6172200" cy="4648200"/>
          </a:xfrm>
          <a:prstGeom prst="rect">
            <a:avLst/>
          </a:prstGeom>
        </p:spPr>
        <p:txBody>
          <a:bodyPr tIns="182880">
            <a:normAutofit/>
          </a:bodyPr>
          <a:lstStyle>
            <a:lvl1pPr>
              <a:defRPr sz="2200" b="0" i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/>
              <a:t>Use this template for large body of text, for paragraphs 7 lines deep or more.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Vivamus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, </a:t>
            </a:r>
            <a:r>
              <a:rPr lang="en-US" dirty="0" err="1"/>
              <a:t>faucibus</a:t>
            </a:r>
            <a:r>
              <a:rPr lang="en-US" dirty="0"/>
              <a:t> quam a, </a:t>
            </a:r>
            <a:r>
              <a:rPr lang="en-US" dirty="0" err="1"/>
              <a:t>sollicitudin</a:t>
            </a:r>
            <a:r>
              <a:rPr lang="en-US" dirty="0"/>
              <a:t> dolor.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 </a:t>
            </a:r>
            <a:r>
              <a:rPr lang="en-US" dirty="0" err="1"/>
              <a:t>justo</a:t>
            </a:r>
            <a:r>
              <a:rPr lang="en-US" dirty="0"/>
              <a:t> et mi </a:t>
            </a:r>
            <a:r>
              <a:rPr lang="en-US" dirty="0" err="1"/>
              <a:t>sodales</a:t>
            </a:r>
            <a:r>
              <a:rPr lang="en-US" dirty="0"/>
              <a:t>, a </a:t>
            </a:r>
            <a:r>
              <a:rPr lang="en-US" dirty="0" err="1"/>
              <a:t>viverra</a:t>
            </a:r>
            <a:r>
              <a:rPr lang="en-US" dirty="0"/>
              <a:t> lacus </a:t>
            </a:r>
            <a:r>
              <a:rPr lang="en-US" dirty="0" err="1"/>
              <a:t>placerat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rhoncus</a:t>
            </a:r>
            <a:r>
              <a:rPr lang="en-US" dirty="0"/>
              <a:t> maximus </a:t>
            </a:r>
            <a:r>
              <a:rPr lang="en-US" dirty="0" err="1"/>
              <a:t>bibendum</a:t>
            </a:r>
            <a:r>
              <a:rPr lang="en-US" dirty="0"/>
              <a:t>. Integer </a:t>
            </a:r>
            <a:r>
              <a:rPr lang="en-US" dirty="0" err="1"/>
              <a:t>metus</a:t>
            </a:r>
            <a:r>
              <a:rPr lang="en-US" dirty="0"/>
              <a:t> quam, </a:t>
            </a:r>
            <a:r>
              <a:rPr lang="en-US" dirty="0" err="1"/>
              <a:t>bibendum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ultricies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, tempus a sem.</a:t>
            </a:r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629400" y="381000"/>
            <a:ext cx="5410200" cy="28194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anchor="ctr"/>
          <a:lstStyle>
            <a:lvl1pPr algn="ctr">
              <a:defRPr b="1" i="0" baseline="0">
                <a:solidFill>
                  <a:schemeClr val="bg1"/>
                </a:solidFill>
                <a:latin typeface="Arial Bold" charset="0"/>
              </a:defRPr>
            </a:lvl1pPr>
          </a:lstStyle>
          <a:p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6629400" y="3352800"/>
            <a:ext cx="5410200" cy="28194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anchor="ctr"/>
          <a:lstStyle>
            <a:lvl1pPr algn="ctr">
              <a:defRPr b="1" i="0" baseline="0">
                <a:solidFill>
                  <a:schemeClr val="bg1"/>
                </a:solidFill>
                <a:latin typeface="Arial Bold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67495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fore_Af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uk-UA" smtClean="0"/>
              <a:pPr/>
              <a:t>‹#›</a:t>
            </a:fld>
            <a:endParaRPr lang="uk-UA" dirty="0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152400" y="1066800"/>
            <a:ext cx="5867400" cy="51054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anchor="ctr"/>
          <a:lstStyle>
            <a:lvl1pPr algn="ctr">
              <a:defRPr b="1" i="0" baseline="0">
                <a:solidFill>
                  <a:schemeClr val="bg1"/>
                </a:solidFill>
                <a:latin typeface="Arial Bold" charset="0"/>
              </a:defRPr>
            </a:lvl1pPr>
          </a:lstStyle>
          <a:p>
            <a:endParaRPr lang="en-US" dirty="0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6172200" y="1066800"/>
            <a:ext cx="5867400" cy="51054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anchor="ctr"/>
          <a:lstStyle>
            <a:lvl1pPr algn="ctr">
              <a:defRPr b="1" i="0" baseline="0">
                <a:solidFill>
                  <a:schemeClr val="bg1"/>
                </a:solidFill>
                <a:latin typeface="Arial Bold" charset="0"/>
              </a:defRPr>
            </a:lvl1pPr>
          </a:lstStyle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 hasCustomPrompt="1"/>
          </p:nvPr>
        </p:nvSpPr>
        <p:spPr>
          <a:xfrm>
            <a:off x="1562100" y="5791200"/>
            <a:ext cx="3048001" cy="381000"/>
          </a:xfrm>
          <a:prstGeom prst="rect">
            <a:avLst/>
          </a:prstGeom>
          <a:solidFill>
            <a:srgbClr val="004B73">
              <a:alpha val="20000"/>
            </a:srgbClr>
          </a:solidFill>
        </p:spPr>
        <p:txBody>
          <a:bodyPr lIns="91440" tIns="91440"/>
          <a:lstStyle>
            <a:lvl1pPr algn="ctr">
              <a:defRPr sz="1400" b="1" i="0">
                <a:solidFill>
                  <a:schemeClr val="bg1"/>
                </a:solidFill>
                <a:effectLst>
                  <a:outerShdw blurRad="393700" dist="38100" dir="5400000" algn="t" rotWithShape="0">
                    <a:prstClr val="black">
                      <a:alpha val="75000"/>
                    </a:prstClr>
                  </a:outerShdw>
                </a:effectLst>
                <a:latin typeface="Arial" charset="0"/>
                <a:ea typeface="Arial" charset="0"/>
                <a:cs typeface="Arial" charset="0"/>
              </a:defRPr>
            </a:lvl1pPr>
            <a:lvl2pPr algn="l">
              <a:defRPr sz="1400" b="1" i="0">
                <a:latin typeface="Arial" charset="0"/>
                <a:ea typeface="Arial" charset="0"/>
                <a:cs typeface="Arial" charset="0"/>
              </a:defRPr>
            </a:lvl2pPr>
            <a:lvl3pPr algn="l">
              <a:defRPr sz="1400" b="1" i="0">
                <a:latin typeface="Arial" charset="0"/>
                <a:ea typeface="Arial" charset="0"/>
                <a:cs typeface="Arial" charset="0"/>
              </a:defRPr>
            </a:lvl3pPr>
            <a:lvl4pPr algn="l">
              <a:defRPr sz="1400" b="1" i="0">
                <a:latin typeface="Arial" charset="0"/>
                <a:ea typeface="Arial" charset="0"/>
                <a:cs typeface="Arial" charset="0"/>
              </a:defRPr>
            </a:lvl4pPr>
            <a:lvl5pPr algn="l">
              <a:defRPr sz="1400" b="1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BEFORE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7543800" y="5791200"/>
            <a:ext cx="3124200" cy="381000"/>
          </a:xfrm>
          <a:prstGeom prst="rect">
            <a:avLst/>
          </a:prstGeom>
          <a:solidFill>
            <a:srgbClr val="004B73">
              <a:alpha val="20000"/>
            </a:srgbClr>
          </a:solidFill>
        </p:spPr>
        <p:txBody>
          <a:bodyPr lIns="91440" tIns="91440"/>
          <a:lstStyle>
            <a:lvl1pPr algn="ctr">
              <a:defRPr sz="1400" b="1" i="0">
                <a:solidFill>
                  <a:schemeClr val="bg1"/>
                </a:solidFill>
                <a:effectLst>
                  <a:outerShdw blurRad="393700" dist="38100" dir="5400000" algn="t" rotWithShape="0">
                    <a:prstClr val="black">
                      <a:alpha val="75000"/>
                    </a:prstClr>
                  </a:outerShdw>
                </a:effectLst>
                <a:latin typeface="Arial" charset="0"/>
                <a:ea typeface="Arial" charset="0"/>
                <a:cs typeface="Arial" charset="0"/>
              </a:defRPr>
            </a:lvl1pPr>
            <a:lvl2pPr algn="l">
              <a:defRPr sz="1400" b="1" i="0">
                <a:latin typeface="Arial" charset="0"/>
                <a:ea typeface="Arial" charset="0"/>
                <a:cs typeface="Arial" charset="0"/>
              </a:defRPr>
            </a:lvl2pPr>
            <a:lvl3pPr algn="l">
              <a:defRPr sz="1400" b="1" i="0">
                <a:latin typeface="Arial" charset="0"/>
                <a:ea typeface="Arial" charset="0"/>
                <a:cs typeface="Arial" charset="0"/>
              </a:defRPr>
            </a:lvl3pPr>
            <a:lvl4pPr algn="l">
              <a:defRPr sz="1400" b="1" i="0">
                <a:latin typeface="Arial" charset="0"/>
                <a:ea typeface="Arial" charset="0"/>
                <a:cs typeface="Arial" charset="0"/>
              </a:defRPr>
            </a:lvl4pPr>
            <a:lvl5pPr algn="l">
              <a:defRPr sz="1400" b="1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AFTER</a:t>
            </a:r>
          </a:p>
        </p:txBody>
      </p:sp>
      <p:sp>
        <p:nvSpPr>
          <p:cNvPr id="15" name="Holder 2"/>
          <p:cNvSpPr>
            <a:spLocks noGrp="1"/>
          </p:cNvSpPr>
          <p:nvPr>
            <p:ph type="ctrTitle" hasCustomPrompt="1"/>
          </p:nvPr>
        </p:nvSpPr>
        <p:spPr>
          <a:xfrm>
            <a:off x="0" y="441811"/>
            <a:ext cx="12192000" cy="553998"/>
          </a:xfrm>
          <a:prstGeom prst="rect">
            <a:avLst/>
          </a:prstGeom>
        </p:spPr>
        <p:txBody>
          <a:bodyPr wrap="square" lIns="0" tIns="0" rIns="0" bIns="0" anchor="ctr">
            <a:normAutofit/>
          </a:bodyPr>
          <a:lstStyle>
            <a:lvl1pPr marL="457200">
              <a:defRPr sz="3600" b="1" i="0" cap="all" baseline="0">
                <a:solidFill>
                  <a:srgbClr val="004B73"/>
                </a:solidFill>
                <a:latin typeface="Arial Bold" charset="0"/>
                <a:ea typeface="Arial Bold" charset="0"/>
                <a:cs typeface="Arial Bold" charset="0"/>
              </a:defRPr>
            </a:lvl1pPr>
          </a:lstStyle>
          <a:p>
            <a:r>
              <a:rPr lang="en-US" dirty="0"/>
              <a:t>LARGE HEADER</a:t>
            </a:r>
          </a:p>
        </p:txBody>
      </p:sp>
    </p:spTree>
    <p:extLst/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uk-UA" smtClean="0"/>
              <a:pPr/>
              <a:t>‹#›</a:t>
            </a:fld>
            <a:endParaRPr lang="uk-UA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52400" y="381000"/>
            <a:ext cx="5867400" cy="28194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anchor="ctr"/>
          <a:lstStyle>
            <a:lvl1pPr algn="ctr">
              <a:defRPr b="1" i="0" baseline="0">
                <a:solidFill>
                  <a:schemeClr val="bg1"/>
                </a:solidFill>
                <a:latin typeface="Arial Bold" charset="0"/>
              </a:defRPr>
            </a:lvl1pPr>
          </a:lstStyle>
          <a:p>
            <a:endParaRPr lang="en-US" dirty="0"/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152400" y="3352800"/>
            <a:ext cx="5867400" cy="28194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anchor="ctr"/>
          <a:lstStyle>
            <a:lvl1pPr algn="ctr">
              <a:defRPr b="1" i="0" baseline="0">
                <a:solidFill>
                  <a:schemeClr val="bg1"/>
                </a:solidFill>
                <a:latin typeface="Arial Bold" charset="0"/>
              </a:defRPr>
            </a:lvl1pPr>
          </a:lstStyle>
          <a:p>
            <a:endParaRPr lang="en-US" dirty="0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6172200" y="381000"/>
            <a:ext cx="5867400" cy="28194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anchor="ctr"/>
          <a:lstStyle>
            <a:lvl1pPr algn="ctr">
              <a:defRPr b="1" i="0" baseline="0">
                <a:solidFill>
                  <a:schemeClr val="bg1"/>
                </a:solidFill>
                <a:latin typeface="Arial Bold" charset="0"/>
              </a:defRPr>
            </a:lvl1pPr>
          </a:lstStyle>
          <a:p>
            <a:endParaRPr lang="en-US" dirty="0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6172200" y="3352800"/>
            <a:ext cx="5867400" cy="28194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anchor="ctr"/>
          <a:lstStyle>
            <a:lvl1pPr algn="ctr">
              <a:defRPr b="1" i="0" baseline="0">
                <a:solidFill>
                  <a:schemeClr val="bg1"/>
                </a:solidFill>
                <a:latin typeface="Arial Bold" charset="0"/>
              </a:defRPr>
            </a:lvl1pPr>
          </a:lstStyle>
          <a:p>
            <a:endParaRPr lang="en-US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152400" y="5791200"/>
            <a:ext cx="5867399" cy="381000"/>
          </a:xfrm>
          <a:prstGeom prst="rect">
            <a:avLst/>
          </a:prstGeom>
          <a:solidFill>
            <a:srgbClr val="004B73">
              <a:alpha val="20000"/>
            </a:srgbClr>
          </a:solidFill>
        </p:spPr>
        <p:txBody>
          <a:bodyPr lIns="91440" tIns="91440">
            <a:normAutofit/>
          </a:bodyPr>
          <a:lstStyle>
            <a:lvl1pPr algn="ctr">
              <a:defRPr sz="1200" b="0" i="0">
                <a:solidFill>
                  <a:schemeClr val="bg1"/>
                </a:solidFill>
                <a:effectLst>
                  <a:outerShdw blurRad="393700" dist="38100" dir="5400000" algn="t" rotWithShape="0">
                    <a:prstClr val="black">
                      <a:alpha val="75000"/>
                    </a:prstClr>
                  </a:outerShdw>
                </a:effectLst>
                <a:latin typeface="Arial" charset="0"/>
                <a:ea typeface="Arial" charset="0"/>
                <a:cs typeface="Arial" charset="0"/>
              </a:defRPr>
            </a:lvl1pPr>
            <a:lvl2pPr algn="l">
              <a:defRPr sz="1400" b="1" i="0">
                <a:latin typeface="Arial" charset="0"/>
                <a:ea typeface="Arial" charset="0"/>
                <a:cs typeface="Arial" charset="0"/>
              </a:defRPr>
            </a:lvl2pPr>
            <a:lvl3pPr algn="l">
              <a:defRPr sz="1400" b="1" i="0">
                <a:latin typeface="Arial" charset="0"/>
                <a:ea typeface="Arial" charset="0"/>
                <a:cs typeface="Arial" charset="0"/>
              </a:defRPr>
            </a:lvl3pPr>
            <a:lvl4pPr algn="l">
              <a:defRPr sz="1400" b="1" i="0">
                <a:latin typeface="Arial" charset="0"/>
                <a:ea typeface="Arial" charset="0"/>
                <a:cs typeface="Arial" charset="0"/>
              </a:defRPr>
            </a:lvl4pPr>
            <a:lvl5pPr algn="l">
              <a:defRPr sz="1400" b="1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(Picture Information Placeholder if needed)</a:t>
            </a:r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6172200" y="5791200"/>
            <a:ext cx="5867399" cy="381000"/>
          </a:xfrm>
          <a:prstGeom prst="rect">
            <a:avLst/>
          </a:prstGeom>
          <a:solidFill>
            <a:srgbClr val="004B73">
              <a:alpha val="20000"/>
            </a:srgbClr>
          </a:solidFill>
        </p:spPr>
        <p:txBody>
          <a:bodyPr lIns="91440" tIns="91440">
            <a:normAutofit/>
          </a:bodyPr>
          <a:lstStyle>
            <a:lvl1pPr algn="ctr">
              <a:defRPr sz="1200" b="0" i="0">
                <a:solidFill>
                  <a:schemeClr val="bg1"/>
                </a:solidFill>
                <a:effectLst>
                  <a:outerShdw blurRad="393700" dist="38100" dir="5400000" algn="t" rotWithShape="0">
                    <a:prstClr val="black">
                      <a:alpha val="75000"/>
                    </a:prstClr>
                  </a:outerShdw>
                </a:effectLst>
                <a:latin typeface="Arial" charset="0"/>
                <a:ea typeface="Arial" charset="0"/>
                <a:cs typeface="Arial" charset="0"/>
              </a:defRPr>
            </a:lvl1pPr>
            <a:lvl2pPr algn="l">
              <a:defRPr sz="1400" b="1" i="0">
                <a:latin typeface="Arial" charset="0"/>
                <a:ea typeface="Arial" charset="0"/>
                <a:cs typeface="Arial" charset="0"/>
              </a:defRPr>
            </a:lvl2pPr>
            <a:lvl3pPr algn="l">
              <a:defRPr sz="1400" b="1" i="0">
                <a:latin typeface="Arial" charset="0"/>
                <a:ea typeface="Arial" charset="0"/>
                <a:cs typeface="Arial" charset="0"/>
              </a:defRPr>
            </a:lvl3pPr>
            <a:lvl4pPr algn="l">
              <a:defRPr sz="1400" b="1" i="0">
                <a:latin typeface="Arial" charset="0"/>
                <a:ea typeface="Arial" charset="0"/>
                <a:cs typeface="Arial" charset="0"/>
              </a:defRPr>
            </a:lvl4pPr>
            <a:lvl5pPr algn="l">
              <a:defRPr sz="1400" b="1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(Picture Information Placeholder if needed)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9" hasCustomPrompt="1"/>
          </p:nvPr>
        </p:nvSpPr>
        <p:spPr>
          <a:xfrm>
            <a:off x="152400" y="2819400"/>
            <a:ext cx="5867399" cy="381000"/>
          </a:xfrm>
          <a:prstGeom prst="rect">
            <a:avLst/>
          </a:prstGeom>
          <a:solidFill>
            <a:srgbClr val="004B73">
              <a:alpha val="20000"/>
            </a:srgbClr>
          </a:solidFill>
        </p:spPr>
        <p:txBody>
          <a:bodyPr lIns="91440" tIns="91440">
            <a:normAutofit/>
          </a:bodyPr>
          <a:lstStyle>
            <a:lvl1pPr algn="ctr">
              <a:defRPr sz="1200" b="0" i="0">
                <a:solidFill>
                  <a:schemeClr val="bg1"/>
                </a:solidFill>
                <a:effectLst>
                  <a:outerShdw blurRad="393700" dist="38100" dir="5400000" algn="t" rotWithShape="0">
                    <a:prstClr val="black">
                      <a:alpha val="75000"/>
                    </a:prstClr>
                  </a:outerShdw>
                </a:effectLst>
                <a:latin typeface="Arial" charset="0"/>
                <a:ea typeface="Arial" charset="0"/>
                <a:cs typeface="Arial" charset="0"/>
              </a:defRPr>
            </a:lvl1pPr>
            <a:lvl2pPr algn="l">
              <a:defRPr sz="1400" b="1" i="0">
                <a:latin typeface="Arial" charset="0"/>
                <a:ea typeface="Arial" charset="0"/>
                <a:cs typeface="Arial" charset="0"/>
              </a:defRPr>
            </a:lvl2pPr>
            <a:lvl3pPr algn="l">
              <a:defRPr sz="1400" b="1" i="0">
                <a:latin typeface="Arial" charset="0"/>
                <a:ea typeface="Arial" charset="0"/>
                <a:cs typeface="Arial" charset="0"/>
              </a:defRPr>
            </a:lvl3pPr>
            <a:lvl4pPr algn="l">
              <a:defRPr sz="1400" b="1" i="0">
                <a:latin typeface="Arial" charset="0"/>
                <a:ea typeface="Arial" charset="0"/>
                <a:cs typeface="Arial" charset="0"/>
              </a:defRPr>
            </a:lvl4pPr>
            <a:lvl5pPr algn="l">
              <a:defRPr sz="1400" b="1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(Picture Information Placeholder if needed)</a:t>
            </a:r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6172200" y="2819400"/>
            <a:ext cx="5867399" cy="381000"/>
          </a:xfrm>
          <a:prstGeom prst="rect">
            <a:avLst/>
          </a:prstGeom>
          <a:solidFill>
            <a:srgbClr val="004B73">
              <a:alpha val="20000"/>
            </a:srgbClr>
          </a:solidFill>
        </p:spPr>
        <p:txBody>
          <a:bodyPr lIns="91440" tIns="91440">
            <a:normAutofit/>
          </a:bodyPr>
          <a:lstStyle>
            <a:lvl1pPr algn="ctr">
              <a:defRPr sz="1200" b="0" i="0">
                <a:solidFill>
                  <a:schemeClr val="bg1"/>
                </a:solidFill>
                <a:effectLst>
                  <a:outerShdw blurRad="393700" dist="38100" dir="5400000" algn="t" rotWithShape="0">
                    <a:prstClr val="black">
                      <a:alpha val="75000"/>
                    </a:prstClr>
                  </a:outerShdw>
                </a:effectLst>
                <a:latin typeface="Arial" charset="0"/>
                <a:ea typeface="Arial" charset="0"/>
                <a:cs typeface="Arial" charset="0"/>
              </a:defRPr>
            </a:lvl1pPr>
            <a:lvl2pPr algn="l">
              <a:defRPr sz="1400" b="1" i="0">
                <a:latin typeface="Arial" charset="0"/>
                <a:ea typeface="Arial" charset="0"/>
                <a:cs typeface="Arial" charset="0"/>
              </a:defRPr>
            </a:lvl2pPr>
            <a:lvl3pPr algn="l">
              <a:defRPr sz="1400" b="1" i="0">
                <a:latin typeface="Arial" charset="0"/>
                <a:ea typeface="Arial" charset="0"/>
                <a:cs typeface="Arial" charset="0"/>
              </a:defRPr>
            </a:lvl3pPr>
            <a:lvl4pPr algn="l">
              <a:defRPr sz="1400" b="1" i="0">
                <a:latin typeface="Arial" charset="0"/>
                <a:ea typeface="Arial" charset="0"/>
                <a:cs typeface="Arial" charset="0"/>
              </a:defRPr>
            </a:lvl4pPr>
            <a:lvl5pPr algn="l">
              <a:defRPr sz="1400" b="1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(Picture Information Placeholder if needed)</a:t>
            </a:r>
          </a:p>
        </p:txBody>
      </p:sp>
    </p:spTree>
    <p:extLst/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uk-UA" smtClean="0"/>
              <a:pPr/>
              <a:t>‹#›</a:t>
            </a:fld>
            <a:endParaRPr lang="uk-UA" dirty="0"/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152400" y="3352800"/>
            <a:ext cx="5867400" cy="28194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anchor="ctr"/>
          <a:lstStyle>
            <a:lvl1pPr algn="ctr">
              <a:defRPr b="1" i="0" baseline="0">
                <a:solidFill>
                  <a:schemeClr val="bg1"/>
                </a:solidFill>
                <a:latin typeface="Arial Bold" charset="0"/>
              </a:defRPr>
            </a:lvl1pPr>
          </a:lstStyle>
          <a:p>
            <a:endParaRPr lang="en-US" dirty="0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6172200" y="381000"/>
            <a:ext cx="5867400" cy="28194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anchor="ctr"/>
          <a:lstStyle>
            <a:lvl1pPr algn="ctr">
              <a:defRPr b="1" i="0" baseline="0">
                <a:solidFill>
                  <a:schemeClr val="bg1"/>
                </a:solidFill>
                <a:latin typeface="Arial Bold" charset="0"/>
              </a:defRPr>
            </a:lvl1pPr>
          </a:lstStyle>
          <a:p>
            <a:endParaRPr lang="en-US" dirty="0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6172200" y="3352800"/>
            <a:ext cx="5867400" cy="28194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anchor="ctr"/>
          <a:lstStyle>
            <a:lvl1pPr algn="ctr">
              <a:defRPr b="1" i="0" baseline="0">
                <a:solidFill>
                  <a:schemeClr val="bg1"/>
                </a:solidFill>
                <a:latin typeface="Arial Bold" charset="0"/>
              </a:defRPr>
            </a:lvl1pPr>
          </a:lstStyle>
          <a:p>
            <a:endParaRPr lang="en-US" dirty="0"/>
          </a:p>
        </p:txBody>
      </p:sp>
      <p:sp>
        <p:nvSpPr>
          <p:cNvPr id="8" name="Holder 2"/>
          <p:cNvSpPr>
            <a:spLocks noGrp="1"/>
          </p:cNvSpPr>
          <p:nvPr>
            <p:ph type="ctrTitle" hasCustomPrompt="1"/>
          </p:nvPr>
        </p:nvSpPr>
        <p:spPr>
          <a:xfrm>
            <a:off x="2857" y="991969"/>
            <a:ext cx="6016815" cy="553998"/>
          </a:xfrm>
          <a:prstGeom prst="rect">
            <a:avLst/>
          </a:prstGeom>
        </p:spPr>
        <p:txBody>
          <a:bodyPr wrap="square" lIns="182880" tIns="0" rIns="182880" bIns="0" anchor="ctr">
            <a:normAutofit/>
          </a:bodyPr>
          <a:lstStyle>
            <a:lvl1pPr marL="0" algn="ctr">
              <a:defRPr sz="3600" b="1" i="0" cap="all" baseline="0">
                <a:solidFill>
                  <a:srgbClr val="004B73"/>
                </a:solidFill>
                <a:latin typeface="Arial Bold" charset="0"/>
                <a:ea typeface="Arial Bold" charset="0"/>
                <a:cs typeface="Arial Bold" charset="0"/>
              </a:defRPr>
            </a:lvl1pPr>
          </a:lstStyle>
          <a:p>
            <a:r>
              <a:rPr lang="en-US" dirty="0"/>
              <a:t>LARGE HEADER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0" y="1546225"/>
            <a:ext cx="6019800" cy="1501775"/>
          </a:xfrm>
          <a:prstGeom prst="rect">
            <a:avLst/>
          </a:prstGeom>
        </p:spPr>
        <p:txBody>
          <a:bodyPr lIns="182880" tIns="182880" rIns="182880">
            <a:normAutofit/>
          </a:bodyPr>
          <a:lstStyle>
            <a:lvl1pPr algn="ctr">
              <a:defRPr sz="2400" b="0" i="0">
                <a:latin typeface="Arial" charset="0"/>
                <a:ea typeface="Arial" charset="0"/>
                <a:cs typeface="Arial" charset="0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Use this page template for three pictures </a:t>
            </a:r>
          </a:p>
          <a:p>
            <a:pPr lvl="0"/>
            <a:r>
              <a:rPr lang="en-US" dirty="0"/>
              <a:t>&amp; brief explainer</a:t>
            </a:r>
          </a:p>
        </p:txBody>
      </p:sp>
    </p:spTree>
    <p:extLst/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_Text_Overl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uk-UA" smtClean="0"/>
              <a:pPr/>
              <a:t>‹#›</a:t>
            </a:fld>
            <a:endParaRPr lang="uk-UA" dirty="0"/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152400" y="381000"/>
            <a:ext cx="11887200" cy="57912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rIns="91440" anchor="ctr"/>
          <a:lstStyle>
            <a:lvl1pPr algn="ctr">
              <a:defRPr b="1" i="0" baseline="0">
                <a:solidFill>
                  <a:schemeClr val="bg1"/>
                </a:solidFill>
                <a:latin typeface="Arial Bold" charset="0"/>
              </a:defRPr>
            </a:lvl1pPr>
          </a:lstStyle>
          <a:p>
            <a:endParaRPr lang="en-US" dirty="0"/>
          </a:p>
        </p:txBody>
      </p:sp>
      <p:sp>
        <p:nvSpPr>
          <p:cNvPr id="8" name="Holder 2"/>
          <p:cNvSpPr>
            <a:spLocks noGrp="1"/>
          </p:cNvSpPr>
          <p:nvPr>
            <p:ph type="ctrTitle" hasCustomPrompt="1"/>
          </p:nvPr>
        </p:nvSpPr>
        <p:spPr>
          <a:xfrm>
            <a:off x="2872" y="992227"/>
            <a:ext cx="12185953" cy="553998"/>
          </a:xfrm>
          <a:prstGeom prst="rect">
            <a:avLst/>
          </a:prstGeom>
        </p:spPr>
        <p:txBody>
          <a:bodyPr wrap="square" lIns="0" tIns="0" rIns="0" bIns="0" anchor="ctr">
            <a:normAutofit/>
          </a:bodyPr>
          <a:lstStyle>
            <a:lvl1pPr marL="0" algn="ctr">
              <a:defRPr sz="3600" b="1" i="0" cap="all" baseline="0">
                <a:solidFill>
                  <a:schemeClr val="bg1"/>
                </a:solidFill>
                <a:effectLst>
                  <a:outerShdw blurRad="393700" dist="38100" dir="5400000" algn="t" rotWithShape="0">
                    <a:prstClr val="black">
                      <a:alpha val="75000"/>
                    </a:prstClr>
                  </a:outerShdw>
                </a:effectLst>
                <a:latin typeface="Arial Bold" charset="0"/>
                <a:ea typeface="Arial Bold" charset="0"/>
                <a:cs typeface="Arial Bold" charset="0"/>
              </a:defRPr>
            </a:lvl1pPr>
          </a:lstStyle>
          <a:p>
            <a:r>
              <a:rPr lang="en-US" dirty="0"/>
              <a:t>LARGE HEADER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0" y="1546225"/>
            <a:ext cx="12188825" cy="1577975"/>
          </a:xfrm>
          <a:prstGeom prst="rect">
            <a:avLst/>
          </a:prstGeom>
        </p:spPr>
        <p:txBody>
          <a:bodyPr lIns="457200" rIns="365760"/>
          <a:lstStyle>
            <a:lvl1pPr algn="ctr">
              <a:defRPr sz="2400" b="0" i="0">
                <a:solidFill>
                  <a:schemeClr val="bg1"/>
                </a:solidFill>
                <a:effectLst>
                  <a:outerShdw blurRad="393700" dist="38100" dir="5400000" algn="t" rotWithShape="0">
                    <a:prstClr val="black">
                      <a:alpha val="75000"/>
                    </a:prstClr>
                  </a:outerShdw>
                </a:effectLst>
                <a:latin typeface="Arial" charset="0"/>
                <a:ea typeface="Arial" charset="0"/>
                <a:cs typeface="Arial" charset="0"/>
              </a:defRPr>
            </a:lvl1pPr>
            <a:lvl2pPr algn="ctr">
              <a:defRPr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2pPr>
            <a:lvl3pPr algn="ctr">
              <a:defRPr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3pPr>
            <a:lvl4pPr algn="ctr">
              <a:defRPr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4pPr>
            <a:lvl5pPr algn="ctr">
              <a:defRPr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Use this page template for copy (no more than 4 lines) to overlay on top </a:t>
            </a:r>
          </a:p>
          <a:p>
            <a:pPr lvl="0"/>
            <a:r>
              <a:rPr lang="en-US" dirty="0"/>
              <a:t>of DARK image.</a:t>
            </a:r>
          </a:p>
        </p:txBody>
      </p:sp>
    </p:spTree>
    <p:extLst/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_Picture_Text_Overl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152400" y="381000"/>
            <a:ext cx="11887200" cy="57912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rIns="91440" anchor="ctr"/>
          <a:lstStyle>
            <a:lvl1pPr algn="ctr">
              <a:defRPr b="1" i="0" baseline="0">
                <a:solidFill>
                  <a:schemeClr val="bg1"/>
                </a:solidFill>
                <a:latin typeface="Arial Bold" charset="0"/>
              </a:defRPr>
            </a:lvl1pPr>
          </a:lstStyle>
          <a:p>
            <a:endParaRPr lang="en-US" dirty="0"/>
          </a:p>
        </p:txBody>
      </p:sp>
      <p:sp>
        <p:nvSpPr>
          <p:cNvPr id="8" name="Holder 2"/>
          <p:cNvSpPr>
            <a:spLocks noGrp="1"/>
          </p:cNvSpPr>
          <p:nvPr>
            <p:ph type="ctrTitle" hasCustomPrompt="1"/>
          </p:nvPr>
        </p:nvSpPr>
        <p:spPr>
          <a:xfrm>
            <a:off x="2857" y="991969"/>
            <a:ext cx="12185953" cy="553998"/>
          </a:xfrm>
          <a:prstGeom prst="rect">
            <a:avLst/>
          </a:prstGeom>
        </p:spPr>
        <p:txBody>
          <a:bodyPr wrap="square" lIns="0" tIns="0" rIns="0" bIns="0" anchor="ctr">
            <a:normAutofit/>
          </a:bodyPr>
          <a:lstStyle>
            <a:lvl1pPr marL="0" algn="ctr">
              <a:defRPr sz="3600" b="1" i="0" cap="all" baseline="0">
                <a:solidFill>
                  <a:srgbClr val="004B73"/>
                </a:solidFill>
                <a:effectLst>
                  <a:glow rad="635000">
                    <a:schemeClr val="bg1">
                      <a:alpha val="75000"/>
                    </a:schemeClr>
                  </a:glow>
                </a:effectLst>
                <a:latin typeface="Arial Bold" charset="0"/>
                <a:ea typeface="Arial Bold" charset="0"/>
                <a:cs typeface="Arial Bold" charset="0"/>
              </a:defRPr>
            </a:lvl1pPr>
          </a:lstStyle>
          <a:p>
            <a:r>
              <a:rPr lang="en-US" dirty="0"/>
              <a:t>LARGE HEADER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uk-UA" smtClean="0"/>
              <a:pPr/>
              <a:t>‹#›</a:t>
            </a:fld>
            <a:endParaRPr lang="uk-UA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0" y="1546225"/>
            <a:ext cx="12188825" cy="1196975"/>
          </a:xfrm>
          <a:prstGeom prst="rect">
            <a:avLst/>
          </a:prstGeom>
        </p:spPr>
        <p:txBody>
          <a:bodyPr lIns="457200" rIns="365760"/>
          <a:lstStyle>
            <a:lvl1pPr algn="ctr">
              <a:defRPr sz="2400" b="0" i="0">
                <a:solidFill>
                  <a:srgbClr val="004B73"/>
                </a:solidFill>
                <a:effectLst>
                  <a:glow rad="635000">
                    <a:schemeClr val="bg1">
                      <a:alpha val="75000"/>
                    </a:schemeClr>
                  </a:glow>
                </a:effectLst>
                <a:latin typeface="Arial" charset="0"/>
                <a:ea typeface="Arial" charset="0"/>
                <a:cs typeface="Arial" charset="0"/>
              </a:defRPr>
            </a:lvl1pPr>
            <a:lvl2pPr algn="ctr">
              <a:defRPr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2pPr>
            <a:lvl3pPr algn="ctr">
              <a:defRPr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3pPr>
            <a:lvl4pPr algn="ctr">
              <a:defRPr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4pPr>
            <a:lvl5pPr algn="ctr">
              <a:defRPr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Use this page template for copy (no more than 4 lines) to overlay on top </a:t>
            </a:r>
          </a:p>
          <a:p>
            <a:pPr lvl="0"/>
            <a:r>
              <a:rPr lang="en-US" dirty="0"/>
              <a:t>of LIGHT image.</a:t>
            </a:r>
          </a:p>
        </p:txBody>
      </p:sp>
    </p:spTree>
    <p:extLst/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uk-UA" smtClean="0"/>
              <a:pPr/>
              <a:t>‹#›</a:t>
            </a:fld>
            <a:endParaRPr lang="uk-UA" dirty="0"/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381000" y="914400"/>
            <a:ext cx="11303000" cy="457200"/>
          </a:xfrm>
          <a:prstGeom prst="rect">
            <a:avLst/>
          </a:prstGeom>
        </p:spPr>
        <p:txBody>
          <a:bodyPr anchor="t"/>
          <a:lstStyle>
            <a:lvl1pPr>
              <a:spcAft>
                <a:spcPts val="600"/>
              </a:spcAft>
              <a:defRPr sz="2800" b="1" i="0" baseline="0">
                <a:solidFill>
                  <a:srgbClr val="004B73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b="0" i="0">
                <a:latin typeface="Corbel Regular" charset="0"/>
              </a:defRPr>
            </a:lvl2pPr>
            <a:lvl3pPr>
              <a:defRPr b="0" i="0">
                <a:latin typeface="Corbel Regular" charset="0"/>
              </a:defRPr>
            </a:lvl3pPr>
            <a:lvl4pPr>
              <a:defRPr b="0" i="0">
                <a:latin typeface="Corbel Regular" charset="0"/>
              </a:defRPr>
            </a:lvl4pPr>
            <a:lvl5pPr>
              <a:defRPr b="0" i="0">
                <a:latin typeface="Corbel Regular" charset="0"/>
              </a:defRPr>
            </a:lvl5pPr>
          </a:lstStyle>
          <a:p>
            <a:pPr lvl="0"/>
            <a:r>
              <a:rPr lang="en-US" dirty="0"/>
              <a:t>Subhead – (Use this page for bullet points)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381000" y="1676400"/>
            <a:ext cx="11303000" cy="4495800"/>
          </a:xfrm>
          <a:prstGeom prst="rect">
            <a:avLst/>
          </a:prstGeom>
        </p:spPr>
        <p:txBody>
          <a:bodyPr tIns="0" anchor="t">
            <a:normAutofit/>
          </a:bodyPr>
          <a:lstStyle>
            <a:lvl1pPr marL="285750" indent="-285750">
              <a:buClr>
                <a:srgbClr val="004B73"/>
              </a:buClr>
              <a:buFont typeface="Wingdings" charset="2"/>
              <a:buChar char="§"/>
              <a:defRPr sz="2800" b="0" i="0"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buClr>
                <a:srgbClr val="004B73"/>
              </a:buClr>
              <a:buFont typeface="Wingdings" charset="2"/>
              <a:buChar char="§"/>
              <a:defRPr sz="2800" b="0" i="0">
                <a:latin typeface="Arial" charset="0"/>
                <a:ea typeface="Arial" charset="0"/>
                <a:cs typeface="Arial" charset="0"/>
              </a:defRPr>
            </a:lvl2pPr>
            <a:lvl3pPr marL="1200150" indent="-285750">
              <a:buClr>
                <a:srgbClr val="004B73"/>
              </a:buClr>
              <a:buFont typeface="Wingdings" charset="2"/>
              <a:buChar char="§"/>
              <a:defRPr sz="2800" b="0" i="0">
                <a:latin typeface="Arial" charset="0"/>
                <a:ea typeface="Arial" charset="0"/>
                <a:cs typeface="Arial" charset="0"/>
              </a:defRPr>
            </a:lvl3pPr>
            <a:lvl4pPr marL="1657350" indent="-285750">
              <a:buClr>
                <a:srgbClr val="004B73"/>
              </a:buClr>
              <a:buFont typeface="Wingdings" charset="2"/>
              <a:buChar char="§"/>
              <a:defRPr sz="2800" b="0" i="0">
                <a:latin typeface="Arial" charset="0"/>
                <a:ea typeface="Arial" charset="0"/>
                <a:cs typeface="Arial" charset="0"/>
              </a:defRPr>
            </a:lvl4pPr>
            <a:lvl5pPr marL="2114550" indent="-285750">
              <a:buClr>
                <a:srgbClr val="004B73"/>
              </a:buClr>
              <a:buFont typeface="Wingdings" charset="2"/>
              <a:buChar char="§"/>
              <a:defRPr sz="2800"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Holder 2"/>
          <p:cNvSpPr>
            <a:spLocks noGrp="1"/>
          </p:cNvSpPr>
          <p:nvPr>
            <p:ph type="ctrTitle" hasCustomPrompt="1"/>
          </p:nvPr>
        </p:nvSpPr>
        <p:spPr>
          <a:xfrm>
            <a:off x="0" y="441811"/>
            <a:ext cx="12192000" cy="553998"/>
          </a:xfrm>
          <a:prstGeom prst="rect">
            <a:avLst/>
          </a:prstGeom>
        </p:spPr>
        <p:txBody>
          <a:bodyPr wrap="square" lIns="0" tIns="0" rIns="0" bIns="0" anchor="ctr">
            <a:normAutofit/>
          </a:bodyPr>
          <a:lstStyle>
            <a:lvl1pPr marL="457200">
              <a:defRPr sz="3600" b="1" i="0" cap="all" baseline="0">
                <a:solidFill>
                  <a:srgbClr val="004B73"/>
                </a:solidFill>
                <a:latin typeface="Arial Bold" charset="0"/>
                <a:ea typeface="Arial Bold" charset="0"/>
                <a:cs typeface="Arial Bold" charset="0"/>
              </a:defRPr>
            </a:lvl1pPr>
          </a:lstStyle>
          <a:p>
            <a:r>
              <a:rPr lang="en-US" dirty="0"/>
              <a:t>LARGE HEADER</a:t>
            </a:r>
          </a:p>
        </p:txBody>
      </p:sp>
    </p:spTree>
    <p:extLst/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otally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bk object 20"/>
          <p:cNvSpPr/>
          <p:nvPr/>
        </p:nvSpPr>
        <p:spPr>
          <a:xfrm>
            <a:off x="5905432" y="755484"/>
            <a:ext cx="369061" cy="18739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0" b="0" i="0">
              <a:latin typeface="Corbel Regular" charset="0"/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527099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_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6F15528-21DE-4FAA-801E-634DDDAF4B2B}" type="slidenum">
              <a:rPr lang="uk-UA" smtClean="0"/>
              <a:pPr/>
              <a:t>‹#›</a:t>
            </a:fld>
            <a:endParaRPr lang="uk-UA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1981200"/>
            <a:ext cx="12192000" cy="2819400"/>
          </a:xfrm>
          <a:prstGeom prst="rect">
            <a:avLst/>
          </a:prstGeom>
        </p:spPr>
        <p:txBody>
          <a:bodyPr anchor="ctr"/>
          <a:lstStyle>
            <a:lvl1pPr algn="ctr">
              <a:defRPr sz="3600" b="1" i="0" cap="all" baseline="0">
                <a:solidFill>
                  <a:schemeClr val="bg1"/>
                </a:solidFill>
                <a:latin typeface="Arial Bold" charset="0"/>
              </a:defRPr>
            </a:lvl1pPr>
            <a:lvl2pPr algn="ctr">
              <a:defRPr sz="3600" b="1">
                <a:solidFill>
                  <a:schemeClr val="bg1"/>
                </a:solidFill>
                <a:latin typeface="+mn-lt"/>
              </a:defRPr>
            </a:lvl2pPr>
            <a:lvl3pPr algn="ctr">
              <a:defRPr sz="3600" b="1">
                <a:solidFill>
                  <a:schemeClr val="bg1"/>
                </a:solidFill>
                <a:latin typeface="+mn-lt"/>
              </a:defRPr>
            </a:lvl3pPr>
            <a:lvl4pPr algn="ctr">
              <a:defRPr sz="3600" b="1">
                <a:solidFill>
                  <a:schemeClr val="bg1"/>
                </a:solidFill>
                <a:latin typeface="+mn-lt"/>
              </a:defRPr>
            </a:lvl4pPr>
            <a:lvl5pPr algn="ctr">
              <a:defRPr sz="3600" b="1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SECTION BREAK TITLE</a:t>
            </a:r>
          </a:p>
        </p:txBody>
      </p:sp>
    </p:spTree>
    <p:extLst>
      <p:ext uri="{BB962C8B-B14F-4D97-AF65-F5344CB8AC3E}">
        <p14:creationId xmlns:p14="http://schemas.microsoft.com/office/powerpoint/2010/main" val="15434124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 hasCustomPrompt="1"/>
          </p:nvPr>
        </p:nvSpPr>
        <p:spPr>
          <a:xfrm>
            <a:off x="0" y="441811"/>
            <a:ext cx="12192000" cy="553998"/>
          </a:xfrm>
          <a:prstGeom prst="rect">
            <a:avLst/>
          </a:prstGeom>
        </p:spPr>
        <p:txBody>
          <a:bodyPr wrap="square" lIns="0" tIns="0" rIns="0" bIns="0" anchor="ctr">
            <a:normAutofit/>
          </a:bodyPr>
          <a:lstStyle>
            <a:lvl1pPr marL="457200">
              <a:defRPr sz="3600" b="1" i="0" cap="all" baseline="0">
                <a:solidFill>
                  <a:srgbClr val="004B73"/>
                </a:solidFill>
                <a:latin typeface="Arial Bold" charset="0"/>
                <a:ea typeface="Arial Bold" charset="0"/>
                <a:cs typeface="Arial Bold" charset="0"/>
              </a:defRPr>
            </a:lvl1pPr>
          </a:lstStyle>
          <a:p>
            <a:r>
              <a:rPr lang="en-US" dirty="0"/>
              <a:t>LARGE HEADER</a:t>
            </a:r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t>‹#›</a:t>
            </a:fld>
            <a:endParaRPr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0" hasCustomPrompt="1"/>
          </p:nvPr>
        </p:nvSpPr>
        <p:spPr>
          <a:xfrm>
            <a:off x="381000" y="914400"/>
            <a:ext cx="11303000" cy="457200"/>
          </a:xfrm>
          <a:prstGeom prst="rect">
            <a:avLst/>
          </a:prstGeom>
        </p:spPr>
        <p:txBody>
          <a:bodyPr anchor="t"/>
          <a:lstStyle>
            <a:lvl1pPr>
              <a:spcAft>
                <a:spcPts val="600"/>
              </a:spcAft>
              <a:defRPr sz="2800" b="1" i="0">
                <a:solidFill>
                  <a:srgbClr val="004B73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b="0" i="0">
                <a:latin typeface="Corbel Regular" charset="0"/>
              </a:defRPr>
            </a:lvl2pPr>
            <a:lvl3pPr>
              <a:defRPr b="0" i="0">
                <a:latin typeface="Corbel Regular" charset="0"/>
              </a:defRPr>
            </a:lvl3pPr>
            <a:lvl4pPr>
              <a:defRPr b="0" i="0">
                <a:latin typeface="Corbel Regular" charset="0"/>
              </a:defRPr>
            </a:lvl4pPr>
            <a:lvl5pPr>
              <a:defRPr b="0" i="0">
                <a:latin typeface="Corbel Regular" charset="0"/>
              </a:defRPr>
            </a:lvl5pPr>
          </a:lstStyle>
          <a:p>
            <a:pPr lvl="0"/>
            <a:r>
              <a:rPr lang="en-US" dirty="0"/>
              <a:t>Subhead – (Use as needed or delete)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381000" y="1447800"/>
            <a:ext cx="11303000" cy="4648200"/>
          </a:xfrm>
          <a:prstGeom prst="rect">
            <a:avLst/>
          </a:prstGeom>
        </p:spPr>
        <p:txBody>
          <a:bodyPr tIns="182880"/>
          <a:lstStyle>
            <a:lvl1pPr>
              <a:defRPr sz="2200" b="0" i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/>
              <a:t>Use this template for large body of text, for paragraphs 7 lines deep or more.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Vivamus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, </a:t>
            </a:r>
            <a:r>
              <a:rPr lang="en-US" dirty="0" err="1"/>
              <a:t>faucibus</a:t>
            </a:r>
            <a:r>
              <a:rPr lang="en-US" dirty="0"/>
              <a:t> quam a, </a:t>
            </a:r>
            <a:r>
              <a:rPr lang="en-US" dirty="0" err="1"/>
              <a:t>sollicitudin</a:t>
            </a:r>
            <a:r>
              <a:rPr lang="en-US" dirty="0"/>
              <a:t> dolor.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 </a:t>
            </a:r>
            <a:r>
              <a:rPr lang="en-US" dirty="0" err="1"/>
              <a:t>justo</a:t>
            </a:r>
            <a:r>
              <a:rPr lang="en-US" dirty="0"/>
              <a:t> et mi </a:t>
            </a:r>
            <a:r>
              <a:rPr lang="en-US" dirty="0" err="1"/>
              <a:t>sodales</a:t>
            </a:r>
            <a:r>
              <a:rPr lang="en-US" dirty="0"/>
              <a:t>, a </a:t>
            </a:r>
            <a:r>
              <a:rPr lang="en-US" dirty="0" err="1"/>
              <a:t>viverra</a:t>
            </a:r>
            <a:r>
              <a:rPr lang="en-US" dirty="0"/>
              <a:t> lacus </a:t>
            </a:r>
            <a:r>
              <a:rPr lang="en-US" dirty="0" err="1"/>
              <a:t>placerat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rhoncus</a:t>
            </a:r>
            <a:r>
              <a:rPr lang="en-US" dirty="0"/>
              <a:t> maximus </a:t>
            </a:r>
            <a:r>
              <a:rPr lang="en-US" dirty="0" err="1"/>
              <a:t>bibendum</a:t>
            </a:r>
            <a:r>
              <a:rPr lang="en-US" dirty="0"/>
              <a:t>. Integer </a:t>
            </a:r>
            <a:r>
              <a:rPr lang="en-US" dirty="0" err="1"/>
              <a:t>metus</a:t>
            </a:r>
            <a:r>
              <a:rPr lang="en-US" dirty="0"/>
              <a:t> quam, </a:t>
            </a:r>
            <a:r>
              <a:rPr lang="en-US" dirty="0" err="1"/>
              <a:t>bibendum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ultricies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, tempus a sem. </a:t>
            </a:r>
            <a:r>
              <a:rPr lang="en-US" dirty="0" err="1"/>
              <a:t>Suspendisse</a:t>
            </a:r>
            <a:r>
              <a:rPr lang="en-US" dirty="0"/>
              <a:t> non </a:t>
            </a:r>
            <a:r>
              <a:rPr lang="en-US" dirty="0" err="1"/>
              <a:t>massa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. </a:t>
            </a:r>
            <a:r>
              <a:rPr lang="en-US" dirty="0" err="1"/>
              <a:t>Suspendisse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 non </a:t>
            </a:r>
            <a:r>
              <a:rPr lang="en-US" dirty="0" err="1"/>
              <a:t>vestibulum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.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luctus</a:t>
            </a:r>
            <a:r>
              <a:rPr lang="en-US" dirty="0"/>
              <a:t>, ante at </a:t>
            </a:r>
            <a:r>
              <a:rPr lang="en-US" dirty="0" err="1"/>
              <a:t>finibus</a:t>
            </a:r>
            <a:r>
              <a:rPr lang="en-US" dirty="0"/>
              <a:t> </a:t>
            </a:r>
            <a:r>
              <a:rPr lang="en-US" dirty="0" err="1"/>
              <a:t>bibendum</a:t>
            </a:r>
            <a:r>
              <a:rPr lang="en-US" dirty="0"/>
              <a:t>, </a:t>
            </a:r>
            <a:r>
              <a:rPr lang="en-US" dirty="0" err="1"/>
              <a:t>tortor</a:t>
            </a:r>
            <a:r>
              <a:rPr lang="en-US" dirty="0"/>
              <a:t> lacus </a:t>
            </a:r>
            <a:r>
              <a:rPr lang="en-US" dirty="0" err="1"/>
              <a:t>finibus</a:t>
            </a:r>
            <a:r>
              <a:rPr lang="en-US" dirty="0"/>
              <a:t> </a:t>
            </a:r>
            <a:r>
              <a:rPr lang="en-US" dirty="0" err="1"/>
              <a:t>justo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nunc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sem. Nam sit </a:t>
            </a:r>
            <a:r>
              <a:rPr lang="en-US" dirty="0" err="1"/>
              <a:t>amet</a:t>
            </a:r>
            <a:r>
              <a:rPr lang="en-US" dirty="0"/>
              <a:t> lorem </a:t>
            </a:r>
            <a:r>
              <a:rPr lang="en-US" dirty="0" err="1"/>
              <a:t>velit</a:t>
            </a:r>
            <a:r>
              <a:rPr lang="en-US" dirty="0"/>
              <a:t>. </a:t>
            </a: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ipsum, </a:t>
            </a:r>
            <a:r>
              <a:rPr lang="en-US" dirty="0" err="1"/>
              <a:t>ultricies</a:t>
            </a:r>
            <a:r>
              <a:rPr lang="en-US" dirty="0"/>
              <a:t> a nisi ac, </a:t>
            </a:r>
            <a:r>
              <a:rPr lang="en-US" dirty="0" err="1"/>
              <a:t>venenatis</a:t>
            </a:r>
            <a:r>
              <a:rPr lang="en-US" dirty="0"/>
              <a:t> tempus ipsum.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27699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016AD-7F57-C847-A62A-252649276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2775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EW_with_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uk-UA" smtClean="0"/>
              <a:pPr/>
              <a:t>‹#›</a:t>
            </a:fld>
            <a:endParaRPr lang="uk-UA" dirty="0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444500" y="1556031"/>
            <a:ext cx="11303000" cy="457200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ctr">
              <a:spcAft>
                <a:spcPts val="0"/>
              </a:spcAft>
              <a:defRPr sz="2100" b="0" i="0">
                <a:solidFill>
                  <a:srgbClr val="004B73"/>
                </a:solidFill>
                <a:latin typeface="Century Gothic Regular" charset="0"/>
                <a:ea typeface="Century Gothic Regular" charset="0"/>
                <a:cs typeface="Century Gothic Regular" charset="0"/>
              </a:defRPr>
            </a:lvl1pPr>
            <a:lvl2pPr>
              <a:defRPr b="0" i="0">
                <a:latin typeface="Corbel Regular" charset="0"/>
              </a:defRPr>
            </a:lvl2pPr>
            <a:lvl3pPr>
              <a:defRPr b="0" i="0">
                <a:latin typeface="Corbel Regular" charset="0"/>
              </a:defRPr>
            </a:lvl3pPr>
            <a:lvl4pPr>
              <a:defRPr b="0" i="0">
                <a:latin typeface="Corbel Regular" charset="0"/>
              </a:defRPr>
            </a:lvl4pPr>
            <a:lvl5pPr>
              <a:defRPr b="0" i="0">
                <a:latin typeface="Corbel Regular" charset="0"/>
              </a:defRPr>
            </a:lvl5pPr>
          </a:lstStyle>
          <a:p>
            <a:pPr lvl="0"/>
            <a:r>
              <a:rPr lang="en-US" dirty="0"/>
              <a:t>Subhead – (Use as needed or delete)</a:t>
            </a:r>
          </a:p>
        </p:txBody>
      </p:sp>
      <p:sp>
        <p:nvSpPr>
          <p:cNvPr id="9" name="Holder 2"/>
          <p:cNvSpPr>
            <a:spLocks noGrp="1"/>
          </p:cNvSpPr>
          <p:nvPr>
            <p:ph type="ctrTitle" hasCustomPrompt="1"/>
          </p:nvPr>
        </p:nvSpPr>
        <p:spPr>
          <a:xfrm>
            <a:off x="0" y="609601"/>
            <a:ext cx="12192000" cy="946431"/>
          </a:xfrm>
          <a:prstGeom prst="rect">
            <a:avLst/>
          </a:prstGeom>
        </p:spPr>
        <p:txBody>
          <a:bodyPr wrap="square" lIns="0" tIns="0" rIns="0" bIns="0" anchor="ctr" anchorCtr="0">
            <a:normAutofit/>
          </a:bodyPr>
          <a:lstStyle>
            <a:lvl1pPr marL="0" algn="ctr">
              <a:defRPr sz="3600" b="1" i="0" cap="none" baseline="0">
                <a:solidFill>
                  <a:srgbClr val="004B73"/>
                </a:solidFill>
                <a:latin typeface="Century Gothic Bold" charset="0"/>
                <a:ea typeface="Century Gothic Bold" charset="0"/>
                <a:cs typeface="Century Gothic Bold" charset="0"/>
              </a:defRPr>
            </a:lvl1pPr>
          </a:lstStyle>
          <a:p>
            <a:r>
              <a:rPr lang="en-US" dirty="0"/>
              <a:t>Large Header</a:t>
            </a:r>
          </a:p>
        </p:txBody>
      </p:sp>
    </p:spTree>
    <p:extLst>
      <p:ext uri="{BB962C8B-B14F-4D97-AF65-F5344CB8AC3E}">
        <p14:creationId xmlns:p14="http://schemas.microsoft.com/office/powerpoint/2010/main" val="3761314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304800"/>
            <a:ext cx="12192000" cy="5867400"/>
          </a:xfrm>
          <a:prstGeom prst="rect">
            <a:avLst/>
          </a:prstGeom>
          <a:gradFill>
            <a:gsLst>
              <a:gs pos="58000">
                <a:schemeClr val="accent1">
                  <a:lumMod val="5000"/>
                  <a:lumOff val="95000"/>
                </a:schemeClr>
              </a:gs>
              <a:gs pos="89000">
                <a:schemeClr val="accent1">
                  <a:lumMod val="30000"/>
                  <a:lumOff val="7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659309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 hasCustomPrompt="1"/>
          </p:nvPr>
        </p:nvSpPr>
        <p:spPr>
          <a:xfrm>
            <a:off x="0" y="441811"/>
            <a:ext cx="12192000" cy="553998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457200">
              <a:defRPr sz="3600" b="1" i="0" cap="all" baseline="0">
                <a:solidFill>
                  <a:srgbClr val="004B73"/>
                </a:solidFill>
                <a:latin typeface="Corbel" charset="0"/>
                <a:ea typeface="Corbel" charset="0"/>
                <a:cs typeface="Corbel" charset="0"/>
              </a:defRPr>
            </a:lvl1pPr>
          </a:lstStyle>
          <a:p>
            <a:r>
              <a:rPr lang="en-US" dirty="0"/>
              <a:t>LARGE HEADER</a:t>
            </a:r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0" hasCustomPrompt="1"/>
          </p:nvPr>
        </p:nvSpPr>
        <p:spPr>
          <a:xfrm>
            <a:off x="381000" y="914400"/>
            <a:ext cx="11303000" cy="457200"/>
          </a:xfrm>
          <a:prstGeom prst="rect">
            <a:avLst/>
          </a:prstGeom>
        </p:spPr>
        <p:txBody>
          <a:bodyPr anchor="t"/>
          <a:lstStyle>
            <a:lvl1pPr>
              <a:spcAft>
                <a:spcPts val="600"/>
              </a:spcAft>
              <a:defRPr sz="2800" b="1" i="0">
                <a:solidFill>
                  <a:srgbClr val="004B73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b="0" i="0">
                <a:latin typeface="Corbel Regular" charset="0"/>
              </a:defRPr>
            </a:lvl2pPr>
            <a:lvl3pPr>
              <a:defRPr b="0" i="0">
                <a:latin typeface="Corbel Regular" charset="0"/>
              </a:defRPr>
            </a:lvl3pPr>
            <a:lvl4pPr>
              <a:defRPr b="0" i="0">
                <a:latin typeface="Corbel Regular" charset="0"/>
              </a:defRPr>
            </a:lvl4pPr>
            <a:lvl5pPr>
              <a:defRPr b="0" i="0">
                <a:latin typeface="Corbel Regular" charset="0"/>
              </a:defRPr>
            </a:lvl5pPr>
          </a:lstStyle>
          <a:p>
            <a:pPr lvl="0"/>
            <a:r>
              <a:rPr lang="en-US" dirty="0"/>
              <a:t>Subhead – (Use as needed or delete)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381000" y="1447800"/>
            <a:ext cx="11303000" cy="4648200"/>
          </a:xfrm>
          <a:prstGeom prst="rect">
            <a:avLst/>
          </a:prstGeom>
        </p:spPr>
        <p:txBody>
          <a:bodyPr tIns="182880"/>
          <a:lstStyle>
            <a:lvl1pPr>
              <a:defRPr sz="2200" b="0" i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/>
              <a:t>Use this template for large body of text, for paragraphs 7 lines deep or more.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Vivamus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, </a:t>
            </a:r>
            <a:r>
              <a:rPr lang="en-US" dirty="0" err="1"/>
              <a:t>faucibus</a:t>
            </a:r>
            <a:r>
              <a:rPr lang="en-US" dirty="0"/>
              <a:t> quam a, </a:t>
            </a:r>
            <a:r>
              <a:rPr lang="en-US" dirty="0" err="1"/>
              <a:t>sollicitudin</a:t>
            </a:r>
            <a:r>
              <a:rPr lang="en-US" dirty="0"/>
              <a:t> dolor.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 </a:t>
            </a:r>
            <a:r>
              <a:rPr lang="en-US" dirty="0" err="1"/>
              <a:t>justo</a:t>
            </a:r>
            <a:r>
              <a:rPr lang="en-US" dirty="0"/>
              <a:t> et mi </a:t>
            </a:r>
            <a:r>
              <a:rPr lang="en-US" dirty="0" err="1"/>
              <a:t>sodales</a:t>
            </a:r>
            <a:r>
              <a:rPr lang="en-US" dirty="0"/>
              <a:t>, a </a:t>
            </a:r>
            <a:r>
              <a:rPr lang="en-US" dirty="0" err="1"/>
              <a:t>viverra</a:t>
            </a:r>
            <a:r>
              <a:rPr lang="en-US" dirty="0"/>
              <a:t> lacus </a:t>
            </a:r>
            <a:r>
              <a:rPr lang="en-US" dirty="0" err="1"/>
              <a:t>placerat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rhoncus</a:t>
            </a:r>
            <a:r>
              <a:rPr lang="en-US" dirty="0"/>
              <a:t> maximus </a:t>
            </a:r>
            <a:r>
              <a:rPr lang="en-US" dirty="0" err="1"/>
              <a:t>bibendum</a:t>
            </a:r>
            <a:r>
              <a:rPr lang="en-US" dirty="0"/>
              <a:t>. Integer </a:t>
            </a:r>
            <a:r>
              <a:rPr lang="en-US" dirty="0" err="1"/>
              <a:t>metus</a:t>
            </a:r>
            <a:r>
              <a:rPr lang="en-US" dirty="0"/>
              <a:t> quam, </a:t>
            </a:r>
            <a:r>
              <a:rPr lang="en-US" dirty="0" err="1"/>
              <a:t>bibendum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ultricies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, tempus a sem. </a:t>
            </a:r>
            <a:r>
              <a:rPr lang="en-US" dirty="0" err="1"/>
              <a:t>Suspendisse</a:t>
            </a:r>
            <a:r>
              <a:rPr lang="en-US" dirty="0"/>
              <a:t> non </a:t>
            </a:r>
            <a:r>
              <a:rPr lang="en-US" dirty="0" err="1"/>
              <a:t>massa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. </a:t>
            </a:r>
            <a:r>
              <a:rPr lang="en-US" dirty="0" err="1"/>
              <a:t>Suspendisse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 non </a:t>
            </a:r>
            <a:r>
              <a:rPr lang="en-US" dirty="0" err="1"/>
              <a:t>vestibulum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.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luctus</a:t>
            </a:r>
            <a:r>
              <a:rPr lang="en-US" dirty="0"/>
              <a:t>, ante at </a:t>
            </a:r>
            <a:r>
              <a:rPr lang="en-US" dirty="0" err="1"/>
              <a:t>finibus</a:t>
            </a:r>
            <a:r>
              <a:rPr lang="en-US" dirty="0"/>
              <a:t> </a:t>
            </a:r>
            <a:r>
              <a:rPr lang="en-US" dirty="0" err="1"/>
              <a:t>bibendum</a:t>
            </a:r>
            <a:r>
              <a:rPr lang="en-US" dirty="0"/>
              <a:t>, </a:t>
            </a:r>
            <a:r>
              <a:rPr lang="en-US" dirty="0" err="1"/>
              <a:t>tortor</a:t>
            </a:r>
            <a:r>
              <a:rPr lang="en-US" dirty="0"/>
              <a:t> lacus </a:t>
            </a:r>
            <a:r>
              <a:rPr lang="en-US" dirty="0" err="1"/>
              <a:t>finibus</a:t>
            </a:r>
            <a:r>
              <a:rPr lang="en-US" dirty="0"/>
              <a:t> </a:t>
            </a:r>
            <a:r>
              <a:rPr lang="en-US" dirty="0" err="1"/>
              <a:t>justo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nunc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sem. Nam sit </a:t>
            </a:r>
            <a:r>
              <a:rPr lang="en-US" dirty="0" err="1"/>
              <a:t>amet</a:t>
            </a:r>
            <a:r>
              <a:rPr lang="en-US" dirty="0"/>
              <a:t> lorem </a:t>
            </a:r>
            <a:r>
              <a:rPr lang="en-US" dirty="0" err="1"/>
              <a:t>velit</a:t>
            </a:r>
            <a:r>
              <a:rPr lang="en-US" dirty="0"/>
              <a:t>. </a:t>
            </a: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ipsum, </a:t>
            </a:r>
            <a:r>
              <a:rPr lang="en-US" dirty="0" err="1"/>
              <a:t>ultricies</a:t>
            </a:r>
            <a:r>
              <a:rPr lang="en-US" dirty="0"/>
              <a:t> a nisi ac, </a:t>
            </a:r>
            <a:r>
              <a:rPr lang="en-US" dirty="0" err="1"/>
              <a:t>venenatis</a:t>
            </a:r>
            <a:r>
              <a:rPr lang="en-US" dirty="0"/>
              <a:t> tempus ipsum.</a:t>
            </a:r>
          </a:p>
        </p:txBody>
      </p:sp>
    </p:spTree>
    <p:extLst>
      <p:ext uri="{BB962C8B-B14F-4D97-AF65-F5344CB8AC3E}">
        <p14:creationId xmlns:p14="http://schemas.microsoft.com/office/powerpoint/2010/main" val="128027873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_top_inf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4343400" y="441811"/>
            <a:ext cx="0" cy="1158389"/>
          </a:xfrm>
          <a:prstGeom prst="line">
            <a:avLst/>
          </a:prstGeom>
          <a:ln>
            <a:solidFill>
              <a:srgbClr val="004B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Holder 2"/>
          <p:cNvSpPr>
            <a:spLocks noGrp="1"/>
          </p:cNvSpPr>
          <p:nvPr>
            <p:ph type="ctrTitle" hasCustomPrompt="1"/>
          </p:nvPr>
        </p:nvSpPr>
        <p:spPr>
          <a:xfrm>
            <a:off x="0" y="441811"/>
            <a:ext cx="5020235" cy="553998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457200">
              <a:defRPr sz="3600" b="1" i="0" cap="all" baseline="0">
                <a:solidFill>
                  <a:srgbClr val="004B73"/>
                </a:solidFill>
                <a:latin typeface="Corbel" charset="0"/>
                <a:ea typeface="Corbel" charset="0"/>
                <a:cs typeface="Corbel" charset="0"/>
              </a:defRPr>
            </a:lvl1pPr>
          </a:lstStyle>
          <a:p>
            <a:r>
              <a:rPr lang="en-US" dirty="0"/>
              <a:t>LARGE HEADER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3" hasCustomPrompt="1"/>
          </p:nvPr>
        </p:nvSpPr>
        <p:spPr>
          <a:xfrm>
            <a:off x="381000" y="914400"/>
            <a:ext cx="4382125" cy="914400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spcAft>
                <a:spcPts val="600"/>
              </a:spcAft>
              <a:defRPr sz="2800" b="1" i="0">
                <a:solidFill>
                  <a:srgbClr val="004B73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b="0" i="0">
                <a:latin typeface="Corbel Regular" charset="0"/>
              </a:defRPr>
            </a:lvl2pPr>
            <a:lvl3pPr>
              <a:defRPr b="0" i="0">
                <a:latin typeface="Corbel Regular" charset="0"/>
              </a:defRPr>
            </a:lvl3pPr>
            <a:lvl4pPr>
              <a:defRPr b="0" i="0">
                <a:latin typeface="Corbel Regular" charset="0"/>
              </a:defRPr>
            </a:lvl4pPr>
            <a:lvl5pPr>
              <a:defRPr b="0" i="0">
                <a:latin typeface="Corbel Regular" charset="0"/>
              </a:defRPr>
            </a:lvl5pPr>
          </a:lstStyle>
          <a:p>
            <a:pPr lvl="0"/>
            <a:r>
              <a:rPr lang="en-US" dirty="0"/>
              <a:t>Subhead – (Use as needed or delete)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4648200" y="457200"/>
            <a:ext cx="7086600" cy="1143000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>
              <a:lnSpc>
                <a:spcPts val="2640"/>
              </a:lnSpc>
              <a:defRPr sz="2200" b="0" i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/>
              <a:t>Use this template for large body of text, for paragraphs 7 lines deep or more.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90738550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_w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0" y="304800"/>
            <a:ext cx="12192000" cy="5867400"/>
          </a:xfrm>
          <a:prstGeom prst="rect">
            <a:avLst/>
          </a:prstGeom>
          <a:gradFill>
            <a:gsLst>
              <a:gs pos="58000">
                <a:schemeClr val="accent1">
                  <a:lumMod val="5000"/>
                  <a:lumOff val="95000"/>
                </a:schemeClr>
              </a:gs>
              <a:gs pos="89000">
                <a:schemeClr val="accent1">
                  <a:lumMod val="30000"/>
                  <a:lumOff val="70000"/>
                  <a:alpha val="6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Holder 2"/>
          <p:cNvSpPr>
            <a:spLocks noGrp="1"/>
          </p:cNvSpPr>
          <p:nvPr>
            <p:ph type="ctrTitle" hasCustomPrompt="1"/>
          </p:nvPr>
        </p:nvSpPr>
        <p:spPr>
          <a:xfrm>
            <a:off x="0" y="441811"/>
            <a:ext cx="12192000" cy="553998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457200">
              <a:defRPr sz="3600" b="1" i="0" cap="all" baseline="0">
                <a:solidFill>
                  <a:srgbClr val="004B73"/>
                </a:solidFill>
                <a:latin typeface="Corbel" charset="0"/>
                <a:ea typeface="Corbel" charset="0"/>
                <a:cs typeface="Corbel" charset="0"/>
              </a:defRPr>
            </a:lvl1pPr>
          </a:lstStyle>
          <a:p>
            <a:r>
              <a:rPr lang="en-US" dirty="0"/>
              <a:t>LARGE HEADER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381000" y="914400"/>
            <a:ext cx="11303000" cy="457200"/>
          </a:xfrm>
          <a:prstGeom prst="rect">
            <a:avLst/>
          </a:prstGeom>
        </p:spPr>
        <p:txBody>
          <a:bodyPr anchor="t"/>
          <a:lstStyle>
            <a:lvl1pPr>
              <a:spcAft>
                <a:spcPts val="600"/>
              </a:spcAft>
              <a:defRPr sz="2800" b="1" i="0">
                <a:solidFill>
                  <a:srgbClr val="004B73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b="0" i="0">
                <a:latin typeface="Corbel Regular" charset="0"/>
              </a:defRPr>
            </a:lvl2pPr>
            <a:lvl3pPr>
              <a:defRPr b="0" i="0">
                <a:latin typeface="Corbel Regular" charset="0"/>
              </a:defRPr>
            </a:lvl3pPr>
            <a:lvl4pPr>
              <a:defRPr b="0" i="0">
                <a:latin typeface="Corbel Regular" charset="0"/>
              </a:defRPr>
            </a:lvl4pPr>
            <a:lvl5pPr>
              <a:defRPr b="0" i="0">
                <a:latin typeface="Corbel Regular" charset="0"/>
              </a:defRPr>
            </a:lvl5pPr>
          </a:lstStyle>
          <a:p>
            <a:pPr lvl="0"/>
            <a:r>
              <a:rPr lang="en-US" dirty="0"/>
              <a:t>Subhead – (Use as needed or delete)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381000" y="1447800"/>
            <a:ext cx="11303000" cy="4648200"/>
          </a:xfrm>
          <a:prstGeom prst="rect">
            <a:avLst/>
          </a:prstGeom>
        </p:spPr>
        <p:txBody>
          <a:bodyPr tIns="182880"/>
          <a:lstStyle>
            <a:lvl1pPr>
              <a:defRPr sz="2200" b="0" i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/>
              <a:t>Use this template for large body of text, for paragraphs 7 lines deep or more.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Vivamus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, </a:t>
            </a:r>
            <a:r>
              <a:rPr lang="en-US" dirty="0" err="1"/>
              <a:t>faucibus</a:t>
            </a:r>
            <a:r>
              <a:rPr lang="en-US" dirty="0"/>
              <a:t> quam a, </a:t>
            </a:r>
            <a:r>
              <a:rPr lang="en-US" dirty="0" err="1"/>
              <a:t>sollicitudin</a:t>
            </a:r>
            <a:r>
              <a:rPr lang="en-US" dirty="0"/>
              <a:t> dolor.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 </a:t>
            </a:r>
            <a:r>
              <a:rPr lang="en-US" dirty="0" err="1"/>
              <a:t>justo</a:t>
            </a:r>
            <a:r>
              <a:rPr lang="en-US" dirty="0"/>
              <a:t> et mi </a:t>
            </a:r>
            <a:r>
              <a:rPr lang="en-US" dirty="0" err="1"/>
              <a:t>sodales</a:t>
            </a:r>
            <a:r>
              <a:rPr lang="en-US" dirty="0"/>
              <a:t>, a </a:t>
            </a:r>
            <a:r>
              <a:rPr lang="en-US" dirty="0" err="1"/>
              <a:t>viverra</a:t>
            </a:r>
            <a:r>
              <a:rPr lang="en-US" dirty="0"/>
              <a:t> lacus </a:t>
            </a:r>
            <a:r>
              <a:rPr lang="en-US" dirty="0" err="1"/>
              <a:t>placerat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rhoncus</a:t>
            </a:r>
            <a:r>
              <a:rPr lang="en-US" dirty="0"/>
              <a:t> maximus </a:t>
            </a:r>
            <a:r>
              <a:rPr lang="en-US" dirty="0" err="1"/>
              <a:t>bibendum</a:t>
            </a:r>
            <a:r>
              <a:rPr lang="en-US" dirty="0"/>
              <a:t>. Integer </a:t>
            </a:r>
            <a:r>
              <a:rPr lang="en-US" dirty="0" err="1"/>
              <a:t>metus</a:t>
            </a:r>
            <a:r>
              <a:rPr lang="en-US" dirty="0"/>
              <a:t> quam, </a:t>
            </a:r>
            <a:r>
              <a:rPr lang="en-US" dirty="0" err="1"/>
              <a:t>bibendum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ultricies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, tempus a sem. </a:t>
            </a:r>
            <a:r>
              <a:rPr lang="en-US" dirty="0" err="1"/>
              <a:t>Suspendisse</a:t>
            </a:r>
            <a:r>
              <a:rPr lang="en-US" dirty="0"/>
              <a:t> non </a:t>
            </a:r>
            <a:r>
              <a:rPr lang="en-US" dirty="0" err="1"/>
              <a:t>massa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. </a:t>
            </a:r>
            <a:r>
              <a:rPr lang="en-US" dirty="0" err="1"/>
              <a:t>Suspendisse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 non </a:t>
            </a:r>
            <a:r>
              <a:rPr lang="en-US" dirty="0" err="1"/>
              <a:t>vestibulum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.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luctus</a:t>
            </a:r>
            <a:r>
              <a:rPr lang="en-US" dirty="0"/>
              <a:t>, ante at </a:t>
            </a:r>
            <a:r>
              <a:rPr lang="en-US" dirty="0" err="1"/>
              <a:t>finibus</a:t>
            </a:r>
            <a:r>
              <a:rPr lang="en-US" dirty="0"/>
              <a:t> </a:t>
            </a:r>
            <a:r>
              <a:rPr lang="en-US" dirty="0" err="1"/>
              <a:t>bibendum</a:t>
            </a:r>
            <a:r>
              <a:rPr lang="en-US" dirty="0"/>
              <a:t>, </a:t>
            </a:r>
            <a:r>
              <a:rPr lang="en-US" dirty="0" err="1"/>
              <a:t>tortor</a:t>
            </a:r>
            <a:r>
              <a:rPr lang="en-US" dirty="0"/>
              <a:t> lacus </a:t>
            </a:r>
            <a:r>
              <a:rPr lang="en-US" dirty="0" err="1"/>
              <a:t>finibus</a:t>
            </a:r>
            <a:r>
              <a:rPr lang="en-US" dirty="0"/>
              <a:t> </a:t>
            </a:r>
            <a:r>
              <a:rPr lang="en-US" dirty="0" err="1"/>
              <a:t>justo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nunc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sem. Nam sit </a:t>
            </a:r>
            <a:r>
              <a:rPr lang="en-US" dirty="0" err="1"/>
              <a:t>amet</a:t>
            </a:r>
            <a:r>
              <a:rPr lang="en-US" dirty="0"/>
              <a:t> lorem </a:t>
            </a:r>
            <a:r>
              <a:rPr lang="en-US" dirty="0" err="1"/>
              <a:t>velit</a:t>
            </a:r>
            <a:r>
              <a:rPr lang="en-US" dirty="0"/>
              <a:t>. </a:t>
            </a: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ipsum, </a:t>
            </a:r>
            <a:r>
              <a:rPr lang="en-US" dirty="0" err="1"/>
              <a:t>ultricies</a:t>
            </a:r>
            <a:r>
              <a:rPr lang="en-US" dirty="0"/>
              <a:t> a nisi ac, </a:t>
            </a:r>
            <a:r>
              <a:rPr lang="en-US" dirty="0" err="1"/>
              <a:t>venenatis</a:t>
            </a:r>
            <a:r>
              <a:rPr lang="en-US" dirty="0"/>
              <a:t> tempus ipsum.</a:t>
            </a:r>
          </a:p>
        </p:txBody>
      </p:sp>
    </p:spTree>
    <p:extLst>
      <p:ext uri="{BB962C8B-B14F-4D97-AF65-F5344CB8AC3E}">
        <p14:creationId xmlns:p14="http://schemas.microsoft.com/office/powerpoint/2010/main" val="401422091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lumn_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2"/>
          <p:cNvSpPr>
            <a:spLocks noGrp="1"/>
          </p:cNvSpPr>
          <p:nvPr>
            <p:ph type="ctrTitle" hasCustomPrompt="1"/>
          </p:nvPr>
        </p:nvSpPr>
        <p:spPr>
          <a:xfrm>
            <a:off x="0" y="441811"/>
            <a:ext cx="12192000" cy="553998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457200">
              <a:defRPr sz="3600" b="1" i="0" cap="all" baseline="0">
                <a:solidFill>
                  <a:srgbClr val="004B73"/>
                </a:solidFill>
                <a:latin typeface="Corbel" charset="0"/>
                <a:ea typeface="Corbel" charset="0"/>
                <a:cs typeface="Corbel" charset="0"/>
              </a:defRPr>
            </a:lvl1pPr>
          </a:lstStyle>
          <a:p>
            <a:r>
              <a:rPr lang="en-US" dirty="0"/>
              <a:t>LARGE HEADER</a:t>
            </a:r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381000" y="914400"/>
            <a:ext cx="11303000" cy="457200"/>
          </a:xfrm>
          <a:prstGeom prst="rect">
            <a:avLst/>
          </a:prstGeom>
        </p:spPr>
        <p:txBody>
          <a:bodyPr anchor="t"/>
          <a:lstStyle>
            <a:lvl1pPr>
              <a:spcAft>
                <a:spcPts val="600"/>
              </a:spcAft>
              <a:defRPr sz="2800" b="1" i="0">
                <a:solidFill>
                  <a:srgbClr val="004B73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b="0" i="0">
                <a:latin typeface="Corbel Regular" charset="0"/>
              </a:defRPr>
            </a:lvl2pPr>
            <a:lvl3pPr>
              <a:defRPr b="0" i="0">
                <a:latin typeface="Corbel Regular" charset="0"/>
              </a:defRPr>
            </a:lvl3pPr>
            <a:lvl4pPr>
              <a:defRPr b="0" i="0">
                <a:latin typeface="Corbel Regular" charset="0"/>
              </a:defRPr>
            </a:lvl4pPr>
            <a:lvl5pPr>
              <a:defRPr b="0" i="0">
                <a:latin typeface="Corbel Regular" charset="0"/>
              </a:defRPr>
            </a:lvl5pPr>
          </a:lstStyle>
          <a:p>
            <a:pPr lvl="0"/>
            <a:r>
              <a:rPr lang="en-US" dirty="0"/>
              <a:t>Subhead – (Use as needed or delete)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381000" y="1447800"/>
            <a:ext cx="11303000" cy="3124200"/>
          </a:xfrm>
          <a:prstGeom prst="rect">
            <a:avLst/>
          </a:prstGeom>
        </p:spPr>
        <p:txBody>
          <a:bodyPr tIns="274320" numCol="2" spcCol="182880">
            <a:noAutofit/>
          </a:bodyPr>
          <a:lstStyle>
            <a:lvl1pPr algn="l">
              <a:defRPr b="0" i="0">
                <a:latin typeface="Arial" charset="0"/>
                <a:ea typeface="Arial" charset="0"/>
                <a:cs typeface="Arial" charset="0"/>
              </a:defRPr>
            </a:lvl1pPr>
            <a:lvl2pPr algn="l">
              <a:defRPr b="0" i="0">
                <a:latin typeface="Arial" charset="0"/>
                <a:ea typeface="Arial" charset="0"/>
                <a:cs typeface="Arial" charset="0"/>
              </a:defRPr>
            </a:lvl2pPr>
            <a:lvl3pPr algn="l">
              <a:defRPr b="0" i="0">
                <a:latin typeface="Arial" charset="0"/>
                <a:ea typeface="Arial" charset="0"/>
                <a:cs typeface="Arial" charset="0"/>
              </a:defRPr>
            </a:lvl3pPr>
            <a:lvl4pPr algn="l">
              <a:defRPr b="0" i="0">
                <a:latin typeface="Arial" charset="0"/>
                <a:ea typeface="Arial" charset="0"/>
                <a:cs typeface="Arial" charset="0"/>
              </a:defRPr>
            </a:lvl4pPr>
            <a:lvl5pPr algn="l">
              <a:defRPr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Use this template for even larger bodies of text.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Vivamus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, </a:t>
            </a:r>
            <a:r>
              <a:rPr lang="en-US" dirty="0" err="1"/>
              <a:t>faucibus</a:t>
            </a:r>
            <a:r>
              <a:rPr lang="en-US" dirty="0"/>
              <a:t> quam a, </a:t>
            </a:r>
            <a:r>
              <a:rPr lang="en-US" dirty="0" err="1"/>
              <a:t>sollicitudin</a:t>
            </a:r>
            <a:r>
              <a:rPr lang="en-US" dirty="0"/>
              <a:t> dolor.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 </a:t>
            </a:r>
            <a:r>
              <a:rPr lang="en-US" dirty="0" err="1"/>
              <a:t>justo</a:t>
            </a:r>
            <a:r>
              <a:rPr lang="en-US" dirty="0"/>
              <a:t> et mi </a:t>
            </a:r>
            <a:r>
              <a:rPr lang="en-US" dirty="0" err="1"/>
              <a:t>sodales</a:t>
            </a:r>
            <a:r>
              <a:rPr lang="en-US" dirty="0"/>
              <a:t>, a </a:t>
            </a:r>
            <a:r>
              <a:rPr lang="en-US" dirty="0" err="1"/>
              <a:t>viverra</a:t>
            </a:r>
            <a:r>
              <a:rPr lang="en-US" dirty="0"/>
              <a:t> lacus </a:t>
            </a:r>
            <a:r>
              <a:rPr lang="en-US" dirty="0" err="1"/>
              <a:t>placerat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rhoncus</a:t>
            </a:r>
            <a:r>
              <a:rPr lang="en-US" dirty="0"/>
              <a:t> maximus </a:t>
            </a:r>
            <a:r>
              <a:rPr lang="en-US" dirty="0" err="1"/>
              <a:t>bibendum</a:t>
            </a:r>
            <a:r>
              <a:rPr lang="en-US" dirty="0"/>
              <a:t>. Integer </a:t>
            </a:r>
            <a:r>
              <a:rPr lang="en-US" dirty="0" err="1"/>
              <a:t>metus</a:t>
            </a:r>
            <a:r>
              <a:rPr lang="en-US" dirty="0"/>
              <a:t> quam, </a:t>
            </a:r>
            <a:r>
              <a:rPr lang="en-US" dirty="0" err="1"/>
              <a:t>bibendum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ultricies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, tempus a sem. </a:t>
            </a:r>
            <a:r>
              <a:rPr lang="en-US" dirty="0" err="1"/>
              <a:t>Suspendisse</a:t>
            </a:r>
            <a:r>
              <a:rPr lang="en-US" dirty="0"/>
              <a:t> non </a:t>
            </a:r>
            <a:r>
              <a:rPr lang="en-US" dirty="0" err="1"/>
              <a:t>massa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. </a:t>
            </a:r>
            <a:r>
              <a:rPr lang="en-US" dirty="0" err="1"/>
              <a:t>Suspendisse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 non </a:t>
            </a:r>
            <a:r>
              <a:rPr lang="en-US" dirty="0" err="1"/>
              <a:t>vestibulum</a:t>
            </a:r>
            <a:r>
              <a:rPr lang="en-US" dirty="0"/>
              <a:t>. </a:t>
            </a: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libero </a:t>
            </a:r>
            <a:r>
              <a:rPr lang="en-US" dirty="0" err="1"/>
              <a:t>sodales</a:t>
            </a:r>
            <a:r>
              <a:rPr lang="en-US" dirty="0"/>
              <a:t>, </a:t>
            </a:r>
            <a:r>
              <a:rPr lang="en-US" dirty="0" err="1"/>
              <a:t>luctus</a:t>
            </a:r>
            <a:r>
              <a:rPr lang="en-US" dirty="0"/>
              <a:t> </a:t>
            </a:r>
            <a:r>
              <a:rPr lang="en-US" dirty="0" err="1"/>
              <a:t>mollis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gravida. </a:t>
            </a: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scelerisque</a:t>
            </a:r>
            <a:r>
              <a:rPr lang="en-US" dirty="0"/>
              <a:t> </a:t>
            </a:r>
            <a:r>
              <a:rPr lang="en-US" dirty="0" err="1"/>
              <a:t>ultricies</a:t>
            </a:r>
            <a:r>
              <a:rPr lang="en-US" dirty="0"/>
              <a:t> magna, et </a:t>
            </a:r>
            <a:r>
              <a:rPr lang="en-US" dirty="0" err="1"/>
              <a:t>laoreet</a:t>
            </a:r>
            <a:r>
              <a:rPr lang="en-US" dirty="0"/>
              <a:t> nisi </a:t>
            </a:r>
            <a:r>
              <a:rPr lang="en-US" dirty="0" err="1"/>
              <a:t>consectetur</a:t>
            </a:r>
            <a:r>
              <a:rPr lang="en-US" dirty="0"/>
              <a:t> et. </a:t>
            </a:r>
            <a:r>
              <a:rPr lang="en-US" dirty="0" err="1"/>
              <a:t>Proin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purus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condimentum</a:t>
            </a:r>
            <a:r>
              <a:rPr lang="en-US" dirty="0"/>
              <a:t> </a:t>
            </a:r>
            <a:r>
              <a:rPr lang="en-US" dirty="0" err="1"/>
              <a:t>sollicitudin</a:t>
            </a:r>
            <a:r>
              <a:rPr lang="en-US" dirty="0"/>
              <a:t>. </a:t>
            </a:r>
            <a:r>
              <a:rPr lang="en-US" dirty="0" err="1"/>
              <a:t>Cras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 libero, ac </a:t>
            </a:r>
            <a:r>
              <a:rPr lang="en-US" dirty="0" err="1"/>
              <a:t>fringilla</a:t>
            </a:r>
            <a:r>
              <a:rPr lang="en-US" dirty="0"/>
              <a:t> ligula. Class </a:t>
            </a:r>
            <a:r>
              <a:rPr lang="en-US" dirty="0" err="1"/>
              <a:t>aptent</a:t>
            </a:r>
            <a:r>
              <a:rPr lang="en-US" dirty="0"/>
              <a:t> </a:t>
            </a:r>
            <a:r>
              <a:rPr lang="en-US" dirty="0" err="1"/>
              <a:t>taciti</a:t>
            </a:r>
            <a:r>
              <a:rPr lang="en-US" dirty="0"/>
              <a:t> </a:t>
            </a:r>
            <a:r>
              <a:rPr lang="en-US" dirty="0" err="1"/>
              <a:t>sociosqu</a:t>
            </a:r>
            <a:r>
              <a:rPr lang="en-US" dirty="0"/>
              <a:t> ad </a:t>
            </a:r>
            <a:r>
              <a:rPr lang="en-US" dirty="0" err="1"/>
              <a:t>litora</a:t>
            </a:r>
            <a:r>
              <a:rPr lang="en-US" dirty="0"/>
              <a:t> </a:t>
            </a:r>
            <a:r>
              <a:rPr lang="en-US" dirty="0" err="1"/>
              <a:t>torquent</a:t>
            </a:r>
            <a:r>
              <a:rPr lang="en-US" dirty="0"/>
              <a:t> per </a:t>
            </a:r>
            <a:r>
              <a:rPr lang="en-US" dirty="0" err="1"/>
              <a:t>conubia</a:t>
            </a:r>
            <a:r>
              <a:rPr lang="en-US" dirty="0"/>
              <a:t> nostra, per </a:t>
            </a:r>
            <a:r>
              <a:rPr lang="en-US" dirty="0" err="1"/>
              <a:t>inceptos</a:t>
            </a:r>
            <a:r>
              <a:rPr lang="en-US" dirty="0"/>
              <a:t> </a:t>
            </a:r>
            <a:r>
              <a:rPr lang="en-US" dirty="0" err="1"/>
              <a:t>himenaeos</a:t>
            </a:r>
            <a:r>
              <a:rPr lang="en-US" dirty="0"/>
              <a:t>. </a:t>
            </a:r>
            <a:r>
              <a:rPr lang="en-US" dirty="0" err="1"/>
              <a:t>Etiam</a:t>
            </a:r>
            <a:r>
              <a:rPr lang="en-US" dirty="0"/>
              <a:t> </a:t>
            </a:r>
            <a:r>
              <a:rPr lang="en-US" dirty="0" err="1"/>
              <a:t>dignissim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vitae </a:t>
            </a:r>
            <a:r>
              <a:rPr lang="en-US" dirty="0" err="1"/>
              <a:t>purus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</a:t>
            </a:r>
            <a:r>
              <a:rPr lang="en-US" dirty="0" err="1"/>
              <a:t>fermentum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augue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, </a:t>
            </a:r>
            <a:r>
              <a:rPr lang="en-US" dirty="0" err="1"/>
              <a:t>iaculis</a:t>
            </a:r>
            <a:r>
              <a:rPr lang="en-US" dirty="0"/>
              <a:t> at ligula </a:t>
            </a:r>
            <a:r>
              <a:rPr lang="en-US" dirty="0" err="1"/>
              <a:t>eget</a:t>
            </a:r>
            <a:r>
              <a:rPr lang="en-US" dirty="0"/>
              <a:t>, </a:t>
            </a:r>
            <a:r>
              <a:rPr lang="en-US" dirty="0" err="1"/>
              <a:t>dapibus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 dolor. </a:t>
            </a:r>
          </a:p>
        </p:txBody>
      </p:sp>
    </p:spTree>
    <p:extLst>
      <p:ext uri="{BB962C8B-B14F-4D97-AF65-F5344CB8AC3E}">
        <p14:creationId xmlns:p14="http://schemas.microsoft.com/office/powerpoint/2010/main" val="9562820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2"/>
          <p:cNvSpPr>
            <a:spLocks noGrp="1"/>
          </p:cNvSpPr>
          <p:nvPr>
            <p:ph type="ctrTitle" hasCustomPrompt="1"/>
          </p:nvPr>
        </p:nvSpPr>
        <p:spPr>
          <a:xfrm>
            <a:off x="0" y="441811"/>
            <a:ext cx="12192000" cy="553998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457200">
              <a:defRPr sz="3600" b="1" i="0" cap="all" baseline="0">
                <a:solidFill>
                  <a:srgbClr val="004B73"/>
                </a:solidFill>
                <a:latin typeface="Corbel" charset="0"/>
                <a:ea typeface="Corbel" charset="0"/>
                <a:cs typeface="Corbel" charset="0"/>
              </a:defRPr>
            </a:lvl1pPr>
          </a:lstStyle>
          <a:p>
            <a:r>
              <a:rPr lang="en-US" dirty="0"/>
              <a:t>LARGE HEADER</a:t>
            </a:r>
          </a:p>
        </p:txBody>
      </p:sp>
    </p:spTree>
    <p:extLst>
      <p:ext uri="{BB962C8B-B14F-4D97-AF65-F5344CB8AC3E}">
        <p14:creationId xmlns:p14="http://schemas.microsoft.com/office/powerpoint/2010/main" val="372744039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n_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410211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_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2"/>
          <p:cNvSpPr>
            <a:spLocks noGrp="1"/>
          </p:cNvSpPr>
          <p:nvPr>
            <p:ph type="ctrTitle" hasCustomPrompt="1"/>
          </p:nvPr>
        </p:nvSpPr>
        <p:spPr>
          <a:xfrm>
            <a:off x="0" y="1752600"/>
            <a:ext cx="12192000" cy="553998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457200" algn="ctr">
              <a:defRPr sz="3600" b="1" i="0" cap="all" baseline="0">
                <a:solidFill>
                  <a:srgbClr val="004B73"/>
                </a:solidFill>
                <a:latin typeface="Corbel" charset="0"/>
                <a:ea typeface="Corbel" charset="0"/>
                <a:cs typeface="Corbel" charset="0"/>
              </a:defRPr>
            </a:lvl1pPr>
          </a:lstStyle>
          <a:p>
            <a:r>
              <a:rPr lang="en-US" dirty="0"/>
              <a:t>LARGE HEADER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2306638"/>
            <a:ext cx="12192000" cy="3789362"/>
          </a:xfrm>
          <a:prstGeom prst="rect">
            <a:avLst/>
          </a:prstGeom>
        </p:spPr>
        <p:txBody>
          <a:bodyPr lIns="457200" tIns="182880" rIns="457200"/>
          <a:lstStyle>
            <a:lvl1pPr algn="ctr">
              <a:defRPr sz="2600" b="0" i="0">
                <a:solidFill>
                  <a:srgbClr val="004B73"/>
                </a:solidFill>
                <a:latin typeface="Arial" charset="0"/>
                <a:ea typeface="Arial" charset="0"/>
                <a:cs typeface="Arial" charset="0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Call out information: Use this page template for small blocks of text like quotes or content under 6 paragraph lines deep. Keep or delete “Header” placeholder as needed but do not relocate this text box. Keep background white or transparent, less than 20% opacity.</a:t>
            </a:r>
          </a:p>
        </p:txBody>
      </p:sp>
    </p:spTree>
    <p:extLst>
      <p:ext uri="{BB962C8B-B14F-4D97-AF65-F5344CB8AC3E}">
        <p14:creationId xmlns:p14="http://schemas.microsoft.com/office/powerpoint/2010/main" val="134503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_top_inf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uk-UA" smtClean="0"/>
              <a:pPr/>
              <a:t>‹#›</a:t>
            </a:fld>
            <a:endParaRPr lang="uk-UA" dirty="0"/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4343400" y="441811"/>
            <a:ext cx="0" cy="1158389"/>
          </a:xfrm>
          <a:prstGeom prst="line">
            <a:avLst/>
          </a:prstGeom>
          <a:ln>
            <a:solidFill>
              <a:srgbClr val="004B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Holder 2"/>
          <p:cNvSpPr>
            <a:spLocks noGrp="1"/>
          </p:cNvSpPr>
          <p:nvPr>
            <p:ph type="ctrTitle" hasCustomPrompt="1"/>
          </p:nvPr>
        </p:nvSpPr>
        <p:spPr>
          <a:xfrm>
            <a:off x="0" y="441811"/>
            <a:ext cx="5020235" cy="553998"/>
          </a:xfrm>
          <a:prstGeom prst="rect">
            <a:avLst/>
          </a:prstGeom>
        </p:spPr>
        <p:txBody>
          <a:bodyPr wrap="square" lIns="0" tIns="0" rIns="0" bIns="0" anchor="ctr">
            <a:normAutofit/>
          </a:bodyPr>
          <a:lstStyle>
            <a:lvl1pPr marL="457200">
              <a:defRPr sz="3600" b="1" i="0" cap="all" baseline="0">
                <a:solidFill>
                  <a:srgbClr val="004B73"/>
                </a:solidFill>
                <a:latin typeface="Arial Bold" charset="0"/>
                <a:ea typeface="Arial Bold" charset="0"/>
                <a:cs typeface="Arial Bold" charset="0"/>
              </a:defRPr>
            </a:lvl1pPr>
          </a:lstStyle>
          <a:p>
            <a:r>
              <a:rPr lang="en-US" dirty="0"/>
              <a:t>LARGE HEADER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3" hasCustomPrompt="1"/>
          </p:nvPr>
        </p:nvSpPr>
        <p:spPr>
          <a:xfrm>
            <a:off x="381000" y="914400"/>
            <a:ext cx="4382125" cy="914400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spcAft>
                <a:spcPts val="600"/>
              </a:spcAft>
              <a:defRPr sz="2800" b="1" i="0">
                <a:solidFill>
                  <a:srgbClr val="004B73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b="0" i="0">
                <a:latin typeface="Corbel Regular" charset="0"/>
              </a:defRPr>
            </a:lvl2pPr>
            <a:lvl3pPr>
              <a:defRPr b="0" i="0">
                <a:latin typeface="Corbel Regular" charset="0"/>
              </a:defRPr>
            </a:lvl3pPr>
            <a:lvl4pPr>
              <a:defRPr b="0" i="0">
                <a:latin typeface="Corbel Regular" charset="0"/>
              </a:defRPr>
            </a:lvl4pPr>
            <a:lvl5pPr>
              <a:defRPr b="0" i="0">
                <a:latin typeface="Corbel Regular" charset="0"/>
              </a:defRPr>
            </a:lvl5pPr>
          </a:lstStyle>
          <a:p>
            <a:pPr lvl="0"/>
            <a:r>
              <a:rPr lang="en-US" dirty="0"/>
              <a:t>Subhead – (Use as needed or delete)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4648200" y="457200"/>
            <a:ext cx="7086600" cy="1143000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>
              <a:lnSpc>
                <a:spcPts val="2640"/>
              </a:lnSpc>
              <a:defRPr sz="2200" b="0" i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/>
              <a:t>Use this template for large body of text, for paragraphs 7 lines deep or more.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66359594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_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2"/>
          <p:cNvSpPr>
            <a:spLocks noGrp="1"/>
          </p:cNvSpPr>
          <p:nvPr>
            <p:ph type="ctrTitle" hasCustomPrompt="1"/>
          </p:nvPr>
        </p:nvSpPr>
        <p:spPr>
          <a:xfrm>
            <a:off x="2857" y="1752600"/>
            <a:ext cx="6400800" cy="553998"/>
          </a:xfrm>
          <a:prstGeom prst="rect">
            <a:avLst/>
          </a:prstGeom>
        </p:spPr>
        <p:txBody>
          <a:bodyPr wrap="square" lIns="182880" tIns="0" rIns="182880" bIns="0" anchor="ctr">
            <a:spAutoFit/>
          </a:bodyPr>
          <a:lstStyle>
            <a:lvl1pPr marL="0" algn="ctr">
              <a:defRPr sz="3600" b="1" i="0" cap="all" baseline="0">
                <a:solidFill>
                  <a:srgbClr val="004B73"/>
                </a:solidFill>
                <a:latin typeface="Corbel" charset="0"/>
                <a:ea typeface="Corbel" charset="0"/>
                <a:cs typeface="Corbel" charset="0"/>
              </a:defRPr>
            </a:lvl1pPr>
          </a:lstStyle>
          <a:p>
            <a:r>
              <a:rPr lang="en-US" dirty="0"/>
              <a:t>LARGE HEADER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629400" y="381000"/>
            <a:ext cx="5410200" cy="57912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anchor="ctr"/>
          <a:lstStyle>
            <a:lvl1pPr algn="ctr">
              <a:defRPr i="1" baseline="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0" y="2763798"/>
            <a:ext cx="6403975" cy="2036802"/>
          </a:xfrm>
          <a:prstGeom prst="rect">
            <a:avLst/>
          </a:prstGeom>
        </p:spPr>
        <p:txBody>
          <a:bodyPr lIns="457200" tIns="182880" rIns="457200">
            <a:normAutofit/>
          </a:bodyPr>
          <a:lstStyle>
            <a:lvl1pPr algn="ctr">
              <a:defRPr sz="2800" b="0" i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/>
              <a:t>Use this page template for left copy and vertical image on right.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0" y="2306598"/>
            <a:ext cx="6629400" cy="457200"/>
          </a:xfrm>
          <a:prstGeom prst="rect">
            <a:avLst/>
          </a:prstGeom>
        </p:spPr>
        <p:txBody>
          <a:bodyPr anchor="t"/>
          <a:lstStyle>
            <a:lvl1pPr algn="ctr">
              <a:spcAft>
                <a:spcPts val="600"/>
              </a:spcAft>
              <a:defRPr sz="2800" b="1" i="0">
                <a:solidFill>
                  <a:srgbClr val="004B73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b="0" i="0">
                <a:latin typeface="Corbel Regular" charset="0"/>
              </a:defRPr>
            </a:lvl2pPr>
            <a:lvl3pPr>
              <a:defRPr b="0" i="0">
                <a:latin typeface="Corbel Regular" charset="0"/>
              </a:defRPr>
            </a:lvl3pPr>
            <a:lvl4pPr>
              <a:defRPr b="0" i="0">
                <a:latin typeface="Corbel Regular" charset="0"/>
              </a:defRPr>
            </a:lvl4pPr>
            <a:lvl5pPr>
              <a:defRPr b="0" i="0">
                <a:latin typeface="Corbel Regular" charset="0"/>
              </a:defRPr>
            </a:lvl5pPr>
          </a:lstStyle>
          <a:p>
            <a:pPr lvl="0"/>
            <a:r>
              <a:rPr lang="en-US" dirty="0"/>
              <a:t>Subhead – (Use as needed or delete)</a:t>
            </a:r>
          </a:p>
        </p:txBody>
      </p:sp>
    </p:spTree>
    <p:extLst>
      <p:ext uri="{BB962C8B-B14F-4D97-AF65-F5344CB8AC3E}">
        <p14:creationId xmlns:p14="http://schemas.microsoft.com/office/powerpoint/2010/main" val="421481937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Right_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2"/>
          <p:cNvSpPr>
            <a:spLocks noGrp="1"/>
          </p:cNvSpPr>
          <p:nvPr>
            <p:ph type="ctrTitle" hasCustomPrompt="1"/>
          </p:nvPr>
        </p:nvSpPr>
        <p:spPr>
          <a:xfrm>
            <a:off x="2857" y="1752600"/>
            <a:ext cx="6400800" cy="553998"/>
          </a:xfrm>
          <a:prstGeom prst="rect">
            <a:avLst/>
          </a:prstGeom>
        </p:spPr>
        <p:txBody>
          <a:bodyPr wrap="square" lIns="182880" tIns="0" rIns="182880" bIns="0" anchor="ctr">
            <a:spAutoFit/>
          </a:bodyPr>
          <a:lstStyle>
            <a:lvl1pPr marL="0" algn="ctr">
              <a:defRPr sz="3600" b="1" i="0" cap="all" baseline="0">
                <a:solidFill>
                  <a:srgbClr val="004B73"/>
                </a:solidFill>
                <a:latin typeface="Corbel" charset="0"/>
                <a:ea typeface="Corbel" charset="0"/>
                <a:cs typeface="Corbel" charset="0"/>
              </a:defRPr>
            </a:lvl1pPr>
          </a:lstStyle>
          <a:p>
            <a:r>
              <a:rPr lang="en-US" dirty="0"/>
              <a:t>LARGE HEADER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629400" y="381000"/>
            <a:ext cx="5410200" cy="28194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anchor="ctr"/>
          <a:lstStyle>
            <a:lvl1pPr algn="ctr">
              <a:defRPr i="1" baseline="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629400" y="3352800"/>
            <a:ext cx="5410200" cy="28194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anchor="ctr"/>
          <a:lstStyle>
            <a:lvl1pPr algn="ctr">
              <a:defRPr i="1" baseline="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0" y="2306638"/>
            <a:ext cx="6403975" cy="2493962"/>
          </a:xfrm>
          <a:prstGeom prst="rect">
            <a:avLst/>
          </a:prstGeom>
        </p:spPr>
        <p:txBody>
          <a:bodyPr lIns="457200" tIns="182880" rIns="457200">
            <a:normAutofit/>
          </a:bodyPr>
          <a:lstStyle>
            <a:lvl1pPr algn="ctr">
              <a:defRPr sz="2800" b="0" i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/>
              <a:t>Use this page template for left copy and vertical image on right.</a:t>
            </a:r>
          </a:p>
        </p:txBody>
      </p:sp>
    </p:spTree>
    <p:extLst>
      <p:ext uri="{BB962C8B-B14F-4D97-AF65-F5344CB8AC3E}">
        <p14:creationId xmlns:p14="http://schemas.microsoft.com/office/powerpoint/2010/main" val="164040092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right_pictures_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2"/>
          <p:cNvSpPr>
            <a:spLocks noGrp="1"/>
          </p:cNvSpPr>
          <p:nvPr>
            <p:ph type="ctrTitle" hasCustomPrompt="1"/>
          </p:nvPr>
        </p:nvSpPr>
        <p:spPr>
          <a:xfrm>
            <a:off x="0" y="441811"/>
            <a:ext cx="6553200" cy="553998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457200">
              <a:defRPr sz="3600" b="1" i="0" cap="all" baseline="0">
                <a:solidFill>
                  <a:srgbClr val="004B73"/>
                </a:solidFill>
                <a:latin typeface="Corbel" charset="0"/>
                <a:ea typeface="Corbel" charset="0"/>
                <a:cs typeface="Corbel" charset="0"/>
              </a:defRPr>
            </a:lvl1pPr>
          </a:lstStyle>
          <a:p>
            <a:r>
              <a:rPr lang="en-US" dirty="0"/>
              <a:t>LARGE HEADER</a:t>
            </a:r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381000" y="914400"/>
            <a:ext cx="6172200" cy="457200"/>
          </a:xfrm>
          <a:prstGeom prst="rect">
            <a:avLst/>
          </a:prstGeom>
        </p:spPr>
        <p:txBody>
          <a:bodyPr anchor="t"/>
          <a:lstStyle>
            <a:lvl1pPr>
              <a:spcAft>
                <a:spcPts val="600"/>
              </a:spcAft>
              <a:defRPr sz="2800" b="1" i="0">
                <a:solidFill>
                  <a:srgbClr val="004B73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b="0" i="0">
                <a:latin typeface="Corbel Regular" charset="0"/>
              </a:defRPr>
            </a:lvl2pPr>
            <a:lvl3pPr>
              <a:defRPr b="0" i="0">
                <a:latin typeface="Corbel Regular" charset="0"/>
              </a:defRPr>
            </a:lvl3pPr>
            <a:lvl4pPr>
              <a:defRPr b="0" i="0">
                <a:latin typeface="Corbel Regular" charset="0"/>
              </a:defRPr>
            </a:lvl4pPr>
            <a:lvl5pPr>
              <a:defRPr b="0" i="0">
                <a:latin typeface="Corbel Regular" charset="0"/>
              </a:defRPr>
            </a:lvl5pPr>
          </a:lstStyle>
          <a:p>
            <a:pPr lvl="0"/>
            <a:r>
              <a:rPr lang="en-US" dirty="0"/>
              <a:t>Subhead – (Use as needed)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381000" y="1447800"/>
            <a:ext cx="6172200" cy="4648200"/>
          </a:xfrm>
          <a:prstGeom prst="rect">
            <a:avLst/>
          </a:prstGeom>
        </p:spPr>
        <p:txBody>
          <a:bodyPr tIns="182880">
            <a:normAutofit/>
          </a:bodyPr>
          <a:lstStyle>
            <a:lvl1pPr>
              <a:defRPr sz="2200" b="0" i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/>
              <a:t>Use this template for large body of text, for paragraphs 7 lines deep or more.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Vivamus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, </a:t>
            </a:r>
            <a:r>
              <a:rPr lang="en-US" dirty="0" err="1"/>
              <a:t>faucibus</a:t>
            </a:r>
            <a:r>
              <a:rPr lang="en-US" dirty="0"/>
              <a:t> quam a, </a:t>
            </a:r>
            <a:r>
              <a:rPr lang="en-US" dirty="0" err="1"/>
              <a:t>sollicitudin</a:t>
            </a:r>
            <a:r>
              <a:rPr lang="en-US" dirty="0"/>
              <a:t> dolor.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 </a:t>
            </a:r>
            <a:r>
              <a:rPr lang="en-US" dirty="0" err="1"/>
              <a:t>justo</a:t>
            </a:r>
            <a:r>
              <a:rPr lang="en-US" dirty="0"/>
              <a:t> et mi </a:t>
            </a:r>
            <a:r>
              <a:rPr lang="en-US" dirty="0" err="1"/>
              <a:t>sodales</a:t>
            </a:r>
            <a:r>
              <a:rPr lang="en-US" dirty="0"/>
              <a:t>, a </a:t>
            </a:r>
            <a:r>
              <a:rPr lang="en-US" dirty="0" err="1"/>
              <a:t>viverra</a:t>
            </a:r>
            <a:r>
              <a:rPr lang="en-US" dirty="0"/>
              <a:t> lacus </a:t>
            </a:r>
            <a:r>
              <a:rPr lang="en-US" dirty="0" err="1"/>
              <a:t>placerat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rhoncus</a:t>
            </a:r>
            <a:r>
              <a:rPr lang="en-US" dirty="0"/>
              <a:t> maximus </a:t>
            </a:r>
            <a:r>
              <a:rPr lang="en-US" dirty="0" err="1"/>
              <a:t>bibendum</a:t>
            </a:r>
            <a:r>
              <a:rPr lang="en-US" dirty="0"/>
              <a:t>. Integer </a:t>
            </a:r>
            <a:r>
              <a:rPr lang="en-US" dirty="0" err="1"/>
              <a:t>metus</a:t>
            </a:r>
            <a:r>
              <a:rPr lang="en-US" dirty="0"/>
              <a:t> quam, </a:t>
            </a:r>
            <a:r>
              <a:rPr lang="en-US" dirty="0" err="1"/>
              <a:t>bibendum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ultricies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, tempus a sem.</a:t>
            </a:r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629400" y="381000"/>
            <a:ext cx="5410200" cy="28194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anchor="ctr"/>
          <a:lstStyle>
            <a:lvl1pPr algn="ctr">
              <a:defRPr i="1" baseline="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6629400" y="3352800"/>
            <a:ext cx="5410200" cy="28194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anchor="ctr"/>
          <a:lstStyle>
            <a:lvl1pPr algn="ctr">
              <a:defRPr i="1" baseline="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213768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fore_Af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152400" y="1066800"/>
            <a:ext cx="5867400" cy="51054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anchor="ctr"/>
          <a:lstStyle>
            <a:lvl1pPr algn="ctr">
              <a:defRPr i="1" baseline="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6172200" y="1066800"/>
            <a:ext cx="5867400" cy="51054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anchor="ctr"/>
          <a:lstStyle>
            <a:lvl1pPr algn="ctr">
              <a:defRPr i="1" baseline="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 hasCustomPrompt="1"/>
          </p:nvPr>
        </p:nvSpPr>
        <p:spPr>
          <a:xfrm>
            <a:off x="1562100" y="5791200"/>
            <a:ext cx="3048001" cy="381000"/>
          </a:xfrm>
          <a:prstGeom prst="rect">
            <a:avLst/>
          </a:prstGeom>
          <a:solidFill>
            <a:srgbClr val="004B73">
              <a:alpha val="20000"/>
            </a:srgbClr>
          </a:solidFill>
        </p:spPr>
        <p:txBody>
          <a:bodyPr lIns="91440" tIns="91440"/>
          <a:lstStyle>
            <a:lvl1pPr algn="ctr">
              <a:defRPr sz="1400" b="1" i="0">
                <a:solidFill>
                  <a:schemeClr val="bg1"/>
                </a:solidFill>
                <a:effectLst>
                  <a:outerShdw blurRad="393700" dist="38100" dir="5400000" algn="t" rotWithShape="0">
                    <a:prstClr val="black">
                      <a:alpha val="75000"/>
                    </a:prstClr>
                  </a:outerShdw>
                </a:effectLst>
                <a:latin typeface="Arial" charset="0"/>
                <a:ea typeface="Arial" charset="0"/>
                <a:cs typeface="Arial" charset="0"/>
              </a:defRPr>
            </a:lvl1pPr>
            <a:lvl2pPr algn="l">
              <a:defRPr sz="1400" b="1" i="0">
                <a:latin typeface="Arial" charset="0"/>
                <a:ea typeface="Arial" charset="0"/>
                <a:cs typeface="Arial" charset="0"/>
              </a:defRPr>
            </a:lvl2pPr>
            <a:lvl3pPr algn="l">
              <a:defRPr sz="1400" b="1" i="0">
                <a:latin typeface="Arial" charset="0"/>
                <a:ea typeface="Arial" charset="0"/>
                <a:cs typeface="Arial" charset="0"/>
              </a:defRPr>
            </a:lvl3pPr>
            <a:lvl4pPr algn="l">
              <a:defRPr sz="1400" b="1" i="0">
                <a:latin typeface="Arial" charset="0"/>
                <a:ea typeface="Arial" charset="0"/>
                <a:cs typeface="Arial" charset="0"/>
              </a:defRPr>
            </a:lvl4pPr>
            <a:lvl5pPr algn="l">
              <a:defRPr sz="1400" b="1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BEFORE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7543800" y="5791200"/>
            <a:ext cx="3124200" cy="381000"/>
          </a:xfrm>
          <a:prstGeom prst="rect">
            <a:avLst/>
          </a:prstGeom>
          <a:solidFill>
            <a:srgbClr val="004B73">
              <a:alpha val="20000"/>
            </a:srgbClr>
          </a:solidFill>
        </p:spPr>
        <p:txBody>
          <a:bodyPr lIns="91440" tIns="91440"/>
          <a:lstStyle>
            <a:lvl1pPr algn="ctr">
              <a:defRPr sz="1400" b="1" i="0">
                <a:solidFill>
                  <a:schemeClr val="bg1"/>
                </a:solidFill>
                <a:effectLst>
                  <a:outerShdw blurRad="393700" dist="38100" dir="5400000" algn="t" rotWithShape="0">
                    <a:prstClr val="black">
                      <a:alpha val="75000"/>
                    </a:prstClr>
                  </a:outerShdw>
                </a:effectLst>
                <a:latin typeface="Arial" charset="0"/>
                <a:ea typeface="Arial" charset="0"/>
                <a:cs typeface="Arial" charset="0"/>
              </a:defRPr>
            </a:lvl1pPr>
            <a:lvl2pPr algn="l">
              <a:defRPr sz="1400" b="1" i="0">
                <a:latin typeface="Arial" charset="0"/>
                <a:ea typeface="Arial" charset="0"/>
                <a:cs typeface="Arial" charset="0"/>
              </a:defRPr>
            </a:lvl2pPr>
            <a:lvl3pPr algn="l">
              <a:defRPr sz="1400" b="1" i="0">
                <a:latin typeface="Arial" charset="0"/>
                <a:ea typeface="Arial" charset="0"/>
                <a:cs typeface="Arial" charset="0"/>
              </a:defRPr>
            </a:lvl3pPr>
            <a:lvl4pPr algn="l">
              <a:defRPr sz="1400" b="1" i="0">
                <a:latin typeface="Arial" charset="0"/>
                <a:ea typeface="Arial" charset="0"/>
                <a:cs typeface="Arial" charset="0"/>
              </a:defRPr>
            </a:lvl4pPr>
            <a:lvl5pPr algn="l">
              <a:defRPr sz="1400" b="1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AFTER</a:t>
            </a:r>
          </a:p>
        </p:txBody>
      </p:sp>
      <p:sp>
        <p:nvSpPr>
          <p:cNvPr id="15" name="Holder 2"/>
          <p:cNvSpPr>
            <a:spLocks noGrp="1"/>
          </p:cNvSpPr>
          <p:nvPr>
            <p:ph type="ctrTitle" hasCustomPrompt="1"/>
          </p:nvPr>
        </p:nvSpPr>
        <p:spPr>
          <a:xfrm>
            <a:off x="0" y="441811"/>
            <a:ext cx="12192000" cy="553998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457200">
              <a:defRPr sz="3600" b="1" i="0" cap="all" baseline="0">
                <a:solidFill>
                  <a:srgbClr val="004B73"/>
                </a:solidFill>
                <a:latin typeface="Corbel" charset="0"/>
                <a:ea typeface="Corbel" charset="0"/>
                <a:cs typeface="Corbel" charset="0"/>
              </a:defRPr>
            </a:lvl1pPr>
          </a:lstStyle>
          <a:p>
            <a:r>
              <a:rPr lang="en-US" dirty="0"/>
              <a:t>LARGE HEADER</a:t>
            </a:r>
          </a:p>
        </p:txBody>
      </p:sp>
    </p:spTree>
    <p:extLst>
      <p:ext uri="{BB962C8B-B14F-4D97-AF65-F5344CB8AC3E}">
        <p14:creationId xmlns:p14="http://schemas.microsoft.com/office/powerpoint/2010/main" val="284691170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52400" y="381000"/>
            <a:ext cx="5867400" cy="28194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anchor="ctr"/>
          <a:lstStyle>
            <a:lvl1pPr algn="ctr">
              <a:defRPr i="1" baseline="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152400" y="3352800"/>
            <a:ext cx="5867400" cy="28194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anchor="ctr"/>
          <a:lstStyle>
            <a:lvl1pPr algn="ctr">
              <a:defRPr i="1" baseline="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6172200" y="381000"/>
            <a:ext cx="5867400" cy="28194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anchor="ctr"/>
          <a:lstStyle>
            <a:lvl1pPr algn="ctr">
              <a:defRPr i="1" baseline="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6172200" y="3352800"/>
            <a:ext cx="5867400" cy="28194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anchor="ctr"/>
          <a:lstStyle>
            <a:lvl1pPr algn="ctr">
              <a:defRPr i="1" baseline="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152400" y="5791200"/>
            <a:ext cx="5867399" cy="381000"/>
          </a:xfrm>
          <a:prstGeom prst="rect">
            <a:avLst/>
          </a:prstGeom>
          <a:solidFill>
            <a:srgbClr val="004B73">
              <a:alpha val="20000"/>
            </a:srgbClr>
          </a:solidFill>
        </p:spPr>
        <p:txBody>
          <a:bodyPr lIns="91440" tIns="91440">
            <a:normAutofit/>
          </a:bodyPr>
          <a:lstStyle>
            <a:lvl1pPr algn="ctr">
              <a:defRPr sz="1200" b="0" i="0">
                <a:solidFill>
                  <a:schemeClr val="bg1"/>
                </a:solidFill>
                <a:effectLst>
                  <a:outerShdw blurRad="393700" dist="38100" dir="5400000" algn="t" rotWithShape="0">
                    <a:prstClr val="black">
                      <a:alpha val="75000"/>
                    </a:prstClr>
                  </a:outerShdw>
                </a:effectLst>
                <a:latin typeface="Arial" charset="0"/>
                <a:ea typeface="Arial" charset="0"/>
                <a:cs typeface="Arial" charset="0"/>
              </a:defRPr>
            </a:lvl1pPr>
            <a:lvl2pPr algn="l">
              <a:defRPr sz="1400" b="1" i="0">
                <a:latin typeface="Arial" charset="0"/>
                <a:ea typeface="Arial" charset="0"/>
                <a:cs typeface="Arial" charset="0"/>
              </a:defRPr>
            </a:lvl2pPr>
            <a:lvl3pPr algn="l">
              <a:defRPr sz="1400" b="1" i="0">
                <a:latin typeface="Arial" charset="0"/>
                <a:ea typeface="Arial" charset="0"/>
                <a:cs typeface="Arial" charset="0"/>
              </a:defRPr>
            </a:lvl3pPr>
            <a:lvl4pPr algn="l">
              <a:defRPr sz="1400" b="1" i="0">
                <a:latin typeface="Arial" charset="0"/>
                <a:ea typeface="Arial" charset="0"/>
                <a:cs typeface="Arial" charset="0"/>
              </a:defRPr>
            </a:lvl4pPr>
            <a:lvl5pPr algn="l">
              <a:defRPr sz="1400" b="1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(Picture </a:t>
            </a:r>
            <a:r>
              <a:rPr lang="en-US" dirty="0"/>
              <a:t>Information Placeholder </a:t>
            </a:r>
            <a:r>
              <a:rPr lang="en-US"/>
              <a:t>if needed)</a:t>
            </a:r>
            <a:endParaRPr lang="en-US" dirty="0"/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6172200" y="5791200"/>
            <a:ext cx="5867399" cy="381000"/>
          </a:xfrm>
          <a:prstGeom prst="rect">
            <a:avLst/>
          </a:prstGeom>
          <a:solidFill>
            <a:srgbClr val="004B73">
              <a:alpha val="20000"/>
            </a:srgbClr>
          </a:solidFill>
        </p:spPr>
        <p:txBody>
          <a:bodyPr lIns="91440" tIns="91440">
            <a:normAutofit/>
          </a:bodyPr>
          <a:lstStyle>
            <a:lvl1pPr algn="ctr">
              <a:defRPr sz="1200" b="0" i="0">
                <a:solidFill>
                  <a:schemeClr val="bg1"/>
                </a:solidFill>
                <a:effectLst>
                  <a:outerShdw blurRad="393700" dist="38100" dir="5400000" algn="t" rotWithShape="0">
                    <a:prstClr val="black">
                      <a:alpha val="75000"/>
                    </a:prstClr>
                  </a:outerShdw>
                </a:effectLst>
                <a:latin typeface="Arial" charset="0"/>
                <a:ea typeface="Arial" charset="0"/>
                <a:cs typeface="Arial" charset="0"/>
              </a:defRPr>
            </a:lvl1pPr>
            <a:lvl2pPr algn="l">
              <a:defRPr sz="1400" b="1" i="0">
                <a:latin typeface="Arial" charset="0"/>
                <a:ea typeface="Arial" charset="0"/>
                <a:cs typeface="Arial" charset="0"/>
              </a:defRPr>
            </a:lvl2pPr>
            <a:lvl3pPr algn="l">
              <a:defRPr sz="1400" b="1" i="0">
                <a:latin typeface="Arial" charset="0"/>
                <a:ea typeface="Arial" charset="0"/>
                <a:cs typeface="Arial" charset="0"/>
              </a:defRPr>
            </a:lvl3pPr>
            <a:lvl4pPr algn="l">
              <a:defRPr sz="1400" b="1" i="0">
                <a:latin typeface="Arial" charset="0"/>
                <a:ea typeface="Arial" charset="0"/>
                <a:cs typeface="Arial" charset="0"/>
              </a:defRPr>
            </a:lvl4pPr>
            <a:lvl5pPr algn="l">
              <a:defRPr sz="1400" b="1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(Picture </a:t>
            </a:r>
            <a:r>
              <a:rPr lang="en-US" dirty="0"/>
              <a:t>Information Placeholder </a:t>
            </a:r>
            <a:r>
              <a:rPr lang="en-US"/>
              <a:t>if needed)</a:t>
            </a:r>
            <a:endParaRPr lang="en-US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9" hasCustomPrompt="1"/>
          </p:nvPr>
        </p:nvSpPr>
        <p:spPr>
          <a:xfrm>
            <a:off x="152400" y="2819400"/>
            <a:ext cx="5867399" cy="381000"/>
          </a:xfrm>
          <a:prstGeom prst="rect">
            <a:avLst/>
          </a:prstGeom>
          <a:solidFill>
            <a:srgbClr val="004B73">
              <a:alpha val="20000"/>
            </a:srgbClr>
          </a:solidFill>
        </p:spPr>
        <p:txBody>
          <a:bodyPr lIns="91440" tIns="91440">
            <a:normAutofit/>
          </a:bodyPr>
          <a:lstStyle>
            <a:lvl1pPr algn="ctr">
              <a:defRPr sz="1200" b="0" i="0">
                <a:solidFill>
                  <a:schemeClr val="bg1"/>
                </a:solidFill>
                <a:effectLst>
                  <a:outerShdw blurRad="393700" dist="38100" dir="5400000" algn="t" rotWithShape="0">
                    <a:prstClr val="black">
                      <a:alpha val="75000"/>
                    </a:prstClr>
                  </a:outerShdw>
                </a:effectLst>
                <a:latin typeface="Arial" charset="0"/>
                <a:ea typeface="Arial" charset="0"/>
                <a:cs typeface="Arial" charset="0"/>
              </a:defRPr>
            </a:lvl1pPr>
            <a:lvl2pPr algn="l">
              <a:defRPr sz="1400" b="1" i="0">
                <a:latin typeface="Arial" charset="0"/>
                <a:ea typeface="Arial" charset="0"/>
                <a:cs typeface="Arial" charset="0"/>
              </a:defRPr>
            </a:lvl2pPr>
            <a:lvl3pPr algn="l">
              <a:defRPr sz="1400" b="1" i="0">
                <a:latin typeface="Arial" charset="0"/>
                <a:ea typeface="Arial" charset="0"/>
                <a:cs typeface="Arial" charset="0"/>
              </a:defRPr>
            </a:lvl3pPr>
            <a:lvl4pPr algn="l">
              <a:defRPr sz="1400" b="1" i="0">
                <a:latin typeface="Arial" charset="0"/>
                <a:ea typeface="Arial" charset="0"/>
                <a:cs typeface="Arial" charset="0"/>
              </a:defRPr>
            </a:lvl4pPr>
            <a:lvl5pPr algn="l">
              <a:defRPr sz="1400" b="1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(Picture Information Placeholder if needed)</a:t>
            </a:r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6172200" y="2819400"/>
            <a:ext cx="5867399" cy="381000"/>
          </a:xfrm>
          <a:prstGeom prst="rect">
            <a:avLst/>
          </a:prstGeom>
          <a:solidFill>
            <a:srgbClr val="004B73">
              <a:alpha val="20000"/>
            </a:srgbClr>
          </a:solidFill>
        </p:spPr>
        <p:txBody>
          <a:bodyPr lIns="91440" tIns="91440">
            <a:normAutofit/>
          </a:bodyPr>
          <a:lstStyle>
            <a:lvl1pPr algn="ctr">
              <a:defRPr sz="1200" b="0" i="0">
                <a:solidFill>
                  <a:schemeClr val="bg1"/>
                </a:solidFill>
                <a:effectLst>
                  <a:outerShdw blurRad="393700" dist="38100" dir="5400000" algn="t" rotWithShape="0">
                    <a:prstClr val="black">
                      <a:alpha val="75000"/>
                    </a:prstClr>
                  </a:outerShdw>
                </a:effectLst>
                <a:latin typeface="Arial" charset="0"/>
                <a:ea typeface="Arial" charset="0"/>
                <a:cs typeface="Arial" charset="0"/>
              </a:defRPr>
            </a:lvl1pPr>
            <a:lvl2pPr algn="l">
              <a:defRPr sz="1400" b="1" i="0">
                <a:latin typeface="Arial" charset="0"/>
                <a:ea typeface="Arial" charset="0"/>
                <a:cs typeface="Arial" charset="0"/>
              </a:defRPr>
            </a:lvl2pPr>
            <a:lvl3pPr algn="l">
              <a:defRPr sz="1400" b="1" i="0">
                <a:latin typeface="Arial" charset="0"/>
                <a:ea typeface="Arial" charset="0"/>
                <a:cs typeface="Arial" charset="0"/>
              </a:defRPr>
            </a:lvl3pPr>
            <a:lvl4pPr algn="l">
              <a:defRPr sz="1400" b="1" i="0">
                <a:latin typeface="Arial" charset="0"/>
                <a:ea typeface="Arial" charset="0"/>
                <a:cs typeface="Arial" charset="0"/>
              </a:defRPr>
            </a:lvl4pPr>
            <a:lvl5pPr algn="l">
              <a:defRPr sz="1400" b="1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(Picture </a:t>
            </a:r>
            <a:r>
              <a:rPr lang="en-US" dirty="0"/>
              <a:t>Information Placeholder </a:t>
            </a:r>
            <a:r>
              <a:rPr lang="en-US"/>
              <a:t>if needed)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437890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152400" y="3352800"/>
            <a:ext cx="5867400" cy="28194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anchor="ctr"/>
          <a:lstStyle>
            <a:lvl1pPr algn="ctr">
              <a:defRPr i="1" baseline="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6172200" y="381000"/>
            <a:ext cx="5867400" cy="28194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anchor="ctr"/>
          <a:lstStyle>
            <a:lvl1pPr algn="ctr">
              <a:defRPr i="1" baseline="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6172200" y="3352800"/>
            <a:ext cx="5867400" cy="28194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anchor="ctr"/>
          <a:lstStyle>
            <a:lvl1pPr algn="ctr">
              <a:defRPr i="1" baseline="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Holder 2"/>
          <p:cNvSpPr>
            <a:spLocks noGrp="1"/>
          </p:cNvSpPr>
          <p:nvPr>
            <p:ph type="ctrTitle" hasCustomPrompt="1"/>
          </p:nvPr>
        </p:nvSpPr>
        <p:spPr>
          <a:xfrm>
            <a:off x="2857" y="991969"/>
            <a:ext cx="6016815" cy="553998"/>
          </a:xfrm>
          <a:prstGeom prst="rect">
            <a:avLst/>
          </a:prstGeom>
        </p:spPr>
        <p:txBody>
          <a:bodyPr wrap="square" lIns="182880" tIns="0" rIns="182880" bIns="0" anchor="ctr">
            <a:spAutoFit/>
          </a:bodyPr>
          <a:lstStyle>
            <a:lvl1pPr marL="0" algn="ctr">
              <a:defRPr sz="3600" b="1" i="0" cap="all" baseline="0">
                <a:solidFill>
                  <a:srgbClr val="004B73"/>
                </a:solidFill>
                <a:latin typeface="Corbel" charset="0"/>
                <a:ea typeface="Corbel" charset="0"/>
                <a:cs typeface="Corbel" charset="0"/>
              </a:defRPr>
            </a:lvl1pPr>
          </a:lstStyle>
          <a:p>
            <a:r>
              <a:rPr lang="en-US" dirty="0"/>
              <a:t>LARGE HEADER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0" y="1546225"/>
            <a:ext cx="6019800" cy="1501775"/>
          </a:xfrm>
          <a:prstGeom prst="rect">
            <a:avLst/>
          </a:prstGeom>
        </p:spPr>
        <p:txBody>
          <a:bodyPr lIns="182880" tIns="182880" rIns="182880">
            <a:normAutofit/>
          </a:bodyPr>
          <a:lstStyle>
            <a:lvl1pPr algn="ctr">
              <a:defRPr sz="2400" b="0" i="0">
                <a:latin typeface="Arial" charset="0"/>
                <a:ea typeface="Arial" charset="0"/>
                <a:cs typeface="Arial" charset="0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Use this page template for three pictures </a:t>
            </a:r>
          </a:p>
          <a:p>
            <a:pPr lvl="0"/>
            <a:r>
              <a:rPr lang="en-US" dirty="0"/>
              <a:t>&amp; brief explainer</a:t>
            </a:r>
          </a:p>
        </p:txBody>
      </p:sp>
    </p:spTree>
    <p:extLst>
      <p:ext uri="{BB962C8B-B14F-4D97-AF65-F5344CB8AC3E}">
        <p14:creationId xmlns:p14="http://schemas.microsoft.com/office/powerpoint/2010/main" val="1938405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_Text_Overl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152400" y="381000"/>
            <a:ext cx="11887200" cy="57912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rIns="91440" anchor="ctr"/>
          <a:lstStyle>
            <a:lvl1pPr algn="ctr">
              <a:defRPr i="1" baseline="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Holder 2"/>
          <p:cNvSpPr>
            <a:spLocks noGrp="1"/>
          </p:cNvSpPr>
          <p:nvPr>
            <p:ph type="ctrTitle" hasCustomPrompt="1"/>
          </p:nvPr>
        </p:nvSpPr>
        <p:spPr>
          <a:xfrm>
            <a:off x="2872" y="992227"/>
            <a:ext cx="12185953" cy="553998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0" algn="ctr">
              <a:defRPr sz="3600" b="1" i="0" cap="all" baseline="0">
                <a:solidFill>
                  <a:schemeClr val="bg1"/>
                </a:solidFill>
                <a:effectLst>
                  <a:outerShdw blurRad="393700" dist="38100" dir="5400000" algn="t" rotWithShape="0">
                    <a:prstClr val="black">
                      <a:alpha val="75000"/>
                    </a:prstClr>
                  </a:outerShdw>
                </a:effectLst>
                <a:latin typeface="Corbel" charset="0"/>
                <a:ea typeface="Corbel" charset="0"/>
                <a:cs typeface="Corbel" charset="0"/>
              </a:defRPr>
            </a:lvl1pPr>
          </a:lstStyle>
          <a:p>
            <a:r>
              <a:rPr lang="en-US" dirty="0"/>
              <a:t>LARGE HEADER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0" y="1546225"/>
            <a:ext cx="12188825" cy="1577975"/>
          </a:xfrm>
          <a:prstGeom prst="rect">
            <a:avLst/>
          </a:prstGeom>
        </p:spPr>
        <p:txBody>
          <a:bodyPr lIns="457200" rIns="365760"/>
          <a:lstStyle>
            <a:lvl1pPr algn="ctr">
              <a:defRPr sz="2400" b="0" i="0">
                <a:solidFill>
                  <a:schemeClr val="bg1"/>
                </a:solidFill>
                <a:effectLst>
                  <a:outerShdw blurRad="393700" dist="38100" dir="5400000" algn="t" rotWithShape="0">
                    <a:prstClr val="black">
                      <a:alpha val="75000"/>
                    </a:prstClr>
                  </a:outerShdw>
                </a:effectLst>
                <a:latin typeface="Arial" charset="0"/>
                <a:ea typeface="Arial" charset="0"/>
                <a:cs typeface="Arial" charset="0"/>
              </a:defRPr>
            </a:lvl1pPr>
            <a:lvl2pPr algn="ctr">
              <a:defRPr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2pPr>
            <a:lvl3pPr algn="ctr">
              <a:defRPr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3pPr>
            <a:lvl4pPr algn="ctr">
              <a:defRPr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4pPr>
            <a:lvl5pPr algn="ctr">
              <a:defRPr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Use this page template for copy (no more than 4 lines) to overlay on top </a:t>
            </a:r>
          </a:p>
          <a:p>
            <a:pPr lvl="0"/>
            <a:r>
              <a:rPr lang="en-US" dirty="0"/>
              <a:t>of DARK image.</a:t>
            </a:r>
          </a:p>
        </p:txBody>
      </p:sp>
    </p:spTree>
    <p:extLst>
      <p:ext uri="{BB962C8B-B14F-4D97-AF65-F5344CB8AC3E}">
        <p14:creationId xmlns:p14="http://schemas.microsoft.com/office/powerpoint/2010/main" val="253817137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_Picture_Text_Overl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152400" y="381000"/>
            <a:ext cx="11887200" cy="57912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rIns="91440" anchor="ctr"/>
          <a:lstStyle>
            <a:lvl1pPr algn="ctr">
              <a:defRPr i="1" baseline="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Holder 2"/>
          <p:cNvSpPr>
            <a:spLocks noGrp="1"/>
          </p:cNvSpPr>
          <p:nvPr>
            <p:ph type="ctrTitle" hasCustomPrompt="1"/>
          </p:nvPr>
        </p:nvSpPr>
        <p:spPr>
          <a:xfrm>
            <a:off x="2857" y="991969"/>
            <a:ext cx="12185953" cy="553998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0" algn="ctr">
              <a:defRPr sz="3600" b="1" i="0" cap="all" baseline="0">
                <a:solidFill>
                  <a:srgbClr val="004B73"/>
                </a:solidFill>
                <a:effectLst>
                  <a:glow rad="635000">
                    <a:schemeClr val="bg1">
                      <a:alpha val="75000"/>
                    </a:schemeClr>
                  </a:glow>
                </a:effectLst>
                <a:latin typeface="Corbel" charset="0"/>
                <a:ea typeface="Corbel" charset="0"/>
                <a:cs typeface="Corbel" charset="0"/>
              </a:defRPr>
            </a:lvl1pPr>
          </a:lstStyle>
          <a:p>
            <a:r>
              <a:rPr lang="en-US" dirty="0"/>
              <a:t>LARGE HEADER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0" y="1546225"/>
            <a:ext cx="12188825" cy="1196975"/>
          </a:xfrm>
          <a:prstGeom prst="rect">
            <a:avLst/>
          </a:prstGeom>
        </p:spPr>
        <p:txBody>
          <a:bodyPr lIns="457200" rIns="365760"/>
          <a:lstStyle>
            <a:lvl1pPr algn="ctr">
              <a:defRPr sz="2400" b="0" i="0">
                <a:solidFill>
                  <a:srgbClr val="004B73"/>
                </a:solidFill>
                <a:effectLst>
                  <a:glow rad="635000">
                    <a:schemeClr val="bg1">
                      <a:alpha val="75000"/>
                    </a:schemeClr>
                  </a:glow>
                </a:effectLst>
                <a:latin typeface="Arial" charset="0"/>
                <a:ea typeface="Arial" charset="0"/>
                <a:cs typeface="Arial" charset="0"/>
              </a:defRPr>
            </a:lvl1pPr>
            <a:lvl2pPr algn="ctr">
              <a:defRPr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2pPr>
            <a:lvl3pPr algn="ctr">
              <a:defRPr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3pPr>
            <a:lvl4pPr algn="ctr">
              <a:defRPr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4pPr>
            <a:lvl5pPr algn="ctr">
              <a:defRPr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Use this page template for copy (no more than 4 lines) to overlay on top </a:t>
            </a:r>
          </a:p>
          <a:p>
            <a:pPr lvl="0"/>
            <a:r>
              <a:rPr lang="en-US" dirty="0"/>
              <a:t>of LIGHT image.</a:t>
            </a:r>
          </a:p>
        </p:txBody>
      </p:sp>
    </p:spTree>
    <p:extLst>
      <p:ext uri="{BB962C8B-B14F-4D97-AF65-F5344CB8AC3E}">
        <p14:creationId xmlns:p14="http://schemas.microsoft.com/office/powerpoint/2010/main" val="306868022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381000" y="914400"/>
            <a:ext cx="11303000" cy="457200"/>
          </a:xfrm>
          <a:prstGeom prst="rect">
            <a:avLst/>
          </a:prstGeom>
        </p:spPr>
        <p:txBody>
          <a:bodyPr anchor="t"/>
          <a:lstStyle>
            <a:lvl1pPr>
              <a:spcAft>
                <a:spcPts val="600"/>
              </a:spcAft>
              <a:defRPr sz="2800" b="1" i="0" baseline="0">
                <a:solidFill>
                  <a:srgbClr val="004B73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b="0" i="0">
                <a:latin typeface="Corbel Regular" charset="0"/>
              </a:defRPr>
            </a:lvl2pPr>
            <a:lvl3pPr>
              <a:defRPr b="0" i="0">
                <a:latin typeface="Corbel Regular" charset="0"/>
              </a:defRPr>
            </a:lvl3pPr>
            <a:lvl4pPr>
              <a:defRPr b="0" i="0">
                <a:latin typeface="Corbel Regular" charset="0"/>
              </a:defRPr>
            </a:lvl4pPr>
            <a:lvl5pPr>
              <a:defRPr b="0" i="0">
                <a:latin typeface="Corbel Regular" charset="0"/>
              </a:defRPr>
            </a:lvl5pPr>
          </a:lstStyle>
          <a:p>
            <a:pPr lvl="0"/>
            <a:r>
              <a:rPr lang="en-US" dirty="0"/>
              <a:t>Subhead – (Use this page for bullet points)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381000" y="1676400"/>
            <a:ext cx="11303000" cy="4495800"/>
          </a:xfrm>
          <a:prstGeom prst="rect">
            <a:avLst/>
          </a:prstGeom>
        </p:spPr>
        <p:txBody>
          <a:bodyPr tIns="0" anchor="t">
            <a:normAutofit/>
          </a:bodyPr>
          <a:lstStyle>
            <a:lvl1pPr marL="285750" indent="-285750">
              <a:buClr>
                <a:srgbClr val="004B73"/>
              </a:buClr>
              <a:buFont typeface="Wingdings" charset="2"/>
              <a:buChar char="§"/>
              <a:defRPr sz="2800" b="0" i="0"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buClr>
                <a:srgbClr val="004B73"/>
              </a:buClr>
              <a:buFont typeface="Wingdings" charset="2"/>
              <a:buChar char="§"/>
              <a:defRPr sz="2800" b="0" i="0">
                <a:latin typeface="Arial" charset="0"/>
                <a:ea typeface="Arial" charset="0"/>
                <a:cs typeface="Arial" charset="0"/>
              </a:defRPr>
            </a:lvl2pPr>
            <a:lvl3pPr marL="1200150" indent="-285750">
              <a:buClr>
                <a:srgbClr val="004B73"/>
              </a:buClr>
              <a:buFont typeface="Wingdings" charset="2"/>
              <a:buChar char="§"/>
              <a:defRPr sz="2800" b="0" i="0">
                <a:latin typeface="Arial" charset="0"/>
                <a:ea typeface="Arial" charset="0"/>
                <a:cs typeface="Arial" charset="0"/>
              </a:defRPr>
            </a:lvl3pPr>
            <a:lvl4pPr marL="1657350" indent="-285750">
              <a:buClr>
                <a:srgbClr val="004B73"/>
              </a:buClr>
              <a:buFont typeface="Wingdings" charset="2"/>
              <a:buChar char="§"/>
              <a:defRPr sz="2800" b="0" i="0">
                <a:latin typeface="Arial" charset="0"/>
                <a:ea typeface="Arial" charset="0"/>
                <a:cs typeface="Arial" charset="0"/>
              </a:defRPr>
            </a:lvl4pPr>
            <a:lvl5pPr marL="2114550" indent="-285750">
              <a:buClr>
                <a:srgbClr val="004B73"/>
              </a:buClr>
              <a:buFont typeface="Wingdings" charset="2"/>
              <a:buChar char="§"/>
              <a:defRPr sz="2800"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Holder 2"/>
          <p:cNvSpPr>
            <a:spLocks noGrp="1"/>
          </p:cNvSpPr>
          <p:nvPr>
            <p:ph type="ctrTitle" hasCustomPrompt="1"/>
          </p:nvPr>
        </p:nvSpPr>
        <p:spPr>
          <a:xfrm>
            <a:off x="0" y="441811"/>
            <a:ext cx="12192000" cy="553998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457200">
              <a:defRPr sz="3600" b="1" i="0" cap="all" baseline="0">
                <a:solidFill>
                  <a:srgbClr val="004B73"/>
                </a:solidFill>
                <a:latin typeface="Corbel" charset="0"/>
                <a:ea typeface="Corbel" charset="0"/>
                <a:cs typeface="Corbel" charset="0"/>
              </a:defRPr>
            </a:lvl1pPr>
          </a:lstStyle>
          <a:p>
            <a:r>
              <a:rPr lang="en-US" dirty="0"/>
              <a:t>LARGE HEADER</a:t>
            </a:r>
          </a:p>
        </p:txBody>
      </p:sp>
    </p:spTree>
    <p:extLst>
      <p:ext uri="{BB962C8B-B14F-4D97-AF65-F5344CB8AC3E}">
        <p14:creationId xmlns:p14="http://schemas.microsoft.com/office/powerpoint/2010/main" val="242916342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otally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bk object 20"/>
          <p:cNvSpPr/>
          <p:nvPr/>
        </p:nvSpPr>
        <p:spPr>
          <a:xfrm>
            <a:off x="5905432" y="755484"/>
            <a:ext cx="369061" cy="18739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orbel Regular" charset="0"/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62401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_w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uk-UA" smtClean="0"/>
              <a:pPr/>
              <a:t>‹#›</a:t>
            </a:fld>
            <a:endParaRPr lang="uk-UA" dirty="0"/>
          </a:p>
        </p:txBody>
      </p:sp>
      <p:sp>
        <p:nvSpPr>
          <p:cNvPr id="5" name="Rectangle 4"/>
          <p:cNvSpPr/>
          <p:nvPr userDrawn="1"/>
        </p:nvSpPr>
        <p:spPr>
          <a:xfrm>
            <a:off x="0" y="304800"/>
            <a:ext cx="12192000" cy="5867400"/>
          </a:xfrm>
          <a:prstGeom prst="rect">
            <a:avLst/>
          </a:prstGeom>
          <a:gradFill>
            <a:gsLst>
              <a:gs pos="58000">
                <a:schemeClr val="accent1">
                  <a:lumMod val="5000"/>
                  <a:lumOff val="95000"/>
                </a:schemeClr>
              </a:gs>
              <a:gs pos="89000">
                <a:schemeClr val="accent1">
                  <a:lumMod val="30000"/>
                  <a:lumOff val="70000"/>
                  <a:alpha val="6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i="0" dirty="0">
              <a:latin typeface="Arial Bold" charset="0"/>
            </a:endParaRPr>
          </a:p>
        </p:txBody>
      </p:sp>
      <p:sp>
        <p:nvSpPr>
          <p:cNvPr id="6" name="Holder 2"/>
          <p:cNvSpPr>
            <a:spLocks noGrp="1"/>
          </p:cNvSpPr>
          <p:nvPr>
            <p:ph type="ctrTitle" hasCustomPrompt="1"/>
          </p:nvPr>
        </p:nvSpPr>
        <p:spPr>
          <a:xfrm>
            <a:off x="0" y="441811"/>
            <a:ext cx="12192000" cy="553998"/>
          </a:xfrm>
          <a:prstGeom prst="rect">
            <a:avLst/>
          </a:prstGeom>
        </p:spPr>
        <p:txBody>
          <a:bodyPr wrap="square" lIns="0" tIns="0" rIns="0" bIns="0" anchor="ctr">
            <a:normAutofit/>
          </a:bodyPr>
          <a:lstStyle>
            <a:lvl1pPr marL="457200">
              <a:defRPr sz="3600" b="1" i="0" cap="all" baseline="0">
                <a:solidFill>
                  <a:srgbClr val="004B73"/>
                </a:solidFill>
                <a:latin typeface="Arial Bold" charset="0"/>
                <a:ea typeface="Arial Bold" charset="0"/>
                <a:cs typeface="Arial Bold" charset="0"/>
              </a:defRPr>
            </a:lvl1pPr>
          </a:lstStyle>
          <a:p>
            <a:r>
              <a:rPr lang="en-US" dirty="0"/>
              <a:t>LARGE HEADER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381000" y="914400"/>
            <a:ext cx="11303000" cy="457200"/>
          </a:xfrm>
          <a:prstGeom prst="rect">
            <a:avLst/>
          </a:prstGeom>
        </p:spPr>
        <p:txBody>
          <a:bodyPr anchor="t"/>
          <a:lstStyle>
            <a:lvl1pPr>
              <a:spcAft>
                <a:spcPts val="600"/>
              </a:spcAft>
              <a:defRPr sz="2800" b="1" i="0">
                <a:solidFill>
                  <a:srgbClr val="004B73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b="0" i="0">
                <a:latin typeface="Corbel Regular" charset="0"/>
              </a:defRPr>
            </a:lvl2pPr>
            <a:lvl3pPr>
              <a:defRPr b="0" i="0">
                <a:latin typeface="Corbel Regular" charset="0"/>
              </a:defRPr>
            </a:lvl3pPr>
            <a:lvl4pPr>
              <a:defRPr b="0" i="0">
                <a:latin typeface="Corbel Regular" charset="0"/>
              </a:defRPr>
            </a:lvl4pPr>
            <a:lvl5pPr>
              <a:defRPr b="0" i="0">
                <a:latin typeface="Corbel Regular" charset="0"/>
              </a:defRPr>
            </a:lvl5pPr>
          </a:lstStyle>
          <a:p>
            <a:pPr lvl="0"/>
            <a:r>
              <a:rPr lang="en-US" dirty="0"/>
              <a:t>Subhead – (Use as needed or delete)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381000" y="1447800"/>
            <a:ext cx="11303000" cy="4648200"/>
          </a:xfrm>
          <a:prstGeom prst="rect">
            <a:avLst/>
          </a:prstGeom>
        </p:spPr>
        <p:txBody>
          <a:bodyPr tIns="182880"/>
          <a:lstStyle>
            <a:lvl1pPr>
              <a:defRPr sz="2200" b="0" i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/>
              <a:t>Use this template for large body of text, for paragraphs 7 lines deep or more.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Vivamus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, </a:t>
            </a:r>
            <a:r>
              <a:rPr lang="en-US" dirty="0" err="1"/>
              <a:t>faucibus</a:t>
            </a:r>
            <a:r>
              <a:rPr lang="en-US" dirty="0"/>
              <a:t> quam a, </a:t>
            </a:r>
            <a:r>
              <a:rPr lang="en-US" dirty="0" err="1"/>
              <a:t>sollicitudin</a:t>
            </a:r>
            <a:r>
              <a:rPr lang="en-US" dirty="0"/>
              <a:t> dolor.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 </a:t>
            </a:r>
            <a:r>
              <a:rPr lang="en-US" dirty="0" err="1"/>
              <a:t>justo</a:t>
            </a:r>
            <a:r>
              <a:rPr lang="en-US" dirty="0"/>
              <a:t> et mi </a:t>
            </a:r>
            <a:r>
              <a:rPr lang="en-US" dirty="0" err="1"/>
              <a:t>sodales</a:t>
            </a:r>
            <a:r>
              <a:rPr lang="en-US" dirty="0"/>
              <a:t>, a </a:t>
            </a:r>
            <a:r>
              <a:rPr lang="en-US" dirty="0" err="1"/>
              <a:t>viverra</a:t>
            </a:r>
            <a:r>
              <a:rPr lang="en-US" dirty="0"/>
              <a:t> lacus </a:t>
            </a:r>
            <a:r>
              <a:rPr lang="en-US" dirty="0" err="1"/>
              <a:t>placerat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rhoncus</a:t>
            </a:r>
            <a:r>
              <a:rPr lang="en-US" dirty="0"/>
              <a:t> maximus </a:t>
            </a:r>
            <a:r>
              <a:rPr lang="en-US" dirty="0" err="1"/>
              <a:t>bibendum</a:t>
            </a:r>
            <a:r>
              <a:rPr lang="en-US" dirty="0"/>
              <a:t>. Integer </a:t>
            </a:r>
            <a:r>
              <a:rPr lang="en-US" dirty="0" err="1"/>
              <a:t>metus</a:t>
            </a:r>
            <a:r>
              <a:rPr lang="en-US" dirty="0"/>
              <a:t> quam, </a:t>
            </a:r>
            <a:r>
              <a:rPr lang="en-US" dirty="0" err="1"/>
              <a:t>bibendum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ultricies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, tempus a sem. </a:t>
            </a:r>
            <a:r>
              <a:rPr lang="en-US" dirty="0" err="1"/>
              <a:t>Suspendisse</a:t>
            </a:r>
            <a:r>
              <a:rPr lang="en-US" dirty="0"/>
              <a:t> non </a:t>
            </a:r>
            <a:r>
              <a:rPr lang="en-US" dirty="0" err="1"/>
              <a:t>massa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. </a:t>
            </a:r>
            <a:r>
              <a:rPr lang="en-US" dirty="0" err="1"/>
              <a:t>Suspendisse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 non </a:t>
            </a:r>
            <a:r>
              <a:rPr lang="en-US" dirty="0" err="1"/>
              <a:t>vestibulum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.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luctus</a:t>
            </a:r>
            <a:r>
              <a:rPr lang="en-US" dirty="0"/>
              <a:t>, ante at </a:t>
            </a:r>
            <a:r>
              <a:rPr lang="en-US" dirty="0" err="1"/>
              <a:t>finibus</a:t>
            </a:r>
            <a:r>
              <a:rPr lang="en-US" dirty="0"/>
              <a:t> </a:t>
            </a:r>
            <a:r>
              <a:rPr lang="en-US" dirty="0" err="1"/>
              <a:t>bibendum</a:t>
            </a:r>
            <a:r>
              <a:rPr lang="en-US" dirty="0"/>
              <a:t>, </a:t>
            </a:r>
            <a:r>
              <a:rPr lang="en-US" dirty="0" err="1"/>
              <a:t>tortor</a:t>
            </a:r>
            <a:r>
              <a:rPr lang="en-US" dirty="0"/>
              <a:t> lacus </a:t>
            </a:r>
            <a:r>
              <a:rPr lang="en-US" dirty="0" err="1"/>
              <a:t>finibus</a:t>
            </a:r>
            <a:r>
              <a:rPr lang="en-US" dirty="0"/>
              <a:t> </a:t>
            </a:r>
            <a:r>
              <a:rPr lang="en-US" dirty="0" err="1"/>
              <a:t>justo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nunc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sem. Nam sit </a:t>
            </a:r>
            <a:r>
              <a:rPr lang="en-US" dirty="0" err="1"/>
              <a:t>amet</a:t>
            </a:r>
            <a:r>
              <a:rPr lang="en-US" dirty="0"/>
              <a:t> lorem </a:t>
            </a:r>
            <a:r>
              <a:rPr lang="en-US" dirty="0" err="1"/>
              <a:t>velit</a:t>
            </a:r>
            <a:r>
              <a:rPr lang="en-US" dirty="0"/>
              <a:t>. </a:t>
            </a: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ipsum, </a:t>
            </a:r>
            <a:r>
              <a:rPr lang="en-US" dirty="0" err="1"/>
              <a:t>ultricies</a:t>
            </a:r>
            <a:r>
              <a:rPr lang="en-US" dirty="0"/>
              <a:t> a nisi ac, </a:t>
            </a:r>
            <a:r>
              <a:rPr lang="en-US" dirty="0" err="1"/>
              <a:t>venenatis</a:t>
            </a:r>
            <a:r>
              <a:rPr lang="en-US" dirty="0"/>
              <a:t> tempus ipsum.</a:t>
            </a:r>
          </a:p>
        </p:txBody>
      </p:sp>
    </p:spTree>
    <p:extLst>
      <p:ext uri="{BB962C8B-B14F-4D97-AF65-F5344CB8AC3E}">
        <p14:creationId xmlns:p14="http://schemas.microsoft.com/office/powerpoint/2010/main" val="187092584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_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6F15528-21DE-4FAA-801E-634DDDAF4B2B}" type="slidenum">
              <a:rPr lang="uk-UA" smtClean="0">
                <a:solidFill>
                  <a:prstClr val="white"/>
                </a:solidFill>
              </a:rPr>
              <a:pPr/>
              <a:t>‹#›</a:t>
            </a:fld>
            <a:endParaRPr lang="uk-UA" dirty="0">
              <a:solidFill>
                <a:prstClr val="white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1981200"/>
            <a:ext cx="12192000" cy="2819400"/>
          </a:xfrm>
          <a:prstGeom prst="rect">
            <a:avLst/>
          </a:prstGeom>
        </p:spPr>
        <p:txBody>
          <a:bodyPr anchor="ctr"/>
          <a:lstStyle>
            <a:lvl1pPr algn="ctr">
              <a:defRPr sz="3600" b="1" cap="all" baseline="0">
                <a:solidFill>
                  <a:schemeClr val="bg1"/>
                </a:solidFill>
                <a:latin typeface="+mn-lt"/>
              </a:defRPr>
            </a:lvl1pPr>
            <a:lvl2pPr algn="ctr">
              <a:defRPr sz="3600" b="1">
                <a:solidFill>
                  <a:schemeClr val="bg1"/>
                </a:solidFill>
                <a:latin typeface="+mn-lt"/>
              </a:defRPr>
            </a:lvl2pPr>
            <a:lvl3pPr algn="ctr">
              <a:defRPr sz="3600" b="1">
                <a:solidFill>
                  <a:schemeClr val="bg1"/>
                </a:solidFill>
                <a:latin typeface="+mn-lt"/>
              </a:defRPr>
            </a:lvl3pPr>
            <a:lvl4pPr algn="ctr">
              <a:defRPr sz="3600" b="1">
                <a:solidFill>
                  <a:schemeClr val="bg1"/>
                </a:solidFill>
                <a:latin typeface="+mn-lt"/>
              </a:defRPr>
            </a:lvl4pPr>
            <a:lvl5pPr algn="ctr">
              <a:defRPr sz="3600" b="1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SECTION BREAK TITLE</a:t>
            </a:r>
          </a:p>
        </p:txBody>
      </p:sp>
    </p:spTree>
    <p:extLst>
      <p:ext uri="{BB962C8B-B14F-4D97-AF65-F5344CB8AC3E}">
        <p14:creationId xmlns:p14="http://schemas.microsoft.com/office/powerpoint/2010/main" val="9175712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lumn_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uk-UA" smtClean="0"/>
              <a:pPr/>
              <a:t>‹#›</a:t>
            </a:fld>
            <a:endParaRPr lang="uk-UA" dirty="0"/>
          </a:p>
        </p:txBody>
      </p:sp>
      <p:sp>
        <p:nvSpPr>
          <p:cNvPr id="5" name="Holder 2"/>
          <p:cNvSpPr>
            <a:spLocks noGrp="1"/>
          </p:cNvSpPr>
          <p:nvPr>
            <p:ph type="ctrTitle" hasCustomPrompt="1"/>
          </p:nvPr>
        </p:nvSpPr>
        <p:spPr>
          <a:xfrm>
            <a:off x="0" y="441811"/>
            <a:ext cx="12192000" cy="553998"/>
          </a:xfrm>
          <a:prstGeom prst="rect">
            <a:avLst/>
          </a:prstGeom>
        </p:spPr>
        <p:txBody>
          <a:bodyPr wrap="square" lIns="0" tIns="0" rIns="0" bIns="0" anchor="ctr">
            <a:normAutofit/>
          </a:bodyPr>
          <a:lstStyle>
            <a:lvl1pPr marL="457200">
              <a:defRPr sz="3600" b="1" i="0" cap="all" baseline="0">
                <a:solidFill>
                  <a:srgbClr val="004B73"/>
                </a:solidFill>
                <a:latin typeface="Arial Bold" charset="0"/>
                <a:ea typeface="Arial Bold" charset="0"/>
                <a:cs typeface="Arial Bold" charset="0"/>
              </a:defRPr>
            </a:lvl1pPr>
          </a:lstStyle>
          <a:p>
            <a:r>
              <a:rPr lang="en-US" dirty="0"/>
              <a:t>LARGE HEADER</a:t>
            </a:r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381000" y="914400"/>
            <a:ext cx="11303000" cy="457200"/>
          </a:xfrm>
          <a:prstGeom prst="rect">
            <a:avLst/>
          </a:prstGeom>
        </p:spPr>
        <p:txBody>
          <a:bodyPr anchor="t"/>
          <a:lstStyle>
            <a:lvl1pPr>
              <a:spcAft>
                <a:spcPts val="600"/>
              </a:spcAft>
              <a:defRPr sz="2800" b="1" i="0">
                <a:solidFill>
                  <a:srgbClr val="004B73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b="0" i="0">
                <a:latin typeface="Corbel Regular" charset="0"/>
              </a:defRPr>
            </a:lvl2pPr>
            <a:lvl3pPr>
              <a:defRPr b="0" i="0">
                <a:latin typeface="Corbel Regular" charset="0"/>
              </a:defRPr>
            </a:lvl3pPr>
            <a:lvl4pPr>
              <a:defRPr b="0" i="0">
                <a:latin typeface="Corbel Regular" charset="0"/>
              </a:defRPr>
            </a:lvl4pPr>
            <a:lvl5pPr>
              <a:defRPr b="0" i="0">
                <a:latin typeface="Corbel Regular" charset="0"/>
              </a:defRPr>
            </a:lvl5pPr>
          </a:lstStyle>
          <a:p>
            <a:pPr lvl="0"/>
            <a:r>
              <a:rPr lang="en-US" dirty="0"/>
              <a:t>Subhead – (Use as needed or delete)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381000" y="1447800"/>
            <a:ext cx="11303000" cy="3124200"/>
          </a:xfrm>
          <a:prstGeom prst="rect">
            <a:avLst/>
          </a:prstGeom>
        </p:spPr>
        <p:txBody>
          <a:bodyPr tIns="274320" numCol="2" spcCol="182880">
            <a:noAutofit/>
          </a:bodyPr>
          <a:lstStyle>
            <a:lvl1pPr algn="l">
              <a:defRPr b="0" i="0">
                <a:latin typeface="Arial" charset="0"/>
                <a:ea typeface="Arial" charset="0"/>
                <a:cs typeface="Arial" charset="0"/>
              </a:defRPr>
            </a:lvl1pPr>
            <a:lvl2pPr algn="l">
              <a:defRPr b="0" i="0">
                <a:latin typeface="Arial" charset="0"/>
                <a:ea typeface="Arial" charset="0"/>
                <a:cs typeface="Arial" charset="0"/>
              </a:defRPr>
            </a:lvl2pPr>
            <a:lvl3pPr algn="l">
              <a:defRPr b="0" i="0">
                <a:latin typeface="Arial" charset="0"/>
                <a:ea typeface="Arial" charset="0"/>
                <a:cs typeface="Arial" charset="0"/>
              </a:defRPr>
            </a:lvl3pPr>
            <a:lvl4pPr algn="l">
              <a:defRPr b="0" i="0">
                <a:latin typeface="Arial" charset="0"/>
                <a:ea typeface="Arial" charset="0"/>
                <a:cs typeface="Arial" charset="0"/>
              </a:defRPr>
            </a:lvl4pPr>
            <a:lvl5pPr algn="l">
              <a:defRPr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Use this template for even larger bodies of text.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Vivamus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, </a:t>
            </a:r>
            <a:r>
              <a:rPr lang="en-US" dirty="0" err="1"/>
              <a:t>faucibus</a:t>
            </a:r>
            <a:r>
              <a:rPr lang="en-US" dirty="0"/>
              <a:t> quam a, </a:t>
            </a:r>
            <a:r>
              <a:rPr lang="en-US" dirty="0" err="1"/>
              <a:t>sollicitudin</a:t>
            </a:r>
            <a:r>
              <a:rPr lang="en-US" dirty="0"/>
              <a:t> dolor.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 </a:t>
            </a:r>
            <a:r>
              <a:rPr lang="en-US" dirty="0" err="1"/>
              <a:t>justo</a:t>
            </a:r>
            <a:r>
              <a:rPr lang="en-US" dirty="0"/>
              <a:t> et mi </a:t>
            </a:r>
            <a:r>
              <a:rPr lang="en-US" dirty="0" err="1"/>
              <a:t>sodales</a:t>
            </a:r>
            <a:r>
              <a:rPr lang="en-US" dirty="0"/>
              <a:t>, a </a:t>
            </a:r>
            <a:r>
              <a:rPr lang="en-US" dirty="0" err="1"/>
              <a:t>viverra</a:t>
            </a:r>
            <a:r>
              <a:rPr lang="en-US" dirty="0"/>
              <a:t> lacus </a:t>
            </a:r>
            <a:r>
              <a:rPr lang="en-US" dirty="0" err="1"/>
              <a:t>placerat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rhoncus</a:t>
            </a:r>
            <a:r>
              <a:rPr lang="en-US" dirty="0"/>
              <a:t> maximus </a:t>
            </a:r>
            <a:r>
              <a:rPr lang="en-US" dirty="0" err="1"/>
              <a:t>bibendum</a:t>
            </a:r>
            <a:r>
              <a:rPr lang="en-US" dirty="0"/>
              <a:t>. Integer </a:t>
            </a:r>
            <a:r>
              <a:rPr lang="en-US" dirty="0" err="1"/>
              <a:t>metus</a:t>
            </a:r>
            <a:r>
              <a:rPr lang="en-US" dirty="0"/>
              <a:t> quam, </a:t>
            </a:r>
            <a:r>
              <a:rPr lang="en-US" dirty="0" err="1"/>
              <a:t>bibendum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ultricies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, tempus a sem. </a:t>
            </a:r>
            <a:r>
              <a:rPr lang="en-US" dirty="0" err="1"/>
              <a:t>Suspendisse</a:t>
            </a:r>
            <a:r>
              <a:rPr lang="en-US" dirty="0"/>
              <a:t> non </a:t>
            </a:r>
            <a:r>
              <a:rPr lang="en-US" dirty="0" err="1"/>
              <a:t>massa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. </a:t>
            </a:r>
            <a:r>
              <a:rPr lang="en-US" dirty="0" err="1"/>
              <a:t>Suspendisse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 non </a:t>
            </a:r>
            <a:r>
              <a:rPr lang="en-US" dirty="0" err="1"/>
              <a:t>vestibulum</a:t>
            </a:r>
            <a:r>
              <a:rPr lang="en-US" dirty="0"/>
              <a:t>. </a:t>
            </a: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libero </a:t>
            </a:r>
            <a:r>
              <a:rPr lang="en-US" dirty="0" err="1"/>
              <a:t>sodales</a:t>
            </a:r>
            <a:r>
              <a:rPr lang="en-US" dirty="0"/>
              <a:t>, </a:t>
            </a:r>
            <a:r>
              <a:rPr lang="en-US" dirty="0" err="1"/>
              <a:t>luctus</a:t>
            </a:r>
            <a:r>
              <a:rPr lang="en-US" dirty="0"/>
              <a:t> </a:t>
            </a:r>
            <a:r>
              <a:rPr lang="en-US" dirty="0" err="1"/>
              <a:t>mollis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gravida. </a:t>
            </a: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scelerisque</a:t>
            </a:r>
            <a:r>
              <a:rPr lang="en-US" dirty="0"/>
              <a:t> </a:t>
            </a:r>
            <a:r>
              <a:rPr lang="en-US" dirty="0" err="1"/>
              <a:t>ultricies</a:t>
            </a:r>
            <a:r>
              <a:rPr lang="en-US" dirty="0"/>
              <a:t> magna, et </a:t>
            </a:r>
            <a:r>
              <a:rPr lang="en-US" dirty="0" err="1"/>
              <a:t>laoreet</a:t>
            </a:r>
            <a:r>
              <a:rPr lang="en-US" dirty="0"/>
              <a:t> nisi </a:t>
            </a:r>
            <a:r>
              <a:rPr lang="en-US" dirty="0" err="1"/>
              <a:t>consectetur</a:t>
            </a:r>
            <a:r>
              <a:rPr lang="en-US" dirty="0"/>
              <a:t> et. </a:t>
            </a:r>
            <a:r>
              <a:rPr lang="en-US" dirty="0" err="1"/>
              <a:t>Proin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purus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condimentum</a:t>
            </a:r>
            <a:r>
              <a:rPr lang="en-US" dirty="0"/>
              <a:t> </a:t>
            </a:r>
            <a:r>
              <a:rPr lang="en-US" dirty="0" err="1"/>
              <a:t>sollicitudin</a:t>
            </a:r>
            <a:r>
              <a:rPr lang="en-US" dirty="0"/>
              <a:t>. </a:t>
            </a:r>
            <a:r>
              <a:rPr lang="en-US" dirty="0" err="1"/>
              <a:t>Cras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 libero, ac </a:t>
            </a:r>
            <a:r>
              <a:rPr lang="en-US" dirty="0" err="1"/>
              <a:t>fringilla</a:t>
            </a:r>
            <a:r>
              <a:rPr lang="en-US" dirty="0"/>
              <a:t> ligula. Class </a:t>
            </a:r>
            <a:r>
              <a:rPr lang="en-US" dirty="0" err="1"/>
              <a:t>aptent</a:t>
            </a:r>
            <a:r>
              <a:rPr lang="en-US" dirty="0"/>
              <a:t> </a:t>
            </a:r>
            <a:r>
              <a:rPr lang="en-US" dirty="0" err="1"/>
              <a:t>taciti</a:t>
            </a:r>
            <a:r>
              <a:rPr lang="en-US" dirty="0"/>
              <a:t> </a:t>
            </a:r>
            <a:r>
              <a:rPr lang="en-US" dirty="0" err="1"/>
              <a:t>sociosqu</a:t>
            </a:r>
            <a:r>
              <a:rPr lang="en-US" dirty="0"/>
              <a:t> ad </a:t>
            </a:r>
            <a:r>
              <a:rPr lang="en-US" dirty="0" err="1"/>
              <a:t>litora</a:t>
            </a:r>
            <a:r>
              <a:rPr lang="en-US" dirty="0"/>
              <a:t> </a:t>
            </a:r>
            <a:r>
              <a:rPr lang="en-US" dirty="0" err="1"/>
              <a:t>torquent</a:t>
            </a:r>
            <a:r>
              <a:rPr lang="en-US" dirty="0"/>
              <a:t> per </a:t>
            </a:r>
            <a:r>
              <a:rPr lang="en-US" dirty="0" err="1"/>
              <a:t>conubia</a:t>
            </a:r>
            <a:r>
              <a:rPr lang="en-US" dirty="0"/>
              <a:t> nostra, per </a:t>
            </a:r>
            <a:r>
              <a:rPr lang="en-US" dirty="0" err="1"/>
              <a:t>inceptos</a:t>
            </a:r>
            <a:r>
              <a:rPr lang="en-US" dirty="0"/>
              <a:t> </a:t>
            </a:r>
            <a:r>
              <a:rPr lang="en-US" dirty="0" err="1"/>
              <a:t>himenaeos</a:t>
            </a:r>
            <a:r>
              <a:rPr lang="en-US" dirty="0"/>
              <a:t>. </a:t>
            </a:r>
            <a:r>
              <a:rPr lang="en-US" dirty="0" err="1"/>
              <a:t>Etiam</a:t>
            </a:r>
            <a:r>
              <a:rPr lang="en-US" dirty="0"/>
              <a:t> </a:t>
            </a:r>
            <a:r>
              <a:rPr lang="en-US" dirty="0" err="1"/>
              <a:t>dignissim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vitae </a:t>
            </a:r>
            <a:r>
              <a:rPr lang="en-US" dirty="0" err="1"/>
              <a:t>purus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</a:t>
            </a:r>
            <a:r>
              <a:rPr lang="en-US" dirty="0" err="1"/>
              <a:t>fermentum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augue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, </a:t>
            </a:r>
            <a:r>
              <a:rPr lang="en-US" dirty="0" err="1"/>
              <a:t>iaculis</a:t>
            </a:r>
            <a:r>
              <a:rPr lang="en-US" dirty="0"/>
              <a:t> at ligula </a:t>
            </a:r>
            <a:r>
              <a:rPr lang="en-US" dirty="0" err="1"/>
              <a:t>eget</a:t>
            </a:r>
            <a:r>
              <a:rPr lang="en-US" dirty="0"/>
              <a:t>, </a:t>
            </a:r>
            <a:r>
              <a:rPr lang="en-US" dirty="0" err="1"/>
              <a:t>dapibus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 dolor. </a:t>
            </a:r>
          </a:p>
        </p:txBody>
      </p:sp>
    </p:spTree>
    <p:extLst>
      <p:ext uri="{BB962C8B-B14F-4D97-AF65-F5344CB8AC3E}">
        <p14:creationId xmlns:p14="http://schemas.microsoft.com/office/powerpoint/2010/main" val="1407186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uk-UA" smtClean="0"/>
              <a:pPr/>
              <a:t>‹#›</a:t>
            </a:fld>
            <a:endParaRPr lang="uk-UA" dirty="0"/>
          </a:p>
        </p:txBody>
      </p:sp>
      <p:sp>
        <p:nvSpPr>
          <p:cNvPr id="6" name="Holder 2"/>
          <p:cNvSpPr>
            <a:spLocks noGrp="1"/>
          </p:cNvSpPr>
          <p:nvPr>
            <p:ph type="ctrTitle" hasCustomPrompt="1"/>
          </p:nvPr>
        </p:nvSpPr>
        <p:spPr>
          <a:xfrm>
            <a:off x="0" y="441811"/>
            <a:ext cx="12192000" cy="553998"/>
          </a:xfrm>
          <a:prstGeom prst="rect">
            <a:avLst/>
          </a:prstGeom>
        </p:spPr>
        <p:txBody>
          <a:bodyPr wrap="square" lIns="0" tIns="0" rIns="0" bIns="0" anchor="ctr">
            <a:normAutofit/>
          </a:bodyPr>
          <a:lstStyle>
            <a:lvl1pPr marL="457200">
              <a:defRPr sz="3600" b="1" i="0" cap="all" baseline="0">
                <a:solidFill>
                  <a:srgbClr val="004B73"/>
                </a:solidFill>
                <a:latin typeface="Arial Bold" charset="0"/>
                <a:ea typeface="Arial Bold" charset="0"/>
                <a:cs typeface="Arial Bold" charset="0"/>
              </a:defRPr>
            </a:lvl1pPr>
          </a:lstStyle>
          <a:p>
            <a:r>
              <a:rPr lang="en-US" dirty="0"/>
              <a:t>LARGE HEADER</a:t>
            </a:r>
          </a:p>
        </p:txBody>
      </p:sp>
    </p:spTree>
    <p:extLst>
      <p:ext uri="{BB962C8B-B14F-4D97-AF65-F5344CB8AC3E}">
        <p14:creationId xmlns:p14="http://schemas.microsoft.com/office/powerpoint/2010/main" val="4394567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n_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uk-UA" smtClean="0"/>
              <a:pPr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7162489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_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uk-UA" smtClean="0"/>
              <a:pPr/>
              <a:t>‹#›</a:t>
            </a:fld>
            <a:endParaRPr lang="uk-UA" dirty="0"/>
          </a:p>
        </p:txBody>
      </p:sp>
      <p:sp>
        <p:nvSpPr>
          <p:cNvPr id="7" name="Holder 2"/>
          <p:cNvSpPr>
            <a:spLocks noGrp="1"/>
          </p:cNvSpPr>
          <p:nvPr>
            <p:ph type="ctrTitle" hasCustomPrompt="1"/>
          </p:nvPr>
        </p:nvSpPr>
        <p:spPr>
          <a:xfrm>
            <a:off x="0" y="1752600"/>
            <a:ext cx="12192000" cy="553998"/>
          </a:xfrm>
          <a:prstGeom prst="rect">
            <a:avLst/>
          </a:prstGeom>
        </p:spPr>
        <p:txBody>
          <a:bodyPr wrap="square" lIns="0" tIns="0" rIns="0" bIns="0" anchor="ctr">
            <a:normAutofit/>
          </a:bodyPr>
          <a:lstStyle>
            <a:lvl1pPr marL="457200" algn="ctr">
              <a:defRPr sz="3600" b="1" i="0" cap="all" baseline="0">
                <a:solidFill>
                  <a:srgbClr val="004B73"/>
                </a:solidFill>
                <a:latin typeface="Arial Bold" charset="0"/>
                <a:ea typeface="Arial Bold" charset="0"/>
                <a:cs typeface="Arial Bold" charset="0"/>
              </a:defRPr>
            </a:lvl1pPr>
          </a:lstStyle>
          <a:p>
            <a:r>
              <a:rPr lang="en-US" dirty="0"/>
              <a:t>LARGE HEADER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2306638"/>
            <a:ext cx="12192000" cy="3789362"/>
          </a:xfrm>
          <a:prstGeom prst="rect">
            <a:avLst/>
          </a:prstGeom>
        </p:spPr>
        <p:txBody>
          <a:bodyPr lIns="457200" tIns="182880" rIns="457200"/>
          <a:lstStyle>
            <a:lvl1pPr algn="ctr">
              <a:defRPr sz="2600" b="0" i="0">
                <a:solidFill>
                  <a:srgbClr val="004B73"/>
                </a:solidFill>
                <a:latin typeface="Arial" charset="0"/>
                <a:ea typeface="Arial" charset="0"/>
                <a:cs typeface="Arial" charset="0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Call out information: Use this page template for small blocks of text like quotes or content under 6 paragraph lines deep. Keep or delete “Header” placeholder as needed but do not relocate this text box. Keep background white or transparent, less than 20% opacity.</a:t>
            </a:r>
          </a:p>
        </p:txBody>
      </p:sp>
    </p:spTree>
    <p:extLst>
      <p:ext uri="{BB962C8B-B14F-4D97-AF65-F5344CB8AC3E}">
        <p14:creationId xmlns:p14="http://schemas.microsoft.com/office/powerpoint/2010/main" val="769146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_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uk-UA" smtClean="0"/>
              <a:pPr/>
              <a:t>‹#›</a:t>
            </a:fld>
            <a:endParaRPr lang="uk-UA" dirty="0"/>
          </a:p>
        </p:txBody>
      </p:sp>
      <p:sp>
        <p:nvSpPr>
          <p:cNvPr id="7" name="Holder 2"/>
          <p:cNvSpPr>
            <a:spLocks noGrp="1"/>
          </p:cNvSpPr>
          <p:nvPr>
            <p:ph type="ctrTitle" hasCustomPrompt="1"/>
          </p:nvPr>
        </p:nvSpPr>
        <p:spPr>
          <a:xfrm>
            <a:off x="2857" y="1752600"/>
            <a:ext cx="6400800" cy="553998"/>
          </a:xfrm>
          <a:prstGeom prst="rect">
            <a:avLst/>
          </a:prstGeom>
        </p:spPr>
        <p:txBody>
          <a:bodyPr wrap="square" lIns="182880" tIns="0" rIns="182880" bIns="0" anchor="ctr">
            <a:normAutofit/>
          </a:bodyPr>
          <a:lstStyle>
            <a:lvl1pPr marL="0" algn="ctr">
              <a:defRPr sz="3600" b="1" i="0" cap="all" baseline="0">
                <a:solidFill>
                  <a:srgbClr val="004B73"/>
                </a:solidFill>
                <a:latin typeface="Arial Bold" charset="0"/>
                <a:ea typeface="Arial Bold" charset="0"/>
                <a:cs typeface="Arial Bold" charset="0"/>
              </a:defRPr>
            </a:lvl1pPr>
          </a:lstStyle>
          <a:p>
            <a:r>
              <a:rPr lang="en-US" dirty="0"/>
              <a:t>LARGE HEADER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629400" y="381000"/>
            <a:ext cx="5410200" cy="57912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anchor="ctr"/>
          <a:lstStyle>
            <a:lvl1pPr algn="ctr">
              <a:defRPr b="1" i="0" baseline="0">
                <a:solidFill>
                  <a:schemeClr val="bg1"/>
                </a:solidFill>
                <a:latin typeface="Arial Bold" charset="0"/>
              </a:defRPr>
            </a:lvl1pPr>
          </a:lstStyle>
          <a:p>
            <a:endParaRPr lang="en-US" dirty="0"/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0" y="2763798"/>
            <a:ext cx="6403975" cy="2036802"/>
          </a:xfrm>
          <a:prstGeom prst="rect">
            <a:avLst/>
          </a:prstGeom>
        </p:spPr>
        <p:txBody>
          <a:bodyPr lIns="457200" tIns="182880" rIns="457200">
            <a:normAutofit/>
          </a:bodyPr>
          <a:lstStyle>
            <a:lvl1pPr algn="ctr">
              <a:defRPr sz="2800" b="0" i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/>
              <a:t>Use this page template for left copy and vertical image on right.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0" y="2306598"/>
            <a:ext cx="6629400" cy="457200"/>
          </a:xfrm>
          <a:prstGeom prst="rect">
            <a:avLst/>
          </a:prstGeom>
        </p:spPr>
        <p:txBody>
          <a:bodyPr anchor="t"/>
          <a:lstStyle>
            <a:lvl1pPr algn="ctr">
              <a:spcAft>
                <a:spcPts val="600"/>
              </a:spcAft>
              <a:defRPr sz="2800" b="1" i="0">
                <a:solidFill>
                  <a:srgbClr val="004B73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b="0" i="0">
                <a:latin typeface="Corbel Regular" charset="0"/>
              </a:defRPr>
            </a:lvl2pPr>
            <a:lvl3pPr>
              <a:defRPr b="0" i="0">
                <a:latin typeface="Corbel Regular" charset="0"/>
              </a:defRPr>
            </a:lvl3pPr>
            <a:lvl4pPr>
              <a:defRPr b="0" i="0">
                <a:latin typeface="Corbel Regular" charset="0"/>
              </a:defRPr>
            </a:lvl4pPr>
            <a:lvl5pPr>
              <a:defRPr b="0" i="0">
                <a:latin typeface="Corbel Regular" charset="0"/>
              </a:defRPr>
            </a:lvl5pPr>
          </a:lstStyle>
          <a:p>
            <a:pPr lvl="0"/>
            <a:r>
              <a:rPr lang="en-US" dirty="0"/>
              <a:t>Subhead – (Use as needed or delete)</a:t>
            </a:r>
          </a:p>
        </p:txBody>
      </p:sp>
    </p:spTree>
    <p:extLst/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1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4.xml"/><Relationship Id="rId21" Type="http://schemas.openxmlformats.org/officeDocument/2006/relationships/image" Target="../media/image1.jpg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17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3.xml"/><Relationship Id="rId16" Type="http://schemas.openxmlformats.org/officeDocument/2006/relationships/slideLayout" Target="../slideLayouts/slideLayout37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31.xml"/><Relationship Id="rId19" Type="http://schemas.openxmlformats.org/officeDocument/2006/relationships/slideLayout" Target="../slideLayouts/slideLayout40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500"/>
          <a:stretch/>
        </p:blipFill>
        <p:spPr>
          <a:xfrm>
            <a:off x="0" y="0"/>
            <a:ext cx="3962400" cy="6859714"/>
          </a:xfrm>
          <a:prstGeom prst="rect">
            <a:avLst/>
          </a:prstGeom>
        </p:spPr>
      </p:pic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1"/>
            <a:ext cx="39014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 b="0" i="0">
                <a:solidFill>
                  <a:schemeClr val="tx1">
                    <a:tint val="75000"/>
                  </a:schemeClr>
                </a:solidFill>
                <a:latin typeface="Corbel Regular" charset="0"/>
              </a:defRPr>
            </a:lvl1pPr>
          </a:lstStyle>
          <a:p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444734"/>
            <a:ext cx="2804160" cy="184666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algn="r">
              <a:defRPr sz="1200" b="1" i="0">
                <a:solidFill>
                  <a:schemeClr val="tx1">
                    <a:tint val="75000"/>
                  </a:schemeClr>
                </a:solidFill>
                <a:latin typeface="Arial Bold" charset="0"/>
                <a:ea typeface="Arial Bold" charset="0"/>
                <a:cs typeface="Arial Bold" charset="0"/>
              </a:defRPr>
            </a:lvl1pPr>
          </a:lstStyle>
          <a:p>
            <a:fld id="{B6F15528-21DE-4FAA-801E-634DDDAF4B2B}" type="slidenum">
              <a:rPr lang="uk-UA" smtClean="0"/>
              <a:pPr/>
              <a:t>‹#›</a:t>
            </a:fld>
            <a:endParaRPr lang="uk-UA" dirty="0"/>
          </a:p>
        </p:txBody>
      </p:sp>
      <p:sp>
        <p:nvSpPr>
          <p:cNvPr id="7" name="object 5"/>
          <p:cNvSpPr txBox="1"/>
          <p:nvPr userDrawn="1"/>
        </p:nvSpPr>
        <p:spPr>
          <a:xfrm>
            <a:off x="4446119" y="104210"/>
            <a:ext cx="3299764" cy="238689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algn="ctr">
              <a:lnSpc>
                <a:spcPct val="100000"/>
              </a:lnSpc>
            </a:pPr>
            <a:r>
              <a:rPr lang="en-US" sz="700" b="1" i="0" spc="-35" baseline="0" dirty="0">
                <a:solidFill>
                  <a:srgbClr val="7FA4B8"/>
                </a:solidFill>
                <a:latin typeface="Arial Bold" charset="0"/>
                <a:cs typeface="Arial Bold" charset="0"/>
              </a:rPr>
              <a:t>ATLANTA </a:t>
            </a:r>
            <a:r>
              <a:rPr lang="en-US" sz="700" b="1" i="0" spc="-25" baseline="0" dirty="0">
                <a:solidFill>
                  <a:srgbClr val="7FA4B8"/>
                </a:solidFill>
                <a:latin typeface="Arial Bold" charset="0"/>
                <a:cs typeface="Arial Bold" charset="0"/>
              </a:rPr>
              <a:t>CITY </a:t>
            </a:r>
            <a:r>
              <a:rPr lang="en-US" sz="700" b="1" i="0" spc="-30" baseline="0" dirty="0">
                <a:solidFill>
                  <a:srgbClr val="7FA4B8"/>
                </a:solidFill>
                <a:latin typeface="Arial Bold" charset="0"/>
                <a:cs typeface="Arial Bold" charset="0"/>
              </a:rPr>
              <a:t>COUNCIL    </a:t>
            </a:r>
            <a:r>
              <a:rPr lang="en-US" sz="700" b="1" i="0" spc="-5" baseline="0" dirty="0">
                <a:solidFill>
                  <a:srgbClr val="7FA4B8"/>
                </a:solidFill>
                <a:latin typeface="Arial Bold" charset="0"/>
                <a:cs typeface="Arial Bold" charset="0"/>
              </a:rPr>
              <a:t>|  </a:t>
            </a:r>
            <a:r>
              <a:rPr lang="en-US" sz="700" b="1" i="0" spc="-25" baseline="0" dirty="0">
                <a:solidFill>
                  <a:srgbClr val="7FA4B8"/>
                </a:solidFill>
                <a:latin typeface="Arial Bold" charset="0"/>
                <a:cs typeface="Arial Bold" charset="0"/>
              </a:rPr>
              <a:t>CITY UTILITIES </a:t>
            </a:r>
            <a:r>
              <a:rPr lang="en-US" sz="700" b="1" i="0" spc="-30" baseline="0" dirty="0">
                <a:solidFill>
                  <a:srgbClr val="7FA4B8"/>
                </a:solidFill>
                <a:latin typeface="Arial Bold" charset="0"/>
                <a:cs typeface="Arial Bold" charset="0"/>
              </a:rPr>
              <a:t>COMMITTEE QUARTERLY REPORT</a:t>
            </a:r>
            <a:endParaRPr lang="en-US" sz="700" b="1" i="0" baseline="0" dirty="0">
              <a:solidFill>
                <a:srgbClr val="7FA4B8"/>
              </a:solidFill>
              <a:latin typeface="Arial Bold" charset="0"/>
              <a:cs typeface="Arial Bold" charset="0"/>
            </a:endParaRP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165524" y="304800"/>
            <a:ext cx="11860952" cy="0"/>
          </a:xfrm>
          <a:prstGeom prst="line">
            <a:avLst/>
          </a:prstGeom>
          <a:ln>
            <a:solidFill>
              <a:srgbClr val="004B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 userDrawn="1"/>
        </p:nvSpPr>
        <p:spPr>
          <a:xfrm>
            <a:off x="5105400" y="6426359"/>
            <a:ext cx="61722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b="1" i="0" kern="1200" dirty="0">
                <a:solidFill>
                  <a:schemeClr val="bg1">
                    <a:lumMod val="65000"/>
                  </a:schemeClr>
                </a:solidFill>
                <a:effectLst/>
                <a:latin typeface="Arial" charset="0"/>
                <a:ea typeface="Arial" charset="0"/>
                <a:cs typeface="Arial" charset="0"/>
              </a:rPr>
              <a:t>MAYOR KEISHA LANCE BOTTOMS    </a:t>
            </a:r>
            <a:r>
              <a:rPr lang="en-US" sz="800" b="0" i="0" kern="1200" dirty="0">
                <a:solidFill>
                  <a:schemeClr val="bg1">
                    <a:lumMod val="65000"/>
                  </a:schemeClr>
                </a:solidFill>
                <a:effectLst/>
                <a:latin typeface="Arial" charset="0"/>
                <a:ea typeface="Arial" charset="0"/>
                <a:cs typeface="Arial" charset="0"/>
              </a:rPr>
              <a:t>|   WILLIAM</a:t>
            </a:r>
            <a:r>
              <a:rPr lang="en-US" sz="800" b="0" i="0" kern="1200" baseline="0" dirty="0">
                <a:solidFill>
                  <a:schemeClr val="bg1">
                    <a:lumMod val="65000"/>
                  </a:schemeClr>
                </a:solidFill>
                <a:effectLst/>
                <a:latin typeface="Arial" charset="0"/>
                <a:ea typeface="Arial" charset="0"/>
                <a:cs typeface="Arial" charset="0"/>
              </a:rPr>
              <a:t> M. JOHNSON, COMMISSIONER</a:t>
            </a:r>
            <a:endParaRPr lang="en-US" sz="800" b="0" i="0" dirty="0">
              <a:solidFill>
                <a:schemeClr val="bg1">
                  <a:lumMod val="6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97658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70" r:id="rId2"/>
    <p:sldLayoutId id="2147483692" r:id="rId3"/>
    <p:sldLayoutId id="2147483691" r:id="rId4"/>
    <p:sldLayoutId id="2147483679" r:id="rId5"/>
    <p:sldLayoutId id="2147483674" r:id="rId6"/>
    <p:sldLayoutId id="2147483675" r:id="rId7"/>
    <p:sldLayoutId id="2147483676" r:id="rId8"/>
    <p:sldLayoutId id="2147483680" r:id="rId9"/>
    <p:sldLayoutId id="2147483681" r:id="rId10"/>
    <p:sldLayoutId id="2147483690" r:id="rId11"/>
    <p:sldLayoutId id="2147483686" r:id="rId12"/>
    <p:sldLayoutId id="2147483682" r:id="rId13"/>
    <p:sldLayoutId id="2147483683" r:id="rId14"/>
    <p:sldLayoutId id="2147483684" r:id="rId15"/>
    <p:sldLayoutId id="2147483685" r:id="rId16"/>
    <p:sldLayoutId id="2147483671" r:id="rId17"/>
    <p:sldLayoutId id="2147483687" r:id="rId18"/>
    <p:sldLayoutId id="2147483688" r:id="rId19"/>
    <p:sldLayoutId id="2147483713" r:id="rId20"/>
    <p:sldLayoutId id="2147483714" r:id="rId21"/>
  </p:sldLayoutIdLst>
  <p:hf hdr="0" ftr="0" dt="0"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532"/>
          <a:stretch/>
        </p:blipFill>
        <p:spPr>
          <a:xfrm>
            <a:off x="0" y="0"/>
            <a:ext cx="4446119" cy="6859714"/>
          </a:xfrm>
          <a:prstGeom prst="rect">
            <a:avLst/>
          </a:prstGeom>
        </p:spPr>
      </p:pic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1"/>
            <a:ext cx="39014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 b="0" i="0">
                <a:solidFill>
                  <a:schemeClr val="tx1">
                    <a:tint val="75000"/>
                  </a:schemeClr>
                </a:solidFill>
                <a:latin typeface="Corbel Regular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444734"/>
            <a:ext cx="2804160" cy="184666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orbel" charset="0"/>
                <a:ea typeface="Corbel" charset="0"/>
                <a:cs typeface="Corbel" charset="0"/>
              </a:defRPr>
            </a:lvl1pPr>
          </a:lstStyle>
          <a:p>
            <a:fld id="{B6F15528-21DE-4FAA-801E-634DDDAF4B2B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object 5"/>
          <p:cNvSpPr txBox="1"/>
          <p:nvPr userDrawn="1"/>
        </p:nvSpPr>
        <p:spPr>
          <a:xfrm>
            <a:off x="4446119" y="104210"/>
            <a:ext cx="3299764" cy="238689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algn="ctr"/>
            <a:r>
              <a:rPr lang="en-US" sz="700" b="1" i="1" spc="-35" dirty="0">
                <a:solidFill>
                  <a:srgbClr val="7FA4B8"/>
                </a:solidFill>
                <a:cs typeface="Corbel"/>
              </a:rPr>
              <a:t>ATLANTA </a:t>
            </a:r>
            <a:r>
              <a:rPr lang="en-US" sz="700" b="1" i="1" spc="-25" dirty="0">
                <a:solidFill>
                  <a:srgbClr val="7FA4B8"/>
                </a:solidFill>
                <a:cs typeface="Corbel"/>
              </a:rPr>
              <a:t>CITY </a:t>
            </a:r>
            <a:r>
              <a:rPr lang="en-US" sz="700" b="1" i="1" spc="-30" dirty="0">
                <a:solidFill>
                  <a:srgbClr val="7FA4B8"/>
                </a:solidFill>
                <a:cs typeface="Corbel"/>
              </a:rPr>
              <a:t>COUNCIL    </a:t>
            </a:r>
            <a:r>
              <a:rPr lang="en-US" sz="700" b="1" i="1" spc="-5" dirty="0">
                <a:solidFill>
                  <a:srgbClr val="7FA4B8"/>
                </a:solidFill>
                <a:cs typeface="Corbel"/>
              </a:rPr>
              <a:t>|  </a:t>
            </a:r>
            <a:r>
              <a:rPr lang="en-US" sz="700" b="1" i="1" spc="-25" dirty="0">
                <a:solidFill>
                  <a:srgbClr val="7FA4B8"/>
                </a:solidFill>
                <a:cs typeface="Corbel"/>
              </a:rPr>
              <a:t>CITY UTILITIES </a:t>
            </a:r>
            <a:r>
              <a:rPr lang="en-US" sz="700" b="1" i="1" spc="-30" dirty="0">
                <a:solidFill>
                  <a:srgbClr val="7FA4B8"/>
                </a:solidFill>
                <a:cs typeface="Corbel"/>
              </a:rPr>
              <a:t>COMMITTEE QUARTERLY REPORT</a:t>
            </a:r>
            <a:endParaRPr lang="en-US" sz="700" b="1" dirty="0">
              <a:solidFill>
                <a:srgbClr val="7FA4B8"/>
              </a:solidFill>
              <a:cs typeface="Corbel"/>
            </a:endParaRP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165524" y="304800"/>
            <a:ext cx="11860952" cy="0"/>
          </a:xfrm>
          <a:prstGeom prst="line">
            <a:avLst/>
          </a:prstGeom>
          <a:ln>
            <a:solidFill>
              <a:srgbClr val="004B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 userDrawn="1"/>
        </p:nvSpPr>
        <p:spPr>
          <a:xfrm>
            <a:off x="5105400" y="6426359"/>
            <a:ext cx="61722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b="1" i="0" kern="1200" dirty="0">
                <a:solidFill>
                  <a:schemeClr val="bg1">
                    <a:lumMod val="65000"/>
                  </a:schemeClr>
                </a:solidFill>
                <a:effectLst/>
                <a:latin typeface="Arial" charset="0"/>
                <a:ea typeface="Arial" charset="0"/>
                <a:cs typeface="Arial" charset="0"/>
              </a:rPr>
              <a:t>MAYOR KEISHA LANCE BOTTOMS    </a:t>
            </a:r>
            <a:r>
              <a:rPr lang="en-US" sz="800" b="0" i="0" kern="1200" dirty="0">
                <a:solidFill>
                  <a:schemeClr val="bg1">
                    <a:lumMod val="65000"/>
                  </a:schemeClr>
                </a:solidFill>
                <a:effectLst/>
                <a:latin typeface="Arial" charset="0"/>
                <a:ea typeface="Arial" charset="0"/>
                <a:cs typeface="Arial" charset="0"/>
              </a:rPr>
              <a:t>|   WILLIAM</a:t>
            </a:r>
            <a:r>
              <a:rPr lang="en-US" sz="800" b="0" i="0" kern="1200" baseline="0" dirty="0">
                <a:solidFill>
                  <a:schemeClr val="bg1">
                    <a:lumMod val="65000"/>
                  </a:schemeClr>
                </a:solidFill>
                <a:effectLst/>
                <a:latin typeface="Arial" charset="0"/>
                <a:ea typeface="Arial" charset="0"/>
                <a:cs typeface="Arial" charset="0"/>
              </a:rPr>
              <a:t> M. JOHNSON, COMMISSIONER</a:t>
            </a:r>
            <a:endParaRPr lang="en-US" sz="800" b="0" i="0" dirty="0">
              <a:solidFill>
                <a:schemeClr val="bg1">
                  <a:lumMod val="6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68981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706" r:id="rId13"/>
    <p:sldLayoutId id="2147483707" r:id="rId14"/>
    <p:sldLayoutId id="2147483708" r:id="rId15"/>
    <p:sldLayoutId id="2147483709" r:id="rId16"/>
    <p:sldLayoutId id="2147483710" r:id="rId17"/>
    <p:sldLayoutId id="2147483711" r:id="rId18"/>
    <p:sldLayoutId id="2147483712" r:id="rId19"/>
  </p:sldLayoutIdLst>
  <p:hf hdr="0" ftr="0" dt="0"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3.xml"/><Relationship Id="rId5" Type="http://schemas.openxmlformats.org/officeDocument/2006/relationships/chart" Target="../charts/chart2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8.JPG"/><Relationship Id="rId5" Type="http://schemas.microsoft.com/office/2007/relationships/hdphoto" Target="../media/hdphoto1.wdp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8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emf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8000">
              <a:schemeClr val="accent1">
                <a:lumMod val="5000"/>
                <a:lumOff val="95000"/>
              </a:schemeClr>
            </a:gs>
            <a:gs pos="89000">
              <a:schemeClr val="accent1">
                <a:lumMod val="30000"/>
                <a:lumOff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44"/>
          <a:stretch/>
        </p:blipFill>
        <p:spPr>
          <a:xfrm>
            <a:off x="-23328" y="-35767"/>
            <a:ext cx="12191998" cy="60198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-1" y="4948535"/>
            <a:ext cx="121919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3472"/>
                </a:solidFill>
                <a:latin typeface="Arial" charset="0"/>
                <a:ea typeface="Arial" charset="0"/>
                <a:cs typeface="Arial" charset="0"/>
              </a:rPr>
              <a:t>City Utilities Committee </a:t>
            </a:r>
            <a:r>
              <a:rPr lang="en-US" sz="2400" b="1" dirty="0">
                <a:solidFill>
                  <a:srgbClr val="003472"/>
                </a:solidFill>
                <a:latin typeface="Arial" charset="0"/>
                <a:ea typeface="Arial" charset="0"/>
                <a:cs typeface="Arial" charset="0"/>
              </a:rPr>
              <a:t>| February 13, 2018</a:t>
            </a:r>
          </a:p>
          <a:p>
            <a:pPr algn="ctr"/>
            <a:r>
              <a:rPr lang="en-US" sz="2000" b="1" i="1" dirty="0">
                <a:solidFill>
                  <a:srgbClr val="003472"/>
                </a:solidFill>
                <a:latin typeface="Arial" charset="0"/>
                <a:ea typeface="Arial" charset="0"/>
                <a:cs typeface="Arial" charset="0"/>
              </a:rPr>
              <a:t>FY18Q2 Quarterly Report  </a:t>
            </a:r>
          </a:p>
        </p:txBody>
      </p:sp>
      <p:sp>
        <p:nvSpPr>
          <p:cNvPr id="4" name="Rectangle 3"/>
          <p:cNvSpPr/>
          <p:nvPr/>
        </p:nvSpPr>
        <p:spPr>
          <a:xfrm>
            <a:off x="-1" y="6172200"/>
            <a:ext cx="12192001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6400800"/>
            <a:ext cx="1219199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kern="1200" dirty="0">
                <a:solidFill>
                  <a:srgbClr val="0B2D5A"/>
                </a:solidFill>
                <a:effectLst/>
                <a:latin typeface="Arial Black" charset="0"/>
                <a:ea typeface="Arial Black" charset="0"/>
                <a:cs typeface="Arial Black" charset="0"/>
              </a:rPr>
              <a:t>MAYOR KEISHA LANCE BOTTOMS    </a:t>
            </a:r>
            <a:r>
              <a:rPr lang="en-US" sz="1000" b="0" i="0" kern="1200" dirty="0">
                <a:solidFill>
                  <a:srgbClr val="0B2D5A"/>
                </a:solidFill>
                <a:effectLst/>
                <a:latin typeface="Arial" charset="0"/>
                <a:ea typeface="Arial" charset="0"/>
                <a:cs typeface="Arial" charset="0"/>
              </a:rPr>
              <a:t>|   WILLIAM</a:t>
            </a:r>
            <a:r>
              <a:rPr lang="en-US" sz="1000" b="0" i="0" kern="1200" baseline="0" dirty="0">
                <a:solidFill>
                  <a:srgbClr val="0B2D5A"/>
                </a:solidFill>
                <a:effectLst/>
                <a:latin typeface="Arial" charset="0"/>
                <a:ea typeface="Arial" charset="0"/>
                <a:cs typeface="Arial" charset="0"/>
              </a:rPr>
              <a:t> M. JOHNSON, COMMISSIONER</a:t>
            </a:r>
            <a:endParaRPr lang="en-US" sz="1000" b="0" i="0" dirty="0">
              <a:solidFill>
                <a:srgbClr val="0B2D5A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49220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uk-UA" smtClean="0"/>
              <a:pPr/>
              <a:t>10</a:t>
            </a:fld>
            <a:endParaRPr lang="uk-UA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/>
        <p:txBody>
          <a:bodyPr anchor="t"/>
          <a:lstStyle/>
          <a:p>
            <a:pPr>
              <a:lnSpc>
                <a:spcPts val="3200"/>
              </a:lnSpc>
              <a:spcAft>
                <a:spcPts val="0"/>
              </a:spcAft>
            </a:pPr>
            <a:r>
              <a:rPr lang="en-US" dirty="0"/>
              <a:t>Scrap Tire Abatement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81000" y="1524000"/>
            <a:ext cx="5562600" cy="4495800"/>
          </a:xfrm>
        </p:spPr>
        <p:txBody>
          <a:bodyPr>
            <a:normAutofit fontScale="85000" lnSpcReduction="1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1800" b="1" dirty="0">
                <a:solidFill>
                  <a:srgbClr val="004B73"/>
                </a:solidFill>
              </a:rPr>
              <a:t>Abatement</a:t>
            </a:r>
          </a:p>
          <a:p>
            <a:pPr>
              <a:lnSpc>
                <a:spcPct val="120000"/>
              </a:lnSpc>
            </a:pPr>
            <a:r>
              <a:rPr lang="en-US" sz="1800" dirty="0"/>
              <a:t>43% YTD decrease of roadside collection resulting in $121,350 cost avoidance</a:t>
            </a:r>
          </a:p>
          <a:p>
            <a:pPr>
              <a:lnSpc>
                <a:spcPct val="120000"/>
              </a:lnSpc>
            </a:pPr>
            <a:r>
              <a:rPr lang="en-US" sz="1800" dirty="0"/>
              <a:t>SWEET utilizing GIS Blight Application to track &amp; monitor citywide illegal dumpsites </a:t>
            </a:r>
          </a:p>
          <a:p>
            <a:pPr marL="0" indent="0">
              <a:lnSpc>
                <a:spcPct val="120000"/>
              </a:lnSpc>
              <a:spcBef>
                <a:spcPts val="1200"/>
              </a:spcBef>
              <a:buNone/>
            </a:pPr>
            <a:r>
              <a:rPr lang="en-US" sz="1800" b="1" dirty="0">
                <a:solidFill>
                  <a:srgbClr val="004B73"/>
                </a:solidFill>
              </a:rPr>
              <a:t>Semi-annual Scrap Tire Drive</a:t>
            </a:r>
          </a:p>
          <a:p>
            <a:pPr>
              <a:lnSpc>
                <a:spcPct val="120000"/>
              </a:lnSpc>
            </a:pPr>
            <a:r>
              <a:rPr lang="en-US" sz="1800" dirty="0"/>
              <a:t>Partnered with City Council, Department of Corrections, Liberty Tire Recycling and </a:t>
            </a:r>
            <a:r>
              <a:rPr lang="en-US" sz="1800" dirty="0" err="1"/>
              <a:t>CHaRM</a:t>
            </a:r>
            <a:r>
              <a:rPr lang="en-US" sz="1800" dirty="0"/>
              <a:t> </a:t>
            </a:r>
          </a:p>
          <a:p>
            <a:pPr>
              <a:lnSpc>
                <a:spcPct val="120000"/>
              </a:lnSpc>
            </a:pPr>
            <a:r>
              <a:rPr lang="en-US" sz="1800" dirty="0"/>
              <a:t>Collected approximately 4,000 scrap tires; $30,000 cost avoidance</a:t>
            </a:r>
          </a:p>
          <a:p>
            <a:pPr marL="0" indent="0">
              <a:lnSpc>
                <a:spcPct val="120000"/>
              </a:lnSpc>
              <a:spcBef>
                <a:spcPts val="1200"/>
              </a:spcBef>
              <a:buNone/>
            </a:pPr>
            <a:r>
              <a:rPr lang="en-US" sz="1800" b="1" dirty="0">
                <a:solidFill>
                  <a:srgbClr val="004B73"/>
                </a:solidFill>
              </a:rPr>
              <a:t>EPD Scrap Tire Reimbursement Grant</a:t>
            </a:r>
          </a:p>
          <a:p>
            <a:pPr>
              <a:lnSpc>
                <a:spcPct val="120000"/>
              </a:lnSpc>
            </a:pPr>
            <a:r>
              <a:rPr lang="en-US" sz="1800" dirty="0"/>
              <a:t>Awarded up to $41,600 EPD Scrap Tire Reimbursement Grant</a:t>
            </a:r>
          </a:p>
          <a:p>
            <a:pPr>
              <a:lnSpc>
                <a:spcPct val="120000"/>
              </a:lnSpc>
            </a:pPr>
            <a:r>
              <a:rPr lang="en-US" sz="1800" dirty="0"/>
              <a:t>Approved Roadside &amp; Amnesty Collection Agreements</a:t>
            </a:r>
          </a:p>
          <a:p>
            <a:pPr>
              <a:lnSpc>
                <a:spcPct val="120000"/>
              </a:lnSpc>
            </a:pPr>
            <a:r>
              <a:rPr lang="en-US" sz="1800" dirty="0"/>
              <a:t>Pending APD </a:t>
            </a:r>
            <a:r>
              <a:rPr lang="en-US" sz="1800" i="1" dirty="0"/>
              <a:t>Clean &amp; Close</a:t>
            </a:r>
            <a:r>
              <a:rPr lang="en-US" sz="1800" dirty="0"/>
              <a:t> Illegal Dumpsite Projects</a:t>
            </a:r>
          </a:p>
          <a:p>
            <a:pPr>
              <a:lnSpc>
                <a:spcPct val="120000"/>
              </a:lnSpc>
            </a:pPr>
            <a:endParaRPr lang="en-US" sz="1800" dirty="0"/>
          </a:p>
          <a:p>
            <a:pPr>
              <a:lnSpc>
                <a:spcPct val="120000"/>
              </a:lnSpc>
            </a:pPr>
            <a:endParaRPr lang="en-US" sz="2000" dirty="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Solid waste</a:t>
            </a:r>
          </a:p>
        </p:txBody>
      </p:sp>
      <p:graphicFrame>
        <p:nvGraphicFramePr>
          <p:cNvPr id="12" name="object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543756"/>
              </p:ext>
            </p:extLst>
          </p:nvPr>
        </p:nvGraphicFramePr>
        <p:xfrm>
          <a:off x="5867400" y="718810"/>
          <a:ext cx="6172199" cy="16459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0316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18696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18833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364381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429352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458907">
                <a:tc>
                  <a:txBody>
                    <a:bodyPr/>
                    <a:lstStyle/>
                    <a:p>
                      <a:pPr marL="53340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US" sz="1300" b="1" i="0" cap="none" spc="25" baseline="0" dirty="0">
                          <a:solidFill>
                            <a:srgbClr val="FFFFFF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Calendar</a:t>
                      </a:r>
                    </a:p>
                    <a:p>
                      <a:pPr marL="53340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US" sz="1300" b="1" i="0" cap="none" spc="25" baseline="0" dirty="0">
                          <a:solidFill>
                            <a:srgbClr val="FFFFFF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Year</a:t>
                      </a:r>
                      <a:endParaRPr lang="en-US" sz="1300" b="1" i="0" cap="none" baseline="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lnL>
                      <a:noFill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50165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US" sz="1300" b="1" i="0" cap="none" spc="30" baseline="0" dirty="0">
                          <a:solidFill>
                            <a:srgbClr val="FFFFFF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Annual Collection</a:t>
                      </a:r>
                      <a:endParaRPr lang="en-US" sz="1300" b="1" i="0" cap="none" baseline="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50165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US" sz="1300" b="1" i="0" cap="none" spc="20" baseline="0" dirty="0">
                          <a:solidFill>
                            <a:srgbClr val="FFFFFF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Annual Cost</a:t>
                      </a:r>
                      <a:endParaRPr lang="en-US" sz="1300" b="1" i="0" cap="none" baseline="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50165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US" sz="1300" b="1" i="0" cap="none" spc="35" baseline="0" dirty="0">
                          <a:solidFill>
                            <a:srgbClr val="FFFFFF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Avg. Monthly Collection</a:t>
                      </a:r>
                      <a:endParaRPr lang="en-US" sz="1300" b="1" i="0" cap="none" baseline="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50165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US" sz="1300" b="1" i="0" cap="none" baseline="0" dirty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Avg. Monthly Cost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23934"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1245"/>
                        </a:spcBef>
                      </a:pPr>
                      <a:r>
                        <a:rPr lang="en-US" sz="1300" b="1" i="0" dirty="0">
                          <a:solidFill>
                            <a:srgbClr val="231F2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2014</a:t>
                      </a:r>
                      <a:endParaRPr sz="1300" b="1" i="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lnL>
                      <a:noFill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is-IS" sz="1300" b="0" i="0" spc="-5" dirty="0">
                          <a:solidFill>
                            <a:srgbClr val="231F2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21,209</a:t>
                      </a:r>
                      <a:endParaRPr sz="1300" b="0" i="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US" sz="1300" b="0" i="0" dirty="0">
                          <a:solidFill>
                            <a:srgbClr val="231F2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$159,067.50</a:t>
                      </a:r>
                      <a:endParaRPr sz="1300" b="0" i="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fi-FI" sz="1300" b="0" i="0" dirty="0">
                          <a:solidFill>
                            <a:srgbClr val="231F2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1,767</a:t>
                      </a:r>
                      <a:endParaRPr sz="1300" b="0" i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US" sz="1300" b="0" i="0" dirty="0">
                          <a:latin typeface="Arial" charset="0"/>
                          <a:ea typeface="Arial" charset="0"/>
                          <a:cs typeface="Arial" charset="0"/>
                        </a:rPr>
                        <a:t>$13,255.63</a:t>
                      </a:r>
                      <a:endParaRPr sz="1300" b="0" i="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23934"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1245"/>
                        </a:spcBef>
                      </a:pPr>
                      <a:r>
                        <a:rPr lang="en-US" sz="1300" b="1" i="0" dirty="0">
                          <a:latin typeface="Arial" charset="0"/>
                          <a:ea typeface="Arial" charset="0"/>
                          <a:cs typeface="Arial" charset="0"/>
                        </a:rPr>
                        <a:t>2015</a:t>
                      </a:r>
                      <a:endParaRPr sz="1300" b="1" i="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lnL>
                      <a:noFill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is-IS" sz="1300" b="0" i="0" dirty="0">
                          <a:latin typeface="Arial" charset="0"/>
                          <a:ea typeface="Arial" charset="0"/>
                          <a:cs typeface="Arial" charset="0"/>
                        </a:rPr>
                        <a:t>21,467</a:t>
                      </a:r>
                      <a:endParaRPr sz="1300" b="0" i="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US" sz="1300" b="0" i="0" dirty="0">
                          <a:latin typeface="Arial" charset="0"/>
                          <a:ea typeface="Arial" charset="0"/>
                          <a:cs typeface="Arial" charset="0"/>
                        </a:rPr>
                        <a:t>$161,002.50</a:t>
                      </a:r>
                      <a:endParaRPr sz="1300" b="0" i="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fi-FI" sz="1300" b="0" i="0" dirty="0">
                          <a:latin typeface="Arial" charset="0"/>
                          <a:ea typeface="Arial" charset="0"/>
                          <a:cs typeface="Arial" charset="0"/>
                        </a:rPr>
                        <a:t>1,789</a:t>
                      </a:r>
                      <a:endParaRPr sz="1300" b="0" i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US" sz="1300" b="0" i="0" dirty="0">
                          <a:latin typeface="Arial" charset="0"/>
                          <a:ea typeface="Arial" charset="0"/>
                          <a:cs typeface="Arial" charset="0"/>
                        </a:rPr>
                        <a:t>$13,416.88</a:t>
                      </a:r>
                      <a:endParaRPr sz="1300" b="0" i="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23934"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1245"/>
                        </a:spcBef>
                      </a:pPr>
                      <a:r>
                        <a:rPr lang="en-US" sz="1300" b="1" i="0" spc="-5" dirty="0">
                          <a:solidFill>
                            <a:srgbClr val="231F2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2016</a:t>
                      </a:r>
                      <a:endParaRPr sz="1300" b="1" i="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lnL>
                      <a:noFill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is-IS" sz="1300" b="0" i="0" spc="-5" dirty="0">
                          <a:solidFill>
                            <a:srgbClr val="231F2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37,278</a:t>
                      </a:r>
                      <a:endParaRPr sz="1300" b="0" i="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US" sz="1300" b="0" i="0" dirty="0">
                          <a:solidFill>
                            <a:srgbClr val="231F2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$279,585.00</a:t>
                      </a:r>
                      <a:endParaRPr sz="1300" b="0" i="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is-IS" sz="1300" b="0" i="0" spc="-5" dirty="0">
                          <a:solidFill>
                            <a:srgbClr val="231F2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3,107</a:t>
                      </a:r>
                      <a:endParaRPr sz="1300" b="0" i="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US" sz="1300" b="0" i="0" dirty="0">
                          <a:latin typeface="Arial" charset="0"/>
                          <a:ea typeface="Arial" charset="0"/>
                          <a:cs typeface="Arial" charset="0"/>
                        </a:rPr>
                        <a:t>$23,298.75</a:t>
                      </a:r>
                      <a:endParaRPr sz="1300" b="0" i="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23934">
                <a:tc>
                  <a:txBody>
                    <a:bodyPr/>
                    <a:lstStyle/>
                    <a:p>
                      <a:pPr marL="0" marR="64135" algn="ctr">
                        <a:lnSpc>
                          <a:spcPct val="100000"/>
                        </a:lnSpc>
                        <a:spcBef>
                          <a:spcPts val="525"/>
                        </a:spcBef>
                      </a:pPr>
                      <a:r>
                        <a:rPr lang="en-US" sz="1300" b="1" i="0" dirty="0">
                          <a:solidFill>
                            <a:srgbClr val="231F2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  2017</a:t>
                      </a:r>
                      <a:endParaRPr sz="1300" b="1" i="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lnL>
                      <a:noFill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fi-FI" sz="1300" b="0" i="0" dirty="0">
                          <a:solidFill>
                            <a:srgbClr val="231F2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21,098</a:t>
                      </a:r>
                      <a:endParaRPr sz="1300" b="0" i="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US" sz="1300" b="0" i="0" dirty="0">
                          <a:solidFill>
                            <a:srgbClr val="231F2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$158,235.00</a:t>
                      </a:r>
                      <a:endParaRPr sz="1300" b="0" i="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fi-FI" sz="1300" b="0" i="0" dirty="0">
                          <a:solidFill>
                            <a:srgbClr val="231F2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1,758</a:t>
                      </a:r>
                      <a:endParaRPr sz="1300" b="0" i="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US" sz="1300" b="0" i="0" dirty="0">
                          <a:latin typeface="Arial" charset="0"/>
                          <a:ea typeface="Arial" charset="0"/>
                          <a:cs typeface="Arial" charset="0"/>
                        </a:rPr>
                        <a:t>$13,186.25</a:t>
                      </a:r>
                      <a:endParaRPr sz="1300" b="0" i="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8075" y="2742359"/>
            <a:ext cx="2008806" cy="312504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774" y="2698654"/>
            <a:ext cx="2153648" cy="317652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4733" y="2743199"/>
            <a:ext cx="2068189" cy="3124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3602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Solid waste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uk-UA" smtClean="0"/>
              <a:pPr/>
              <a:t>11</a:t>
            </a:fld>
            <a:endParaRPr lang="uk-U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Solid Waste Education &amp; Enforcement Team (SWEET)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381000" y="5159491"/>
            <a:ext cx="6559062" cy="990600"/>
          </a:xfrm>
        </p:spPr>
        <p:txBody>
          <a:bodyPr tIns="0"/>
          <a:lstStyle/>
          <a:p>
            <a:pPr algn="l"/>
            <a:r>
              <a:rPr lang="en-US" sz="1400" dirty="0"/>
              <a:t>During Q1FY18, the SWEET team:</a:t>
            </a: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en-US" sz="1400" dirty="0"/>
              <a:t>Issued 1,070 citations, down 24% from Q1FY18</a:t>
            </a: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en-US" sz="1400" dirty="0"/>
              <a:t>Compliance was up 4.3 percentage points from Q1FY18</a:t>
            </a: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en-US" sz="1400" dirty="0"/>
              <a:t>YTD: $66,068 in fines collected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-1" t="11970" r="3038" b="22788"/>
          <a:stretch/>
        </p:blipFill>
        <p:spPr>
          <a:xfrm>
            <a:off x="7016262" y="4631811"/>
            <a:ext cx="2432538" cy="149495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l="3794" t="3301" b="32527"/>
          <a:stretch/>
        </p:blipFill>
        <p:spPr>
          <a:xfrm>
            <a:off x="9525000" y="4648200"/>
            <a:ext cx="2432537" cy="1481454"/>
          </a:xfrm>
          <a:prstGeom prst="rect">
            <a:avLst/>
          </a:prstGeom>
        </p:spPr>
      </p:pic>
      <p:graphicFrame>
        <p:nvGraphicFramePr>
          <p:cNvPr id="13" name="Chart 12"/>
          <p:cNvGraphicFramePr>
            <a:graphicFrameLocks noGrp="1"/>
          </p:cNvGraphicFramePr>
          <p:nvPr>
            <p:extLst/>
          </p:nvPr>
        </p:nvGraphicFramePr>
        <p:xfrm>
          <a:off x="339634" y="1504544"/>
          <a:ext cx="6416766" cy="36203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/>
          </p:nvPr>
        </p:nvGraphicFramePr>
        <p:xfrm>
          <a:off x="7016263" y="1503565"/>
          <a:ext cx="4941277" cy="2992234"/>
        </p:xfrm>
        <a:graphic>
          <a:graphicData uri="http://schemas.openxmlformats.org/drawingml/2006/table">
            <a:tbl>
              <a:tblPr/>
              <a:tblGrid>
                <a:gridCol w="1337693">
                  <a:extLst>
                    <a:ext uri="{9D8B030D-6E8A-4147-A177-3AD203B41FA5}">
                      <a16:colId xmlns:a16="http://schemas.microsoft.com/office/drawing/2014/main" xmlns="" val="3561851682"/>
                    </a:ext>
                  </a:extLst>
                </a:gridCol>
                <a:gridCol w="900896">
                  <a:extLst>
                    <a:ext uri="{9D8B030D-6E8A-4147-A177-3AD203B41FA5}">
                      <a16:colId xmlns:a16="http://schemas.microsoft.com/office/drawing/2014/main" xmlns="" val="2628986989"/>
                    </a:ext>
                  </a:extLst>
                </a:gridCol>
                <a:gridCol w="900896">
                  <a:extLst>
                    <a:ext uri="{9D8B030D-6E8A-4147-A177-3AD203B41FA5}">
                      <a16:colId xmlns:a16="http://schemas.microsoft.com/office/drawing/2014/main" xmlns="" val="3374470240"/>
                    </a:ext>
                  </a:extLst>
                </a:gridCol>
                <a:gridCol w="900896">
                  <a:extLst>
                    <a:ext uri="{9D8B030D-6E8A-4147-A177-3AD203B41FA5}">
                      <a16:colId xmlns:a16="http://schemas.microsoft.com/office/drawing/2014/main" xmlns="" val="2396246855"/>
                    </a:ext>
                  </a:extLst>
                </a:gridCol>
                <a:gridCol w="900896">
                  <a:extLst>
                    <a:ext uri="{9D8B030D-6E8A-4147-A177-3AD203B41FA5}">
                      <a16:colId xmlns:a16="http://schemas.microsoft.com/office/drawing/2014/main" xmlns="" val="2278964472"/>
                    </a:ext>
                  </a:extLst>
                </a:gridCol>
              </a:tblGrid>
              <a:tr h="427462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Quarter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Courtesy Tickets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Citations Issued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Percent Compliance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Fines Collected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831266748"/>
                  </a:ext>
                </a:extLst>
              </a:tr>
              <a:tr h="427462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3rd Quarter FY17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1366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226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83.50%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$19,237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09667700"/>
                  </a:ext>
                </a:extLst>
              </a:tr>
              <a:tr h="427462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4th Quarter FY17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1137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194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82.90%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$18,680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83599732"/>
                  </a:ext>
                </a:extLst>
              </a:tr>
              <a:tr h="427462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1st Quarter FY18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1416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260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81.60%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$41,753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20065327"/>
                  </a:ext>
                </a:extLst>
              </a:tr>
              <a:tr h="427462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2nd Quarter FY18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1,070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85.90%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$24,315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714919020"/>
                  </a:ext>
                </a:extLst>
              </a:tr>
              <a:tr h="427462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Average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1247.25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207.75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83.48%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$25,996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438127799"/>
                  </a:ext>
                </a:extLst>
              </a:tr>
              <a:tr h="42746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Total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97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4989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97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831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97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83.48%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97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$103,985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9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49667434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541354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uk-UA" smtClean="0"/>
              <a:pPr/>
              <a:t>12</a:t>
            </a:fld>
            <a:endParaRPr lang="uk-UA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Fleet services</a:t>
            </a:r>
          </a:p>
        </p:txBody>
      </p:sp>
    </p:spTree>
    <p:extLst>
      <p:ext uri="{BB962C8B-B14F-4D97-AF65-F5344CB8AC3E}">
        <p14:creationId xmlns:p14="http://schemas.microsoft.com/office/powerpoint/2010/main" val="12945256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uk-UA" smtClean="0"/>
              <a:pPr/>
              <a:t>13</a:t>
            </a:fld>
            <a:endParaRPr lang="uk-UA" dirty="0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FLEET SERVICES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B938B02-3361-4AB8-97C9-D37BAAC78F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1172892"/>
            <a:ext cx="10134600" cy="5029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59" b="10821"/>
          <a:stretch/>
        </p:blipFill>
        <p:spPr>
          <a:xfrm>
            <a:off x="206188" y="1172893"/>
            <a:ext cx="11779624" cy="5018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5886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uk-UA" smtClean="0"/>
              <a:t>14</a:t>
            </a:fld>
            <a:endParaRPr lang="uk-UA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Availability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4648200" y="457200"/>
            <a:ext cx="7315200" cy="1143000"/>
          </a:xfrm>
        </p:spPr>
        <p:txBody>
          <a:bodyPr>
            <a:normAutofit/>
          </a:bodyPr>
          <a:lstStyle/>
          <a:p>
            <a:r>
              <a:rPr lang="en-US" dirty="0"/>
              <a:t>The Office of Fleet Services is responsible for maintaining nearly 5,700 pieces of rolling equipment, including critical services for </a:t>
            </a:r>
            <a:r>
              <a:rPr lang="en-US" dirty="0" smtClean="0"/>
              <a:t>Atlanta Fire Rescue </a:t>
            </a:r>
            <a:r>
              <a:rPr lang="en-US" dirty="0"/>
              <a:t>and </a:t>
            </a:r>
            <a:r>
              <a:rPr lang="en-US" dirty="0" smtClean="0"/>
              <a:t>Atlanta Police Dept.</a:t>
            </a:r>
            <a:endParaRPr lang="en-US" dirty="0"/>
          </a:p>
        </p:txBody>
      </p:sp>
      <p:graphicFrame>
        <p:nvGraphicFramePr>
          <p:cNvPr id="6" name="object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7733251"/>
              </p:ext>
            </p:extLst>
          </p:nvPr>
        </p:nvGraphicFramePr>
        <p:xfrm>
          <a:off x="381000" y="1746759"/>
          <a:ext cx="11430000" cy="425240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93340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15566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31532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424931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571077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396748">
                  <a:extLst>
                    <a:ext uri="{9D8B030D-6E8A-4147-A177-3AD203B41FA5}">
                      <a16:colId xmlns:a16="http://schemas.microsoft.com/office/drawing/2014/main" xmlns="" val="2153096907"/>
                    </a:ext>
                  </a:extLst>
                </a:gridCol>
                <a:gridCol w="1632858">
                  <a:extLst>
                    <a:ext uri="{9D8B030D-6E8A-4147-A177-3AD203B41FA5}">
                      <a16:colId xmlns:a16="http://schemas.microsoft.com/office/drawing/2014/main" xmlns="" val="1969325404"/>
                    </a:ext>
                  </a:extLst>
                </a:gridCol>
              </a:tblGrid>
              <a:tr h="458541">
                <a:tc>
                  <a:txBody>
                    <a:bodyPr/>
                    <a:lstStyle/>
                    <a:p>
                      <a:pPr marL="53340" algn="ctr">
                        <a:lnSpc>
                          <a:spcPts val="1600"/>
                        </a:lnSpc>
                        <a:spcBef>
                          <a:spcPts val="0"/>
                        </a:spcBef>
                      </a:pPr>
                      <a:r>
                        <a:rPr lang="en-US" sz="1400" b="1" i="0" cap="none" spc="25" baseline="0" dirty="0">
                          <a:solidFill>
                            <a:srgbClr val="FFFFFF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Performance Measure</a:t>
                      </a:r>
                      <a:endParaRPr lang="en-US" sz="1400" b="1" i="0" cap="none" baseline="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lnL>
                      <a:noFill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50165" algn="ctr">
                        <a:lnSpc>
                          <a:spcPts val="1600"/>
                        </a:lnSpc>
                        <a:spcBef>
                          <a:spcPts val="0"/>
                        </a:spcBef>
                      </a:pPr>
                      <a:r>
                        <a:rPr lang="en-US" sz="1400" b="1" i="0" cap="none" spc="30" baseline="0" dirty="0">
                          <a:solidFill>
                            <a:srgbClr val="FFFFFF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Initiative</a:t>
                      </a:r>
                      <a:endParaRPr lang="en-US" sz="1400" b="1" i="0" cap="none" baseline="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50165" algn="ctr">
                        <a:lnSpc>
                          <a:spcPts val="1600"/>
                        </a:lnSpc>
                        <a:spcBef>
                          <a:spcPts val="0"/>
                        </a:spcBef>
                      </a:pPr>
                      <a:r>
                        <a:rPr lang="en-US" sz="1400" b="1" i="0" cap="none" spc="20" baseline="0" dirty="0">
                          <a:solidFill>
                            <a:srgbClr val="FFFFFF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FY 2017 Target</a:t>
                      </a:r>
                      <a:endParaRPr lang="en-US" sz="1400" b="1" i="0" cap="none" baseline="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50165" algn="ctr">
                        <a:lnSpc>
                          <a:spcPts val="1600"/>
                        </a:lnSpc>
                        <a:spcBef>
                          <a:spcPts val="0"/>
                        </a:spcBef>
                      </a:pPr>
                      <a:r>
                        <a:rPr lang="en-US" sz="1400" b="1" i="0" cap="none" baseline="0" dirty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FY17 Q3 Actual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50165" algn="ctr">
                        <a:lnSpc>
                          <a:spcPts val="1600"/>
                        </a:lnSpc>
                        <a:spcBef>
                          <a:spcPts val="0"/>
                        </a:spcBef>
                      </a:pPr>
                      <a:r>
                        <a:rPr lang="en-US" sz="1400" b="1" i="0" cap="none" baseline="0" dirty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FY17 Q4 Actual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50165" marR="0" indent="0" algn="ctr" defTabSz="914400" rtl="0" eaLnBrk="1" fontAlgn="auto" latinLnBrk="0" hangingPunct="1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0" kern="1200" cap="none" baseline="0" dirty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FY18 Q1 Actual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50165" marR="0" indent="0" algn="ctr" defTabSz="914400" rtl="0" eaLnBrk="1" fontAlgn="auto" latinLnBrk="0" hangingPunct="1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0" kern="1200" cap="none" baseline="0" dirty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FY18 Q2 Actual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09042"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Patrol Cars</a:t>
                      </a:r>
                    </a:p>
                  </a:txBody>
                  <a:tcPr marL="10160" marR="10160" marT="10160" marB="0" anchor="ctr">
                    <a:lnL>
                      <a:noFill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Public Safety </a:t>
                      </a:r>
                    </a:p>
                  </a:txBody>
                  <a:tcPr marL="10160" marR="10160" marT="10160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100%</a:t>
                      </a:r>
                    </a:p>
                  </a:txBody>
                  <a:tcPr marL="10160" marR="10160" marT="10160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100%</a:t>
                      </a:r>
                    </a:p>
                  </a:txBody>
                  <a:tcPr marL="10160" marR="10160" marT="10160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0" i="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83%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88%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57222"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Motorcycles</a:t>
                      </a:r>
                    </a:p>
                  </a:txBody>
                  <a:tcPr marL="10160" marR="10160" marT="10160" marB="0" anchor="ctr">
                    <a:lnL>
                      <a:noFill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Public Safety </a:t>
                      </a:r>
                    </a:p>
                  </a:txBody>
                  <a:tcPr marL="10160" marR="10160" marT="10160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100%</a:t>
                      </a:r>
                    </a:p>
                  </a:txBody>
                  <a:tcPr marL="10160" marR="10160" marT="10160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100%</a:t>
                      </a:r>
                    </a:p>
                  </a:txBody>
                  <a:tcPr marL="10160" marR="10160" marT="10160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100%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09042"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Aerial Buckets</a:t>
                      </a:r>
                    </a:p>
                  </a:txBody>
                  <a:tcPr marL="10160" marR="10160" marT="10160" marB="0" anchor="ctr">
                    <a:lnL>
                      <a:noFill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Public Safety </a:t>
                      </a:r>
                    </a:p>
                  </a:txBody>
                  <a:tcPr marL="10160" marR="10160" marT="10160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100%</a:t>
                      </a:r>
                    </a:p>
                  </a:txBody>
                  <a:tcPr marL="10160" marR="10160" marT="10160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100%</a:t>
                      </a:r>
                    </a:p>
                  </a:txBody>
                  <a:tcPr marL="10160" marR="10160" marT="10160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100%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7477"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Pothole Trucks</a:t>
                      </a:r>
                    </a:p>
                  </a:txBody>
                  <a:tcPr marL="10160" marR="10160" marT="10160" marB="0" anchor="ctr">
                    <a:lnL>
                      <a:noFill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City Infrastructure</a:t>
                      </a:r>
                    </a:p>
                  </a:txBody>
                  <a:tcPr marL="10160" marR="10160" marT="10160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100%</a:t>
                      </a:r>
                    </a:p>
                  </a:txBody>
                  <a:tcPr marL="10160" marR="10160" marT="10160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100%</a:t>
                      </a:r>
                    </a:p>
                  </a:txBody>
                  <a:tcPr marL="10160" marR="10160" marT="10160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100%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0904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Ladders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Public Safety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100%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100%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100%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0904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Pumpers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Public Safety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100%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100%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100%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0904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Rear Loaders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Public Safety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100%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98%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92%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88%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88%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0904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Sewer Cleaners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Public Safety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100%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99%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99%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92%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7528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Paint Trucks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City Infrastructure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100%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100%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100%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41505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Platform Sign Trucks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City Infrastructure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100%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98%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100%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37528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Asphalt Planner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City Infrastructure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100%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63%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47%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</a:tbl>
          </a:graphicData>
        </a:graphic>
      </p:graphicFrame>
      <p:sp>
        <p:nvSpPr>
          <p:cNvPr id="8" name="Title 7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Fleet Services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419600" y="6153739"/>
            <a:ext cx="45258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Note: Availability is based on a target of 70</a:t>
            </a:r>
          </a:p>
        </p:txBody>
      </p:sp>
    </p:spTree>
    <p:extLst>
      <p:ext uri="{BB962C8B-B14F-4D97-AF65-F5344CB8AC3E}">
        <p14:creationId xmlns:p14="http://schemas.microsoft.com/office/powerpoint/2010/main" val="13847231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uk-UA" smtClean="0"/>
              <a:t>15</a:t>
            </a:fld>
            <a:endParaRPr lang="uk-UA" dirty="0"/>
          </a:p>
        </p:txBody>
      </p:sp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-1066800" y="342810"/>
            <a:ext cx="6400800" cy="553998"/>
          </a:xfrm>
        </p:spPr>
        <p:txBody>
          <a:bodyPr/>
          <a:lstStyle/>
          <a:p>
            <a:r>
              <a:rPr lang="en-US" dirty="0"/>
              <a:t>FLEET SERVICES</a:t>
            </a:r>
          </a:p>
        </p:txBody>
      </p:sp>
      <p:pic>
        <p:nvPicPr>
          <p:cNvPr id="14" name="Picture Placeholder 13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92" r="22492"/>
          <a:stretch/>
        </p:blipFill>
        <p:spPr>
          <a:xfrm>
            <a:off x="6985334" y="381000"/>
            <a:ext cx="5054266" cy="5410200"/>
          </a:xfrm>
        </p:spPr>
      </p:pic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-8021" y="896808"/>
            <a:ext cx="3810000" cy="457200"/>
          </a:xfrm>
        </p:spPr>
        <p:txBody>
          <a:bodyPr/>
          <a:lstStyle/>
          <a:p>
            <a:r>
              <a:rPr lang="en-US" b="1" dirty="0"/>
              <a:t>Rear Loader Update</a:t>
            </a: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3652101"/>
              </p:ext>
            </p:extLst>
          </p:nvPr>
        </p:nvGraphicFramePr>
        <p:xfrm>
          <a:off x="124326" y="1524001"/>
          <a:ext cx="6276474" cy="3058958"/>
        </p:xfrm>
        <a:graphic>
          <a:graphicData uri="http://schemas.openxmlformats.org/drawingml/2006/table">
            <a:tbl>
              <a:tblPr firstRow="1" bandRow="1">
                <a:tableStyleId>{85BE263C-DBD7-4A20-BB59-AAB30ACAA65A}</a:tableStyleId>
              </a:tblPr>
              <a:tblGrid>
                <a:gridCol w="3914360">
                  <a:extLst>
                    <a:ext uri="{9D8B030D-6E8A-4147-A177-3AD203B41FA5}">
                      <a16:colId xmlns:a16="http://schemas.microsoft.com/office/drawing/2014/main" xmlns="" val="1616927120"/>
                    </a:ext>
                  </a:extLst>
                </a:gridCol>
                <a:gridCol w="2362114">
                  <a:extLst>
                    <a:ext uri="{9D8B030D-6E8A-4147-A177-3AD203B41FA5}">
                      <a16:colId xmlns:a16="http://schemas.microsoft.com/office/drawing/2014/main" xmlns="" val="2048283541"/>
                    </a:ext>
                  </a:extLst>
                </a:gridCol>
              </a:tblGrid>
              <a:tr h="324323"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Current Rear Loader Status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137914250"/>
                  </a:ext>
                </a:extLst>
              </a:tr>
              <a:tr h="33417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i="0" dirty="0"/>
                        <a:t>Total Rear loader Fleet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0" dirty="0"/>
                        <a:t>87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629098522"/>
                  </a:ext>
                </a:extLst>
              </a:tr>
              <a:tr h="38443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i="0" dirty="0"/>
                        <a:t>Average inoperable daily</a:t>
                      </a:r>
                      <a:endParaRPr lang="en-US" sz="1400" i="0" baseline="30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0" dirty="0"/>
                        <a:t>26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582737301"/>
                  </a:ext>
                </a:extLst>
              </a:tr>
              <a:tr h="33417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i="0" dirty="0"/>
                        <a:t>Average Daily Availability</a:t>
                      </a:r>
                      <a:r>
                        <a:rPr lang="en-US" sz="1400" i="0" baseline="30000" dirty="0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0" dirty="0"/>
                        <a:t>61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788208553"/>
                  </a:ext>
                </a:extLst>
              </a:tr>
              <a:tr h="33417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i="0" dirty="0"/>
                        <a:t>Route Requirement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0" dirty="0"/>
                        <a:t>58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174035722"/>
                  </a:ext>
                </a:extLst>
              </a:tr>
              <a:tr h="33417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i="0" dirty="0"/>
                        <a:t>Vehicle breakdown (loss factor) daily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0" dirty="0"/>
                        <a:t>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185065808"/>
                  </a:ext>
                </a:extLst>
              </a:tr>
              <a:tr h="334178">
                <a:tc>
                  <a:txBody>
                    <a:bodyPr/>
                    <a:lstStyle/>
                    <a:p>
                      <a:r>
                        <a:rPr lang="en-US" sz="1400" i="0" dirty="0"/>
                        <a:t>Spare requirement</a:t>
                      </a:r>
                      <a:r>
                        <a:rPr lang="en-US" sz="1400" i="0" baseline="30000" dirty="0"/>
                        <a:t>2</a:t>
                      </a:r>
                      <a:endParaRPr lang="en-US" sz="1400" i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0" dirty="0"/>
                        <a:t>10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432620220"/>
                  </a:ext>
                </a:extLst>
              </a:tr>
              <a:tr h="334178">
                <a:tc>
                  <a:txBody>
                    <a:bodyPr/>
                    <a:lstStyle/>
                    <a:p>
                      <a:r>
                        <a:rPr lang="en-US" sz="1400" b="1" i="0" dirty="0"/>
                        <a:t>Total Daily Requirement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i="0" dirty="0"/>
                        <a:t>73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777903412"/>
                  </a:ext>
                </a:extLst>
              </a:tr>
              <a:tr h="334178">
                <a:tc>
                  <a:txBody>
                    <a:bodyPr/>
                    <a:lstStyle/>
                    <a:p>
                      <a:r>
                        <a:rPr lang="en-US" sz="1400" b="0" i="0" dirty="0"/>
                        <a:t>Shortage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dirty="0"/>
                        <a:t>12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727234901"/>
                  </a:ext>
                </a:extLst>
              </a:tr>
            </a:tbl>
          </a:graphicData>
        </a:graphic>
      </p:graphicFrame>
      <p:sp>
        <p:nvSpPr>
          <p:cNvPr id="13" name="Rectangle 12"/>
          <p:cNvSpPr/>
          <p:nvPr/>
        </p:nvSpPr>
        <p:spPr>
          <a:xfrm>
            <a:off x="-8021" y="4876800"/>
            <a:ext cx="57912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n w="0"/>
              </a:rPr>
              <a:t>An average of 61 rear loaders are available daily.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n w="0"/>
              </a:rPr>
              <a:t>Seventy three are needed daily for normal operation.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n w="0"/>
              </a:rPr>
              <a:t>There is a functional shortage of 12 rear loaders.</a:t>
            </a:r>
          </a:p>
        </p:txBody>
      </p:sp>
    </p:spTree>
    <p:extLst>
      <p:ext uri="{BB962C8B-B14F-4D97-AF65-F5344CB8AC3E}">
        <p14:creationId xmlns:p14="http://schemas.microsoft.com/office/powerpoint/2010/main" val="5526034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uk-UA" smtClean="0"/>
              <a:t>16</a:t>
            </a:fld>
            <a:endParaRPr lang="uk-UA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228600" y="926264"/>
            <a:ext cx="4382125" cy="914400"/>
          </a:xfrm>
        </p:spPr>
        <p:txBody>
          <a:bodyPr/>
          <a:lstStyle/>
          <a:p>
            <a:r>
              <a:rPr lang="en-US" dirty="0"/>
              <a:t>PM Compliance</a:t>
            </a:r>
          </a:p>
        </p:txBody>
      </p:sp>
      <p:graphicFrame>
        <p:nvGraphicFramePr>
          <p:cNvPr id="6" name="object 2"/>
          <p:cNvGraphicFramePr>
            <a:graphicFrameLocks noGrp="1"/>
          </p:cNvGraphicFramePr>
          <p:nvPr>
            <p:extLst/>
          </p:nvPr>
        </p:nvGraphicFramePr>
        <p:xfrm>
          <a:off x="381000" y="1765242"/>
          <a:ext cx="7682347" cy="430489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58404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37542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33497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140366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247538">
                  <a:extLst>
                    <a:ext uri="{9D8B030D-6E8A-4147-A177-3AD203B41FA5}">
                      <a16:colId xmlns:a16="http://schemas.microsoft.com/office/drawing/2014/main" xmlns="" val="2153096907"/>
                    </a:ext>
                  </a:extLst>
                </a:gridCol>
              </a:tblGrid>
              <a:tr h="445498">
                <a:tc>
                  <a:txBody>
                    <a:bodyPr/>
                    <a:lstStyle/>
                    <a:p>
                      <a:pPr marL="50165" algn="ctr" defTabSz="914400" rtl="0" eaLnBrk="1" fontAlgn="b" latinLnBrk="0" hangingPunct="1">
                        <a:lnSpc>
                          <a:spcPts val="1600"/>
                        </a:lnSpc>
                        <a:spcBef>
                          <a:spcPts val="0"/>
                        </a:spcBef>
                      </a:pPr>
                      <a:r>
                        <a:rPr lang="en-US" sz="1400" b="1" i="0" kern="1200" cap="none" spc="30" baseline="0" dirty="0">
                          <a:solidFill>
                            <a:srgbClr val="FFFFFF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Department</a:t>
                      </a:r>
                    </a:p>
                  </a:txBody>
                  <a:tcPr marL="13297" marR="13297" marT="13297" marB="0" anchor="ctr">
                    <a:lnL>
                      <a:noFill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50165" marR="0" indent="0" algn="ctr" defTabSz="914400" rtl="0" eaLnBrk="1" fontAlgn="auto" latinLnBrk="0" hangingPunct="1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0" kern="1200" cap="none" spc="30" baseline="0" dirty="0">
                          <a:solidFill>
                            <a:srgbClr val="FFFFFF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FY17Q3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50165" marR="0" indent="0" algn="ctr" defTabSz="914400" rtl="0" eaLnBrk="1" fontAlgn="auto" latinLnBrk="0" hangingPunct="1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0" kern="1200" cap="none" spc="30" baseline="0" dirty="0">
                          <a:solidFill>
                            <a:srgbClr val="FFFFFF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FY17Q4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50165" marR="0" indent="0" algn="ctr" defTabSz="914400" rtl="0" eaLnBrk="1" fontAlgn="auto" latinLnBrk="0" hangingPunct="1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0" kern="1200" cap="none" spc="30" baseline="0" dirty="0">
                          <a:solidFill>
                            <a:srgbClr val="FFFFFF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FY18Q1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50165" algn="ctr" defTabSz="914400" rtl="0" eaLnBrk="1" fontAlgn="b" latinLnBrk="0" hangingPunct="1">
                        <a:lnSpc>
                          <a:spcPts val="1600"/>
                        </a:lnSpc>
                        <a:spcBef>
                          <a:spcPts val="0"/>
                        </a:spcBef>
                      </a:pPr>
                      <a:r>
                        <a:rPr lang="en-US" sz="1400" b="1" i="0" kern="1200" cap="none" spc="30" baseline="0" dirty="0">
                          <a:solidFill>
                            <a:srgbClr val="FFFFFF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FY18Q2</a:t>
                      </a:r>
                    </a:p>
                  </a:txBody>
                  <a:tcPr marL="13297" marR="13297" marT="13297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88792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Airport Fire &amp; Rescue</a:t>
                      </a:r>
                    </a:p>
                  </a:txBody>
                  <a:tcPr marL="13297" marR="13297" marT="13297" marB="0" anchor="ctr">
                    <a:lnL>
                      <a:noFill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100%</a:t>
                      </a:r>
                    </a:p>
                  </a:txBody>
                  <a:tcPr marL="10160" marR="10160" marT="10160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100%</a:t>
                      </a:r>
                    </a:p>
                  </a:txBody>
                  <a:tcPr marL="10160" marR="10160" marT="10160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600" b="0" i="0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99%</a:t>
                      </a:r>
                    </a:p>
                  </a:txBody>
                  <a:tcPr marL="13297" marR="13297" marT="13297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600" b="0" i="0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100%</a:t>
                      </a:r>
                    </a:p>
                  </a:txBody>
                  <a:tcPr marL="13297" marR="13297" marT="13297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88792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Airport Police</a:t>
                      </a:r>
                    </a:p>
                  </a:txBody>
                  <a:tcPr marL="13297" marR="13297" marT="13297" marB="0" anchor="ctr">
                    <a:lnL>
                      <a:noFill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99%</a:t>
                      </a:r>
                    </a:p>
                  </a:txBody>
                  <a:tcPr marL="10160" marR="10160" marT="10160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99%</a:t>
                      </a:r>
                    </a:p>
                  </a:txBody>
                  <a:tcPr marL="10160" marR="10160" marT="10160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600" b="0" i="0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100%</a:t>
                      </a:r>
                    </a:p>
                  </a:txBody>
                  <a:tcPr marL="13297" marR="13297" marT="13297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600" b="0" i="0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99%</a:t>
                      </a:r>
                    </a:p>
                  </a:txBody>
                  <a:tcPr marL="13297" marR="13297" marT="13297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88792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Corrections</a:t>
                      </a:r>
                    </a:p>
                  </a:txBody>
                  <a:tcPr marL="13297" marR="13297" marT="13297" marB="0" anchor="ctr">
                    <a:lnL>
                      <a:noFill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99%</a:t>
                      </a:r>
                    </a:p>
                  </a:txBody>
                  <a:tcPr marL="10160" marR="10160" marT="10160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94%</a:t>
                      </a:r>
                    </a:p>
                  </a:txBody>
                  <a:tcPr marL="10160" marR="10160" marT="10160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600" b="0" i="0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94%</a:t>
                      </a:r>
                    </a:p>
                  </a:txBody>
                  <a:tcPr marL="13297" marR="13297" marT="13297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600" b="0" i="0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93%</a:t>
                      </a:r>
                    </a:p>
                  </a:txBody>
                  <a:tcPr marL="13297" marR="13297" marT="13297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88792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DPW - Solid Waste Services</a:t>
                      </a:r>
                    </a:p>
                  </a:txBody>
                  <a:tcPr marL="13297" marR="13297" marT="13297" marB="0" anchor="ctr">
                    <a:lnL>
                      <a:noFill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94%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96%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600" b="0" i="0" kern="120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93%</a:t>
                      </a:r>
                    </a:p>
                  </a:txBody>
                  <a:tcPr marL="13297" marR="13297" marT="13297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600" b="0" i="0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95%</a:t>
                      </a:r>
                    </a:p>
                  </a:txBody>
                  <a:tcPr marL="13297" marR="13297" marT="13297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88792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DPW - Transportation</a:t>
                      </a:r>
                    </a:p>
                  </a:txBody>
                  <a:tcPr marL="13297" marR="13297" marT="13297" marB="0" anchor="ctr">
                    <a:lnL>
                      <a:noFill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95%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96%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600" b="0" i="0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93%</a:t>
                      </a:r>
                    </a:p>
                  </a:txBody>
                  <a:tcPr marL="13297" marR="13297" marT="13297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600" b="0" i="0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95%</a:t>
                      </a:r>
                    </a:p>
                  </a:txBody>
                  <a:tcPr marL="13297" marR="13297" marT="13297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83088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Fire Rescue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97%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97%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600" b="0" i="0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96%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600" b="0" i="0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97%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83088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Parks &amp; Recreation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95%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95%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600" b="0" i="0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93%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600" b="0" i="0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93%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83088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Police Department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97%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97%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600" b="0" i="0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95%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600" b="0" i="0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95%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383088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Watershed - Drinking Water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92%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92%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600" b="0" i="0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90%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600" b="0" i="0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91%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383088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Watershed - Waste Water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88%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92%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600" b="0" i="0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91%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600" b="0" i="0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92%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</a:tbl>
          </a:graphicData>
        </a:graphic>
      </p:graphicFrame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-152400" y="447687"/>
            <a:ext cx="5020235" cy="553998"/>
          </a:xfrm>
        </p:spPr>
        <p:txBody>
          <a:bodyPr/>
          <a:lstStyle/>
          <a:p>
            <a:r>
              <a:rPr lang="en-US" dirty="0"/>
              <a:t>Fleet Services</a:t>
            </a:r>
          </a:p>
        </p:txBody>
      </p:sp>
      <p:pic>
        <p:nvPicPr>
          <p:cNvPr id="9" name="Picture 2" descr="image00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46" t="-485" r="-55" b="69"/>
          <a:stretch/>
        </p:blipFill>
        <p:spPr bwMode="auto">
          <a:xfrm>
            <a:off x="8424094" y="4017502"/>
            <a:ext cx="3354751" cy="2052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14530" y="441811"/>
            <a:ext cx="3364315" cy="3159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3489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uk-UA" smtClean="0"/>
              <a:pPr/>
              <a:t>17</a:t>
            </a:fld>
            <a:endParaRPr lang="uk-UA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Emergency Management</a:t>
            </a:r>
          </a:p>
        </p:txBody>
      </p:sp>
    </p:spTree>
    <p:extLst>
      <p:ext uri="{BB962C8B-B14F-4D97-AF65-F5344CB8AC3E}">
        <p14:creationId xmlns:p14="http://schemas.microsoft.com/office/powerpoint/2010/main" val="10604636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43" b="10000"/>
          <a:stretch/>
        </p:blipFill>
        <p:spPr>
          <a:xfrm>
            <a:off x="381000" y="1106540"/>
            <a:ext cx="10744200" cy="5049905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uk-UA" smtClean="0"/>
              <a:pPr/>
              <a:t>18</a:t>
            </a:fld>
            <a:endParaRPr lang="uk-UA" dirty="0"/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-228600" y="423619"/>
            <a:ext cx="12192000" cy="553998"/>
          </a:xfrm>
        </p:spPr>
        <p:txBody>
          <a:bodyPr/>
          <a:lstStyle/>
          <a:p>
            <a:r>
              <a:rPr lang="en-US" dirty="0"/>
              <a:t>Emergency Management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228600" y="1106540"/>
            <a:ext cx="7550865" cy="5263743"/>
          </a:xfrm>
        </p:spPr>
        <p:txBody>
          <a:bodyPr>
            <a:no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2600" b="1" dirty="0">
                <a:solidFill>
                  <a:srgbClr val="004B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October - December 17, 2017  </a:t>
            </a:r>
            <a:r>
              <a:rPr lang="en-US" sz="2400" b="1" dirty="0">
                <a:solidFill>
                  <a:srgbClr val="004B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Implemented a Level 3 Response activation for </a:t>
            </a:r>
            <a:b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December 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7-9, 2017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winter weather event: 3,600 lane miles treated, </a:t>
            </a: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65,000 gallons of brine and 36 tons of salt</a:t>
            </a:r>
          </a:p>
          <a:p>
            <a:pPr marL="0" indent="0">
              <a:lnSpc>
                <a:spcPct val="120000"/>
              </a:lnSpc>
              <a:buNone/>
            </a:pPr>
            <a:endParaRPr lang="en-US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Provided public safety support by solid waste equipment fortifications for seven special events (cumulative total of 56 trucks deployed) for the following events:</a:t>
            </a:r>
          </a:p>
          <a:p>
            <a:pPr lvl="1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Pride Parade</a:t>
            </a:r>
          </a:p>
          <a:p>
            <a:pPr lvl="1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Veterans Day Parade</a:t>
            </a:r>
          </a:p>
          <a:p>
            <a:pPr lvl="1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Tree Lighting at 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Lenox Square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Christmas Parade</a:t>
            </a:r>
          </a:p>
          <a:p>
            <a:pPr lvl="1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SEC Football Game </a:t>
            </a:r>
          </a:p>
          <a:p>
            <a:pPr lvl="1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2 NFL Football Games</a:t>
            </a:r>
          </a:p>
          <a:p>
            <a:pPr>
              <a:lnSpc>
                <a:spcPct val="120000"/>
              </a:lnSpc>
            </a:pP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79465" y="3229690"/>
            <a:ext cx="4013200" cy="318549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81" r="1111" b="55556"/>
          <a:stretch/>
        </p:blipFill>
        <p:spPr>
          <a:xfrm>
            <a:off x="7620000" y="577879"/>
            <a:ext cx="4203057" cy="2481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5195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uk-UA" smtClean="0"/>
              <a:pPr/>
              <a:t>19</a:t>
            </a:fld>
            <a:endParaRPr lang="uk-UA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Safety </a:t>
            </a:r>
          </a:p>
        </p:txBody>
      </p:sp>
    </p:spTree>
    <p:extLst>
      <p:ext uri="{BB962C8B-B14F-4D97-AF65-F5344CB8AC3E}">
        <p14:creationId xmlns:p14="http://schemas.microsoft.com/office/powerpoint/2010/main" val="12945256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7E016AD-7F57-C847-A62A-252649276F16}" type="slidenum">
              <a:rPr lang="en-US" smtClean="0"/>
              <a:t>2</a:t>
            </a:fld>
            <a:endParaRPr lang="en-US"/>
          </a:p>
        </p:txBody>
      </p:sp>
      <p:sp>
        <p:nvSpPr>
          <p:cNvPr id="12" name="Title 11"/>
          <p:cNvSpPr>
            <a:spLocks noGrp="1"/>
          </p:cNvSpPr>
          <p:nvPr>
            <p:ph type="ctrTitle"/>
          </p:nvPr>
        </p:nvSpPr>
        <p:spPr>
          <a:xfrm>
            <a:off x="117476" y="381191"/>
            <a:ext cx="6400800" cy="553998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What We do</a:t>
            </a:r>
          </a:p>
        </p:txBody>
      </p:sp>
      <p:pic>
        <p:nvPicPr>
          <p:cNvPr id="16" name="Picture Placeholder 15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27" b="14827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10" name="Picture Placeholder 9"/>
          <p:cNvPicPr>
            <a:picLocks noGrp="1" noChangeAspect="1"/>
          </p:cNvPicPr>
          <p:nvPr>
            <p:ph type="pic"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78" b="15278"/>
          <a:stretch>
            <a:fillRect/>
          </a:stretch>
        </p:blipFill>
        <p:spPr/>
      </p:pic>
      <p:sp>
        <p:nvSpPr>
          <p:cNvPr id="3" name="Subtitle 2"/>
          <p:cNvSpPr>
            <a:spLocks noGrp="1"/>
          </p:cNvSpPr>
          <p:nvPr>
            <p:ph type="body" sz="quarter" idx="15"/>
          </p:nvPr>
        </p:nvSpPr>
        <p:spPr>
          <a:xfrm>
            <a:off x="7907" y="679961"/>
            <a:ext cx="6403975" cy="2493962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endParaRPr lang="en-US" b="1" dirty="0">
              <a:solidFill>
                <a:schemeClr val="tx2"/>
              </a:solidFill>
            </a:endParaRPr>
          </a:p>
          <a:p>
            <a:pPr algn="ctr">
              <a:lnSpc>
                <a:spcPct val="100000"/>
              </a:lnSpc>
            </a:pPr>
            <a:r>
              <a:rPr lang="en-US" b="0" dirty="0">
                <a:solidFill>
                  <a:schemeClr val="tx2"/>
                </a:solidFill>
              </a:rPr>
              <a:t>The Department of Public Works is the primary agency that plans, designs, constructs and maintains the City of Atlanta's transportation infrastructure, promotes clean, green environments within our communities, repairs </a:t>
            </a:r>
            <a:r>
              <a:rPr lang="en-US" dirty="0">
                <a:solidFill>
                  <a:schemeClr val="tx2"/>
                </a:solidFill>
              </a:rPr>
              <a:t>nearly</a:t>
            </a:r>
            <a:r>
              <a:rPr lang="en-US" b="0" dirty="0">
                <a:solidFill>
                  <a:schemeClr val="tx2"/>
                </a:solidFill>
              </a:rPr>
              <a:t>      5,700 city vehicles and heavy equipment, and supports economic development throughout the city</a:t>
            </a:r>
            <a:r>
              <a:rPr lang="en-US" sz="2400" b="0" dirty="0">
                <a:solidFill>
                  <a:schemeClr val="tx2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8005627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uk-UA" smtClean="0"/>
              <a:pPr/>
              <a:t>20</a:t>
            </a:fld>
            <a:endParaRPr lang="uk-U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279400" y="955676"/>
            <a:ext cx="11303000" cy="457200"/>
          </a:xfrm>
          <a:prstGeom prst="rect">
            <a:avLst/>
          </a:prstGeom>
        </p:spPr>
        <p:txBody>
          <a:bodyPr/>
          <a:lstStyle/>
          <a:p>
            <a:r>
              <a:rPr lang="en-US" sz="2400" b="1" dirty="0">
                <a:solidFill>
                  <a:schemeClr val="tx2"/>
                </a:solidFill>
              </a:rPr>
              <a:t>Performance Metrics - Initiatives</a:t>
            </a:r>
          </a:p>
          <a:p>
            <a:r>
              <a:rPr lang="en-US" sz="2400" b="1" dirty="0">
                <a:solidFill>
                  <a:schemeClr val="tx2"/>
                </a:solidFill>
              </a:rPr>
              <a:t>Safety Trainings </a:t>
            </a:r>
          </a:p>
        </p:txBody>
      </p:sp>
      <p:sp>
        <p:nvSpPr>
          <p:cNvPr id="5" name="Title 4"/>
          <p:cNvSpPr>
            <a:spLocks noGrp="1"/>
          </p:cNvSpPr>
          <p:nvPr>
            <p:ph type="ctrTitle" idx="4294967295"/>
          </p:nvPr>
        </p:nvSpPr>
        <p:spPr>
          <a:xfrm>
            <a:off x="228600" y="381000"/>
            <a:ext cx="2362200" cy="554038"/>
          </a:xfrm>
          <a:prstGeom prst="rect">
            <a:avLst/>
          </a:prstGeom>
        </p:spPr>
        <p:txBody>
          <a:bodyPr/>
          <a:lstStyle/>
          <a:p>
            <a:r>
              <a:rPr lang="en-US" sz="3600" b="1" dirty="0">
                <a:solidFill>
                  <a:schemeClr val="tx2"/>
                </a:solidFill>
              </a:rPr>
              <a:t>SAFETY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62" r="2390" b="33547"/>
          <a:stretch/>
        </p:blipFill>
        <p:spPr>
          <a:xfrm>
            <a:off x="0" y="2073395"/>
            <a:ext cx="11900647" cy="3520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6150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/>
          <p:cNvSpPr txBox="1"/>
          <p:nvPr/>
        </p:nvSpPr>
        <p:spPr>
          <a:xfrm>
            <a:off x="3217021" y="3918767"/>
            <a:ext cx="1966354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chemeClr val="accent1"/>
                </a:solidFill>
                <a:latin typeface="Arial Black" panose="020B0A04020102020204" pitchFamily="34" charset="0"/>
              </a:rPr>
              <a:t>BACK</a:t>
            </a:r>
          </a:p>
          <a:p>
            <a:pPr algn="ctr"/>
            <a:r>
              <a:rPr lang="en-US" sz="1100" dirty="0">
                <a:solidFill>
                  <a:schemeClr val="accent1"/>
                </a:solidFill>
              </a:rPr>
              <a:t>IS THE MOST INJURED BODY PART</a:t>
            </a:r>
          </a:p>
          <a:p>
            <a:pPr algn="ctr"/>
            <a:endParaRPr lang="en-US" sz="1100" dirty="0">
              <a:solidFill>
                <a:schemeClr val="accent1"/>
              </a:solidFill>
            </a:endParaRPr>
          </a:p>
          <a:p>
            <a:pPr algn="ctr"/>
            <a:r>
              <a:rPr lang="en-US" sz="1100" dirty="0">
                <a:solidFill>
                  <a:schemeClr val="accent1"/>
                </a:solidFill>
              </a:rPr>
              <a:t>MAKING UP</a:t>
            </a:r>
          </a:p>
          <a:p>
            <a:pPr algn="ctr"/>
            <a:r>
              <a:rPr lang="en-US" sz="1100" dirty="0">
                <a:solidFill>
                  <a:schemeClr val="accent1"/>
                </a:solidFill>
                <a:latin typeface="Arial Black" panose="020B0A04020102020204" pitchFamily="34" charset="0"/>
              </a:rPr>
              <a:t>26 %</a:t>
            </a:r>
          </a:p>
          <a:p>
            <a:pPr algn="ctr"/>
            <a:r>
              <a:rPr lang="en-US" sz="1100" dirty="0">
                <a:solidFill>
                  <a:schemeClr val="accent1"/>
                </a:solidFill>
              </a:rPr>
              <a:t>OF INJURIES</a:t>
            </a:r>
          </a:p>
          <a:p>
            <a:pPr algn="ctr"/>
            <a:endParaRPr lang="en-US" sz="1000" dirty="0">
              <a:solidFill>
                <a:schemeClr val="accent1"/>
              </a:solidFill>
            </a:endParaRPr>
          </a:p>
          <a:p>
            <a:pPr algn="ctr"/>
            <a:r>
              <a:rPr lang="en-US" sz="1000" dirty="0">
                <a:solidFill>
                  <a:schemeClr val="accent1"/>
                </a:solidFill>
              </a:rPr>
              <a:t>HEAD injuries make up 22%, while hand and legs make up 15% of all injuries.</a:t>
            </a:r>
            <a:endParaRPr lang="en-US" sz="1000" baseline="30000" dirty="0">
              <a:solidFill>
                <a:schemeClr val="accent1"/>
              </a:solidFill>
            </a:endParaRPr>
          </a:p>
        </p:txBody>
      </p:sp>
      <p:cxnSp>
        <p:nvCxnSpPr>
          <p:cNvPr id="29" name="Straight Arrow Connector 28"/>
          <p:cNvCxnSpPr/>
          <p:nvPr/>
        </p:nvCxnSpPr>
        <p:spPr>
          <a:xfrm flipH="1">
            <a:off x="6231963" y="841876"/>
            <a:ext cx="3721" cy="5043973"/>
          </a:xfrm>
          <a:prstGeom prst="straightConnector1">
            <a:avLst/>
          </a:prstGeom>
          <a:ln w="15875">
            <a:headEnd type="diamon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6502892" y="4069967"/>
            <a:ext cx="2395381" cy="1938992"/>
          </a:xfrm>
          <a:prstGeom prst="rect">
            <a:avLst/>
          </a:prstGeom>
          <a:noFill/>
          <a:ln>
            <a:solidFill>
              <a:srgbClr val="003399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1200" b="1" u="sng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accent3">
                    <a:lumMod val="50000"/>
                  </a:schemeClr>
                </a:solidFill>
              </a:rPr>
              <a:t>All </a:t>
            </a:r>
            <a:r>
              <a:rPr lang="en-US" sz="1200" b="1" dirty="0">
                <a:solidFill>
                  <a:schemeClr val="accent3">
                    <a:lumMod val="50000"/>
                  </a:schemeClr>
                </a:solidFill>
              </a:rPr>
              <a:t>ACCIDENTS</a:t>
            </a:r>
            <a:r>
              <a:rPr lang="en-US" sz="1200" dirty="0">
                <a:solidFill>
                  <a:schemeClr val="accent3">
                    <a:lumMod val="50000"/>
                  </a:schemeClr>
                </a:solidFill>
              </a:rPr>
              <a:t> involved a moving vehicle.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i="1" dirty="0">
                <a:solidFill>
                  <a:schemeClr val="accent3">
                    <a:lumMod val="50000"/>
                  </a:schemeClr>
                </a:solidFill>
              </a:rPr>
              <a:t>63% of Preventable</a:t>
            </a:r>
            <a:r>
              <a:rPr lang="en-US" sz="1200" dirty="0">
                <a:solidFill>
                  <a:schemeClr val="accent3">
                    <a:lumMod val="50000"/>
                  </a:schemeClr>
                </a:solidFill>
              </a:rPr>
              <a:t> accidents involved sideswipes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i="1" dirty="0">
                <a:solidFill>
                  <a:schemeClr val="accent3">
                    <a:lumMod val="50000"/>
                  </a:schemeClr>
                </a:solidFill>
              </a:rPr>
              <a:t>60% of Non- Preventable </a:t>
            </a:r>
            <a:r>
              <a:rPr lang="en-US" sz="1200" dirty="0">
                <a:solidFill>
                  <a:schemeClr val="accent3">
                    <a:lumMod val="50000"/>
                  </a:schemeClr>
                </a:solidFill>
              </a:rPr>
              <a:t>accidents involved city vehicles being hit by citizens.</a:t>
            </a:r>
            <a:endParaRPr lang="en-US" sz="12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4294631" y="968657"/>
            <a:ext cx="71609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29				 34			21</a:t>
            </a:r>
          </a:p>
        </p:txBody>
      </p:sp>
      <p:cxnSp>
        <p:nvCxnSpPr>
          <p:cNvPr id="40" name="Straight Arrow Connector 39"/>
          <p:cNvCxnSpPr/>
          <p:nvPr/>
        </p:nvCxnSpPr>
        <p:spPr>
          <a:xfrm>
            <a:off x="3352800" y="1701393"/>
            <a:ext cx="2708358" cy="3552"/>
          </a:xfrm>
          <a:prstGeom prst="straightConnector1">
            <a:avLst/>
          </a:prstGeom>
          <a:ln w="19050">
            <a:headEnd type="diamon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Picture 4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3915" y="1022449"/>
            <a:ext cx="710872" cy="638674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3657600" y="657781"/>
            <a:ext cx="17177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Total Injuries</a:t>
            </a: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26869" y="1026542"/>
            <a:ext cx="601983" cy="512888"/>
          </a:xfrm>
          <a:prstGeom prst="rect">
            <a:avLst/>
          </a:prstGeom>
        </p:spPr>
      </p:pic>
      <p:sp>
        <p:nvSpPr>
          <p:cNvPr id="44" name="TextBox 43"/>
          <p:cNvSpPr txBox="1"/>
          <p:nvPr/>
        </p:nvSpPr>
        <p:spPr>
          <a:xfrm>
            <a:off x="9910445" y="657210"/>
            <a:ext cx="18768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Total Incidents</a:t>
            </a: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74422" y="1078301"/>
            <a:ext cx="1554480" cy="419100"/>
          </a:xfrm>
          <a:prstGeom prst="rect">
            <a:avLst/>
          </a:prstGeom>
        </p:spPr>
      </p:pic>
      <p:sp>
        <p:nvSpPr>
          <p:cNvPr id="54" name="TextBox 53"/>
          <p:cNvSpPr txBox="1"/>
          <p:nvPr/>
        </p:nvSpPr>
        <p:spPr>
          <a:xfrm>
            <a:off x="6614969" y="663990"/>
            <a:ext cx="21180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Total Accidents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6502893" y="1874720"/>
          <a:ext cx="2395380" cy="1763799"/>
        </p:xfrm>
        <a:graphic>
          <a:graphicData uri="http://schemas.openxmlformats.org/drawingml/2006/table">
            <a:tbl>
              <a:tblPr firstRow="1" lastRow="1" lastCol="1" bandRow="1">
                <a:tableStyleId>{B301B821-A1FF-4177-AEE7-76D212191A09}</a:tableStyleId>
              </a:tblPr>
              <a:tblGrid>
                <a:gridCol w="75372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87835">
                  <a:extLst>
                    <a:ext uri="{9D8B030D-6E8A-4147-A177-3AD203B41FA5}">
                      <a16:colId xmlns:a16="http://schemas.microsoft.com/office/drawing/2014/main" xmlns="" val="4112216112"/>
                    </a:ext>
                  </a:extLst>
                </a:gridCol>
                <a:gridCol w="38783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65983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51249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Accidents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P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NP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baseline="0" dirty="0">
                          <a:effectLst/>
                        </a:rPr>
                        <a:t>Total</a:t>
                      </a:r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6014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SWS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9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10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19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6014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OOT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8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4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12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6014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OFS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2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1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3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7086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Total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19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15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34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graphicFrame>
        <p:nvGraphicFramePr>
          <p:cNvPr id="24" name="Table 23"/>
          <p:cNvGraphicFramePr>
            <a:graphicFrameLocks noGrp="1"/>
          </p:cNvGraphicFramePr>
          <p:nvPr>
            <p:extLst/>
          </p:nvPr>
        </p:nvGraphicFramePr>
        <p:xfrm>
          <a:off x="9517398" y="1868342"/>
          <a:ext cx="2269939" cy="1763798"/>
        </p:xfrm>
        <a:graphic>
          <a:graphicData uri="http://schemas.openxmlformats.org/drawingml/2006/table">
            <a:tbl>
              <a:tblPr firstRow="1" lastRow="1" lastCol="1" bandRow="1">
                <a:tableStyleId>{B301B821-A1FF-4177-AEE7-76D212191A09}</a:tableStyleId>
              </a:tblPr>
              <a:tblGrid>
                <a:gridCol w="71425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67525">
                  <a:extLst>
                    <a:ext uri="{9D8B030D-6E8A-4147-A177-3AD203B41FA5}">
                      <a16:colId xmlns:a16="http://schemas.microsoft.com/office/drawing/2014/main" xmlns="" val="4289010321"/>
                    </a:ext>
                  </a:extLst>
                </a:gridCol>
                <a:gridCol w="36752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20633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44661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Incidents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+mn-lt"/>
                        </a:rPr>
                        <a:t>P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+mn-lt"/>
                        </a:rPr>
                        <a:t>NP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baseline="0" dirty="0">
                          <a:effectLst/>
                          <a:latin typeface="+mn-lt"/>
                        </a:rPr>
                        <a:t>Total</a:t>
                      </a:r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2670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  <a:latin typeface="+mn-lt"/>
                        </a:rPr>
                        <a:t>SWS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2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  <a:latin typeface="+mn-lt"/>
                        </a:rPr>
                        <a:t>13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  <a:latin typeface="+mn-lt"/>
                        </a:rPr>
                        <a:t>15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2670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  <a:latin typeface="+mn-lt"/>
                        </a:rPr>
                        <a:t>OOT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1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3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4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2670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  <a:latin typeface="+mn-lt"/>
                        </a:rPr>
                        <a:t>OFS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  <a:latin typeface="+mn-lt"/>
                        </a:rPr>
                        <a:t>1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1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2670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SWEET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103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  <a:latin typeface="+mn-lt"/>
                        </a:rPr>
                        <a:t>Total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3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  <a:latin typeface="+mn-lt"/>
                        </a:rPr>
                        <a:t>18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21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25863" y="4005584"/>
            <a:ext cx="848321" cy="1818709"/>
          </a:xfrm>
          <a:prstGeom prst="rect">
            <a:avLst/>
          </a:prstGeom>
        </p:spPr>
      </p:pic>
      <p:cxnSp>
        <p:nvCxnSpPr>
          <p:cNvPr id="23" name="Straight Arrow Connector 22"/>
          <p:cNvCxnSpPr/>
          <p:nvPr/>
        </p:nvCxnSpPr>
        <p:spPr>
          <a:xfrm>
            <a:off x="6387285" y="1704945"/>
            <a:ext cx="2613445" cy="0"/>
          </a:xfrm>
          <a:prstGeom prst="straightConnector1">
            <a:avLst/>
          </a:prstGeom>
          <a:ln w="19050">
            <a:headEnd type="diamon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9322129" y="1701393"/>
            <a:ext cx="2613445" cy="0"/>
          </a:xfrm>
          <a:prstGeom prst="straightConnector1">
            <a:avLst/>
          </a:prstGeom>
          <a:ln w="19050">
            <a:headEnd type="diamon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9156052" y="848656"/>
            <a:ext cx="29575" cy="5037193"/>
          </a:xfrm>
          <a:prstGeom prst="straightConnector1">
            <a:avLst/>
          </a:prstGeom>
          <a:ln w="15875">
            <a:headEnd type="diamon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8" name="Table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9294528"/>
              </p:ext>
            </p:extLst>
          </p:nvPr>
        </p:nvGraphicFramePr>
        <p:xfrm>
          <a:off x="3423914" y="1862153"/>
          <a:ext cx="2552516" cy="1763799"/>
        </p:xfrm>
        <a:graphic>
          <a:graphicData uri="http://schemas.openxmlformats.org/drawingml/2006/table">
            <a:tbl>
              <a:tblPr firstRow="1" lastRow="1" lastCol="1" bandRow="1">
                <a:tableStyleId>{B301B821-A1FF-4177-AEE7-76D212191A09}</a:tableStyleId>
              </a:tblPr>
              <a:tblGrid>
                <a:gridCol w="80317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13277">
                  <a:extLst>
                    <a:ext uri="{9D8B030D-6E8A-4147-A177-3AD203B41FA5}">
                      <a16:colId xmlns:a16="http://schemas.microsoft.com/office/drawing/2014/main" xmlns="" val="4112216112"/>
                    </a:ext>
                  </a:extLst>
                </a:gridCol>
                <a:gridCol w="40642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2964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51249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Accidents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P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NP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baseline="0" dirty="0">
                          <a:effectLst/>
                        </a:rPr>
                        <a:t>Total</a:t>
                      </a:r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6014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SWS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5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6014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OOT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1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5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6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6014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OFS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1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3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4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7086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Total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7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19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29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30" name="TextBox 29"/>
          <p:cNvSpPr txBox="1"/>
          <p:nvPr/>
        </p:nvSpPr>
        <p:spPr>
          <a:xfrm>
            <a:off x="9517398" y="4069967"/>
            <a:ext cx="2269939" cy="1938992"/>
          </a:xfrm>
          <a:prstGeom prst="rect">
            <a:avLst/>
          </a:prstGeom>
          <a:noFill/>
          <a:ln>
            <a:solidFill>
              <a:srgbClr val="003399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1200" b="1" u="sng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accent3">
                    <a:lumMod val="50000"/>
                  </a:schemeClr>
                </a:solidFill>
              </a:rPr>
              <a:t>Most </a:t>
            </a:r>
            <a:r>
              <a:rPr lang="en-US" sz="1200" b="1" dirty="0">
                <a:solidFill>
                  <a:schemeClr val="accent3">
                    <a:lumMod val="50000"/>
                  </a:schemeClr>
                </a:solidFill>
              </a:rPr>
              <a:t>INCIDENTS</a:t>
            </a:r>
            <a:r>
              <a:rPr lang="en-US" sz="1200" dirty="0">
                <a:solidFill>
                  <a:schemeClr val="accent3">
                    <a:lumMod val="50000"/>
                  </a:schemeClr>
                </a:solidFill>
              </a:rPr>
              <a:t> except 3 were considered Non-Preventable.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accent3">
                    <a:lumMod val="50000"/>
                  </a:schemeClr>
                </a:solidFill>
              </a:rPr>
              <a:t>Non-Preventable Incidents are attributed to Vehicle Malfunction and flying debris.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200" b="1" u="sng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200" b="1" u="sng" dirty="0"/>
          </a:p>
        </p:txBody>
      </p:sp>
      <p:graphicFrame>
        <p:nvGraphicFramePr>
          <p:cNvPr id="33" name="Table 3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8063213"/>
              </p:ext>
            </p:extLst>
          </p:nvPr>
        </p:nvGraphicFramePr>
        <p:xfrm>
          <a:off x="317161" y="2610193"/>
          <a:ext cx="2552516" cy="2023946"/>
        </p:xfrm>
        <a:graphic>
          <a:graphicData uri="http://schemas.openxmlformats.org/drawingml/2006/table">
            <a:tbl>
              <a:tblPr firstRow="1" lastRow="1" lastCol="1" bandRow="1">
                <a:tableStyleId>{B301B821-A1FF-4177-AEE7-76D212191A09}</a:tableStyleId>
              </a:tblPr>
              <a:tblGrid>
                <a:gridCol w="80317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13277">
                  <a:extLst>
                    <a:ext uri="{9D8B030D-6E8A-4147-A177-3AD203B41FA5}">
                      <a16:colId xmlns:a16="http://schemas.microsoft.com/office/drawing/2014/main" xmlns="" val="4112216112"/>
                    </a:ext>
                  </a:extLst>
                </a:gridCol>
                <a:gridCol w="40642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2964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51249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Accidents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P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NP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baseline="0" dirty="0">
                          <a:effectLst/>
                        </a:rPr>
                        <a:t>Total</a:t>
                      </a:r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6014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Q3FY17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56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93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6014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Q4FY17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57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44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101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6014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Q1FY18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71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30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101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60147">
                <a:tc>
                  <a:txBody>
                    <a:bodyPr/>
                    <a:lstStyle/>
                    <a:p>
                      <a:pPr marL="0" marR="0" indent="0" algn="ctr" defTabSz="91440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u="none" strike="noStrike" dirty="0">
                          <a:effectLst/>
                        </a:rPr>
                        <a:t>Q2FY18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84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3029729613"/>
                  </a:ext>
                </a:extLst>
              </a:tr>
              <a:tr h="47086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Total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237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140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379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34" name="TextBox 33"/>
          <p:cNvSpPr txBox="1"/>
          <p:nvPr/>
        </p:nvSpPr>
        <p:spPr>
          <a:xfrm>
            <a:off x="734540" y="1388590"/>
            <a:ext cx="17177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Total Events</a:t>
            </a:r>
          </a:p>
        </p:txBody>
      </p:sp>
      <p:sp>
        <p:nvSpPr>
          <p:cNvPr id="9" name="Rectangle 8"/>
          <p:cNvSpPr/>
          <p:nvPr/>
        </p:nvSpPr>
        <p:spPr>
          <a:xfrm>
            <a:off x="1178849" y="1704130"/>
            <a:ext cx="8291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84</a:t>
            </a:r>
            <a:endParaRPr lang="en-US" sz="3600" dirty="0"/>
          </a:p>
        </p:txBody>
      </p:sp>
      <p:cxnSp>
        <p:nvCxnSpPr>
          <p:cNvPr id="35" name="Straight Arrow Connector 34"/>
          <p:cNvCxnSpPr/>
          <p:nvPr/>
        </p:nvCxnSpPr>
        <p:spPr>
          <a:xfrm>
            <a:off x="239240" y="2436866"/>
            <a:ext cx="2708358" cy="3552"/>
          </a:xfrm>
          <a:prstGeom prst="straightConnector1">
            <a:avLst/>
          </a:prstGeom>
          <a:ln w="19050">
            <a:headEnd type="diamon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H="1">
            <a:off x="3133378" y="841876"/>
            <a:ext cx="3721" cy="5043973"/>
          </a:xfrm>
          <a:prstGeom prst="straightConnector1">
            <a:avLst/>
          </a:prstGeom>
          <a:ln w="15875">
            <a:headEnd type="diamon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317161" y="4805440"/>
            <a:ext cx="2558346" cy="1200329"/>
          </a:xfrm>
          <a:prstGeom prst="rect">
            <a:avLst/>
          </a:prstGeom>
          <a:noFill/>
          <a:ln>
            <a:solidFill>
              <a:srgbClr val="003399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1200" b="1" u="sng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accent3">
                    <a:lumMod val="50000"/>
                  </a:schemeClr>
                </a:solidFill>
              </a:rPr>
              <a:t>Overall Events decreased by 19% Q1FY18 to Q2FY18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accent3">
                    <a:lumMod val="50000"/>
                  </a:schemeClr>
                </a:solidFill>
              </a:rPr>
              <a:t>Preventable Events decreased 25% from Q1FY18 to Q2FY18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2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45" name="Title 4"/>
          <p:cNvSpPr txBox="1">
            <a:spLocks/>
          </p:cNvSpPr>
          <p:nvPr/>
        </p:nvSpPr>
        <p:spPr>
          <a:xfrm>
            <a:off x="105295" y="495120"/>
            <a:ext cx="2362200" cy="553998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cap="all" dirty="0">
                <a:solidFill>
                  <a:srgbClr val="004B73"/>
                </a:solidFill>
                <a:latin typeface="Arial Bold" charset="0"/>
                <a:ea typeface="Arial Bold" charset="0"/>
                <a:cs typeface="Arial Bold" charset="0"/>
              </a:rPr>
              <a:t>safety</a:t>
            </a:r>
          </a:p>
        </p:txBody>
      </p:sp>
      <p:sp>
        <p:nvSpPr>
          <p:cNvPr id="31" name="Text Placeholder 2"/>
          <p:cNvSpPr txBox="1">
            <a:spLocks/>
          </p:cNvSpPr>
          <p:nvPr/>
        </p:nvSpPr>
        <p:spPr>
          <a:xfrm>
            <a:off x="126560" y="1041562"/>
            <a:ext cx="2720002" cy="457200"/>
          </a:xfrm>
          <a:prstGeom prst="rect">
            <a:avLst/>
          </a:prstGeom>
        </p:spPr>
        <p:txBody>
          <a:bodyPr/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kern="0">
                <a:solidFill>
                  <a:schemeClr val="tx2"/>
                </a:solidFill>
              </a:rPr>
              <a:t>Performance Metrics</a:t>
            </a:r>
            <a:endParaRPr lang="en-US" b="1" kern="0" dirty="0">
              <a:solidFill>
                <a:schemeClr val="tx2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44700" y="6104408"/>
            <a:ext cx="29718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/>
              <a:t>Note:  P = Preventable     NP = Non-Preventable</a:t>
            </a:r>
          </a:p>
        </p:txBody>
      </p:sp>
    </p:spTree>
    <p:extLst>
      <p:ext uri="{BB962C8B-B14F-4D97-AF65-F5344CB8AC3E}">
        <p14:creationId xmlns:p14="http://schemas.microsoft.com/office/powerpoint/2010/main" val="1686247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uk-UA" smtClean="0"/>
              <a:pPr/>
              <a:t>22</a:t>
            </a:fld>
            <a:endParaRPr lang="uk-U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sz="2000" dirty="0"/>
              <a:t>Performance Metrics</a:t>
            </a:r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safety</a:t>
            </a:r>
          </a:p>
        </p:txBody>
      </p:sp>
      <p:graphicFrame>
        <p:nvGraphicFramePr>
          <p:cNvPr id="10" name="Chart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2684997"/>
              </p:ext>
            </p:extLst>
          </p:nvPr>
        </p:nvGraphicFramePr>
        <p:xfrm>
          <a:off x="381000" y="1310789"/>
          <a:ext cx="11303000" cy="37946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381000" y="5294040"/>
            <a:ext cx="1120140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Injuries decreased 44% from Q1FY18 to Q2FY18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Accidents decreased 11% from Q1FY18 to Q2FY18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Incidents increased 31% from Q1FY18 to Q2FY18</a:t>
            </a:r>
          </a:p>
        </p:txBody>
      </p:sp>
    </p:spTree>
    <p:extLst>
      <p:ext uri="{BB962C8B-B14F-4D97-AF65-F5344CB8AC3E}">
        <p14:creationId xmlns:p14="http://schemas.microsoft.com/office/powerpoint/2010/main" val="24178562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uk-UA" smtClean="0"/>
              <a:pPr/>
              <a:t>23</a:t>
            </a:fld>
            <a:endParaRPr lang="uk-U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POTHOLE REPAIRS</a:t>
            </a:r>
          </a:p>
        </p:txBody>
      </p:sp>
    </p:spTree>
    <p:extLst>
      <p:ext uri="{BB962C8B-B14F-4D97-AF65-F5344CB8AC3E}">
        <p14:creationId xmlns:p14="http://schemas.microsoft.com/office/powerpoint/2010/main" val="26538978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21391" t="900" r="9921" b="6624"/>
          <a:stretch/>
        </p:blipFill>
        <p:spPr>
          <a:xfrm>
            <a:off x="5997387" y="392766"/>
            <a:ext cx="6051737" cy="5819775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uk-UA" smtClean="0"/>
              <a:pPr/>
              <a:t>24</a:t>
            </a:fld>
            <a:endParaRPr lang="uk-UA" dirty="0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-914400" y="392766"/>
            <a:ext cx="6400800" cy="553998"/>
          </a:xfrm>
        </p:spPr>
        <p:txBody>
          <a:bodyPr/>
          <a:lstStyle/>
          <a:p>
            <a:r>
              <a:rPr lang="en-US" dirty="0"/>
              <a:t>POTHOLE REPAIRS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0" y="947955"/>
            <a:ext cx="5486400" cy="4816727"/>
          </a:xfrm>
        </p:spPr>
        <p:txBody>
          <a:bodyPr>
            <a:normAutofit/>
          </a:bodyPr>
          <a:lstStyle/>
          <a:p>
            <a:pPr algn="l"/>
            <a:endParaRPr lang="en-US" dirty="0"/>
          </a:p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en-US" sz="2000" dirty="0">
                <a:latin typeface="+mn-lt"/>
              </a:rPr>
              <a:t>During Q2 </a:t>
            </a:r>
            <a:r>
              <a:rPr lang="en-US" sz="2000" dirty="0" smtClean="0">
                <a:latin typeface="+mn-lt"/>
              </a:rPr>
              <a:t>FY18, </a:t>
            </a:r>
            <a:r>
              <a:rPr lang="en-US" sz="2000" dirty="0">
                <a:latin typeface="+mn-lt"/>
              </a:rPr>
              <a:t>640 potholes were completed.</a:t>
            </a:r>
          </a:p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en-US" sz="2000" dirty="0">
                <a:latin typeface="+mn-lt"/>
              </a:rPr>
              <a:t>One pothole truck was run on a daily basis.</a:t>
            </a:r>
          </a:p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en-US" sz="2000" dirty="0">
                <a:latin typeface="+mn-lt"/>
              </a:rPr>
              <a:t>Two months into FY18Q3, we have completed 282 potholes.</a:t>
            </a:r>
          </a:p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en-US" sz="2000" dirty="0">
                <a:latin typeface="+mn-lt"/>
              </a:rPr>
              <a:t>On average, we are running three trucks daily, with plans on staffing a fourth truck by the end of February. </a:t>
            </a:r>
          </a:p>
          <a:p>
            <a:pPr algn="l"/>
            <a:endParaRPr lang="en-US" sz="2000" dirty="0">
              <a:solidFill>
                <a:schemeClr val="tx2"/>
              </a:solidFill>
              <a:latin typeface="+mn-lt"/>
            </a:endParaRPr>
          </a:p>
          <a:p>
            <a:pPr algn="l"/>
            <a:r>
              <a:rPr lang="en-US" sz="2000" b="1" dirty="0">
                <a:solidFill>
                  <a:schemeClr val="tx2"/>
                </a:solidFill>
                <a:latin typeface="+mn-lt"/>
              </a:rPr>
              <a:t> </a:t>
            </a:r>
          </a:p>
          <a:p>
            <a:pPr algn="l"/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6299304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uk-UA" smtClean="0"/>
              <a:pPr/>
              <a:t>25</a:t>
            </a:fld>
            <a:endParaRPr lang="uk-UA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HUMAN RESOURCES</a:t>
            </a:r>
          </a:p>
        </p:txBody>
      </p:sp>
    </p:spTree>
    <p:extLst>
      <p:ext uri="{BB962C8B-B14F-4D97-AF65-F5344CB8AC3E}">
        <p14:creationId xmlns:p14="http://schemas.microsoft.com/office/powerpoint/2010/main" val="3873543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1" name="Table 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0213768"/>
              </p:ext>
            </p:extLst>
          </p:nvPr>
        </p:nvGraphicFramePr>
        <p:xfrm>
          <a:off x="419100" y="969490"/>
          <a:ext cx="11353800" cy="5121855"/>
        </p:xfrm>
        <a:graphic>
          <a:graphicData uri="http://schemas.openxmlformats.org/drawingml/2006/table">
            <a:tbl>
              <a:tblPr firstRow="1" bandRow="1"/>
              <a:tblGrid>
                <a:gridCol w="555295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80084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36894">
                <a:tc>
                  <a:txBody>
                    <a:bodyPr/>
                    <a:lstStyle>
                      <a:lvl1pPr marL="0">
                        <a:defRPr b="1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>
                        <a:defRPr b="1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>
                        <a:defRPr b="1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>
                        <a:defRPr b="1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>
                        <a:defRPr b="1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>
                        <a:defRPr b="1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>
                        <a:defRPr b="1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>
                        <a:defRPr b="1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>
                        <a:defRPr b="1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3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altLang="zh-CN" sz="1600" dirty="0">
                          <a:solidFill>
                            <a:srgbClr val="F8F8F8"/>
                          </a:solidFill>
                          <a:latin typeface="+mj-lt"/>
                          <a:ea typeface="SimSun"/>
                          <a:cs typeface="SimSun"/>
                        </a:rPr>
                        <a:t>Overall  Goal Status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472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 b="1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>
                        <a:defRPr b="1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>
                        <a:defRPr b="1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>
                        <a:defRPr b="1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>
                        <a:defRPr b="1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>
                        <a:defRPr b="1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>
                        <a:defRPr b="1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>
                        <a:defRPr b="1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>
                        <a:defRPr b="1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3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altLang="zh-CN" sz="1600" dirty="0">
                          <a:solidFill>
                            <a:srgbClr val="F8F8F8"/>
                          </a:solidFill>
                          <a:latin typeface="+mj-lt"/>
                          <a:ea typeface="SimSun"/>
                          <a:cs typeface="SimSun"/>
                        </a:rPr>
                        <a:t> Public Works Status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47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396076"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112713" marR="0" indent="-112713" algn="l" defTabSz="914378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Pct val="90000"/>
                        <a:buFont typeface="Wingdings" pitchFamily="2" charset="2"/>
                        <a:buChar char="§"/>
                        <a:tabLst/>
                        <a:defRPr/>
                      </a:pPr>
                      <a:r>
                        <a:rPr lang="en-US" sz="1400" dirty="0">
                          <a:solidFill>
                            <a:srgbClr val="00B050"/>
                          </a:solidFill>
                          <a:latin typeface="+mj-lt"/>
                        </a:rPr>
                        <a:t>Green (90-100% fill rate)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+mj-lt"/>
                        </a:rPr>
                        <a:t>: </a:t>
                      </a:r>
                      <a:r>
                        <a:rPr lang="en-US" sz="1400" b="0" dirty="0">
                          <a:solidFill>
                            <a:srgbClr val="000000"/>
                          </a:solidFill>
                          <a:latin typeface="+mj-lt"/>
                        </a:rPr>
                        <a:t>Solid Waste Services</a:t>
                      </a:r>
                    </a:p>
                    <a:p>
                      <a:pPr marL="112713" marR="0" indent="-112713" algn="l" defTabSz="914378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Pct val="90000"/>
                        <a:buFont typeface="Wingdings" pitchFamily="2" charset="2"/>
                        <a:buChar char="§"/>
                        <a:tabLst/>
                        <a:defRPr/>
                      </a:pPr>
                      <a:r>
                        <a:rPr lang="en-US" sz="1400" dirty="0">
                          <a:solidFill>
                            <a:srgbClr val="C49500"/>
                          </a:solidFill>
                          <a:latin typeface="+mj-lt"/>
                        </a:rPr>
                        <a:t>Yellow (70-89% fill rate)</a:t>
                      </a:r>
                      <a:r>
                        <a:rPr lang="en-US" sz="1400" b="0" dirty="0">
                          <a:solidFill>
                            <a:srgbClr val="C49500"/>
                          </a:solidFill>
                          <a:latin typeface="+mj-lt"/>
                        </a:rPr>
                        <a:t>: </a:t>
                      </a:r>
                      <a:r>
                        <a:rPr lang="en-US" sz="1400" b="0" dirty="0">
                          <a:solidFill>
                            <a:srgbClr val="000000"/>
                          </a:solidFill>
                          <a:latin typeface="+mj-lt"/>
                        </a:rPr>
                        <a:t>Office of the Commissioner, Fleet Services, Streetcar Services and</a:t>
                      </a:r>
                      <a:r>
                        <a:rPr lang="en-US" sz="1400" b="0" baseline="0" dirty="0">
                          <a:solidFill>
                            <a:srgbClr val="000000"/>
                          </a:solidFill>
                          <a:latin typeface="+mj-lt"/>
                        </a:rPr>
                        <a:t> </a:t>
                      </a:r>
                      <a:r>
                        <a:rPr lang="en-US" sz="1400" b="0" dirty="0">
                          <a:solidFill>
                            <a:srgbClr val="000000"/>
                          </a:solidFill>
                          <a:latin typeface="+mj-lt"/>
                        </a:rPr>
                        <a:t>Transportation</a:t>
                      </a:r>
                    </a:p>
                    <a:p>
                      <a:pPr marL="112713" indent="-112713">
                        <a:lnSpc>
                          <a:spcPct val="120000"/>
                        </a:lnSpc>
                        <a:spcAft>
                          <a:spcPts val="600"/>
                        </a:spcAft>
                        <a:buSzPct val="90000"/>
                        <a:buFont typeface="Wingdings" pitchFamily="2" charset="2"/>
                        <a:buChar char="§"/>
                      </a:pPr>
                      <a:r>
                        <a:rPr lang="en-US" sz="1400" dirty="0">
                          <a:solidFill>
                            <a:srgbClr val="FF0000"/>
                          </a:solidFill>
                          <a:latin typeface="+mj-lt"/>
                        </a:rPr>
                        <a:t>Red (&gt;70% fill rate): </a:t>
                      </a:r>
                      <a:r>
                        <a:rPr lang="en-US" sz="1400" b="0" dirty="0">
                          <a:solidFill>
                            <a:srgbClr val="000000"/>
                          </a:solidFill>
                          <a:latin typeface="+mj-lt"/>
                        </a:rPr>
                        <a:t>None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20000"/>
                        </a:lnSpc>
                      </a:pPr>
                      <a:r>
                        <a:rPr lang="en-US" sz="1400" u="sng" dirty="0">
                          <a:latin typeface="+mj-lt"/>
                        </a:rPr>
                        <a:t>Total Positions: </a:t>
                      </a:r>
                      <a:r>
                        <a:rPr lang="en-US" sz="1400" b="1" u="sng" dirty="0">
                          <a:latin typeface="+mj-lt"/>
                        </a:rPr>
                        <a:t>1,041</a:t>
                      </a:r>
                    </a:p>
                    <a:p>
                      <a:pPr marL="171450" indent="-171450">
                        <a:lnSpc>
                          <a:spcPct val="12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j-lt"/>
                        </a:rPr>
                        <a:t>Open: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latin typeface="+mj-lt"/>
                        </a:rPr>
                        <a:t> </a:t>
                      </a:r>
                      <a:r>
                        <a:rPr lang="en-US" sz="1400" b="1" dirty="0">
                          <a:solidFill>
                            <a:schemeClr val="tx2"/>
                          </a:solidFill>
                          <a:latin typeface="+mj-lt"/>
                        </a:rPr>
                        <a:t>113 (11% vacancy rate)</a:t>
                      </a:r>
                    </a:p>
                    <a:p>
                      <a:pPr>
                        <a:lnSpc>
                          <a:spcPct val="120000"/>
                        </a:lnSpc>
                      </a:pPr>
                      <a:r>
                        <a:rPr lang="en-US" sz="1400" b="1" dirty="0">
                          <a:solidFill>
                            <a:schemeClr val="tx2"/>
                          </a:solidFill>
                          <a:latin typeface="+mj-lt"/>
                        </a:rPr>
                        <a:t>     *Vacant positions (excluding in process) / Total Positions</a:t>
                      </a:r>
                      <a:endParaRPr lang="en-US" sz="1400" dirty="0">
                        <a:solidFill>
                          <a:schemeClr val="tx2"/>
                        </a:solidFill>
                        <a:latin typeface="+mj-lt"/>
                      </a:endParaRPr>
                    </a:p>
                    <a:p>
                      <a:pPr marL="171450" indent="-171450">
                        <a:lnSpc>
                          <a:spcPct val="12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j-lt"/>
                        </a:rPr>
                        <a:t>On hold: </a:t>
                      </a:r>
                      <a:r>
                        <a:rPr lang="en-US" sz="1400" b="1" dirty="0">
                          <a:solidFill>
                            <a:schemeClr val="tx2"/>
                          </a:solidFill>
                          <a:latin typeface="+mj-lt"/>
                        </a:rPr>
                        <a:t>1</a:t>
                      </a:r>
                      <a:endParaRPr lang="en-US" sz="1400" dirty="0">
                        <a:solidFill>
                          <a:schemeClr val="tx2"/>
                        </a:solidFill>
                        <a:latin typeface="+mj-lt"/>
                      </a:endParaRPr>
                    </a:p>
                    <a:p>
                      <a:pPr marL="171450" indent="-171450">
                        <a:lnSpc>
                          <a:spcPct val="12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>
                          <a:latin typeface="+mj-lt"/>
                        </a:rPr>
                        <a:t>Recommended / In Process: </a:t>
                      </a:r>
                      <a:r>
                        <a:rPr lang="en-US" sz="1400" b="1" dirty="0">
                          <a:solidFill>
                            <a:schemeClr val="tx2"/>
                          </a:solidFill>
                          <a:latin typeface="+mj-lt"/>
                        </a:rPr>
                        <a:t>37 (3.5%)</a:t>
                      </a:r>
                      <a:endParaRPr lang="en-US" sz="1400" dirty="0">
                        <a:solidFill>
                          <a:schemeClr val="tx2"/>
                        </a:solidFill>
                        <a:latin typeface="+mj-lt"/>
                      </a:endParaRPr>
                    </a:p>
                    <a:p>
                      <a:pPr marL="171450" indent="-171450">
                        <a:lnSpc>
                          <a:spcPct val="12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</a:rPr>
                        <a:t>Filled: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latin typeface="+mj-lt"/>
                        </a:rPr>
                        <a:t> </a:t>
                      </a:r>
                      <a:r>
                        <a:rPr lang="en-US" sz="1400" b="1" dirty="0">
                          <a:solidFill>
                            <a:schemeClr val="tx2"/>
                          </a:solidFill>
                          <a:latin typeface="+mj-lt"/>
                        </a:rPr>
                        <a:t>890</a:t>
                      </a:r>
                    </a:p>
                    <a:p>
                      <a:pPr marL="171450" indent="-171450">
                        <a:lnSpc>
                          <a:spcPct val="12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1400" b="1" dirty="0">
                          <a:latin typeface="+mj-lt"/>
                        </a:rPr>
                        <a:t>Percentage Filled: </a:t>
                      </a:r>
                      <a:r>
                        <a:rPr lang="en-US" sz="1400" b="1" dirty="0">
                          <a:solidFill>
                            <a:schemeClr val="tx2"/>
                          </a:solidFill>
                          <a:latin typeface="+mj-lt"/>
                        </a:rPr>
                        <a:t>85.5%</a:t>
                      </a:r>
                      <a:r>
                        <a:rPr lang="en-US" sz="1400" b="1" baseline="0" dirty="0">
                          <a:solidFill>
                            <a:schemeClr val="tx2"/>
                          </a:solidFill>
                          <a:latin typeface="+mj-lt"/>
                        </a:rPr>
                        <a:t> </a:t>
                      </a:r>
                      <a:r>
                        <a:rPr lang="en-US" sz="1400" b="1" dirty="0">
                          <a:solidFill>
                            <a:schemeClr val="tx2"/>
                          </a:solidFill>
                          <a:latin typeface="+mj-lt"/>
                        </a:rPr>
                        <a:t>(filled/total positions) 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36894"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3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altLang="zh-CN" sz="1600" b="1" dirty="0">
                          <a:solidFill>
                            <a:srgbClr val="F8F8F8"/>
                          </a:solidFill>
                          <a:latin typeface="+mj-lt"/>
                          <a:ea typeface="SimSun"/>
                          <a:cs typeface="SimSun"/>
                        </a:rPr>
                        <a:t>90 Day Plan- Vacancy Control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472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3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altLang="zh-CN" sz="1600" b="1" dirty="0">
                          <a:solidFill>
                            <a:srgbClr val="F8F8F8"/>
                          </a:solidFill>
                          <a:latin typeface="+mj-lt"/>
                          <a:ea typeface="SimSun"/>
                          <a:cs typeface="SimSun"/>
                        </a:rPr>
                        <a:t>Key Initiatives 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47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051991"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285750" indent="-285750">
                        <a:lnSpc>
                          <a:spcPct val="12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>
                          <a:latin typeface="+mj-lt"/>
                        </a:rPr>
                        <a:t>Continued Hiring Blitz</a:t>
                      </a:r>
                      <a:r>
                        <a:rPr lang="en-US" sz="1400" baseline="0" dirty="0">
                          <a:latin typeface="+mj-lt"/>
                        </a:rPr>
                        <a:t> events scheduled for Solid Waste &amp; Transportation</a:t>
                      </a:r>
                    </a:p>
                    <a:p>
                      <a:pPr marL="285750" marR="0" lvl="0" indent="-285750" algn="l" defTabSz="914378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400" dirty="0">
                          <a:latin typeface="+mj-lt"/>
                        </a:rPr>
                        <a:t>Same day pre-employment physical/drug screening after hiring blitz selection </a:t>
                      </a:r>
                    </a:p>
                    <a:p>
                      <a:pPr marL="285750" indent="-285750">
                        <a:lnSpc>
                          <a:spcPct val="12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>
                          <a:latin typeface="+mj-lt"/>
                        </a:rPr>
                        <a:t>Conduct on-going</a:t>
                      </a:r>
                      <a:r>
                        <a:rPr lang="en-US" sz="1400" baseline="0" dirty="0">
                          <a:latin typeface="+mj-lt"/>
                        </a:rPr>
                        <a:t> touchpoint meetings between hiring managers and HR recruitment lead</a:t>
                      </a:r>
                      <a:endParaRPr lang="en-US" sz="1400" dirty="0">
                        <a:latin typeface="+mj-lt"/>
                      </a:endParaRPr>
                    </a:p>
                    <a:p>
                      <a:pPr marL="285750" indent="-285750">
                        <a:lnSpc>
                          <a:spcPct val="12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>
                          <a:latin typeface="+mj-lt"/>
                        </a:rPr>
                        <a:t>Ensure all critical DPW vacancies filled within 60 days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285750" lvl="0" indent="-285750">
                        <a:lnSpc>
                          <a:spcPct val="12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>
                          <a:latin typeface="+mj-lt"/>
                        </a:rPr>
                        <a:t>Hiring</a:t>
                      </a:r>
                      <a:r>
                        <a:rPr lang="en-US" sz="1400" baseline="0" dirty="0">
                          <a:latin typeface="+mj-lt"/>
                        </a:rPr>
                        <a:t> focus on new key transportation frontline/ leadership positions and the Government District initiative (partial driver of increased vacancies)</a:t>
                      </a:r>
                      <a:endParaRPr lang="en-US" sz="1400" dirty="0">
                        <a:latin typeface="+mj-lt"/>
                      </a:endParaRPr>
                    </a:p>
                    <a:p>
                      <a:pPr marL="285750" indent="-285750">
                        <a:lnSpc>
                          <a:spcPct val="12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>
                          <a:latin typeface="+mj-lt"/>
                        </a:rPr>
                        <a:t>Hire 2 CDL instructors to provide training opportunities for heavy equipment operators and increase internal promotions</a:t>
                      </a:r>
                    </a:p>
                    <a:p>
                      <a:pPr marL="285750" indent="-285750">
                        <a:lnSpc>
                          <a:spcPct val="12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altLang="zh-CN" sz="1400" b="0" dirty="0">
                          <a:latin typeface="+mj-lt"/>
                          <a:ea typeface="SimSun"/>
                          <a:cs typeface="SimSun"/>
                        </a:rPr>
                        <a:t>Developing partnership with Atlanta Technical College for creation of SW Apprenticeship Program</a:t>
                      </a:r>
                      <a:endParaRPr lang="en-GB" altLang="zh-CN" sz="1400" b="0" dirty="0">
                        <a:latin typeface="+mj-lt"/>
                        <a:ea typeface="SimSun"/>
                        <a:cs typeface="SimSun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Human resources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uk-UA" smtClean="0"/>
              <a:pPr/>
              <a:t>26</a:t>
            </a:fld>
            <a:endParaRPr lang="uk-UA" dirty="0"/>
          </a:p>
        </p:txBody>
      </p:sp>
      <p:sp>
        <p:nvSpPr>
          <p:cNvPr id="32" name="Text Placeholder 18"/>
          <p:cNvSpPr>
            <a:spLocks noGrp="1"/>
          </p:cNvSpPr>
          <p:nvPr>
            <p:ph type="body" sz="quarter" idx="4294967295"/>
          </p:nvPr>
        </p:nvSpPr>
        <p:spPr>
          <a:xfrm>
            <a:off x="5463540" y="633612"/>
            <a:ext cx="6629400" cy="4572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83000"/>
              </a:lnSpc>
              <a:defRPr/>
            </a:pPr>
            <a:r>
              <a:rPr lang="en-US" altLang="zh-CN" b="1" dirty="0">
                <a:solidFill>
                  <a:srgbClr val="002060"/>
                </a:solidFill>
              </a:rPr>
              <a:t>Staffing Scorecard: Department of Public Works</a:t>
            </a:r>
            <a:endParaRPr lang="en-GB" altLang="zh-CN" b="1" dirty="0">
              <a:solidFill>
                <a:srgbClr val="00206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4200" y="2308832"/>
            <a:ext cx="426757" cy="13168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3454" y="3279681"/>
            <a:ext cx="268247" cy="2743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03454" y="2839230"/>
            <a:ext cx="268247" cy="25605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03454" y="2362200"/>
            <a:ext cx="268247" cy="292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896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uk-UA" smtClean="0"/>
              <a:pPr/>
              <a:t>27</a:t>
            </a:fld>
            <a:endParaRPr lang="uk-U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7052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uk-UA" smtClean="0"/>
              <a:pPr/>
              <a:t>3</a:t>
            </a:fld>
            <a:endParaRPr lang="uk-UA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Fiscal management</a:t>
            </a:r>
          </a:p>
        </p:txBody>
      </p:sp>
    </p:spTree>
    <p:extLst>
      <p:ext uri="{BB962C8B-B14F-4D97-AF65-F5344CB8AC3E}">
        <p14:creationId xmlns:p14="http://schemas.microsoft.com/office/powerpoint/2010/main" val="35946686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uk-UA" smtClean="0"/>
              <a:pPr/>
              <a:t>4</a:t>
            </a:fld>
            <a:endParaRPr lang="uk-UA" dirty="0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FY18 BUDGET SNAPSHOT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5440384"/>
              </p:ext>
            </p:extLst>
          </p:nvPr>
        </p:nvGraphicFramePr>
        <p:xfrm>
          <a:off x="1524000" y="1295400"/>
          <a:ext cx="9905999" cy="1447801"/>
        </p:xfrm>
        <a:graphic>
          <a:graphicData uri="http://schemas.openxmlformats.org/drawingml/2006/table">
            <a:tbl>
              <a:tblPr firstRow="1" lastRow="1" bandRow="1">
                <a:tableStyleId>{5C22544A-7EE6-4342-B048-85BDC9FD1C3A}</a:tableStyleId>
              </a:tblPr>
              <a:tblGrid>
                <a:gridCol w="337969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33082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21428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981201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30898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DEPARTMENT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BUDGET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ACTUALS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% SPEND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8470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General Fund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 $   46,083,784.00 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 $ 23,312,535.00 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51%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8470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Solid Waste Revenue Fund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 $   51,130,117.00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 $ 26,949,609.84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53%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8470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Fleet Services Fund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 $   33,400,588.00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 $ 14,354,934.99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43%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8470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TOTAL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 $ 130,614,489.00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 $ 64,617,079.83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49%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34257402"/>
              </p:ext>
            </p:extLst>
          </p:nvPr>
        </p:nvGraphicFramePr>
        <p:xfrm>
          <a:off x="1447800" y="2971800"/>
          <a:ext cx="9220200" cy="34729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1155710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uk-UA" smtClean="0"/>
              <a:pPr/>
              <a:t>5</a:t>
            </a:fld>
            <a:endParaRPr lang="uk-UA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SOLID WASTE SERVICES</a:t>
            </a:r>
          </a:p>
        </p:txBody>
      </p:sp>
    </p:spTree>
    <p:extLst>
      <p:ext uri="{BB962C8B-B14F-4D97-AF65-F5344CB8AC3E}">
        <p14:creationId xmlns:p14="http://schemas.microsoft.com/office/powerpoint/2010/main" val="12907363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41" b="10838"/>
          <a:stretch/>
        </p:blipFill>
        <p:spPr>
          <a:xfrm>
            <a:off x="636099" y="1200028"/>
            <a:ext cx="10919802" cy="4696848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Solid Waste Services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xmlns="" id="{09668FC6-4A98-48CB-9606-D9E629D134F1}"/>
              </a:ext>
            </a:extLst>
          </p:cNvPr>
          <p:cNvSpPr txBox="1">
            <a:spLocks/>
          </p:cNvSpPr>
          <p:nvPr/>
        </p:nvSpPr>
        <p:spPr bwMode="auto">
          <a:xfrm>
            <a:off x="4191000" y="1031218"/>
            <a:ext cx="3505200" cy="337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72" tIns="34286" rIns="68572" bIns="34286" numCol="1" anchor="t" anchorCtr="0" compatLnSpc="1">
            <a:prstTxWarp prst="textNoShape">
              <a:avLst/>
            </a:prstTxWarp>
          </a:bodyPr>
          <a:lstStyle>
            <a:lvl1pPr marL="233363" indent="-233363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SzPct val="125000"/>
              <a:buFont typeface="Wingdings" pitchFamily="2" charset="2"/>
              <a:buChar char="§"/>
              <a:defRPr lang="en-US" sz="2000" dirty="0" smtClean="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1pPr>
            <a:lvl2pPr marL="457200" indent="-22383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SzPct val="125000"/>
              <a:buFont typeface="Calibri" pitchFamily="34" charset="0"/>
              <a:buChar char="–"/>
              <a:defRPr lang="en-US" sz="1800" dirty="0" smtClean="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2pPr>
            <a:lvl3pPr marL="690563" indent="-233363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SzPct val="125000"/>
              <a:buFont typeface="Arial" pitchFamily="34" charset="0"/>
              <a:buChar char="•"/>
              <a:defRPr lang="en-US" sz="1400" dirty="0" smtClean="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3pPr>
            <a:lvl4pPr marL="914400" indent="-22383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SzPct val="125000"/>
              <a:buFont typeface="Wingdings" pitchFamily="2" charset="2"/>
              <a:buChar char="§"/>
              <a:defRPr lang="en-US" sz="1400" dirty="0" smtClean="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4pPr>
            <a:lvl5pPr marL="1147763" indent="-233363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SzPct val="125000"/>
              <a:buFont typeface="Arial" charset="0"/>
              <a:buChar char="–"/>
              <a:defRPr lang="en-US" sz="1400" dirty="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5pPr>
            <a:lvl6pPr marL="2235200" indent="-1397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5F5F5F"/>
              </a:buClr>
              <a:buFont typeface="Arial" charset="0"/>
              <a:buChar char="–"/>
              <a:defRPr sz="1000">
                <a:solidFill>
                  <a:srgbClr val="4D4D4D"/>
                </a:solidFill>
                <a:latin typeface="+mn-lt"/>
              </a:defRPr>
            </a:lvl6pPr>
            <a:lvl7pPr marL="2692400" indent="-1397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5F5F5F"/>
              </a:buClr>
              <a:buFont typeface="Arial" charset="0"/>
              <a:buChar char="–"/>
              <a:defRPr sz="1000">
                <a:solidFill>
                  <a:srgbClr val="4D4D4D"/>
                </a:solidFill>
                <a:latin typeface="+mn-lt"/>
              </a:defRPr>
            </a:lvl7pPr>
            <a:lvl8pPr marL="3149600" indent="-1397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5F5F5F"/>
              </a:buClr>
              <a:buFont typeface="Arial" charset="0"/>
              <a:buChar char="–"/>
              <a:defRPr sz="1000">
                <a:solidFill>
                  <a:srgbClr val="4D4D4D"/>
                </a:solidFill>
                <a:latin typeface="+mn-lt"/>
              </a:defRPr>
            </a:lvl8pPr>
            <a:lvl9pPr marL="3606800" indent="-1397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5F5F5F"/>
              </a:buClr>
              <a:buFont typeface="Arial" charset="0"/>
              <a:buChar char="–"/>
              <a:defRPr sz="1000">
                <a:solidFill>
                  <a:srgbClr val="4D4D4D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sz="1050" b="1" i="1" kern="0" dirty="0"/>
              <a:t>Calendar Year 2016 </a:t>
            </a:r>
            <a:r>
              <a:rPr lang="en-US" sz="1050" b="1" i="1" kern="0"/>
              <a:t>– December 2017 </a:t>
            </a:r>
            <a:endParaRPr lang="en-US" sz="1050" b="1" i="1" kern="0" dirty="0"/>
          </a:p>
        </p:txBody>
      </p:sp>
      <p:sp>
        <p:nvSpPr>
          <p:cNvPr id="5" name="TextBox 4"/>
          <p:cNvSpPr txBox="1"/>
          <p:nvPr/>
        </p:nvSpPr>
        <p:spPr>
          <a:xfrm>
            <a:off x="12428562" y="718810"/>
            <a:ext cx="487680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Monica, please update numbers</a:t>
            </a:r>
            <a:r>
              <a:rPr lang="en-US" b="1" dirty="0"/>
              <a:t>:</a:t>
            </a:r>
          </a:p>
          <a:p>
            <a:pPr algn="ctr"/>
            <a:endParaRPr lang="en-US" b="1" dirty="0"/>
          </a:p>
          <a:p>
            <a:r>
              <a:rPr lang="en-US" sz="1200" b="1" dirty="0"/>
              <a:t>254,108</a:t>
            </a:r>
            <a:r>
              <a:rPr lang="en-US" sz="1200" dirty="0"/>
              <a:t> Tons of household waste and debris collected</a:t>
            </a:r>
          </a:p>
          <a:p>
            <a:endParaRPr lang="en-US" sz="1200" dirty="0"/>
          </a:p>
          <a:p>
            <a:r>
              <a:rPr lang="en-US" sz="1200" b="1" dirty="0"/>
              <a:t>51,548</a:t>
            </a:r>
            <a:r>
              <a:rPr lang="en-US" sz="1200" dirty="0"/>
              <a:t>Tons of yard trimmings collected</a:t>
            </a:r>
          </a:p>
          <a:p>
            <a:endParaRPr lang="en-US" sz="1200" dirty="0"/>
          </a:p>
          <a:p>
            <a:r>
              <a:rPr lang="en-US" sz="1200" b="1" dirty="0"/>
              <a:t>30,173 </a:t>
            </a:r>
            <a:r>
              <a:rPr lang="en-US" sz="1200" dirty="0"/>
              <a:t>Tons of recycling collected</a:t>
            </a:r>
          </a:p>
          <a:p>
            <a:endParaRPr lang="en-US" sz="1200" dirty="0"/>
          </a:p>
          <a:p>
            <a:r>
              <a:rPr lang="en-US" sz="1200" b="1" dirty="0"/>
              <a:t>46,001</a:t>
            </a:r>
            <a:r>
              <a:rPr lang="en-US" sz="1200" dirty="0"/>
              <a:t> Miles swept</a:t>
            </a:r>
          </a:p>
          <a:p>
            <a:endParaRPr lang="en-US" sz="1200" dirty="0"/>
          </a:p>
          <a:p>
            <a:r>
              <a:rPr lang="en-US" sz="1200" b="1" dirty="0"/>
              <a:t>63,813 </a:t>
            </a:r>
            <a:r>
              <a:rPr lang="en-US" sz="1200" dirty="0"/>
              <a:t>Illegal signs removed</a:t>
            </a:r>
          </a:p>
          <a:p>
            <a:endParaRPr lang="en-US" sz="1200" dirty="0"/>
          </a:p>
          <a:p>
            <a:r>
              <a:rPr lang="en-US" sz="1200" b="1" dirty="0"/>
              <a:t>98,224 </a:t>
            </a:r>
            <a:r>
              <a:rPr lang="en-US" sz="1200" dirty="0"/>
              <a:t>Single Family/Condo/Townhomes serviced weekly </a:t>
            </a:r>
          </a:p>
          <a:p>
            <a:endParaRPr lang="en-US" sz="1200" dirty="0"/>
          </a:p>
          <a:p>
            <a:r>
              <a:rPr lang="en-US" sz="1200" b="1" dirty="0"/>
              <a:t>58,376</a:t>
            </a:r>
            <a:r>
              <a:rPr lang="en-US" sz="1200" dirty="0"/>
              <a:t> Tires removed</a:t>
            </a:r>
          </a:p>
          <a:p>
            <a:endParaRPr lang="en-US" sz="1200" dirty="0"/>
          </a:p>
          <a:p>
            <a:r>
              <a:rPr lang="en-US" sz="1200" b="1" dirty="0"/>
              <a:t>798 Miles </a:t>
            </a:r>
            <a:r>
              <a:rPr lang="en-US" sz="1200" dirty="0"/>
              <a:t>of grass cut</a:t>
            </a:r>
          </a:p>
          <a:p>
            <a:endParaRPr lang="en-US" sz="1200" dirty="0"/>
          </a:p>
          <a:p>
            <a:r>
              <a:rPr lang="en-US" sz="1200" b="1" dirty="0"/>
              <a:t>33,006 </a:t>
            </a:r>
            <a:r>
              <a:rPr lang="en-US" sz="1200" dirty="0"/>
              <a:t>Bins delivered</a:t>
            </a:r>
          </a:p>
          <a:p>
            <a:endParaRPr lang="en-US" sz="1200" dirty="0"/>
          </a:p>
          <a:p>
            <a:r>
              <a:rPr lang="en-US" sz="1200" b="1" dirty="0"/>
              <a:t>1,022</a:t>
            </a:r>
            <a:r>
              <a:rPr lang="en-US" sz="1200" dirty="0"/>
              <a:t> Citations issued</a:t>
            </a:r>
          </a:p>
          <a:p>
            <a:endParaRPr lang="en-US" sz="1200" dirty="0"/>
          </a:p>
          <a:p>
            <a:r>
              <a:rPr lang="en-US" sz="1200" b="1" dirty="0"/>
              <a:t>$118,831 </a:t>
            </a:r>
            <a:r>
              <a:rPr lang="en-US" sz="1200" dirty="0"/>
              <a:t>Collected in fines</a:t>
            </a:r>
          </a:p>
          <a:p>
            <a:endParaRPr lang="en-US" sz="1200" dirty="0"/>
          </a:p>
          <a:p>
            <a:r>
              <a:rPr lang="en-US" sz="1200" b="1" dirty="0"/>
              <a:t>3,302</a:t>
            </a:r>
            <a:r>
              <a:rPr lang="en-US" sz="1200" dirty="0"/>
              <a:t> Dead animals removed </a:t>
            </a:r>
          </a:p>
          <a:p>
            <a:endParaRPr lang="en-US" sz="12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22963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7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Solid waste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>
              <a:spcAft>
                <a:spcPts val="0"/>
              </a:spcAft>
            </a:pPr>
            <a:r>
              <a:rPr lang="en-US" dirty="0"/>
              <a:t>Performance Metrics</a:t>
            </a:r>
            <a:endParaRPr lang="en-US" sz="17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4648200" y="457200"/>
            <a:ext cx="7315200" cy="1143000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</a:pPr>
            <a:r>
              <a:rPr lang="en-US" dirty="0"/>
              <a:t>The Office of Solid Waste Services consists of </a:t>
            </a:r>
            <a:r>
              <a:rPr lang="en-US" dirty="0" smtClean="0"/>
              <a:t>education and enforcement</a:t>
            </a:r>
            <a:r>
              <a:rPr lang="en-US" dirty="0"/>
              <a:t>, </a:t>
            </a:r>
            <a:r>
              <a:rPr lang="en-US" dirty="0" smtClean="0"/>
              <a:t>right-of-way (ROW) maintenance</a:t>
            </a:r>
            <a:r>
              <a:rPr lang="en-US" dirty="0"/>
              <a:t>, </a:t>
            </a:r>
            <a:r>
              <a:rPr lang="en-US" dirty="0" smtClean="0"/>
              <a:t>residential street sweeping</a:t>
            </a:r>
            <a:r>
              <a:rPr lang="en-US" dirty="0"/>
              <a:t>, and weekly </a:t>
            </a:r>
          </a:p>
          <a:p>
            <a:pPr>
              <a:lnSpc>
                <a:spcPct val="120000"/>
              </a:lnSpc>
            </a:pPr>
            <a:r>
              <a:rPr lang="en-US" dirty="0" smtClean="0"/>
              <a:t>pickup </a:t>
            </a:r>
            <a:r>
              <a:rPr lang="en-US" dirty="0"/>
              <a:t>of household garbage, recycling, and yard trimmings.</a:t>
            </a: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/>
          </p:nvPr>
        </p:nvGraphicFramePr>
        <p:xfrm>
          <a:off x="381001" y="1676250"/>
          <a:ext cx="6857998" cy="4419750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1899234">
                  <a:extLst>
                    <a:ext uri="{9D8B030D-6E8A-4147-A177-3AD203B41FA5}">
                      <a16:colId xmlns:a16="http://schemas.microsoft.com/office/drawing/2014/main" xmlns="" val="2788220303"/>
                    </a:ext>
                  </a:extLst>
                </a:gridCol>
                <a:gridCol w="1028752">
                  <a:extLst>
                    <a:ext uri="{9D8B030D-6E8A-4147-A177-3AD203B41FA5}">
                      <a16:colId xmlns:a16="http://schemas.microsoft.com/office/drawing/2014/main" xmlns="" val="3671153756"/>
                    </a:ext>
                  </a:extLst>
                </a:gridCol>
                <a:gridCol w="900740">
                  <a:extLst>
                    <a:ext uri="{9D8B030D-6E8A-4147-A177-3AD203B41FA5}">
                      <a16:colId xmlns:a16="http://schemas.microsoft.com/office/drawing/2014/main" xmlns="" val="3983585618"/>
                    </a:ext>
                  </a:extLst>
                </a:gridCol>
                <a:gridCol w="749257">
                  <a:extLst>
                    <a:ext uri="{9D8B030D-6E8A-4147-A177-3AD203B41FA5}">
                      <a16:colId xmlns:a16="http://schemas.microsoft.com/office/drawing/2014/main" xmlns="" val="3530160616"/>
                    </a:ext>
                  </a:extLst>
                </a:gridCol>
                <a:gridCol w="756045">
                  <a:extLst>
                    <a:ext uri="{9D8B030D-6E8A-4147-A177-3AD203B41FA5}">
                      <a16:colId xmlns:a16="http://schemas.microsoft.com/office/drawing/2014/main" xmlns="" val="2976286142"/>
                    </a:ext>
                  </a:extLst>
                </a:gridCol>
                <a:gridCol w="761136">
                  <a:extLst>
                    <a:ext uri="{9D8B030D-6E8A-4147-A177-3AD203B41FA5}">
                      <a16:colId xmlns:a16="http://schemas.microsoft.com/office/drawing/2014/main" xmlns="" val="4019335719"/>
                    </a:ext>
                  </a:extLst>
                </a:gridCol>
                <a:gridCol w="762834">
                  <a:extLst>
                    <a:ext uri="{9D8B030D-6E8A-4147-A177-3AD203B41FA5}">
                      <a16:colId xmlns:a16="http://schemas.microsoft.com/office/drawing/2014/main" xmlns="" val="3975665749"/>
                    </a:ext>
                  </a:extLst>
                </a:gridCol>
              </a:tblGrid>
              <a:tr h="50870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Performance Measure</a:t>
                      </a:r>
                    </a:p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- Percentage</a:t>
                      </a:r>
                      <a:r>
                        <a:rPr lang="en-US" sz="1400" u="none" strike="noStrike" baseline="0" dirty="0">
                          <a:effectLst/>
                        </a:rPr>
                        <a:t> -</a:t>
                      </a:r>
                      <a:endParaRPr lang="en-US" sz="140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34" marR="6734" marT="67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Initiative</a:t>
                      </a:r>
                      <a:endParaRPr lang="en-US" sz="140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34" marR="6734" marT="67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2018 Target</a:t>
                      </a:r>
                      <a:endParaRPr lang="en-US" sz="140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34" marR="6734" marT="67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FY17</a:t>
                      </a:r>
                    </a:p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Q3</a:t>
                      </a:r>
                      <a:endParaRPr lang="en-US" sz="140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34" marR="6734" marT="67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FY17</a:t>
                      </a:r>
                    </a:p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Q4</a:t>
                      </a:r>
                      <a:endParaRPr lang="en-US" sz="140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34" marR="6734" marT="67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FY18</a:t>
                      </a:r>
                    </a:p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Q1</a:t>
                      </a:r>
                      <a:endParaRPr lang="en-US" sz="140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34" marR="6734" marT="67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FY18</a:t>
                      </a:r>
                    </a:p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Q2</a:t>
                      </a:r>
                      <a:endParaRPr lang="en-US" sz="140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34" marR="6734" marT="6734" marB="0" anchor="ctr"/>
                </a:tc>
                <a:extLst>
                  <a:ext uri="{0D108BD9-81ED-4DB2-BD59-A6C34878D82A}">
                    <a16:rowId xmlns:a16="http://schemas.microsoft.com/office/drawing/2014/main" xmlns="" val="172372300"/>
                  </a:ext>
                </a:extLst>
              </a:tr>
              <a:tr h="99987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effectLst/>
                        </a:rPr>
                        <a:t>Single Family Garbage Pickups Collected On Scheduled Day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R="6734" marT="67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Merit and Excellence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34" marR="6734" marT="67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 99.9%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34" marR="6734" marT="67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99.89%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34" marR="6734" marT="67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99.94%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34" marR="6734" marT="67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99.94%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34" marR="6734" marT="67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99.94%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34" marR="6734" marT="6734" marB="0" anchor="ctr"/>
                </a:tc>
                <a:extLst>
                  <a:ext uri="{0D108BD9-81ED-4DB2-BD59-A6C34878D82A}">
                    <a16:rowId xmlns:a16="http://schemas.microsoft.com/office/drawing/2014/main" xmlns="" val="344319985"/>
                  </a:ext>
                </a:extLst>
              </a:tr>
              <a:tr h="97038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effectLst/>
                        </a:rPr>
                        <a:t>Bulk Rubbish Pickups Collected As Requested/Scheduled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R="6734" marT="67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Merit and Excellence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34" marR="6734" marT="67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 99.9%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34" marR="6734" marT="67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99.95%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34" marR="6734" marT="67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99.97%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34" marR="6734" marT="67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99.91%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34" marR="6734" marT="67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99.89%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34" marR="6734" marT="6734" marB="0" anchor="ctr"/>
                </a:tc>
                <a:extLst>
                  <a:ext uri="{0D108BD9-81ED-4DB2-BD59-A6C34878D82A}">
                    <a16:rowId xmlns:a16="http://schemas.microsoft.com/office/drawing/2014/main" xmlns="" val="2319074055"/>
                  </a:ext>
                </a:extLst>
              </a:tr>
              <a:tr h="97038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effectLst/>
                        </a:rPr>
                        <a:t>Yard Trimmings Pickups Collected On Scheduled Day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R="6734" marT="67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Merit and Excellence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34" marR="6734" marT="67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 99.9%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34" marR="6734" marT="67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99.83%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34" marR="6734" marT="67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99.91%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34" marR="6734" marT="67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99.88%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34" marR="6734" marT="67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99.87%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34" marR="6734" marT="6734" marB="0" anchor="ctr"/>
                </a:tc>
                <a:extLst>
                  <a:ext uri="{0D108BD9-81ED-4DB2-BD59-A6C34878D82A}">
                    <a16:rowId xmlns:a16="http://schemas.microsoft.com/office/drawing/2014/main" xmlns="" val="1975853295"/>
                  </a:ext>
                </a:extLst>
              </a:tr>
              <a:tr h="97038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effectLst/>
                        </a:rPr>
                        <a:t>Recycling Pickups Collected On Scheduled Day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R="6734" marT="67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Merit and Excellence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34" marR="6734" marT="67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 99.9%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34" marR="6734" marT="67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99.84%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34" marR="6734" marT="67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99.93%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34" marR="6734" marT="67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99.92%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34" marR="6734" marT="67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99.92%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34" marR="6734" marT="6734" marB="0" anchor="ctr"/>
                </a:tc>
                <a:extLst>
                  <a:ext uri="{0D108BD9-81ED-4DB2-BD59-A6C34878D82A}">
                    <a16:rowId xmlns:a16="http://schemas.microsoft.com/office/drawing/2014/main" xmlns="" val="65669242"/>
                  </a:ext>
                </a:extLst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7369588"/>
              </p:ext>
            </p:extLst>
          </p:nvPr>
        </p:nvGraphicFramePr>
        <p:xfrm>
          <a:off x="7762395" y="1938754"/>
          <a:ext cx="3655011" cy="1878432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214360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51140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21001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Description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Demand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50024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Collections Residential Garbage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96,000 per week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90864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Backyard Garbage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1,577 per week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90864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Recycling Residential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96,000 per week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90864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Residential Yard Trimmings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96,000 per</a:t>
                      </a:r>
                      <a:r>
                        <a:rPr lang="en-US" sz="12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week</a:t>
                      </a:r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10014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Bulk</a:t>
                      </a:r>
                      <a:r>
                        <a:rPr lang="en-US" sz="12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Collections</a:t>
                      </a:r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Avg. 700</a:t>
                      </a:r>
                      <a:r>
                        <a:rPr lang="en-US" sz="12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per week</a:t>
                      </a:r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8316600" y="1506973"/>
            <a:ext cx="22680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Weekly Service Output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2395" y="4086165"/>
            <a:ext cx="3661983" cy="2034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2593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uk-UA" smtClean="0"/>
              <a:pPr/>
              <a:t>8</a:t>
            </a:fld>
            <a:endParaRPr lang="uk-UA" dirty="0"/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Sws service requests by service delivery type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2576059"/>
              </p:ext>
            </p:extLst>
          </p:nvPr>
        </p:nvGraphicFramePr>
        <p:xfrm>
          <a:off x="7692960" y="1487588"/>
          <a:ext cx="3889440" cy="2342664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239609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49334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Description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Demand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9926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Collections Residential Garbage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96,000 per week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9926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Backyard Garbage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1,577 per week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9926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Recycling Residential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96,000 per week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9926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Residential Yard Trimmings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96,000 per</a:t>
                      </a:r>
                      <a:r>
                        <a:rPr lang="en-US" sz="12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week</a:t>
                      </a:r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27956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Bulk</a:t>
                      </a:r>
                      <a:r>
                        <a:rPr lang="en-US" sz="12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Collections</a:t>
                      </a:r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Avg. 700</a:t>
                      </a:r>
                      <a:r>
                        <a:rPr lang="en-US" sz="12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per week</a:t>
                      </a:r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27956">
                <a:tc>
                  <a:txBody>
                    <a:bodyPr/>
                    <a:lstStyle/>
                    <a:p>
                      <a:r>
                        <a:rPr lang="en-US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SLA Target: 90%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8610600" y="1073426"/>
            <a:ext cx="22680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Weekly Service Output</a:t>
            </a: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/>
          </p:nvPr>
        </p:nvGraphicFramePr>
        <p:xfrm>
          <a:off x="335915" y="1843147"/>
          <a:ext cx="6812598" cy="4252855"/>
        </p:xfrm>
        <a:graphic>
          <a:graphicData uri="http://schemas.openxmlformats.org/drawingml/2006/table">
            <a:tbl>
              <a:tblPr firstRow="1" lastRow="1" bandRow="1">
                <a:tableStyleId>{6E25E649-3F16-4E02-A733-19D2CDBF48F0}</a:tableStyleId>
              </a:tblPr>
              <a:tblGrid>
                <a:gridCol w="3337878">
                  <a:extLst>
                    <a:ext uri="{9D8B030D-6E8A-4147-A177-3AD203B41FA5}">
                      <a16:colId xmlns:a16="http://schemas.microsoft.com/office/drawing/2014/main" xmlns="" val="1190169215"/>
                    </a:ext>
                  </a:extLst>
                </a:gridCol>
                <a:gridCol w="1126807">
                  <a:extLst>
                    <a:ext uri="{9D8B030D-6E8A-4147-A177-3AD203B41FA5}">
                      <a16:colId xmlns:a16="http://schemas.microsoft.com/office/drawing/2014/main" xmlns="" val="3196372598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xmlns="" val="4060904125"/>
                    </a:ext>
                  </a:extLst>
                </a:gridCol>
                <a:gridCol w="1281113">
                  <a:extLst>
                    <a:ext uri="{9D8B030D-6E8A-4147-A177-3AD203B41FA5}">
                      <a16:colId xmlns:a16="http://schemas.microsoft.com/office/drawing/2014/main" xmlns="" val="3843270254"/>
                    </a:ext>
                  </a:extLst>
                </a:gridCol>
              </a:tblGrid>
              <a:tr h="78502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Problem Description Q2FY18</a:t>
                      </a:r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 SLA Met</a:t>
                      </a:r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Number of Service Requests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Number of Service Requests Meeting SLA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4216789468"/>
                  </a:ext>
                </a:extLst>
              </a:tr>
              <a:tr h="30213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Missed Residential Yard Trimmings</a:t>
                      </a:r>
                    </a:p>
                  </a:txBody>
                  <a:tcPr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73.12%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1,860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1,360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2871731873"/>
                  </a:ext>
                </a:extLst>
              </a:tr>
              <a:tr h="30213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Missed Bulk Collections</a:t>
                      </a:r>
                    </a:p>
                  </a:txBody>
                  <a:tcPr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98.25%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1,599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1,571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3283436387"/>
                  </a:ext>
                </a:extLst>
              </a:tr>
              <a:tr h="30213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Missed Collections Residential Garbage</a:t>
                      </a:r>
                    </a:p>
                  </a:txBody>
                  <a:tcPr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72.14%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1,303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940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467891638"/>
                  </a:ext>
                </a:extLst>
              </a:tr>
              <a:tr h="30213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Missed Recycling</a:t>
                      </a:r>
                    </a:p>
                  </a:txBody>
                  <a:tcPr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72.34%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893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646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760988697"/>
                  </a:ext>
                </a:extLst>
              </a:tr>
              <a:tr h="30213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Missed Collections Day of Service</a:t>
                      </a:r>
                    </a:p>
                  </a:txBody>
                  <a:tcPr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85.47%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592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506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4051369448"/>
                  </a:ext>
                </a:extLst>
              </a:tr>
              <a:tr h="30213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Bin Pick Up</a:t>
                      </a:r>
                    </a:p>
                  </a:txBody>
                  <a:tcPr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92.88%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562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522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207810595"/>
                  </a:ext>
                </a:extLst>
              </a:tr>
              <a:tr h="30213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Dead Animal Removal</a:t>
                      </a:r>
                    </a:p>
                  </a:txBody>
                  <a:tcPr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94.42%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237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3016617859"/>
                  </a:ext>
                </a:extLst>
              </a:tr>
              <a:tr h="41333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Contamination: Improper use of a recycling cart</a:t>
                      </a:r>
                    </a:p>
                  </a:txBody>
                  <a:tcPr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81.08%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3953203090"/>
                  </a:ext>
                </a:extLst>
              </a:tr>
              <a:tr h="30213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Row Maintenance In Quad Schedule</a:t>
                      </a:r>
                    </a:p>
                  </a:txBody>
                  <a:tcPr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86.59%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155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3471124280"/>
                  </a:ext>
                </a:extLst>
              </a:tr>
              <a:tr h="3353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Illegal Dumping In Quad</a:t>
                      </a:r>
                    </a:p>
                  </a:txBody>
                  <a:tcPr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94.59%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376291995"/>
                  </a:ext>
                </a:extLst>
              </a:tr>
              <a:tr h="30213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 Q2FY18</a:t>
                      </a:r>
                    </a:p>
                  </a:txBody>
                  <a:tcPr marL="182880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82.24%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7,572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6,227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3897885664"/>
                  </a:ext>
                </a:extLst>
              </a:tr>
            </a:tbl>
          </a:graphicData>
        </a:graphic>
      </p:graphicFrame>
      <p:sp>
        <p:nvSpPr>
          <p:cNvPr id="15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381000" y="1010445"/>
            <a:ext cx="9220200" cy="464517"/>
          </a:xfrm>
        </p:spPr>
        <p:txBody>
          <a:bodyPr/>
          <a:lstStyle/>
          <a:p>
            <a:pPr>
              <a:spcAft>
                <a:spcPts val="0"/>
              </a:spcAft>
            </a:pPr>
            <a:r>
              <a:rPr lang="en-US" dirty="0"/>
              <a:t>Service Delivery Report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7967" y="4009211"/>
            <a:ext cx="3889441" cy="2086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294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" t="5699" b="10448"/>
          <a:stretch/>
        </p:blipFill>
        <p:spPr>
          <a:xfrm>
            <a:off x="0" y="381000"/>
            <a:ext cx="12174556" cy="5764189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uk-UA" smtClean="0"/>
              <a:pPr/>
              <a:t>9</a:t>
            </a:fld>
            <a:endParaRPr lang="uk-U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Recycling and Sustainability</a:t>
            </a:r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381000" y="1468399"/>
            <a:ext cx="6705600" cy="1427202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n-US" sz="2200" b="1" dirty="0">
                <a:solidFill>
                  <a:srgbClr val="004B73"/>
                </a:solidFill>
              </a:rPr>
              <a:t>Recycling Initiative </a:t>
            </a:r>
          </a:p>
          <a:p>
            <a:pPr lvl="1">
              <a:lnSpc>
                <a:spcPct val="120000"/>
              </a:lnSpc>
              <a:buFont typeface="Arial" charset="0"/>
              <a:buChar char="•"/>
            </a:pPr>
            <a:r>
              <a:rPr lang="en-US" sz="1600" b="1" dirty="0"/>
              <a:t>Recycling Partnership Grant “Feet on the Street” Pilot </a:t>
            </a:r>
          </a:p>
          <a:p>
            <a:pPr lvl="2">
              <a:lnSpc>
                <a:spcPct val="120000"/>
              </a:lnSpc>
              <a:buFont typeface="Courier New" charset="0"/>
              <a:buChar char="o"/>
            </a:pPr>
            <a:r>
              <a:rPr lang="en-US" sz="1600" dirty="0"/>
              <a:t>4 Recycling Routes – Ansley Park/Midtown, Grant Park, West End &amp; Collier Heights</a:t>
            </a:r>
          </a:p>
          <a:p>
            <a:pPr lvl="3">
              <a:lnSpc>
                <a:spcPct val="120000"/>
              </a:lnSpc>
              <a:buFont typeface="Courier New" charset="0"/>
              <a:buChar char="o"/>
            </a:pPr>
            <a:endParaRPr lang="en-US" sz="1600" dirty="0"/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Solid waste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1600" y="3163742"/>
            <a:ext cx="4938188" cy="95105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119" y="4413377"/>
            <a:ext cx="5504825" cy="212253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49061" y="1786848"/>
            <a:ext cx="4925995" cy="2816596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7224044" y="4930914"/>
            <a:ext cx="449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54269"/>
                </a:solidFill>
                <a:latin typeface="Calibri" panose="020F0502020204030204" pitchFamily="34" charset="0"/>
                <a:cs typeface="Calibri"/>
              </a:rPr>
              <a:t>Overall Community Improvement Award from Keep Georgia Beautiful Foundation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90500" y="3286320"/>
            <a:ext cx="990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54269"/>
                </a:solidFill>
                <a:latin typeface="Calibri" panose="020F0502020204030204" pitchFamily="34" charset="0"/>
                <a:cs typeface="Calibri"/>
              </a:rPr>
              <a:t>Action: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49666" y="5144913"/>
            <a:ext cx="10722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54269"/>
                </a:solidFill>
                <a:latin typeface="Calibri" panose="020F0502020204030204" pitchFamily="34" charset="0"/>
                <a:cs typeface="Calibri"/>
              </a:rPr>
              <a:t>Results:</a:t>
            </a:r>
          </a:p>
        </p:txBody>
      </p:sp>
    </p:spTree>
    <p:extLst>
      <p:ext uri="{BB962C8B-B14F-4D97-AF65-F5344CB8AC3E}">
        <p14:creationId xmlns:p14="http://schemas.microsoft.com/office/powerpoint/2010/main" val="1822847854"/>
      </p:ext>
    </p:extLst>
  </p:cSld>
  <p:clrMapOvr>
    <a:masterClrMapping/>
  </p:clrMapOvr>
</p:sld>
</file>

<file path=ppt/theme/theme1.xml><?xml version="1.0" encoding="utf-8"?>
<a:theme xmlns:a="http://schemas.openxmlformats.org/drawingml/2006/main" name="1_DPW Maste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DPW Maste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orbel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17403</TotalTime>
  <Words>1812</Words>
  <Application>Microsoft Office PowerPoint</Application>
  <PresentationFormat>Widescreen</PresentationFormat>
  <Paragraphs>664</Paragraphs>
  <Slides>27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43" baseType="lpstr">
      <vt:lpstr>黑体</vt:lpstr>
      <vt:lpstr>SimSun</vt:lpstr>
      <vt:lpstr>Arial</vt:lpstr>
      <vt:lpstr>Arial Black</vt:lpstr>
      <vt:lpstr>Arial Bold</vt:lpstr>
      <vt:lpstr>Calibri</vt:lpstr>
      <vt:lpstr>Cambria</vt:lpstr>
      <vt:lpstr>Century Gothic Bold</vt:lpstr>
      <vt:lpstr>Century Gothic Regular</vt:lpstr>
      <vt:lpstr>Corbel</vt:lpstr>
      <vt:lpstr>Corbel Regular</vt:lpstr>
      <vt:lpstr>Courier New</vt:lpstr>
      <vt:lpstr>Times New Roman</vt:lpstr>
      <vt:lpstr>Wingdings</vt:lpstr>
      <vt:lpstr>1_DPW Master</vt:lpstr>
      <vt:lpstr>2_DPW Master</vt:lpstr>
      <vt:lpstr>PowerPoint Presentation</vt:lpstr>
      <vt:lpstr>What We do</vt:lpstr>
      <vt:lpstr>PowerPoint Presentation</vt:lpstr>
      <vt:lpstr>FY18 BUDGET SNAPSHOT</vt:lpstr>
      <vt:lpstr>PowerPoint Presentation</vt:lpstr>
      <vt:lpstr>Solid Waste Services</vt:lpstr>
      <vt:lpstr>Solid waste</vt:lpstr>
      <vt:lpstr>Sws service requests by service delivery type</vt:lpstr>
      <vt:lpstr>Solid waste</vt:lpstr>
      <vt:lpstr>Solid waste</vt:lpstr>
      <vt:lpstr>Solid waste</vt:lpstr>
      <vt:lpstr>PowerPoint Presentation</vt:lpstr>
      <vt:lpstr>FLEET SERVICES </vt:lpstr>
      <vt:lpstr>Fleet Services</vt:lpstr>
      <vt:lpstr>FLEET SERVICES</vt:lpstr>
      <vt:lpstr>Fleet Services</vt:lpstr>
      <vt:lpstr>PowerPoint Presentation</vt:lpstr>
      <vt:lpstr>Emergency Management</vt:lpstr>
      <vt:lpstr>PowerPoint Presentation</vt:lpstr>
      <vt:lpstr>SAFETY</vt:lpstr>
      <vt:lpstr>PowerPoint Presentation</vt:lpstr>
      <vt:lpstr>safety</vt:lpstr>
      <vt:lpstr>PowerPoint Presentation</vt:lpstr>
      <vt:lpstr>POTHOLE REPAIRS</vt:lpstr>
      <vt:lpstr>PowerPoint Presentation</vt:lpstr>
      <vt:lpstr>Human resources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Rankins, Kimberly</dc:creator>
  <cp:lastModifiedBy>Rankins, Kimberly</cp:lastModifiedBy>
  <cp:revision>799</cp:revision>
  <cp:lastPrinted>2018-02-12T19:29:09Z</cp:lastPrinted>
  <dcterms:created xsi:type="dcterms:W3CDTF">2017-03-06T12:39:20Z</dcterms:created>
  <dcterms:modified xsi:type="dcterms:W3CDTF">2018-02-13T13:55:50Z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2017-03-06T00:00:00Z</vt:filetime>
  </property>
  <property fmtid="{D5CDD505-2E9C-101B-9397-08002B2CF9AE}" pid="3" name="Creator">
    <vt:lpwstr>Adobe InDesign CC 2017 (Macintosh)</vt:lpwstr>
  </property>
  <property fmtid="{D5CDD505-2E9C-101B-9397-08002B2CF9AE}" pid="4" name="LastSaved">
    <vt:filetime>2017-03-06T00:00:00Z</vt:filetime>
  </property>
</Properties>
</file>