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4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drawings/drawing5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ppt/charts/chart12.xml" ContentType="application/vnd.openxmlformats-officedocument.drawingml.chart+xml"/>
  <Override PartName="/ppt/theme/themeOverride5.xml" ContentType="application/vnd.openxmlformats-officedocument.themeOverride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theme/themeOverride6.xml" ContentType="application/vnd.openxmlformats-officedocument.themeOverride+xml"/>
  <Override PartName="/ppt/drawings/drawing8.xml" ContentType="application/vnd.openxmlformats-officedocument.drawingml.chartshape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89" r:id="rId2"/>
    <p:sldId id="467" r:id="rId3"/>
    <p:sldId id="291" r:id="rId4"/>
    <p:sldId id="492" r:id="rId5"/>
    <p:sldId id="436" r:id="rId6"/>
    <p:sldId id="490" r:id="rId7"/>
    <p:sldId id="298" r:id="rId8"/>
    <p:sldId id="299" r:id="rId9"/>
    <p:sldId id="488" r:id="rId10"/>
    <p:sldId id="485" r:id="rId11"/>
    <p:sldId id="487" r:id="rId12"/>
    <p:sldId id="491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25298"/>
    <a:srgbClr val="0000FF"/>
    <a:srgbClr val="7097D9"/>
    <a:srgbClr val="002F58"/>
    <a:srgbClr val="ACE3FF"/>
    <a:srgbClr val="9AE1F7"/>
    <a:srgbClr val="F08221"/>
    <a:srgbClr val="FFD324"/>
    <a:srgbClr val="FFC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5291" autoAdjust="0"/>
  </p:normalViewPr>
  <p:slideViewPr>
    <p:cSldViewPr snapToGrid="0" snapToObjects="1">
      <p:cViewPr varScale="1">
        <p:scale>
          <a:sx n="132" d="100"/>
          <a:sy n="132" d="100"/>
        </p:scale>
        <p:origin x="76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100" d="100"/>
          <a:sy n="100" d="100"/>
        </p:scale>
        <p:origin x="3504" y="72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3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aim-fss02\finance\BUDGET%20&amp;%20FISCAL%20POLICY%20GROUP\Budget%20Administration\2019%20BUDGET\CAFR%20FY2017%20CAFR%20Presentation%20-%20PAFR%20FY17%2011-28-17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805555555555599"/>
          <c:y val="0.141203703703704"/>
          <c:w val="0.46388888888889002"/>
          <c:h val="0.77314814814815003"/>
        </c:manualLayout>
      </c:layout>
      <c:doughnutChart>
        <c:varyColors val="1"/>
        <c:ser>
          <c:idx val="0"/>
          <c:order val="0"/>
          <c:spPr>
            <a:ln w="0">
              <a:solidFill>
                <a:schemeClr val="tx1"/>
              </a:solidFill>
            </a:ln>
          </c:spPr>
          <c:explosion val="1"/>
          <c:dPt>
            <c:idx val="0"/>
            <c:bubble3D val="0"/>
            <c:spPr>
              <a:solidFill>
                <a:srgbClr val="4F81BD"/>
              </a:solidFill>
              <a:ln w="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83-4769-826E-D29DDCA3B1C0}"/>
              </c:ext>
            </c:extLst>
          </c:dPt>
          <c:cat>
            <c:strRef>
              <c:f>'[PAFR FY17 11-28-17.xlsx]Slide 4-pg11'!$A$4:$A$8</c:f>
              <c:strCache>
                <c:ptCount val="5"/>
                <c:pt idx="0">
                  <c:v>General Government</c:v>
                </c:pt>
                <c:pt idx="1">
                  <c:v>Watershed</c:v>
                </c:pt>
                <c:pt idx="2">
                  <c:v>Aviation</c:v>
                </c:pt>
                <c:pt idx="3">
                  <c:v>Solid Waste</c:v>
                </c:pt>
                <c:pt idx="4">
                  <c:v>Investment Earnings/ Others</c:v>
                </c:pt>
              </c:strCache>
            </c:strRef>
          </c:cat>
          <c:val>
            <c:numRef>
              <c:f>'[PAFR FY17 11-28-17.xlsx]Slide 4-pg11'!$B$4:$B$8</c:f>
              <c:numCache>
                <c:formatCode>_(* #,##0_);_(* \(#,##0\);_(* "-"??_);_(@_)</c:formatCode>
                <c:ptCount val="5"/>
                <c:pt idx="0">
                  <c:v>911348</c:v>
                </c:pt>
                <c:pt idx="1">
                  <c:v>635633</c:v>
                </c:pt>
                <c:pt idx="2">
                  <c:v>737926</c:v>
                </c:pt>
                <c:pt idx="3">
                  <c:v>54698</c:v>
                </c:pt>
                <c:pt idx="4">
                  <c:v>31326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A83-4769-826E-D29DDCA3B1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</c:spPr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Pension!$A$22</c:f>
              <c:strCache>
                <c:ptCount val="1"/>
                <c:pt idx="0">
                  <c:v>Total Pension Liability</c:v>
                </c:pt>
              </c:strCache>
            </c:strRef>
          </c:tx>
          <c:invertIfNegative val="0"/>
          <c:cat>
            <c:strRef>
              <c:f>Pension!$B$21:$D$21</c:f>
              <c:strCache>
                <c:ptCount val="3"/>
                <c:pt idx="0">
                  <c:v>General Employees</c:v>
                </c:pt>
                <c:pt idx="1">
                  <c:v>Firefighters</c:v>
                </c:pt>
                <c:pt idx="2">
                  <c:v>Police Officers</c:v>
                </c:pt>
              </c:strCache>
            </c:strRef>
          </c:cat>
          <c:val>
            <c:numRef>
              <c:f>Pension!$B$22:$D$22</c:f>
              <c:numCache>
                <c:formatCode>_(* #,##0_);_(* \(#,##0\);_(* "-"??_);_(@_)</c:formatCode>
                <c:ptCount val="3"/>
                <c:pt idx="0">
                  <c:v>1915</c:v>
                </c:pt>
                <c:pt idx="1">
                  <c:v>861</c:v>
                </c:pt>
                <c:pt idx="2">
                  <c:v>1317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63-477E-99EF-59FED27342EA}"/>
            </c:ext>
          </c:extLst>
        </c:ser>
        <c:ser>
          <c:idx val="1"/>
          <c:order val="1"/>
          <c:tx>
            <c:strRef>
              <c:f>Pension!$A$23</c:f>
              <c:strCache>
                <c:ptCount val="1"/>
                <c:pt idx="0">
                  <c:v>Fund Net Position </c:v>
                </c:pt>
              </c:strCache>
            </c:strRef>
          </c:tx>
          <c:invertIfNegative val="0"/>
          <c:cat>
            <c:strRef>
              <c:f>Pension!$B$21:$D$21</c:f>
              <c:strCache>
                <c:ptCount val="3"/>
                <c:pt idx="0">
                  <c:v>General Employees</c:v>
                </c:pt>
                <c:pt idx="1">
                  <c:v>Firefighters</c:v>
                </c:pt>
                <c:pt idx="2">
                  <c:v>Police Officers</c:v>
                </c:pt>
              </c:strCache>
            </c:strRef>
          </c:cat>
          <c:val>
            <c:numRef>
              <c:f>Pension!$B$23:$D$23</c:f>
              <c:numCache>
                <c:formatCode>_(* #,##0_);_(* \(#,##0\);_(* "-"??_);_(@_)</c:formatCode>
                <c:ptCount val="3"/>
                <c:pt idx="0">
                  <c:v>1122</c:v>
                </c:pt>
                <c:pt idx="1">
                  <c:v>612</c:v>
                </c:pt>
                <c:pt idx="2">
                  <c:v>950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B63-477E-99EF-59FED27342EA}"/>
            </c:ext>
          </c:extLst>
        </c:ser>
        <c:ser>
          <c:idx val="2"/>
          <c:order val="2"/>
          <c:tx>
            <c:strRef>
              <c:f>Pension!$A$24</c:f>
              <c:strCache>
                <c:ptCount val="1"/>
                <c:pt idx="0">
                  <c:v>Net Pension Liability</c:v>
                </c:pt>
              </c:strCache>
            </c:strRef>
          </c:tx>
          <c:invertIfNegative val="0"/>
          <c:cat>
            <c:strRef>
              <c:f>Pension!$B$21:$D$21</c:f>
              <c:strCache>
                <c:ptCount val="3"/>
                <c:pt idx="0">
                  <c:v>General Employees</c:v>
                </c:pt>
                <c:pt idx="1">
                  <c:v>Firefighters</c:v>
                </c:pt>
                <c:pt idx="2">
                  <c:v>Police Officers</c:v>
                </c:pt>
              </c:strCache>
            </c:strRef>
          </c:cat>
          <c:val>
            <c:numRef>
              <c:f>Pension!$B$24:$D$24</c:f>
              <c:numCache>
                <c:formatCode>_(* #,##0_);_(* \(#,##0\);_(* "-"??_);_(@_)</c:formatCode>
                <c:ptCount val="3"/>
                <c:pt idx="0">
                  <c:v>792</c:v>
                </c:pt>
                <c:pt idx="1">
                  <c:v>248</c:v>
                </c:pt>
                <c:pt idx="2">
                  <c:v>367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B63-477E-99EF-59FED27342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0784800"/>
        <c:axId val="320787152"/>
        <c:axId val="0"/>
      </c:bar3DChart>
      <c:catAx>
        <c:axId val="320784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320787152"/>
        <c:crosses val="autoZero"/>
        <c:auto val="1"/>
        <c:lblAlgn val="ctr"/>
        <c:lblOffset val="100"/>
        <c:noMultiLvlLbl val="0"/>
      </c:catAx>
      <c:valAx>
        <c:axId val="3207871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$ Millions</a:t>
                </a:r>
              </a:p>
            </c:rich>
          </c:tx>
          <c:layout/>
          <c:overlay val="0"/>
        </c:title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3207848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4952153110047844E-2"/>
          <c:y val="0.81422740003711325"/>
          <c:w val="0.9"/>
          <c:h val="0.10470713161831387"/>
        </c:manualLayout>
      </c:layout>
      <c:overlay val="0"/>
      <c:txPr>
        <a:bodyPr/>
        <a:lstStyle/>
        <a:p>
          <a:pPr>
            <a:defRPr b="1" i="0" baseline="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20245915069864823"/>
          <c:y val="6.2361232623699824E-2"/>
          <c:w val="0.75129807473487775"/>
          <c:h val="0.628166132011276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Pension!$A$54</c:f>
              <c:strCache>
                <c:ptCount val="1"/>
                <c:pt idx="0">
                  <c:v>Annual OPEB Expense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Pension!$B$53:$D$53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Pension!$B$54:$D$54</c:f>
              <c:numCache>
                <c:formatCode>_(* #,##0_);_(* \(#,##0\);_(* "-"??_);_(@_)</c:formatCode>
                <c:ptCount val="3"/>
                <c:pt idx="0">
                  <c:v>74141</c:v>
                </c:pt>
                <c:pt idx="1">
                  <c:v>76158</c:v>
                </c:pt>
                <c:pt idx="2">
                  <c:v>78000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6B-4CD8-A656-E811BC450D9E}"/>
            </c:ext>
          </c:extLst>
        </c:ser>
        <c:ser>
          <c:idx val="1"/>
          <c:order val="1"/>
          <c:tx>
            <c:strRef>
              <c:f>Pension!$A$55</c:f>
              <c:strCache>
                <c:ptCount val="1"/>
                <c:pt idx="0">
                  <c:v>"Pay as You Go" Payments Made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3352601156069363E-2"/>
                  <c:y val="-2.4691358024691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06B-4CD8-A656-E811BC450D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4913294797687862E-2"/>
                  <c:y val="-2.4691358024691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06B-4CD8-A656-E811BC450D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3583815028901841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06B-4CD8-A656-E811BC450D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Pension!$B$53:$D$53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Pension!$B$55:$D$55</c:f>
              <c:numCache>
                <c:formatCode>_(* #,##0_);_(* \(#,##0\);_(* "-"??_);_(@_)</c:formatCode>
                <c:ptCount val="3"/>
                <c:pt idx="0">
                  <c:v>43309</c:v>
                </c:pt>
                <c:pt idx="1">
                  <c:v>43717</c:v>
                </c:pt>
                <c:pt idx="2">
                  <c:v>48947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06B-4CD8-A656-E811BC450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0782448"/>
        <c:axId val="320781664"/>
        <c:axId val="0"/>
      </c:bar3DChart>
      <c:catAx>
        <c:axId val="32078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320781664"/>
        <c:crosses val="autoZero"/>
        <c:auto val="1"/>
        <c:lblAlgn val="ctr"/>
        <c:lblOffset val="100"/>
        <c:noMultiLvlLbl val="0"/>
      </c:catAx>
      <c:valAx>
        <c:axId val="3207816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$ Thousands </a:t>
                </a:r>
              </a:p>
            </c:rich>
          </c:tx>
          <c:layout/>
          <c:overlay val="0"/>
        </c:title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32078244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 i="0" baseline="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 dirty="0">
                <a:latin typeface="Franklin Gothic Book" panose="020B0503020102020204" pitchFamily="34" charset="0"/>
              </a:rPr>
              <a:t>Unfunded Actuarial</a:t>
            </a:r>
            <a:r>
              <a:rPr lang="en-US" sz="1200" baseline="0" dirty="0">
                <a:latin typeface="Franklin Gothic Book" panose="020B0503020102020204" pitchFamily="34" charset="0"/>
              </a:rPr>
              <a:t> Accrued Liability</a:t>
            </a:r>
          </a:p>
        </c:rich>
      </c:tx>
      <c:layout>
        <c:manualLayout>
          <c:xMode val="edge"/>
          <c:yMode val="edge"/>
          <c:x val="0.24034668603317788"/>
          <c:y val="1.5376680535020459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7549523163366715"/>
          <c:y val="0.17842811951999449"/>
          <c:w val="0.79701682049800238"/>
          <c:h val="0.597250541553484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Sheet3!$B$9</c:f>
              <c:strCache>
                <c:ptCount val="1"/>
                <c:pt idx="0">
                  <c:v>UAAL</c:v>
                </c:pt>
              </c:strCache>
            </c:strRef>
          </c:tx>
          <c:invertIfNegative val="0"/>
          <c:cat>
            <c:strRef>
              <c:f>Sheet3!$A$10:$A$12</c:f>
              <c:strCache>
                <c:ptCount val="3"/>
                <c:pt idx="0">
                  <c:v>June 2012</c:v>
                </c:pt>
                <c:pt idx="1">
                  <c:v>June 2014</c:v>
                </c:pt>
                <c:pt idx="2">
                  <c:v>June 2016</c:v>
                </c:pt>
              </c:strCache>
            </c:strRef>
          </c:cat>
          <c:val>
            <c:numRef>
              <c:f>Sheet3!$B$10:$B$12</c:f>
              <c:numCache>
                <c:formatCode>_(* #,##0_);_(* \(#,##0\);_(* "-"??_);_(@_)</c:formatCode>
                <c:ptCount val="3"/>
                <c:pt idx="0">
                  <c:v>1480</c:v>
                </c:pt>
                <c:pt idx="1">
                  <c:v>1120</c:v>
                </c:pt>
                <c:pt idx="2">
                  <c:v>1143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D4-45E5-B6AB-0BAED3DF13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0780880"/>
        <c:axId val="320303048"/>
        <c:axId val="0"/>
      </c:bar3DChart>
      <c:catAx>
        <c:axId val="32078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20303048"/>
        <c:crosses val="autoZero"/>
        <c:auto val="1"/>
        <c:lblAlgn val="ctr"/>
        <c:lblOffset val="100"/>
        <c:noMultiLvlLbl val="0"/>
      </c:catAx>
      <c:valAx>
        <c:axId val="32030304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$ Millions</a:t>
                </a:r>
              </a:p>
            </c:rich>
          </c:tx>
          <c:layout/>
          <c:overlay val="0"/>
        </c:title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207808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Pension!$A$70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Pension!$B$69:$D$69</c:f>
              <c:strCache>
                <c:ptCount val="3"/>
                <c:pt idx="0">
                  <c:v>General Employees</c:v>
                </c:pt>
                <c:pt idx="1">
                  <c:v>Firefighters</c:v>
                </c:pt>
                <c:pt idx="2">
                  <c:v>Police Officers</c:v>
                </c:pt>
              </c:strCache>
            </c:strRef>
          </c:cat>
          <c:val>
            <c:numRef>
              <c:f>Pension!$B$70:$D$70</c:f>
              <c:numCache>
                <c:formatCode>_(* #,##0_);_(* \(#,##0\);_(* "-"??_);_(@_)</c:formatCode>
                <c:ptCount val="3"/>
                <c:pt idx="0">
                  <c:v>47970</c:v>
                </c:pt>
                <c:pt idx="1">
                  <c:v>20865</c:v>
                </c:pt>
                <c:pt idx="2">
                  <c:v>32693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F5-4F42-B514-4574396AE398}"/>
            </c:ext>
          </c:extLst>
        </c:ser>
        <c:ser>
          <c:idx val="1"/>
          <c:order val="1"/>
          <c:tx>
            <c:strRef>
              <c:f>Pension!$A$71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Pension!$B$69:$D$69</c:f>
              <c:strCache>
                <c:ptCount val="3"/>
                <c:pt idx="0">
                  <c:v>General Employees</c:v>
                </c:pt>
                <c:pt idx="1">
                  <c:v>Firefighters</c:v>
                </c:pt>
                <c:pt idx="2">
                  <c:v>Police Officers</c:v>
                </c:pt>
              </c:strCache>
            </c:strRef>
          </c:cat>
          <c:val>
            <c:numRef>
              <c:f>Pension!$B$71:$D$71</c:f>
              <c:numCache>
                <c:formatCode>_(* #,##0_);_(* \(#,##0\);_(* "-"??_);_(@_)</c:formatCode>
                <c:ptCount val="3"/>
                <c:pt idx="0">
                  <c:v>54235</c:v>
                </c:pt>
                <c:pt idx="1">
                  <c:v>16454</c:v>
                </c:pt>
                <c:pt idx="2">
                  <c:v>25440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EF5-4F42-B514-4574396AE398}"/>
            </c:ext>
          </c:extLst>
        </c:ser>
        <c:ser>
          <c:idx val="2"/>
          <c:order val="2"/>
          <c:tx>
            <c:strRef>
              <c:f>Pension!$A$72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Pension!$B$69:$D$69</c:f>
              <c:strCache>
                <c:ptCount val="3"/>
                <c:pt idx="0">
                  <c:v>General Employees</c:v>
                </c:pt>
                <c:pt idx="1">
                  <c:v>Firefighters</c:v>
                </c:pt>
                <c:pt idx="2">
                  <c:v>Police Officers</c:v>
                </c:pt>
              </c:strCache>
            </c:strRef>
          </c:cat>
          <c:val>
            <c:numRef>
              <c:f>Pension!$B$72:$D$72</c:f>
              <c:numCache>
                <c:formatCode>_(* #,##0_);_(* \(#,##0\);_(* "-"??_);_(@_)</c:formatCode>
                <c:ptCount val="3"/>
                <c:pt idx="0">
                  <c:v>53818</c:v>
                </c:pt>
                <c:pt idx="1">
                  <c:v>17901</c:v>
                </c:pt>
                <c:pt idx="2">
                  <c:v>27493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EF5-4F42-B514-4574396AE3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0309320"/>
        <c:axId val="320299520"/>
        <c:axId val="0"/>
      </c:bar3DChart>
      <c:catAx>
        <c:axId val="320309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20299520"/>
        <c:crosses val="autoZero"/>
        <c:auto val="1"/>
        <c:lblAlgn val="ctr"/>
        <c:lblOffset val="100"/>
        <c:noMultiLvlLbl val="0"/>
      </c:catAx>
      <c:valAx>
        <c:axId val="3202995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$ Thousands</a:t>
                </a:r>
              </a:p>
            </c:rich>
          </c:tx>
          <c:layout/>
          <c:overlay val="0"/>
        </c:title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 algn="ctr" rtl="0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3093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0732693536494082"/>
          <c:y val="0.85225220786222133"/>
          <c:w val="0.39954561641147657"/>
          <c:h val="0.11093801175014564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41162013839179"/>
          <c:y val="0.22160026638461236"/>
          <c:w val="0.40934347411119065"/>
          <c:h val="0.67205645003329806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latin typeface="Franklin Gothic Book" panose="020B0503020102020204" pitchFamily="34" charset="0"/>
              </a:rPr>
              <a:t>Cash</a:t>
            </a:r>
            <a:r>
              <a:rPr lang="en-US" b="1" baseline="0">
                <a:latin typeface="Franklin Gothic Book" panose="020B0503020102020204" pitchFamily="34" charset="0"/>
              </a:rPr>
              <a:t> Vs. Due to Other Funds</a:t>
            </a:r>
            <a:endParaRPr lang="en-US" b="1">
              <a:latin typeface="Franklin Gothic Book" panose="020B05030201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816972878390202"/>
          <c:y val="0.1660648148148148"/>
          <c:w val="0.63778937007874015"/>
          <c:h val="0.6652395013123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'Back up for Slide 6B'!$B$34</c:f>
              <c:strCache>
                <c:ptCount val="1"/>
                <c:pt idx="0">
                  <c:v>Cash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'Back up for Slide 6B'!$C$33:$D$33</c:f>
              <c:numCache>
                <c:formatCode>General</c:formatCode>
                <c:ptCount val="2"/>
                <c:pt idx="0">
                  <c:v>2009</c:v>
                </c:pt>
                <c:pt idx="1">
                  <c:v>2017</c:v>
                </c:pt>
              </c:numCache>
            </c:numRef>
          </c:cat>
          <c:val>
            <c:numRef>
              <c:f>'Back up for Slide 6B'!$C$34:$D$34</c:f>
              <c:numCache>
                <c:formatCode>_(* #,##0_);_(* \(#,##0\);_(* "-"??_);_(@_)</c:formatCode>
                <c:ptCount val="2"/>
                <c:pt idx="0">
                  <c:v>85530</c:v>
                </c:pt>
                <c:pt idx="1">
                  <c:v>204729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97-474F-9B81-E3503D19BB35}"/>
            </c:ext>
          </c:extLst>
        </c:ser>
        <c:ser>
          <c:idx val="1"/>
          <c:order val="1"/>
          <c:tx>
            <c:strRef>
              <c:f>'Back up for Slide 6B'!$B$35</c:f>
              <c:strCache>
                <c:ptCount val="1"/>
                <c:pt idx="0">
                  <c:v>Due To Other Funds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'Back up for Slide 6B'!$C$33:$D$33</c:f>
              <c:numCache>
                <c:formatCode>General</c:formatCode>
                <c:ptCount val="2"/>
                <c:pt idx="0">
                  <c:v>2009</c:v>
                </c:pt>
                <c:pt idx="1">
                  <c:v>2017</c:v>
                </c:pt>
              </c:numCache>
            </c:numRef>
          </c:cat>
          <c:val>
            <c:numRef>
              <c:f>'Back up for Slide 6B'!$C$35:$D$35</c:f>
              <c:numCache>
                <c:formatCode>_(* #,##0_);_(* \(#,##0\);_(* "-"??_);_(@_)</c:formatCode>
                <c:ptCount val="2"/>
                <c:pt idx="0">
                  <c:v>191380</c:v>
                </c:pt>
                <c:pt idx="1">
                  <c:v>58814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97-474F-9B81-E3503D19BB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0296384"/>
        <c:axId val="320295992"/>
      </c:barChart>
      <c:catAx>
        <c:axId val="32029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320295992"/>
        <c:crosses val="autoZero"/>
        <c:auto val="1"/>
        <c:lblAlgn val="ctr"/>
        <c:lblOffset val="100"/>
        <c:noMultiLvlLbl val="0"/>
      </c:catAx>
      <c:valAx>
        <c:axId val="320295992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32029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989763779527563"/>
          <c:y val="0.38222149314669002"/>
          <c:w val="0.20288013998250221"/>
          <c:h val="0.383102945465150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b="1">
                <a:latin typeface="Franklin Gothic Book" panose="020B0503020102020204" pitchFamily="34" charset="0"/>
              </a:rPr>
              <a:t>Asset Composition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'Back up for Slide 6B'!$B$11</c:f>
              <c:strCache>
                <c:ptCount val="1"/>
                <c:pt idx="0">
                  <c:v>Cash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'Back up for Slide 6B'!$C$10:$D$10</c:f>
              <c:numCache>
                <c:formatCode>General</c:formatCode>
                <c:ptCount val="2"/>
                <c:pt idx="0">
                  <c:v>2009</c:v>
                </c:pt>
                <c:pt idx="1">
                  <c:v>2017</c:v>
                </c:pt>
              </c:numCache>
            </c:numRef>
          </c:cat>
          <c:val>
            <c:numRef>
              <c:f>'Back up for Slide 6B'!$C$11:$D$11</c:f>
              <c:numCache>
                <c:formatCode>0%</c:formatCode>
                <c:ptCount val="2"/>
                <c:pt idx="0">
                  <c:v>0.28000000000000003</c:v>
                </c:pt>
                <c:pt idx="1">
                  <c:v>0.71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53-45BE-8875-78F6D8937838}"/>
            </c:ext>
          </c:extLst>
        </c:ser>
        <c:ser>
          <c:idx val="1"/>
          <c:order val="1"/>
          <c:tx>
            <c:strRef>
              <c:f>'Back up for Slide 6B'!$B$12</c:f>
              <c:strCache>
                <c:ptCount val="1"/>
                <c:pt idx="0">
                  <c:v>Receivables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474516278437906E-3"/>
                  <c:y val="4.807834388189841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153-45BE-8875-78F6D89378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0924763886483258E-16"/>
                  <c:y val="-6.21470191605533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153-45BE-8875-78F6D89378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'Back up for Slide 6B'!$C$10:$D$10</c:f>
              <c:numCache>
                <c:formatCode>General</c:formatCode>
                <c:ptCount val="2"/>
                <c:pt idx="0">
                  <c:v>2009</c:v>
                </c:pt>
                <c:pt idx="1">
                  <c:v>2017</c:v>
                </c:pt>
              </c:numCache>
            </c:numRef>
          </c:cat>
          <c:val>
            <c:numRef>
              <c:f>'Back up for Slide 6B'!$C$12:$D$12</c:f>
              <c:numCache>
                <c:formatCode>0%</c:formatCode>
                <c:ptCount val="2"/>
                <c:pt idx="0">
                  <c:v>0.11</c:v>
                </c:pt>
                <c:pt idx="1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153-45BE-8875-78F6D8937838}"/>
            </c:ext>
          </c:extLst>
        </c:ser>
        <c:ser>
          <c:idx val="2"/>
          <c:order val="2"/>
          <c:tx>
            <c:strRef>
              <c:f>'Back up for Slide 6B'!$B$13</c:f>
              <c:strCache>
                <c:ptCount val="1"/>
                <c:pt idx="0">
                  <c:v>Due From Other Funds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'Back up for Slide 6B'!$C$10:$D$10</c:f>
              <c:numCache>
                <c:formatCode>General</c:formatCode>
                <c:ptCount val="2"/>
                <c:pt idx="0">
                  <c:v>2009</c:v>
                </c:pt>
                <c:pt idx="1">
                  <c:v>2017</c:v>
                </c:pt>
              </c:numCache>
            </c:numRef>
          </c:cat>
          <c:val>
            <c:numRef>
              <c:f>'Back up for Slide 6B'!$C$13:$D$13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153-45BE-8875-78F6D8937838}"/>
            </c:ext>
          </c:extLst>
        </c:ser>
        <c:ser>
          <c:idx val="3"/>
          <c:order val="3"/>
          <c:tx>
            <c:strRef>
              <c:f>'Back up for Slide 6B'!$B$14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'Back up for Slide 6B'!$C$10:$D$10</c:f>
              <c:numCache>
                <c:formatCode>General</c:formatCode>
                <c:ptCount val="2"/>
                <c:pt idx="0">
                  <c:v>2009</c:v>
                </c:pt>
                <c:pt idx="1">
                  <c:v>2017</c:v>
                </c:pt>
              </c:numCache>
            </c:numRef>
          </c:cat>
          <c:val>
            <c:numRef>
              <c:f>'Back up for Slide 6B'!$C$14:$D$14</c:f>
              <c:numCache>
                <c:formatCode>0%</c:formatCode>
                <c:ptCount val="2"/>
                <c:pt idx="0">
                  <c:v>0.05</c:v>
                </c:pt>
                <c:pt idx="1">
                  <c:v>3.2571596874512727E-4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153-45BE-8875-78F6D8937838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20300696"/>
        <c:axId val="320297168"/>
      </c:barChart>
      <c:catAx>
        <c:axId val="320300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297168"/>
        <c:crosses val="autoZero"/>
        <c:auto val="1"/>
        <c:lblAlgn val="ctr"/>
        <c:lblOffset val="100"/>
        <c:noMultiLvlLbl val="0"/>
      </c:catAx>
      <c:valAx>
        <c:axId val="3202971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r>
                  <a:rPr lang="en-US" sz="1200" b="1">
                    <a:latin typeface="Franklin Gothic Book" panose="020B0503020102020204" pitchFamily="34" charset="0"/>
                  </a:rPr>
                  <a:t>Percent Total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32030069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236836822701298"/>
          <c:y val="0.1750250273450121"/>
          <c:w val="0.3046648420457963"/>
          <c:h val="0.696761446485855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01574168244529"/>
          <c:y val="5.1400554097404488E-2"/>
          <c:w val="0.87153992501398192"/>
          <c:h val="0.845988255705324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'Trending Revs'!$C$24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1.650943396226413E-2"/>
                  <c:y val="-3.0508474576271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164-42A2-B108-F1326BE0A1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867924528301886E-2"/>
                  <c:y val="-2.3728813559322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164-42A2-B108-F1326BE0A1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226415094339621E-2"/>
                  <c:y val="-6.77966101694921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164-42A2-B108-F1326BE0A1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792455183714169E-2"/>
                  <c:y val="-3.0421972076536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164-42A2-B108-F1326BE0A1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904665790071546E-2"/>
                  <c:y val="-1.6795170569228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164-42A2-B108-F1326BE0A1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'Trending Revs'!$D$23:$I$23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'Trending Revs'!$D$24:$I$24</c:f>
              <c:numCache>
                <c:formatCode>"$"#,##0_);[Red]\("$"#,##0\)</c:formatCode>
                <c:ptCount val="5"/>
                <c:pt idx="0">
                  <c:v>501490</c:v>
                </c:pt>
                <c:pt idx="1">
                  <c:v>532639</c:v>
                </c:pt>
                <c:pt idx="2">
                  <c:v>552543</c:v>
                </c:pt>
                <c:pt idx="3">
                  <c:v>567901</c:v>
                </c:pt>
                <c:pt idx="4">
                  <c:v>610933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164-42A2-B108-F1326BE0A1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0308536"/>
        <c:axId val="320297952"/>
        <c:axId val="0"/>
      </c:bar3DChart>
      <c:catAx>
        <c:axId val="320308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20297952"/>
        <c:crosses val="autoZero"/>
        <c:auto val="1"/>
        <c:lblAlgn val="ctr"/>
        <c:lblOffset val="100"/>
        <c:noMultiLvlLbl val="0"/>
      </c:catAx>
      <c:valAx>
        <c:axId val="320297952"/>
        <c:scaling>
          <c:orientation val="minMax"/>
          <c:max val="575000"/>
          <c:min val="475000"/>
        </c:scaling>
        <c:delete val="0"/>
        <c:axPos val="l"/>
        <c:majorGridlines/>
        <c:numFmt formatCode="&quot;$&quot;#,##0_);[Red]\(&quot;$&quot;#,##0\)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20308536"/>
        <c:crosses val="autoZero"/>
        <c:crossBetween val="between"/>
        <c:majorUnit val="500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745A-4D46-983A-ABDB7AC86115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45A-4D46-983A-ABDB7AC86115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745A-4D46-983A-ABDB7AC86115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745A-4D46-983A-ABDB7AC86115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745A-4D46-983A-ABDB7AC86115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745A-4D46-983A-ABDB7AC86115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745A-4D46-983A-ABDB7AC86115}"/>
              </c:ext>
            </c:extLst>
          </c:dPt>
          <c:dLbls>
            <c:dLbl>
              <c:idx val="1"/>
              <c:layout>
                <c:manualLayout>
                  <c:x val="-0.10366742067642502"/>
                  <c:y val="-0.2794741575411310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45A-4D46-983A-ABDB7AC86115}"/>
                </c:ext>
                <c:ext xmlns:c15="http://schemas.microsoft.com/office/drawing/2012/chart" uri="{CE6537A1-D6FC-4f65-9D91-7224C49458BB}">
                  <c15:layout>
                    <c:manualLayout>
                      <c:w val="0.17079632422919186"/>
                      <c:h val="0.20435468796840009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6060621956350222E-3"/>
                  <c:y val="1.8248426175739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45A-4D46-983A-ABDB7AC8611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8.0410028936418035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000" baseline="0" dirty="0"/>
                      <a:t>Parks &amp; Recreation
</a:t>
                    </a:r>
                    <a:fld id="{63F78ABF-498B-4CB5-B611-4B3B5A1381C7}" type="PERCENTAGE">
                      <a:rPr lang="en-US" sz="1000" baseline="0"/>
                      <a:pPr>
                        <a:defRPr sz="1000" b="1" i="0" u="none" strike="noStrike" baseline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t>[PERCENTAGE]</a:t>
                    </a:fld>
                    <a:endParaRPr lang="en-US" sz="1000" baseline="0" dirty="0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45A-4D46-983A-ABDB7AC86115}"/>
                </c:ext>
                <c:ext xmlns:c15="http://schemas.microsoft.com/office/drawing/2012/chart" uri="{CE6537A1-D6FC-4f65-9D91-7224C49458BB}">
                  <c15:layout>
                    <c:manualLayout>
                      <c:w val="0.26108908198865877"/>
                      <c:h val="0.2520843252393800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0.1244300767462748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45A-4D46-983A-ABDB7AC8611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'Slide 8- YC'!$B$45:$B$51</c:f>
              <c:strCache>
                <c:ptCount val="7"/>
                <c:pt idx="0">
                  <c:v>General government </c:v>
                </c:pt>
                <c:pt idx="1">
                  <c:v>Police</c:v>
                </c:pt>
                <c:pt idx="2">
                  <c:v>Fire</c:v>
                </c:pt>
                <c:pt idx="3">
                  <c:v>Corrections</c:v>
                </c:pt>
                <c:pt idx="4">
                  <c:v>Public Works</c:v>
                </c:pt>
                <c:pt idx="5">
                  <c:v>Parks, Recreation and Cultural Affairs</c:v>
                </c:pt>
                <c:pt idx="6">
                  <c:v>Debt Service</c:v>
                </c:pt>
              </c:strCache>
            </c:strRef>
          </c:cat>
          <c:val>
            <c:numRef>
              <c:f>'Slide 8- YC'!$I$45:$I$51</c:f>
              <c:numCache>
                <c:formatCode>_(* #,##0_);_(* \(#,##0\);_(* "-"??_);_(@_)</c:formatCode>
                <c:ptCount val="7"/>
                <c:pt idx="0" formatCode="_(&quot;$&quot;* #,##0_);_(&quot;$&quot;* \(#,##0\);_(&quot;$&quot;* &quot;-&quot;??_);_(@_)">
                  <c:v>110733</c:v>
                </c:pt>
                <c:pt idx="1">
                  <c:v>159943</c:v>
                </c:pt>
                <c:pt idx="2">
                  <c:v>72730</c:v>
                </c:pt>
                <c:pt idx="3">
                  <c:v>25311</c:v>
                </c:pt>
                <c:pt idx="4">
                  <c:v>25515</c:v>
                </c:pt>
                <c:pt idx="5">
                  <c:v>32237</c:v>
                </c:pt>
                <c:pt idx="6">
                  <c:v>27458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45A-4D46-983A-ABDB7AC861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171052631578941E-2"/>
          <c:y val="9.6218500144129387E-2"/>
          <c:w val="0.8146929824561403"/>
          <c:h val="0.76902735423967961"/>
        </c:manualLayout>
      </c:layout>
      <c:pie3DChart>
        <c:varyColors val="1"/>
        <c:ser>
          <c:idx val="0"/>
          <c:order val="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710-4B8B-94D0-9F70E62C247D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710-4B8B-94D0-9F70E62C247D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710-4B8B-94D0-9F70E62C247D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710-4B8B-94D0-9F70E62C247D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4710-4B8B-94D0-9F70E62C247D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4710-4B8B-94D0-9F70E62C247D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4710-4B8B-94D0-9F70E62C247D}"/>
              </c:ext>
            </c:extLst>
          </c:dPt>
          <c:dLbls>
            <c:dLbl>
              <c:idx val="0"/>
              <c:layout>
                <c:manualLayout>
                  <c:x val="-0.26296343305094588"/>
                  <c:y val="-0.2147208915890705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710-4B8B-94D0-9F70E62C247D}"/>
                </c:ext>
                <c:ext xmlns:c15="http://schemas.microsoft.com/office/drawing/2012/chart" uri="{CE6537A1-D6FC-4f65-9D91-7224C49458BB}">
                  <c15:layout>
                    <c:manualLayout>
                      <c:w val="0.23325950960102915"/>
                      <c:h val="0.33111115930666696"/>
                    </c:manualLayout>
                  </c15:layout>
                </c:ext>
              </c:extLst>
            </c:dLbl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5791532244772141"/>
                  <c:y val="7.3317841429004901E-3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fld id="{84ED3C7F-049C-482F-AF1E-D3162D8E3AC7}" type="CATEGORYNAME">
                      <a:rPr lang="en-US" sz="1000" baseline="0" dirty="0">
                        <a:solidFill>
                          <a:schemeClr val="tx1"/>
                        </a:solidFill>
                      </a:rPr>
                      <a:pPr>
                        <a:defRPr sz="1000" b="1" i="0" u="none" strike="noStrike" baseline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t>[CATEGORY NAME]</a:t>
                    </a:fld>
                    <a:r>
                      <a:rPr lang="en-US" sz="100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D834B872-12EC-4C93-959B-D006B3BB7D77}" type="PERCENTAGE">
                      <a:rPr lang="en-US" sz="1000" baseline="0" dirty="0">
                        <a:solidFill>
                          <a:schemeClr val="tx1"/>
                        </a:solidFill>
                      </a:rPr>
                      <a:pPr>
                        <a:defRPr sz="1000" b="1" i="0" u="none" strike="noStrike" baseline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t>[PERCENTAGE]</a:t>
                    </a:fld>
                    <a:endParaRPr lang="en-US" sz="10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92676430871137"/>
                      <c:h val="0.1920533008116563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Parks &amp; Recreation</a:t>
                    </a:r>
                    <a:r>
                      <a:rPr lang="en-US" baseline="0" dirty="0"/>
                      <a:t>
</a:t>
                    </a:r>
                    <a:fld id="{4EAF65D0-1038-4E76-A3B2-B02A636321AE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710-4B8B-94D0-9F70E62C247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8.6620007501742313E-3"/>
                  <c:y val="5.17457225034227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710-4B8B-94D0-9F70E62C247D}"/>
                </c:ext>
                <c:ext xmlns:c15="http://schemas.microsoft.com/office/drawing/2012/chart" uri="{CE6537A1-D6FC-4f65-9D91-7224C49458BB}">
                  <c15:layout>
                    <c:manualLayout>
                      <c:w val="0.14981125250467972"/>
                      <c:h val="0.21559223576387446"/>
                    </c:manualLayout>
                  </c15:layout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'Slide 8- YC (2)'!$B$45:$B$51</c:f>
              <c:strCache>
                <c:ptCount val="7"/>
                <c:pt idx="0">
                  <c:v>General government </c:v>
                </c:pt>
                <c:pt idx="1">
                  <c:v>Police</c:v>
                </c:pt>
                <c:pt idx="2">
                  <c:v>Fire</c:v>
                </c:pt>
                <c:pt idx="3">
                  <c:v>Corrections</c:v>
                </c:pt>
                <c:pt idx="4">
                  <c:v>Public Works</c:v>
                </c:pt>
                <c:pt idx="5">
                  <c:v>Parks, Recreation and Cultural Affairs</c:v>
                </c:pt>
                <c:pt idx="6">
                  <c:v>Debt Service</c:v>
                </c:pt>
              </c:strCache>
            </c:strRef>
          </c:cat>
          <c:val>
            <c:numRef>
              <c:f>'Slide 8- YC (2)'!$I$45:$I$51</c:f>
              <c:numCache>
                <c:formatCode>_(* #,##0_);_(* \(#,##0\);_(* "-"??_);_(@_)</c:formatCode>
                <c:ptCount val="7"/>
                <c:pt idx="0" formatCode="_(&quot;$&quot;* #,##0_);_(&quot;$&quot;* \(#,##0\);_(&quot;$&quot;* &quot;-&quot;??_);_(@_)">
                  <c:v>179931</c:v>
                </c:pt>
                <c:pt idx="1">
                  <c:v>195601</c:v>
                </c:pt>
                <c:pt idx="2">
                  <c:v>80688</c:v>
                </c:pt>
                <c:pt idx="3">
                  <c:v>34597</c:v>
                </c:pt>
                <c:pt idx="4">
                  <c:v>57531</c:v>
                </c:pt>
                <c:pt idx="5">
                  <c:v>37531</c:v>
                </c:pt>
                <c:pt idx="6">
                  <c:v>11301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710-4B8B-94D0-9F70E62C24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188632233143517E-2"/>
          <c:y val="1.8070229803848564E-2"/>
          <c:w val="0.83997013830995904"/>
          <c:h val="0.794749295226985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9 - YC'!$D$31</c:f>
              <c:strCache>
                <c:ptCount val="1"/>
                <c:pt idx="0">
                  <c:v>Fund Balance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57150">
              <a:noFill/>
            </a:ln>
            <a:effectLst/>
          </c:spPr>
          <c:invertIfNegative val="0"/>
          <c:cat>
            <c:strRef>
              <c:f>'Slide 9 - YC'!$E$30:$L$30</c:f>
              <c:strCache>
                <c:ptCount val="8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  <c:pt idx="6">
                  <c:v>FY16</c:v>
                </c:pt>
                <c:pt idx="7">
                  <c:v>FY17</c:v>
                </c:pt>
              </c:strCache>
            </c:strRef>
          </c:cat>
          <c:val>
            <c:numRef>
              <c:f>'Slide 9 - YC'!$E$31:$L$31</c:f>
              <c:numCache>
                <c:formatCode>"$"#,##0.0</c:formatCode>
                <c:ptCount val="8"/>
                <c:pt idx="0">
                  <c:v>72.400000000000006</c:v>
                </c:pt>
                <c:pt idx="1">
                  <c:v>94.4</c:v>
                </c:pt>
                <c:pt idx="2">
                  <c:v>126.7</c:v>
                </c:pt>
                <c:pt idx="3">
                  <c:v>138.19999999999999</c:v>
                </c:pt>
                <c:pt idx="4">
                  <c:v>142</c:v>
                </c:pt>
                <c:pt idx="5">
                  <c:v>151</c:v>
                </c:pt>
                <c:pt idx="6">
                  <c:v>153.1</c:v>
                </c:pt>
                <c:pt idx="7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FC-458C-B671-E121DE0742EC}"/>
            </c:ext>
          </c:extLst>
        </c:ser>
        <c:ser>
          <c:idx val="1"/>
          <c:order val="1"/>
          <c:tx>
            <c:strRef>
              <c:f>'Slide 9 - YC'!$D$32</c:f>
              <c:strCache>
                <c:ptCount val="1"/>
                <c:pt idx="0">
                  <c:v>Deficit Funds</c:v>
                </c:pt>
              </c:strCache>
            </c:strRef>
          </c:tx>
          <c:spPr>
            <a:solidFill>
              <a:schemeClr val="accent1"/>
            </a:solidFill>
            <a:ln w="60325">
              <a:noFill/>
            </a:ln>
            <a:effectLst/>
          </c:spPr>
          <c:invertIfNegative val="0"/>
          <c:cat>
            <c:strRef>
              <c:f>'Slide 9 - YC'!$E$30:$L$30</c:f>
              <c:strCache>
                <c:ptCount val="8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  <c:pt idx="6">
                  <c:v>FY16</c:v>
                </c:pt>
                <c:pt idx="7">
                  <c:v>FY17</c:v>
                </c:pt>
              </c:strCache>
            </c:strRef>
          </c:cat>
          <c:val>
            <c:numRef>
              <c:f>'Slide 9 - YC'!$E$32:$L$32</c:f>
              <c:numCache>
                <c:formatCode>"$"#,##0.0</c:formatCode>
                <c:ptCount val="8"/>
                <c:pt idx="0">
                  <c:v>127.8</c:v>
                </c:pt>
                <c:pt idx="1">
                  <c:v>98.6</c:v>
                </c:pt>
                <c:pt idx="2">
                  <c:v>87.5</c:v>
                </c:pt>
                <c:pt idx="3">
                  <c:v>78.099999999999994</c:v>
                </c:pt>
                <c:pt idx="4">
                  <c:v>77.3</c:v>
                </c:pt>
                <c:pt idx="5">
                  <c:v>58.1</c:v>
                </c:pt>
                <c:pt idx="6">
                  <c:v>64.424999999999997</c:v>
                </c:pt>
                <c:pt idx="7">
                  <c:v>42.1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FC-458C-B671-E121DE0742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20786760"/>
        <c:axId val="320784016"/>
      </c:barChart>
      <c:lineChart>
        <c:grouping val="standard"/>
        <c:varyColors val="0"/>
        <c:ser>
          <c:idx val="2"/>
          <c:order val="2"/>
          <c:tx>
            <c:strRef>
              <c:f>'Slide 9 - YC'!$D$33</c:f>
              <c:strCache>
                <c:ptCount val="1"/>
                <c:pt idx="0">
                  <c:v>Cumulative Surplus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chemeClr val="tx2">
                  <a:lumMod val="60000"/>
                  <a:lumOff val="40000"/>
                </a:schemeClr>
              </a:solidFill>
              <a:ln w="22225" cmpd="sng">
                <a:noFill/>
                <a:bevel/>
                <a:headEnd type="stealth" w="lg" len="lg"/>
                <a:tailEnd type="stealth"/>
              </a:ln>
              <a:effectLst/>
            </c:spPr>
          </c:marker>
          <c:cat>
            <c:strRef>
              <c:f>'Slide 9 - YC'!$E$30:$L$30</c:f>
              <c:strCache>
                <c:ptCount val="8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  <c:pt idx="6">
                  <c:v>FY16</c:v>
                </c:pt>
                <c:pt idx="7">
                  <c:v>FY17</c:v>
                </c:pt>
              </c:strCache>
            </c:strRef>
          </c:cat>
          <c:val>
            <c:numRef>
              <c:f>'Slide 9 - YC'!$E$33:$L$33</c:f>
              <c:numCache>
                <c:formatCode>"$"#,##0.0</c:formatCode>
                <c:ptCount val="8"/>
                <c:pt idx="0">
                  <c:v>65</c:v>
                </c:pt>
                <c:pt idx="1">
                  <c:v>116</c:v>
                </c:pt>
                <c:pt idx="2">
                  <c:v>156</c:v>
                </c:pt>
                <c:pt idx="3">
                  <c:v>182.6</c:v>
                </c:pt>
                <c:pt idx="4">
                  <c:v>193.4</c:v>
                </c:pt>
                <c:pt idx="5">
                  <c:v>224.4</c:v>
                </c:pt>
                <c:pt idx="6">
                  <c:v>230.1</c:v>
                </c:pt>
                <c:pt idx="7">
                  <c:v>277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AFC-458C-B671-E121DE0742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0782056"/>
        <c:axId val="320786368"/>
      </c:lineChart>
      <c:catAx>
        <c:axId val="320786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784016"/>
        <c:crosses val="autoZero"/>
        <c:auto val="1"/>
        <c:lblAlgn val="ctr"/>
        <c:lblOffset val="100"/>
        <c:noMultiLvlLbl val="0"/>
      </c:catAx>
      <c:valAx>
        <c:axId val="320784016"/>
        <c:scaling>
          <c:orientation val="minMax"/>
        </c:scaling>
        <c:delete val="0"/>
        <c:axPos val="l"/>
        <c:numFmt formatCode="&quot;$&quot;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786760"/>
        <c:crosses val="autoZero"/>
        <c:crossBetween val="between"/>
      </c:valAx>
      <c:valAx>
        <c:axId val="320786368"/>
        <c:scaling>
          <c:orientation val="minMax"/>
        </c:scaling>
        <c:delete val="1"/>
        <c:axPos val="r"/>
        <c:numFmt formatCode="&quot;$&quot;#,##0.0" sourceLinked="1"/>
        <c:majorTickMark val="out"/>
        <c:minorTickMark val="none"/>
        <c:tickLblPos val="nextTo"/>
        <c:crossAx val="320782056"/>
        <c:crosses val="max"/>
        <c:crossBetween val="between"/>
      </c:valAx>
      <c:catAx>
        <c:axId val="320782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078636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682299972331916"/>
          <c:y val="3.5850082461895354E-2"/>
          <c:w val="0.82859931270525033"/>
          <c:h val="0.783254753952080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Unrestricted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FY09</c:v>
                </c:pt>
                <c:pt idx="1">
                  <c:v>FY10</c:v>
                </c:pt>
                <c:pt idx="2">
                  <c:v>FY11</c:v>
                </c:pt>
                <c:pt idx="3">
                  <c:v>FY12</c:v>
                </c:pt>
                <c:pt idx="4">
                  <c:v>FY13</c:v>
                </c:pt>
                <c:pt idx="5">
                  <c:v>FY14</c:v>
                </c:pt>
                <c:pt idx="6">
                  <c:v>FY15</c:v>
                </c:pt>
                <c:pt idx="7">
                  <c:v>FY16</c:v>
                </c:pt>
                <c:pt idx="8">
                  <c:v>FY17</c:v>
                </c:pt>
              </c:strCache>
            </c:strRef>
          </c:cat>
          <c:val>
            <c:numRef>
              <c:f>Sheet1!$B$2:$B$10</c:f>
              <c:numCache>
                <c:formatCode>_(* #,##0.00_);_(* \(#,##0.00\);_(* "-"??_);_(@_)</c:formatCode>
                <c:ptCount val="9"/>
                <c:pt idx="0">
                  <c:v>-5.6</c:v>
                </c:pt>
                <c:pt idx="1">
                  <c:v>34.392000000000003</c:v>
                </c:pt>
                <c:pt idx="2">
                  <c:v>80.128170000000054</c:v>
                </c:pt>
                <c:pt idx="3">
                  <c:v>107.11181207</c:v>
                </c:pt>
                <c:pt idx="4">
                  <c:v>119</c:v>
                </c:pt>
                <c:pt idx="5">
                  <c:v>130.9</c:v>
                </c:pt>
                <c:pt idx="6">
                  <c:v>149.1</c:v>
                </c:pt>
                <c:pt idx="7">
                  <c:v>137.41999999999999</c:v>
                </c:pt>
                <c:pt idx="8">
                  <c:v>194.1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8E-4F02-B7A6-50729FE57A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Restricted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FY09</c:v>
                </c:pt>
                <c:pt idx="1">
                  <c:v>FY10</c:v>
                </c:pt>
                <c:pt idx="2">
                  <c:v>FY11</c:v>
                </c:pt>
                <c:pt idx="3">
                  <c:v>FY12</c:v>
                </c:pt>
                <c:pt idx="4">
                  <c:v>FY13</c:v>
                </c:pt>
                <c:pt idx="5">
                  <c:v>FY14</c:v>
                </c:pt>
                <c:pt idx="6">
                  <c:v>FY15</c:v>
                </c:pt>
                <c:pt idx="7">
                  <c:v>FY16</c:v>
                </c:pt>
                <c:pt idx="8">
                  <c:v>FY17</c:v>
                </c:pt>
              </c:strCache>
            </c:strRef>
          </c:cat>
          <c:val>
            <c:numRef>
              <c:f>Sheet1!$C$2:$C$10</c:f>
              <c:numCache>
                <c:formatCode>_(* #,##0.00_);_(* \(#,##0.00\);_(* "-"??_);_(@_)</c:formatCode>
                <c:ptCount val="9"/>
                <c:pt idx="0">
                  <c:v>7.4</c:v>
                </c:pt>
                <c:pt idx="1">
                  <c:v>38.041000000000004</c:v>
                </c:pt>
                <c:pt idx="2">
                  <c:v>14.22182999999994</c:v>
                </c:pt>
                <c:pt idx="3">
                  <c:v>19.588187930000004</c:v>
                </c:pt>
                <c:pt idx="4">
                  <c:v>19.164000000000001</c:v>
                </c:pt>
                <c:pt idx="5">
                  <c:v>11.1</c:v>
                </c:pt>
                <c:pt idx="6">
                  <c:v>1.9</c:v>
                </c:pt>
                <c:pt idx="7">
                  <c:v>15.72</c:v>
                </c:pt>
                <c:pt idx="8">
                  <c:v>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98E-4F02-B7A6-50729FE57A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320296776"/>
        <c:axId val="320301480"/>
      </c:barChart>
      <c:catAx>
        <c:axId val="320296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20301480"/>
        <c:crosses val="autoZero"/>
        <c:auto val="1"/>
        <c:lblAlgn val="ctr"/>
        <c:lblOffset val="100"/>
        <c:noMultiLvlLbl val="0"/>
      </c:catAx>
      <c:valAx>
        <c:axId val="3203014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/>
                  <a:t>$ Millions</a:t>
                </a:r>
              </a:p>
            </c:rich>
          </c:tx>
          <c:layout>
            <c:manualLayout>
              <c:xMode val="edge"/>
              <c:yMode val="edge"/>
              <c:x val="7.4770683612071639E-3"/>
              <c:y val="0.36987856362081117"/>
            </c:manualLayout>
          </c:layout>
          <c:overlay val="0"/>
        </c:title>
        <c:numFmt formatCode="&quot;$&quot;#,##0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2029677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0.40833</cdr:x>
      <cdr:y>0.33681</cdr:y>
    </cdr:from>
    <cdr:to>
      <cdr:x>0.60208</cdr:x>
      <cdr:y>0.6875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66900" y="923924"/>
          <a:ext cx="885825" cy="962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0.36353</cdr:x>
      <cdr:y>0.37094</cdr:y>
    </cdr:from>
    <cdr:to>
      <cdr:x>0.63163</cdr:x>
      <cdr:y>0.66157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59582" y="1828800"/>
          <a:ext cx="1518923" cy="1432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000" b="0" dirty="0"/>
            <a:t>Approximately</a:t>
          </a:r>
        </a:p>
        <a:p xmlns:a="http://schemas.openxmlformats.org/drawingml/2006/main">
          <a:pPr algn="ctr"/>
          <a:r>
            <a:rPr lang="en-US" sz="2800" b="1" dirty="0">
              <a:solidFill>
                <a:schemeClr val="accent1">
                  <a:lumMod val="50000"/>
                </a:schemeClr>
              </a:solidFill>
            </a:rPr>
            <a:t> </a:t>
          </a:r>
        </a:p>
        <a:p xmlns:a="http://schemas.openxmlformats.org/drawingml/2006/main">
          <a:pPr algn="ctr"/>
          <a:endParaRPr lang="en-US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0.48253</cdr:y>
    </cdr:from>
    <cdr:to>
      <cdr:x>0.22644</cdr:x>
      <cdr:y>0.73795</cdr:y>
    </cdr:to>
    <cdr:sp macro="" textlink="">
      <cdr:nvSpPr>
        <cdr:cNvPr id="5" name="Rectangular Callout 4"/>
        <cdr:cNvSpPr/>
      </cdr:nvSpPr>
      <cdr:spPr>
        <a:xfrm xmlns:a="http://schemas.openxmlformats.org/drawingml/2006/main">
          <a:off x="0" y="2550542"/>
          <a:ext cx="2049964" cy="1350119"/>
        </a:xfrm>
        <a:prstGeom xmlns:a="http://schemas.openxmlformats.org/drawingml/2006/main" prst="wedgeRectCallout">
          <a:avLst>
            <a:gd name="adj1" fmla="val 77539"/>
            <a:gd name="adj2" fmla="val -26274"/>
          </a:avLst>
        </a:prstGeom>
        <a:solidFill xmlns:a="http://schemas.openxmlformats.org/drawingml/2006/main">
          <a:schemeClr val="accent3">
            <a:lumMod val="20000"/>
            <a:lumOff val="80000"/>
          </a:schemeClr>
        </a:solidFill>
        <a:ln xmlns:a="http://schemas.openxmlformats.org/drawingml/2006/main" w="3175"/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2000" b="1" dirty="0">
              <a:solidFill>
                <a:schemeClr val="accent3">
                  <a:lumMod val="75000"/>
                </a:schemeClr>
              </a:solidFill>
            </a:rPr>
            <a:t>31%</a:t>
          </a:r>
          <a:r>
            <a:rPr lang="en-US" sz="1600" b="1" dirty="0">
              <a:solidFill>
                <a:schemeClr val="accent3">
                  <a:lumMod val="75000"/>
                </a:schemeClr>
              </a:solidFill>
            </a:rPr>
            <a:t> </a:t>
          </a:r>
        </a:p>
        <a:p xmlns:a="http://schemas.openxmlformats.org/drawingml/2006/main">
          <a:pPr algn="ctr"/>
          <a:r>
            <a:rPr lang="en-US" sz="1600" b="1" dirty="0">
              <a:solidFill>
                <a:schemeClr val="accent3">
                  <a:lumMod val="75000"/>
                </a:schemeClr>
              </a:solidFill>
            </a:rPr>
            <a:t>Aviation</a:t>
          </a:r>
        </a:p>
        <a:p xmlns:a="http://schemas.openxmlformats.org/drawingml/2006/main">
          <a:pPr algn="ctr"/>
          <a:r>
            <a:rPr lang="en-US" b="1" dirty="0">
              <a:solidFill>
                <a:schemeClr val="accent3">
                  <a:lumMod val="75000"/>
                </a:schemeClr>
              </a:solidFill>
            </a:rPr>
            <a:t>Approximately 104.2 million passengers traveled through</a:t>
          </a:r>
          <a:r>
            <a:rPr lang="en-US" b="1" baseline="0" dirty="0">
              <a:solidFill>
                <a:schemeClr val="accent3">
                  <a:lumMod val="75000"/>
                </a:schemeClr>
              </a:solidFill>
            </a:rPr>
            <a:t> Hartsfield-Jackson Atlanta International Airport in 2017.</a:t>
          </a:r>
          <a:endParaRPr lang="en-US" b="1" dirty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0.36283</cdr:x>
      <cdr:y>0.44776</cdr:y>
    </cdr:from>
    <cdr:to>
      <cdr:x>0.54867</cdr:x>
      <cdr:y>0.58209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24200" y="2286000"/>
          <a:ext cx="1600201" cy="6858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$2.4B</a:t>
          </a:r>
        </a:p>
      </cdr:txBody>
    </cdr:sp>
  </cdr:relSizeAnchor>
  <cdr:relSizeAnchor xmlns:cdr="http://schemas.openxmlformats.org/drawingml/2006/chartDrawing">
    <cdr:from>
      <cdr:x>0.677</cdr:x>
      <cdr:y>0.73976</cdr:y>
    </cdr:from>
    <cdr:to>
      <cdr:x>0.95856</cdr:x>
      <cdr:y>0.96077</cdr:y>
    </cdr:to>
    <cdr:sp macro="" textlink="">
      <cdr:nvSpPr>
        <cdr:cNvPr id="6" name="Rectangular Callout 5"/>
        <cdr:cNvSpPr/>
      </cdr:nvSpPr>
      <cdr:spPr>
        <a:xfrm xmlns:a="http://schemas.openxmlformats.org/drawingml/2006/main">
          <a:off x="6128980" y="3910253"/>
          <a:ext cx="2549013" cy="1168218"/>
        </a:xfrm>
        <a:prstGeom xmlns:a="http://schemas.openxmlformats.org/drawingml/2006/main" prst="wedgeRectCallout">
          <a:avLst>
            <a:gd name="adj1" fmla="val -91361"/>
            <a:gd name="adj2" fmla="val -38615"/>
          </a:avLst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 w="3175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>
            <a:lnSpc>
              <a:spcPts val="1200"/>
            </a:lnSpc>
          </a:pPr>
          <a:r>
            <a:rPr lang="en-US" sz="2000" b="1" dirty="0">
              <a:solidFill>
                <a:schemeClr val="accent2">
                  <a:lumMod val="75000"/>
                </a:schemeClr>
              </a:solidFill>
            </a:rPr>
            <a:t>27%</a:t>
          </a:r>
        </a:p>
        <a:p xmlns:a="http://schemas.openxmlformats.org/drawingml/2006/main">
          <a:pPr algn="ctr"/>
          <a:r>
            <a:rPr lang="en-US" b="1" dirty="0">
              <a:solidFill>
                <a:schemeClr val="accent2">
                  <a:lumMod val="75000"/>
                </a:schemeClr>
              </a:solidFill>
            </a:rPr>
            <a:t>Watershed</a:t>
          </a:r>
        </a:p>
        <a:p xmlns:a="http://schemas.openxmlformats.org/drawingml/2006/main">
          <a:pPr algn="ctr"/>
          <a:r>
            <a:rPr lang="en-US" b="1" baseline="0" dirty="0">
              <a:solidFill>
                <a:schemeClr val="accent2">
                  <a:lumMod val="75000"/>
                </a:schemeClr>
              </a:solidFill>
            </a:rPr>
            <a:t>The City's Average daily consumption of water in 2017 was 97.5 million gallons.</a:t>
          </a:r>
          <a:endParaRPr lang="en-US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0.72745</cdr:x>
      <cdr:y>0.22828</cdr:y>
    </cdr:from>
    <cdr:to>
      <cdr:x>0.97605</cdr:x>
      <cdr:y>0.43358</cdr:y>
    </cdr:to>
    <cdr:sp macro="" textlink="">
      <cdr:nvSpPr>
        <cdr:cNvPr id="7" name="Rectangular Callout 6"/>
        <cdr:cNvSpPr/>
      </cdr:nvSpPr>
      <cdr:spPr>
        <a:xfrm xmlns:a="http://schemas.openxmlformats.org/drawingml/2006/main">
          <a:off x="6430077" y="1206646"/>
          <a:ext cx="2197456" cy="1085178"/>
        </a:xfrm>
        <a:prstGeom xmlns:a="http://schemas.openxmlformats.org/drawingml/2006/main" prst="wedgeRectCallout">
          <a:avLst>
            <a:gd name="adj1" fmla="val -85287"/>
            <a:gd name="adj2" fmla="val 59667"/>
          </a:avLst>
        </a:prstGeom>
        <a:solidFill xmlns:a="http://schemas.openxmlformats.org/drawingml/2006/main">
          <a:schemeClr val="tx2">
            <a:lumMod val="20000"/>
            <a:lumOff val="80000"/>
          </a:schemeClr>
        </a:solidFill>
        <a:ln xmlns:a="http://schemas.openxmlformats.org/drawingml/2006/main" w="3175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>
            <a:lnSpc>
              <a:spcPts val="1500"/>
            </a:lnSpc>
          </a:pPr>
          <a:endParaRPr lang="en-US" sz="2000" b="1" dirty="0">
            <a:solidFill>
              <a:schemeClr val="tx2">
                <a:lumMod val="75000"/>
              </a:schemeClr>
            </a:solidFill>
          </a:endParaRPr>
        </a:p>
        <a:p xmlns:a="http://schemas.openxmlformats.org/drawingml/2006/main">
          <a:pPr algn="ctr">
            <a:lnSpc>
              <a:spcPts val="1500"/>
            </a:lnSpc>
          </a:pPr>
          <a:r>
            <a:rPr lang="en-US" sz="2000" b="1" dirty="0">
              <a:solidFill>
                <a:schemeClr val="tx2">
                  <a:lumMod val="75000"/>
                </a:schemeClr>
              </a:solidFill>
            </a:rPr>
            <a:t>39%</a:t>
          </a:r>
        </a:p>
        <a:p xmlns:a="http://schemas.openxmlformats.org/drawingml/2006/main">
          <a:pPr algn="ctr">
            <a:lnSpc>
              <a:spcPts val="1200"/>
            </a:lnSpc>
          </a:pPr>
          <a:r>
            <a:rPr lang="en-US" b="1" dirty="0">
              <a:solidFill>
                <a:schemeClr val="tx2">
                  <a:lumMod val="75000"/>
                </a:schemeClr>
              </a:solidFill>
            </a:rPr>
            <a:t>General</a:t>
          </a:r>
          <a:r>
            <a:rPr lang="en-US" b="1" baseline="0" dirty="0">
              <a:solidFill>
                <a:schemeClr val="tx2">
                  <a:lumMod val="75000"/>
                </a:schemeClr>
              </a:solidFill>
            </a:rPr>
            <a:t> Government     </a:t>
          </a:r>
        </a:p>
        <a:p xmlns:a="http://schemas.openxmlformats.org/drawingml/2006/main">
          <a:pPr algn="ctr"/>
          <a:r>
            <a:rPr lang="en-US" b="1" baseline="0" dirty="0">
              <a:solidFill>
                <a:schemeClr val="tx2">
                  <a:lumMod val="75000"/>
                </a:schemeClr>
              </a:solidFill>
            </a:rPr>
            <a:t>2017 assessed value of taxable property of $26 billion.</a:t>
          </a:r>
        </a:p>
        <a:p xmlns:a="http://schemas.openxmlformats.org/drawingml/2006/main">
          <a:pPr algn="l"/>
          <a:endParaRPr lang="en-US" dirty="0"/>
        </a:p>
      </cdr:txBody>
    </cdr:sp>
  </cdr:relSizeAnchor>
  <cdr:relSizeAnchor xmlns:cdr="http://schemas.openxmlformats.org/drawingml/2006/chartDrawing">
    <cdr:from>
      <cdr:x>0.55634</cdr:x>
      <cdr:y>0.05247</cdr:y>
    </cdr:from>
    <cdr:to>
      <cdr:x>0.68784</cdr:x>
      <cdr:y>0.18996</cdr:y>
    </cdr:to>
    <cdr:sp macro="" textlink="">
      <cdr:nvSpPr>
        <cdr:cNvPr id="8" name="Rectangular Callout 7"/>
        <cdr:cNvSpPr/>
      </cdr:nvSpPr>
      <cdr:spPr>
        <a:xfrm xmlns:a="http://schemas.openxmlformats.org/drawingml/2006/main">
          <a:off x="4917573" y="277341"/>
          <a:ext cx="1162355" cy="726747"/>
        </a:xfrm>
        <a:prstGeom xmlns:a="http://schemas.openxmlformats.org/drawingml/2006/main" prst="wedgeRectCallout">
          <a:avLst>
            <a:gd name="adj1" fmla="val -129056"/>
            <a:gd name="adj2" fmla="val 91906"/>
          </a:avLst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 w="3175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400" b="1" dirty="0">
              <a:solidFill>
                <a:schemeClr val="accent6">
                  <a:lumMod val="75000"/>
                </a:schemeClr>
              </a:solidFill>
            </a:rPr>
            <a:t>1%</a:t>
          </a:r>
        </a:p>
        <a:p xmlns:a="http://schemas.openxmlformats.org/drawingml/2006/main">
          <a:pPr algn="ctr"/>
          <a:r>
            <a:rPr lang="en-US" b="1" dirty="0">
              <a:solidFill>
                <a:schemeClr val="accent6">
                  <a:lumMod val="75000"/>
                </a:schemeClr>
              </a:solidFill>
            </a:rPr>
            <a:t>Investment Earnings/</a:t>
          </a:r>
          <a:r>
            <a:rPr lang="en-US" b="1" baseline="0" dirty="0">
              <a:solidFill>
                <a:schemeClr val="accent6">
                  <a:lumMod val="75000"/>
                </a:schemeClr>
              </a:solidFill>
            </a:rPr>
            <a:t>Other</a:t>
          </a:r>
        </a:p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0.16574</cdr:x>
      <cdr:y>0.15859</cdr:y>
    </cdr:from>
    <cdr:to>
      <cdr:x>0.27419</cdr:x>
      <cdr:y>0.26646</cdr:y>
    </cdr:to>
    <cdr:sp macro="" textlink="">
      <cdr:nvSpPr>
        <cdr:cNvPr id="9" name="Rectangular Callout 8"/>
        <cdr:cNvSpPr/>
      </cdr:nvSpPr>
      <cdr:spPr>
        <a:xfrm xmlns:a="http://schemas.openxmlformats.org/drawingml/2006/main">
          <a:off x="1465002" y="838293"/>
          <a:ext cx="958611" cy="570181"/>
        </a:xfrm>
        <a:prstGeom xmlns:a="http://schemas.openxmlformats.org/drawingml/2006/main" prst="wedgeRectCallout">
          <a:avLst>
            <a:gd name="adj1" fmla="val 194590"/>
            <a:gd name="adj2" fmla="val 30510"/>
          </a:avLst>
        </a:prstGeom>
        <a:solidFill xmlns:a="http://schemas.openxmlformats.org/drawingml/2006/main">
          <a:schemeClr val="accent4">
            <a:lumMod val="20000"/>
            <a:lumOff val="80000"/>
          </a:schemeClr>
        </a:solidFill>
        <a:ln xmlns:a="http://schemas.openxmlformats.org/drawingml/2006/main" w="3175"/>
      </cdr:spPr>
      <cdr:style>
        <a:lnRef xmlns:a="http://schemas.openxmlformats.org/drawingml/2006/main" idx="2">
          <a:schemeClr val="accent4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400" b="1" dirty="0">
              <a:solidFill>
                <a:schemeClr val="accent4">
                  <a:lumMod val="75000"/>
                </a:schemeClr>
              </a:solidFill>
            </a:rPr>
            <a:t>2%</a:t>
          </a:r>
        </a:p>
        <a:p xmlns:a="http://schemas.openxmlformats.org/drawingml/2006/main">
          <a:pPr algn="ctr"/>
          <a:r>
            <a:rPr lang="en-US" b="1" dirty="0">
              <a:solidFill>
                <a:schemeClr val="accent4">
                  <a:lumMod val="75000"/>
                </a:schemeClr>
              </a:solidFill>
            </a:rPr>
            <a:t>Solid Waste</a:t>
          </a:r>
          <a:endParaRPr lang="en-US" dirty="0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0.38556</cdr:x>
      <cdr:y>0.56996</cdr:y>
    </cdr:from>
    <cdr:to>
      <cdr:x>0.53005</cdr:x>
      <cdr:y>0.61741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319917" y="2909887"/>
          <a:ext cx="1244146" cy="2422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chemeClr val="bg2">
                  <a:lumMod val="25000"/>
                </a:schemeClr>
              </a:solidFill>
            </a:rPr>
            <a:t>IN REVENUES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0.36201</cdr:x>
      <cdr:y>0.37564</cdr:y>
    </cdr:from>
    <cdr:to>
      <cdr:x>0.48243</cdr:x>
      <cdr:y>0.62436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="" xmlns:a16="http://schemas.microsoft.com/office/drawing/2014/main" id="{9BA59581-AA05-4686-A78C-E070221F80A3}"/>
            </a:ext>
          </a:extLst>
        </cdr:cNvPr>
        <cdr:cNvCxnSpPr/>
      </cdr:nvCxnSpPr>
      <cdr:spPr>
        <a:xfrm xmlns:a="http://schemas.openxmlformats.org/drawingml/2006/main" flipV="1">
          <a:off x="1420178" y="851626"/>
          <a:ext cx="472440" cy="56388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0.36646</cdr:x>
      <cdr:y>0.20996</cdr:y>
    </cdr:from>
    <cdr:to>
      <cdr:x>0.48417</cdr:x>
      <cdr:y>0.20996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="" xmlns:a16="http://schemas.microsoft.com/office/drawing/2014/main" id="{A5A54745-0893-406B-A393-73B2282C0F4D}"/>
            </a:ext>
          </a:extLst>
        </cdr:cNvPr>
        <cdr:cNvCxnSpPr/>
      </cdr:nvCxnSpPr>
      <cdr:spPr>
        <a:xfrm xmlns:a="http://schemas.openxmlformats.org/drawingml/2006/main">
          <a:off x="1437632" y="476003"/>
          <a:ext cx="461819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0.34583</cdr:x>
      <cdr:y>0.64493</cdr:y>
    </cdr:from>
    <cdr:to>
      <cdr:x>0.48885</cdr:x>
      <cdr:y>0.84262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="" xmlns:a16="http://schemas.microsoft.com/office/drawing/2014/main" id="{045D7771-3DEB-4B79-A609-E217A9DA1D95}"/>
            </a:ext>
          </a:extLst>
        </cdr:cNvPr>
        <cdr:cNvCxnSpPr/>
      </cdr:nvCxnSpPr>
      <cdr:spPr>
        <a:xfrm xmlns:a="http://schemas.openxmlformats.org/drawingml/2006/main" flipV="1">
          <a:off x="1356697" y="1462146"/>
          <a:ext cx="561078" cy="44818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0.36532</cdr:x>
      <cdr:y>0.29346</cdr:y>
    </cdr:from>
    <cdr:to>
      <cdr:x>0.4826</cdr:x>
      <cdr:y>0.45393</cdr:y>
    </cdr:to>
    <cdr:cxnSp macro="">
      <cdr:nvCxnSpPr>
        <cdr:cNvPr id="8" name="Straight Connector 7">
          <a:extLst xmlns:a="http://schemas.openxmlformats.org/drawingml/2006/main">
            <a:ext uri="{FF2B5EF4-FFF2-40B4-BE49-F238E27FC236}">
              <a16:creationId xmlns="" xmlns:a16="http://schemas.microsoft.com/office/drawing/2014/main" id="{5DDF0AEE-855C-4CFC-A48D-64721C644967}"/>
            </a:ext>
          </a:extLst>
        </cdr:cNvPr>
        <cdr:cNvCxnSpPr/>
      </cdr:nvCxnSpPr>
      <cdr:spPr>
        <a:xfrm xmlns:a="http://schemas.openxmlformats.org/drawingml/2006/main" flipV="1">
          <a:off x="1433177" y="665315"/>
          <a:ext cx="460081" cy="36380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0.82448</cdr:x>
      <cdr:y>0.20271</cdr:y>
    </cdr:from>
    <cdr:to>
      <cdr:x>0.91075</cdr:x>
      <cdr:y>0.26502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83574" y="779067"/>
          <a:ext cx="762058" cy="239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chemeClr val="bg1">
                  <a:lumMod val="50000"/>
                </a:schemeClr>
              </a:solidFill>
            </a:rPr>
            <a:t>$200m</a:t>
          </a:r>
          <a:endParaRPr lang="en-US" sz="1400" b="1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0.87234</cdr:x>
      <cdr:y>0.60159</cdr:y>
    </cdr:from>
    <cdr:to>
      <cdr:x>0.94915</cdr:x>
      <cdr:y>0.6639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706360" y="2312079"/>
          <a:ext cx="678543" cy="239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chemeClr val="bg1">
                  <a:lumMod val="50000"/>
                </a:schemeClr>
              </a:solidFill>
            </a:rPr>
            <a:t>$42m</a:t>
          </a:r>
          <a:endParaRPr lang="en-US" sz="1400" b="1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0.87272</cdr:x>
      <cdr:y>0.02981</cdr:y>
    </cdr:from>
    <cdr:to>
      <cdr:x>0.95898</cdr:x>
      <cdr:y>0.09212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709690" y="114570"/>
          <a:ext cx="762058" cy="239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chemeClr val="bg1">
                  <a:lumMod val="50000"/>
                </a:schemeClr>
              </a:solidFill>
            </a:rPr>
            <a:t>$277m</a:t>
          </a:r>
          <a:endParaRPr lang="en-US" sz="1400" b="1" dirty="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0.85703</cdr:x>
      <cdr:y>0.11153</cdr:y>
    </cdr:from>
    <cdr:to>
      <cdr:x>0.98586</cdr:x>
      <cdr:y>0.17428</cdr:y>
    </cdr:to>
    <cdr:sp macro="" textlink="">
      <cdr:nvSpPr>
        <cdr:cNvPr id="3" name="TextBox 20"/>
        <cdr:cNvSpPr txBox="1"/>
      </cdr:nvSpPr>
      <cdr:spPr>
        <a:xfrm xmlns:a="http://schemas.openxmlformats.org/drawingml/2006/main">
          <a:off x="4259101" y="492322"/>
          <a:ext cx="640236" cy="2769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0" dirty="0"/>
            <a:t>$</a:t>
          </a:r>
          <a:r>
            <a:rPr lang="en-US" sz="1200" dirty="0"/>
            <a:t>200</a:t>
          </a:r>
          <a:r>
            <a:rPr lang="en-US" sz="1200" b="0" dirty="0"/>
            <a:t>M</a:t>
          </a:r>
        </a:p>
      </cdr:txBody>
    </cdr:sp>
  </cdr:relSizeAnchor>
  <cdr:relSizeAnchor xmlns:cdr="http://schemas.openxmlformats.org/drawingml/2006/chartDrawing">
    <cdr:from>
      <cdr:x>0.13875</cdr:x>
      <cdr:y>0.36786</cdr:y>
    </cdr:from>
    <cdr:to>
      <cdr:x>0.95175</cdr:x>
      <cdr:y>0.36786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="" xmlns:a16="http://schemas.microsoft.com/office/drawing/2014/main" id="{4471D760-A3E3-4485-8728-ACEFC29446C2}"/>
            </a:ext>
          </a:extLst>
        </cdr:cNvPr>
        <cdr:cNvCxnSpPr/>
      </cdr:nvCxnSpPr>
      <cdr:spPr bwMode="auto">
        <a:xfrm xmlns:a="http://schemas.openxmlformats.org/drawingml/2006/main">
          <a:off x="689530" y="1623794"/>
          <a:ext cx="4040305" cy="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28575" cap="flat" cmpd="sng" algn="ctr">
          <a:solidFill>
            <a:schemeClr val="tx1"/>
          </a:solidFill>
          <a:prstDash val="sysDash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0.12336</cdr:x>
      <cdr:y>0.3117</cdr:y>
    </cdr:from>
    <cdr:to>
      <cdr:x>0.3127</cdr:x>
      <cdr:y>0.37446</cdr:y>
    </cdr:to>
    <cdr:sp macro="" textlink="">
      <cdr:nvSpPr>
        <cdr:cNvPr id="5" name="TextBox 22"/>
        <cdr:cNvSpPr txBox="1"/>
      </cdr:nvSpPr>
      <cdr:spPr>
        <a:xfrm xmlns:a="http://schemas.openxmlformats.org/drawingml/2006/main">
          <a:off x="613045" y="1375913"/>
          <a:ext cx="94097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20% budget</a:t>
          </a:r>
        </a:p>
      </cdr:txBody>
    </cdr:sp>
  </cdr:relSizeAnchor>
  <cdr:relSizeAnchor xmlns:cdr="http://schemas.openxmlformats.org/drawingml/2006/chartDrawing">
    <cdr:from>
      <cdr:x>0.12336</cdr:x>
      <cdr:y>0.39575</cdr:y>
    </cdr:from>
    <cdr:to>
      <cdr:x>0.35327</cdr:x>
      <cdr:y>0.4585</cdr:y>
    </cdr:to>
    <cdr:sp macro="" textlink="">
      <cdr:nvSpPr>
        <cdr:cNvPr id="6" name="TextBox 23"/>
        <cdr:cNvSpPr txBox="1"/>
      </cdr:nvSpPr>
      <cdr:spPr>
        <a:xfrm xmlns:a="http://schemas.openxmlformats.org/drawingml/2006/main">
          <a:off x="613045" y="1746899"/>
          <a:ext cx="1142566" cy="2769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15% budget</a:t>
          </a:r>
        </a:p>
      </cdr:txBody>
    </cdr:sp>
  </cdr:relSizeAnchor>
  <cdr:relSizeAnchor xmlns:cdr="http://schemas.openxmlformats.org/drawingml/2006/chartDrawing">
    <cdr:from>
      <cdr:x>0.76796</cdr:x>
      <cdr:y>0.24364</cdr:y>
    </cdr:from>
    <cdr:to>
      <cdr:x>0.89679</cdr:x>
      <cdr:y>0.30639</cdr:y>
    </cdr:to>
    <cdr:sp macro="" textlink="">
      <cdr:nvSpPr>
        <cdr:cNvPr id="7" name="TextBox 20"/>
        <cdr:cNvSpPr txBox="1"/>
      </cdr:nvSpPr>
      <cdr:spPr>
        <a:xfrm xmlns:a="http://schemas.openxmlformats.org/drawingml/2006/main">
          <a:off x="3816465" y="1075447"/>
          <a:ext cx="640237" cy="2769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0" dirty="0"/>
            <a:t>$153M</a:t>
          </a:r>
        </a:p>
      </cdr:txBody>
    </cdr:sp>
  </cdr:relSizeAnchor>
  <cdr:relSizeAnchor xmlns:cdr="http://schemas.openxmlformats.org/drawingml/2006/chartDrawing">
    <cdr:from>
      <cdr:x>0.47413</cdr:x>
      <cdr:y>0.27852</cdr:y>
    </cdr:from>
    <cdr:to>
      <cdr:x>0.60297</cdr:x>
      <cdr:y>0.34127</cdr:y>
    </cdr:to>
    <cdr:sp macro="" textlink="">
      <cdr:nvSpPr>
        <cdr:cNvPr id="8" name="TextBox 19"/>
        <cdr:cNvSpPr txBox="1"/>
      </cdr:nvSpPr>
      <cdr:spPr>
        <a:xfrm xmlns:a="http://schemas.openxmlformats.org/drawingml/2006/main">
          <a:off x="2356259" y="1229418"/>
          <a:ext cx="640286" cy="2769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0" dirty="0"/>
            <a:t>$138M</a:t>
          </a:r>
        </a:p>
      </cdr:txBody>
    </cdr:sp>
  </cdr:relSizeAnchor>
  <cdr:relSizeAnchor xmlns:cdr="http://schemas.openxmlformats.org/drawingml/2006/chartDrawing">
    <cdr:from>
      <cdr:x>0.38521</cdr:x>
      <cdr:y>0.30246</cdr:y>
    </cdr:from>
    <cdr:to>
      <cdr:x>0.51404</cdr:x>
      <cdr:y>0.36521</cdr:y>
    </cdr:to>
    <cdr:sp macro="" textlink="">
      <cdr:nvSpPr>
        <cdr:cNvPr id="9" name="TextBox 17"/>
        <cdr:cNvSpPr txBox="1"/>
      </cdr:nvSpPr>
      <cdr:spPr>
        <a:xfrm xmlns:a="http://schemas.openxmlformats.org/drawingml/2006/main">
          <a:off x="1884585" y="1335099"/>
          <a:ext cx="630286" cy="2769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0" dirty="0"/>
            <a:t>$126M</a:t>
          </a:r>
        </a:p>
      </cdr:txBody>
    </cdr:sp>
  </cdr:relSizeAnchor>
  <cdr:relSizeAnchor xmlns:cdr="http://schemas.openxmlformats.org/drawingml/2006/chartDrawing">
    <cdr:from>
      <cdr:x>0.30631</cdr:x>
      <cdr:y>0.39226</cdr:y>
    </cdr:from>
    <cdr:to>
      <cdr:x>0.41908</cdr:x>
      <cdr:y>0.45501</cdr:y>
    </cdr:to>
    <cdr:sp macro="" textlink="">
      <cdr:nvSpPr>
        <cdr:cNvPr id="10" name="TextBox 15"/>
        <cdr:cNvSpPr txBox="1"/>
      </cdr:nvSpPr>
      <cdr:spPr>
        <a:xfrm xmlns:a="http://schemas.openxmlformats.org/drawingml/2006/main">
          <a:off x="1522245" y="1731510"/>
          <a:ext cx="560425" cy="2769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0" dirty="0"/>
            <a:t>$94M</a:t>
          </a:r>
        </a:p>
      </cdr:txBody>
    </cdr:sp>
  </cdr:relSizeAnchor>
  <cdr:relSizeAnchor xmlns:cdr="http://schemas.openxmlformats.org/drawingml/2006/chartDrawing">
    <cdr:from>
      <cdr:x>0.22141</cdr:x>
      <cdr:y>0.43724</cdr:y>
    </cdr:from>
    <cdr:to>
      <cdr:x>0.33419</cdr:x>
      <cdr:y>0.5</cdr:y>
    </cdr:to>
    <cdr:sp macro="" textlink="">
      <cdr:nvSpPr>
        <cdr:cNvPr id="11" name="TextBox 14"/>
        <cdr:cNvSpPr txBox="1"/>
      </cdr:nvSpPr>
      <cdr:spPr>
        <a:xfrm xmlns:a="http://schemas.openxmlformats.org/drawingml/2006/main">
          <a:off x="1100326" y="1930047"/>
          <a:ext cx="560474" cy="27703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0" dirty="0"/>
            <a:t>$72M</a:t>
          </a:r>
        </a:p>
      </cdr:txBody>
    </cdr:sp>
  </cdr:relSizeAnchor>
  <cdr:relSizeAnchor xmlns:cdr="http://schemas.openxmlformats.org/drawingml/2006/chartDrawing">
    <cdr:from>
      <cdr:x>0.13444</cdr:x>
      <cdr:y>0.61501</cdr:y>
    </cdr:from>
    <cdr:to>
      <cdr:x>0.23117</cdr:x>
      <cdr:y>0.67776</cdr:y>
    </cdr:to>
    <cdr:sp macro="" textlink="">
      <cdr:nvSpPr>
        <cdr:cNvPr id="12" name="TextBox 25"/>
        <cdr:cNvSpPr txBox="1"/>
      </cdr:nvSpPr>
      <cdr:spPr>
        <a:xfrm xmlns:a="http://schemas.openxmlformats.org/drawingml/2006/main">
          <a:off x="657720" y="2714773"/>
          <a:ext cx="473240" cy="2769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0" dirty="0"/>
            <a:t>$7M</a:t>
          </a:r>
        </a:p>
      </cdr:txBody>
    </cdr:sp>
  </cdr:relSizeAnchor>
  <cdr:relSizeAnchor xmlns:cdr="http://schemas.openxmlformats.org/drawingml/2006/chartDrawing">
    <cdr:from>
      <cdr:x>0.67187</cdr:x>
      <cdr:y>0.25953</cdr:y>
    </cdr:from>
    <cdr:to>
      <cdr:x>0.80071</cdr:x>
      <cdr:y>0.32228</cdr:y>
    </cdr:to>
    <cdr:sp macro="" textlink="">
      <cdr:nvSpPr>
        <cdr:cNvPr id="13" name="TextBox 20">
          <a:extLst xmlns:a="http://schemas.openxmlformats.org/drawingml/2006/main">
            <a:ext uri="{FF2B5EF4-FFF2-40B4-BE49-F238E27FC236}">
              <a16:creationId xmlns="" xmlns:a16="http://schemas.microsoft.com/office/drawing/2014/main" id="{9BAF7E75-B699-42BC-9AED-918C4E9AFCEB}"/>
            </a:ext>
          </a:extLst>
        </cdr:cNvPr>
        <cdr:cNvSpPr txBox="1"/>
      </cdr:nvSpPr>
      <cdr:spPr>
        <a:xfrm xmlns:a="http://schemas.openxmlformats.org/drawingml/2006/main">
          <a:off x="3338933" y="1145591"/>
          <a:ext cx="640286" cy="2769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0" dirty="0"/>
            <a:t>$151M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0.54579</cdr:x>
      <cdr:y>0.2916</cdr:y>
    </cdr:from>
    <cdr:to>
      <cdr:x>0.66237</cdr:x>
      <cdr:y>0.38049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17906" y="611077"/>
          <a:ext cx="495101" cy="186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 smtClean="0"/>
            <a:t>71%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0.7768</cdr:x>
      <cdr:y>0.23255</cdr:y>
    </cdr:from>
    <cdr:to>
      <cdr:x>0.88573</cdr:x>
      <cdr:y>0.33108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98964" y="487332"/>
          <a:ext cx="462613" cy="2064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 smtClean="0"/>
            <a:t>72%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0.33695</cdr:x>
      <cdr:y>0.16561</cdr:y>
    </cdr:from>
    <cdr:to>
      <cdr:x>0.45896</cdr:x>
      <cdr:y>0.30023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30971" y="363220"/>
          <a:ext cx="518161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 smtClean="0"/>
            <a:t>59%</a:t>
          </a:r>
          <a:endParaRPr lang="en-US" sz="11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0.2858</cdr:x>
      <cdr:y>0.28412</cdr:y>
    </cdr:from>
    <cdr:to>
      <cdr:x>0.42779</cdr:x>
      <cdr:y>0.42386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96344" y="661042"/>
          <a:ext cx="594359" cy="325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solidFill>
                <a:schemeClr val="bg1"/>
              </a:solidFill>
            </a:rPr>
            <a:t>$1.48B</a:t>
          </a:r>
        </a:p>
      </cdr:txBody>
    </cdr:sp>
  </cdr:relSizeAnchor>
  <cdr:relSizeAnchor xmlns:cdr="http://schemas.openxmlformats.org/drawingml/2006/chartDrawing">
    <cdr:from>
      <cdr:x>0.7167</cdr:x>
      <cdr:y>0.4184</cdr:y>
    </cdr:from>
    <cdr:to>
      <cdr:x>0.88456</cdr:x>
      <cdr:y>0.51447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00046" y="973455"/>
          <a:ext cx="702649" cy="2235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solidFill>
                <a:schemeClr val="bg1"/>
              </a:solidFill>
            </a:rPr>
            <a:t>$1.14B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0.70101</cdr:x>
      <cdr:y>0.2009</cdr:y>
    </cdr:from>
    <cdr:to>
      <cdr:x>0.89696</cdr:x>
      <cdr:y>0.35983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80800" y="415879"/>
          <a:ext cx="721404" cy="329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  27,493 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werpoint_Slidebcgrnd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72" r="-44505"/>
          <a:stretch/>
        </p:blipFill>
        <p:spPr>
          <a:xfrm>
            <a:off x="0" y="3"/>
            <a:ext cx="13018268" cy="9709573"/>
          </a:xfrm>
          <a:prstGeom prst="rect">
            <a:avLst/>
          </a:prstGeom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41400" y="1097496"/>
            <a:ext cx="6361289" cy="929641"/>
          </a:xfrm>
          <a:prstGeom prst="rect">
            <a:avLst/>
          </a:prstGeom>
        </p:spPr>
        <p:txBody>
          <a:bodyPr vert="horz" lIns="93125" tIns="46562" rIns="93125" bIns="465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25" tIns="46562" rIns="93125" bIns="46562" rtlCol="0"/>
          <a:lstStyle>
            <a:lvl1pPr algn="r">
              <a:defRPr sz="1200"/>
            </a:lvl1pPr>
          </a:lstStyle>
          <a:p>
            <a:fld id="{0E22E1C9-D88C-944C-AF71-20745A711C30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25" tIns="46562" rIns="93125" bIns="465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25" tIns="46562" rIns="93125" bIns="46562" rtlCol="0" anchor="b"/>
          <a:lstStyle>
            <a:lvl1pPr algn="r">
              <a:defRPr sz="1200"/>
            </a:lvl1pPr>
          </a:lstStyle>
          <a:p>
            <a:fld id="{7C11E509-EDAD-7549-B425-DA708A1F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677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25" tIns="46562" rIns="93125" bIns="46562" rtlCol="0"/>
          <a:lstStyle>
            <a:lvl1pPr algn="l">
              <a:defRPr sz="1200">
                <a:latin typeface="Franklin Gothic Book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25" tIns="46562" rIns="93125" bIns="46562" rtlCol="0"/>
          <a:lstStyle>
            <a:lvl1pPr algn="r">
              <a:defRPr sz="1200">
                <a:latin typeface="Franklin Gothic Book"/>
              </a:defRPr>
            </a:lvl1pPr>
          </a:lstStyle>
          <a:p>
            <a:fld id="{CE3523B9-78E1-4345-AA62-5BD6105820A1}" type="datetimeFigureOut">
              <a:rPr lang="en-US" smtClean="0"/>
              <a:pPr/>
              <a:t>1/24/2018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5" tIns="46562" rIns="93125" bIns="465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0"/>
          </a:xfrm>
          <a:prstGeom prst="rect">
            <a:avLst/>
          </a:prstGeom>
        </p:spPr>
        <p:txBody>
          <a:bodyPr vert="horz" lIns="93125" tIns="46562" rIns="93125" bIns="4656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25" tIns="46562" rIns="93125" bIns="46562" rtlCol="0" anchor="b"/>
          <a:lstStyle>
            <a:lvl1pPr algn="l">
              <a:defRPr sz="1200">
                <a:latin typeface="Franklin Gothic Book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25" tIns="46562" rIns="93125" bIns="46562" rtlCol="0" anchor="b"/>
          <a:lstStyle>
            <a:lvl1pPr algn="r">
              <a:defRPr sz="1200">
                <a:latin typeface="Franklin Gothic Book"/>
              </a:defRPr>
            </a:lvl1pPr>
          </a:lstStyle>
          <a:p>
            <a:fld id="{DCF597B0-247E-D54D-9977-2B387D3720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542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597B0-247E-D54D-9977-2B387D37207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167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597B0-247E-D54D-9977-2B387D37207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13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597B0-247E-D54D-9977-2B387D37207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14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597B0-247E-D54D-9977-2B387D37207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05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896">
              <a:defRPr>
                <a:solidFill>
                  <a:schemeClr val="tx1"/>
                </a:solidFill>
                <a:latin typeface="Arial" charset="0"/>
              </a:defRPr>
            </a:lvl1pPr>
            <a:lvl2pPr marL="741579" indent="-285222" defTabSz="934896">
              <a:defRPr>
                <a:solidFill>
                  <a:schemeClr val="tx1"/>
                </a:solidFill>
                <a:latin typeface="Arial" charset="0"/>
              </a:defRPr>
            </a:lvl2pPr>
            <a:lvl3pPr marL="1140890" indent="-228177" defTabSz="934896">
              <a:defRPr>
                <a:solidFill>
                  <a:schemeClr val="tx1"/>
                </a:solidFill>
                <a:latin typeface="Arial" charset="0"/>
              </a:defRPr>
            </a:lvl3pPr>
            <a:lvl4pPr marL="1597243" indent="-228177" defTabSz="934896">
              <a:defRPr>
                <a:solidFill>
                  <a:schemeClr val="tx1"/>
                </a:solidFill>
                <a:latin typeface="Arial" charset="0"/>
              </a:defRPr>
            </a:lvl4pPr>
            <a:lvl5pPr marL="2053600" indent="-228177" defTabSz="934896">
              <a:defRPr>
                <a:solidFill>
                  <a:schemeClr val="tx1"/>
                </a:solidFill>
                <a:latin typeface="Arial" charset="0"/>
              </a:defRPr>
            </a:lvl5pPr>
            <a:lvl6pPr marL="2509954" indent="-228177" defTabSz="9348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6310" indent="-228177" defTabSz="9348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2667" indent="-228177" defTabSz="9348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9020" indent="-228177" defTabSz="9348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CAE042-FA05-4FCE-B231-F0197D0A8DCB}" type="slidenum">
              <a:rPr lang="en-US" altLang="en-US" smtClean="0">
                <a:latin typeface="Calibri" pitchFamily="34" charset="0"/>
              </a:rPr>
              <a:pPr/>
              <a:t>2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903171" y="4414824"/>
            <a:ext cx="5608320" cy="418338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056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323">
              <a:defRPr>
                <a:solidFill>
                  <a:schemeClr val="tx1"/>
                </a:solidFill>
                <a:latin typeface="Arial" charset="0"/>
              </a:defRPr>
            </a:lvl1pPr>
            <a:lvl2pPr marL="741588" indent="-285226" defTabSz="933323">
              <a:defRPr>
                <a:solidFill>
                  <a:schemeClr val="tx1"/>
                </a:solidFill>
                <a:latin typeface="Arial" charset="0"/>
              </a:defRPr>
            </a:lvl2pPr>
            <a:lvl3pPr marL="1140905" indent="-228181" defTabSz="933323">
              <a:defRPr>
                <a:solidFill>
                  <a:schemeClr val="tx1"/>
                </a:solidFill>
                <a:latin typeface="Arial" charset="0"/>
              </a:defRPr>
            </a:lvl3pPr>
            <a:lvl4pPr marL="1597265" indent="-228181" defTabSz="933323">
              <a:defRPr>
                <a:solidFill>
                  <a:schemeClr val="tx1"/>
                </a:solidFill>
                <a:latin typeface="Arial" charset="0"/>
              </a:defRPr>
            </a:lvl4pPr>
            <a:lvl5pPr marL="2053628" indent="-228181" defTabSz="933323">
              <a:defRPr>
                <a:solidFill>
                  <a:schemeClr val="tx1"/>
                </a:solidFill>
                <a:latin typeface="Arial" charset="0"/>
              </a:defRPr>
            </a:lvl5pPr>
            <a:lvl6pPr marL="2509991" indent="-228181" defTabSz="9333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6349" indent="-228181" defTabSz="9333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2715" indent="-228181" defTabSz="9333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9075" indent="-228181" defTabSz="9333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2A230F1-0FAB-4DDE-A554-85F0F5C57204}" type="slidenum">
              <a:rPr lang="en-US" altLang="en-US" smtClean="0">
                <a:latin typeface="Calibri" pitchFamily="34" charset="0"/>
              </a:rPr>
              <a:pPr/>
              <a:t>3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701040" y="4646587"/>
            <a:ext cx="5608320" cy="418338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10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323">
              <a:defRPr>
                <a:solidFill>
                  <a:schemeClr val="tx1"/>
                </a:solidFill>
                <a:latin typeface="Arial" charset="0"/>
              </a:defRPr>
            </a:lvl1pPr>
            <a:lvl2pPr marL="741588" indent="-285226" defTabSz="933323">
              <a:defRPr>
                <a:solidFill>
                  <a:schemeClr val="tx1"/>
                </a:solidFill>
                <a:latin typeface="Arial" charset="0"/>
              </a:defRPr>
            </a:lvl2pPr>
            <a:lvl3pPr marL="1140905" indent="-228181" defTabSz="933323">
              <a:defRPr>
                <a:solidFill>
                  <a:schemeClr val="tx1"/>
                </a:solidFill>
                <a:latin typeface="Arial" charset="0"/>
              </a:defRPr>
            </a:lvl3pPr>
            <a:lvl4pPr marL="1597265" indent="-228181" defTabSz="933323">
              <a:defRPr>
                <a:solidFill>
                  <a:schemeClr val="tx1"/>
                </a:solidFill>
                <a:latin typeface="Arial" charset="0"/>
              </a:defRPr>
            </a:lvl4pPr>
            <a:lvl5pPr marL="2053628" indent="-228181" defTabSz="933323">
              <a:defRPr>
                <a:solidFill>
                  <a:schemeClr val="tx1"/>
                </a:solidFill>
                <a:latin typeface="Arial" charset="0"/>
              </a:defRPr>
            </a:lvl5pPr>
            <a:lvl6pPr marL="2509991" indent="-228181" defTabSz="9333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6349" indent="-228181" defTabSz="9333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2715" indent="-228181" defTabSz="9333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9075" indent="-228181" defTabSz="9333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2A230F1-0FAB-4DDE-A554-85F0F5C57204}" type="slidenum">
              <a:rPr lang="en-US" altLang="en-US" smtClean="0">
                <a:latin typeface="Calibri" pitchFamily="34" charset="0"/>
              </a:rPr>
              <a:pPr/>
              <a:t>4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701040" y="4646587"/>
            <a:ext cx="5608320" cy="418338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524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47775" y="31115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323">
              <a:defRPr>
                <a:solidFill>
                  <a:schemeClr val="tx1"/>
                </a:solidFill>
                <a:latin typeface="Arial" charset="0"/>
              </a:defRPr>
            </a:lvl1pPr>
            <a:lvl2pPr marL="741588" indent="-285226" defTabSz="933323">
              <a:defRPr>
                <a:solidFill>
                  <a:schemeClr val="tx1"/>
                </a:solidFill>
                <a:latin typeface="Arial" charset="0"/>
              </a:defRPr>
            </a:lvl2pPr>
            <a:lvl3pPr marL="1140905" indent="-228181" defTabSz="933323">
              <a:defRPr>
                <a:solidFill>
                  <a:schemeClr val="tx1"/>
                </a:solidFill>
                <a:latin typeface="Arial" charset="0"/>
              </a:defRPr>
            </a:lvl3pPr>
            <a:lvl4pPr marL="1597265" indent="-228181" defTabSz="933323">
              <a:defRPr>
                <a:solidFill>
                  <a:schemeClr val="tx1"/>
                </a:solidFill>
                <a:latin typeface="Arial" charset="0"/>
              </a:defRPr>
            </a:lvl4pPr>
            <a:lvl5pPr marL="2053628" indent="-228181" defTabSz="933323">
              <a:defRPr>
                <a:solidFill>
                  <a:schemeClr val="tx1"/>
                </a:solidFill>
                <a:latin typeface="Arial" charset="0"/>
              </a:defRPr>
            </a:lvl5pPr>
            <a:lvl6pPr marL="2509991" indent="-228181" defTabSz="9333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6349" indent="-228181" defTabSz="9333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2715" indent="-228181" defTabSz="9333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9075" indent="-228181" defTabSz="9333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F0B727F-6661-412E-8FB6-2C79C78B2AA4}" type="slidenum">
              <a:rPr lang="en-US" altLang="en-US" smtClean="0">
                <a:latin typeface="Calibri" pitchFamily="34" charset="0"/>
              </a:rPr>
              <a:pPr/>
              <a:t>5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768417" y="3927693"/>
            <a:ext cx="5608320" cy="519705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861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597B0-247E-D54D-9977-2B387D37207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796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597B0-247E-D54D-9977-2B387D37207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463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597B0-247E-D54D-9977-2B387D37207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222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597B0-247E-D54D-9977-2B387D37207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645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69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ABB5-A2ED-0041-A542-64358E3D5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33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ABB5-A2ED-0041-A542-64358E3D5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77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ABB5-A2ED-0041-A542-64358E3D5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39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BABB5-A2ED-0041-A542-64358E3D5C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93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ABB5-A2ED-0041-A542-64358E3D5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53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_SectionCov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2481347"/>
            <a:ext cx="9144000" cy="1470025"/>
          </a:xfrm>
        </p:spPr>
        <p:txBody>
          <a:bodyPr>
            <a:normAutofit/>
          </a:bodyPr>
          <a:lstStyle>
            <a:lvl1pPr algn="ctr">
              <a:defRPr sz="4000" spc="58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870158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ABB5-A2ED-0041-A542-64358E3D5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68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ABB5-A2ED-0041-A542-64358E3D5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84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ABB5-A2ED-0041-A542-64358E3D5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4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ABB5-A2ED-0041-A542-64358E3D5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00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ABB5-A2ED-0041-A542-64358E3D5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79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owerpoint_Slidebcgrnd2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6155"/>
            <a:ext cx="6915619" cy="945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7156"/>
            <a:ext cx="8229600" cy="4119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21" descr="Atlanta Seal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3988" y="624777"/>
            <a:ext cx="881332" cy="8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4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55BABB5-A2ED-0041-A542-64358E3D5C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78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b="1" i="0" kern="1200" cap="all" spc="3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64592" indent="-164592" algn="l" defTabSz="4572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/>
        <a:buChar char="•"/>
        <a:defRPr sz="2000" kern="1200" spc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38912" indent="-256032" algn="l" defTabSz="4572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/>
        <a:buChar char="–"/>
        <a:defRPr sz="2000" kern="1200" spc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spc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 spc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 spc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3.x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2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5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chart" Target="../charts/chart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6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83000" y="2792594"/>
            <a:ext cx="1854200" cy="17540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556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1" descr="Atlanta Sea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7926" y="3021972"/>
            <a:ext cx="1289750" cy="126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5963425"/>
            <a:ext cx="909602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cap="all" spc="70" dirty="0">
                <a:solidFill>
                  <a:schemeClr val="bg1"/>
                </a:solidFill>
                <a:cs typeface="Franklin Gothic Book"/>
              </a:rPr>
              <a:t>MADHAVI RAJDEV, CONTROLLER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381500"/>
            <a:ext cx="9144000" cy="1828800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b="1" i="0" kern="1200" cap="all" spc="17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2200" dirty="0"/>
              <a:t>City of Atlanta, department of finance</a:t>
            </a:r>
            <a:br>
              <a:rPr lang="en-US" sz="2200" dirty="0"/>
            </a:br>
            <a:r>
              <a:rPr lang="en-US" sz="2200" dirty="0"/>
              <a:t>FISCAL YEAR 2017 RESULTS</a:t>
            </a:r>
          </a:p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rgbClr val="ACE3FF"/>
                </a:solidFill>
                <a:latin typeface="+mn-lt"/>
              </a:rPr>
              <a:t/>
            </a:r>
            <a:br>
              <a:rPr lang="en-US" sz="1600" dirty="0">
                <a:solidFill>
                  <a:srgbClr val="ACE3FF"/>
                </a:solidFill>
                <a:latin typeface="+mn-lt"/>
              </a:rPr>
            </a:br>
            <a:r>
              <a:rPr lang="en-US" sz="1600" dirty="0">
                <a:solidFill>
                  <a:srgbClr val="ACE3FF"/>
                </a:solidFill>
                <a:latin typeface="+mn-lt"/>
              </a:rPr>
              <a:t>January 24, 2018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58800" y="5929557"/>
            <a:ext cx="7950200" cy="0"/>
          </a:xfrm>
          <a:prstGeom prst="line">
            <a:avLst/>
          </a:prstGeom>
          <a:ln w="12700">
            <a:solidFill>
              <a:srgbClr val="ACE3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58800" y="6424857"/>
            <a:ext cx="7950200" cy="0"/>
          </a:xfrm>
          <a:prstGeom prst="line">
            <a:avLst/>
          </a:prstGeom>
          <a:ln w="12700">
            <a:solidFill>
              <a:srgbClr val="ACE3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90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FBFA02F-8A09-4AAD-A9F2-D20CCBD81C62}" type="slidenum">
              <a:rPr lang="en-US" altLang="en-US" sz="1200" smtClean="0">
                <a:solidFill>
                  <a:srgbClr val="898989"/>
                </a:solidFill>
              </a:rPr>
              <a:pPr/>
              <a:t>10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360" y="576942"/>
            <a:ext cx="6878320" cy="957954"/>
          </a:xfrm>
        </p:spPr>
        <p:txBody>
          <a:bodyPr/>
          <a:lstStyle/>
          <a:p>
            <a:pPr>
              <a:defRPr/>
            </a:pPr>
            <a:r>
              <a:rPr lang="en-US" b="1" dirty="0"/>
              <a:t>FY2017 General Fund Balance</a:t>
            </a:r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467360" y="1592042"/>
            <a:ext cx="82847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solidFill>
                  <a:srgbClr val="000000"/>
                </a:solidFill>
              </a:rPr>
              <a:t>Unrestricted Fund Balance is </a:t>
            </a:r>
            <a:r>
              <a:rPr lang="en-US" altLang="en-US" b="1" dirty="0" smtClean="0">
                <a:solidFill>
                  <a:srgbClr val="000000"/>
                </a:solidFill>
              </a:rPr>
              <a:t>approx. </a:t>
            </a:r>
            <a:r>
              <a:rPr lang="en-US" altLang="en-US" b="1" dirty="0">
                <a:solidFill>
                  <a:srgbClr val="000000"/>
                </a:solidFill>
              </a:rPr>
              <a:t>30% of budgeted expenditures</a:t>
            </a:r>
          </a:p>
        </p:txBody>
      </p:sp>
      <p:sp>
        <p:nvSpPr>
          <p:cNvPr id="20486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5262880" y="1992153"/>
            <a:ext cx="3474719" cy="450072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1800" dirty="0"/>
              <a:t>Total Fund Balance has grown by $193 million since the beginning of </a:t>
            </a:r>
            <a:r>
              <a:rPr lang="en-US" altLang="en-US" sz="1800" dirty="0" smtClean="0"/>
              <a:t>FY2010.</a:t>
            </a:r>
            <a:endParaRPr lang="en-US" altLang="en-US" sz="1800" dirty="0"/>
          </a:p>
          <a:p>
            <a:pPr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1800" dirty="0"/>
              <a:t>Budgeted reserves and strong cost control were key factors in restoring fund </a:t>
            </a:r>
            <a:r>
              <a:rPr lang="en-US" altLang="en-US" sz="1800" dirty="0" smtClean="0"/>
              <a:t>balance.</a:t>
            </a:r>
            <a:endParaRPr lang="en-US" altLang="en-US" sz="1800" dirty="0"/>
          </a:p>
          <a:p>
            <a:pPr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1800" dirty="0"/>
              <a:t>$200 million is the largest fund balance the City has </a:t>
            </a:r>
            <a:r>
              <a:rPr lang="en-US" altLang="en-US" sz="1800" dirty="0" smtClean="0"/>
              <a:t>ever had.</a:t>
            </a:r>
            <a:endParaRPr lang="en-US" altLang="en-US" sz="1800" dirty="0"/>
          </a:p>
          <a:p>
            <a:pPr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1800" dirty="0"/>
              <a:t>Unrestricted fund balance above 20% is available for one-time, nonrecurring purchases as long as a portion goes toward reducing any remaining deficit </a:t>
            </a:r>
            <a:r>
              <a:rPr lang="en-US" altLang="en-US" sz="1800" dirty="0" smtClean="0"/>
              <a:t>funds.</a:t>
            </a:r>
            <a:endParaRPr lang="en-US" altLang="en-US" sz="1800" dirty="0"/>
          </a:p>
        </p:txBody>
      </p:sp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6204061"/>
              </p:ext>
            </p:extLst>
          </p:nvPr>
        </p:nvGraphicFramePr>
        <p:xfrm>
          <a:off x="90055" y="2357120"/>
          <a:ext cx="4969625" cy="4414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Straight Connector 12"/>
          <p:cNvCxnSpPr>
            <a:cxnSpLocks/>
          </p:cNvCxnSpPr>
          <p:nvPr/>
        </p:nvCxnSpPr>
        <p:spPr bwMode="auto">
          <a:xfrm flipV="1">
            <a:off x="779585" y="4336690"/>
            <a:ext cx="4017096" cy="759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972774" y="3556524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>
                <a:latin typeface="Calibri" panose="020F0502020204030204" pitchFamily="34" charset="0"/>
              </a:rPr>
              <a:t>$142M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 bwMode="auto">
          <a:xfrm>
            <a:off x="753267" y="3498822"/>
            <a:ext cx="40434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22"/>
          <p:cNvSpPr txBox="1"/>
          <p:nvPr/>
        </p:nvSpPr>
        <p:spPr>
          <a:xfrm>
            <a:off x="714317" y="3182484"/>
            <a:ext cx="1291197" cy="276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25% budget</a:t>
            </a:r>
          </a:p>
        </p:txBody>
      </p:sp>
    </p:spTree>
    <p:extLst>
      <p:ext uri="{BB962C8B-B14F-4D97-AF65-F5344CB8AC3E}">
        <p14:creationId xmlns:p14="http://schemas.microsoft.com/office/powerpoint/2010/main" val="2148692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13129" y="6494145"/>
            <a:ext cx="687832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+mn-lt"/>
                <a:cs typeface="Arial" panose="020B0604020202020204" pitchFamily="34" charset="0"/>
              </a:rPr>
              <a:t>The FY17 actuarial assessment determined the City was at 21.1% well within the  35% cap placed by 2011 pension reforms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196" y="566056"/>
            <a:ext cx="7161213" cy="957953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cs typeface="Arial" charset="0"/>
              </a:rPr>
              <a:t>Pensions and other post employment benefits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22680" y="4317250"/>
            <a:ext cx="28111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</a:rPr>
              <a:t>Pension Liability and Funded Percentage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ABB5-A2ED-0041-A542-64358E3D5C7F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5699514"/>
              </p:ext>
            </p:extLst>
          </p:nvPr>
        </p:nvGraphicFramePr>
        <p:xfrm>
          <a:off x="276224" y="4455750"/>
          <a:ext cx="4246880" cy="2095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7894976"/>
              </p:ext>
            </p:extLst>
          </p:nvPr>
        </p:nvGraphicFramePr>
        <p:xfrm>
          <a:off x="4832029" y="1867741"/>
          <a:ext cx="43942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35192" y="1615250"/>
            <a:ext cx="33910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</a:rPr>
              <a:t>Annual OPEB Costs (Pay as you go OPEB costs)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602720"/>
              </p:ext>
            </p:extLst>
          </p:nvPr>
        </p:nvGraphicFramePr>
        <p:xfrm>
          <a:off x="4958080" y="4323460"/>
          <a:ext cx="4185920" cy="232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29129" y="5194287"/>
            <a:ext cx="589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</a:rPr>
              <a:t>$1.12B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665988"/>
              </p:ext>
            </p:extLst>
          </p:nvPr>
        </p:nvGraphicFramePr>
        <p:xfrm>
          <a:off x="356230" y="1782682"/>
          <a:ext cx="3681571" cy="2070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70977" y="1615250"/>
            <a:ext cx="21145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</a:rPr>
              <a:t>Annual Pension Expenses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4307" y="1851427"/>
            <a:ext cx="699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53,818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1230" y="233727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17,901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6231" y="3830284"/>
            <a:ext cx="8263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                       PENSION                                                                       OPEB</a:t>
            </a:r>
          </a:p>
        </p:txBody>
      </p:sp>
    </p:spTree>
    <p:extLst>
      <p:ext uri="{BB962C8B-B14F-4D97-AF65-F5344CB8AC3E}">
        <p14:creationId xmlns:p14="http://schemas.microsoft.com/office/powerpoint/2010/main" val="3201472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5C31806-6AD8-4044-98C2-4BC620733F73}" type="slidenum">
              <a:rPr lang="en-US" altLang="en-US" sz="1200" smtClean="0">
                <a:solidFill>
                  <a:srgbClr val="898989"/>
                </a:solidFill>
              </a:rPr>
              <a:pPr/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566056"/>
            <a:ext cx="7239000" cy="979725"/>
          </a:xfrm>
        </p:spPr>
        <p:txBody>
          <a:bodyPr/>
          <a:lstStyle/>
          <a:p>
            <a:pPr>
              <a:defRPr/>
            </a:pPr>
            <a:r>
              <a:rPr lang="en-US" b="1" dirty="0"/>
              <a:t>Fiscal year 2017 results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48408" y="2865166"/>
            <a:ext cx="5508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25298"/>
                </a:solidFill>
              </a:rPr>
              <a:t>Questions/Comments</a:t>
            </a:r>
          </a:p>
        </p:txBody>
      </p:sp>
    </p:spTree>
    <p:extLst>
      <p:ext uri="{BB962C8B-B14F-4D97-AF65-F5344CB8AC3E}">
        <p14:creationId xmlns:p14="http://schemas.microsoft.com/office/powerpoint/2010/main" val="398939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5"/>
          <p:cNvSpPr>
            <a:spLocks noGrp="1"/>
          </p:cNvSpPr>
          <p:nvPr>
            <p:ph type="title"/>
          </p:nvPr>
        </p:nvSpPr>
        <p:spPr>
          <a:xfrm>
            <a:off x="477520" y="555184"/>
            <a:ext cx="6847840" cy="10040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/>
              <a:t>City Revenues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E5D887E-B22D-477A-9A8C-39B1DDB62B89}" type="slidenum">
              <a:rPr lang="en-US" altLang="en-US" sz="1200" smtClean="0">
                <a:solidFill>
                  <a:srgbClr val="898989"/>
                </a:solidFill>
              </a:rPr>
              <a:pPr/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7858910"/>
              </p:ext>
            </p:extLst>
          </p:nvPr>
        </p:nvGraphicFramePr>
        <p:xfrm>
          <a:off x="1071198" y="1272162"/>
          <a:ext cx="6491612" cy="5428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3668229"/>
              </p:ext>
            </p:extLst>
          </p:nvPr>
        </p:nvGraphicFramePr>
        <p:xfrm>
          <a:off x="159323" y="1343284"/>
          <a:ext cx="9053177" cy="5285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341223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468088" y="555184"/>
            <a:ext cx="6847112" cy="97970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cs typeface="Arial" charset="0"/>
              </a:rPr>
              <a:t>Government-wide Changes in Net Position</a:t>
            </a:r>
          </a:p>
        </p:txBody>
      </p:sp>
      <p:sp>
        <p:nvSpPr>
          <p:cNvPr id="10244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7CBEA8C-1A30-4F9B-81FA-762BBD6324AD}" type="slidenum">
              <a:rPr lang="en-US" altLang="en-US" sz="1200" smtClean="0">
                <a:solidFill>
                  <a:srgbClr val="898989"/>
                </a:solidFill>
              </a:rPr>
              <a:pPr/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E4745FA3-50D0-499A-890E-499014ADB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62809"/>
              </p:ext>
            </p:extLst>
          </p:nvPr>
        </p:nvGraphicFramePr>
        <p:xfrm>
          <a:off x="308222" y="1668544"/>
          <a:ext cx="8567919" cy="5457883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039657">
                  <a:extLst>
                    <a:ext uri="{9D8B030D-6E8A-4147-A177-3AD203B41FA5}">
                      <a16:colId xmlns="" xmlns:a16="http://schemas.microsoft.com/office/drawing/2014/main" val="2604123072"/>
                    </a:ext>
                  </a:extLst>
                </a:gridCol>
                <a:gridCol w="1494285">
                  <a:extLst>
                    <a:ext uri="{9D8B030D-6E8A-4147-A177-3AD203B41FA5}">
                      <a16:colId xmlns="" xmlns:a16="http://schemas.microsoft.com/office/drawing/2014/main" val="2459542632"/>
                    </a:ext>
                  </a:extLst>
                </a:gridCol>
                <a:gridCol w="1290776">
                  <a:extLst>
                    <a:ext uri="{9D8B030D-6E8A-4147-A177-3AD203B41FA5}">
                      <a16:colId xmlns="" xmlns:a16="http://schemas.microsoft.com/office/drawing/2014/main" val="3717889112"/>
                    </a:ext>
                  </a:extLst>
                </a:gridCol>
                <a:gridCol w="1425770">
                  <a:extLst>
                    <a:ext uri="{9D8B030D-6E8A-4147-A177-3AD203B41FA5}">
                      <a16:colId xmlns="" xmlns:a16="http://schemas.microsoft.com/office/drawing/2014/main" val="766936761"/>
                    </a:ext>
                  </a:extLst>
                </a:gridCol>
                <a:gridCol w="1317431">
                  <a:extLst>
                    <a:ext uri="{9D8B030D-6E8A-4147-A177-3AD203B41FA5}">
                      <a16:colId xmlns="" xmlns:a16="http://schemas.microsoft.com/office/drawing/2014/main" val="4246164352"/>
                    </a:ext>
                  </a:extLst>
                </a:gridCol>
              </a:tblGrid>
              <a:tr h="420029"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 smtClean="0">
                          <a:effectLst/>
                        </a:rPr>
                        <a:t>Statement </a:t>
                      </a:r>
                      <a:r>
                        <a:rPr lang="en-US" sz="1800" b="1" u="none" strike="noStrike" dirty="0">
                          <a:effectLst/>
                        </a:rPr>
                        <a:t>of Changes in Net Position as of June 30, 2017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47" marR="6947" marT="69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44861589"/>
                  </a:ext>
                </a:extLst>
              </a:tr>
              <a:tr h="544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($-Millions)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01638" indent="0"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Governmental Activities 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Business-type Activities 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Total  2017 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Total  2016 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37760085"/>
                  </a:ext>
                </a:extLst>
              </a:tr>
              <a:tr h="195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Revenues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2949851780"/>
                  </a:ext>
                </a:extLst>
              </a:tr>
              <a:tr h="195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Program revenues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$             284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$       1,310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$       1,594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$        1,523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2584221233"/>
                  </a:ext>
                </a:extLst>
              </a:tr>
              <a:tr h="2113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General revenues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sng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   760 </a:t>
                      </a:r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sng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  17 </a:t>
                      </a:r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sng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777 </a:t>
                      </a:r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sng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797 </a:t>
                      </a:r>
                      <a:endParaRPr lang="en-US" sz="14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80612392"/>
                  </a:ext>
                </a:extLst>
              </a:tr>
              <a:tr h="2113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Total Revenues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sng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1,044 </a:t>
                      </a:r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sng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1,327 </a:t>
                      </a:r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sng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400" u="sng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2,371 </a:t>
                      </a:r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sng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2,320 </a:t>
                      </a:r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69750929"/>
                  </a:ext>
                </a:extLst>
              </a:tr>
              <a:tr h="195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Expenses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337503158"/>
                  </a:ext>
                </a:extLst>
              </a:tr>
              <a:tr h="239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General government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   465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  -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465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309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721813241"/>
                  </a:ext>
                </a:extLst>
              </a:tr>
              <a:tr h="195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Public Safety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   349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  -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349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334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454934984"/>
                  </a:ext>
                </a:extLst>
              </a:tr>
              <a:tr h="195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Water and Wastewater System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     -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472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472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451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3728445631"/>
                  </a:ext>
                </a:extLst>
              </a:tr>
              <a:tr h="195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Department of Aviation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     -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673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673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641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542649195"/>
                  </a:ext>
                </a:extLst>
              </a:tr>
              <a:tr h="195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Sanitation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     -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  40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  40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  61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3967197146"/>
                  </a:ext>
                </a:extLst>
              </a:tr>
              <a:tr h="2113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Other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sng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   233 </a:t>
                      </a:r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sng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    6 </a:t>
                      </a:r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sng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239 </a:t>
                      </a:r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sng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220 </a:t>
                      </a:r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2000596403"/>
                  </a:ext>
                </a:extLst>
              </a:tr>
              <a:tr h="2113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Total Expenses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sng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1,047 </a:t>
                      </a:r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sng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400" u="sng" strike="noStrike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1,191 </a:t>
                      </a:r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sng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2,238 </a:t>
                      </a:r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sng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sz="1400" u="sng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2,016 </a:t>
                      </a:r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560142910"/>
                  </a:ext>
                </a:extLst>
              </a:tr>
              <a:tr h="195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3308243472"/>
                  </a:ext>
                </a:extLst>
              </a:tr>
              <a:tr h="195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Increase in Net Position before transfers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     (3)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136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133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304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862091283"/>
                  </a:ext>
                </a:extLst>
              </a:tr>
              <a:tr h="2113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Transfers in(out)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sng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   (34)</a:t>
                      </a:r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sng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  34 </a:t>
                      </a:r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sng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  -   </a:t>
                      </a:r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sng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   -   </a:t>
                      </a:r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522700179"/>
                  </a:ext>
                </a:extLst>
              </a:tr>
              <a:tr h="195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Increase (decrease) in Net Position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   (37)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170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133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304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390834216"/>
                  </a:ext>
                </a:extLst>
              </a:tr>
              <a:tr h="2113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Net Position, Beginning of Period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sng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  (502)</a:t>
                      </a:r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sng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7,475 </a:t>
                      </a:r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sng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6,973 </a:t>
                      </a:r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sng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6,669 </a:t>
                      </a:r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355004792"/>
                  </a:ext>
                </a:extLst>
              </a:tr>
              <a:tr h="235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Net Position, End of Period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sng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$            (539)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sng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$       7,645 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sng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$       7,106 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sng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$        </a:t>
                      </a:r>
                      <a:r>
                        <a:rPr lang="en-US" sz="1400" b="1" u="sng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6,973 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947" marR="6947" marT="694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4273661333"/>
                  </a:ext>
                </a:extLst>
              </a:tr>
              <a:tr h="195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7" marR="6947" marT="694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3558456295"/>
                  </a:ext>
                </a:extLst>
              </a:tr>
              <a:tr h="195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7" marR="6947" marT="694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7" marR="6947" marT="694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7" marR="6947" marT="694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7" marR="6947" marT="694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80376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2601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468088" y="555184"/>
            <a:ext cx="6847112" cy="979703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cs typeface="Arial" charset="0"/>
              </a:rPr>
              <a:t>Government-Wide Statement of Net Position</a:t>
            </a:r>
            <a:endParaRPr lang="en-US" altLang="en-US" b="1" dirty="0">
              <a:cs typeface="Arial" charset="0"/>
            </a:endParaRPr>
          </a:p>
        </p:txBody>
      </p:sp>
      <p:sp>
        <p:nvSpPr>
          <p:cNvPr id="10244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7CBEA8C-1A30-4F9B-81FA-762BBD6324AD}" type="slidenum">
              <a:rPr lang="en-US" altLang="en-US" sz="1200" smtClean="0">
                <a:solidFill>
                  <a:srgbClr val="898989"/>
                </a:solidFill>
              </a:rPr>
              <a:pPr/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E4745FA3-50D0-499A-890E-499014ADB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471496"/>
              </p:ext>
            </p:extLst>
          </p:nvPr>
        </p:nvGraphicFramePr>
        <p:xfrm>
          <a:off x="287441" y="1668544"/>
          <a:ext cx="8567919" cy="5438284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923350">
                  <a:extLst>
                    <a:ext uri="{9D8B030D-6E8A-4147-A177-3AD203B41FA5}">
                      <a16:colId xmlns="" xmlns:a16="http://schemas.microsoft.com/office/drawing/2014/main" val="2604123072"/>
                    </a:ext>
                  </a:extLst>
                </a:gridCol>
                <a:gridCol w="1724891">
                  <a:extLst>
                    <a:ext uri="{9D8B030D-6E8A-4147-A177-3AD203B41FA5}">
                      <a16:colId xmlns="" xmlns:a16="http://schemas.microsoft.com/office/drawing/2014/main" val="2459542632"/>
                    </a:ext>
                  </a:extLst>
                </a:gridCol>
                <a:gridCol w="1176477">
                  <a:extLst>
                    <a:ext uri="{9D8B030D-6E8A-4147-A177-3AD203B41FA5}">
                      <a16:colId xmlns="" xmlns:a16="http://schemas.microsoft.com/office/drawing/2014/main" val="3717889112"/>
                    </a:ext>
                  </a:extLst>
                </a:gridCol>
                <a:gridCol w="1425770">
                  <a:extLst>
                    <a:ext uri="{9D8B030D-6E8A-4147-A177-3AD203B41FA5}">
                      <a16:colId xmlns="" xmlns:a16="http://schemas.microsoft.com/office/drawing/2014/main" val="766936761"/>
                    </a:ext>
                  </a:extLst>
                </a:gridCol>
                <a:gridCol w="1317431">
                  <a:extLst>
                    <a:ext uri="{9D8B030D-6E8A-4147-A177-3AD203B41FA5}">
                      <a16:colId xmlns="" xmlns:a16="http://schemas.microsoft.com/office/drawing/2014/main" val="4246164352"/>
                    </a:ext>
                  </a:extLst>
                </a:gridCol>
              </a:tblGrid>
              <a:tr h="451201"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</a:rPr>
                        <a:t>Statement of </a:t>
                      </a:r>
                      <a:r>
                        <a:rPr lang="en-US" sz="1800" b="1" u="none" strike="noStrike" dirty="0" smtClean="0">
                          <a:effectLst/>
                        </a:rPr>
                        <a:t>Net </a:t>
                      </a:r>
                      <a:r>
                        <a:rPr lang="en-US" sz="1800" b="1" u="none" strike="noStrike" dirty="0">
                          <a:effectLst/>
                        </a:rPr>
                        <a:t>Position as of June 30, </a:t>
                      </a:r>
                      <a:r>
                        <a:rPr lang="en-US" sz="1800" b="1" u="none" strike="noStrike" dirty="0" smtClean="0">
                          <a:effectLst/>
                        </a:rPr>
                        <a:t>2017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47" marR="6947" marT="69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44861589"/>
                  </a:ext>
                </a:extLst>
              </a:tr>
              <a:tr h="5986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($-Millions)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57200" indent="0"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Governmental Activities 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Business-type Activities 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Total  2017 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Total  2016 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9851780"/>
                  </a:ext>
                </a:extLst>
              </a:tr>
              <a:tr h="195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Current Assets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     1,092 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    3,765 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4,857 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4,733 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2584221233"/>
                  </a:ext>
                </a:extLst>
              </a:tr>
              <a:tr h="2113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Capital Assets, net of Depreciation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1,043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11,212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12,255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12,030 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80612392"/>
                  </a:ext>
                </a:extLst>
              </a:tr>
              <a:tr h="2113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Deferred Outflows of Resources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236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331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567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468 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69750929"/>
                  </a:ext>
                </a:extLst>
              </a:tr>
              <a:tr h="195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Assets and Deferred Outflows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2,371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15,308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17,679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17,231 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337503158"/>
                  </a:ext>
                </a:extLst>
              </a:tr>
              <a:tr h="205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721813241"/>
                  </a:ext>
                </a:extLst>
              </a:tr>
              <a:tr h="195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Current Liabilities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231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776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1,007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664 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454934984"/>
                  </a:ext>
                </a:extLst>
              </a:tr>
              <a:tr h="195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Non-Current Liabilities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2,587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6,872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9,459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9,461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3728445631"/>
                  </a:ext>
                </a:extLst>
              </a:tr>
              <a:tr h="195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Deferred Inflows of Resources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92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14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106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133 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542649195"/>
                  </a:ext>
                </a:extLst>
              </a:tr>
              <a:tr h="195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Liabilities and Deferred Inflows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</a:t>
                      </a:r>
                      <a:r>
                        <a:rPr lang="en-US" sz="14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2,910 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7,662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10,572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</a:t>
                      </a:r>
                      <a:r>
                        <a:rPr lang="en-US" sz="14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10,258 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3967197146"/>
                  </a:ext>
                </a:extLst>
              </a:tr>
              <a:tr h="2113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2000596403"/>
                  </a:ext>
                </a:extLst>
              </a:tr>
              <a:tr h="2113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Investment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capital assets,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86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5,687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5,773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5,387 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560142910"/>
                  </a:ext>
                </a:extLst>
              </a:tr>
              <a:tr h="195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Restricted Net Position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745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1,070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1,815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1,681 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3308243472"/>
                  </a:ext>
                </a:extLst>
              </a:tr>
              <a:tr h="195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Unrestricted Net Position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(1,370)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888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(482)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(</a:t>
                      </a:r>
                      <a:r>
                        <a:rPr lang="en-US" sz="14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95)</a:t>
                      </a:r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862091283"/>
                  </a:ext>
                </a:extLst>
              </a:tr>
              <a:tr h="2113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Net Position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       (539)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    7,645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7,106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</a:t>
                      </a:r>
                      <a:r>
                        <a:rPr lang="en-US" sz="14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6,973 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522700179"/>
                  </a:ext>
                </a:extLst>
              </a:tr>
              <a:tr h="19508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390834216"/>
                  </a:ext>
                </a:extLst>
              </a:tr>
              <a:tr h="21133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355004792"/>
                  </a:ext>
                </a:extLst>
              </a:tr>
              <a:tr h="23572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4273661333"/>
                  </a:ext>
                </a:extLst>
              </a:tr>
              <a:tr h="195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7" marR="6947" marT="69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7" marR="6947" marT="694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3558456295"/>
                  </a:ext>
                </a:extLst>
              </a:tr>
              <a:tr h="195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7" marR="6947" marT="694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7" marR="6947" marT="694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7" marR="6947" marT="694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7" marR="6947" marT="694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80376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9234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7"/>
          <p:cNvSpPr>
            <a:spLocks noGrp="1"/>
          </p:cNvSpPr>
          <p:nvPr>
            <p:ph type="body" idx="1"/>
          </p:nvPr>
        </p:nvSpPr>
        <p:spPr>
          <a:xfrm>
            <a:off x="447675" y="1551629"/>
            <a:ext cx="5972810" cy="5159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1800" dirty="0">
                <a:cs typeface="Arial" charset="0"/>
              </a:rPr>
              <a:t>Fiscal 2017 Financial Summary</a:t>
            </a:r>
          </a:p>
        </p:txBody>
      </p:sp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447675" y="566056"/>
            <a:ext cx="6867525" cy="979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cs typeface="Arial" charset="0"/>
              </a:rPr>
              <a:t>Financial Highlights by Fund</a:t>
            </a:r>
          </a:p>
        </p:txBody>
      </p:sp>
      <p:sp>
        <p:nvSpPr>
          <p:cNvPr id="1434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8BB56F3-89E9-42BF-A914-D6A69ADFA17A}" type="slidenum">
              <a:rPr lang="en-US" altLang="en-US" sz="1200" smtClean="0">
                <a:solidFill>
                  <a:srgbClr val="898989"/>
                </a:solidFill>
              </a:rPr>
              <a:pPr/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F739CCC5-4AC5-4C5B-BAE2-14E547B98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016874"/>
              </p:ext>
            </p:extLst>
          </p:nvPr>
        </p:nvGraphicFramePr>
        <p:xfrm>
          <a:off x="559435" y="2255494"/>
          <a:ext cx="7920889" cy="3157163"/>
        </p:xfrm>
        <a:graphic>
          <a:graphicData uri="http://schemas.openxmlformats.org/drawingml/2006/table">
            <a:tbl>
              <a:tblPr/>
              <a:tblGrid>
                <a:gridCol w="27616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95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995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601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504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Fund  ($-Millions)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Revenues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Change in Fund Balance/Net Position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Ending Fund Balance/Net Position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96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General Fund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$611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$47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$200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96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Capital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$1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($51)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u="none" strike="noStrike">
                          <a:effectLst/>
                          <a:latin typeface="+mn-lt"/>
                        </a:rPr>
                        <a:t>$247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96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Non-Major Governmental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$339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$150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u="none" strike="noStrike">
                          <a:effectLst/>
                          <a:latin typeface="+mn-lt"/>
                        </a:rPr>
                        <a:t>$478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96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Department of Watershed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$486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$139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u="none" strike="noStrike">
                          <a:effectLst/>
                          <a:latin typeface="+mn-lt"/>
                        </a:rPr>
                        <a:t>$2,875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96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Department of Aviation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$498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$64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$4,856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96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Non-Major Enterprise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$59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($31)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($72)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96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Internal Service Funds: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96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Fleet Service Funds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$32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u="none" strike="noStrike">
                          <a:effectLst/>
                          <a:latin typeface="+mn-lt"/>
                        </a:rPr>
                        <a:t>$23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($3)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96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Group Insurance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$146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($10)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$1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3754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D492FBE-481E-49D5-8D98-6474568AAD76}" type="slidenum">
              <a:rPr lang="en-US" altLang="en-US" sz="1200" smtClean="0">
                <a:solidFill>
                  <a:srgbClr val="898989"/>
                </a:solidFill>
              </a:rPr>
              <a:pPr/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360" y="576942"/>
            <a:ext cx="6858000" cy="95795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General Fund Financials: </a:t>
            </a:r>
            <a:br>
              <a:rPr lang="en-US" b="1" dirty="0"/>
            </a:br>
            <a:r>
              <a:rPr lang="en-US" b="1" dirty="0"/>
              <a:t>Balance Sheet</a:t>
            </a:r>
          </a:p>
        </p:txBody>
      </p:sp>
      <p:sp>
        <p:nvSpPr>
          <p:cNvPr id="15364" name="Rectangle 13"/>
          <p:cNvSpPr>
            <a:spLocks noChangeArrowheads="1"/>
          </p:cNvSpPr>
          <p:nvPr/>
        </p:nvSpPr>
        <p:spPr bwMode="auto">
          <a:xfrm>
            <a:off x="223520" y="1593672"/>
            <a:ext cx="5720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000" b="1" dirty="0">
                <a:latin typeface="+mn-lt"/>
              </a:rPr>
              <a:t>Positive General Fund Balance Sheet Changes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338" y="4540869"/>
            <a:ext cx="54971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altLang="en-US" sz="1400" dirty="0"/>
              <a:t>Fund Balance increased $193M since FY2010.</a:t>
            </a:r>
            <a:endParaRPr lang="en-US" altLang="en-US" sz="800" dirty="0"/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altLang="en-US" sz="1400" dirty="0"/>
              <a:t>Maintained liquidity, grew fund balance, and paid debt.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altLang="en-US" sz="1400" dirty="0"/>
              <a:t>Cash balance has increased by 139%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altLang="en-US" sz="1400" dirty="0"/>
              <a:t>Due From Other Funds reduced by 66%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altLang="en-US" sz="1400" dirty="0"/>
              <a:t>Receivables balance reduced by 26%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altLang="en-US" sz="1400" dirty="0"/>
              <a:t>Due to Other Funds reduced by 81%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245383"/>
              </p:ext>
            </p:extLst>
          </p:nvPr>
        </p:nvGraphicFramePr>
        <p:xfrm>
          <a:off x="304800" y="1993900"/>
          <a:ext cx="4335463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9" name="Worksheet" r:id="rId4" imgW="3781357" imgH="2352585" progId="Excel.Sheet.12">
                  <p:embed/>
                </p:oleObj>
              </mc:Choice>
              <mc:Fallback>
                <p:oleObj name="Worksheet" r:id="rId4" imgW="3781357" imgH="2352585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93900"/>
                        <a:ext cx="4335463" cy="2463800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576A8B5A-5817-4AC1-8ACF-6FBDE0D889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3708814"/>
              </p:ext>
            </p:extLst>
          </p:nvPr>
        </p:nvGraphicFramePr>
        <p:xfrm>
          <a:off x="5152059" y="4347747"/>
          <a:ext cx="3382078" cy="2354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="" xmlns:a16="http://schemas.microsoft.com/office/drawing/2014/main" id="{A39DD145-4715-4427-A10A-28E558BB39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885400"/>
              </p:ext>
            </p:extLst>
          </p:nvPr>
        </p:nvGraphicFramePr>
        <p:xfrm>
          <a:off x="4881562" y="1993782"/>
          <a:ext cx="3923073" cy="2267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61427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26A46B0-00DE-49D9-9EB2-4391E1E317D3}" type="slidenum">
              <a:rPr lang="en-US" altLang="en-US" sz="1200" smtClean="0">
                <a:solidFill>
                  <a:srgbClr val="898989"/>
                </a:solidFill>
              </a:rPr>
              <a:pPr/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76155"/>
            <a:ext cx="7477760" cy="94585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General Fund Financials: </a:t>
            </a:r>
            <a:br>
              <a:rPr lang="en-US" b="1" dirty="0"/>
            </a:br>
            <a:r>
              <a:rPr lang="en-US" b="1" dirty="0"/>
              <a:t>Trending Revenues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7252855" y="1655404"/>
            <a:ext cx="1724890" cy="550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altLang="en-US" sz="1200" dirty="0">
                <a:latin typeface="Franklin Gothic Book" panose="020B0503020102020204" pitchFamily="34" charset="0"/>
                <a:cs typeface="Arial" charset="0"/>
              </a:rPr>
              <a:t>Overall revenue growth of 22% since 2013.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en-US" sz="1200" i="1" dirty="0">
              <a:latin typeface="Franklin Gothic Book" panose="020B0503020102020204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altLang="en-US" sz="1200" dirty="0">
                <a:latin typeface="Franklin Gothic Book" panose="020B0503020102020204" pitchFamily="34" charset="0"/>
                <a:cs typeface="Arial" charset="0"/>
              </a:rPr>
              <a:t>Licenses and Permits revenue contributed to over 56% increase in revenue. </a:t>
            </a:r>
            <a:r>
              <a:rPr lang="en-US" altLang="en-US" sz="1200" dirty="0" smtClean="0">
                <a:latin typeface="Franklin Gothic Book" panose="020B0503020102020204" pitchFamily="34" charset="0"/>
                <a:cs typeface="Arial" charset="0"/>
              </a:rPr>
              <a:t>This was </a:t>
            </a:r>
            <a:r>
              <a:rPr lang="en-US" altLang="en-US" sz="1200" dirty="0">
                <a:latin typeface="Franklin Gothic Book" panose="020B0503020102020204" pitchFamily="34" charset="0"/>
                <a:cs typeface="Arial" charset="0"/>
              </a:rPr>
              <a:t>mainly due to consolidation of permit fund into general fund.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en-US" sz="1200" dirty="0">
              <a:latin typeface="Franklin Gothic Book" panose="020B0503020102020204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  <a:defRPr/>
            </a:pPr>
            <a:endParaRPr lang="en-US" altLang="en-US" sz="1200" dirty="0">
              <a:latin typeface="Franklin Gothic Book" panose="020B0503020102020204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altLang="en-US" sz="1200" dirty="0">
                <a:latin typeface="Franklin Gothic Book" panose="020B0503020102020204" pitchFamily="34" charset="0"/>
                <a:cs typeface="Arial" charset="0"/>
              </a:rPr>
              <a:t>Property Taxes continue to rise despite consistent  millage rate roll-backs.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  <a:defRPr/>
            </a:pPr>
            <a:endParaRPr lang="en-US" altLang="en-US" sz="1200" dirty="0">
              <a:latin typeface="Franklin Gothic Book" panose="020B0503020102020204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  <a:defRPr/>
            </a:pPr>
            <a:endParaRPr lang="en-US" altLang="en-US" sz="1200" dirty="0">
              <a:latin typeface="Franklin Gothic Book" panose="020B0503020102020204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altLang="en-US" sz="1200" dirty="0">
                <a:latin typeface="Franklin Gothic Book" panose="020B0503020102020204" pitchFamily="34" charset="0"/>
                <a:cs typeface="Arial" charset="0"/>
              </a:rPr>
              <a:t>Public Utility, Alcohol and other taxes contributes to 4% increase in revenue.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  <a:defRPr/>
            </a:pPr>
            <a:endParaRPr lang="en-US" altLang="en-US" sz="1200" dirty="0">
              <a:latin typeface="Franklin Gothic Book" panose="020B0503020102020204" pitchFamily="34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en-US" sz="1550" dirty="0">
              <a:cs typeface="Arial" charset="0"/>
            </a:endParaRPr>
          </a:p>
        </p:txBody>
      </p:sp>
      <p:sp>
        <p:nvSpPr>
          <p:cNvPr id="17414" name="TextBox 11"/>
          <p:cNvSpPr txBox="1">
            <a:spLocks noChangeArrowheads="1"/>
          </p:cNvSpPr>
          <p:nvPr/>
        </p:nvSpPr>
        <p:spPr bwMode="auto">
          <a:xfrm>
            <a:off x="159328" y="4134788"/>
            <a:ext cx="6769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000000"/>
                </a:solidFill>
                <a:cs typeface="Arial" charset="0"/>
              </a:rPr>
              <a:t>Notes</a:t>
            </a:r>
            <a:r>
              <a:rPr lang="en-US" altLang="en-US" sz="900" dirty="0">
                <a:solidFill>
                  <a:srgbClr val="000000"/>
                </a:solidFill>
                <a:cs typeface="Arial" charset="0"/>
              </a:rPr>
              <a:t>: </a:t>
            </a:r>
            <a:r>
              <a:rPr lang="en-US" altLang="en-US" sz="900" dirty="0" smtClean="0">
                <a:solidFill>
                  <a:srgbClr val="000000"/>
                </a:solidFill>
                <a:cs typeface="Arial" charset="0"/>
              </a:rPr>
              <a:t>1) </a:t>
            </a:r>
            <a:r>
              <a:rPr lang="en-US" altLang="en-US" sz="800" dirty="0" smtClean="0">
                <a:solidFill>
                  <a:srgbClr val="000000"/>
                </a:solidFill>
                <a:cs typeface="Arial" charset="0"/>
              </a:rPr>
              <a:t>Pilot</a:t>
            </a:r>
            <a:r>
              <a:rPr lang="en-US" altLang="en-US" sz="9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900" dirty="0">
                <a:solidFill>
                  <a:srgbClr val="000000"/>
                </a:solidFill>
                <a:cs typeface="Arial" charset="0"/>
              </a:rPr>
              <a:t>and Franchise Fees and Hotel-Motel Revenue are shown in Other Financing Sources and Uses as Transfers In in the </a:t>
            </a:r>
            <a:r>
              <a:rPr lang="en-US" altLang="en-US" sz="900" dirty="0" smtClean="0">
                <a:solidFill>
                  <a:srgbClr val="000000"/>
                </a:solidFill>
                <a:cs typeface="Arial" charset="0"/>
              </a:rPr>
              <a:t>CAFR</a:t>
            </a:r>
          </a:p>
          <a:p>
            <a:pPr eaLnBrk="1" hangingPunct="1"/>
            <a:r>
              <a:rPr lang="en-US" altLang="en-US" sz="900" dirty="0" smtClean="0">
                <a:solidFill>
                  <a:srgbClr val="000000"/>
                </a:solidFill>
                <a:cs typeface="Arial" charset="0"/>
              </a:rPr>
              <a:t>            2) This excludes indirect costs recovery which are shown as net reduction in expenses	</a:t>
            </a:r>
            <a:endParaRPr lang="en-US" altLang="en-US" sz="900" dirty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104161"/>
              </p:ext>
            </p:extLst>
          </p:nvPr>
        </p:nvGraphicFramePr>
        <p:xfrm>
          <a:off x="211138" y="1703388"/>
          <a:ext cx="7023100" cy="246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5" name="Worksheet" r:id="rId4" imgW="9128765" imgH="3977640" progId="Excel.Sheet.8">
                  <p:embed/>
                </p:oleObj>
              </mc:Choice>
              <mc:Fallback>
                <p:oleObj name="Worksheet" r:id="rId4" imgW="9128765" imgH="39776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138" y="1703388"/>
                        <a:ext cx="7023100" cy="246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195423"/>
              </p:ext>
            </p:extLst>
          </p:nvPr>
        </p:nvGraphicFramePr>
        <p:xfrm>
          <a:off x="855519" y="4759036"/>
          <a:ext cx="5748481" cy="2102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420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10D09F1-DF3A-4824-AB59-70680D47FB10}" type="slidenum">
              <a:rPr lang="en-US" altLang="en-US" sz="1200" smtClean="0">
                <a:solidFill>
                  <a:srgbClr val="898989"/>
                </a:solidFill>
              </a:rPr>
              <a:pPr/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87828"/>
            <a:ext cx="7457440" cy="94706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General Fund Financials: </a:t>
            </a:r>
            <a:br>
              <a:rPr lang="en-US" b="1" dirty="0"/>
            </a:br>
            <a:r>
              <a:rPr lang="en-US" sz="2500" b="1" dirty="0"/>
              <a:t>Trending Expenditures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7010400" y="1614041"/>
            <a:ext cx="2057400" cy="506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altLang="en-US" sz="1400" dirty="0">
                <a:latin typeface="Franklin Gothic Book" panose="020B0503020102020204" pitchFamily="34" charset="0"/>
                <a:cs typeface="Arial" charset="0"/>
              </a:rPr>
              <a:t>Overall expense growth of 32% since 2013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en-US" sz="1400" dirty="0">
              <a:latin typeface="Franklin Gothic Book" panose="020B0503020102020204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altLang="en-US" sz="1400" dirty="0">
                <a:latin typeface="Franklin Gothic Book" panose="020B0503020102020204" pitchFamily="34" charset="0"/>
                <a:cs typeface="Arial" charset="0"/>
              </a:rPr>
              <a:t>About 48% of the increase was for General Government </a:t>
            </a:r>
            <a:r>
              <a:rPr lang="en-US" altLang="en-US" sz="1400" dirty="0" smtClean="0">
                <a:latin typeface="Franklin Gothic Book" panose="020B0503020102020204" pitchFamily="34" charset="0"/>
                <a:cs typeface="Arial" charset="0"/>
              </a:rPr>
              <a:t>activities.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  <a:defRPr/>
            </a:pPr>
            <a:endParaRPr lang="en-US" altLang="en-US" sz="1400" dirty="0">
              <a:latin typeface="Franklin Gothic Book" panose="020B0503020102020204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altLang="en-US" sz="1400" dirty="0" smtClean="0">
                <a:latin typeface="Franklin Gothic Book" panose="020B0503020102020204" pitchFamily="34" charset="0"/>
                <a:cs typeface="Arial" charset="0"/>
              </a:rPr>
              <a:t>General Government expenditures increased mainly </a:t>
            </a:r>
            <a:r>
              <a:rPr lang="en-US" altLang="en-US" sz="1400" dirty="0" smtClean="0">
                <a:latin typeface="Franklin Gothic Book" panose="020B0503020102020204" pitchFamily="34" charset="0"/>
                <a:cs typeface="Arial" charset="0"/>
              </a:rPr>
              <a:t>due to increased salaries and consulting expenses over last five years.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  <a:defRPr/>
            </a:pPr>
            <a:endParaRPr lang="en-US" altLang="en-US" sz="1400" dirty="0">
              <a:latin typeface="Franklin Gothic Book" panose="020B0503020102020204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altLang="en-US" sz="1400" dirty="0" smtClean="0">
                <a:latin typeface="Franklin Gothic Book" panose="020B0503020102020204" pitchFamily="34" charset="0"/>
                <a:cs typeface="Arial" charset="0"/>
              </a:rPr>
              <a:t>About 37</a:t>
            </a:r>
            <a:r>
              <a:rPr lang="en-US" altLang="en-US" sz="1400" dirty="0">
                <a:latin typeface="Franklin Gothic Book" panose="020B0503020102020204" pitchFamily="34" charset="0"/>
                <a:cs typeface="Arial" charset="0"/>
              </a:rPr>
              <a:t>% of the increase was due to  Public Safety </a:t>
            </a:r>
            <a:r>
              <a:rPr lang="en-US" altLang="en-US" sz="1400" dirty="0" smtClean="0">
                <a:latin typeface="Franklin Gothic Book" panose="020B0503020102020204" pitchFamily="34" charset="0"/>
                <a:cs typeface="Arial" charset="0"/>
              </a:rPr>
              <a:t>expenditures.</a:t>
            </a:r>
            <a:endParaRPr lang="en-US" altLang="en-US" sz="1400" dirty="0">
              <a:latin typeface="Franklin Gothic Book" panose="020B0503020102020204" pitchFamily="34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en-US" sz="1400" dirty="0">
              <a:latin typeface="Franklin Gothic Book" panose="020B0503020102020204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  <a:defRPr/>
            </a:pPr>
            <a:endParaRPr lang="en-US" altLang="en-US" sz="1500" dirty="0">
              <a:cs typeface="Arial" charset="0"/>
            </a:endParaRP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103695" y="3646208"/>
            <a:ext cx="69067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1000" dirty="0">
                <a:solidFill>
                  <a:srgbClr val="000000"/>
                </a:solidFill>
                <a:cs typeface="Arial" charset="0"/>
              </a:rPr>
              <a:t>Notes: Other Financing Sources and Uses is not shown and includes Transfers Out to deficit funds; additionally certain debt service payments are reflected as Transfers Out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560921"/>
              </p:ext>
            </p:extLst>
          </p:nvPr>
        </p:nvGraphicFramePr>
        <p:xfrm>
          <a:off x="0" y="1562100"/>
          <a:ext cx="6988175" cy="204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2" name="Worksheet" r:id="rId4" imgW="9128765" imgH="2910816" progId="Excel.Sheet.12">
                  <p:embed/>
                </p:oleObj>
              </mc:Choice>
              <mc:Fallback>
                <p:oleObj name="Worksheet" r:id="rId4" imgW="9128765" imgH="29108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562100"/>
                        <a:ext cx="6988175" cy="2046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9A2B4CA6-07A9-4F6A-88CA-C41052853E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522452"/>
              </p:ext>
            </p:extLst>
          </p:nvPr>
        </p:nvGraphicFramePr>
        <p:xfrm>
          <a:off x="103695" y="4466439"/>
          <a:ext cx="3736468" cy="2268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E9DC90E-78B8-429C-8A06-CA559C955CD3}"/>
              </a:ext>
            </a:extLst>
          </p:cNvPr>
          <p:cNvSpPr txBox="1"/>
          <p:nvPr/>
        </p:nvSpPr>
        <p:spPr>
          <a:xfrm>
            <a:off x="1453455" y="4186866"/>
            <a:ext cx="5184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2013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="" xmlns:a16="http://schemas.microsoft.com/office/drawing/2014/main" id="{DE91D6CD-5773-4073-857E-9DF72EEF8F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445128"/>
              </p:ext>
            </p:extLst>
          </p:nvPr>
        </p:nvGraphicFramePr>
        <p:xfrm>
          <a:off x="3356875" y="4403134"/>
          <a:ext cx="3450325" cy="2474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9B1C8B-643E-4357-AB7D-CDDDB88AD7E3}"/>
              </a:ext>
            </a:extLst>
          </p:cNvPr>
          <p:cNvSpPr txBox="1"/>
          <p:nvPr/>
        </p:nvSpPr>
        <p:spPr>
          <a:xfrm>
            <a:off x="4806691" y="4186866"/>
            <a:ext cx="5844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2017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60873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5C31806-6AD8-4044-98C2-4BC620733F73}" type="slidenum">
              <a:rPr lang="en-US" altLang="en-US" sz="1200" smtClean="0">
                <a:solidFill>
                  <a:srgbClr val="898989"/>
                </a:solidFill>
              </a:rPr>
              <a:pPr/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566056"/>
            <a:ext cx="7239000" cy="979725"/>
          </a:xfrm>
        </p:spPr>
        <p:txBody>
          <a:bodyPr/>
          <a:lstStyle/>
          <a:p>
            <a:pPr>
              <a:defRPr/>
            </a:pPr>
            <a:r>
              <a:rPr lang="en-US" b="1" dirty="0"/>
              <a:t>Fund Balance and Deficit Funds</a:t>
            </a:r>
          </a:p>
        </p:txBody>
      </p:sp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412934" y="6233082"/>
            <a:ext cx="7820025" cy="307777"/>
          </a:xfrm>
          <a:prstGeom prst="rect">
            <a:avLst/>
          </a:prstGeom>
          <a:solidFill>
            <a:srgbClr val="1F497D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1400" b="1" dirty="0">
                <a:solidFill>
                  <a:srgbClr val="FFFFFF"/>
                </a:solidFill>
              </a:rPr>
              <a:t>Operating surpluses have enabled a </a:t>
            </a:r>
            <a:r>
              <a:rPr lang="en-US" altLang="en-US" sz="1400" b="1" dirty="0" smtClean="0">
                <a:solidFill>
                  <a:srgbClr val="FFFFFF"/>
                </a:solidFill>
              </a:rPr>
              <a:t>70% </a:t>
            </a:r>
            <a:r>
              <a:rPr lang="en-US" altLang="en-US" sz="1400" b="1" dirty="0">
                <a:solidFill>
                  <a:srgbClr val="FFFFFF"/>
                </a:solidFill>
              </a:rPr>
              <a:t>reduction in fund deficits and restored fund balance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EE735FF7-31BA-4848-941C-436F88A6C5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330087"/>
              </p:ext>
            </p:extLst>
          </p:nvPr>
        </p:nvGraphicFramePr>
        <p:xfrm>
          <a:off x="142240" y="2072640"/>
          <a:ext cx="8834120" cy="3843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931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19412</TotalTime>
  <Words>1111</Words>
  <Application>Microsoft Office PowerPoint</Application>
  <PresentationFormat>On-screen Show (4:3)</PresentationFormat>
  <Paragraphs>378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Franklin Gothic Book</vt:lpstr>
      <vt:lpstr>Franklin Gothic Medium</vt:lpstr>
      <vt:lpstr>Times New Roman</vt:lpstr>
      <vt:lpstr>Wingdings</vt:lpstr>
      <vt:lpstr>Office Theme</vt:lpstr>
      <vt:lpstr>Worksheet</vt:lpstr>
      <vt:lpstr>PowerPoint Presentation</vt:lpstr>
      <vt:lpstr>City Revenues</vt:lpstr>
      <vt:lpstr>Government-wide Changes in Net Position</vt:lpstr>
      <vt:lpstr>Government-Wide Statement of Net Position</vt:lpstr>
      <vt:lpstr>Financial Highlights by Fund</vt:lpstr>
      <vt:lpstr>General Fund Financials:  Balance Sheet</vt:lpstr>
      <vt:lpstr>General Fund Financials:  Trending Revenues</vt:lpstr>
      <vt:lpstr>General Fund Financials:  Trending Expenditures</vt:lpstr>
      <vt:lpstr>Fund Balance and Deficit Funds</vt:lpstr>
      <vt:lpstr>FY2017 General Fund Balance</vt:lpstr>
      <vt:lpstr>Pensions and other post employment benefits</vt:lpstr>
      <vt:lpstr>Fiscal year 2017 results</vt:lpstr>
    </vt:vector>
  </TitlesOfParts>
  <Company>wwd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 mc</dc:creator>
  <cp:lastModifiedBy>Rajdev, Madhavi</cp:lastModifiedBy>
  <cp:revision>727</cp:revision>
  <cp:lastPrinted>2018-01-23T23:11:37Z</cp:lastPrinted>
  <dcterms:created xsi:type="dcterms:W3CDTF">2016-02-13T15:24:12Z</dcterms:created>
  <dcterms:modified xsi:type="dcterms:W3CDTF">2018-01-24T17:40:34Z</dcterms:modified>
</cp:coreProperties>
</file>