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8"/>
  </p:notesMasterIdLst>
  <p:sldIdLst>
    <p:sldId id="265" r:id="rId5"/>
    <p:sldId id="266" r:id="rId6"/>
    <p:sldId id="267" r:id="rId7"/>
    <p:sldId id="268" r:id="rId8"/>
    <p:sldId id="269" r:id="rId9"/>
    <p:sldId id="289" r:id="rId10"/>
    <p:sldId id="284" r:id="rId11"/>
    <p:sldId id="285" r:id="rId12"/>
    <p:sldId id="276" r:id="rId13"/>
    <p:sldId id="280" r:id="rId14"/>
    <p:sldId id="281" r:id="rId15"/>
    <p:sldId id="283" r:id="rId16"/>
    <p:sldId id="264" r:id="rId17"/>
  </p:sldIdLst>
  <p:sldSz cx="9144000" cy="6858000" type="letter"/>
  <p:notesSz cx="6858000" cy="9144000"/>
  <p:embeddedFontLst>
    <p:embeddedFont>
      <p:font typeface="Univers 55" panose="02000000000000000000" pitchFamily="2"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244" autoAdjust="0"/>
  </p:normalViewPr>
  <p:slideViewPr>
    <p:cSldViewPr snapToGrid="0" showGuides="1">
      <p:cViewPr varScale="1">
        <p:scale>
          <a:sx n="116" d="100"/>
          <a:sy n="116" d="100"/>
        </p:scale>
        <p:origin x="1212" y="108"/>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gs" Target="tags/tag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5ED59-5216-4D44-8DB9-E2F976E7BFF9}" type="datetimeFigureOut">
              <a:rPr lang="en-US" smtClean="0"/>
              <a:t>1/23/2018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9ADC9-3B8C-44D4-826B-05E2475B6847}" type="slidenum">
              <a:rPr lang="en-US" smtClean="0"/>
              <a:t>‹#›</a:t>
            </a:fld>
            <a:endParaRPr lang="en-US" dirty="0"/>
          </a:p>
        </p:txBody>
      </p:sp>
    </p:spTree>
    <p:extLst>
      <p:ext uri="{BB962C8B-B14F-4D97-AF65-F5344CB8AC3E}">
        <p14:creationId xmlns:p14="http://schemas.microsoft.com/office/powerpoint/2010/main" val="23523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Discussion Notes: </a:t>
            </a:r>
          </a:p>
          <a:p>
            <a:endParaRPr lang="en-US" dirty="0" smtClean="0"/>
          </a:p>
          <a:p>
            <a:r>
              <a:rPr lang="en-US" dirty="0" smtClean="0"/>
              <a:t>To be added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8E80C72-F6A8-431F-84C0-28BC8F60F0B3}" type="slidenum">
              <a:rPr lang="en-GB" smtClean="0"/>
              <a:pPr/>
              <a:t>1</a:t>
            </a:fld>
            <a:endParaRPr lang="en-GB" dirty="0"/>
          </a:p>
        </p:txBody>
      </p:sp>
    </p:spTree>
    <p:extLst>
      <p:ext uri="{BB962C8B-B14F-4D97-AF65-F5344CB8AC3E}">
        <p14:creationId xmlns:p14="http://schemas.microsoft.com/office/powerpoint/2010/main" val="402723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E80C72-F6A8-431F-84C0-28BC8F60F0B3}" type="slidenum">
              <a:rPr lang="en-GB" smtClean="0"/>
              <a:pPr/>
              <a:t>2</a:t>
            </a:fld>
            <a:endParaRPr lang="en-GB" dirty="0"/>
          </a:p>
        </p:txBody>
      </p:sp>
    </p:spTree>
    <p:extLst>
      <p:ext uri="{BB962C8B-B14F-4D97-AF65-F5344CB8AC3E}">
        <p14:creationId xmlns:p14="http://schemas.microsoft.com/office/powerpoint/2010/main" val="255381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E80C72-F6A8-431F-84C0-28BC8F60F0B3}" type="slidenum">
              <a:rPr lang="en-GB" smtClean="0"/>
              <a:pPr/>
              <a:t>4</a:t>
            </a:fld>
            <a:endParaRPr lang="en-GB" dirty="0"/>
          </a:p>
        </p:txBody>
      </p:sp>
    </p:spTree>
    <p:extLst>
      <p:ext uri="{BB962C8B-B14F-4D97-AF65-F5344CB8AC3E}">
        <p14:creationId xmlns:p14="http://schemas.microsoft.com/office/powerpoint/2010/main" val="236701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A8B1A0-FA71-4D89-A364-E96653D3C29B}"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138747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9" y="-4618"/>
            <a:ext cx="9132062" cy="6858000"/>
          </a:xfrm>
          <a:prstGeom prst="rect">
            <a:avLst/>
          </a:prstGeom>
        </p:spPr>
      </p:pic>
      <p:sp>
        <p:nvSpPr>
          <p:cNvPr id="9" name="Freeform 19"/>
          <p:cNvSpPr>
            <a:spLocks noEditPoints="1"/>
          </p:cNvSpPr>
          <p:nvPr userDrawn="1"/>
        </p:nvSpPr>
        <p:spPr bwMode="auto">
          <a:xfrm>
            <a:off x="756000" y="777991"/>
            <a:ext cx="777600" cy="31631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1" name="Title 1"/>
          <p:cNvSpPr>
            <a:spLocks noGrp="1"/>
          </p:cNvSpPr>
          <p:nvPr>
            <p:ph type="ctrTitle" hasCustomPrompt="1"/>
          </p:nvPr>
        </p:nvSpPr>
        <p:spPr>
          <a:xfrm>
            <a:off x="727200" y="1339200"/>
            <a:ext cx="6192000" cy="3510000"/>
          </a:xfrm>
        </p:spPr>
        <p:txBody>
          <a:bodyPr anchor="t" anchorCtr="0"/>
          <a:lstStyle>
            <a:lvl1pPr algn="l">
              <a:defRPr sz="11000">
                <a:solidFill>
                  <a:schemeClr val="tx2"/>
                </a:solidFill>
              </a:defRPr>
            </a:lvl1pPr>
          </a:lstStyle>
          <a:p>
            <a:r>
              <a:rPr lang="en-US" noProof="0" dirty="0" smtClean="0"/>
              <a:t>Title Slide 1 – </a:t>
            </a:r>
            <a:br>
              <a:rPr lang="en-US" noProof="0" dirty="0" smtClean="0"/>
            </a:br>
            <a:r>
              <a:rPr lang="en-US" noProof="0" dirty="0" smtClean="0"/>
              <a:t>light right vertical image</a:t>
            </a:r>
            <a:endParaRPr lang="en-US" noProof="0" dirty="0"/>
          </a:p>
        </p:txBody>
      </p:sp>
      <p:sp>
        <p:nvSpPr>
          <p:cNvPr id="12" name="Text Placeholder 3"/>
          <p:cNvSpPr>
            <a:spLocks noGrp="1"/>
          </p:cNvSpPr>
          <p:nvPr>
            <p:ph type="body" sz="quarter" idx="11" hasCustomPrompt="1"/>
          </p:nvPr>
        </p:nvSpPr>
        <p:spPr>
          <a:xfrm>
            <a:off x="756000" y="5036400"/>
            <a:ext cx="61632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13" name="Text Placeholder 4"/>
          <p:cNvSpPr>
            <a:spLocks noGrp="1"/>
          </p:cNvSpPr>
          <p:nvPr>
            <p:ph type="body" sz="quarter" idx="12" hasCustomPrompt="1"/>
          </p:nvPr>
        </p:nvSpPr>
        <p:spPr>
          <a:xfrm>
            <a:off x="756000" y="5502275"/>
            <a:ext cx="1889125" cy="487363"/>
          </a:xfrm>
        </p:spPr>
        <p:txBody>
          <a:bodyPr/>
          <a:lstStyle>
            <a:lvl1pPr>
              <a:defRPr sz="1100" b="0">
                <a:solidFill>
                  <a:srgbClr val="00338D"/>
                </a:solidFill>
              </a:defRPr>
            </a:lvl1pPr>
          </a:lstStyle>
          <a:p>
            <a:pPr lvl="0"/>
            <a:r>
              <a:rPr lang="en-US" dirty="0" smtClean="0"/>
              <a:t>Date here</a:t>
            </a:r>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2941"/>
          <a:stretch/>
        </p:blipFill>
        <p:spPr>
          <a:xfrm>
            <a:off x="0" y="0"/>
            <a:ext cx="9144000" cy="6858000"/>
          </a:xfrm>
          <a:prstGeom prst="rect">
            <a:avLst/>
          </a:prstGeom>
        </p:spPr>
      </p:pic>
    </p:spTree>
    <p:extLst>
      <p:ext uri="{BB962C8B-B14F-4D97-AF65-F5344CB8AC3E}">
        <p14:creationId xmlns:p14="http://schemas.microsoft.com/office/powerpoint/2010/main" val="29860921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412800" y="1426659"/>
            <a:ext cx="2354400" cy="2185200"/>
          </a:xfrm>
        </p:spPr>
        <p:txBody>
          <a:bodyPr anchor="ctr"/>
          <a:lstStyle>
            <a:lvl1pPr algn="ctr">
              <a:defRPr/>
            </a:lvl1pPr>
          </a:lstStyle>
          <a:p>
            <a:r>
              <a:rPr lang="en-US" noProof="0" dirty="0" smtClean="0"/>
              <a:t>Click icon to add chart</a:t>
            </a:r>
          </a:p>
        </p:txBody>
      </p:sp>
      <p:sp>
        <p:nvSpPr>
          <p:cNvPr id="6" name="Chart Placeholder 4"/>
          <p:cNvSpPr>
            <a:spLocks noGrp="1"/>
          </p:cNvSpPr>
          <p:nvPr>
            <p:ph type="chart" sz="quarter" idx="12"/>
          </p:nvPr>
        </p:nvSpPr>
        <p:spPr>
          <a:xfrm>
            <a:off x="752400" y="1426659"/>
            <a:ext cx="2390400" cy="2185200"/>
          </a:xfrm>
        </p:spPr>
        <p:txBody>
          <a:bodyPr anchor="ctr"/>
          <a:lstStyle>
            <a:lvl1pPr algn="ctr">
              <a:defRPr/>
            </a:lvl1pPr>
          </a:lstStyle>
          <a:p>
            <a:r>
              <a:rPr lang="en-US" noProof="0" dirty="0" smtClean="0"/>
              <a:t>Click icon to add chart</a:t>
            </a:r>
          </a:p>
        </p:txBody>
      </p:sp>
      <p:sp>
        <p:nvSpPr>
          <p:cNvPr id="7" name="Text Placeholder 8"/>
          <p:cNvSpPr>
            <a:spLocks noGrp="1"/>
          </p:cNvSpPr>
          <p:nvPr>
            <p:ph type="body" sz="quarter" idx="10"/>
          </p:nvPr>
        </p:nvSpPr>
        <p:spPr>
          <a:xfrm>
            <a:off x="752400" y="3815359"/>
            <a:ext cx="2390400" cy="21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hart Placeholder 4"/>
          <p:cNvSpPr>
            <a:spLocks noGrp="1"/>
          </p:cNvSpPr>
          <p:nvPr>
            <p:ph type="chart" sz="quarter" idx="13"/>
          </p:nvPr>
        </p:nvSpPr>
        <p:spPr>
          <a:xfrm>
            <a:off x="6037200" y="1426659"/>
            <a:ext cx="2354400" cy="2185200"/>
          </a:xfrm>
        </p:spPr>
        <p:txBody>
          <a:bodyPr anchor="ctr"/>
          <a:lstStyle>
            <a:lvl1pPr algn="ctr">
              <a:defRPr/>
            </a:lvl1pPr>
          </a:lstStyle>
          <a:p>
            <a:r>
              <a:rPr lang="en-US" noProof="0" dirty="0" smtClean="0"/>
              <a:t>Click icon to add chart</a:t>
            </a:r>
          </a:p>
        </p:txBody>
      </p:sp>
      <p:sp>
        <p:nvSpPr>
          <p:cNvPr id="9" name="Text Placeholder 8"/>
          <p:cNvSpPr>
            <a:spLocks noGrp="1"/>
          </p:cNvSpPr>
          <p:nvPr>
            <p:ph type="body" sz="quarter" idx="14"/>
          </p:nvPr>
        </p:nvSpPr>
        <p:spPr>
          <a:xfrm>
            <a:off x="3376800" y="3815359"/>
            <a:ext cx="2390400" cy="21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5"/>
          </p:nvPr>
        </p:nvSpPr>
        <p:spPr>
          <a:xfrm>
            <a:off x="6001200" y="3815359"/>
            <a:ext cx="2390400" cy="21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p:txBody>
          <a:bodyPr/>
          <a:lstStyle/>
          <a:p>
            <a:r>
              <a:rPr lang="en-US" noProof="0" smtClean="0"/>
              <a:t>Click to edit Master title style</a:t>
            </a:r>
            <a:endParaRPr lang="en-US" noProof="0" dirty="0"/>
          </a:p>
        </p:txBody>
      </p:sp>
      <p:sp>
        <p:nvSpPr>
          <p:cNvPr id="11" name="Text Placeholder 4"/>
          <p:cNvSpPr>
            <a:spLocks noGrp="1"/>
          </p:cNvSpPr>
          <p:nvPr>
            <p:ph type="body" sz="quarter" idx="16" hasCustomPrompt="1"/>
          </p:nvPr>
        </p:nvSpPr>
        <p:spPr>
          <a:xfrm>
            <a:off x="752400" y="354993"/>
            <a:ext cx="7647063" cy="169200"/>
          </a:xfrm>
        </p:spPr>
        <p:txBody>
          <a:bodyPr anchor="b"/>
          <a:lstStyle>
            <a:lvl1pPr>
              <a:spcAft>
                <a:spcPts val="0"/>
              </a:spcAft>
              <a:defRPr sz="1200"/>
            </a:lvl1pPr>
          </a:lstStyle>
          <a:p>
            <a:pPr lvl="0"/>
            <a:r>
              <a:rPr lang="en-US" noProof="0" dirty="0" smtClean="0"/>
              <a:t>Super title here</a:t>
            </a:r>
          </a:p>
        </p:txBody>
      </p:sp>
    </p:spTree>
    <p:extLst>
      <p:ext uri="{BB962C8B-B14F-4D97-AF65-F5344CB8AC3E}">
        <p14:creationId xmlns:p14="http://schemas.microsoft.com/office/powerpoint/2010/main" val="3441336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2316484"/>
            <a:ext cx="1407600" cy="3690616"/>
          </a:xfrm>
        </p:spPr>
        <p:txBody>
          <a:bodyPr/>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1"/>
          </p:nvPr>
        </p:nvSpPr>
        <p:spPr>
          <a:xfrm>
            <a:off x="2310300" y="2316484"/>
            <a:ext cx="1407600" cy="3690616"/>
          </a:xfrm>
        </p:spPr>
        <p:txBody>
          <a:bodyPr/>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2"/>
          </p:nvPr>
        </p:nvSpPr>
        <p:spPr>
          <a:xfrm>
            <a:off x="3868200" y="2316484"/>
            <a:ext cx="1407600" cy="3690616"/>
          </a:xfrm>
        </p:spPr>
        <p:txBody>
          <a:bodyPr/>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p:nvPr>
        </p:nvSpPr>
        <p:spPr>
          <a:xfrm>
            <a:off x="5426100" y="2316484"/>
            <a:ext cx="1407600" cy="3690616"/>
          </a:xfrm>
        </p:spPr>
        <p:txBody>
          <a:bodyPr/>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2"/>
          <p:cNvSpPr>
            <a:spLocks noGrp="1"/>
          </p:cNvSpPr>
          <p:nvPr>
            <p:ph type="body" sz="quarter" idx="14" hasCustomPrompt="1"/>
          </p:nvPr>
        </p:nvSpPr>
        <p:spPr>
          <a:xfrm>
            <a:off x="746125" y="1426659"/>
            <a:ext cx="1407600" cy="604800"/>
          </a:xfrm>
          <a:prstGeom prst="homePlate">
            <a:avLst>
              <a:gd name="adj" fmla="val 31970"/>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5" name="Text Placeholder 12"/>
          <p:cNvSpPr>
            <a:spLocks noGrp="1"/>
          </p:cNvSpPr>
          <p:nvPr>
            <p:ph type="body" sz="quarter" idx="15" hasCustomPrompt="1"/>
          </p:nvPr>
        </p:nvSpPr>
        <p:spPr>
          <a:xfrm>
            <a:off x="2305594" y="1426659"/>
            <a:ext cx="14076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6" name="Text Placeholder 12"/>
          <p:cNvSpPr>
            <a:spLocks noGrp="1"/>
          </p:cNvSpPr>
          <p:nvPr>
            <p:ph type="body" sz="quarter" idx="16" hasCustomPrompt="1"/>
          </p:nvPr>
        </p:nvSpPr>
        <p:spPr>
          <a:xfrm>
            <a:off x="3865063" y="1426659"/>
            <a:ext cx="14076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7" name="Text Placeholder 12"/>
          <p:cNvSpPr>
            <a:spLocks noGrp="1"/>
          </p:cNvSpPr>
          <p:nvPr>
            <p:ph type="body" sz="quarter" idx="17" hasCustomPrompt="1"/>
          </p:nvPr>
        </p:nvSpPr>
        <p:spPr>
          <a:xfrm>
            <a:off x="5424532" y="1426659"/>
            <a:ext cx="14076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1" name="Text Placeholder 12"/>
          <p:cNvSpPr>
            <a:spLocks noGrp="1"/>
          </p:cNvSpPr>
          <p:nvPr>
            <p:ph type="body" sz="quarter" idx="18" hasCustomPrompt="1"/>
          </p:nvPr>
        </p:nvSpPr>
        <p:spPr>
          <a:xfrm>
            <a:off x="6984000" y="1426659"/>
            <a:ext cx="14076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2" name="Text Placeholder 8"/>
          <p:cNvSpPr>
            <a:spLocks noGrp="1"/>
          </p:cNvSpPr>
          <p:nvPr>
            <p:ph type="body" sz="quarter" idx="19"/>
          </p:nvPr>
        </p:nvSpPr>
        <p:spPr>
          <a:xfrm>
            <a:off x="6984000" y="2316484"/>
            <a:ext cx="1407600" cy="3690616"/>
          </a:xfrm>
        </p:spPr>
        <p:txBody>
          <a:bodyPr/>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p:txBody>
          <a:bodyPr/>
          <a:lstStyle/>
          <a:p>
            <a:r>
              <a:rPr lang="en-US" noProof="0" smtClean="0"/>
              <a:t>Click to edit Master title style</a:t>
            </a:r>
            <a:endParaRPr lang="en-US" noProof="0" dirty="0"/>
          </a:p>
        </p:txBody>
      </p:sp>
      <p:sp>
        <p:nvSpPr>
          <p:cNvPr id="14" name="Text Placeholder 4"/>
          <p:cNvSpPr>
            <a:spLocks noGrp="1"/>
          </p:cNvSpPr>
          <p:nvPr>
            <p:ph type="body" sz="quarter" idx="20" hasCustomPrompt="1"/>
          </p:nvPr>
        </p:nvSpPr>
        <p:spPr>
          <a:xfrm>
            <a:off x="752400" y="354993"/>
            <a:ext cx="7647063" cy="169200"/>
          </a:xfrm>
        </p:spPr>
        <p:txBody>
          <a:bodyPr anchor="b"/>
          <a:lstStyle>
            <a:lvl1pPr>
              <a:spcAft>
                <a:spcPts val="0"/>
              </a:spcAft>
              <a:defRPr sz="1200"/>
            </a:lvl1pPr>
          </a:lstStyle>
          <a:p>
            <a:pPr lvl="0"/>
            <a:r>
              <a:rPr lang="en-US" noProof="0" dirty="0" smtClean="0"/>
              <a:t>Super title here</a:t>
            </a:r>
          </a:p>
        </p:txBody>
      </p:sp>
    </p:spTree>
    <p:extLst>
      <p:ext uri="{BB962C8B-B14F-4D97-AF65-F5344CB8AC3E}">
        <p14:creationId xmlns:p14="http://schemas.microsoft.com/office/powerpoint/2010/main" val="28775981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2316484"/>
            <a:ext cx="1760400" cy="3690616"/>
          </a:xfrm>
        </p:spPr>
        <p:txBody>
          <a:bodyPr/>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1"/>
          </p:nvPr>
        </p:nvSpPr>
        <p:spPr>
          <a:xfrm>
            <a:off x="2712000" y="2316484"/>
            <a:ext cx="1760400" cy="3690616"/>
          </a:xfrm>
        </p:spPr>
        <p:txBody>
          <a:bodyPr/>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2"/>
          </p:nvPr>
        </p:nvSpPr>
        <p:spPr>
          <a:xfrm>
            <a:off x="4671600" y="2316484"/>
            <a:ext cx="1760400" cy="3690616"/>
          </a:xfrm>
        </p:spPr>
        <p:txBody>
          <a:bodyPr/>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p:nvPr>
        </p:nvSpPr>
        <p:spPr>
          <a:xfrm>
            <a:off x="6631200" y="2316484"/>
            <a:ext cx="1760400" cy="3690616"/>
          </a:xfrm>
        </p:spPr>
        <p:txBody>
          <a:bodyPr/>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2"/>
          <p:cNvSpPr>
            <a:spLocks noGrp="1"/>
          </p:cNvSpPr>
          <p:nvPr>
            <p:ph type="body" sz="quarter" idx="14" hasCustomPrompt="1"/>
          </p:nvPr>
        </p:nvSpPr>
        <p:spPr>
          <a:xfrm>
            <a:off x="746125" y="1426659"/>
            <a:ext cx="1760400" cy="604800"/>
          </a:xfrm>
          <a:prstGeom prst="homePlate">
            <a:avLst>
              <a:gd name="adj" fmla="val 31970"/>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5" name="Text Placeholder 12"/>
          <p:cNvSpPr>
            <a:spLocks noGrp="1"/>
          </p:cNvSpPr>
          <p:nvPr>
            <p:ph type="body" sz="quarter" idx="15" hasCustomPrompt="1"/>
          </p:nvPr>
        </p:nvSpPr>
        <p:spPr>
          <a:xfrm>
            <a:off x="2707817" y="1426659"/>
            <a:ext cx="17604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6" name="Text Placeholder 12"/>
          <p:cNvSpPr>
            <a:spLocks noGrp="1"/>
          </p:cNvSpPr>
          <p:nvPr>
            <p:ph type="body" sz="quarter" idx="16" hasCustomPrompt="1"/>
          </p:nvPr>
        </p:nvSpPr>
        <p:spPr>
          <a:xfrm>
            <a:off x="4669509" y="1426659"/>
            <a:ext cx="17604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7" name="Text Placeholder 12"/>
          <p:cNvSpPr>
            <a:spLocks noGrp="1"/>
          </p:cNvSpPr>
          <p:nvPr>
            <p:ph type="body" sz="quarter" idx="17" hasCustomPrompt="1"/>
          </p:nvPr>
        </p:nvSpPr>
        <p:spPr>
          <a:xfrm>
            <a:off x="6631200" y="1426659"/>
            <a:ext cx="17604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3" name="Title 2"/>
          <p:cNvSpPr>
            <a:spLocks noGrp="1"/>
          </p:cNvSpPr>
          <p:nvPr>
            <p:ph type="title"/>
          </p:nvPr>
        </p:nvSpPr>
        <p:spPr/>
        <p:txBody>
          <a:bodyPr/>
          <a:lstStyle/>
          <a:p>
            <a:r>
              <a:rPr lang="en-US" noProof="0" smtClean="0"/>
              <a:t>Click to edit Master title style</a:t>
            </a:r>
            <a:endParaRPr lang="en-US" noProof="0" dirty="0"/>
          </a:p>
        </p:txBody>
      </p:sp>
      <p:sp>
        <p:nvSpPr>
          <p:cNvPr id="11" name="Text Placeholder 4"/>
          <p:cNvSpPr>
            <a:spLocks noGrp="1"/>
          </p:cNvSpPr>
          <p:nvPr>
            <p:ph type="body" sz="quarter" idx="18" hasCustomPrompt="1"/>
          </p:nvPr>
        </p:nvSpPr>
        <p:spPr>
          <a:xfrm>
            <a:off x="752400" y="354993"/>
            <a:ext cx="7647063" cy="169200"/>
          </a:xfrm>
        </p:spPr>
        <p:txBody>
          <a:bodyPr anchor="b"/>
          <a:lstStyle>
            <a:lvl1pPr>
              <a:spcAft>
                <a:spcPts val="0"/>
              </a:spcAft>
              <a:defRPr sz="1200"/>
            </a:lvl1pPr>
          </a:lstStyle>
          <a:p>
            <a:pPr lvl="0"/>
            <a:r>
              <a:rPr lang="en-US" noProof="0" dirty="0" smtClean="0"/>
              <a:t>Super title here</a:t>
            </a:r>
          </a:p>
        </p:txBody>
      </p:sp>
    </p:spTree>
    <p:extLst>
      <p:ext uri="{BB962C8B-B14F-4D97-AF65-F5344CB8AC3E}">
        <p14:creationId xmlns:p14="http://schemas.microsoft.com/office/powerpoint/2010/main" val="26838659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504400" y="4562077"/>
            <a:ext cx="2887200" cy="1451298"/>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p:nvPr>
        </p:nvSpPr>
        <p:spPr>
          <a:xfrm>
            <a:off x="5504400" y="1809570"/>
            <a:ext cx="2887200" cy="1451298"/>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2"/>
          <p:cNvSpPr>
            <a:spLocks noGrp="1"/>
          </p:cNvSpPr>
          <p:nvPr>
            <p:ph type="body" sz="quarter" idx="14" hasCustomPrompt="1"/>
          </p:nvPr>
        </p:nvSpPr>
        <p:spPr>
          <a:xfrm>
            <a:off x="3976201" y="3191933"/>
            <a:ext cx="1191600" cy="1191600"/>
          </a:xfrm>
          <a:prstGeom prst="ellipse">
            <a:avLst/>
          </a:prstGeom>
          <a:solidFill>
            <a:schemeClr val="accent1"/>
          </a:solidFill>
        </p:spPr>
        <p:txBody>
          <a:bodyPr lIns="54000" tIns="54000" rIns="54000" bIns="54000"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1" name="Text Placeholder 8"/>
          <p:cNvSpPr>
            <a:spLocks noGrp="1"/>
          </p:cNvSpPr>
          <p:nvPr>
            <p:ph type="body" sz="quarter" idx="15"/>
          </p:nvPr>
        </p:nvSpPr>
        <p:spPr>
          <a:xfrm>
            <a:off x="5504400" y="1428430"/>
            <a:ext cx="2887200" cy="3888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12" name="Text Placeholder 8"/>
          <p:cNvSpPr>
            <a:spLocks noGrp="1"/>
          </p:cNvSpPr>
          <p:nvPr>
            <p:ph type="body" sz="quarter" idx="16"/>
          </p:nvPr>
        </p:nvSpPr>
        <p:spPr>
          <a:xfrm>
            <a:off x="5504400" y="4173277"/>
            <a:ext cx="2887200" cy="3888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14" name="Text Placeholder 8"/>
          <p:cNvSpPr>
            <a:spLocks noGrp="1"/>
          </p:cNvSpPr>
          <p:nvPr>
            <p:ph type="body" sz="quarter" idx="17"/>
          </p:nvPr>
        </p:nvSpPr>
        <p:spPr>
          <a:xfrm>
            <a:off x="752400" y="4562077"/>
            <a:ext cx="2887200" cy="1451298"/>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Text Placeholder 8"/>
          <p:cNvSpPr>
            <a:spLocks noGrp="1"/>
          </p:cNvSpPr>
          <p:nvPr>
            <p:ph type="body" sz="quarter" idx="18"/>
          </p:nvPr>
        </p:nvSpPr>
        <p:spPr>
          <a:xfrm>
            <a:off x="752400" y="4173277"/>
            <a:ext cx="2887200" cy="3888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19" name="Text Placeholder 8"/>
          <p:cNvSpPr>
            <a:spLocks noGrp="1"/>
          </p:cNvSpPr>
          <p:nvPr>
            <p:ph type="body" sz="quarter" idx="19"/>
          </p:nvPr>
        </p:nvSpPr>
        <p:spPr>
          <a:xfrm>
            <a:off x="752400" y="1809570"/>
            <a:ext cx="2887200" cy="1451298"/>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0" name="Text Placeholder 8"/>
          <p:cNvSpPr>
            <a:spLocks noGrp="1"/>
          </p:cNvSpPr>
          <p:nvPr>
            <p:ph type="body" sz="quarter" idx="20"/>
          </p:nvPr>
        </p:nvSpPr>
        <p:spPr>
          <a:xfrm>
            <a:off x="752400" y="1428430"/>
            <a:ext cx="2887200" cy="3888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3" name="Right Arrow 2"/>
          <p:cNvSpPr/>
          <p:nvPr userDrawn="1"/>
        </p:nvSpPr>
        <p:spPr>
          <a:xfrm rot="2655894">
            <a:off x="3785399" y="2812312"/>
            <a:ext cx="3816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US" sz="1000" noProof="0" dirty="0">
              <a:solidFill>
                <a:schemeClr val="bg1"/>
              </a:solidFill>
            </a:endParaRPr>
          </a:p>
        </p:txBody>
      </p:sp>
      <p:sp>
        <p:nvSpPr>
          <p:cNvPr id="21" name="Right Arrow 20"/>
          <p:cNvSpPr/>
          <p:nvPr userDrawn="1"/>
        </p:nvSpPr>
        <p:spPr>
          <a:xfrm rot="18944106" flipH="1">
            <a:off x="4977002" y="2812312"/>
            <a:ext cx="3816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US" sz="1000" noProof="0" dirty="0">
              <a:solidFill>
                <a:schemeClr val="bg1"/>
              </a:solidFill>
            </a:endParaRPr>
          </a:p>
        </p:txBody>
      </p:sp>
      <p:sp>
        <p:nvSpPr>
          <p:cNvPr id="22" name="Right Arrow 21"/>
          <p:cNvSpPr/>
          <p:nvPr userDrawn="1"/>
        </p:nvSpPr>
        <p:spPr>
          <a:xfrm rot="18944106" flipV="1">
            <a:off x="3785399" y="4385153"/>
            <a:ext cx="3816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US" sz="1000" noProof="0" dirty="0">
              <a:solidFill>
                <a:schemeClr val="bg1"/>
              </a:solidFill>
            </a:endParaRPr>
          </a:p>
        </p:txBody>
      </p:sp>
      <p:sp>
        <p:nvSpPr>
          <p:cNvPr id="23" name="Right Arrow 22"/>
          <p:cNvSpPr/>
          <p:nvPr userDrawn="1"/>
        </p:nvSpPr>
        <p:spPr>
          <a:xfrm rot="2655894" flipH="1" flipV="1">
            <a:off x="4977002" y="4385153"/>
            <a:ext cx="3816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US" sz="1000" noProof="0" dirty="0">
              <a:solidFill>
                <a:schemeClr val="bg1"/>
              </a:solidFill>
            </a:endParaRPr>
          </a:p>
        </p:txBody>
      </p:sp>
      <p:sp>
        <p:nvSpPr>
          <p:cNvPr id="4" name="Title 3"/>
          <p:cNvSpPr>
            <a:spLocks noGrp="1"/>
          </p:cNvSpPr>
          <p:nvPr>
            <p:ph type="title"/>
          </p:nvPr>
        </p:nvSpPr>
        <p:spPr/>
        <p:txBody>
          <a:bodyPr/>
          <a:lstStyle/>
          <a:p>
            <a:r>
              <a:rPr lang="en-US" noProof="0" smtClean="0"/>
              <a:t>Click to edit Master title style</a:t>
            </a:r>
            <a:endParaRPr lang="en-US" noProof="0" dirty="0"/>
          </a:p>
        </p:txBody>
      </p:sp>
      <p:sp>
        <p:nvSpPr>
          <p:cNvPr id="16" name="Text Placeholder 4"/>
          <p:cNvSpPr>
            <a:spLocks noGrp="1"/>
          </p:cNvSpPr>
          <p:nvPr>
            <p:ph type="body" sz="quarter" idx="11" hasCustomPrompt="1"/>
          </p:nvPr>
        </p:nvSpPr>
        <p:spPr>
          <a:xfrm>
            <a:off x="752400" y="354993"/>
            <a:ext cx="7647063" cy="169200"/>
          </a:xfrm>
        </p:spPr>
        <p:txBody>
          <a:bodyPr anchor="b"/>
          <a:lstStyle>
            <a:lvl1pPr>
              <a:spcAft>
                <a:spcPts val="0"/>
              </a:spcAft>
              <a:defRPr sz="1200"/>
            </a:lvl1pPr>
          </a:lstStyle>
          <a:p>
            <a:pPr lvl="0"/>
            <a:r>
              <a:rPr lang="en-US" noProof="0" dirty="0" smtClean="0"/>
              <a:t>Super title here</a:t>
            </a:r>
          </a:p>
        </p:txBody>
      </p:sp>
    </p:spTree>
    <p:extLst>
      <p:ext uri="{BB962C8B-B14F-4D97-AF65-F5344CB8AC3E}">
        <p14:creationId xmlns:p14="http://schemas.microsoft.com/office/powerpoint/2010/main" val="16957156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752400" y="1809570"/>
            <a:ext cx="3726000" cy="4218461"/>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0" name="Text Placeholder 8"/>
          <p:cNvSpPr>
            <a:spLocks noGrp="1"/>
          </p:cNvSpPr>
          <p:nvPr>
            <p:ph type="body" sz="quarter" idx="20"/>
          </p:nvPr>
        </p:nvSpPr>
        <p:spPr>
          <a:xfrm>
            <a:off x="752400" y="1428430"/>
            <a:ext cx="3726000" cy="3888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16" name="Text Placeholder 8"/>
          <p:cNvSpPr>
            <a:spLocks noGrp="1"/>
          </p:cNvSpPr>
          <p:nvPr>
            <p:ph type="body" sz="quarter" idx="21"/>
          </p:nvPr>
        </p:nvSpPr>
        <p:spPr>
          <a:xfrm>
            <a:off x="4665600" y="1809570"/>
            <a:ext cx="3726000" cy="4218461"/>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Text Placeholder 8"/>
          <p:cNvSpPr>
            <a:spLocks noGrp="1"/>
          </p:cNvSpPr>
          <p:nvPr>
            <p:ph type="body" sz="quarter" idx="22"/>
          </p:nvPr>
        </p:nvSpPr>
        <p:spPr>
          <a:xfrm>
            <a:off x="4665600" y="1428430"/>
            <a:ext cx="3726000" cy="3888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3" name="Title 2"/>
          <p:cNvSpPr>
            <a:spLocks noGrp="1"/>
          </p:cNvSpPr>
          <p:nvPr>
            <p:ph type="title"/>
          </p:nvPr>
        </p:nvSpPr>
        <p:spPr/>
        <p:txBody>
          <a:bodyPr/>
          <a:lstStyle/>
          <a:p>
            <a:r>
              <a:rPr lang="en-US" noProof="0" smtClean="0"/>
              <a:t>Click to edit Master title style</a:t>
            </a:r>
            <a:endParaRPr lang="en-US" noProof="0" dirty="0"/>
          </a:p>
        </p:txBody>
      </p:sp>
      <p:sp>
        <p:nvSpPr>
          <p:cNvPr id="7" name="Text Placeholder 4"/>
          <p:cNvSpPr>
            <a:spLocks noGrp="1"/>
          </p:cNvSpPr>
          <p:nvPr>
            <p:ph type="body" sz="quarter" idx="11" hasCustomPrompt="1"/>
          </p:nvPr>
        </p:nvSpPr>
        <p:spPr>
          <a:xfrm>
            <a:off x="752400" y="354993"/>
            <a:ext cx="7647063" cy="169200"/>
          </a:xfrm>
        </p:spPr>
        <p:txBody>
          <a:bodyPr anchor="b"/>
          <a:lstStyle>
            <a:lvl1pPr>
              <a:spcAft>
                <a:spcPts val="0"/>
              </a:spcAft>
              <a:defRPr sz="1200"/>
            </a:lvl1pPr>
          </a:lstStyle>
          <a:p>
            <a:pPr lvl="0"/>
            <a:r>
              <a:rPr lang="en-US" noProof="0" dirty="0" smtClean="0"/>
              <a:t>Super title here</a:t>
            </a:r>
          </a:p>
        </p:txBody>
      </p:sp>
    </p:spTree>
    <p:extLst>
      <p:ext uri="{BB962C8B-B14F-4D97-AF65-F5344CB8AC3E}">
        <p14:creationId xmlns:p14="http://schemas.microsoft.com/office/powerpoint/2010/main" val="3855353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752400" y="1809570"/>
            <a:ext cx="3726000" cy="1790728"/>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0" name="Text Placeholder 8"/>
          <p:cNvSpPr>
            <a:spLocks noGrp="1"/>
          </p:cNvSpPr>
          <p:nvPr>
            <p:ph type="body" sz="quarter" idx="20"/>
          </p:nvPr>
        </p:nvSpPr>
        <p:spPr>
          <a:xfrm>
            <a:off x="752400" y="1428430"/>
            <a:ext cx="3726000" cy="3888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16" name="Text Placeholder 8"/>
          <p:cNvSpPr>
            <a:spLocks noGrp="1"/>
          </p:cNvSpPr>
          <p:nvPr>
            <p:ph type="body" sz="quarter" idx="21"/>
          </p:nvPr>
        </p:nvSpPr>
        <p:spPr>
          <a:xfrm>
            <a:off x="4665600" y="1809570"/>
            <a:ext cx="3726000" cy="1790728"/>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Text Placeholder 8"/>
          <p:cNvSpPr>
            <a:spLocks noGrp="1"/>
          </p:cNvSpPr>
          <p:nvPr>
            <p:ph type="body" sz="quarter" idx="22"/>
          </p:nvPr>
        </p:nvSpPr>
        <p:spPr>
          <a:xfrm>
            <a:off x="4665600" y="1428430"/>
            <a:ext cx="3726000" cy="3888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7" name="Text Placeholder 8"/>
          <p:cNvSpPr>
            <a:spLocks noGrp="1"/>
          </p:cNvSpPr>
          <p:nvPr>
            <p:ph type="body" sz="quarter" idx="23"/>
          </p:nvPr>
        </p:nvSpPr>
        <p:spPr>
          <a:xfrm>
            <a:off x="752400" y="4235284"/>
            <a:ext cx="37260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24"/>
          </p:nvPr>
        </p:nvSpPr>
        <p:spPr>
          <a:xfrm>
            <a:off x="752400" y="3844605"/>
            <a:ext cx="3726000" cy="3888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9" name="Text Placeholder 8"/>
          <p:cNvSpPr>
            <a:spLocks noGrp="1"/>
          </p:cNvSpPr>
          <p:nvPr>
            <p:ph type="body" sz="quarter" idx="25"/>
          </p:nvPr>
        </p:nvSpPr>
        <p:spPr>
          <a:xfrm>
            <a:off x="4665600" y="4235284"/>
            <a:ext cx="37260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26"/>
          </p:nvPr>
        </p:nvSpPr>
        <p:spPr>
          <a:xfrm>
            <a:off x="4665600" y="3844605"/>
            <a:ext cx="3726000" cy="3888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3" name="Title 2"/>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9556956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44800" y="1346400"/>
            <a:ext cx="6192000" cy="3510000"/>
          </a:xfrm>
        </p:spPr>
        <p:txBody>
          <a:bodyPr anchor="t" anchorCtr="0"/>
          <a:lstStyle>
            <a:lvl1pPr algn="l">
              <a:defRPr sz="11000">
                <a:solidFill>
                  <a:schemeClr val="bg1"/>
                </a:solidFill>
              </a:defRPr>
            </a:lvl1pPr>
          </a:lstStyle>
          <a:p>
            <a:r>
              <a:rPr lang="en-US" noProof="0" smtClean="0"/>
              <a:t>Click to edit Master title style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val="19498393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smtClean="0"/>
              <a:t>Section divider one title style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val="23869611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smtClean="0"/>
              <a:t>Section divider two title style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val="29627710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smtClean="0"/>
              <a:t>Section divider three title style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val="189814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5 - No image">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smtClean="0"/>
              <a:t>Title slide 5 – </a:t>
            </a:r>
            <a:br>
              <a:rPr lang="en-US" noProof="0" dirty="0" smtClean="0"/>
            </a:br>
            <a:r>
              <a:rPr lang="en-US" noProof="0" dirty="0" smtClean="0"/>
              <a:t>no image</a:t>
            </a:r>
            <a:endParaRPr lang="en-US" noProof="0" dirty="0"/>
          </a:p>
        </p:txBody>
      </p:sp>
      <p:sp>
        <p:nvSpPr>
          <p:cNvPr id="9"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10"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1" name="Text Placeholder 3"/>
          <p:cNvSpPr>
            <a:spLocks noGrp="1"/>
          </p:cNvSpPr>
          <p:nvPr>
            <p:ph type="body" sz="quarter" idx="11" hasCustomPrompt="1"/>
          </p:nvPr>
        </p:nvSpPr>
        <p:spPr>
          <a:xfrm>
            <a:off x="2064100" y="5036400"/>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12" name="Text Placeholder 4"/>
          <p:cNvSpPr>
            <a:spLocks noGrp="1"/>
          </p:cNvSpPr>
          <p:nvPr>
            <p:ph type="body" sz="quarter" idx="12" hasCustomPrompt="1"/>
          </p:nvPr>
        </p:nvSpPr>
        <p:spPr>
          <a:xfrm>
            <a:off x="2064100" y="5502275"/>
            <a:ext cx="1889125" cy="487363"/>
          </a:xfrm>
        </p:spPr>
        <p:txBody>
          <a:bodyPr/>
          <a:lstStyle>
            <a:lvl1pPr>
              <a:defRPr sz="1100" b="0">
                <a:solidFill>
                  <a:schemeClr val="bg1"/>
                </a:solidFill>
              </a:defRPr>
            </a:lvl1pPr>
          </a:lstStyle>
          <a:p>
            <a:pPr lvl="0"/>
            <a:r>
              <a:rPr lang="en-US" dirty="0" smtClean="0"/>
              <a:t>Date here</a:t>
            </a:r>
            <a:endParaRPr lang="en-US" dirty="0"/>
          </a:p>
        </p:txBody>
      </p:sp>
    </p:spTree>
    <p:extLst>
      <p:ext uri="{BB962C8B-B14F-4D97-AF65-F5344CB8AC3E}">
        <p14:creationId xmlns:p14="http://schemas.microsoft.com/office/powerpoint/2010/main" val="4487233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2"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3" name="Text Placeholder 2"/>
          <p:cNvSpPr>
            <a:spLocks noGrp="1"/>
          </p:cNvSpPr>
          <p:nvPr>
            <p:ph type="body" sz="quarter" idx="11"/>
          </p:nvPr>
        </p:nvSpPr>
        <p:spPr>
          <a:xfrm>
            <a:off x="1584000" y="4935176"/>
            <a:ext cx="6815463" cy="685239"/>
          </a:xfrm>
        </p:spPr>
        <p:txBody>
          <a:bodyPr/>
          <a:lstStyle>
            <a:lvl1pPr>
              <a:buFontTx/>
              <a:buNone/>
              <a:defRPr sz="1000" b="0">
                <a:solidFill>
                  <a:schemeClr val="bg1">
                    <a:lumMod val="65000"/>
                  </a:schemeClr>
                </a:solidFill>
              </a:defRPr>
            </a:lvl1pPr>
            <a:lvl2pPr>
              <a:buFontTx/>
              <a:buNone/>
              <a:defRPr sz="10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smtClean="0"/>
              <a:t>Click to edit Master text styles</a:t>
            </a:r>
          </a:p>
          <a:p>
            <a:pPr lvl="1"/>
            <a:r>
              <a:rPr lang="en-US" noProof="0" smtClean="0"/>
              <a:t>Second level</a:t>
            </a:r>
          </a:p>
        </p:txBody>
      </p:sp>
      <p:sp>
        <p:nvSpPr>
          <p:cNvPr id="14" name="Text Placeholder 2"/>
          <p:cNvSpPr>
            <a:spLocks noGrp="1"/>
          </p:cNvSpPr>
          <p:nvPr>
            <p:ph type="body" sz="quarter" idx="12"/>
          </p:nvPr>
        </p:nvSpPr>
        <p:spPr>
          <a:xfrm>
            <a:off x="1584000" y="5837823"/>
            <a:ext cx="6815463" cy="169277"/>
          </a:xfrm>
        </p:spPr>
        <p:txBody>
          <a:bodyPr>
            <a:noAutofit/>
          </a:bodyPr>
          <a:lstStyle>
            <a:lvl1pPr>
              <a:buFontTx/>
              <a:buNone/>
              <a:defRPr sz="10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smtClean="0"/>
              <a:t>Click to edit Master text styles</a:t>
            </a:r>
          </a:p>
        </p:txBody>
      </p:sp>
      <p:sp>
        <p:nvSpPr>
          <p:cNvPr id="15" name="Text Placeholder 2"/>
          <p:cNvSpPr>
            <a:spLocks noGrp="1"/>
          </p:cNvSpPr>
          <p:nvPr>
            <p:ph type="body" sz="quarter" idx="13"/>
          </p:nvPr>
        </p:nvSpPr>
        <p:spPr>
          <a:xfrm>
            <a:off x="1584000" y="4058433"/>
            <a:ext cx="6815463" cy="659335"/>
          </a:xfrm>
        </p:spPr>
        <p:txBody>
          <a:bodyPr/>
          <a:lstStyle>
            <a:lvl1pPr>
              <a:buFontTx/>
              <a:buNone/>
              <a:defRPr sz="1000" b="0">
                <a:solidFill>
                  <a:schemeClr val="bg1">
                    <a:lumMod val="65000"/>
                  </a:schemeClr>
                </a:solidFill>
              </a:defRPr>
            </a:lvl1pPr>
            <a:lvl2pPr>
              <a:buFontTx/>
              <a:buNone/>
              <a:defRPr sz="10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smtClean="0"/>
              <a:t>Click to edit Master text styles</a:t>
            </a:r>
          </a:p>
          <a:p>
            <a:pPr lvl="1"/>
            <a:r>
              <a:rPr lang="en-US" noProof="0" smtClean="0"/>
              <a:t>Second level</a:t>
            </a:r>
          </a:p>
        </p:txBody>
      </p:sp>
      <p:sp>
        <p:nvSpPr>
          <p:cNvPr id="22" name="Text Placeholder 2"/>
          <p:cNvSpPr>
            <a:spLocks noGrp="1"/>
          </p:cNvSpPr>
          <p:nvPr>
            <p:ph type="body" sz="quarter" idx="14"/>
          </p:nvPr>
        </p:nvSpPr>
        <p:spPr>
          <a:xfrm>
            <a:off x="1584000" y="3653899"/>
            <a:ext cx="2411738"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smtClean="0"/>
              <a:t>Click to edit Master text styles</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000" y="3148342"/>
            <a:ext cx="2523749" cy="384049"/>
          </a:xfrm>
          <a:prstGeom prst="rect">
            <a:avLst/>
          </a:prstGeom>
        </p:spPr>
      </p:pic>
    </p:spTree>
    <p:extLst>
      <p:ext uri="{BB962C8B-B14F-4D97-AF65-F5344CB8AC3E}">
        <p14:creationId xmlns:p14="http://schemas.microsoft.com/office/powerpoint/2010/main" val="32672736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14131404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Letter">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4671752" y="302982"/>
            <a:ext cx="3726000" cy="365356"/>
          </a:xfrm>
        </p:spPr>
        <p:txBody>
          <a:bodyPr lIns="144000"/>
          <a:lstStyle>
            <a:lvl1pPr>
              <a:spcAft>
                <a:spcPts val="300"/>
              </a:spcAft>
              <a:defRPr sz="900"/>
            </a:lvl1pPr>
            <a:lvl2pPr>
              <a:spcAft>
                <a:spcPts val="300"/>
              </a:spcAft>
              <a:defRPr sz="900"/>
            </a:lvl2pPr>
            <a:lvl3pPr>
              <a:spcAft>
                <a:spcPts val="300"/>
              </a:spcAft>
              <a:defRPr sz="800"/>
            </a:lvl3pPr>
            <a:lvl4pPr>
              <a:spcAft>
                <a:spcPts val="300"/>
              </a:spcAft>
              <a:defRPr sz="800"/>
            </a:lvl4pPr>
            <a:lvl5pPr>
              <a:spcAft>
                <a:spcPts val="300"/>
              </a:spcAft>
              <a:defRPr sz="800"/>
            </a:lvl5pPr>
          </a:lstStyle>
          <a:p>
            <a:pPr lvl="0"/>
            <a:r>
              <a:rPr lang="en-US" noProof="0" smtClean="0"/>
              <a:t>Click to edit Master text styles</a:t>
            </a:r>
          </a:p>
          <a:p>
            <a:pPr lvl="1"/>
            <a:r>
              <a:rPr lang="en-US" noProof="0" smtClean="0"/>
              <a:t>Second level</a:t>
            </a:r>
          </a:p>
        </p:txBody>
      </p:sp>
      <p:sp>
        <p:nvSpPr>
          <p:cNvPr id="26" name="Text Placeholder 24"/>
          <p:cNvSpPr>
            <a:spLocks noGrp="1"/>
          </p:cNvSpPr>
          <p:nvPr>
            <p:ph type="body" sz="quarter" idx="15"/>
          </p:nvPr>
        </p:nvSpPr>
        <p:spPr>
          <a:xfrm>
            <a:off x="752400" y="302982"/>
            <a:ext cx="3726000" cy="365356"/>
          </a:xfrm>
        </p:spPr>
        <p:txBody>
          <a:bodyPr/>
          <a:lstStyle>
            <a:lvl1pPr>
              <a:spcAft>
                <a:spcPts val="300"/>
              </a:spcAft>
              <a:defRPr sz="900"/>
            </a:lvl1pPr>
            <a:lvl2pPr>
              <a:spcAft>
                <a:spcPts val="300"/>
              </a:spcAft>
              <a:defRPr sz="900"/>
            </a:lvl2pPr>
            <a:lvl3pPr>
              <a:spcAft>
                <a:spcPts val="300"/>
              </a:spcAft>
              <a:defRPr sz="900"/>
            </a:lvl3pPr>
            <a:lvl4pPr>
              <a:spcAft>
                <a:spcPts val="300"/>
              </a:spcAft>
              <a:defRPr sz="900"/>
            </a:lvl4pPr>
            <a:lvl5pPr>
              <a:spcAft>
                <a:spcPts val="300"/>
              </a:spcAft>
              <a:defRPr sz="900"/>
            </a:lvl5pPr>
          </a:lstStyle>
          <a:p>
            <a:pPr lvl="0"/>
            <a:r>
              <a:rPr lang="en-US" noProof="0" smtClean="0"/>
              <a:t>Click to edit Master text styles</a:t>
            </a:r>
          </a:p>
          <a:p>
            <a:pPr lvl="1"/>
            <a:r>
              <a:rPr lang="en-US" noProof="0" smtClean="0"/>
              <a:t>Second level</a:t>
            </a:r>
          </a:p>
        </p:txBody>
      </p:sp>
      <p:sp>
        <p:nvSpPr>
          <p:cNvPr id="19" name="Text Placeholder 8"/>
          <p:cNvSpPr>
            <a:spLocks noGrp="1"/>
          </p:cNvSpPr>
          <p:nvPr>
            <p:ph type="body" sz="quarter" idx="10"/>
          </p:nvPr>
        </p:nvSpPr>
        <p:spPr>
          <a:xfrm>
            <a:off x="752400" y="1130531"/>
            <a:ext cx="3726000" cy="4878928"/>
          </a:xfrm>
        </p:spPr>
        <p:txBody>
          <a:bodyPr/>
          <a:lstStyle>
            <a:lvl1pPr>
              <a:defRPr sz="900"/>
            </a:lvl1pPr>
            <a:lvl2pPr>
              <a:defRPr sz="900"/>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20" name="Text Placeholder 8"/>
          <p:cNvSpPr>
            <a:spLocks noGrp="1"/>
          </p:cNvSpPr>
          <p:nvPr>
            <p:ph type="body" sz="quarter" idx="11"/>
          </p:nvPr>
        </p:nvSpPr>
        <p:spPr>
          <a:xfrm>
            <a:off x="4671752" y="1130531"/>
            <a:ext cx="3719847" cy="4878928"/>
          </a:xfrm>
          <a:ln w="6350">
            <a:solidFill>
              <a:schemeClr val="tx2"/>
            </a:solidFill>
          </a:ln>
        </p:spPr>
        <p:txBody>
          <a:bodyPr lIns="144000" tIns="72000"/>
          <a:lstStyle>
            <a:lvl1pPr>
              <a:defRPr sz="900"/>
            </a:lvl1pPr>
            <a:lvl2pPr>
              <a:defRPr sz="900"/>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1" name="Rectangle 20"/>
          <p:cNvSpPr/>
          <p:nvPr userDrawn="1"/>
        </p:nvSpPr>
        <p:spPr>
          <a:xfrm>
            <a:off x="4671752" y="1130531"/>
            <a:ext cx="84075" cy="4878928"/>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US" sz="1500" noProof="0" dirty="0">
              <a:solidFill>
                <a:schemeClr val="bg1"/>
              </a:solidFill>
            </a:endParaRPr>
          </a:p>
        </p:txBody>
      </p:sp>
      <p:sp>
        <p:nvSpPr>
          <p:cNvPr id="15"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23" name="Shape 8"/>
          <p:cNvSpPr txBox="1">
            <a:spLocks/>
          </p:cNvSpPr>
          <p:nvPr userDrawn="1"/>
        </p:nvSpPr>
        <p:spPr>
          <a:xfrm>
            <a:off x="7929562" y="6320118"/>
            <a:ext cx="462257"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noProof="0" smtClean="0">
                <a:solidFill>
                  <a:schemeClr val="tx2"/>
                </a:solidFill>
                <a:latin typeface="+mn-lt"/>
                <a:ea typeface="Arial"/>
                <a:cs typeface="Arial" panose="020B0604020202020204" pitchFamily="34" charset="0"/>
              </a:rPr>
              <a:pPr algn="r"/>
              <a:t>‹#›</a:t>
            </a:fld>
            <a:endParaRPr lang="en-US" sz="1000" noProof="0" dirty="0">
              <a:solidFill>
                <a:schemeClr val="tx2"/>
              </a:solidFill>
              <a:latin typeface="+mn-lt"/>
              <a:ea typeface="Arial"/>
              <a:cs typeface="Arial" panose="020B0604020202020204" pitchFamily="34" charset="0"/>
            </a:endParaRPr>
          </a:p>
        </p:txBody>
      </p:sp>
      <p:sp>
        <p:nvSpPr>
          <p:cNvPr id="13" name="TextBox 12"/>
          <p:cNvSpPr txBox="1"/>
          <p:nvPr userDrawn="1"/>
        </p:nvSpPr>
        <p:spPr>
          <a:xfrm>
            <a:off x="1731600" y="6320118"/>
            <a:ext cx="5941047"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mn-lt"/>
                <a:ea typeface="+mn-ea"/>
                <a:cs typeface="+mn-cs"/>
              </a:rPr>
              <a:t>© 2017 KPMG LLP, a Delaware limited liability partnership and the U.S. member firm of the KPMG network of independent member firms affiliated with KPMG International Cooperative (“KPMG International”), a Swiss entity. All rights reserved. </a:t>
            </a:r>
          </a:p>
        </p:txBody>
      </p:sp>
    </p:spTree>
    <p:extLst>
      <p:ext uri="{BB962C8B-B14F-4D97-AF65-F5344CB8AC3E}">
        <p14:creationId xmlns:p14="http://schemas.microsoft.com/office/powerpoint/2010/main" val="7486639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Letter continu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130531"/>
            <a:ext cx="3726000" cy="4878928"/>
          </a:xfrm>
        </p:spPr>
        <p:txBody>
          <a:bodyPr/>
          <a:lstStyle>
            <a:lvl1pPr>
              <a:defRPr sz="900" baseline="0"/>
            </a:lvl1pPr>
            <a:lvl2pPr>
              <a:defRPr sz="900"/>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Text Placeholder 8"/>
          <p:cNvSpPr>
            <a:spLocks noGrp="1"/>
          </p:cNvSpPr>
          <p:nvPr>
            <p:ph type="body" sz="quarter" idx="11"/>
          </p:nvPr>
        </p:nvSpPr>
        <p:spPr>
          <a:xfrm>
            <a:off x="4671752" y="1130531"/>
            <a:ext cx="3719847" cy="4878928"/>
          </a:xfrm>
          <a:ln w="6350">
            <a:noFill/>
          </a:ln>
        </p:spPr>
        <p:txBody>
          <a:bodyPr lIns="0" tIns="0"/>
          <a:lstStyle>
            <a:lvl1pPr>
              <a:defRPr sz="900"/>
            </a:lvl1pPr>
            <a:lvl2pPr>
              <a:defRPr sz="900"/>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9" name="Text Placeholder 24"/>
          <p:cNvSpPr>
            <a:spLocks noGrp="1"/>
          </p:cNvSpPr>
          <p:nvPr>
            <p:ph type="body" sz="quarter" idx="15"/>
          </p:nvPr>
        </p:nvSpPr>
        <p:spPr>
          <a:xfrm>
            <a:off x="752400" y="302982"/>
            <a:ext cx="3726000" cy="365356"/>
          </a:xfrm>
        </p:spPr>
        <p:txBody>
          <a:bodyPr/>
          <a:lstStyle>
            <a:lvl1pPr>
              <a:spcAft>
                <a:spcPts val="300"/>
              </a:spcAft>
              <a:defRPr sz="900"/>
            </a:lvl1pPr>
            <a:lvl2pPr>
              <a:spcAft>
                <a:spcPts val="300"/>
              </a:spcAft>
              <a:defRPr sz="900"/>
            </a:lvl2pPr>
            <a:lvl3pPr>
              <a:spcAft>
                <a:spcPts val="300"/>
              </a:spcAft>
              <a:defRPr sz="900"/>
            </a:lvl3pPr>
            <a:lvl4pPr>
              <a:spcAft>
                <a:spcPts val="300"/>
              </a:spcAft>
              <a:defRPr sz="900"/>
            </a:lvl4pPr>
            <a:lvl5pPr>
              <a:spcAft>
                <a:spcPts val="300"/>
              </a:spcAft>
              <a:defRPr sz="900"/>
            </a:lvl5pPr>
          </a:lstStyle>
          <a:p>
            <a:pPr lvl="0"/>
            <a:r>
              <a:rPr lang="en-US" noProof="0" smtClean="0"/>
              <a:t>Click to edit Master text styles</a:t>
            </a:r>
          </a:p>
          <a:p>
            <a:pPr lvl="1"/>
            <a:r>
              <a:rPr lang="en-US" noProof="0" smtClean="0"/>
              <a:t>Second level</a:t>
            </a:r>
          </a:p>
        </p:txBody>
      </p:sp>
      <p:sp>
        <p:nvSpPr>
          <p:cNvPr id="11" name="Text Placeholder 24"/>
          <p:cNvSpPr>
            <a:spLocks noGrp="1"/>
          </p:cNvSpPr>
          <p:nvPr>
            <p:ph type="body" sz="quarter" idx="16"/>
          </p:nvPr>
        </p:nvSpPr>
        <p:spPr>
          <a:xfrm>
            <a:off x="4671752" y="302982"/>
            <a:ext cx="3726000" cy="365356"/>
          </a:xfrm>
        </p:spPr>
        <p:txBody>
          <a:bodyPr/>
          <a:lstStyle>
            <a:lvl1pPr>
              <a:spcAft>
                <a:spcPts val="300"/>
              </a:spcAft>
              <a:defRPr sz="900"/>
            </a:lvl1pPr>
            <a:lvl2pPr>
              <a:spcAft>
                <a:spcPts val="300"/>
              </a:spcAft>
              <a:defRPr sz="900"/>
            </a:lvl2pPr>
            <a:lvl3pPr>
              <a:spcAft>
                <a:spcPts val="300"/>
              </a:spcAft>
              <a:defRPr sz="900"/>
            </a:lvl3pPr>
            <a:lvl4pPr>
              <a:spcAft>
                <a:spcPts val="300"/>
              </a:spcAft>
              <a:defRPr sz="900"/>
            </a:lvl4pPr>
            <a:lvl5pPr>
              <a:spcAft>
                <a:spcPts val="300"/>
              </a:spcAft>
              <a:defRPr sz="900"/>
            </a:lvl5pPr>
          </a:lstStyle>
          <a:p>
            <a:pPr lvl="0"/>
            <a:r>
              <a:rPr lang="en-US" noProof="0" smtClean="0"/>
              <a:t>Click to edit Master text styles</a:t>
            </a:r>
          </a:p>
          <a:p>
            <a:pPr lvl="1"/>
            <a:r>
              <a:rPr lang="en-US" noProof="0" smtClean="0"/>
              <a:t>Second level</a:t>
            </a:r>
          </a:p>
        </p:txBody>
      </p:sp>
      <p:sp>
        <p:nvSpPr>
          <p:cNvPr id="22"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27" name="Shape 8"/>
          <p:cNvSpPr txBox="1">
            <a:spLocks/>
          </p:cNvSpPr>
          <p:nvPr userDrawn="1"/>
        </p:nvSpPr>
        <p:spPr>
          <a:xfrm>
            <a:off x="7929562" y="6320118"/>
            <a:ext cx="462257"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noProof="0" smtClean="0">
                <a:solidFill>
                  <a:schemeClr val="tx2"/>
                </a:solidFill>
                <a:latin typeface="+mn-lt"/>
                <a:ea typeface="Arial"/>
                <a:cs typeface="Arial" panose="020B0604020202020204" pitchFamily="34" charset="0"/>
              </a:rPr>
              <a:pPr algn="r"/>
              <a:t>‹#›</a:t>
            </a:fld>
            <a:endParaRPr lang="en-US" sz="1000" noProof="0" dirty="0">
              <a:solidFill>
                <a:schemeClr val="tx2"/>
              </a:solidFill>
              <a:latin typeface="+mn-lt"/>
              <a:ea typeface="Arial"/>
              <a:cs typeface="Arial" panose="020B0604020202020204" pitchFamily="34" charset="0"/>
            </a:endParaRPr>
          </a:p>
        </p:txBody>
      </p:sp>
      <p:sp>
        <p:nvSpPr>
          <p:cNvPr id="12" name="TextBox 11"/>
          <p:cNvSpPr txBox="1"/>
          <p:nvPr userDrawn="1"/>
        </p:nvSpPr>
        <p:spPr>
          <a:xfrm>
            <a:off x="1731600" y="6320118"/>
            <a:ext cx="5941047"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mn-lt"/>
                <a:ea typeface="+mn-ea"/>
                <a:cs typeface="+mn-cs"/>
              </a:rPr>
              <a:t>© 2017 KPMG LLP, a Delaware limited liability partnership and the U.S. member firm of the KPMG network of independent member firms affiliated with KPMG International Cooperative (“KPMG International”), a Swiss entity. All rights reserved. </a:t>
            </a:r>
          </a:p>
        </p:txBody>
      </p:sp>
    </p:spTree>
    <p:extLst>
      <p:ext uri="{BB962C8B-B14F-4D97-AF65-F5344CB8AC3E}">
        <p14:creationId xmlns:p14="http://schemas.microsoft.com/office/powerpoint/2010/main" val="1873587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2400" y="677326"/>
            <a:ext cx="7639200" cy="518400"/>
          </a:xfrm>
        </p:spPr>
        <p:txBody>
          <a:bodyPr/>
          <a:lstStyle/>
          <a:p>
            <a:r>
              <a:rPr lang="en-US" noProof="0" smtClean="0"/>
              <a:t>Click to edit Master title style</a:t>
            </a:r>
            <a:endParaRPr lang="en-US" noProof="0" dirty="0"/>
          </a:p>
        </p:txBody>
      </p:sp>
      <p:sp>
        <p:nvSpPr>
          <p:cNvPr id="3" name="Text Placeholder 4"/>
          <p:cNvSpPr>
            <a:spLocks noGrp="1"/>
          </p:cNvSpPr>
          <p:nvPr>
            <p:ph type="body" sz="quarter" idx="11" hasCustomPrompt="1"/>
          </p:nvPr>
        </p:nvSpPr>
        <p:spPr>
          <a:xfrm>
            <a:off x="752400" y="354993"/>
            <a:ext cx="7639200" cy="169200"/>
          </a:xfrm>
        </p:spPr>
        <p:txBody>
          <a:bodyPr anchor="b"/>
          <a:lstStyle>
            <a:lvl1pPr>
              <a:spcAft>
                <a:spcPts val="0"/>
              </a:spcAft>
              <a:defRPr sz="1200"/>
            </a:lvl1pPr>
          </a:lstStyle>
          <a:p>
            <a:pPr lvl="0"/>
            <a:r>
              <a:rPr lang="en-US" noProof="0" dirty="0" smtClean="0"/>
              <a:t>Super title here</a:t>
            </a:r>
          </a:p>
        </p:txBody>
      </p:sp>
    </p:spTree>
    <p:extLst>
      <p:ext uri="{BB962C8B-B14F-4D97-AF65-F5344CB8AC3E}">
        <p14:creationId xmlns:p14="http://schemas.microsoft.com/office/powerpoint/2010/main" val="10867071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426659"/>
            <a:ext cx="7639200" cy="4594225"/>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Text Placeholder 4"/>
          <p:cNvSpPr>
            <a:spLocks noGrp="1"/>
          </p:cNvSpPr>
          <p:nvPr>
            <p:ph type="body" sz="quarter" idx="11" hasCustomPrompt="1"/>
          </p:nvPr>
        </p:nvSpPr>
        <p:spPr>
          <a:xfrm>
            <a:off x="752400" y="354993"/>
            <a:ext cx="7639200" cy="169200"/>
          </a:xfrm>
        </p:spPr>
        <p:txBody>
          <a:bodyPr anchor="b"/>
          <a:lstStyle>
            <a:lvl1pPr>
              <a:spcAft>
                <a:spcPts val="0"/>
              </a:spcAft>
              <a:defRPr sz="1200"/>
            </a:lvl1pPr>
          </a:lstStyle>
          <a:p>
            <a:pPr lvl="0"/>
            <a:r>
              <a:rPr lang="en-US" noProof="0" dirty="0" smtClean="0"/>
              <a:t>Super title here</a:t>
            </a:r>
          </a:p>
        </p:txBody>
      </p:sp>
      <p:sp>
        <p:nvSpPr>
          <p:cNvPr id="3" name="Title 2"/>
          <p:cNvSpPr>
            <a:spLocks noGrp="1"/>
          </p:cNvSpPr>
          <p:nvPr>
            <p:ph type="title"/>
          </p:nvPr>
        </p:nvSpPr>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26043585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426659"/>
            <a:ext cx="3726000" cy="45828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1"/>
          </p:nvPr>
        </p:nvSpPr>
        <p:spPr>
          <a:xfrm>
            <a:off x="4665600" y="1426659"/>
            <a:ext cx="3726000" cy="45828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p:txBody>
          <a:bodyPr/>
          <a:lstStyle/>
          <a:p>
            <a:r>
              <a:rPr lang="en-US" noProof="0" dirty="0" smtClean="0"/>
              <a:t>Click to edit Master title style</a:t>
            </a:r>
            <a:endParaRPr lang="en-US" noProof="0" dirty="0"/>
          </a:p>
        </p:txBody>
      </p:sp>
      <p:sp>
        <p:nvSpPr>
          <p:cNvPr id="5" name="Text Placeholder 4"/>
          <p:cNvSpPr>
            <a:spLocks noGrp="1"/>
          </p:cNvSpPr>
          <p:nvPr>
            <p:ph type="body" sz="quarter" idx="12" hasCustomPrompt="1"/>
          </p:nvPr>
        </p:nvSpPr>
        <p:spPr>
          <a:xfrm>
            <a:off x="752400" y="354993"/>
            <a:ext cx="7639200" cy="169200"/>
          </a:xfrm>
        </p:spPr>
        <p:txBody>
          <a:bodyPr anchor="b"/>
          <a:lstStyle>
            <a:lvl1pPr>
              <a:spcAft>
                <a:spcPts val="0"/>
              </a:spcAft>
              <a:defRPr sz="1200"/>
            </a:lvl1pPr>
          </a:lstStyle>
          <a:p>
            <a:pPr lvl="0"/>
            <a:r>
              <a:rPr lang="en-US" noProof="0" dirty="0" smtClean="0"/>
              <a:t>Super title here</a:t>
            </a:r>
          </a:p>
        </p:txBody>
      </p:sp>
    </p:spTree>
    <p:extLst>
      <p:ext uri="{BB962C8B-B14F-4D97-AF65-F5344CB8AC3E}">
        <p14:creationId xmlns:p14="http://schemas.microsoft.com/office/powerpoint/2010/main" val="760996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426660"/>
            <a:ext cx="3726000" cy="45810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a:xfrm>
            <a:off x="752400" y="677326"/>
            <a:ext cx="7639200" cy="518400"/>
          </a:xfrm>
        </p:spPr>
        <p:txBody>
          <a:bodyPr/>
          <a:lstStyle/>
          <a:p>
            <a:r>
              <a:rPr lang="en-US" noProof="0" smtClean="0"/>
              <a:t>Click to edit Master title style</a:t>
            </a:r>
            <a:endParaRPr lang="en-US" noProof="0" dirty="0"/>
          </a:p>
        </p:txBody>
      </p:sp>
      <p:sp>
        <p:nvSpPr>
          <p:cNvPr id="6" name="Chart Placeholder 5"/>
          <p:cNvSpPr>
            <a:spLocks noGrp="1"/>
          </p:cNvSpPr>
          <p:nvPr>
            <p:ph type="chart" sz="quarter" idx="13"/>
          </p:nvPr>
        </p:nvSpPr>
        <p:spPr>
          <a:xfrm>
            <a:off x="4665600" y="1426660"/>
            <a:ext cx="3726000" cy="4579200"/>
          </a:xfrm>
        </p:spPr>
        <p:txBody>
          <a:bodyPr anchor="ctr"/>
          <a:lstStyle>
            <a:lvl1pPr algn="ctr">
              <a:defRPr/>
            </a:lvl1pPr>
          </a:lstStyle>
          <a:p>
            <a:r>
              <a:rPr lang="en-US" noProof="0" dirty="0" smtClean="0"/>
              <a:t>Click icon to add chart</a:t>
            </a:r>
            <a:endParaRPr lang="en-US" noProof="0" dirty="0"/>
          </a:p>
        </p:txBody>
      </p:sp>
      <p:sp>
        <p:nvSpPr>
          <p:cNvPr id="5" name="Text Placeholder 4"/>
          <p:cNvSpPr>
            <a:spLocks noGrp="1"/>
          </p:cNvSpPr>
          <p:nvPr>
            <p:ph type="body" sz="quarter" idx="11" hasCustomPrompt="1"/>
          </p:nvPr>
        </p:nvSpPr>
        <p:spPr>
          <a:xfrm>
            <a:off x="752400" y="354993"/>
            <a:ext cx="7639200" cy="169200"/>
          </a:xfrm>
        </p:spPr>
        <p:txBody>
          <a:bodyPr anchor="b"/>
          <a:lstStyle>
            <a:lvl1pPr>
              <a:spcAft>
                <a:spcPts val="0"/>
              </a:spcAft>
              <a:defRPr sz="1200"/>
            </a:lvl1pPr>
          </a:lstStyle>
          <a:p>
            <a:pPr lvl="0"/>
            <a:r>
              <a:rPr lang="en-US" noProof="0" dirty="0" smtClean="0"/>
              <a:t>Super title here</a:t>
            </a:r>
          </a:p>
        </p:txBody>
      </p:sp>
    </p:spTree>
    <p:extLst>
      <p:ext uri="{BB962C8B-B14F-4D97-AF65-F5344CB8AC3E}">
        <p14:creationId xmlns:p14="http://schemas.microsoft.com/office/powerpoint/2010/main" val="14688539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3815359"/>
            <a:ext cx="7639200" cy="21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hart Placeholder 4"/>
          <p:cNvSpPr>
            <a:spLocks noGrp="1"/>
          </p:cNvSpPr>
          <p:nvPr>
            <p:ph type="chart" sz="quarter" idx="11"/>
          </p:nvPr>
        </p:nvSpPr>
        <p:spPr>
          <a:xfrm>
            <a:off x="752400" y="1426659"/>
            <a:ext cx="7639200" cy="2196000"/>
          </a:xfrm>
        </p:spPr>
        <p:txBody>
          <a:bodyPr anchor="ctr"/>
          <a:lstStyle>
            <a:lvl1pPr algn="ctr">
              <a:defRPr/>
            </a:lvl1pPr>
          </a:lstStyle>
          <a:p>
            <a:r>
              <a:rPr lang="en-US" noProof="0" dirty="0" smtClean="0"/>
              <a:t>Click icon to add chart</a:t>
            </a:r>
          </a:p>
        </p:txBody>
      </p:sp>
      <p:sp>
        <p:nvSpPr>
          <p:cNvPr id="3" name="Title 2"/>
          <p:cNvSpPr>
            <a:spLocks noGrp="1"/>
          </p:cNvSpPr>
          <p:nvPr>
            <p:ph type="title"/>
          </p:nvPr>
        </p:nvSpPr>
        <p:spPr/>
        <p:txBody>
          <a:bodyPr/>
          <a:lstStyle/>
          <a:p>
            <a:r>
              <a:rPr lang="en-US" noProof="0" smtClean="0"/>
              <a:t>Click to edit Master title style</a:t>
            </a:r>
            <a:endParaRPr lang="en-US" noProof="0" dirty="0"/>
          </a:p>
        </p:txBody>
      </p:sp>
      <p:sp>
        <p:nvSpPr>
          <p:cNvPr id="6" name="Text Placeholder 4"/>
          <p:cNvSpPr>
            <a:spLocks noGrp="1"/>
          </p:cNvSpPr>
          <p:nvPr>
            <p:ph type="body" sz="quarter" idx="12" hasCustomPrompt="1"/>
          </p:nvPr>
        </p:nvSpPr>
        <p:spPr>
          <a:xfrm>
            <a:off x="752400" y="354993"/>
            <a:ext cx="7639200" cy="169200"/>
          </a:xfrm>
        </p:spPr>
        <p:txBody>
          <a:bodyPr anchor="b"/>
          <a:lstStyle>
            <a:lvl1pPr>
              <a:spcAft>
                <a:spcPts val="0"/>
              </a:spcAft>
              <a:defRPr sz="1200"/>
            </a:lvl1pPr>
          </a:lstStyle>
          <a:p>
            <a:pPr lvl="0"/>
            <a:r>
              <a:rPr lang="en-US" noProof="0" dirty="0" smtClean="0"/>
              <a:t>Super title here</a:t>
            </a:r>
          </a:p>
        </p:txBody>
      </p:sp>
    </p:spTree>
    <p:extLst>
      <p:ext uri="{BB962C8B-B14F-4D97-AF65-F5344CB8AC3E}">
        <p14:creationId xmlns:p14="http://schemas.microsoft.com/office/powerpoint/2010/main" val="7786615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677326"/>
            <a:ext cx="7639200" cy="518400"/>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752400" y="1426659"/>
            <a:ext cx="7639200" cy="45828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28"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29"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noProof="0" smtClean="0">
                <a:solidFill>
                  <a:schemeClr val="tx2"/>
                </a:solidFill>
                <a:latin typeface="+mn-lt"/>
                <a:ea typeface="Arial"/>
                <a:cs typeface="Arial" panose="020B0604020202020204" pitchFamily="34" charset="0"/>
              </a:rPr>
              <a:pPr algn="r"/>
              <a:t>‹#›</a:t>
            </a:fld>
            <a:endParaRPr lang="en-US" sz="1000" noProof="0" dirty="0">
              <a:solidFill>
                <a:schemeClr val="tx2"/>
              </a:solidFill>
              <a:latin typeface="+mn-lt"/>
              <a:ea typeface="Arial"/>
              <a:cs typeface="Arial" panose="020B0604020202020204" pitchFamily="34" charset="0"/>
            </a:endParaRPr>
          </a:p>
        </p:txBody>
      </p:sp>
      <p:sp>
        <p:nvSpPr>
          <p:cNvPr id="30" name="TextBox 29"/>
          <p:cNvSpPr txBox="1"/>
          <p:nvPr userDrawn="1"/>
        </p:nvSpPr>
        <p:spPr>
          <a:xfrm>
            <a:off x="1731600" y="6320118"/>
            <a:ext cx="5941047"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mn-lt"/>
                <a:ea typeface="+mn-ea"/>
                <a:cs typeface="+mn-cs"/>
              </a:rPr>
              <a:t>© 2018 KPMG LLP, a Delaware limited liability partnership and the U.S. member firm of the KPMG network of independent member firms affiliated with KPMG International Cooperative (“KPMG International”), a Swiss entity. All rights reserved. </a:t>
            </a: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707" r:id="rId3"/>
    <p:sldLayoutId id="2147483708" r:id="rId4"/>
    <p:sldLayoutId id="2147483666" r:id="rId5"/>
    <p:sldLayoutId id="2147483664" r:id="rId6"/>
    <p:sldLayoutId id="2147483689" r:id="rId7"/>
    <p:sldLayoutId id="2147483690" r:id="rId8"/>
    <p:sldLayoutId id="2147483692" r:id="rId9"/>
    <p:sldLayoutId id="2147483693" r:id="rId10"/>
    <p:sldLayoutId id="2147483701" r:id="rId11"/>
    <p:sldLayoutId id="2147483697" r:id="rId12"/>
    <p:sldLayoutId id="2147483698" r:id="rId13"/>
    <p:sldLayoutId id="2147483699" r:id="rId14"/>
    <p:sldLayoutId id="2147483700" r:id="rId15"/>
    <p:sldLayoutId id="2147483706" r:id="rId16"/>
    <p:sldLayoutId id="2147483682" r:id="rId17"/>
    <p:sldLayoutId id="2147483683" r:id="rId18"/>
    <p:sldLayoutId id="2147483684" r:id="rId19"/>
    <p:sldLayoutId id="2147483667" r:id="rId20"/>
    <p:sldLayoutId id="2147483709" r:id="rId21"/>
  </p:sldLayoutIdLst>
  <p:timing>
    <p:tnLst>
      <p:par>
        <p:cTn id="1" dur="indefinite" restart="never" nodeType="tmRoot"/>
      </p:par>
    </p:tnLst>
  </p:timing>
  <p:txStyles>
    <p:titleStyle>
      <a:lvl1pPr algn="l" defTabSz="914400" rtl="0" eaLnBrk="1" latinLnBrk="0" hangingPunct="1">
        <a:lnSpc>
          <a:spcPct val="70000"/>
        </a:lnSpc>
        <a:spcBef>
          <a:spcPct val="0"/>
        </a:spcBef>
        <a:buNone/>
        <a:defRPr sz="3200" kern="1200">
          <a:solidFill>
            <a:schemeClr val="tx2"/>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84" userDrawn="1">
          <p15:clr>
            <a:srgbClr val="F26B43"/>
          </p15:clr>
        </p15:guide>
        <p15:guide id="2" pos="470" userDrawn="1">
          <p15:clr>
            <a:srgbClr val="F26B43"/>
          </p15:clr>
        </p15:guide>
        <p15:guide id="3" pos="5291" userDrawn="1">
          <p15:clr>
            <a:srgbClr val="F26B43"/>
          </p15:clr>
        </p15:guide>
        <p15:guide id="4" orient="horz" pos="754" userDrawn="1">
          <p15:clr>
            <a:srgbClr val="F26B43"/>
          </p15:clr>
        </p15:guide>
        <p15:guide id="6" orient="horz" pos="421" userDrawn="1">
          <p15:clr>
            <a:srgbClr val="F26B43"/>
          </p15:clr>
        </p15:guide>
        <p15:guide id="7" orient="horz" pos="8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The City </a:t>
            </a:r>
            <a:br>
              <a:rPr lang="en-US" sz="6000" dirty="0" smtClean="0"/>
            </a:br>
            <a:r>
              <a:rPr lang="en-US" sz="6000" dirty="0" smtClean="0"/>
              <a:t>of Atlanta</a:t>
            </a:r>
            <a:endParaRPr lang="en-US" sz="6000" dirty="0"/>
          </a:p>
        </p:txBody>
      </p:sp>
      <p:sp>
        <p:nvSpPr>
          <p:cNvPr id="3" name="Subtitle 2"/>
          <p:cNvSpPr>
            <a:spLocks noGrp="1"/>
          </p:cNvSpPr>
          <p:nvPr>
            <p:ph type="body" sz="quarter" idx="11"/>
          </p:nvPr>
        </p:nvSpPr>
        <p:spPr>
          <a:xfrm>
            <a:off x="727200" y="4160099"/>
            <a:ext cx="6163200" cy="364603"/>
          </a:xfrm>
        </p:spPr>
        <p:txBody>
          <a:bodyPr/>
          <a:lstStyle/>
          <a:p>
            <a:r>
              <a:rPr lang="en-US" dirty="0" smtClean="0"/>
              <a:t>Results of the 2017 audits: </a:t>
            </a:r>
            <a:br>
              <a:rPr lang="en-US" dirty="0" smtClean="0"/>
            </a:br>
            <a:r>
              <a:rPr lang="en-US" dirty="0" smtClean="0"/>
              <a:t>Report to the Finance and Executive Committee</a:t>
            </a:r>
          </a:p>
          <a:p>
            <a:r>
              <a:rPr lang="en-US" dirty="0" smtClean="0"/>
              <a:t>Atlanta, Georgia</a:t>
            </a:r>
            <a:endParaRPr lang="en-US" dirty="0"/>
          </a:p>
        </p:txBody>
      </p:sp>
      <p:sp>
        <p:nvSpPr>
          <p:cNvPr id="9" name="Text Placeholder 8"/>
          <p:cNvSpPr>
            <a:spLocks noGrp="1"/>
          </p:cNvSpPr>
          <p:nvPr>
            <p:ph type="body" sz="quarter" idx="12"/>
          </p:nvPr>
        </p:nvSpPr>
        <p:spPr/>
        <p:txBody>
          <a:bodyPr/>
          <a:lstStyle/>
          <a:p>
            <a:r>
              <a:rPr lang="en-US" dirty="0" smtClean="0"/>
              <a:t>January 24, 2018 </a:t>
            </a:r>
            <a:endParaRPr lang="en-US" dirty="0"/>
          </a:p>
        </p:txBody>
      </p:sp>
    </p:spTree>
    <p:extLst>
      <p:ext uri="{BB962C8B-B14F-4D97-AF65-F5344CB8AC3E}">
        <p14:creationId xmlns:p14="http://schemas.microsoft.com/office/powerpoint/2010/main" val="437481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00" y="677326"/>
            <a:ext cx="7639200" cy="518400"/>
          </a:xfrm>
        </p:spPr>
        <p:txBody>
          <a:bodyPr/>
          <a:lstStyle/>
          <a:p>
            <a:r>
              <a:rPr lang="en-US" dirty="0" smtClean="0"/>
              <a:t>Recently implemented accounting pronouncement</a:t>
            </a:r>
            <a:endParaRPr lang="en-US" dirty="0"/>
          </a:p>
        </p:txBody>
      </p:sp>
      <p:sp>
        <p:nvSpPr>
          <p:cNvPr id="3" name="Text Placeholder 2"/>
          <p:cNvSpPr>
            <a:spLocks noGrp="1"/>
          </p:cNvSpPr>
          <p:nvPr>
            <p:ph type="body" sz="quarter" idx="10"/>
          </p:nvPr>
        </p:nvSpPr>
        <p:spPr/>
        <p:txBody>
          <a:bodyPr/>
          <a:lstStyle/>
          <a:p>
            <a:pPr lvl="1"/>
            <a:r>
              <a:rPr lang="en-US" dirty="0" smtClean="0"/>
              <a:t>The City implemented GASB Statement No. 77 as presented in note 1E to the Central Government CAFR</a:t>
            </a:r>
          </a:p>
          <a:p>
            <a:pPr lvl="2"/>
            <a:r>
              <a:rPr lang="en-US" b="1" dirty="0" smtClean="0"/>
              <a:t>GASB Statement No. 77</a:t>
            </a:r>
            <a:r>
              <a:rPr lang="en-US" dirty="0" smtClean="0"/>
              <a:t>,</a:t>
            </a:r>
            <a:r>
              <a:rPr lang="en-US" b="1" dirty="0" smtClean="0"/>
              <a:t> </a:t>
            </a:r>
            <a:r>
              <a:rPr lang="en-US" i="1" dirty="0" smtClean="0"/>
              <a:t>Tax Abatement Disclosures</a:t>
            </a:r>
          </a:p>
          <a:p>
            <a:pPr lvl="3"/>
            <a:r>
              <a:rPr lang="en-US" dirty="0" smtClean="0"/>
              <a:t>Disclosures are required to be made concerning tax abatement agreements including the amount of the tax abated and the economic benefit to the City.</a:t>
            </a:r>
          </a:p>
        </p:txBody>
      </p:sp>
    </p:spTree>
    <p:extLst>
      <p:ext uri="{BB962C8B-B14F-4D97-AF65-F5344CB8AC3E}">
        <p14:creationId xmlns:p14="http://schemas.microsoft.com/office/powerpoint/2010/main" val="3388830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00" y="677326"/>
            <a:ext cx="7639200" cy="518400"/>
          </a:xfrm>
        </p:spPr>
        <p:txBody>
          <a:bodyPr/>
          <a:lstStyle/>
          <a:p>
            <a:r>
              <a:rPr lang="en-US" dirty="0" smtClean="0"/>
              <a:t>Accounting pronouncements for FY 2018 and beyond </a:t>
            </a:r>
            <a:endParaRPr lang="en-US" dirty="0"/>
          </a:p>
        </p:txBody>
      </p:sp>
      <p:sp>
        <p:nvSpPr>
          <p:cNvPr id="3" name="Text Placeholder 2"/>
          <p:cNvSpPr>
            <a:spLocks noGrp="1"/>
          </p:cNvSpPr>
          <p:nvPr>
            <p:ph type="body" sz="quarter" idx="10"/>
          </p:nvPr>
        </p:nvSpPr>
        <p:spPr/>
        <p:txBody>
          <a:bodyPr/>
          <a:lstStyle/>
          <a:p>
            <a:pPr lvl="2"/>
            <a:r>
              <a:rPr lang="en-US" b="1" dirty="0" smtClean="0"/>
              <a:t>GASB Statement No. 75</a:t>
            </a:r>
            <a:r>
              <a:rPr lang="en-US" dirty="0" smtClean="0"/>
              <a:t>, </a:t>
            </a:r>
            <a:r>
              <a:rPr lang="en-US" i="1" dirty="0" smtClean="0"/>
              <a:t>Accounting and Financial Reporting for Postemployment Benefit Plans Other than Pensions</a:t>
            </a:r>
          </a:p>
          <a:p>
            <a:pPr lvl="3"/>
            <a:r>
              <a:rPr lang="en-US" dirty="0" smtClean="0"/>
              <a:t>Standards for recognizing and measuring liabilities, deferred outflows of resources, deferred inflows of resources, and expenses. </a:t>
            </a:r>
          </a:p>
          <a:p>
            <a:pPr lvl="3"/>
            <a:r>
              <a:rPr lang="en-US" dirty="0" smtClean="0"/>
              <a:t>Disclosures around notes disclosures and required supplementary information.</a:t>
            </a:r>
          </a:p>
          <a:p>
            <a:pPr lvl="3"/>
            <a:r>
              <a:rPr lang="en-US" dirty="0" smtClean="0"/>
              <a:t>Effective for FYE June 30, 2018</a:t>
            </a:r>
          </a:p>
          <a:p>
            <a:pPr lvl="2"/>
            <a:r>
              <a:rPr lang="en-US" b="1" dirty="0"/>
              <a:t>GASB Statement No. 81 </a:t>
            </a:r>
            <a:r>
              <a:rPr lang="en-US" dirty="0"/>
              <a:t>– Irrevocable Split‑Interest Agreements. This Statement improves accounting and financial reporting for irrevocable split‑interest agreements by providing recognition and measurement guidance for situations in which a government is a beneficiary of the agreement.</a:t>
            </a:r>
          </a:p>
          <a:p>
            <a:pPr lvl="3"/>
            <a:r>
              <a:rPr lang="en-US" dirty="0"/>
              <a:t>Effective for June 30, 2018</a:t>
            </a:r>
          </a:p>
          <a:p>
            <a:pPr lvl="2"/>
            <a:r>
              <a:rPr lang="en-US" b="1" dirty="0"/>
              <a:t>GASB Statement No. 82 </a:t>
            </a:r>
            <a:r>
              <a:rPr lang="en-US" dirty="0"/>
              <a:t>– Pension Issues – An amendment of GASB Statements No. 67, No. 68 and No. 73. This Statement addresses the presentation of payroll‑related measures in required supplementary information, the selection of assumptions and the treatment of deviations from the guidance in an Actuarial Standard of Practice for financial reporting purposes, and the classification of payments made by employers to satisfy employee contribution requirements.</a:t>
            </a:r>
          </a:p>
          <a:p>
            <a:pPr lvl="3"/>
            <a:r>
              <a:rPr lang="en-US" dirty="0"/>
              <a:t>Effective for June 30, 2018</a:t>
            </a:r>
          </a:p>
          <a:p>
            <a:pPr lvl="2"/>
            <a:r>
              <a:rPr lang="en-US" b="1" dirty="0" smtClean="0"/>
              <a:t>GASB Statement No. 87</a:t>
            </a:r>
            <a:r>
              <a:rPr lang="en-US" dirty="0" smtClean="0"/>
              <a:t>, </a:t>
            </a:r>
            <a:r>
              <a:rPr lang="en-US" i="1" dirty="0" smtClean="0"/>
              <a:t>Leases</a:t>
            </a:r>
          </a:p>
          <a:p>
            <a:pPr lvl="3"/>
            <a:r>
              <a:rPr lang="en-US" dirty="0" smtClean="0"/>
              <a:t>Lessees and lessors report under single model.  Operating leases will be presented as a liability and a “right of use” asset.</a:t>
            </a:r>
          </a:p>
          <a:p>
            <a:pPr lvl="3"/>
            <a:r>
              <a:rPr lang="en-US" dirty="0"/>
              <a:t>E</a:t>
            </a:r>
            <a:r>
              <a:rPr lang="en-US" dirty="0" smtClean="0"/>
              <a:t>ffective for FYE June 30, 2020</a:t>
            </a:r>
          </a:p>
        </p:txBody>
      </p:sp>
    </p:spTree>
    <p:extLst>
      <p:ext uri="{BB962C8B-B14F-4D97-AF65-F5344CB8AC3E}">
        <p14:creationId xmlns:p14="http://schemas.microsoft.com/office/powerpoint/2010/main" val="1106238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000" dirty="0" smtClean="0"/>
              <a:t>Discussion</a:t>
            </a:r>
            <a:endParaRPr lang="en-US" sz="6000"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97189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p:txBody>
          <a:bodyPr/>
          <a:lstStyle/>
          <a:p>
            <a:r>
              <a:rPr lang="en-US" dirty="0"/>
              <a:t>© </a:t>
            </a:r>
            <a:r>
              <a:rPr lang="en-US" dirty="0" smtClean="0"/>
              <a:t>2018 </a:t>
            </a:r>
            <a:r>
              <a:rPr lang="en-US" dirty="0"/>
              <a:t>KPMG LLP, a Delaware limited liability partnership and the U.S. member firm of the KPMG network of independent member firms affiliated with KPMG International Cooperative (“KPMG International”), a Swiss entity. </a:t>
            </a:r>
            <a:r>
              <a:rPr lang="en-US" dirty="0" smtClean="0"/>
              <a:t/>
            </a:r>
            <a:br>
              <a:rPr lang="en-US" dirty="0" smtClean="0"/>
            </a:br>
            <a:r>
              <a:rPr lang="en-US" dirty="0" smtClean="0"/>
              <a:t>All </a:t>
            </a:r>
            <a:r>
              <a:rPr lang="en-US" dirty="0"/>
              <a:t>rights reserved</a:t>
            </a:r>
            <a:r>
              <a:rPr lang="en-US" dirty="0" smtClean="0"/>
              <a:t>. NDPPS 631837</a:t>
            </a:r>
            <a:endParaRPr lang="en-US" dirty="0"/>
          </a:p>
        </p:txBody>
      </p:sp>
      <p:sp>
        <p:nvSpPr>
          <p:cNvPr id="3" name="Text Placeholder 2"/>
          <p:cNvSpPr>
            <a:spLocks noGrp="1"/>
          </p:cNvSpPr>
          <p:nvPr>
            <p:ph type="body" sz="quarter" idx="12"/>
          </p:nvPr>
        </p:nvSpPr>
        <p:spPr/>
        <p:txBody>
          <a:bodyPr/>
          <a:lstStyle/>
          <a:p>
            <a:r>
              <a:rPr lang="en-US" dirty="0"/>
              <a:t>The KPMG name and logo are registered trademarks or trademarks of KPMG International.</a:t>
            </a:r>
          </a:p>
        </p:txBody>
      </p:sp>
      <p:sp>
        <p:nvSpPr>
          <p:cNvPr id="4" name="Text Placeholder 3"/>
          <p:cNvSpPr>
            <a:spLocks noGrp="1"/>
          </p:cNvSpPr>
          <p:nvPr>
            <p:ph type="body" sz="quarter" idx="13"/>
          </p:nvPr>
        </p:nvSpPr>
        <p:spPr/>
        <p:txBody>
          <a:bodyPr/>
          <a:lstStyle/>
          <a:p>
            <a:r>
              <a:rPr lang="en-US" dirty="0" smtClean="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US" dirty="0"/>
          </a:p>
        </p:txBody>
      </p:sp>
      <p:sp>
        <p:nvSpPr>
          <p:cNvPr id="5" name="Text Placeholder 4"/>
          <p:cNvSpPr>
            <a:spLocks noGrp="1"/>
          </p:cNvSpPr>
          <p:nvPr>
            <p:ph type="body" sz="quarter" idx="14"/>
          </p:nvPr>
        </p:nvSpPr>
        <p:spPr/>
        <p:txBody>
          <a:bodyPr/>
          <a:lstStyle/>
          <a:p>
            <a:r>
              <a:rPr lang="en-US" dirty="0" smtClean="0"/>
              <a:t>kpmg.com/socialmedia</a:t>
            </a:r>
            <a:endParaRPr lang="en-US" dirty="0"/>
          </a:p>
        </p:txBody>
      </p:sp>
    </p:spTree>
    <p:extLst>
      <p:ext uri="{BB962C8B-B14F-4D97-AF65-F5344CB8AC3E}">
        <p14:creationId xmlns:p14="http://schemas.microsoft.com/office/powerpoint/2010/main" val="3945250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752401" y="1426659"/>
            <a:ext cx="2658620" cy="4582800"/>
          </a:xfrm>
        </p:spPr>
        <p:txBody>
          <a:bodyPr/>
          <a:lstStyle/>
          <a:p>
            <a:r>
              <a:rPr lang="en-US" dirty="0">
                <a:latin typeface="Arial" panose="020B0604020202020204" pitchFamily="34" charset="0"/>
                <a:cs typeface="Arial" panose="020B0604020202020204" pitchFamily="34" charset="0"/>
              </a:rPr>
              <a:t>Eileen McGinn</a:t>
            </a:r>
            <a:br>
              <a:rPr lang="en-US" dirty="0">
                <a:latin typeface="Arial" panose="020B0604020202020204" pitchFamily="34" charset="0"/>
                <a:cs typeface="Arial" panose="020B0604020202020204" pitchFamily="34" charset="0"/>
              </a:rPr>
            </a:br>
            <a:r>
              <a:rPr lang="en-US" b="0" i="1" dirty="0">
                <a:latin typeface="Arial" panose="020B0604020202020204" pitchFamily="34" charset="0"/>
                <a:cs typeface="Arial" panose="020B0604020202020204" pitchFamily="34" charset="0"/>
              </a:rPr>
              <a:t>Partner – Central </a:t>
            </a:r>
            <a:r>
              <a:rPr lang="en-US" b="0" i="1" dirty="0" smtClean="0">
                <a:latin typeface="Arial" panose="020B0604020202020204" pitchFamily="34" charset="0"/>
                <a:cs typeface="Arial" panose="020B0604020202020204" pitchFamily="34" charset="0"/>
              </a:rPr>
              <a:t>Government &amp; Pensions</a:t>
            </a:r>
            <a:r>
              <a:rPr lang="en-US" b="0" i="1" dirty="0">
                <a:latin typeface="Arial" panose="020B0604020202020204" pitchFamily="34" charset="0"/>
                <a:cs typeface="Arial" panose="020B0604020202020204" pitchFamily="34" charset="0"/>
              </a:rPr>
              <a:t/>
            </a:r>
            <a:br>
              <a:rPr lang="en-US" b="0" i="1"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615.248.5619 </a:t>
            </a:r>
            <a:r>
              <a:rPr lang="en-US" b="0" dirty="0" smtClean="0">
                <a:latin typeface="Arial" panose="020B0604020202020204" pitchFamily="34" charset="0"/>
                <a:cs typeface="Arial" panose="020B0604020202020204" pitchFamily="34" charset="0"/>
              </a:rPr>
              <a:t>                    emcginn@kpmg.com</a:t>
            </a:r>
          </a:p>
          <a:p>
            <a:endParaRPr lang="en-US" b="0"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Jodi Geary</a:t>
            </a:r>
            <a:br>
              <a:rPr lang="en-US" dirty="0">
                <a:latin typeface="Arial" panose="020B0604020202020204" pitchFamily="34" charset="0"/>
                <a:cs typeface="Arial" panose="020B0604020202020204" pitchFamily="34" charset="0"/>
              </a:rPr>
            </a:br>
            <a:r>
              <a:rPr lang="en-US" b="0" i="1" dirty="0">
                <a:latin typeface="Arial" panose="020B0604020202020204" pitchFamily="34" charset="0"/>
                <a:cs typeface="Arial" panose="020B0604020202020204" pitchFamily="34" charset="0"/>
              </a:rPr>
              <a:t>Senior Manager – Central Government &amp; Single Audit</a:t>
            </a:r>
            <a:br>
              <a:rPr lang="en-US" b="0" i="1" dirty="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404.222.3374                        jlgeary@kpmg.com</a:t>
            </a:r>
          </a:p>
          <a:p>
            <a:endParaRPr lang="en-US" b="0"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Julie Turner</a:t>
            </a:r>
            <a:br>
              <a:rPr lang="en-US" dirty="0">
                <a:latin typeface="Arial" panose="020B0604020202020204" pitchFamily="34" charset="0"/>
                <a:cs typeface="Arial" panose="020B0604020202020204" pitchFamily="34" charset="0"/>
              </a:rPr>
            </a:br>
            <a:r>
              <a:rPr lang="en-US" b="0" i="1" dirty="0">
                <a:latin typeface="Arial" panose="020B0604020202020204" pitchFamily="34" charset="0"/>
                <a:cs typeface="Arial" panose="020B0604020202020204" pitchFamily="34" charset="0"/>
              </a:rPr>
              <a:t>Senior Manager – Pensions</a:t>
            </a:r>
            <a:r>
              <a:rPr lang="en-US" b="0" dirty="0">
                <a:latin typeface="Arial" panose="020B0604020202020204" pitchFamily="34" charset="0"/>
                <a:cs typeface="Arial" panose="020B0604020202020204" pitchFamily="34" charset="0"/>
              </a:rPr>
              <a:t/>
            </a:r>
            <a:br>
              <a:rPr lang="en-US" b="0" dirty="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404.739.5248                     jmturner@kpmg.com</a:t>
            </a:r>
          </a:p>
          <a:p>
            <a:endParaRPr lang="en-US" b="0" dirty="0" smtClean="0">
              <a:latin typeface="Arial" panose="020B0604020202020204" pitchFamily="34" charset="0"/>
              <a:cs typeface="Arial" panose="020B0604020202020204" pitchFamily="34" charset="0"/>
            </a:endParaRPr>
          </a:p>
        </p:txBody>
      </p:sp>
      <p:sp>
        <p:nvSpPr>
          <p:cNvPr id="18" name="Text Placeholder 17"/>
          <p:cNvSpPr>
            <a:spLocks noGrp="1"/>
          </p:cNvSpPr>
          <p:nvPr>
            <p:ph type="body" sz="quarter" idx="11"/>
          </p:nvPr>
        </p:nvSpPr>
        <p:spPr>
          <a:xfrm>
            <a:off x="5987447" y="1348155"/>
            <a:ext cx="2093542" cy="4582800"/>
          </a:xfrm>
        </p:spPr>
        <p:txBody>
          <a:bodyPr/>
          <a:lstStyle/>
          <a:p>
            <a:r>
              <a:rPr lang="en-US" dirty="0">
                <a:solidFill>
                  <a:srgbClr val="00338D"/>
                </a:solidFill>
                <a:latin typeface="Arial" panose="020B0604020202020204" pitchFamily="34" charset="0"/>
              </a:rPr>
              <a:t>Keith Shurbutt</a:t>
            </a:r>
            <a:br>
              <a:rPr lang="en-US" dirty="0">
                <a:solidFill>
                  <a:srgbClr val="00338D"/>
                </a:solidFill>
                <a:latin typeface="Arial" panose="020B0604020202020204" pitchFamily="34" charset="0"/>
              </a:rPr>
            </a:br>
            <a:r>
              <a:rPr lang="en-US" b="0" i="1" dirty="0">
                <a:solidFill>
                  <a:srgbClr val="00338D"/>
                </a:solidFill>
                <a:latin typeface="Arial" panose="020B0604020202020204" pitchFamily="34" charset="0"/>
              </a:rPr>
              <a:t>Partner – Watershed &amp; Single Audit</a:t>
            </a:r>
            <a:br>
              <a:rPr lang="en-US" b="0" i="1" dirty="0">
                <a:solidFill>
                  <a:srgbClr val="00338D"/>
                </a:solidFill>
                <a:latin typeface="Arial" panose="020B0604020202020204" pitchFamily="34" charset="0"/>
              </a:rPr>
            </a:br>
            <a:r>
              <a:rPr lang="en-US" b="0" dirty="0">
                <a:solidFill>
                  <a:srgbClr val="00338D"/>
                </a:solidFill>
                <a:latin typeface="Arial" panose="020B0604020202020204" pitchFamily="34" charset="0"/>
              </a:rPr>
              <a:t>404.222.7591</a:t>
            </a:r>
            <a:br>
              <a:rPr lang="en-US" b="0" dirty="0">
                <a:solidFill>
                  <a:srgbClr val="00338D"/>
                </a:solidFill>
                <a:latin typeface="Arial" panose="020B0604020202020204" pitchFamily="34" charset="0"/>
              </a:rPr>
            </a:br>
            <a:r>
              <a:rPr lang="en-US" b="0" dirty="0" smtClean="0">
                <a:solidFill>
                  <a:srgbClr val="00338D"/>
                </a:solidFill>
                <a:latin typeface="Arial" panose="020B0604020202020204" pitchFamily="34" charset="0"/>
              </a:rPr>
              <a:t>kshurbutt@kpmg.com</a:t>
            </a:r>
          </a:p>
          <a:p>
            <a:endParaRPr lang="en-US" b="0" dirty="0">
              <a:solidFill>
                <a:srgbClr val="00338D"/>
              </a:solidFill>
              <a:latin typeface="Arial" panose="020B0604020202020204" pitchFamily="34" charset="0"/>
            </a:endParaRPr>
          </a:p>
          <a:p>
            <a:r>
              <a:rPr lang="en-US" dirty="0">
                <a:solidFill>
                  <a:srgbClr val="00338D"/>
                </a:solidFill>
                <a:latin typeface="Arial" panose="020B0604020202020204" pitchFamily="34" charset="0"/>
              </a:rPr>
              <a:t>Hao Liang</a:t>
            </a:r>
            <a:br>
              <a:rPr lang="en-US" dirty="0">
                <a:solidFill>
                  <a:srgbClr val="00338D"/>
                </a:solidFill>
                <a:latin typeface="Arial" panose="020B0604020202020204" pitchFamily="34" charset="0"/>
              </a:rPr>
            </a:br>
            <a:r>
              <a:rPr lang="en-US" b="0" i="1" dirty="0" smtClean="0">
                <a:solidFill>
                  <a:srgbClr val="00338D"/>
                </a:solidFill>
                <a:latin typeface="Arial" panose="020B0604020202020204" pitchFamily="34" charset="0"/>
              </a:rPr>
              <a:t>Senior</a:t>
            </a:r>
            <a:r>
              <a:rPr lang="en-US" dirty="0" smtClean="0">
                <a:solidFill>
                  <a:srgbClr val="00338D"/>
                </a:solidFill>
                <a:latin typeface="Arial" panose="020B0604020202020204" pitchFamily="34" charset="0"/>
              </a:rPr>
              <a:t> </a:t>
            </a:r>
            <a:r>
              <a:rPr lang="en-US" b="0" i="1" dirty="0" smtClean="0">
                <a:solidFill>
                  <a:srgbClr val="00338D"/>
                </a:solidFill>
                <a:latin typeface="Arial" panose="020B0604020202020204" pitchFamily="34" charset="0"/>
              </a:rPr>
              <a:t>Manager </a:t>
            </a:r>
            <a:r>
              <a:rPr lang="en-US" b="0" i="1" dirty="0">
                <a:solidFill>
                  <a:srgbClr val="00338D"/>
                </a:solidFill>
                <a:latin typeface="Arial" panose="020B0604020202020204" pitchFamily="34" charset="0"/>
              </a:rPr>
              <a:t>– Watershed </a:t>
            </a:r>
            <a:r>
              <a:rPr lang="en-US" b="0" i="1" dirty="0" smtClean="0">
                <a:solidFill>
                  <a:srgbClr val="00338D"/>
                </a:solidFill>
                <a:latin typeface="Arial" panose="020B0604020202020204" pitchFamily="34" charset="0"/>
              </a:rPr>
              <a:t>  </a:t>
            </a:r>
            <a:r>
              <a:rPr lang="en-US" b="0" dirty="0" smtClean="0">
                <a:solidFill>
                  <a:srgbClr val="00338D"/>
                </a:solidFill>
                <a:latin typeface="Arial" panose="020B0604020202020204" pitchFamily="34" charset="0"/>
              </a:rPr>
              <a:t>404.222.3024</a:t>
            </a:r>
            <a:r>
              <a:rPr lang="en-US" b="0" dirty="0">
                <a:solidFill>
                  <a:srgbClr val="00338D"/>
                </a:solidFill>
                <a:latin typeface="Arial" panose="020B0604020202020204" pitchFamily="34" charset="0"/>
              </a:rPr>
              <a:t/>
            </a:r>
            <a:br>
              <a:rPr lang="en-US" b="0" dirty="0">
                <a:solidFill>
                  <a:srgbClr val="00338D"/>
                </a:solidFill>
                <a:latin typeface="Arial" panose="020B0604020202020204" pitchFamily="34" charset="0"/>
              </a:rPr>
            </a:br>
            <a:r>
              <a:rPr lang="en-US" b="0" dirty="0" smtClean="0">
                <a:solidFill>
                  <a:srgbClr val="00338D"/>
                </a:solidFill>
                <a:latin typeface="Arial" panose="020B0604020202020204" pitchFamily="34" charset="0"/>
              </a:rPr>
              <a:t>hliang@kpmg.com</a:t>
            </a:r>
          </a:p>
          <a:p>
            <a:endParaRPr lang="en-US" b="0" i="1" dirty="0">
              <a:solidFill>
                <a:srgbClr val="00338D"/>
              </a:solidFill>
              <a:latin typeface="Arial" panose="020B0604020202020204" pitchFamily="34" charset="0"/>
            </a:endParaRPr>
          </a:p>
          <a:p>
            <a:endParaRPr lang="en-US" b="0" i="1" dirty="0" smtClean="0">
              <a:solidFill>
                <a:srgbClr val="00338D"/>
              </a:solidFill>
              <a:latin typeface="Arial" panose="020B0604020202020204" pitchFamily="34" charset="0"/>
            </a:endParaRPr>
          </a:p>
          <a:p>
            <a:endParaRPr lang="en-US" b="0" i="1" dirty="0">
              <a:solidFill>
                <a:srgbClr val="00338D"/>
              </a:solidFill>
              <a:latin typeface="Arial" panose="020B0604020202020204" pitchFamily="34" charset="0"/>
            </a:endParaRPr>
          </a:p>
          <a:p>
            <a:endParaRPr lang="en-US" b="0" i="1" dirty="0" smtClean="0">
              <a:solidFill>
                <a:srgbClr val="00338D"/>
              </a:solidFill>
              <a:latin typeface="Arial" panose="020B0604020202020204" pitchFamily="34" charset="0"/>
            </a:endParaRPr>
          </a:p>
          <a:p>
            <a:endParaRPr lang="en-US" b="0" i="1" dirty="0">
              <a:solidFill>
                <a:srgbClr val="00338D"/>
              </a:solidFill>
              <a:latin typeface="Arial" panose="020B0604020202020204" pitchFamily="34" charset="0"/>
            </a:endParaRPr>
          </a:p>
          <a:p>
            <a:endParaRPr lang="en-US" b="0" i="1" dirty="0" smtClean="0">
              <a:solidFill>
                <a:srgbClr val="00338D"/>
              </a:solidFill>
              <a:latin typeface="Arial" panose="020B0604020202020204" pitchFamily="34" charset="0"/>
            </a:endParaRPr>
          </a:p>
          <a:p>
            <a:endParaRPr lang="en-US" b="0" i="1" dirty="0">
              <a:solidFill>
                <a:srgbClr val="00338D"/>
              </a:solidFill>
              <a:latin typeface="Arial" panose="020B0604020202020204" pitchFamily="34" charset="0"/>
            </a:endParaRPr>
          </a:p>
          <a:p>
            <a:endParaRPr lang="en-US" b="0" i="1" dirty="0" smtClean="0">
              <a:solidFill>
                <a:srgbClr val="00338D"/>
              </a:solidFill>
              <a:latin typeface="Arial" panose="020B0604020202020204" pitchFamily="34" charset="0"/>
            </a:endParaRPr>
          </a:p>
          <a:p>
            <a:endParaRPr lang="en-US" b="0" i="1" dirty="0">
              <a:solidFill>
                <a:srgbClr val="00338D"/>
              </a:solidFill>
              <a:latin typeface="Arial" panose="020B0604020202020204" pitchFamily="34" charset="0"/>
            </a:endParaRPr>
          </a:p>
          <a:p>
            <a:r>
              <a:rPr lang="en-US" b="0" i="1" dirty="0" smtClean="0">
                <a:solidFill>
                  <a:srgbClr val="00338D"/>
                </a:solidFill>
                <a:latin typeface="Arial" panose="020B0604020202020204" pitchFamily="34" charset="0"/>
              </a:rPr>
              <a:t>KPMG</a:t>
            </a:r>
            <a:r>
              <a:rPr lang="en-US" b="0" i="1" dirty="0">
                <a:solidFill>
                  <a:srgbClr val="00338D"/>
                </a:solidFill>
                <a:latin typeface="Arial" panose="020B0604020202020204" pitchFamily="34" charset="0"/>
              </a:rPr>
              <a:t/>
            </a:r>
            <a:br>
              <a:rPr lang="en-US" b="0" i="1" dirty="0">
                <a:solidFill>
                  <a:srgbClr val="00338D"/>
                </a:solidFill>
                <a:latin typeface="Arial" panose="020B0604020202020204" pitchFamily="34" charset="0"/>
              </a:rPr>
            </a:br>
            <a:r>
              <a:rPr lang="en-US" b="0" i="1" dirty="0">
                <a:solidFill>
                  <a:srgbClr val="00338D"/>
                </a:solidFill>
                <a:latin typeface="Arial" panose="020B0604020202020204" pitchFamily="34" charset="0"/>
              </a:rPr>
              <a:t>303 Peachtree Street, NE</a:t>
            </a:r>
            <a:br>
              <a:rPr lang="en-US" b="0" i="1" dirty="0">
                <a:solidFill>
                  <a:srgbClr val="00338D"/>
                </a:solidFill>
                <a:latin typeface="Arial" panose="020B0604020202020204" pitchFamily="34" charset="0"/>
              </a:rPr>
            </a:br>
            <a:r>
              <a:rPr lang="en-US" b="0" i="1" dirty="0">
                <a:solidFill>
                  <a:srgbClr val="00338D"/>
                </a:solidFill>
                <a:latin typeface="Arial" panose="020B0604020202020204" pitchFamily="34" charset="0"/>
              </a:rPr>
              <a:t>Suite 2000</a:t>
            </a:r>
            <a:br>
              <a:rPr lang="en-US" b="0" i="1" dirty="0">
                <a:solidFill>
                  <a:srgbClr val="00338D"/>
                </a:solidFill>
                <a:latin typeface="Arial" panose="020B0604020202020204" pitchFamily="34" charset="0"/>
              </a:rPr>
            </a:br>
            <a:r>
              <a:rPr lang="en-US" b="0" i="1" dirty="0">
                <a:solidFill>
                  <a:srgbClr val="00338D"/>
                </a:solidFill>
                <a:latin typeface="Arial" panose="020B0604020202020204" pitchFamily="34" charset="0"/>
              </a:rPr>
              <a:t>Atlanta, Georgia 30308 </a:t>
            </a:r>
            <a:endParaRPr lang="en-US" b="0" dirty="0">
              <a:solidFill>
                <a:srgbClr val="00338D"/>
              </a:solidFill>
              <a:latin typeface="Arial" panose="020B0604020202020204" pitchFamily="34" charset="0"/>
            </a:endParaRPr>
          </a:p>
        </p:txBody>
      </p:sp>
      <p:sp>
        <p:nvSpPr>
          <p:cNvPr id="4" name="Title 3"/>
          <p:cNvSpPr>
            <a:spLocks noGrp="1"/>
          </p:cNvSpPr>
          <p:nvPr>
            <p:ph type="title"/>
          </p:nvPr>
        </p:nvSpPr>
        <p:spPr>
          <a:xfrm>
            <a:off x="752400" y="677326"/>
            <a:ext cx="8046160" cy="518400"/>
          </a:xfrm>
        </p:spPr>
        <p:txBody>
          <a:bodyPr/>
          <a:lstStyle/>
          <a:p>
            <a:r>
              <a:rPr lang="en-US" sz="2400" dirty="0" smtClean="0"/>
              <a:t>Key City of Atlanta audit team members contact information</a:t>
            </a:r>
            <a:endParaRPr lang="en-US" sz="2400" dirty="0"/>
          </a:p>
        </p:txBody>
      </p:sp>
      <p:sp>
        <p:nvSpPr>
          <p:cNvPr id="5" name="Text Placeholder 15"/>
          <p:cNvSpPr>
            <a:spLocks noGrp="1"/>
          </p:cNvSpPr>
          <p:nvPr>
            <p:ph type="body" sz="quarter" idx="10"/>
          </p:nvPr>
        </p:nvSpPr>
        <p:spPr>
          <a:xfrm>
            <a:off x="3729519" y="1353028"/>
            <a:ext cx="2340122" cy="4582800"/>
          </a:xfrm>
        </p:spPr>
        <p:txBody>
          <a:bodyPr/>
          <a:lstStyle/>
          <a:p>
            <a:r>
              <a:rPr lang="en-US" dirty="0" smtClean="0">
                <a:latin typeface="Arial" panose="020B0604020202020204" pitchFamily="34" charset="0"/>
                <a:cs typeface="Arial" panose="020B0604020202020204" pitchFamily="34" charset="0"/>
              </a:rPr>
              <a:t>Mark </a:t>
            </a:r>
            <a:r>
              <a:rPr lang="en-US" dirty="0">
                <a:latin typeface="Arial" panose="020B0604020202020204" pitchFamily="34" charset="0"/>
                <a:cs typeface="Arial" panose="020B0604020202020204" pitchFamily="34" charset="0"/>
              </a:rPr>
              <a:t>Peach</a:t>
            </a:r>
            <a:br>
              <a:rPr lang="en-US" dirty="0">
                <a:latin typeface="Arial" panose="020B0604020202020204" pitchFamily="34" charset="0"/>
                <a:cs typeface="Arial" panose="020B0604020202020204" pitchFamily="34" charset="0"/>
              </a:rPr>
            </a:br>
            <a:r>
              <a:rPr lang="en-US" b="0" i="1" dirty="0">
                <a:latin typeface="Arial" panose="020B0604020202020204" pitchFamily="34" charset="0"/>
                <a:cs typeface="Arial" panose="020B0604020202020204" pitchFamily="34" charset="0"/>
              </a:rPr>
              <a:t>Partner – Aviation </a:t>
            </a:r>
            <a:r>
              <a:rPr lang="en-US" b="0" i="1" dirty="0" smtClean="0">
                <a:latin typeface="Arial" panose="020B0604020202020204" pitchFamily="34" charset="0"/>
                <a:cs typeface="Arial" panose="020B0604020202020204" pitchFamily="34" charset="0"/>
              </a:rPr>
              <a:t>                         601.354.3701</a:t>
            </a:r>
            <a:r>
              <a:rPr lang="en-US" b="0" i="1" dirty="0">
                <a:latin typeface="Arial" panose="020B0604020202020204" pitchFamily="34" charset="0"/>
                <a:cs typeface="Arial" panose="020B0604020202020204" pitchFamily="34" charset="0"/>
              </a:rPr>
              <a:t/>
            </a:r>
            <a:br>
              <a:rPr lang="en-US" b="0" i="1" dirty="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mpeach@kpmg.com</a:t>
            </a:r>
          </a:p>
          <a:p>
            <a:endParaRPr lang="en-US" b="0" dirty="0" smtClean="0">
              <a:latin typeface="Arial" panose="020B0604020202020204" pitchFamily="34" charset="0"/>
              <a:cs typeface="Arial" panose="020B0604020202020204" pitchFamily="34" charset="0"/>
            </a:endParaRPr>
          </a:p>
          <a:p>
            <a:r>
              <a:rPr lang="en-US" dirty="0">
                <a:solidFill>
                  <a:srgbClr val="00338D"/>
                </a:solidFill>
                <a:latin typeface="Arial" panose="020B0604020202020204" pitchFamily="34" charset="0"/>
              </a:rPr>
              <a:t>Ryan Friday</a:t>
            </a:r>
            <a:br>
              <a:rPr lang="en-US" dirty="0">
                <a:solidFill>
                  <a:srgbClr val="00338D"/>
                </a:solidFill>
                <a:latin typeface="Arial" panose="020B0604020202020204" pitchFamily="34" charset="0"/>
              </a:rPr>
            </a:br>
            <a:r>
              <a:rPr lang="en-US" b="0" i="1" dirty="0">
                <a:solidFill>
                  <a:srgbClr val="00338D"/>
                </a:solidFill>
                <a:latin typeface="Arial" panose="020B0604020202020204" pitchFamily="34" charset="0"/>
              </a:rPr>
              <a:t>Manager – Aviation</a:t>
            </a:r>
            <a:br>
              <a:rPr lang="en-US" b="0" i="1" dirty="0">
                <a:solidFill>
                  <a:srgbClr val="00338D"/>
                </a:solidFill>
                <a:latin typeface="Arial" panose="020B0604020202020204" pitchFamily="34" charset="0"/>
              </a:rPr>
            </a:br>
            <a:r>
              <a:rPr lang="en-US" b="0" dirty="0">
                <a:solidFill>
                  <a:srgbClr val="00338D"/>
                </a:solidFill>
                <a:latin typeface="Arial" panose="020B0604020202020204" pitchFamily="34" charset="0"/>
              </a:rPr>
              <a:t>404.222.3071</a:t>
            </a:r>
            <a:br>
              <a:rPr lang="en-US" b="0" dirty="0">
                <a:solidFill>
                  <a:srgbClr val="00338D"/>
                </a:solidFill>
                <a:latin typeface="Arial" panose="020B0604020202020204" pitchFamily="34" charset="0"/>
              </a:rPr>
            </a:br>
            <a:r>
              <a:rPr lang="en-US" b="0" dirty="0" smtClean="0">
                <a:solidFill>
                  <a:srgbClr val="00338D"/>
                </a:solidFill>
                <a:latin typeface="Arial" panose="020B0604020202020204" pitchFamily="34" charset="0"/>
              </a:rPr>
              <a:t>rmfriday@kpmg.com</a:t>
            </a:r>
            <a:endParaRPr lang="en-US" b="0" dirty="0">
              <a:solidFill>
                <a:srgbClr val="00338D"/>
              </a:solidFill>
              <a:latin typeface="Arial" panose="020B0604020202020204" pitchFamily="34" charset="0"/>
            </a:endParaRPr>
          </a:p>
        </p:txBody>
      </p:sp>
    </p:spTree>
    <p:extLst>
      <p:ext uri="{BB962C8B-B14F-4D97-AF65-F5344CB8AC3E}">
        <p14:creationId xmlns:p14="http://schemas.microsoft.com/office/powerpoint/2010/main" val="135219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2400" y="677326"/>
            <a:ext cx="7639200" cy="518400"/>
          </a:xfrm>
        </p:spPr>
        <p:txBody>
          <a:bodyPr/>
          <a:lstStyle/>
          <a:p>
            <a:r>
              <a:rPr lang="en-US" dirty="0" smtClean="0"/>
              <a:t>Audit scope and deliverables</a:t>
            </a:r>
            <a:endParaRPr lang="en-US" dirty="0"/>
          </a:p>
        </p:txBody>
      </p:sp>
      <p:sp>
        <p:nvSpPr>
          <p:cNvPr id="29699" name="Rectangle 17"/>
          <p:cNvSpPr>
            <a:spLocks noGrp="1" noChangeArrowheads="1"/>
          </p:cNvSpPr>
          <p:nvPr>
            <p:ph type="body" sz="quarter" idx="10"/>
          </p:nvPr>
        </p:nvSpPr>
        <p:spPr/>
        <p:txBody>
          <a:bodyPr/>
          <a:lstStyle/>
          <a:p>
            <a:pPr lvl="2"/>
            <a:r>
              <a:rPr lang="en-US" sz="1100" dirty="0" smtClean="0"/>
              <a:t>Audit of the City of Atlanta’s Comprehensive Annual Financial Report (CAFR) for the year ended June 30, 2017</a:t>
            </a:r>
          </a:p>
          <a:p>
            <a:pPr lvl="2"/>
            <a:r>
              <a:rPr lang="en-US" sz="1100" dirty="0" smtClean="0"/>
              <a:t>Audit of the Department of Watershed Management’s CAFR for the year ended June 30, 2017</a:t>
            </a:r>
          </a:p>
          <a:p>
            <a:pPr lvl="2"/>
            <a:r>
              <a:rPr lang="en-US" sz="1100" dirty="0" smtClean="0"/>
              <a:t>Audit of the Department of Aviation’s CAFR for the year ended June 30, 2017</a:t>
            </a:r>
          </a:p>
          <a:p>
            <a:pPr lvl="2"/>
            <a:r>
              <a:rPr lang="en-US" sz="1100" dirty="0" smtClean="0"/>
              <a:t>Audit of the General Employees’, Police, and Fire Pension plans for the year ended June 30, 2017</a:t>
            </a:r>
          </a:p>
          <a:p>
            <a:pPr lvl="2"/>
            <a:r>
              <a:rPr lang="en-US" sz="1100" dirty="0" smtClean="0"/>
              <a:t>Audit in accordance with Uniform Guidance (Single Audit) for the year ended June 30, 2017 (in process)</a:t>
            </a:r>
          </a:p>
          <a:p>
            <a:pPr lvl="2"/>
            <a:r>
              <a:rPr lang="en-US" sz="1100" dirty="0" smtClean="0"/>
              <a:t>Agreed upon procedures and compliance letter for the City of Atlanta’s Landfill for the year ended June 30, 2017</a:t>
            </a:r>
          </a:p>
          <a:p>
            <a:pPr lvl="2"/>
            <a:r>
              <a:rPr lang="en-US" sz="1100" dirty="0" smtClean="0"/>
              <a:t>Audit of Passenger Facility Charges Collected and Expended for the year ended June 30, 2017</a:t>
            </a:r>
          </a:p>
          <a:p>
            <a:pPr lvl="2"/>
            <a:r>
              <a:rPr lang="en-US" sz="1100" dirty="0" smtClean="0"/>
              <a:t>Audit of Municipal Option Sales Tax for the year ended June 30, 2017</a:t>
            </a:r>
          </a:p>
          <a:p>
            <a:pPr lvl="2"/>
            <a:r>
              <a:rPr lang="en-US" sz="1100" dirty="0" smtClean="0"/>
              <a:t>Audit of Motor Vehicle Excise Tax for the year ended June 30, 2017</a:t>
            </a:r>
          </a:p>
          <a:p>
            <a:pPr lvl="2"/>
            <a:r>
              <a:rPr lang="en-US" sz="1100" dirty="0" smtClean="0"/>
              <a:t>Audit of Hotel/Motel Tax for the year ended June 30, 2017</a:t>
            </a:r>
          </a:p>
          <a:p>
            <a:pPr lvl="2"/>
            <a:r>
              <a:rPr lang="en-US" sz="1100" dirty="0" smtClean="0"/>
              <a:t>Communications regarding internal control recommendations</a:t>
            </a:r>
          </a:p>
          <a:p>
            <a:pPr lvl="2"/>
            <a:r>
              <a:rPr lang="en-US" sz="1100" dirty="0" smtClean="0"/>
              <a:t>Required communications to the Audit Committee concerning FY 2017 audit results</a:t>
            </a:r>
          </a:p>
        </p:txBody>
      </p:sp>
    </p:spTree>
    <p:extLst>
      <p:ext uri="{BB962C8B-B14F-4D97-AF65-F5344CB8AC3E}">
        <p14:creationId xmlns:p14="http://schemas.microsoft.com/office/powerpoint/2010/main" val="1445433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0"/>
          <p:cNvSpPr>
            <a:spLocks noGrp="1" noChangeArrowheads="1"/>
          </p:cNvSpPr>
          <p:nvPr>
            <p:ph type="title"/>
          </p:nvPr>
        </p:nvSpPr>
        <p:spPr/>
        <p:txBody>
          <a:bodyPr/>
          <a:lstStyle/>
          <a:p>
            <a:r>
              <a:rPr lang="en-US" sz="2400" dirty="0" smtClean="0"/>
              <a:t>Overview of fiscal year 2017 audit results</a:t>
            </a:r>
          </a:p>
        </p:txBody>
      </p:sp>
      <p:graphicFrame>
        <p:nvGraphicFramePr>
          <p:cNvPr id="7" name="Group 103"/>
          <p:cNvGraphicFramePr>
            <a:graphicFrameLocks/>
          </p:cNvGraphicFramePr>
          <p:nvPr>
            <p:extLst>
              <p:ext uri="{D42A27DB-BD31-4B8C-83A1-F6EECF244321}">
                <p14:modId xmlns:p14="http://schemas.microsoft.com/office/powerpoint/2010/main" val="2573429238"/>
              </p:ext>
            </p:extLst>
          </p:nvPr>
        </p:nvGraphicFramePr>
        <p:xfrm>
          <a:off x="752400" y="1436905"/>
          <a:ext cx="7639200" cy="3505200"/>
        </p:xfrm>
        <a:graphic>
          <a:graphicData uri="http://schemas.openxmlformats.org/drawingml/2006/table">
            <a:tbl>
              <a:tblPr firstCol="1" bandCol="1">
                <a:tableStyleId>{35758FB7-9AC5-4552-8A53-C91805E547FA}</a:tableStyleId>
              </a:tblPr>
              <a:tblGrid>
                <a:gridCol w="2188035"/>
                <a:gridCol w="5451165"/>
              </a:tblGrid>
              <a:tr h="170411">
                <a:tc>
                  <a:txBody>
                    <a:bodyPr/>
                    <a:lstStyle/>
                    <a:p>
                      <a:pPr marL="0" marR="0" lvl="0" indent="0" algn="l" defTabSz="914400" rtl="0" eaLnBrk="0" fontAlgn="base" latinLnBrk="0" hangingPunct="0">
                        <a:lnSpc>
                          <a:spcPct val="100000"/>
                        </a:lnSpc>
                        <a:spcBef>
                          <a:spcPts val="0"/>
                        </a:spcBef>
                        <a:spcAft>
                          <a:spcPts val="600"/>
                        </a:spcAft>
                        <a:buClr>
                          <a:schemeClr val="bg1"/>
                        </a:buClr>
                        <a:buSzPct val="125000"/>
                        <a:buFontTx/>
                        <a:buNone/>
                        <a:tabLst/>
                      </a:pPr>
                      <a:r>
                        <a:rPr kumimoji="0" lang="en-US" sz="1000" b="1"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Responsibilities under auditing standards generally accepted in the United States of America (GAAS)</a:t>
                      </a:r>
                      <a:endParaRPr kumimoji="0" lang="en-US" sz="1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Audits performed in accordance with U.S. – GAAS and </a:t>
                      </a:r>
                      <a:r>
                        <a:rPr lang="en-US" sz="1000" i="1" kern="1200" noProof="0" dirty="0" smtClean="0">
                          <a:solidFill>
                            <a:schemeClr val="tx2"/>
                          </a:solidFill>
                          <a:latin typeface="Arial" panose="020B0604020202020204" pitchFamily="34" charset="0"/>
                          <a:ea typeface="+mn-ea"/>
                          <a:cs typeface="Arial" panose="020B0604020202020204" pitchFamily="34" charset="0"/>
                        </a:rPr>
                        <a:t>Government Auditing Standards</a:t>
                      </a:r>
                    </a:p>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Objective is reasonable – not absolute – assurance that the financial statements are free from material misstatement</a:t>
                      </a:r>
                    </a:p>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The financial statements are the responsibility of management </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chemeClr val="bg1"/>
                    </a:solidFill>
                  </a:tcPr>
                </a:tc>
              </a:tr>
              <a:tr h="124765">
                <a:tc>
                  <a:txBody>
                    <a:bodyPr/>
                    <a:lstStyle/>
                    <a:p>
                      <a:pPr marL="0" marR="0" lvl="0" indent="0" algn="l" defTabSz="914400" rtl="0" eaLnBrk="0" fontAlgn="base" latinLnBrk="0" hangingPunct="0">
                        <a:lnSpc>
                          <a:spcPct val="100000"/>
                        </a:lnSpc>
                        <a:spcBef>
                          <a:spcPts val="0"/>
                        </a:spcBef>
                        <a:spcAft>
                          <a:spcPts val="600"/>
                        </a:spcAft>
                        <a:buClr>
                          <a:schemeClr val="bg1"/>
                        </a:buClr>
                        <a:buSzPct val="125000"/>
                        <a:buFontTx/>
                        <a:buNone/>
                        <a:tabLst/>
                      </a:pPr>
                      <a:r>
                        <a:rPr kumimoji="0" lang="en-US" sz="1000" b="1"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Report on fiscal year 2017 financial statements</a:t>
                      </a:r>
                      <a:endParaRPr kumimoji="0" lang="en-US" sz="1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KPMG has issued </a:t>
                      </a:r>
                      <a:r>
                        <a:rPr lang="en-US" sz="1000" kern="1200" baseline="0" noProof="0" dirty="0" smtClean="0">
                          <a:solidFill>
                            <a:schemeClr val="tx2"/>
                          </a:solidFill>
                          <a:latin typeface="Arial" panose="020B0604020202020204" pitchFamily="34" charset="0"/>
                          <a:ea typeface="+mn-ea"/>
                          <a:cs typeface="Arial" panose="020B0604020202020204" pitchFamily="34" charset="0"/>
                        </a:rPr>
                        <a:t>u</a:t>
                      </a:r>
                      <a:r>
                        <a:rPr lang="en-US" sz="1000" kern="1200" noProof="0" dirty="0" smtClean="0">
                          <a:solidFill>
                            <a:schemeClr val="tx2"/>
                          </a:solidFill>
                          <a:latin typeface="Arial" panose="020B0604020202020204" pitchFamily="34" charset="0"/>
                          <a:ea typeface="+mn-ea"/>
                          <a:cs typeface="Arial" panose="020B0604020202020204" pitchFamily="34" charset="0"/>
                        </a:rPr>
                        <a:t>nmodified opinions on the 2017 financial statements prepared in accordance with U.S. generally accepted accounting principles (GAAP)</a:t>
                      </a:r>
                    </a:p>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Our responsibility does not extend beyond the financial information contained in the reports</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chemeClr val="bg1"/>
                    </a:solidFill>
                  </a:tcPr>
                </a:tc>
              </a:tr>
              <a:tr h="0">
                <a:tc>
                  <a:txBody>
                    <a:bodyPr/>
                    <a:lstStyle/>
                    <a:p>
                      <a:pPr marL="0" marR="0" lvl="0" indent="0" algn="l" defTabSz="914400" rtl="0" eaLnBrk="1" fontAlgn="base" latinLnBrk="0" hangingPunct="1">
                        <a:lnSpc>
                          <a:spcPct val="100000"/>
                        </a:lnSpc>
                        <a:spcBef>
                          <a:spcPts val="0"/>
                        </a:spcBef>
                        <a:spcAft>
                          <a:spcPts val="600"/>
                        </a:spcAft>
                        <a:buClr>
                          <a:srgbClr val="415299"/>
                        </a:buClr>
                        <a:buSzPct val="125000"/>
                        <a:buFontTx/>
                        <a:buNone/>
                        <a:tabLst/>
                      </a:pPr>
                      <a:r>
                        <a:rPr kumimoji="0" lang="en-US" sz="1000" b="1"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Internal accounting controls</a:t>
                      </a:r>
                      <a:endParaRPr kumimoji="0" lang="en-US" sz="1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Reviewed internal controls over financial reporting to the extent necessary to design audit procedures that are appropriate in the circumstances</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chemeClr val="bg1"/>
                    </a:solidFill>
                  </a:tcPr>
                </a:tc>
              </a:tr>
              <a:tr h="139981">
                <a:tc>
                  <a:txBody>
                    <a:bodyPr/>
                    <a:lstStyle/>
                    <a:p>
                      <a:pPr marL="0" marR="0" lvl="0" indent="0" algn="l" defTabSz="914400" rtl="0" eaLnBrk="0" fontAlgn="base" latinLnBrk="0" hangingPunct="0">
                        <a:lnSpc>
                          <a:spcPct val="100000"/>
                        </a:lnSpc>
                        <a:spcBef>
                          <a:spcPts val="0"/>
                        </a:spcBef>
                        <a:spcAft>
                          <a:spcPts val="600"/>
                        </a:spcAft>
                        <a:buClr>
                          <a:schemeClr val="bg1"/>
                        </a:buClr>
                        <a:buSzTx/>
                        <a:buFontTx/>
                        <a:buNone/>
                        <a:tabLst/>
                      </a:pPr>
                      <a:r>
                        <a:rPr kumimoji="0" lang="en-US" sz="1000" b="1"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Management cooperation</a:t>
                      </a:r>
                      <a:endParaRPr kumimoji="0" lang="en-US" sz="1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Received full cooperation from management and staff</a:t>
                      </a:r>
                    </a:p>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Full access to books and records of the City</a:t>
                      </a:r>
                    </a:p>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No disagreements with management on accounting issues or financial reporting matters</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chemeClr val="bg1"/>
                    </a:solidFill>
                  </a:tcPr>
                </a:tc>
              </a:tr>
              <a:tr h="185626">
                <a:tc>
                  <a:txBody>
                    <a:bodyPr/>
                    <a:lstStyle/>
                    <a:p>
                      <a:pPr marL="0" marR="0" lvl="0" indent="0" algn="l" defTabSz="914400" rtl="0" eaLnBrk="0" fontAlgn="base" latinLnBrk="0" hangingPunct="0">
                        <a:lnSpc>
                          <a:spcPct val="100000"/>
                        </a:lnSpc>
                        <a:spcBef>
                          <a:spcPts val="0"/>
                        </a:spcBef>
                        <a:spcAft>
                          <a:spcPts val="600"/>
                        </a:spcAft>
                        <a:buClr>
                          <a:schemeClr val="bg1"/>
                        </a:buClr>
                        <a:buSzPct val="125000"/>
                        <a:buFontTx/>
                        <a:buNone/>
                        <a:tabLst/>
                      </a:pPr>
                      <a:r>
                        <a:rPr kumimoji="0" lang="en-US" sz="1000" b="1"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Management judgments and accounting estimates</a:t>
                      </a:r>
                      <a:endParaRPr kumimoji="0" lang="en-US" sz="1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00338D"/>
                    </a:solidFill>
                  </a:tcPr>
                </a:tc>
                <a:tc>
                  <a:txBody>
                    <a:bodyPr/>
                    <a:lstStyle/>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Management estimates include actuarial assumptions, allowances for receivables, fair value of financial instruments, self insurance reserves, certain accrued liabilities, and useful lives of property and equipment</a:t>
                      </a:r>
                    </a:p>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Management’s estimates used in the preparation of the financial statements were deemed reasonable in relation to the financial statements as a whole</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60358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0"/>
          <p:cNvSpPr>
            <a:spLocks noGrp="1" noChangeArrowheads="1"/>
          </p:cNvSpPr>
          <p:nvPr>
            <p:ph type="title"/>
          </p:nvPr>
        </p:nvSpPr>
        <p:spPr/>
        <p:txBody>
          <a:bodyPr/>
          <a:lstStyle/>
          <a:p>
            <a:r>
              <a:rPr lang="en-US" sz="2400" dirty="0" smtClean="0"/>
              <a:t>Overview of fiscal year 2017 audit results (continued)</a:t>
            </a:r>
          </a:p>
        </p:txBody>
      </p:sp>
      <p:graphicFrame>
        <p:nvGraphicFramePr>
          <p:cNvPr id="6" name="Group 103"/>
          <p:cNvGraphicFramePr>
            <a:graphicFrameLocks/>
          </p:cNvGraphicFramePr>
          <p:nvPr>
            <p:extLst>
              <p:ext uri="{D42A27DB-BD31-4B8C-83A1-F6EECF244321}">
                <p14:modId xmlns:p14="http://schemas.microsoft.com/office/powerpoint/2010/main" val="890406655"/>
              </p:ext>
            </p:extLst>
          </p:nvPr>
        </p:nvGraphicFramePr>
        <p:xfrm>
          <a:off x="752400" y="1436906"/>
          <a:ext cx="7639200" cy="2499360"/>
        </p:xfrm>
        <a:graphic>
          <a:graphicData uri="http://schemas.openxmlformats.org/drawingml/2006/table">
            <a:tbl>
              <a:tblPr firstCol="1" bandCol="1">
                <a:tableStyleId>{35758FB7-9AC5-4552-8A53-C91805E547FA}</a:tableStyleId>
              </a:tblPr>
              <a:tblGrid>
                <a:gridCol w="2188035"/>
                <a:gridCol w="5451165"/>
              </a:tblGrid>
              <a:tr h="0">
                <a:tc>
                  <a:txBody>
                    <a:bodyPr/>
                    <a:lstStyle/>
                    <a:p>
                      <a:pPr marL="0" marR="0" lvl="0" indent="0" algn="l" defTabSz="914400" rtl="0" eaLnBrk="0" fontAlgn="base" latinLnBrk="0" hangingPunct="0">
                        <a:lnSpc>
                          <a:spcPct val="100000"/>
                        </a:lnSpc>
                        <a:spcBef>
                          <a:spcPts val="0"/>
                        </a:spcBef>
                        <a:spcAft>
                          <a:spcPts val="600"/>
                        </a:spcAft>
                        <a:buClr>
                          <a:schemeClr val="bg1"/>
                        </a:buClr>
                        <a:buSzPct val="125000"/>
                        <a:buFontTx/>
                        <a:buNone/>
                        <a:tabLst/>
                        <a:defRPr/>
                      </a:pPr>
                      <a:r>
                        <a:rPr kumimoji="0" lang="en-US" sz="1000" b="1"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Issues discussed with management prior to retention</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000" kern="1200" noProof="0" dirty="0" smtClean="0">
                          <a:solidFill>
                            <a:schemeClr val="tx2"/>
                          </a:solidFill>
                          <a:latin typeface="Arial" panose="020B0604020202020204" pitchFamily="34" charset="0"/>
                          <a:ea typeface="+mn-ea"/>
                          <a:cs typeface="Arial" panose="020B0604020202020204" pitchFamily="34" charset="0"/>
                        </a:rPr>
                        <a:t>Various issues discussed within the normal course of our professional relationship, none of which were contingent on our continued appointment as auditors. The</a:t>
                      </a:r>
                      <a:r>
                        <a:rPr lang="en-US" sz="1000" kern="1200" baseline="0" noProof="0" dirty="0" smtClean="0">
                          <a:solidFill>
                            <a:schemeClr val="tx2"/>
                          </a:solidFill>
                          <a:latin typeface="Arial" panose="020B0604020202020204" pitchFamily="34" charset="0"/>
                          <a:ea typeface="+mn-ea"/>
                          <a:cs typeface="Arial" panose="020B0604020202020204" pitchFamily="34" charset="0"/>
                        </a:rPr>
                        <a:t> 2017 audit was Year 1 of a multi-year contract issued as a result of a competitive bidding process.</a:t>
                      </a:r>
                      <a:endParaRPr lang="en-US" sz="1000" kern="1200" noProof="0" dirty="0" smtClean="0">
                        <a:solidFill>
                          <a:schemeClr val="tx2"/>
                        </a:solidFill>
                        <a:latin typeface="Arial" panose="020B0604020202020204" pitchFamily="34" charset="0"/>
                        <a:ea typeface="+mn-ea"/>
                        <a:cs typeface="Arial" panose="020B0604020202020204" pitchFamily="34" charset="0"/>
                      </a:endParaRP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chemeClr val="bg1"/>
                    </a:solidFill>
                  </a:tcPr>
                </a:tc>
              </a:tr>
              <a:tr h="0">
                <a:tc>
                  <a:txBody>
                    <a:bodyPr/>
                    <a:lstStyle/>
                    <a:p>
                      <a:pPr marL="0" marR="0" lvl="0" indent="0" algn="l" defTabSz="914400" rtl="0" eaLnBrk="0" fontAlgn="base" latinLnBrk="0" hangingPunct="0">
                        <a:lnSpc>
                          <a:spcPct val="100000"/>
                        </a:lnSpc>
                        <a:spcBef>
                          <a:spcPts val="0"/>
                        </a:spcBef>
                        <a:spcAft>
                          <a:spcPts val="600"/>
                        </a:spcAft>
                        <a:buClr>
                          <a:schemeClr val="bg1"/>
                        </a:buClr>
                        <a:buSzPct val="125000"/>
                        <a:buFontTx/>
                        <a:buNone/>
                        <a:tabLst/>
                      </a:pPr>
                      <a:r>
                        <a:rPr kumimoji="0" lang="en-US" sz="1000" b="1"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Subsequent events</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Significant events noted subsequent to June 30, 2017 related to issuance of $30 Million in Zoo Atlanta Parking Facility Project bonds</a:t>
                      </a:r>
                      <a:r>
                        <a:rPr lang="en-US" sz="1000" kern="1200" baseline="0" noProof="0" dirty="0" smtClean="0">
                          <a:solidFill>
                            <a:schemeClr val="tx2"/>
                          </a:solidFill>
                          <a:latin typeface="Arial" panose="020B0604020202020204" pitchFamily="34" charset="0"/>
                          <a:ea typeface="+mn-ea"/>
                          <a:cs typeface="Arial" panose="020B0604020202020204" pitchFamily="34" charset="0"/>
                        </a:rPr>
                        <a:t> and $25.7 million in Homeless Opportunity Project bonds</a:t>
                      </a:r>
                      <a:r>
                        <a:rPr lang="en-US" sz="1000" kern="1200" noProof="0" dirty="0" smtClean="0">
                          <a:solidFill>
                            <a:schemeClr val="tx2"/>
                          </a:solidFill>
                          <a:latin typeface="Arial" panose="020B0604020202020204" pitchFamily="34" charset="0"/>
                          <a:ea typeface="+mn-ea"/>
                          <a:cs typeface="Arial" panose="020B0604020202020204" pitchFamily="34" charset="0"/>
                        </a:rPr>
                        <a:t>.</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chemeClr val="bg1"/>
                    </a:solidFill>
                  </a:tcPr>
                </a:tc>
              </a:tr>
              <a:tr h="0">
                <a:tc>
                  <a:txBody>
                    <a:bodyPr/>
                    <a:lstStyle/>
                    <a:p>
                      <a:pPr marL="0" marR="0" lvl="0" indent="0" algn="l" defTabSz="914400" rtl="0" eaLnBrk="0" fontAlgn="base" latinLnBrk="0" hangingPunct="0">
                        <a:lnSpc>
                          <a:spcPct val="100000"/>
                        </a:lnSpc>
                        <a:spcBef>
                          <a:spcPts val="0"/>
                        </a:spcBef>
                        <a:spcAft>
                          <a:spcPts val="600"/>
                        </a:spcAft>
                        <a:buClr>
                          <a:schemeClr val="bg1"/>
                        </a:buClr>
                        <a:buSzPct val="125000"/>
                        <a:buFontTx/>
                        <a:buNone/>
                        <a:tabLst/>
                      </a:pPr>
                      <a:r>
                        <a:rPr kumimoji="0" lang="en-US" sz="1000" b="1"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Auditor independence</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In accordance with American Institute of Certified Public Accountants professional standards and </a:t>
                      </a:r>
                      <a:r>
                        <a:rPr lang="en-US" sz="1000" i="1" kern="1200" noProof="0" dirty="0" smtClean="0">
                          <a:solidFill>
                            <a:schemeClr val="tx2"/>
                          </a:solidFill>
                          <a:latin typeface="Arial" panose="020B0604020202020204" pitchFamily="34" charset="0"/>
                          <a:ea typeface="+mn-ea"/>
                          <a:cs typeface="Arial" panose="020B0604020202020204" pitchFamily="34" charset="0"/>
                        </a:rPr>
                        <a:t>Government Auditing Standards</a:t>
                      </a:r>
                      <a:r>
                        <a:rPr lang="en-US" sz="1000" kern="1200" noProof="0" dirty="0" smtClean="0">
                          <a:solidFill>
                            <a:schemeClr val="tx2"/>
                          </a:solidFill>
                          <a:latin typeface="Arial" panose="020B0604020202020204" pitchFamily="34" charset="0"/>
                          <a:ea typeface="+mn-ea"/>
                          <a:cs typeface="Arial" panose="020B0604020202020204" pitchFamily="34" charset="0"/>
                        </a:rPr>
                        <a:t>, KPMG is independent with regard to the City and its financial reporting process.</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chemeClr val="bg1"/>
                    </a:solidFill>
                  </a:tcPr>
                </a:tc>
              </a:tr>
              <a:tr h="137019">
                <a:tc>
                  <a:txBody>
                    <a:bodyPr/>
                    <a:lstStyle/>
                    <a:p>
                      <a:pPr marL="0" marR="0" lvl="0" indent="0" algn="l" defTabSz="914400" rtl="0" eaLnBrk="0" fontAlgn="base" latinLnBrk="0" hangingPunct="0">
                        <a:lnSpc>
                          <a:spcPct val="100000"/>
                        </a:lnSpc>
                        <a:spcBef>
                          <a:spcPts val="0"/>
                        </a:spcBef>
                        <a:spcAft>
                          <a:spcPts val="600"/>
                        </a:spcAft>
                        <a:buClr>
                          <a:schemeClr val="bg1"/>
                        </a:buClr>
                        <a:buSzPct val="125000"/>
                        <a:buFontTx/>
                        <a:buNone/>
                        <a:tabLst/>
                      </a:pPr>
                      <a:r>
                        <a:rPr kumimoji="0" lang="en-US" sz="1000" b="1"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Significant written communications with management</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00338D"/>
                    </a:solidFill>
                  </a:tcPr>
                </a:tc>
                <a:tc>
                  <a:txBody>
                    <a:bodyPr/>
                    <a:lstStyle/>
                    <a:p>
                      <a:pPr marL="216000" marR="0" lvl="2" indent="-216000" algn="l" defTabSz="914400" rtl="0" eaLnBrk="1" fontAlgn="base" latinLnBrk="0" hangingPunct="1">
                        <a:lnSpc>
                          <a:spcPct val="100000"/>
                        </a:lnSpc>
                        <a:spcBef>
                          <a:spcPts val="0"/>
                        </a:spcBef>
                        <a:spcAft>
                          <a:spcPts val="600"/>
                        </a:spcAft>
                        <a:buClr>
                          <a:schemeClr val="tx2"/>
                        </a:buClr>
                        <a:buSzPct val="100000"/>
                        <a:buFont typeface="Arial" panose="020B0604020202020204" pitchFamily="34" charset="0"/>
                        <a:buChar char="—"/>
                        <a:tabLst/>
                      </a:pPr>
                      <a:r>
                        <a:rPr lang="en-US" sz="1000" kern="1200" noProof="0" dirty="0" smtClean="0">
                          <a:solidFill>
                            <a:schemeClr val="tx2"/>
                          </a:solidFill>
                          <a:latin typeface="Arial" panose="020B0604020202020204" pitchFamily="34" charset="0"/>
                          <a:ea typeface="+mn-ea"/>
                          <a:cs typeface="Arial" panose="020B0604020202020204" pitchFamily="34" charset="0"/>
                        </a:rPr>
                        <a:t>Significant written communications with management include the audit engagement letter (, management representation letters, letters to management on internal control observations, and our report on internal control over financial reporting and on compliance and other matters based on an audit of financial statements performed in accordance with </a:t>
                      </a:r>
                      <a:r>
                        <a:rPr lang="en-US" sz="1000" i="1" kern="1200" noProof="0" dirty="0" smtClean="0">
                          <a:solidFill>
                            <a:schemeClr val="tx2"/>
                          </a:solidFill>
                          <a:latin typeface="Arial" panose="020B0604020202020204" pitchFamily="34" charset="0"/>
                          <a:ea typeface="+mn-ea"/>
                          <a:cs typeface="Arial" panose="020B0604020202020204" pitchFamily="34" charset="0"/>
                        </a:rPr>
                        <a:t>Government Auditing Standards</a:t>
                      </a:r>
                      <a:r>
                        <a:rPr lang="en-US" sz="1000" kern="1200" noProof="0" dirty="0" smtClean="0">
                          <a:solidFill>
                            <a:schemeClr val="tx2"/>
                          </a:solidFill>
                          <a:latin typeface="Arial" panose="020B0604020202020204" pitchFamily="34" charset="0"/>
                          <a:ea typeface="+mn-ea"/>
                          <a:cs typeface="Arial" panose="020B0604020202020204" pitchFamily="34" charset="0"/>
                        </a:rPr>
                        <a:t> (provided under separate cover to the Audit Committee).</a:t>
                      </a:r>
                    </a:p>
                  </a:txBody>
                  <a:tcPr marL="45720" marR="45720" horzOverflow="overflow">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04718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Required communications and other matters</a:t>
            </a:r>
            <a:endParaRPr lang="en-US" sz="2400" dirty="0"/>
          </a:p>
        </p:txBody>
      </p:sp>
      <p:graphicFrame>
        <p:nvGraphicFramePr>
          <p:cNvPr id="9" name="Group 30"/>
          <p:cNvGraphicFramePr>
            <a:graphicFrameLocks noGrp="1"/>
          </p:cNvGraphicFramePr>
          <p:nvPr>
            <p:extLst>
              <p:ext uri="{D42A27DB-BD31-4B8C-83A1-F6EECF244321}">
                <p14:modId xmlns:p14="http://schemas.microsoft.com/office/powerpoint/2010/main" val="3594373629"/>
              </p:ext>
            </p:extLst>
          </p:nvPr>
        </p:nvGraphicFramePr>
        <p:xfrm>
          <a:off x="850624" y="1179740"/>
          <a:ext cx="3736662" cy="2863556"/>
        </p:xfrm>
        <a:graphic>
          <a:graphicData uri="http://schemas.openxmlformats.org/drawingml/2006/table">
            <a:tbl>
              <a:tblPr/>
              <a:tblGrid>
                <a:gridCol w="1023865"/>
                <a:gridCol w="387543"/>
                <a:gridCol w="2325254"/>
              </a:tblGrid>
              <a:tr h="0">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r>
                        <a:rPr lang="en-GB" sz="800" b="1" kern="1200" dirty="0" smtClean="0">
                          <a:solidFill>
                            <a:schemeClr val="bg1"/>
                          </a:solidFill>
                          <a:latin typeface="+mn-lt"/>
                          <a:ea typeface="+mn-ea"/>
                          <a:cs typeface="+mn-cs"/>
                        </a:rPr>
                        <a:t>Type</a:t>
                      </a:r>
                    </a:p>
                  </a:txBody>
                  <a:tcPr marL="45720" marR="45720" marT="50409" marB="50409" anchor="b"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solidFill>
                      <a:srgbClr val="00338D"/>
                    </a:solid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endParaRPr lang="en-GB" sz="800" b="1" kern="1200" dirty="0" smtClean="0">
                        <a:solidFill>
                          <a:schemeClr val="bg1"/>
                        </a:solidFill>
                        <a:latin typeface="+mn-lt"/>
                        <a:ea typeface="+mn-ea"/>
                        <a:cs typeface="+mn-cs"/>
                      </a:endParaRPr>
                    </a:p>
                  </a:txBody>
                  <a:tcPr marL="45720" marR="45720" marT="50409" marB="50409" anchor="b"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solidFill>
                      <a:srgbClr val="00338D"/>
                    </a:solid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r>
                        <a:rPr lang="en-GB" sz="800" b="1" kern="1200" dirty="0" smtClean="0">
                          <a:solidFill>
                            <a:schemeClr val="bg1"/>
                          </a:solidFill>
                          <a:latin typeface="+mn-lt"/>
                          <a:ea typeface="+mn-ea"/>
                          <a:cs typeface="+mn-cs"/>
                        </a:rPr>
                        <a:t>Response</a:t>
                      </a:r>
                    </a:p>
                  </a:txBody>
                  <a:tcPr marL="45720" marR="45720" marT="50409" marB="50409" anchor="b"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solidFill>
                      <a:srgbClr val="00338D"/>
                    </a:solidFill>
                  </a:tcPr>
                </a:tc>
              </a:tr>
              <a:tr h="206168">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defRPr/>
                      </a:pPr>
                      <a:r>
                        <a:rPr lang="en-GB" sz="800" b="1" kern="1200" dirty="0" smtClean="0">
                          <a:solidFill>
                            <a:schemeClr val="tx1"/>
                          </a:solidFill>
                          <a:latin typeface="+mn-lt"/>
                          <a:ea typeface="+mn-ea"/>
                          <a:cs typeface="+mn-cs"/>
                        </a:rPr>
                        <a:t>Related parties </a:t>
                      </a:r>
                      <a:endParaRPr lang="en-GB" sz="800" b="1" kern="1200" noProof="0" dirty="0" smtClean="0">
                        <a:solidFill>
                          <a:schemeClr val="tx1"/>
                        </a:solidFill>
                        <a:latin typeface="+mn-lt"/>
                        <a:ea typeface="+mn-ea"/>
                        <a:cs typeface="+mn-cs"/>
                      </a:endParaRPr>
                    </a:p>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endParaRPr lang="en-GB" sz="800" b="1" kern="1200" dirty="0" smtClean="0">
                        <a:solidFill>
                          <a:schemeClr val="tx1"/>
                        </a:solidFill>
                        <a:latin typeface="+mn-lt"/>
                        <a:ea typeface="+mn-ea"/>
                        <a:cs typeface="+mn-cs"/>
                      </a:endParaRPr>
                    </a:p>
                  </a:txBody>
                  <a:tcPr marL="45720" marR="45720"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Pct val="85000"/>
                        <a:buFont typeface="Arial" panose="020B0604020202020204" pitchFamily="34" charset="0"/>
                        <a:buNone/>
                        <a:tabLst/>
                      </a:pPr>
                      <a:endParaRPr lang="en-GB" sz="800" kern="1200" dirty="0" smtClean="0">
                        <a:solidFill>
                          <a:schemeClr val="tx1"/>
                        </a:solidFill>
                        <a:latin typeface="+mn-lt"/>
                        <a:ea typeface="+mn-ea"/>
                        <a:cs typeface="+mn-cs"/>
                      </a:endParaRPr>
                    </a:p>
                  </a:txBody>
                  <a:tcPr marL="45720" marR="45720"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en-US" sz="800" kern="1200" dirty="0" smtClean="0">
                          <a:solidFill>
                            <a:schemeClr val="tx1"/>
                          </a:solidFill>
                          <a:latin typeface="+mn-lt"/>
                          <a:ea typeface="+mn-ea"/>
                          <a:cs typeface="+mn-cs"/>
                        </a:rPr>
                        <a:t>There were no significant related party transactions identified other than those disclosed in the financial statements.</a:t>
                      </a:r>
                      <a:endParaRPr lang="en-GB" sz="800" kern="1200" dirty="0" smtClean="0">
                        <a:solidFill>
                          <a:schemeClr val="tx1"/>
                        </a:solidFill>
                        <a:latin typeface="+mn-lt"/>
                        <a:ea typeface="+mn-ea"/>
                        <a:cs typeface="+mn-cs"/>
                      </a:endParaRPr>
                    </a:p>
                  </a:txBody>
                  <a:tcPr marL="45720" marR="45720"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301505">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Illegal acts or fraud</a:t>
                      </a: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Pct val="85000"/>
                        <a:buFont typeface="Arial" panose="020B0604020202020204" pitchFamily="34" charset="0"/>
                        <a:buNone/>
                        <a:tabLst/>
                        <a:defRPr/>
                      </a:pPr>
                      <a:endParaRPr lang="en-GB" sz="800" kern="1200" noProof="0" dirty="0" smtClean="0">
                        <a:solidFill>
                          <a:schemeClr val="tx1"/>
                        </a:solidFill>
                        <a:latin typeface="+mn-lt"/>
                        <a:ea typeface="+mn-ea"/>
                        <a:cs typeface="+mn-cs"/>
                      </a:endParaRP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r>
                        <a:rPr lang="en-US" sz="800" kern="1200" dirty="0" smtClean="0">
                          <a:solidFill>
                            <a:schemeClr val="tx1"/>
                          </a:solidFill>
                          <a:effectLst/>
                          <a:latin typeface="+mn-lt"/>
                          <a:ea typeface="+mn-ea"/>
                          <a:cs typeface="+mn-cs"/>
                        </a:rPr>
                        <a:t>There is an ongoing investigation by the U.S.</a:t>
                      </a:r>
                      <a:r>
                        <a:rPr lang="en-US" sz="800" kern="1200" baseline="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Department of Justice into allegations of bribery with respect to awarding certain procurement contracts.  KPMG has interfaced with City Legal, Finance and external counsel to keep abreast of developments.  KPMG has involved a Forensics specialist to assist the audit engagement team.</a:t>
                      </a: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165666">
                <a:tc>
                  <a:txBody>
                    <a:bodyPr/>
                    <a:lstStyle/>
                    <a:p>
                      <a:pPr marL="0" marR="0" lvl="2" indent="0" algn="l" defTabSz="914400" rtl="0" eaLnBrk="1" fontAlgn="base" latinLnBrk="0" hangingPunct="1">
                        <a:lnSpc>
                          <a:spcPct val="100000"/>
                        </a:lnSpc>
                        <a:spcBef>
                          <a:spcPts val="4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Noncompliance with laws and regulations</a:t>
                      </a: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endParaRPr lang="en-GB" sz="800" kern="1200" noProof="0" dirty="0" smtClean="0">
                        <a:solidFill>
                          <a:schemeClr val="tx1"/>
                        </a:solidFill>
                        <a:latin typeface="+mn-lt"/>
                        <a:ea typeface="+mn-ea"/>
                        <a:cs typeface="+mn-cs"/>
                      </a:endParaRP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r>
                        <a:rPr lang="en-GB" sz="800" kern="1200" dirty="0" smtClean="0">
                          <a:solidFill>
                            <a:schemeClr val="tx1"/>
                          </a:solidFill>
                          <a:latin typeface="+mn-lt"/>
                          <a:ea typeface="+mn-ea"/>
                          <a:cs typeface="+mn-cs"/>
                        </a:rPr>
                        <a:t>None noted.</a:t>
                      </a:r>
                      <a:endParaRPr lang="en-GB" sz="800" kern="1200" noProof="0" dirty="0" smtClean="0">
                        <a:solidFill>
                          <a:schemeClr val="tx1"/>
                        </a:solidFill>
                        <a:latin typeface="+mn-lt"/>
                        <a:ea typeface="+mn-ea"/>
                        <a:cs typeface="+mn-cs"/>
                      </a:endParaRP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163080">
                <a:tc>
                  <a:txBody>
                    <a:bodyPr/>
                    <a:lstStyle/>
                    <a:p>
                      <a:pPr marL="0" marR="0" lvl="2" indent="0" algn="l" defTabSz="914400" rtl="0" eaLnBrk="1" fontAlgn="base" latinLnBrk="0" hangingPunct="1">
                        <a:lnSpc>
                          <a:spcPct val="100000"/>
                        </a:lnSpc>
                        <a:spcBef>
                          <a:spcPts val="4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Modifications to auditor’s report</a:t>
                      </a: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endParaRPr lang="en-GB" sz="800" kern="1200" noProof="0" dirty="0" smtClean="0">
                        <a:solidFill>
                          <a:schemeClr val="tx1"/>
                        </a:solidFill>
                        <a:latin typeface="+mn-lt"/>
                        <a:ea typeface="+mn-ea"/>
                        <a:cs typeface="+mn-cs"/>
                      </a:endParaRP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r>
                        <a:rPr lang="en-GB" sz="800" kern="1200" noProof="0" dirty="0" smtClean="0">
                          <a:solidFill>
                            <a:schemeClr val="tx1"/>
                          </a:solidFill>
                          <a:latin typeface="+mn-lt"/>
                          <a:ea typeface="+mn-ea"/>
                          <a:cs typeface="+mn-cs"/>
                        </a:rPr>
                        <a:t>None. </a:t>
                      </a: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170314">
                <a:tc>
                  <a:txBody>
                    <a:bodyPr/>
                    <a:lstStyle/>
                    <a:p>
                      <a:pPr marL="0" marR="0" lvl="2" indent="0" algn="l" defTabSz="914400" rtl="0" eaLnBrk="1" fontAlgn="base" latinLnBrk="0" hangingPunct="1">
                        <a:lnSpc>
                          <a:spcPct val="100000"/>
                        </a:lnSpc>
                        <a:spcBef>
                          <a:spcPts val="4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Subsequent events</a:t>
                      </a: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endParaRPr lang="en-GB" sz="800" kern="1200" noProof="0" dirty="0" smtClean="0">
                        <a:solidFill>
                          <a:schemeClr val="tx1"/>
                        </a:solidFill>
                        <a:latin typeface="+mn-lt"/>
                        <a:ea typeface="+mn-ea"/>
                        <a:cs typeface="+mn-cs"/>
                      </a:endParaRP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Pct val="85000"/>
                        <a:buFont typeface="Arial" panose="020B0604020202020204" pitchFamily="34" charset="0"/>
                        <a:buNone/>
                        <a:tabLst/>
                        <a:defRPr/>
                      </a:pPr>
                      <a:r>
                        <a:rPr lang="en-GB" sz="800" kern="1200" dirty="0" smtClean="0">
                          <a:solidFill>
                            <a:schemeClr val="tx1"/>
                          </a:solidFill>
                          <a:latin typeface="+mn-lt"/>
                          <a:ea typeface="+mn-ea"/>
                          <a:cs typeface="+mn-cs"/>
                        </a:rPr>
                        <a:t>None noted that affect recorded balances at 6/30/17.</a:t>
                      </a:r>
                      <a:endParaRPr lang="en-GB" sz="800" kern="1200" noProof="0" dirty="0" smtClean="0">
                        <a:solidFill>
                          <a:schemeClr val="tx1"/>
                        </a:solidFill>
                        <a:latin typeface="+mn-lt"/>
                        <a:ea typeface="+mn-ea"/>
                        <a:cs typeface="+mn-cs"/>
                      </a:endParaRPr>
                    </a:p>
                  </a:txBody>
                  <a:tcPr marL="45720" marR="4572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bl>
          </a:graphicData>
        </a:graphic>
      </p:graphicFrame>
      <p:graphicFrame>
        <p:nvGraphicFramePr>
          <p:cNvPr id="11" name="Group 30"/>
          <p:cNvGraphicFramePr>
            <a:graphicFrameLocks noGrp="1"/>
          </p:cNvGraphicFramePr>
          <p:nvPr>
            <p:extLst>
              <p:ext uri="{D42A27DB-BD31-4B8C-83A1-F6EECF244321}">
                <p14:modId xmlns:p14="http://schemas.microsoft.com/office/powerpoint/2010/main" val="2326982179"/>
              </p:ext>
            </p:extLst>
          </p:nvPr>
        </p:nvGraphicFramePr>
        <p:xfrm>
          <a:off x="4644572" y="1174978"/>
          <a:ext cx="3754892" cy="4228362"/>
        </p:xfrm>
        <a:graphic>
          <a:graphicData uri="http://schemas.openxmlformats.org/drawingml/2006/table">
            <a:tbl>
              <a:tblPr/>
              <a:tblGrid>
                <a:gridCol w="1245688"/>
                <a:gridCol w="449580"/>
                <a:gridCol w="2059624"/>
              </a:tblGrid>
              <a:tr h="162042">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r>
                        <a:rPr lang="en-GB" sz="800" b="1" kern="1200" dirty="0" smtClean="0">
                          <a:solidFill>
                            <a:schemeClr val="bg1"/>
                          </a:solidFill>
                          <a:latin typeface="+mn-lt"/>
                          <a:ea typeface="+mn-ea"/>
                          <a:cs typeface="+mn-cs"/>
                        </a:rPr>
                        <a:t>Type</a:t>
                      </a:r>
                    </a:p>
                  </a:txBody>
                  <a:tcPr marL="45720" marR="50409" marT="50409" marB="50409"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solidFill>
                      <a:srgbClr val="00338D"/>
                    </a:solid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endParaRPr lang="en-GB" sz="800" b="1" kern="1200" dirty="0" smtClean="0">
                        <a:solidFill>
                          <a:schemeClr val="bg1"/>
                        </a:solidFill>
                        <a:latin typeface="+mn-lt"/>
                        <a:ea typeface="+mn-ea"/>
                        <a:cs typeface="+mn-cs"/>
                      </a:endParaRPr>
                    </a:p>
                  </a:txBody>
                  <a:tcPr marL="45720" marR="50409" marT="50409" marB="50409"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solidFill>
                      <a:srgbClr val="00338D"/>
                    </a:solid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r>
                        <a:rPr lang="en-GB" sz="800" b="1" kern="1200" dirty="0" smtClean="0">
                          <a:solidFill>
                            <a:schemeClr val="bg1"/>
                          </a:solidFill>
                          <a:latin typeface="+mn-lt"/>
                          <a:ea typeface="+mn-ea"/>
                          <a:cs typeface="+mn-cs"/>
                        </a:rPr>
                        <a:t>Response</a:t>
                      </a:r>
                    </a:p>
                  </a:txBody>
                  <a:tcPr marL="45720" marR="50409" marT="50409" marB="50409"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solidFill>
                      <a:srgbClr val="00338D"/>
                    </a:solidFill>
                  </a:tcPr>
                </a:tc>
              </a:tr>
              <a:tr h="339437">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Other information</a:t>
                      </a: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Pct val="85000"/>
                        <a:buFont typeface="Arial" panose="020B0604020202020204" pitchFamily="34" charset="0"/>
                        <a:buNone/>
                        <a:tabLst/>
                      </a:pPr>
                      <a:endParaRPr lang="en-GB" sz="800" kern="1200" dirty="0" smtClean="0">
                        <a:solidFill>
                          <a:schemeClr val="tx1"/>
                        </a:solidFill>
                        <a:latin typeface="+mn-lt"/>
                        <a:ea typeface="+mn-ea"/>
                        <a:cs typeface="+mn-cs"/>
                      </a:endParaRP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Pct val="85000"/>
                        <a:buFont typeface="Arial" panose="020B0604020202020204" pitchFamily="34" charset="0"/>
                        <a:buNone/>
                        <a:tabLst/>
                        <a:defRPr/>
                      </a:pPr>
                      <a:r>
                        <a:rPr lang="en-GB" sz="800" kern="1200" noProof="0" dirty="0" smtClean="0">
                          <a:solidFill>
                            <a:schemeClr val="tx1"/>
                          </a:solidFill>
                          <a:latin typeface="+mn-lt"/>
                          <a:ea typeface="+mn-ea"/>
                          <a:cs typeface="+mn-cs"/>
                        </a:rPr>
                        <a:t>No material inconsistencies identified  related to other information in the annual report.</a:t>
                      </a: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345549">
                <a:tc>
                  <a:txBody>
                    <a:bodyPr/>
                    <a:lstStyle/>
                    <a:p>
                      <a:pPr marL="0" marR="0" lvl="2" indent="0" algn="l" defTabSz="914400" rtl="0" eaLnBrk="1" fontAlgn="base" latinLnBrk="0" hangingPunct="1">
                        <a:lnSpc>
                          <a:spcPct val="100000"/>
                        </a:lnSpc>
                        <a:spcBef>
                          <a:spcPts val="4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Significant difficulties encountered during the audit</a:t>
                      </a:r>
                    </a:p>
                  </a:txBody>
                  <a:tcPr marL="45720" marR="5461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endParaRPr lang="en-GB" sz="800" kern="1200" noProof="0" dirty="0" smtClean="0">
                        <a:solidFill>
                          <a:schemeClr val="tx1"/>
                        </a:solidFill>
                        <a:latin typeface="+mn-lt"/>
                        <a:ea typeface="+mn-ea"/>
                        <a:cs typeface="+mn-cs"/>
                      </a:endParaRPr>
                    </a:p>
                  </a:txBody>
                  <a:tcPr marL="45720" marR="5461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r>
                        <a:rPr lang="en-GB" sz="800" kern="1200" noProof="0" dirty="0" smtClean="0">
                          <a:solidFill>
                            <a:schemeClr val="tx1"/>
                          </a:solidFill>
                          <a:latin typeface="+mn-lt"/>
                          <a:ea typeface="+mn-ea"/>
                          <a:cs typeface="+mn-cs"/>
                        </a:rPr>
                        <a:t>No matters to report.</a:t>
                      </a:r>
                    </a:p>
                  </a:txBody>
                  <a:tcPr marL="45720" marR="5461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349245">
                <a:tc>
                  <a:txBody>
                    <a:bodyPr/>
                    <a:lstStyle/>
                    <a:p>
                      <a:pPr marL="0" marR="0" lvl="2" indent="0" algn="l" defTabSz="914400" rtl="0" eaLnBrk="1" fontAlgn="base" latinLnBrk="0" hangingPunct="1">
                        <a:lnSpc>
                          <a:spcPct val="100000"/>
                        </a:lnSpc>
                        <a:spcBef>
                          <a:spcPts val="4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Disagreements with management or scope limitations</a:t>
                      </a:r>
                    </a:p>
                  </a:txBody>
                  <a:tcPr marL="45720" marR="5461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endParaRPr lang="en-GB" sz="800" kern="1200" noProof="0" dirty="0" smtClean="0">
                        <a:solidFill>
                          <a:schemeClr val="tx1"/>
                        </a:solidFill>
                        <a:latin typeface="+mn-lt"/>
                        <a:ea typeface="+mn-ea"/>
                        <a:cs typeface="+mn-cs"/>
                      </a:endParaRPr>
                    </a:p>
                  </a:txBody>
                  <a:tcPr marL="45720" marR="5461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r>
                        <a:rPr lang="en-GB" sz="800" kern="1200" noProof="0" dirty="0" smtClean="0">
                          <a:solidFill>
                            <a:schemeClr val="tx1"/>
                          </a:solidFill>
                          <a:latin typeface="+mn-lt"/>
                          <a:ea typeface="+mn-ea"/>
                          <a:cs typeface="+mn-cs"/>
                        </a:rPr>
                        <a:t>No matters to report.</a:t>
                      </a:r>
                    </a:p>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endParaRPr lang="en-GB" sz="800" kern="1200" noProof="0" dirty="0" smtClean="0">
                        <a:solidFill>
                          <a:schemeClr val="tx1"/>
                        </a:solidFill>
                        <a:latin typeface="+mn-lt"/>
                        <a:ea typeface="+mn-ea"/>
                        <a:cs typeface="+mn-cs"/>
                      </a:endParaRPr>
                    </a:p>
                  </a:txBody>
                  <a:tcPr marL="45720" marR="5461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345549">
                <a:tc>
                  <a:txBody>
                    <a:bodyPr/>
                    <a:lstStyle/>
                    <a:p>
                      <a:pPr marL="0" marR="0" lvl="2" indent="0" algn="l" defTabSz="914400" rtl="0" eaLnBrk="1" fontAlgn="base" latinLnBrk="0" hangingPunct="1">
                        <a:lnSpc>
                          <a:spcPct val="100000"/>
                        </a:lnSpc>
                        <a:spcBef>
                          <a:spcPts val="4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Management’s consultation with other accountants</a:t>
                      </a:r>
                    </a:p>
                  </a:txBody>
                  <a:tcPr marL="45720" marR="5461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endParaRPr lang="en-GB" sz="800" kern="1200" noProof="0" dirty="0" smtClean="0">
                        <a:solidFill>
                          <a:schemeClr val="tx1"/>
                        </a:solidFill>
                        <a:latin typeface="+mn-lt"/>
                        <a:ea typeface="+mn-ea"/>
                        <a:cs typeface="+mn-cs"/>
                      </a:endParaRPr>
                    </a:p>
                  </a:txBody>
                  <a:tcPr marL="45720" marR="5461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r>
                        <a:rPr lang="en-GB" sz="800" kern="1200" noProof="0" dirty="0" smtClean="0">
                          <a:solidFill>
                            <a:schemeClr val="tx1"/>
                          </a:solidFill>
                          <a:latin typeface="+mn-lt"/>
                          <a:ea typeface="+mn-ea"/>
                          <a:cs typeface="+mn-cs"/>
                        </a:rPr>
                        <a:t>No matters to report.</a:t>
                      </a:r>
                    </a:p>
                  </a:txBody>
                  <a:tcPr marL="45720" marR="54610" marT="54610" marB="54610"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427315">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Significant issues discussed, or subject to correspondence with, management</a:t>
                      </a:r>
                    </a:p>
                  </a:txBody>
                  <a:tcPr marL="45720" marR="49846" marT="49846" marB="49846"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600"/>
                        </a:spcBef>
                        <a:spcAft>
                          <a:spcPts val="600"/>
                        </a:spcAft>
                        <a:buClr>
                          <a:schemeClr val="tx2"/>
                        </a:buClr>
                        <a:buSzTx/>
                        <a:buFont typeface="Arial" panose="020B0604020202020204" pitchFamily="34" charset="0"/>
                        <a:buNone/>
                        <a:tabLst/>
                        <a:defRPr/>
                      </a:pPr>
                      <a:endParaRPr lang="en-GB" sz="800" kern="1200" noProof="0" dirty="0" smtClean="0">
                        <a:solidFill>
                          <a:schemeClr val="tx1"/>
                        </a:solidFill>
                        <a:latin typeface="+mn-lt"/>
                        <a:ea typeface="+mn-ea"/>
                        <a:cs typeface="+mn-cs"/>
                      </a:endParaRPr>
                    </a:p>
                  </a:txBody>
                  <a:tcPr marL="45720" marR="49846" marT="49846" marB="49846"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r>
                        <a:rPr lang="en-GB" sz="800" kern="1200" noProof="0" dirty="0" smtClean="0">
                          <a:solidFill>
                            <a:schemeClr val="tx1"/>
                          </a:solidFill>
                          <a:latin typeface="+mn-lt"/>
                          <a:ea typeface="+mn-ea"/>
                          <a:cs typeface="+mn-cs"/>
                        </a:rPr>
                        <a:t>No matters to report.</a:t>
                      </a:r>
                    </a:p>
                  </a:txBody>
                  <a:tcPr marL="45720" marR="49846" marT="49846" marB="49846"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339437">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defRPr/>
                      </a:pPr>
                      <a:r>
                        <a:rPr lang="en-GB" sz="800" b="1" kern="1200" dirty="0" smtClean="0">
                          <a:solidFill>
                            <a:schemeClr val="tx1"/>
                          </a:solidFill>
                          <a:latin typeface="+mn-lt"/>
                          <a:ea typeface="+mn-ea"/>
                          <a:cs typeface="+mn-cs"/>
                        </a:rPr>
                        <a:t>Difficult or contentious matters for which the auditors consulted</a:t>
                      </a: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Pct val="85000"/>
                        <a:buFont typeface="Arial" panose="020B0604020202020204" pitchFamily="34" charset="0"/>
                        <a:buNone/>
                        <a:tabLst/>
                        <a:defRPr/>
                      </a:pPr>
                      <a:endParaRPr lang="en-GB" sz="800" kern="1200" dirty="0" smtClean="0">
                        <a:solidFill>
                          <a:schemeClr val="tx1"/>
                        </a:solidFill>
                        <a:latin typeface="+mn-lt"/>
                        <a:ea typeface="+mn-ea"/>
                        <a:cs typeface="+mn-cs"/>
                      </a:endParaRP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400"/>
                        </a:spcBef>
                        <a:spcAft>
                          <a:spcPts val="600"/>
                        </a:spcAft>
                        <a:buClr>
                          <a:schemeClr val="tx2"/>
                        </a:buClr>
                        <a:buSzPct val="85000"/>
                        <a:buFont typeface="Arial" panose="020B0604020202020204" pitchFamily="34" charset="0"/>
                        <a:buNone/>
                        <a:tabLst/>
                        <a:defRPr/>
                      </a:pPr>
                      <a:r>
                        <a:rPr lang="en-GB" sz="800" kern="1200" noProof="0" dirty="0" smtClean="0">
                          <a:solidFill>
                            <a:schemeClr val="tx1"/>
                          </a:solidFill>
                          <a:latin typeface="+mn-lt"/>
                          <a:ea typeface="+mn-ea"/>
                          <a:cs typeface="+mn-cs"/>
                        </a:rPr>
                        <a:t>No matters to report.</a:t>
                      </a: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428134">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Material Written Communications between KPMG and Management</a:t>
                      </a: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Pct val="85000"/>
                        <a:buFont typeface="Arial" panose="020B0604020202020204" pitchFamily="34" charset="0"/>
                        <a:buNone/>
                        <a:tabLst/>
                      </a:pPr>
                      <a:endParaRPr lang="en-GB" sz="800" kern="1200" dirty="0" smtClean="0">
                        <a:solidFill>
                          <a:schemeClr val="tx1"/>
                        </a:solidFill>
                        <a:latin typeface="+mn-lt"/>
                        <a:ea typeface="+mn-ea"/>
                        <a:cs typeface="+mn-cs"/>
                      </a:endParaRP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Pct val="85000"/>
                        <a:buFont typeface="Arial" panose="020B0604020202020204" pitchFamily="34" charset="0"/>
                        <a:buNone/>
                        <a:tabLst/>
                      </a:pPr>
                      <a:r>
                        <a:rPr lang="en-GB" sz="800" kern="1200" dirty="0" smtClean="0">
                          <a:solidFill>
                            <a:schemeClr val="tx1"/>
                          </a:solidFill>
                          <a:latin typeface="+mn-lt"/>
                          <a:ea typeface="+mn-ea"/>
                          <a:cs typeface="+mn-cs"/>
                        </a:rPr>
                        <a:t>Engagement letter &amp; management representation letters, including summary of uncorrected misstatement to</a:t>
                      </a:r>
                      <a:r>
                        <a:rPr lang="en-GB" sz="800" kern="1200" baseline="0" dirty="0" smtClean="0">
                          <a:solidFill>
                            <a:schemeClr val="tx1"/>
                          </a:solidFill>
                          <a:latin typeface="+mn-lt"/>
                          <a:ea typeface="+mn-ea"/>
                          <a:cs typeface="+mn-cs"/>
                        </a:rPr>
                        <a:t> be </a:t>
                      </a:r>
                      <a:r>
                        <a:rPr lang="en-GB" sz="800" kern="1200" dirty="0" smtClean="0">
                          <a:solidFill>
                            <a:schemeClr val="tx1"/>
                          </a:solidFill>
                          <a:latin typeface="+mn-lt"/>
                          <a:ea typeface="+mn-ea"/>
                          <a:cs typeface="+mn-cs"/>
                        </a:rPr>
                        <a:t>distributed under separate cover to the Audit Committee.</a:t>
                      </a: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r h="250740">
                <a:tc>
                  <a:txBody>
                    <a:bodyPr/>
                    <a:lstStyle/>
                    <a:p>
                      <a:pPr marL="0" marR="0" lvl="2"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pPr>
                      <a:r>
                        <a:rPr lang="en-GB" sz="800" b="1" kern="1200" dirty="0" smtClean="0">
                          <a:solidFill>
                            <a:schemeClr val="tx1"/>
                          </a:solidFill>
                          <a:latin typeface="+mn-lt"/>
                          <a:ea typeface="+mn-ea"/>
                          <a:cs typeface="+mn-cs"/>
                        </a:rPr>
                        <a:t>Other matters (if relevant)</a:t>
                      </a: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Pct val="85000"/>
                        <a:buFont typeface="Arial" panose="020B0604020202020204" pitchFamily="34" charset="0"/>
                        <a:buNone/>
                        <a:tabLst/>
                      </a:pPr>
                      <a:endParaRPr lang="en-GB" sz="800" kern="1200" dirty="0" smtClean="0">
                        <a:solidFill>
                          <a:schemeClr val="tx1"/>
                        </a:solidFill>
                        <a:latin typeface="+mn-lt"/>
                        <a:ea typeface="+mn-ea"/>
                        <a:cs typeface="+mn-cs"/>
                      </a:endParaRP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ts val="600"/>
                        </a:spcBef>
                        <a:spcAft>
                          <a:spcPts val="600"/>
                        </a:spcAft>
                        <a:buClr>
                          <a:schemeClr val="tx2"/>
                        </a:buClr>
                        <a:buSzPct val="85000"/>
                        <a:buFont typeface="Arial" panose="020B0604020202020204" pitchFamily="34" charset="0"/>
                        <a:buNone/>
                        <a:tabLst/>
                        <a:defRPr/>
                      </a:pPr>
                      <a:r>
                        <a:rPr lang="en-GB" sz="800" kern="1200" noProof="0" dirty="0" smtClean="0">
                          <a:solidFill>
                            <a:schemeClr val="tx1"/>
                          </a:solidFill>
                          <a:latin typeface="+mn-lt"/>
                          <a:ea typeface="+mn-ea"/>
                          <a:cs typeface="+mn-cs"/>
                        </a:rPr>
                        <a:t>No matters to report.</a:t>
                      </a:r>
                      <a:endParaRPr lang="en-GB" sz="800" kern="1200" dirty="0" smtClean="0">
                        <a:solidFill>
                          <a:schemeClr val="tx1"/>
                        </a:solidFill>
                        <a:latin typeface="+mn-lt"/>
                        <a:ea typeface="+mn-ea"/>
                        <a:cs typeface="+mn-cs"/>
                      </a:endParaRPr>
                    </a:p>
                  </a:txBody>
                  <a:tcPr marL="45720" marR="50409" marT="50409" marB="50409" horzOverflow="overflow">
                    <a:lnL w="6350" cap="flat" cmpd="sng" algn="ctr">
                      <a:solidFill>
                        <a:srgbClr val="BFCCE3"/>
                      </a:solidFill>
                      <a:prstDash val="solid"/>
                      <a:round/>
                      <a:headEnd type="none" w="med" len="med"/>
                      <a:tailEnd type="none" w="med" len="med"/>
                    </a:lnL>
                    <a:lnR w="6350" cap="flat" cmpd="sng" algn="ctr">
                      <a:solidFill>
                        <a:srgbClr val="BFCCE3"/>
                      </a:solidFill>
                      <a:prstDash val="solid"/>
                      <a:round/>
                      <a:headEnd type="none" w="med" len="med"/>
                      <a:tailEnd type="none" w="med" len="med"/>
                    </a:lnR>
                    <a:lnT w="6350" cap="flat" cmpd="sng" algn="ctr">
                      <a:solidFill>
                        <a:srgbClr val="BFCCE3"/>
                      </a:solidFill>
                      <a:prstDash val="solid"/>
                      <a:round/>
                      <a:headEnd type="none" w="med" len="med"/>
                      <a:tailEnd type="none" w="med" len="med"/>
                    </a:lnT>
                    <a:lnB w="6350" cap="flat" cmpd="sng" algn="ctr">
                      <a:solidFill>
                        <a:srgbClr val="BFCCE3"/>
                      </a:solidFill>
                      <a:prstDash val="solid"/>
                      <a:round/>
                      <a:headEnd type="none" w="med" len="med"/>
                      <a:tailEnd type="none" w="med" len="med"/>
                    </a:lnB>
                    <a:lnTlToBr>
                      <a:noFill/>
                    </a:lnTlToBr>
                    <a:lnBlToTr>
                      <a:noFill/>
                    </a:lnBlToTr>
                    <a:noFill/>
                  </a:tcPr>
                </a:tc>
              </a:tr>
            </a:tbl>
          </a:graphicData>
        </a:graphic>
      </p:graphicFrame>
      <p:grpSp>
        <p:nvGrpSpPr>
          <p:cNvPr id="13" name="Group 12"/>
          <p:cNvGrpSpPr/>
          <p:nvPr/>
        </p:nvGrpSpPr>
        <p:grpSpPr>
          <a:xfrm>
            <a:off x="1896491" y="1521458"/>
            <a:ext cx="354491" cy="186769"/>
            <a:chOff x="5971707" y="731520"/>
            <a:chExt cx="1735552" cy="914400"/>
          </a:xfrm>
        </p:grpSpPr>
        <p:sp>
          <p:nvSpPr>
            <p:cNvPr id="14" name="Rounded Rectangle 13"/>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5" name="Oval 14"/>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6" name="Oval 15"/>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66" name="Group 65"/>
          <p:cNvGrpSpPr/>
          <p:nvPr/>
        </p:nvGrpSpPr>
        <p:grpSpPr>
          <a:xfrm>
            <a:off x="-7699" y="6965930"/>
            <a:ext cx="354491" cy="186769"/>
            <a:chOff x="5971707" y="731520"/>
            <a:chExt cx="1735552" cy="914400"/>
          </a:xfrm>
        </p:grpSpPr>
        <p:sp>
          <p:nvSpPr>
            <p:cNvPr id="67" name="Rounded Rectangle 66"/>
            <p:cNvSpPr/>
            <p:nvPr/>
          </p:nvSpPr>
          <p:spPr>
            <a:xfrm>
              <a:off x="5971707" y="731520"/>
              <a:ext cx="1735552" cy="91440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68" name="Oval 67"/>
            <p:cNvSpPr/>
            <p:nvPr/>
          </p:nvSpPr>
          <p:spPr>
            <a:xfrm>
              <a:off x="6110754" y="833324"/>
              <a:ext cx="685442" cy="685442"/>
            </a:xfrm>
            <a:prstGeom prst="ellipse">
              <a:avLst/>
            </a:prstGeom>
            <a:solidFill>
              <a:schemeClr val="bg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srgbClr val="C00000"/>
                </a:solidFill>
                <a:latin typeface="Univers 55" panose="02000000000000000000" pitchFamily="2" charset="0"/>
              </a:endParaRPr>
            </a:p>
          </p:txBody>
        </p:sp>
        <p:sp>
          <p:nvSpPr>
            <p:cNvPr id="69" name="Oval 68"/>
            <p:cNvSpPr/>
            <p:nvPr/>
          </p:nvSpPr>
          <p:spPr>
            <a:xfrm>
              <a:off x="6905728" y="833324"/>
              <a:ext cx="685442" cy="685442"/>
            </a:xfrm>
            <a:prstGeom prst="ellipse">
              <a:avLst/>
            </a:prstGeom>
            <a:solidFill>
              <a:srgbClr val="43B02A"/>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70" name="Group 69"/>
          <p:cNvGrpSpPr/>
          <p:nvPr/>
        </p:nvGrpSpPr>
        <p:grpSpPr>
          <a:xfrm>
            <a:off x="1903589" y="1950083"/>
            <a:ext cx="354491" cy="186769"/>
            <a:chOff x="5971707" y="731520"/>
            <a:chExt cx="1735552" cy="914400"/>
          </a:xfrm>
        </p:grpSpPr>
        <p:sp>
          <p:nvSpPr>
            <p:cNvPr id="71" name="Rounded Rectangle 70"/>
            <p:cNvSpPr/>
            <p:nvPr/>
          </p:nvSpPr>
          <p:spPr>
            <a:xfrm>
              <a:off x="5971707" y="731520"/>
              <a:ext cx="1735552" cy="91440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72" name="Oval 71"/>
            <p:cNvSpPr/>
            <p:nvPr/>
          </p:nvSpPr>
          <p:spPr>
            <a:xfrm>
              <a:off x="6110754" y="833324"/>
              <a:ext cx="685442" cy="685442"/>
            </a:xfrm>
            <a:prstGeom prst="ellipse">
              <a:avLst/>
            </a:prstGeom>
            <a:solidFill>
              <a:srgbClr val="C0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400" b="1" dirty="0" smtClean="0">
                  <a:solidFill>
                    <a:prstClr val="white"/>
                  </a:solidFill>
                  <a:latin typeface="Univers 55" panose="02000000000000000000" pitchFamily="2" charset="0"/>
                </a:rPr>
                <a:t>X</a:t>
              </a:r>
              <a:endParaRPr lang="en-GB" sz="400" b="1" dirty="0">
                <a:solidFill>
                  <a:prstClr val="white"/>
                </a:solidFill>
                <a:latin typeface="Univers 55" panose="02000000000000000000" pitchFamily="2" charset="0"/>
              </a:endParaRPr>
            </a:p>
          </p:txBody>
        </p:sp>
        <p:sp>
          <p:nvSpPr>
            <p:cNvPr id="73" name="Oval 72"/>
            <p:cNvSpPr/>
            <p:nvPr/>
          </p:nvSpPr>
          <p:spPr>
            <a:xfrm>
              <a:off x="6905728" y="833324"/>
              <a:ext cx="685442" cy="685442"/>
            </a:xfrm>
            <a:prstGeom prst="ellipse">
              <a:avLst/>
            </a:prstGeom>
            <a:solidFill>
              <a:schemeClr val="bg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GB" sz="400" b="1" dirty="0">
                <a:solidFill>
                  <a:prstClr val="white"/>
                </a:solidFill>
                <a:latin typeface="Univers 55" panose="02000000000000000000" pitchFamily="2" charset="0"/>
              </a:endParaRPr>
            </a:p>
          </p:txBody>
        </p:sp>
      </p:grpSp>
      <p:grpSp>
        <p:nvGrpSpPr>
          <p:cNvPr id="74" name="Group 73"/>
          <p:cNvGrpSpPr/>
          <p:nvPr/>
        </p:nvGrpSpPr>
        <p:grpSpPr>
          <a:xfrm>
            <a:off x="-8821" y="7480003"/>
            <a:ext cx="354491" cy="186769"/>
            <a:chOff x="5971707" y="731520"/>
            <a:chExt cx="1735552" cy="914400"/>
          </a:xfrm>
        </p:grpSpPr>
        <p:sp>
          <p:nvSpPr>
            <p:cNvPr id="75" name="Rounded Rectangle 74"/>
            <p:cNvSpPr/>
            <p:nvPr/>
          </p:nvSpPr>
          <p:spPr>
            <a:xfrm>
              <a:off x="5971707" y="731520"/>
              <a:ext cx="1735552" cy="91440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76" name="Oval 75"/>
            <p:cNvSpPr/>
            <p:nvPr/>
          </p:nvSpPr>
          <p:spPr>
            <a:xfrm>
              <a:off x="6110754" y="833324"/>
              <a:ext cx="685442" cy="685442"/>
            </a:xfrm>
            <a:prstGeom prst="ellipse">
              <a:avLst/>
            </a:prstGeom>
            <a:solidFill>
              <a:schemeClr val="bg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GB" sz="400" b="1" dirty="0">
                <a:solidFill>
                  <a:prstClr val="white"/>
                </a:solidFill>
                <a:latin typeface="Univers 55" panose="02000000000000000000" pitchFamily="2" charset="0"/>
              </a:endParaRPr>
            </a:p>
          </p:txBody>
        </p:sp>
        <p:sp>
          <p:nvSpPr>
            <p:cNvPr id="77" name="Oval 76"/>
            <p:cNvSpPr/>
            <p:nvPr/>
          </p:nvSpPr>
          <p:spPr>
            <a:xfrm>
              <a:off x="6905728" y="833324"/>
              <a:ext cx="685442" cy="685442"/>
            </a:xfrm>
            <a:prstGeom prst="ellipse">
              <a:avLst/>
            </a:prstGeom>
            <a:solidFill>
              <a:schemeClr val="bg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GB" sz="400" b="1" dirty="0">
                <a:solidFill>
                  <a:prstClr val="white"/>
                </a:solidFill>
                <a:latin typeface="Univers 55" panose="02000000000000000000" pitchFamily="2" charset="0"/>
              </a:endParaRPr>
            </a:p>
          </p:txBody>
        </p:sp>
      </p:grpSp>
      <p:sp>
        <p:nvSpPr>
          <p:cNvPr id="140" name="Rectangle 139"/>
          <p:cNvSpPr/>
          <p:nvPr/>
        </p:nvSpPr>
        <p:spPr>
          <a:xfrm>
            <a:off x="995776" y="6930043"/>
            <a:ext cx="7431666" cy="846386"/>
          </a:xfrm>
          <a:prstGeom prst="rect">
            <a:avLst/>
          </a:prstGeom>
          <a:solidFill>
            <a:schemeClr val="accent6">
              <a:lumMod val="20000"/>
              <a:lumOff val="80000"/>
            </a:schemeClr>
          </a:solidFill>
          <a:ln>
            <a:solidFill>
              <a:schemeClr val="accent5"/>
            </a:solidFill>
          </a:ln>
        </p:spPr>
        <p:txBody>
          <a:bodyPr wrap="square">
            <a:spAutoFit/>
          </a:bodyPr>
          <a:lstStyle/>
          <a:p>
            <a:pPr defTabSz="762000" fontAlgn="base">
              <a:spcBef>
                <a:spcPts val="600"/>
              </a:spcBef>
              <a:defRPr/>
            </a:pPr>
            <a:r>
              <a:rPr lang="en-GB" sz="700" b="1" dirty="0" smtClean="0">
                <a:solidFill>
                  <a:srgbClr val="000000"/>
                </a:solidFill>
                <a:latin typeface="Arial" panose="020B0604020202020204" pitchFamily="34" charset="0"/>
                <a:cs typeface="Arial" panose="020B0604020202020204" pitchFamily="34" charset="0"/>
              </a:rPr>
              <a:t>Material Written Communications</a:t>
            </a:r>
            <a:endParaRPr lang="en-US" sz="700" dirty="0">
              <a:solidFill>
                <a:srgbClr val="000000"/>
              </a:solidFill>
              <a:latin typeface="Arial" panose="020B0604020202020204" pitchFamily="34" charset="0"/>
              <a:cs typeface="Arial" panose="020B0604020202020204" pitchFamily="34" charset="0"/>
            </a:endParaRPr>
          </a:p>
          <a:p>
            <a:pPr defTabSz="457200"/>
            <a:r>
              <a:rPr lang="en-US" sz="700" dirty="0" smtClean="0">
                <a:solidFill>
                  <a:srgbClr val="000000"/>
                </a:solidFill>
                <a:latin typeface="Arial" panose="020B0604020202020204" pitchFamily="34" charset="0"/>
                <a:cs typeface="Arial" panose="020B0604020202020204" pitchFamily="34" charset="0"/>
              </a:rPr>
              <a:t>Engagement letter should be listed if the letter is used to communicate the terms of the engagement and was not previously provided during planning. If </a:t>
            </a:r>
            <a:r>
              <a:rPr lang="en-US" sz="700" dirty="0">
                <a:solidFill>
                  <a:srgbClr val="000000"/>
                </a:solidFill>
                <a:latin typeface="Arial" panose="020B0604020202020204" pitchFamily="34" charset="0"/>
                <a:cs typeface="Arial" panose="020B0604020202020204" pitchFamily="34" charset="0"/>
              </a:rPr>
              <a:t>applicable, provide a copy of the original evergreen letter along with the annual update to the original evergreen engagement letter annually</a:t>
            </a:r>
            <a:r>
              <a:rPr lang="en-US" sz="700" dirty="0" smtClean="0">
                <a:solidFill>
                  <a:srgbClr val="000000"/>
                </a:solidFill>
                <a:latin typeface="Arial" panose="020B0604020202020204" pitchFamily="34" charset="0"/>
                <a:cs typeface="Arial" panose="020B0604020202020204" pitchFamily="34" charset="0"/>
              </a:rPr>
              <a:t>.</a:t>
            </a:r>
          </a:p>
          <a:p>
            <a:pPr defTabSz="457200"/>
            <a:endParaRPr lang="en-US" sz="700" dirty="0">
              <a:solidFill>
                <a:srgbClr val="000000"/>
              </a:solidFill>
              <a:latin typeface="Arial" panose="020B0604020202020204" pitchFamily="34" charset="0"/>
              <a:cs typeface="Arial" panose="020B0604020202020204" pitchFamily="34" charset="0"/>
            </a:endParaRPr>
          </a:p>
          <a:p>
            <a:pPr defTabSz="457200"/>
            <a:r>
              <a:rPr lang="en-US" sz="700" dirty="0">
                <a:solidFill>
                  <a:srgbClr val="000000"/>
                </a:solidFill>
                <a:latin typeface="Arial" panose="020B0604020202020204" pitchFamily="34" charset="0"/>
                <a:cs typeface="Arial" panose="020B0604020202020204" pitchFamily="34" charset="0"/>
              </a:rPr>
              <a:t>Although not required by the professional standards, we may also provide the Audit Committee with copies of other communications between KPMG and management such as in-house legal letters, letters to management on internal control deficiencies, and minutes representation letters.</a:t>
            </a:r>
          </a:p>
          <a:p>
            <a:pPr defTabSz="457200"/>
            <a:endParaRPr lang="en-US" sz="700" dirty="0">
              <a:solidFill>
                <a:srgbClr val="000000"/>
              </a:solidFill>
              <a:latin typeface="Arial" panose="020B0604020202020204" pitchFamily="34" charset="0"/>
              <a:cs typeface="Arial" panose="020B0604020202020204" pitchFamily="34" charset="0"/>
            </a:endParaRPr>
          </a:p>
        </p:txBody>
      </p:sp>
      <p:grpSp>
        <p:nvGrpSpPr>
          <p:cNvPr id="86" name="Group 85"/>
          <p:cNvGrpSpPr/>
          <p:nvPr/>
        </p:nvGrpSpPr>
        <p:grpSpPr>
          <a:xfrm>
            <a:off x="1875188" y="2880967"/>
            <a:ext cx="354491" cy="186769"/>
            <a:chOff x="5971707" y="731520"/>
            <a:chExt cx="1735552" cy="914400"/>
          </a:xfrm>
        </p:grpSpPr>
        <p:sp>
          <p:nvSpPr>
            <p:cNvPr id="87" name="Rounded Rectangle 86"/>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88" name="Oval 87"/>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89" name="Oval 88"/>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90" name="Group 89"/>
          <p:cNvGrpSpPr/>
          <p:nvPr/>
        </p:nvGrpSpPr>
        <p:grpSpPr>
          <a:xfrm>
            <a:off x="1863937" y="3391533"/>
            <a:ext cx="354491" cy="186769"/>
            <a:chOff x="5971707" y="731520"/>
            <a:chExt cx="1735552" cy="914400"/>
          </a:xfrm>
        </p:grpSpPr>
        <p:sp>
          <p:nvSpPr>
            <p:cNvPr id="91" name="Rounded Rectangle 90"/>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92" name="Oval 91"/>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93" name="Oval 92"/>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94" name="Group 93"/>
          <p:cNvGrpSpPr/>
          <p:nvPr/>
        </p:nvGrpSpPr>
        <p:grpSpPr>
          <a:xfrm>
            <a:off x="1887649" y="3759593"/>
            <a:ext cx="354491" cy="186769"/>
            <a:chOff x="5971707" y="731520"/>
            <a:chExt cx="1735552" cy="914400"/>
          </a:xfrm>
        </p:grpSpPr>
        <p:sp>
          <p:nvSpPr>
            <p:cNvPr id="95" name="Rounded Rectangle 94"/>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96" name="Oval 95"/>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97" name="Oval 96"/>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98" name="Group 97"/>
          <p:cNvGrpSpPr/>
          <p:nvPr/>
        </p:nvGrpSpPr>
        <p:grpSpPr>
          <a:xfrm>
            <a:off x="5931281" y="1521458"/>
            <a:ext cx="354491" cy="186769"/>
            <a:chOff x="5971707" y="731520"/>
            <a:chExt cx="1735552" cy="914400"/>
          </a:xfrm>
        </p:grpSpPr>
        <p:sp>
          <p:nvSpPr>
            <p:cNvPr id="99" name="Rounded Rectangle 98"/>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00" name="Oval 99"/>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01" name="Oval 100"/>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102" name="Group 101"/>
          <p:cNvGrpSpPr/>
          <p:nvPr/>
        </p:nvGrpSpPr>
        <p:grpSpPr>
          <a:xfrm>
            <a:off x="5931281" y="1950083"/>
            <a:ext cx="354491" cy="186769"/>
            <a:chOff x="5971707" y="731520"/>
            <a:chExt cx="1735552" cy="914400"/>
          </a:xfrm>
        </p:grpSpPr>
        <p:sp>
          <p:nvSpPr>
            <p:cNvPr id="103" name="Rounded Rectangle 102"/>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04" name="Oval 103"/>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05" name="Oval 104"/>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111" name="Group 110"/>
          <p:cNvGrpSpPr/>
          <p:nvPr/>
        </p:nvGrpSpPr>
        <p:grpSpPr>
          <a:xfrm>
            <a:off x="5931281" y="2380613"/>
            <a:ext cx="354491" cy="186769"/>
            <a:chOff x="5971707" y="731520"/>
            <a:chExt cx="1735552" cy="914400"/>
          </a:xfrm>
        </p:grpSpPr>
        <p:sp>
          <p:nvSpPr>
            <p:cNvPr id="112" name="Rounded Rectangle 111"/>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17" name="Oval 116"/>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18" name="Oval 117"/>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119" name="Group 118"/>
          <p:cNvGrpSpPr/>
          <p:nvPr/>
        </p:nvGrpSpPr>
        <p:grpSpPr>
          <a:xfrm>
            <a:off x="5931281" y="2841623"/>
            <a:ext cx="354491" cy="186769"/>
            <a:chOff x="5971707" y="731520"/>
            <a:chExt cx="1735552" cy="914400"/>
          </a:xfrm>
        </p:grpSpPr>
        <p:sp>
          <p:nvSpPr>
            <p:cNvPr id="120" name="Rounded Rectangle 119"/>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21" name="Oval 120"/>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22" name="Oval 121"/>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123" name="Group 122"/>
          <p:cNvGrpSpPr/>
          <p:nvPr/>
        </p:nvGrpSpPr>
        <p:grpSpPr>
          <a:xfrm>
            <a:off x="5931281" y="3355973"/>
            <a:ext cx="354491" cy="186769"/>
            <a:chOff x="5971707" y="731520"/>
            <a:chExt cx="1735552" cy="914400"/>
          </a:xfrm>
        </p:grpSpPr>
        <p:sp>
          <p:nvSpPr>
            <p:cNvPr id="124" name="Rounded Rectangle 123"/>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25" name="Oval 124"/>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26" name="Oval 125"/>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127" name="Group 126"/>
          <p:cNvGrpSpPr/>
          <p:nvPr/>
        </p:nvGrpSpPr>
        <p:grpSpPr>
          <a:xfrm>
            <a:off x="5931281" y="3925568"/>
            <a:ext cx="354491" cy="186769"/>
            <a:chOff x="5971707" y="731520"/>
            <a:chExt cx="1735552" cy="914400"/>
          </a:xfrm>
        </p:grpSpPr>
        <p:sp>
          <p:nvSpPr>
            <p:cNvPr id="128" name="Rounded Rectangle 127"/>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29" name="Oval 128"/>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30" name="Oval 129"/>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131" name="Group 130"/>
          <p:cNvGrpSpPr/>
          <p:nvPr/>
        </p:nvGrpSpPr>
        <p:grpSpPr>
          <a:xfrm>
            <a:off x="5931281" y="4403723"/>
            <a:ext cx="354491" cy="186769"/>
            <a:chOff x="5971707" y="731520"/>
            <a:chExt cx="1735552" cy="914400"/>
          </a:xfrm>
        </p:grpSpPr>
        <p:sp>
          <p:nvSpPr>
            <p:cNvPr id="142" name="Rounded Rectangle 141"/>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44" name="Oval 143"/>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47" name="Oval 146"/>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grpSp>
        <p:nvGrpSpPr>
          <p:cNvPr id="148" name="Group 147"/>
          <p:cNvGrpSpPr/>
          <p:nvPr/>
        </p:nvGrpSpPr>
        <p:grpSpPr>
          <a:xfrm>
            <a:off x="5931281" y="4992368"/>
            <a:ext cx="354491" cy="186769"/>
            <a:chOff x="5971707" y="731520"/>
            <a:chExt cx="1735552" cy="914400"/>
          </a:xfrm>
        </p:grpSpPr>
        <p:sp>
          <p:nvSpPr>
            <p:cNvPr id="149" name="Rounded Rectangle 148"/>
            <p:cNvSpPr/>
            <p:nvPr/>
          </p:nvSpPr>
          <p:spPr>
            <a:xfrm>
              <a:off x="5971707" y="731520"/>
              <a:ext cx="1735552" cy="914400"/>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50" name="Oval 149"/>
            <p:cNvSpPr/>
            <p:nvPr/>
          </p:nvSpPr>
          <p:spPr>
            <a:xfrm>
              <a:off x="6110754" y="833324"/>
              <a:ext cx="685442" cy="685442"/>
            </a:xfrm>
            <a:prstGeom prst="ellipse">
              <a:avLst/>
            </a:prstGeom>
            <a:solidFill>
              <a:srgbClr val="005EB8"/>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400" dirty="0">
                <a:solidFill>
                  <a:prstClr val="white"/>
                </a:solidFill>
                <a:latin typeface="Univers 55" panose="02000000000000000000" pitchFamily="2" charset="0"/>
              </a:endParaRPr>
            </a:p>
          </p:txBody>
        </p:sp>
        <p:sp>
          <p:nvSpPr>
            <p:cNvPr id="151" name="Oval 150"/>
            <p:cNvSpPr/>
            <p:nvPr/>
          </p:nvSpPr>
          <p:spPr>
            <a:xfrm>
              <a:off x="6905728" y="833324"/>
              <a:ext cx="685442" cy="685442"/>
            </a:xfrm>
            <a:prstGeom prst="ellipse">
              <a:avLst/>
            </a:prstGeom>
            <a:solidFill>
              <a:srgbClr val="009A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GB" sz="400" b="1" dirty="0" smtClean="0">
                  <a:solidFill>
                    <a:prstClr val="white"/>
                  </a:solidFill>
                  <a:latin typeface="Univers 55" panose="02000000000000000000" pitchFamily="2" charset="0"/>
                </a:rPr>
                <a:t>OK</a:t>
              </a:r>
              <a:endParaRPr lang="en-GB" sz="400" b="1" dirty="0">
                <a:solidFill>
                  <a:prstClr val="white"/>
                </a:solidFill>
                <a:latin typeface="Univers 55" panose="02000000000000000000" pitchFamily="2" charset="0"/>
              </a:endParaRPr>
            </a:p>
          </p:txBody>
        </p:sp>
      </p:grpSp>
    </p:spTree>
    <p:extLst>
      <p:ext uri="{BB962C8B-B14F-4D97-AF65-F5344CB8AC3E}">
        <p14:creationId xmlns:p14="http://schemas.microsoft.com/office/powerpoint/2010/main" val="577854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00" y="677326"/>
            <a:ext cx="7639200" cy="518400"/>
          </a:xfrm>
        </p:spPr>
        <p:txBody>
          <a:bodyPr/>
          <a:lstStyle/>
          <a:p>
            <a:r>
              <a:rPr lang="en-US" dirty="0" smtClean="0"/>
              <a:t>Current year internal control observations </a:t>
            </a:r>
            <a:endParaRPr lang="en-US" dirty="0"/>
          </a:p>
        </p:txBody>
      </p:sp>
      <p:sp>
        <p:nvSpPr>
          <p:cNvPr id="3" name="Text Placeholder 2"/>
          <p:cNvSpPr>
            <a:spLocks noGrp="1"/>
          </p:cNvSpPr>
          <p:nvPr>
            <p:ph type="body" sz="quarter" idx="10"/>
          </p:nvPr>
        </p:nvSpPr>
        <p:spPr>
          <a:xfrm>
            <a:off x="752400" y="1272547"/>
            <a:ext cx="7639200" cy="4594225"/>
          </a:xfrm>
        </p:spPr>
        <p:txBody>
          <a:bodyPr/>
          <a:lstStyle/>
          <a:p>
            <a:pPr algn="ctr"/>
            <a:r>
              <a:rPr lang="en-US" sz="1400" dirty="0" smtClean="0">
                <a:solidFill>
                  <a:srgbClr val="C00000"/>
                </a:solidFill>
              </a:rPr>
              <a:t>Central government</a:t>
            </a:r>
          </a:p>
          <a:p>
            <a:pPr algn="ctr"/>
            <a:endParaRPr lang="en-US" sz="1400" dirty="0" smtClean="0">
              <a:solidFill>
                <a:srgbClr val="C00000"/>
              </a:solidFill>
            </a:endParaRPr>
          </a:p>
          <a:p>
            <a:pPr lvl="2"/>
            <a:r>
              <a:rPr lang="en-US" i="1" dirty="0" smtClean="0"/>
              <a:t>Control Deficiency </a:t>
            </a:r>
            <a:r>
              <a:rPr lang="en-US" dirty="0" smtClean="0"/>
              <a:t>– Certain operating leases were recorded as capital assets </a:t>
            </a:r>
          </a:p>
          <a:p>
            <a:pPr lvl="2"/>
            <a:r>
              <a:rPr lang="en-US" dirty="0"/>
              <a:t>The City relies on a third party for tax abatement information without </a:t>
            </a:r>
            <a:r>
              <a:rPr lang="en-US" dirty="0" smtClean="0"/>
              <a:t>adequately reviewing </a:t>
            </a:r>
            <a:r>
              <a:rPr lang="en-US" dirty="0"/>
              <a:t>underlying </a:t>
            </a:r>
            <a:r>
              <a:rPr lang="en-US" dirty="0" smtClean="0"/>
              <a:t>documentation</a:t>
            </a:r>
          </a:p>
          <a:p>
            <a:pPr lvl="2"/>
            <a:r>
              <a:rPr lang="en-US" dirty="0" smtClean="0"/>
              <a:t>Health and dental claims not allocated to business-type activities</a:t>
            </a:r>
            <a:endParaRPr lang="en-US" dirty="0"/>
          </a:p>
          <a:p>
            <a:pPr lvl="2"/>
            <a:r>
              <a:rPr lang="en-US" dirty="0" smtClean="0"/>
              <a:t>User Access – retired users were identified with access to Kronos and Windows Active directory</a:t>
            </a:r>
          </a:p>
          <a:p>
            <a:pPr lvl="2"/>
            <a:r>
              <a:rPr lang="en-US" dirty="0"/>
              <a:t>Password parameters not in accordance with policy</a:t>
            </a:r>
            <a:endParaRPr lang="en-US" dirty="0" smtClean="0"/>
          </a:p>
          <a:p>
            <a:pPr algn="ctr"/>
            <a:endParaRPr lang="en-US" sz="1400" dirty="0" smtClean="0">
              <a:solidFill>
                <a:schemeClr val="accent6">
                  <a:lumMod val="75000"/>
                </a:schemeClr>
              </a:solidFill>
            </a:endParaRPr>
          </a:p>
          <a:p>
            <a:pPr algn="ctr"/>
            <a:r>
              <a:rPr lang="en-US" sz="1400" dirty="0" smtClean="0">
                <a:solidFill>
                  <a:schemeClr val="accent6">
                    <a:lumMod val="75000"/>
                  </a:schemeClr>
                </a:solidFill>
              </a:rPr>
              <a:t>Pension</a:t>
            </a:r>
          </a:p>
          <a:p>
            <a:pPr algn="ctr"/>
            <a:endParaRPr lang="en-US" sz="1400" dirty="0">
              <a:solidFill>
                <a:schemeClr val="accent6">
                  <a:lumMod val="75000"/>
                </a:schemeClr>
              </a:solidFill>
            </a:endParaRPr>
          </a:p>
          <a:p>
            <a:pPr lvl="2"/>
            <a:r>
              <a:rPr lang="en-US" dirty="0"/>
              <a:t>Accuracy of census data and missing support</a:t>
            </a:r>
          </a:p>
          <a:p>
            <a:pPr lvl="2"/>
            <a:r>
              <a:rPr lang="en-US" dirty="0"/>
              <a:t>Calculation of distribution payments</a:t>
            </a:r>
          </a:p>
          <a:p>
            <a:pPr lvl="2"/>
            <a:r>
              <a:rPr lang="en-US" dirty="0"/>
              <a:t>Reconciliation of alternative investments to investment manager </a:t>
            </a:r>
            <a:r>
              <a:rPr lang="en-US" dirty="0" smtClean="0"/>
              <a:t>statements</a:t>
            </a:r>
          </a:p>
          <a:p>
            <a:pPr lvl="2"/>
            <a:endParaRPr lang="en-US" dirty="0"/>
          </a:p>
          <a:p>
            <a:pPr lvl="2"/>
            <a:endParaRPr lang="en-US" dirty="0" smtClean="0"/>
          </a:p>
          <a:p>
            <a:pPr lvl="2"/>
            <a:endParaRPr lang="en-US" dirty="0" smtClean="0"/>
          </a:p>
        </p:txBody>
      </p:sp>
    </p:spTree>
    <p:extLst>
      <p:ext uri="{BB962C8B-B14F-4D97-AF65-F5344CB8AC3E}">
        <p14:creationId xmlns:p14="http://schemas.microsoft.com/office/powerpoint/2010/main" val="3616960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00" y="677326"/>
            <a:ext cx="7639200" cy="518400"/>
          </a:xfrm>
        </p:spPr>
        <p:txBody>
          <a:bodyPr/>
          <a:lstStyle/>
          <a:p>
            <a:r>
              <a:rPr lang="en-US" dirty="0" smtClean="0"/>
              <a:t>Current year internal control observations </a:t>
            </a:r>
            <a:endParaRPr lang="en-US" dirty="0"/>
          </a:p>
        </p:txBody>
      </p:sp>
      <p:sp>
        <p:nvSpPr>
          <p:cNvPr id="3" name="Text Placeholder 2"/>
          <p:cNvSpPr>
            <a:spLocks noGrp="1"/>
          </p:cNvSpPr>
          <p:nvPr>
            <p:ph type="body" sz="quarter" idx="10"/>
          </p:nvPr>
        </p:nvSpPr>
        <p:spPr/>
        <p:txBody>
          <a:bodyPr/>
          <a:lstStyle/>
          <a:p>
            <a:pPr algn="ctr"/>
            <a:r>
              <a:rPr lang="en-US" sz="1400" dirty="0" smtClean="0">
                <a:solidFill>
                  <a:schemeClr val="accent2">
                    <a:lumMod val="75000"/>
                  </a:schemeClr>
                </a:solidFill>
              </a:rPr>
              <a:t>Watershed</a:t>
            </a:r>
            <a:endParaRPr lang="en-US" sz="1400" dirty="0">
              <a:solidFill>
                <a:schemeClr val="accent2">
                  <a:lumMod val="75000"/>
                </a:schemeClr>
              </a:solidFill>
            </a:endParaRPr>
          </a:p>
          <a:p>
            <a:pPr lvl="2"/>
            <a:r>
              <a:rPr lang="en-US" dirty="0"/>
              <a:t>Password </a:t>
            </a:r>
            <a:r>
              <a:rPr lang="en-US" dirty="0" smtClean="0"/>
              <a:t>parameters for Linus, Oracle and Active Directory </a:t>
            </a:r>
            <a:r>
              <a:rPr lang="en-US" dirty="0"/>
              <a:t>are not in compliance with </a:t>
            </a:r>
            <a:r>
              <a:rPr lang="en-US" dirty="0" smtClean="0"/>
              <a:t>policy</a:t>
            </a:r>
            <a:endParaRPr lang="en-US" dirty="0"/>
          </a:p>
          <a:p>
            <a:pPr lvl="2"/>
            <a:r>
              <a:rPr lang="en-US" dirty="0"/>
              <a:t>Access request form is not </a:t>
            </a:r>
            <a:r>
              <a:rPr lang="en-US" dirty="0" smtClean="0"/>
              <a:t>consistently retained </a:t>
            </a:r>
            <a:r>
              <a:rPr lang="en-US" dirty="0"/>
              <a:t>nor filled out for the Departments’ transferred employees </a:t>
            </a:r>
          </a:p>
          <a:p>
            <a:pPr lvl="2"/>
            <a:r>
              <a:rPr lang="en-US" dirty="0"/>
              <a:t>Lack of </a:t>
            </a:r>
            <a:r>
              <a:rPr lang="en-US" dirty="0" smtClean="0"/>
              <a:t>effective </a:t>
            </a:r>
            <a:r>
              <a:rPr lang="en-US" dirty="0"/>
              <a:t>review </a:t>
            </a:r>
            <a:r>
              <a:rPr lang="en-US" dirty="0" smtClean="0"/>
              <a:t>to </a:t>
            </a:r>
            <a:r>
              <a:rPr lang="en-US" dirty="0"/>
              <a:t>ensure completeness and accuracy of the periodic review user lists, which are used to perform the access review control</a:t>
            </a:r>
          </a:p>
          <a:p>
            <a:pPr lvl="2"/>
            <a:r>
              <a:rPr lang="en-US" dirty="0" smtClean="0"/>
              <a:t>Accrued </a:t>
            </a:r>
            <a:r>
              <a:rPr lang="en-US" dirty="0"/>
              <a:t>revenue </a:t>
            </a:r>
            <a:r>
              <a:rPr lang="en-US" dirty="0" smtClean="0"/>
              <a:t>as calculated by management did </a:t>
            </a:r>
            <a:r>
              <a:rPr lang="en-US" dirty="0"/>
              <a:t>not agree to the accrued revenue amount recorded in GL</a:t>
            </a:r>
          </a:p>
          <a:p>
            <a:pPr lvl="2"/>
            <a:r>
              <a:rPr lang="en-US" dirty="0"/>
              <a:t>Lack of </a:t>
            </a:r>
            <a:r>
              <a:rPr lang="en-US" dirty="0" smtClean="0"/>
              <a:t>effective internal control procedures to </a:t>
            </a:r>
            <a:r>
              <a:rPr lang="en-US" dirty="0"/>
              <a:t>ensure complete, accurate and timely transfers of completed CIP projects to fixed assets sub-ledger for depreciation</a:t>
            </a:r>
          </a:p>
        </p:txBody>
      </p:sp>
    </p:spTree>
    <p:extLst>
      <p:ext uri="{BB962C8B-B14F-4D97-AF65-F5344CB8AC3E}">
        <p14:creationId xmlns:p14="http://schemas.microsoft.com/office/powerpoint/2010/main" val="3919866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00" y="677326"/>
            <a:ext cx="7639200" cy="518400"/>
          </a:xfrm>
        </p:spPr>
        <p:txBody>
          <a:bodyPr/>
          <a:lstStyle/>
          <a:p>
            <a:r>
              <a:rPr lang="en-US" dirty="0" smtClean="0"/>
              <a:t>Current year internal control observations </a:t>
            </a:r>
            <a:endParaRPr lang="en-US" dirty="0"/>
          </a:p>
        </p:txBody>
      </p:sp>
      <p:sp>
        <p:nvSpPr>
          <p:cNvPr id="3" name="Text Placeholder 2"/>
          <p:cNvSpPr>
            <a:spLocks noGrp="1"/>
          </p:cNvSpPr>
          <p:nvPr>
            <p:ph type="body" sz="quarter" idx="10"/>
          </p:nvPr>
        </p:nvSpPr>
        <p:spPr/>
        <p:txBody>
          <a:bodyPr/>
          <a:lstStyle/>
          <a:p>
            <a:pPr algn="ctr"/>
            <a:r>
              <a:rPr lang="en-US" sz="1400" dirty="0" smtClean="0"/>
              <a:t>Aviation</a:t>
            </a:r>
          </a:p>
          <a:p>
            <a:pPr lvl="2"/>
            <a:r>
              <a:rPr lang="en-US" dirty="0" smtClean="0"/>
              <a:t>Lack of effective review </a:t>
            </a:r>
            <a:r>
              <a:rPr lang="en-US" dirty="0"/>
              <a:t>of active users for Windows active directory</a:t>
            </a:r>
          </a:p>
          <a:p>
            <a:pPr lvl="2"/>
            <a:r>
              <a:rPr lang="en-US" dirty="0" smtClean="0"/>
              <a:t>Password </a:t>
            </a:r>
            <a:r>
              <a:rPr lang="en-US" dirty="0"/>
              <a:t>parameters not in accordance with </a:t>
            </a:r>
            <a:r>
              <a:rPr lang="en-US" dirty="0" smtClean="0"/>
              <a:t>policy</a:t>
            </a:r>
            <a:endParaRPr lang="en-US" b="1" i="1" dirty="0"/>
          </a:p>
          <a:p>
            <a:pPr lvl="2"/>
            <a:r>
              <a:rPr lang="en-US" dirty="0"/>
              <a:t>Terminations not processed and documented appropriately</a:t>
            </a:r>
            <a:endParaRPr lang="en-US" b="1" i="1" dirty="0"/>
          </a:p>
          <a:p>
            <a:pPr lvl="2"/>
            <a:r>
              <a:rPr lang="en-US" dirty="0"/>
              <a:t>Evidence of access approval unavailable</a:t>
            </a:r>
            <a:endParaRPr lang="en-US" b="1" i="1" dirty="0"/>
          </a:p>
        </p:txBody>
      </p:sp>
    </p:spTree>
    <p:extLst>
      <p:ext uri="{BB962C8B-B14F-4D97-AF65-F5344CB8AC3E}">
        <p14:creationId xmlns:p14="http://schemas.microsoft.com/office/powerpoint/2010/main" val="38821329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FullPage"/>
  <p:tag name="KEYWORD" val="FULL-PAGE"/>
  <p:tag name="TEMPLATEVERSION" val="12/02/2016 01:52:06"/>
</p:tagLst>
</file>

<file path=ppt/tags/tag2.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Talkbook_4x3_1021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0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1" id="{8579FCA5-ED87-49FF-AF72-61936F9B459D}" vid="{AA2FBCC5-D123-4DAD-9E16-6EF3E7304B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3F0C58B07F024980380EEF4AA2D918" ma:contentTypeVersion="2" ma:contentTypeDescription="Create a new document." ma:contentTypeScope="" ma:versionID="8252c6abadd8f112c17d6b259c8b73b3">
  <xsd:schema xmlns:xsd="http://www.w3.org/2001/XMLSchema" xmlns:p="http://schemas.microsoft.com/office/2006/metadata/properties" targetNamespace="http://schemas.microsoft.com/office/2006/metadata/properties" ma:root="true" ma:fieldsID="b6f4201e043724f7f61fcf644d912f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4A95454-181C-4B88-AD88-6BE912531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5471672-9915-44E6-9702-B7C3C10F7ADD}">
  <ds:schemaRefs>
    <ds:schemaRef ds:uri="http://schemas.microsoft.com/sharepoint/v3/contenttype/forms"/>
  </ds:schemaRefs>
</ds:datastoreItem>
</file>

<file path=customXml/itemProps3.xml><?xml version="1.0" encoding="utf-8"?>
<ds:datastoreItem xmlns:ds="http://schemas.openxmlformats.org/officeDocument/2006/customXml" ds:itemID="{DC44ADDE-01F2-41C9-94A7-5B99C587E693}">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KPMG Talkbook Full-page Template</Template>
  <TotalTime>735</TotalTime>
  <Words>1521</Words>
  <Application>Microsoft Office PowerPoint</Application>
  <PresentationFormat>Letter Paper (8.5x11 in)</PresentationFormat>
  <Paragraphs>171</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Univers 55</vt:lpstr>
      <vt:lpstr>Calibri</vt:lpstr>
      <vt:lpstr>KPMG_Talkbook_4x3_1021_2015</vt:lpstr>
      <vt:lpstr>The City  of Atlanta</vt:lpstr>
      <vt:lpstr>Key City of Atlanta audit team members contact information</vt:lpstr>
      <vt:lpstr>Audit scope and deliverables</vt:lpstr>
      <vt:lpstr>Overview of fiscal year 2017 audit results</vt:lpstr>
      <vt:lpstr>Overview of fiscal year 2017 audit results (continued)</vt:lpstr>
      <vt:lpstr>Required communications and other matters</vt:lpstr>
      <vt:lpstr>Current year internal control observations </vt:lpstr>
      <vt:lpstr>Current year internal control observations </vt:lpstr>
      <vt:lpstr>Current year internal control observations </vt:lpstr>
      <vt:lpstr>Recently implemented accounting pronouncement</vt:lpstr>
      <vt:lpstr>Accounting pronouncements for FY 2018 and beyond </vt:lpstr>
      <vt:lpstr>Discussion</vt:lpstr>
      <vt:lpstr>PowerPoint Presentation</vt:lpstr>
    </vt:vector>
  </TitlesOfParts>
  <Company>RR Donnelley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Atlanta</dc:title>
  <dc:creator>Monika Concepcion</dc:creator>
  <cp:lastModifiedBy>jlgeary</cp:lastModifiedBy>
  <cp:revision>49</cp:revision>
  <dcterms:created xsi:type="dcterms:W3CDTF">2016-12-14T01:34:14Z</dcterms:created>
  <dcterms:modified xsi:type="dcterms:W3CDTF">2018-01-23T14:08:23Z</dcterms:modified>
  <cp:category>KPMG Confidential</cp:category>
</cp:coreProperties>
</file>