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3" r:id="rId4"/>
    <p:sldId id="261" r:id="rId5"/>
    <p:sldId id="259" r:id="rId6"/>
    <p:sldId id="266" r:id="rId7"/>
    <p:sldId id="267" r:id="rId8"/>
    <p:sldId id="271" r:id="rId9"/>
    <p:sldId id="269" r:id="rId10"/>
    <p:sldId id="270" r:id="rId11"/>
    <p:sldId id="272" r:id="rId12"/>
    <p:sldId id="274" r:id="rId13"/>
    <p:sldId id="260" r:id="rId14"/>
    <p:sldId id="275" r:id="rId15"/>
    <p:sldId id="268" r:id="rId16"/>
    <p:sldId id="27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61172" autoAdjust="0"/>
  </p:normalViewPr>
  <p:slideViewPr>
    <p:cSldViewPr>
      <p:cViewPr varScale="1">
        <p:scale>
          <a:sx n="67" d="100"/>
          <a:sy n="67" d="100"/>
        </p:scale>
        <p:origin x="22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72" cy="458929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66" y="0"/>
            <a:ext cx="2972372" cy="458929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1"/>
            <a:ext cx="2972372" cy="458929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66" y="8685071"/>
            <a:ext cx="2972372" cy="458929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C04B0280-E5D5-4B99-B41A-6D5C62AB7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9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74C00671-62EC-409E-8BF3-4318651B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90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4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2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48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8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4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27A6-0334-4E8C-AB80-5833DBB8B2E4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2D9-A6F0-4DE4-BE1A-B8039CB8B4F1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2475-0C95-4573-B3EC-EA63234EB292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BD4-DFC3-49B2-82A8-7C7337906EC5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EDA8-04AC-4381-AB44-3450DFF12219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142-D3EE-4D3C-A953-35CFD9F05BD8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A3B-A4D4-49D8-9E3E-42D11E23652E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D31-1809-47CD-8CBB-F518C0AE9A34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CA77-6BF6-4345-A70A-C1D5738ABBCF}" type="datetime1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610-10E1-48C6-9379-6CE059EF87D6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64AC-3026-470A-8396-82808E3C17C5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A7EA7C-436B-4BFD-89FD-DD185C1AE4FD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804"/>
            <a:ext cx="7772400" cy="2209800"/>
          </a:xfrm>
        </p:spPr>
        <p:txBody>
          <a:bodyPr/>
          <a:lstStyle/>
          <a:p>
            <a:r>
              <a:rPr lang="en-US" sz="3600" dirty="0"/>
              <a:t>Renew Atlanta Bond Program: Roadway Resurfacing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6400800" cy="1219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Amanda Noble, City Auditor</a:t>
            </a:r>
          </a:p>
          <a:p>
            <a:pPr algn="l"/>
            <a:r>
              <a:rPr lang="en-US" dirty="0"/>
              <a:t>Stephanie Jackson, Deputy City Auditor</a:t>
            </a:r>
          </a:p>
          <a:p>
            <a:pPr algn="l"/>
            <a:r>
              <a:rPr lang="en-US" dirty="0"/>
              <a:t>Bradford Garvey, Audit Manager</a:t>
            </a:r>
          </a:p>
          <a:p>
            <a:pPr algn="l"/>
            <a:r>
              <a:rPr lang="en-US" dirty="0"/>
              <a:t>Matthew Ervin and Amber Hart, Performance Auditors</a:t>
            </a:r>
          </a:p>
          <a:p>
            <a:pPr algn="l"/>
            <a:r>
              <a:rPr lang="en-US" dirty="0"/>
              <a:t>November 29, 2017</a:t>
            </a:r>
          </a:p>
          <a:p>
            <a:endParaRPr lang="en-US" dirty="0"/>
          </a:p>
        </p:txBody>
      </p:sp>
      <p:pic>
        <p:nvPicPr>
          <p:cNvPr id="6" name="Picture 5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-13447"/>
            <a:ext cx="9144000" cy="12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0"/>
            <a:ext cx="5334001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CEA-C054-4490-87D6-04173D3CAD35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sz="4200" dirty="0"/>
              <a:t>Controls Are in Place to Mitigate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Inherent risks are mitigated by original documents and multiple layers of review</a:t>
            </a:r>
          </a:p>
          <a:p>
            <a:endParaRPr lang="en-US" sz="2800" dirty="0"/>
          </a:p>
          <a:p>
            <a:r>
              <a:rPr lang="en-US" sz="2800" dirty="0"/>
              <a:t>Standard operating procedures manual in place as of April 2017</a:t>
            </a:r>
          </a:p>
        </p:txBody>
      </p:sp>
      <p:pic>
        <p:nvPicPr>
          <p:cNvPr id="6" name="Picture 5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9B7C-71C2-4834-885F-5F77B6390CB9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sz="4200" dirty="0"/>
              <a:t>Renew Atlanta Lacks Document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PMP relies on document management and information technology system to implement controls and for internal communication</a:t>
            </a:r>
          </a:p>
          <a:p>
            <a:r>
              <a:rPr lang="en-US" sz="2800" dirty="0"/>
              <a:t>Renew Atlanta not using ORION system</a:t>
            </a:r>
          </a:p>
          <a:p>
            <a:r>
              <a:rPr lang="en-US" sz="2800" dirty="0"/>
              <a:t>New system, </a:t>
            </a:r>
            <a:r>
              <a:rPr lang="en-US" sz="2800" dirty="0" err="1"/>
              <a:t>eBuilder</a:t>
            </a:r>
            <a:r>
              <a:rPr lang="en-US" sz="2800" dirty="0"/>
              <a:t>, not in place yet</a:t>
            </a:r>
          </a:p>
          <a:p>
            <a:r>
              <a:rPr lang="en-US" sz="2800" dirty="0"/>
              <a:t>Lack of document management solution:</a:t>
            </a:r>
          </a:p>
          <a:p>
            <a:pPr lvl="1"/>
            <a:r>
              <a:rPr lang="en-US" sz="2000" dirty="0"/>
              <a:t>Impairs ease of communication</a:t>
            </a:r>
          </a:p>
          <a:p>
            <a:pPr lvl="1"/>
            <a:r>
              <a:rPr lang="en-US" sz="2000" dirty="0"/>
              <a:t>Introduces risk of permanent destruction of records</a:t>
            </a:r>
          </a:p>
          <a:p>
            <a:pPr lvl="1"/>
            <a:r>
              <a:rPr lang="en-US" sz="2000" dirty="0"/>
              <a:t>Reduces feasibility of using automated controls</a:t>
            </a:r>
          </a:p>
        </p:txBody>
      </p:sp>
      <p:pic>
        <p:nvPicPr>
          <p:cNvPr id="5" name="Picture 4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8D1-2F40-409B-B605-0D59DF1270C7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Project Control Board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309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lvl="0"/>
            <a:r>
              <a:rPr lang="en-US" sz="2800" dirty="0"/>
              <a:t>Present preliminary design PIPs for all projects, including new projects and ongoing or finished projects</a:t>
            </a:r>
          </a:p>
          <a:p>
            <a:pPr lvl="0"/>
            <a:r>
              <a:rPr lang="en-US" sz="2800" dirty="0"/>
              <a:t>Report variances over the threshold defined by the program management plan to the Project Control Board</a:t>
            </a:r>
          </a:p>
          <a:p>
            <a:pPr lvl="0"/>
            <a:r>
              <a:rPr lang="en-US" sz="2800" dirty="0"/>
              <a:t>Present closeout PIPs for completed projects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30B-C440-4C73-B75D-A5C31C3C022B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9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r>
              <a:rPr lang="en-US" sz="4200" dirty="0"/>
              <a:t>Recommendations to Ensure Sufficient Encumbrances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Develop a process to ensure that procurement creates a purchase order and funds are encumbered in Oracle before contractors begin work or complete an increased scope of work </a:t>
            </a:r>
          </a:p>
          <a:p>
            <a:pPr lvl="0"/>
            <a:r>
              <a:rPr lang="en-US" sz="2800" dirty="0"/>
              <a:t>Regularly reconcile Oracle budgets and encumbrances, Project Control Board documents, and internal financial documentation</a:t>
            </a:r>
          </a:p>
        </p:txBody>
      </p:sp>
      <p:pic>
        <p:nvPicPr>
          <p:cNvPr id="4" name="Picture 3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035A-8AF4-4F9B-9B01-2CDBA5566C8B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r>
              <a:rPr lang="en-US" sz="4200" dirty="0"/>
              <a:t>Recommendations to Ensure Payments are Appropriate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Take steps to ensure that the contractors are generating and maintaining all documentation required by the contracts</a:t>
            </a:r>
          </a:p>
          <a:p>
            <a:pPr lvl="0"/>
            <a:r>
              <a:rPr lang="en-US" sz="2800" dirty="0"/>
              <a:t>Continue to require sufficient supporting documentation as a precondition for payment, as has been done on work performed more recently</a:t>
            </a:r>
          </a:p>
          <a:p>
            <a:r>
              <a:rPr lang="en-US" sz="2800" dirty="0"/>
              <a:t>Work with the Department of Law to pursue cost recovery for potential overpayments to contractors</a:t>
            </a:r>
          </a:p>
          <a:p>
            <a:pPr lvl="0"/>
            <a:endParaRPr lang="en-US" sz="2800" dirty="0"/>
          </a:p>
        </p:txBody>
      </p:sp>
      <p:pic>
        <p:nvPicPr>
          <p:cNvPr id="4" name="Picture 3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8760-7192-4447-ACEC-995F1C8C78E5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663"/>
            <a:ext cx="8534400" cy="1143000"/>
          </a:xfrm>
        </p:spPr>
        <p:txBody>
          <a:bodyPr/>
          <a:lstStyle/>
          <a:p>
            <a:r>
              <a:rPr lang="en-US" sz="4200" dirty="0"/>
              <a:t>Recommendations to Ensure Integrity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Complete implementation of an electronic document management system and ensure the system contains all necessary documentation.</a:t>
            </a:r>
          </a:p>
          <a:p>
            <a:pPr lvl="0"/>
            <a:endParaRPr lang="en-US" sz="2800" dirty="0"/>
          </a:p>
        </p:txBody>
      </p:sp>
      <p:pic>
        <p:nvPicPr>
          <p:cNvPr id="4" name="Picture 3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095-4394-4D18-9819-C42EADA81E3C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6002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9A3A-C5AB-4688-8A61-1089EF920A74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 Atlanta Roadway Resurfacing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309"/>
            <a:ext cx="8229600" cy="4525963"/>
          </a:xfrm>
        </p:spPr>
        <p:txBody>
          <a:bodyPr>
            <a:normAutofit/>
          </a:bodyPr>
          <a:lstStyle/>
          <a:p>
            <a:r>
              <a:rPr lang="en-US" sz="2900" dirty="0"/>
              <a:t>$1 billion infrastructure backlog (01/ 2015)</a:t>
            </a:r>
          </a:p>
          <a:p>
            <a:r>
              <a:rPr lang="en-US" sz="2900" dirty="0"/>
              <a:t>Citizens approved $250 million Renew Atlanta Infrastructure bond. (03/2015)</a:t>
            </a:r>
          </a:p>
          <a:p>
            <a:pPr lvl="1"/>
            <a:r>
              <a:rPr lang="en-US" sz="2700" dirty="0"/>
              <a:t>Transportation projects — $184.1 million</a:t>
            </a:r>
          </a:p>
          <a:p>
            <a:pPr lvl="1"/>
            <a:r>
              <a:rPr lang="en-US" sz="2700" dirty="0"/>
              <a:t>Facility projects — $65.9 million</a:t>
            </a:r>
          </a:p>
          <a:p>
            <a:r>
              <a:rPr lang="en-US" sz="2900" dirty="0"/>
              <a:t>Over $27 million for roadway resurfacing</a:t>
            </a:r>
          </a:p>
        </p:txBody>
      </p:sp>
      <p:pic>
        <p:nvPicPr>
          <p:cNvPr id="5" name="Picture 4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7384-355D-4269-99A9-E1F0AAE753CB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309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900" dirty="0"/>
              <a:t>Is the Renew Atlanta program managing the roadway resurfacing projects according to the Program Management Plan and best practice?</a:t>
            </a:r>
          </a:p>
          <a:p>
            <a:pPr lvl="0"/>
            <a:r>
              <a:rPr lang="en-US" sz="2900" dirty="0"/>
              <a:t>Were the payments made by the Renew Atlanta Program to the roadway resurfacing contractors appropriately supported and allowable under the contract?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265-9293-4DDA-8316-42E0AB1BB102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309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84 streets resurfaced under two contracts</a:t>
            </a:r>
          </a:p>
          <a:p>
            <a:pPr lvl="1"/>
            <a:r>
              <a:rPr lang="en-US" sz="2000" dirty="0"/>
              <a:t>FC-6945</a:t>
            </a:r>
          </a:p>
          <a:p>
            <a:pPr lvl="2"/>
            <a:r>
              <a:rPr lang="en-US" sz="2000" dirty="0"/>
              <a:t>Originally a DPW contract</a:t>
            </a:r>
          </a:p>
          <a:p>
            <a:pPr lvl="2"/>
            <a:r>
              <a:rPr lang="en-US" sz="2000" dirty="0"/>
              <a:t>Stewart Brothers, Inc.</a:t>
            </a:r>
          </a:p>
          <a:p>
            <a:pPr lvl="2"/>
            <a:r>
              <a:rPr lang="en-US" sz="2000" dirty="0"/>
              <a:t>$10 million in Renew Atlanta funds added in July 2015</a:t>
            </a:r>
          </a:p>
          <a:p>
            <a:pPr lvl="1"/>
            <a:r>
              <a:rPr lang="en-US" sz="2000" dirty="0"/>
              <a:t>FC-8831</a:t>
            </a:r>
          </a:p>
          <a:p>
            <a:pPr lvl="2"/>
            <a:r>
              <a:rPr lang="en-US" sz="2000" dirty="0"/>
              <a:t>Over $14 million, executed August 2016</a:t>
            </a:r>
          </a:p>
          <a:p>
            <a:pPr lvl="2"/>
            <a:r>
              <a:rPr lang="en-US" sz="2000" dirty="0"/>
              <a:t>Joint venture of Stewart Brothers, Inc. and HEH Paving, Inc.</a:t>
            </a:r>
          </a:p>
          <a:p>
            <a:r>
              <a:rPr lang="en-US" sz="2600" dirty="0"/>
              <a:t>Resurfacing projects undertaken from July 2015-January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9292-66AF-4452-9C0F-F36BA285915F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Reviewed contracts</a:t>
            </a:r>
          </a:p>
          <a:p>
            <a:r>
              <a:rPr lang="en-US" dirty="0"/>
              <a:t>Interviewed Renew Atlanta and other city staff</a:t>
            </a:r>
          </a:p>
          <a:p>
            <a:r>
              <a:rPr lang="en-US" dirty="0"/>
              <a:t>Reviewed and reconciled financial data from Oracle and Renew Atlanta</a:t>
            </a:r>
          </a:p>
          <a:p>
            <a:r>
              <a:rPr lang="en-US" dirty="0"/>
              <a:t>Took a sample of 33 streets to cover:</a:t>
            </a:r>
          </a:p>
          <a:p>
            <a:pPr lvl="1"/>
            <a:r>
              <a:rPr lang="en-US" dirty="0"/>
              <a:t>20% of amount paid on FC-6945 (17 streets)</a:t>
            </a:r>
          </a:p>
          <a:p>
            <a:pPr lvl="1"/>
            <a:r>
              <a:rPr lang="en-US" dirty="0"/>
              <a:t>All work done in specified timeframe under FC-8831 (16 streets)</a:t>
            </a:r>
          </a:p>
          <a:p>
            <a:r>
              <a:rPr lang="en-US" dirty="0"/>
              <a:t>Reviewed supporting documents related to our sample of 33 streets</a:t>
            </a:r>
          </a:p>
        </p:txBody>
      </p:sp>
      <p:pic>
        <p:nvPicPr>
          <p:cNvPr id="4" name="Picture 3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372-B2D7-4B0E-B0BB-AE2E290488B7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Control Board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Management Plan created Project Control Board</a:t>
            </a:r>
          </a:p>
          <a:p>
            <a:r>
              <a:rPr lang="en-US" dirty="0"/>
              <a:t>Board authorizes projects at key stages</a:t>
            </a:r>
          </a:p>
          <a:p>
            <a:pPr lvl="1"/>
            <a:r>
              <a:rPr lang="en-US" dirty="0"/>
              <a:t>Preliminary design</a:t>
            </a:r>
          </a:p>
          <a:p>
            <a:pPr lvl="1"/>
            <a:r>
              <a:rPr lang="en-US" dirty="0"/>
              <a:t>Closeout</a:t>
            </a:r>
          </a:p>
          <a:p>
            <a:r>
              <a:rPr lang="en-US" dirty="0"/>
              <a:t>No preliminary design authorization for 56 out of 84 streets</a:t>
            </a:r>
          </a:p>
          <a:p>
            <a:r>
              <a:rPr lang="en-US" dirty="0"/>
              <a:t>No closeout authorization for any streets</a:t>
            </a:r>
          </a:p>
        </p:txBody>
      </p:sp>
      <p:pic>
        <p:nvPicPr>
          <p:cNvPr id="5" name="Picture 4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BD01-7E80-48CA-A285-90E3B9093284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3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z="4200" dirty="0"/>
              <a:t>Inconsistent Documentation Leads to Unfunded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500" dirty="0"/>
              <a:t>Five resurfaced streets never had PO, so never had funds encumbered</a:t>
            </a:r>
          </a:p>
          <a:p>
            <a:r>
              <a:rPr lang="en-US" sz="2500" dirty="0"/>
              <a:t>Insufficient encumbrance for additional group of streets (below)</a:t>
            </a:r>
          </a:p>
          <a:p>
            <a:r>
              <a:rPr lang="en-US" sz="2500" dirty="0"/>
              <a:t>Insufficient encumbrance for increased scope for three more streets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49" y="4354513"/>
            <a:ext cx="7696302" cy="215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5C2A-3602-4C65-8A5E-CCFDDCBB3382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7"/>
            <a:ext cx="8229600" cy="1600200"/>
          </a:xfrm>
        </p:spPr>
        <p:txBody>
          <a:bodyPr/>
          <a:lstStyle/>
          <a:p>
            <a:r>
              <a:rPr lang="en-US" sz="4400" dirty="0"/>
              <a:t>Supporting Documentation for Amounts Billed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497"/>
            <a:ext cx="82296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Sample of 33 streets—about $3 million paid</a:t>
            </a:r>
          </a:p>
          <a:p>
            <a:r>
              <a:rPr lang="en-US" sz="2800" dirty="0"/>
              <a:t>Approximately $1 million of line items lacked sufficient support</a:t>
            </a:r>
          </a:p>
          <a:p>
            <a:r>
              <a:rPr lang="en-US" sz="2800" dirty="0"/>
              <a:t>The lack of support was almost entirely for work under FC-6945</a:t>
            </a:r>
          </a:p>
          <a:p>
            <a:r>
              <a:rPr lang="en-US" sz="2800" dirty="0"/>
              <a:t>Significant improvement in documentation for later work under FC-8831</a:t>
            </a:r>
          </a:p>
          <a:p>
            <a:endParaRPr lang="en-US" dirty="0"/>
          </a:p>
        </p:txBody>
      </p:sp>
      <p:pic>
        <p:nvPicPr>
          <p:cNvPr id="5" name="Picture 4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0BC9-3972-4BD1-8BBB-7E43B17EC8E5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Overpayment for Mobilization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144963"/>
          </a:xfrm>
        </p:spPr>
        <p:txBody>
          <a:bodyPr>
            <a:normAutofit/>
          </a:bodyPr>
          <a:lstStyle/>
          <a:p>
            <a:r>
              <a:rPr lang="en-US" sz="2800" dirty="0"/>
              <a:t>Contracts stipulated only one mobilization payment for nearby projects on same purchase order</a:t>
            </a:r>
            <a:endParaRPr lang="en-US" sz="2400" dirty="0"/>
          </a:p>
          <a:p>
            <a:r>
              <a:rPr lang="en-US" sz="2800" dirty="0"/>
              <a:t>Contracts stipulated no mobilization payment when total value of nearby projects &gt;$250 million</a:t>
            </a:r>
          </a:p>
          <a:p>
            <a:r>
              <a:rPr lang="en-US" sz="2800" dirty="0"/>
              <a:t>Overpayment of $187,500</a:t>
            </a:r>
          </a:p>
        </p:txBody>
      </p:sp>
      <p:pic>
        <p:nvPicPr>
          <p:cNvPr id="4" name="Picture 3" descr="OCIA Web graphic NEW.JPG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0" y="5638344"/>
            <a:ext cx="9144000" cy="12958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239-6759-4864-AF0B-E36BCFB552F3}" type="datetime1">
              <a:rPr lang="en-US" smtClean="0"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11797</TotalTime>
  <Words>681</Words>
  <Application>Microsoft Office PowerPoint</Application>
  <PresentationFormat>On-screen Show (4:3)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Executive</vt:lpstr>
      <vt:lpstr>Renew Atlanta Bond Program: Roadway Resurfacing</vt:lpstr>
      <vt:lpstr>Renew Atlanta Roadway Resurfacing</vt:lpstr>
      <vt:lpstr>Objectives of Audit</vt:lpstr>
      <vt:lpstr>Scope of Audit</vt:lpstr>
      <vt:lpstr>Methodology</vt:lpstr>
      <vt:lpstr>Project Control Board Authorization</vt:lpstr>
      <vt:lpstr>Inconsistent Documentation Leads to Unfunded Work</vt:lpstr>
      <vt:lpstr>Supporting Documentation for Amounts Billed</vt:lpstr>
      <vt:lpstr>Overpayment for Mobilization</vt:lpstr>
      <vt:lpstr>PowerPoint Presentation</vt:lpstr>
      <vt:lpstr>Controls Are in Place to Mitigate Risks</vt:lpstr>
      <vt:lpstr>Renew Atlanta Lacks Document Management System</vt:lpstr>
      <vt:lpstr>Project Control Board Recommendations</vt:lpstr>
      <vt:lpstr>Recommendations to Ensure Sufficient Encumbrances</vt:lpstr>
      <vt:lpstr>Recommendations to Ensure Payments are Appropriate</vt:lpstr>
      <vt:lpstr>Recommendations to Ensure Integrity of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 Atlanta Bond Program : Contract Language</dc:title>
  <dc:creator>Hart, Amber S</dc:creator>
  <cp:lastModifiedBy>Pulidindi, Julia</cp:lastModifiedBy>
  <cp:revision>105</cp:revision>
  <cp:lastPrinted>2017-11-28T23:10:34Z</cp:lastPrinted>
  <dcterms:created xsi:type="dcterms:W3CDTF">2016-04-27T12:04:09Z</dcterms:created>
  <dcterms:modified xsi:type="dcterms:W3CDTF">2017-11-29T13:50:34Z</dcterms:modified>
</cp:coreProperties>
</file>