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5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7.xml" ContentType="application/vnd.openxmlformats-officedocument.drawingml.chart+xml"/>
  <Override PartName="/ppt/notesSlides/notesSlide10.xml" ContentType="application/vnd.openxmlformats-officedocument.presentationml.notesSlide+xml"/>
  <Override PartName="/ppt/charts/chart8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9.xml" ContentType="application/vnd.openxmlformats-officedocument.drawingml.chart+xml"/>
  <Override PartName="/ppt/theme/themeOverride1.xml" ContentType="application/vnd.openxmlformats-officedocument.themeOverride+xml"/>
  <Override PartName="/ppt/charts/chart10.xml" ContentType="application/vnd.openxmlformats-officedocument.drawingml.chart+xml"/>
  <Override PartName="/ppt/theme/themeOverride2.xml" ContentType="application/vnd.openxmlformats-officedocument.themeOverride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  <Override PartName="/ppt/charts/colors3.xml" ContentType="application/vnd.ms-office.chartcolorstyle+xml"/>
  <Override PartName="/ppt/charts/style3.xml" ContentType="application/vnd.ms-office.chartstyle+xml"/>
  <Override PartName="/ppt/charts/colors4.xml" ContentType="application/vnd.ms-office.chartcolorstyle+xml"/>
  <Override PartName="/ppt/charts/style4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9" r:id="rId1"/>
  </p:sldMasterIdLst>
  <p:notesMasterIdLst>
    <p:notesMasterId r:id="rId32"/>
  </p:notesMasterIdLst>
  <p:handoutMasterIdLst>
    <p:handoutMasterId r:id="rId33"/>
  </p:handoutMasterIdLst>
  <p:sldIdLst>
    <p:sldId id="261" r:id="rId2"/>
    <p:sldId id="327" r:id="rId3"/>
    <p:sldId id="361" r:id="rId4"/>
    <p:sldId id="362" r:id="rId5"/>
    <p:sldId id="363" r:id="rId6"/>
    <p:sldId id="364" r:id="rId7"/>
    <p:sldId id="273" r:id="rId8"/>
    <p:sldId id="379" r:id="rId9"/>
    <p:sldId id="381" r:id="rId10"/>
    <p:sldId id="385" r:id="rId11"/>
    <p:sldId id="340" r:id="rId12"/>
    <p:sldId id="341" r:id="rId13"/>
    <p:sldId id="344" r:id="rId14"/>
    <p:sldId id="365" r:id="rId15"/>
    <p:sldId id="366" r:id="rId16"/>
    <p:sldId id="367" r:id="rId17"/>
    <p:sldId id="347" r:id="rId18"/>
    <p:sldId id="368" r:id="rId19"/>
    <p:sldId id="369" r:id="rId20"/>
    <p:sldId id="351" r:id="rId21"/>
    <p:sldId id="384" r:id="rId22"/>
    <p:sldId id="353" r:id="rId23"/>
    <p:sldId id="375" r:id="rId24"/>
    <p:sldId id="376" r:id="rId25"/>
    <p:sldId id="377" r:id="rId26"/>
    <p:sldId id="378" r:id="rId27"/>
    <p:sldId id="357" r:id="rId28"/>
    <p:sldId id="382" r:id="rId29"/>
    <p:sldId id="383" r:id="rId30"/>
    <p:sldId id="272" r:id="rId31"/>
  </p:sldIdLst>
  <p:sldSz cx="12192000" cy="6858000"/>
  <p:notesSz cx="9309100" cy="7023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ibbs, Monica M" initials="GMM" lastIdx="25" clrIdx="0">
    <p:extLst/>
  </p:cmAuthor>
  <p:cmAuthor id="2" name="Rankins, Kimberly" initials="RK" lastIdx="2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B73"/>
    <a:srgbClr val="C2D3E8"/>
    <a:srgbClr val="00962F"/>
    <a:srgbClr val="E4F5FE"/>
    <a:srgbClr val="4F81BD"/>
    <a:srgbClr val="CCDCE3"/>
    <a:srgbClr val="DAA000"/>
    <a:srgbClr val="7FA4B8"/>
    <a:srgbClr val="8F9094"/>
    <a:srgbClr val="A3D0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45"/>
    <p:restoredTop sz="96643"/>
  </p:normalViewPr>
  <p:slideViewPr>
    <p:cSldViewPr>
      <p:cViewPr varScale="1">
        <p:scale>
          <a:sx n="117" d="100"/>
          <a:sy n="117" d="100"/>
        </p:scale>
        <p:origin x="-318" y="-102"/>
      </p:cViewPr>
      <p:guideLst>
        <p:guide orient="horz" pos="2880"/>
        <p:guide pos="2880"/>
      </p:guideLst>
    </p:cSldViewPr>
  </p:slideViewPr>
  <p:outlineViewPr>
    <p:cViewPr>
      <p:scale>
        <a:sx n="33" d="100"/>
        <a:sy n="33" d="100"/>
      </p:scale>
      <p:origin x="0" y="-847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184" d="100"/>
          <a:sy n="184" d="100"/>
        </p:scale>
        <p:origin x="420" y="-9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2.bin"/><Relationship Id="rId1" Type="http://schemas.openxmlformats.org/officeDocument/2006/relationships/themeOverride" Target="../theme/themeOverride2.xm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GENERAL FUND</a:t>
            </a:r>
          </a:p>
        </c:rich>
      </c:tx>
      <c:layout/>
      <c:overlay val="0"/>
      <c:spPr>
        <a:noFill/>
        <a:ln w="25400">
          <a:noFill/>
        </a:ln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'1001 General Fund'!$B$30</c:f>
              <c:strCache>
                <c:ptCount val="1"/>
                <c:pt idx="0">
                  <c:v>BUDGET</c:v>
                </c:pt>
              </c:strCache>
            </c:strRef>
          </c:tx>
          <c:spPr>
            <a:solidFill>
              <a:srgbClr val="4472C4"/>
            </a:solidFill>
            <a:ln w="25400">
              <a:noFill/>
            </a:ln>
          </c:spPr>
          <c:invertIfNegative val="0"/>
          <c:cat>
            <c:strRef>
              <c:f>'1001 General Fund'!$A$31:$A$35</c:f>
              <c:strCache>
                <c:ptCount val="5"/>
                <c:pt idx="0">
                  <c:v>Salaries &amp; Benefits</c:v>
                </c:pt>
                <c:pt idx="1">
                  <c:v>Contracted Services</c:v>
                </c:pt>
                <c:pt idx="2">
                  <c:v>Supplies</c:v>
                </c:pt>
                <c:pt idx="3">
                  <c:v>Fuel &amp; Repair</c:v>
                </c:pt>
                <c:pt idx="4">
                  <c:v>Other</c:v>
                </c:pt>
              </c:strCache>
            </c:strRef>
          </c:cat>
          <c:val>
            <c:numRef>
              <c:f>'1001 General Fund'!$B$31:$B$35</c:f>
              <c:numCache>
                <c:formatCode>_("$"* #,##0.00_);_("$"* \(#,##0.00\);_("$"* "-"??_);_(@_)</c:formatCode>
                <c:ptCount val="5"/>
                <c:pt idx="0">
                  <c:v>13728908</c:v>
                </c:pt>
                <c:pt idx="1">
                  <c:v>16911903</c:v>
                </c:pt>
                <c:pt idx="2">
                  <c:v>11809718</c:v>
                </c:pt>
                <c:pt idx="3">
                  <c:v>1688176</c:v>
                </c:pt>
                <c:pt idx="4">
                  <c:v>1945079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858-455A-89CD-7F4A5AA7487A}"/>
            </c:ext>
          </c:extLst>
        </c:ser>
        <c:ser>
          <c:idx val="1"/>
          <c:order val="1"/>
          <c:tx>
            <c:strRef>
              <c:f>'1001 General Fund'!$C$30</c:f>
              <c:strCache>
                <c:ptCount val="1"/>
                <c:pt idx="0">
                  <c:v>ACTUALS</c:v>
                </c:pt>
              </c:strCache>
            </c:strRef>
          </c:tx>
          <c:spPr>
            <a:solidFill>
              <a:srgbClr val="ED7D31"/>
            </a:solidFill>
            <a:ln w="25400">
              <a:noFill/>
            </a:ln>
          </c:spPr>
          <c:invertIfNegative val="0"/>
          <c:cat>
            <c:strRef>
              <c:f>'1001 General Fund'!$A$31:$A$35</c:f>
              <c:strCache>
                <c:ptCount val="5"/>
                <c:pt idx="0">
                  <c:v>Salaries &amp; Benefits</c:v>
                </c:pt>
                <c:pt idx="1">
                  <c:v>Contracted Services</c:v>
                </c:pt>
                <c:pt idx="2">
                  <c:v>Supplies</c:v>
                </c:pt>
                <c:pt idx="3">
                  <c:v>Fuel &amp; Repair</c:v>
                </c:pt>
                <c:pt idx="4">
                  <c:v>Other</c:v>
                </c:pt>
              </c:strCache>
            </c:strRef>
          </c:cat>
          <c:val>
            <c:numRef>
              <c:f>'1001 General Fund'!$C$31:$C$35</c:f>
              <c:numCache>
                <c:formatCode>_("$"* #,##0.00_);_("$"* \(#,##0.00\);_("$"* "-"??_);_(@_)</c:formatCode>
                <c:ptCount val="5"/>
                <c:pt idx="0">
                  <c:v>4573404.8</c:v>
                </c:pt>
                <c:pt idx="1">
                  <c:v>546251.6</c:v>
                </c:pt>
                <c:pt idx="2">
                  <c:v>2391131.84</c:v>
                </c:pt>
                <c:pt idx="3">
                  <c:v>401980.43</c:v>
                </c:pt>
                <c:pt idx="4">
                  <c:v>44216.65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858-455A-89CD-7F4A5AA748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1802752"/>
        <c:axId val="41808640"/>
      </c:barChart>
      <c:catAx>
        <c:axId val="41802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808640"/>
        <c:crosses val="autoZero"/>
        <c:auto val="1"/>
        <c:lblAlgn val="ctr"/>
        <c:lblOffset val="100"/>
        <c:noMultiLvlLbl val="0"/>
      </c:catAx>
      <c:valAx>
        <c:axId val="418086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layout/>
          <c:overlay val="0"/>
        </c:title>
        <c:numFmt formatCode="_(&quot;$&quot;* #,##0.00_);_(&quot;$&quot;* \(#,##0.00\);_(&quot;$&quot;* &quot;-&quot;??_);_(@_)" sourceLinked="1"/>
        <c:majorTickMark val="none"/>
        <c:minorTickMark val="none"/>
        <c:tickLblPos val="nextTo"/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802752"/>
        <c:crosses val="autoZero"/>
        <c:crossBetween val="between"/>
        <c:dispUnits>
          <c:builtInUnit val="millions"/>
          <c:dispUnitsLbl>
            <c:layout/>
          </c:dispUnitsLbl>
        </c:dispUnits>
      </c:valAx>
      <c:dTable>
        <c:showHorzBorder val="1"/>
        <c:showVertBorder val="1"/>
        <c:showOutline val="1"/>
        <c:showKeys val="1"/>
      </c:dTable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3"/>
          <c:order val="0"/>
          <c:tx>
            <c:v>FY18</c:v>
          </c:tx>
          <c:spPr>
            <a:solidFill>
              <a:srgbClr val="7030A0"/>
            </a:solidFill>
          </c:spPr>
          <c:invertIfNegative val="0"/>
          <c:dLbls>
            <c:dLbl>
              <c:idx val="2"/>
              <c:layout>
                <c:manualLayout>
                  <c:x val="1.0550972621056834E-3"/>
                  <c:y val="9.525949022671384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'[Ridership Chart.xlsx]Sheet1'!$H$3:$H$5</c:f>
              <c:numCache>
                <c:formatCode>_(* #,##0_);_(* \(#,##0\);_(* "-"??_);_(@_)</c:formatCode>
                <c:ptCount val="3"/>
                <c:pt idx="0">
                  <c:v>49418</c:v>
                </c:pt>
                <c:pt idx="1">
                  <c:v>41514</c:v>
                </c:pt>
                <c:pt idx="2">
                  <c:v>33934</c:v>
                </c:pt>
              </c:numCache>
            </c:numRef>
          </c:val>
        </c:ser>
        <c:ser>
          <c:idx val="2"/>
          <c:order val="1"/>
          <c:tx>
            <c:v>FY17</c:v>
          </c:tx>
          <c:spPr>
            <a:solidFill>
              <a:schemeClr val="accent1"/>
            </a:solidFill>
          </c:spPr>
          <c:invertIfNegative val="0"/>
          <c:dLbls>
            <c:dLbl>
              <c:idx val="0"/>
              <c:layout>
                <c:manualLayout>
                  <c:x val="8.4407780968454669E-3"/>
                  <c:y val="0.1000220897006863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9.4958753589511509E-3"/>
                  <c:y val="0.1000224647380495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5.2754863105284166E-3"/>
                  <c:y val="8.09705666927068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5.2754863105284166E-3"/>
                  <c:y val="4.28667706020212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-6.3305835726340997E-3"/>
                  <c:y val="4.76297451133570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'[Ridership Chart.xlsx]Sheet1'!$D$3:$D$14</c:f>
              <c:strCache>
                <c:ptCount val="12"/>
                <c:pt idx="0">
                  <c:v>July</c:v>
                </c:pt>
                <c:pt idx="1">
                  <c:v>August</c:v>
                </c:pt>
                <c:pt idx="2">
                  <c:v>September</c:v>
                </c:pt>
                <c:pt idx="3">
                  <c:v>October</c:v>
                </c:pt>
                <c:pt idx="4">
                  <c:v>November</c:v>
                </c:pt>
                <c:pt idx="5">
                  <c:v>December</c:v>
                </c:pt>
                <c:pt idx="6">
                  <c:v>January</c:v>
                </c:pt>
                <c:pt idx="7">
                  <c:v>February</c:v>
                </c:pt>
                <c:pt idx="8">
                  <c:v>March</c:v>
                </c:pt>
                <c:pt idx="9">
                  <c:v>April</c:v>
                </c:pt>
                <c:pt idx="10">
                  <c:v>May</c:v>
                </c:pt>
                <c:pt idx="11">
                  <c:v>June</c:v>
                </c:pt>
              </c:strCache>
            </c:strRef>
          </c:cat>
          <c:val>
            <c:numRef>
              <c:f>'[Ridership Chart.xlsx]Sheet1'!$G$3:$G$14</c:f>
              <c:numCache>
                <c:formatCode>_(* #,##0_);_(* \(#,##0\);_(* "-"??_);_(@_)</c:formatCode>
                <c:ptCount val="12"/>
                <c:pt idx="0">
                  <c:v>38170</c:v>
                </c:pt>
                <c:pt idx="1">
                  <c:v>31494</c:v>
                </c:pt>
                <c:pt idx="2">
                  <c:v>29610</c:v>
                </c:pt>
                <c:pt idx="3">
                  <c:v>30707</c:v>
                </c:pt>
                <c:pt idx="4">
                  <c:v>26455</c:v>
                </c:pt>
                <c:pt idx="5">
                  <c:v>22998</c:v>
                </c:pt>
                <c:pt idx="6">
                  <c:v>32934</c:v>
                </c:pt>
                <c:pt idx="7">
                  <c:v>40373</c:v>
                </c:pt>
                <c:pt idx="8">
                  <c:v>37609</c:v>
                </c:pt>
                <c:pt idx="9">
                  <c:v>34418</c:v>
                </c:pt>
                <c:pt idx="10">
                  <c:v>32943</c:v>
                </c:pt>
                <c:pt idx="11">
                  <c:v>43487</c:v>
                </c:pt>
              </c:numCache>
            </c:numRef>
          </c:val>
        </c:ser>
        <c:ser>
          <c:idx val="1"/>
          <c:order val="2"/>
          <c:tx>
            <c:v>FY16</c:v>
          </c:tx>
          <c:spPr>
            <a:solidFill>
              <a:schemeClr val="accent4">
                <a:lumMod val="75000"/>
              </a:schemeClr>
            </a:solidFill>
          </c:spPr>
          <c:invertIfNegative val="0"/>
          <c:dLbls>
            <c:dLbl>
              <c:idx val="6"/>
              <c:layout>
                <c:manualLayout>
                  <c:x val="4.2203890484227334E-3"/>
                  <c:y val="5.715569413602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8.4407780968454669E-3"/>
                  <c:y val="2.85778470680142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5.2754863105284166E-3"/>
                  <c:y val="4.28667706020212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8.4407780968454669E-3"/>
                  <c:y val="4.762974511335692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'[Ridership Chart.xlsx]Sheet1'!$D$3:$D$14</c:f>
              <c:strCache>
                <c:ptCount val="12"/>
                <c:pt idx="0">
                  <c:v>July</c:v>
                </c:pt>
                <c:pt idx="1">
                  <c:v>August</c:v>
                </c:pt>
                <c:pt idx="2">
                  <c:v>September</c:v>
                </c:pt>
                <c:pt idx="3">
                  <c:v>October</c:v>
                </c:pt>
                <c:pt idx="4">
                  <c:v>November</c:v>
                </c:pt>
                <c:pt idx="5">
                  <c:v>December</c:v>
                </c:pt>
                <c:pt idx="6">
                  <c:v>January</c:v>
                </c:pt>
                <c:pt idx="7">
                  <c:v>February</c:v>
                </c:pt>
                <c:pt idx="8">
                  <c:v>March</c:v>
                </c:pt>
                <c:pt idx="9">
                  <c:v>April</c:v>
                </c:pt>
                <c:pt idx="10">
                  <c:v>May</c:v>
                </c:pt>
                <c:pt idx="11">
                  <c:v>June</c:v>
                </c:pt>
              </c:strCache>
            </c:strRef>
          </c:cat>
          <c:val>
            <c:numRef>
              <c:f>'[Ridership Chart.xlsx]Sheet1'!$F$3:$F$14</c:f>
              <c:numCache>
                <c:formatCode>_(* #,##0_);_(* \(#,##0\);_(* "-"??_);_(@_)</c:formatCode>
                <c:ptCount val="12"/>
                <c:pt idx="0">
                  <c:v>113232</c:v>
                </c:pt>
                <c:pt idx="1">
                  <c:v>84266</c:v>
                </c:pt>
                <c:pt idx="2">
                  <c:v>75613</c:v>
                </c:pt>
                <c:pt idx="3">
                  <c:v>78811</c:v>
                </c:pt>
                <c:pt idx="4">
                  <c:v>72097</c:v>
                </c:pt>
                <c:pt idx="5">
                  <c:v>71096</c:v>
                </c:pt>
                <c:pt idx="6">
                  <c:v>27198</c:v>
                </c:pt>
                <c:pt idx="7">
                  <c:v>42860</c:v>
                </c:pt>
                <c:pt idx="8">
                  <c:v>30450</c:v>
                </c:pt>
                <c:pt idx="9">
                  <c:v>29018</c:v>
                </c:pt>
                <c:pt idx="10">
                  <c:v>33181</c:v>
                </c:pt>
                <c:pt idx="11">
                  <c:v>28900</c:v>
                </c:pt>
              </c:numCache>
            </c:numRef>
          </c:val>
        </c:ser>
        <c:ser>
          <c:idx val="0"/>
          <c:order val="3"/>
          <c:tx>
            <c:v>FY15</c:v>
          </c:tx>
          <c:spPr>
            <a:solidFill>
              <a:schemeClr val="bg1">
                <a:lumMod val="65000"/>
              </a:schemeClr>
            </a:solidFill>
          </c:spPr>
          <c:invertIfNegative val="0"/>
          <c:dLbls>
            <c:dLbl>
              <c:idx val="7"/>
              <c:layout>
                <c:manualLayout>
                  <c:x val="8.4407780968454669E-3"/>
                  <c:y val="-9.525949022671384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8.4407780968454669E-3"/>
                  <c:y val="1.90518980453427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'[Ridership Chart.xlsx]Sheet1'!$D$3:$D$14</c:f>
              <c:strCache>
                <c:ptCount val="12"/>
                <c:pt idx="0">
                  <c:v>July</c:v>
                </c:pt>
                <c:pt idx="1">
                  <c:v>August</c:v>
                </c:pt>
                <c:pt idx="2">
                  <c:v>September</c:v>
                </c:pt>
                <c:pt idx="3">
                  <c:v>October</c:v>
                </c:pt>
                <c:pt idx="4">
                  <c:v>November</c:v>
                </c:pt>
                <c:pt idx="5">
                  <c:v>December</c:v>
                </c:pt>
                <c:pt idx="6">
                  <c:v>January</c:v>
                </c:pt>
                <c:pt idx="7">
                  <c:v>February</c:v>
                </c:pt>
                <c:pt idx="8">
                  <c:v>March</c:v>
                </c:pt>
                <c:pt idx="9">
                  <c:v>April</c:v>
                </c:pt>
                <c:pt idx="10">
                  <c:v>May</c:v>
                </c:pt>
                <c:pt idx="11">
                  <c:v>June</c:v>
                </c:pt>
              </c:strCache>
            </c:strRef>
          </c:cat>
          <c:val>
            <c:numRef>
              <c:f>'[Ridership Chart.xlsx]Sheet1'!$E$3:$E$14</c:f>
              <c:numCache>
                <c:formatCode>General</c:formatCode>
                <c:ptCount val="12"/>
                <c:pt idx="5" formatCode="_(* #,##0_);_(* \(#,##0\);_(* &quot;-&quot;??_);_(@_)">
                  <c:v>7938</c:v>
                </c:pt>
                <c:pt idx="6" formatCode="_(* #,##0_);_(* \(#,##0\);_(* &quot;-&quot;??_);_(@_)">
                  <c:v>64448</c:v>
                </c:pt>
                <c:pt idx="7" formatCode="_(* #,##0_);_(* \(#,##0\);_(* &quot;-&quot;??_);_(@_)">
                  <c:v>47037</c:v>
                </c:pt>
                <c:pt idx="8" formatCode="_(* #,##0_);_(* \(#,##0\);_(* &quot;-&quot;??_);_(@_)">
                  <c:v>63865</c:v>
                </c:pt>
                <c:pt idx="9" formatCode="_(* #,##0_);_(* \(#,##0\);_(* &quot;-&quot;??_);_(@_)">
                  <c:v>55809</c:v>
                </c:pt>
                <c:pt idx="10" formatCode="_(* #,##0_);_(* \(#,##0\);_(* &quot;-&quot;??_);_(@_)">
                  <c:v>61702</c:v>
                </c:pt>
                <c:pt idx="11" formatCode="_(* #,##0_);_(* \(#,##0\);_(* &quot;-&quot;??_);_(@_)">
                  <c:v>92107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49604224"/>
        <c:axId val="149605760"/>
        <c:axId val="0"/>
      </c:bar3DChart>
      <c:catAx>
        <c:axId val="149604224"/>
        <c:scaling>
          <c:orientation val="minMax"/>
        </c:scaling>
        <c:delete val="0"/>
        <c:axPos val="b"/>
        <c:majorTickMark val="out"/>
        <c:minorTickMark val="none"/>
        <c:tickLblPos val="nextTo"/>
        <c:crossAx val="149605760"/>
        <c:crosses val="autoZero"/>
        <c:auto val="1"/>
        <c:lblAlgn val="ctr"/>
        <c:lblOffset val="100"/>
        <c:noMultiLvlLbl val="0"/>
      </c:catAx>
      <c:valAx>
        <c:axId val="149605760"/>
        <c:scaling>
          <c:orientation val="minMax"/>
        </c:scaling>
        <c:delete val="0"/>
        <c:axPos val="l"/>
        <c:majorGridlines/>
        <c:numFmt formatCode="_(* #,##0_);_(* \(#,##0\);_(* &quot;-&quot;??_);_(@_)" sourceLinked="1"/>
        <c:majorTickMark val="out"/>
        <c:minorTickMark val="none"/>
        <c:tickLblPos val="nextTo"/>
        <c:crossAx val="14960422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8"/>
          <c:dLbls>
            <c:dLbl>
              <c:idx val="0"/>
              <c:layout>
                <c:manualLayout>
                  <c:x val="-0.18965384615384615"/>
                  <c:y val="2.9638212837031736E-2"/>
                </c:manualLayout>
              </c:layout>
              <c:spPr/>
              <c:txPr>
                <a:bodyPr/>
                <a:lstStyle/>
                <a:p>
                  <a:pPr>
                    <a:defRPr sz="800"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4.5605549306336708E-2"/>
                  <c:y val="-8.0070257288097895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2.9856580427446568E-2"/>
                  <c:y val="4.7483461751470252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0.20753745204926308"/>
                  <c:y val="1.8676330231448341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0.22698717948717947"/>
                  <c:y val="-0.18360415175375805"/>
                </c:manualLayout>
              </c:layout>
              <c:spPr/>
              <c:txPr>
                <a:bodyPr/>
                <a:lstStyle/>
                <a:p>
                  <a:pPr>
                    <a:defRPr sz="800"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1.2462317210348706E-2"/>
                  <c:y val="-8.3809304274823741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2.3586989126359204E-2"/>
                  <c:y val="-4.8182300996529072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7.5483877015373083E-2"/>
                  <c:y val="-4.5242739092710239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Sheet1!$A$1:$A$9</c:f>
              <c:strCache>
                <c:ptCount val="9"/>
                <c:pt idx="0">
                  <c:v>Salaries &amp; Benefits</c:v>
                </c:pt>
                <c:pt idx="1">
                  <c:v>Miscellaneous Oper Exp</c:v>
                </c:pt>
                <c:pt idx="2">
                  <c:v>Advertising</c:v>
                </c:pt>
                <c:pt idx="3">
                  <c:v>Lease Oper</c:v>
                </c:pt>
                <c:pt idx="4">
                  <c:v>Consulting/Prof Serv</c:v>
                </c:pt>
                <c:pt idx="5">
                  <c:v>Supplies </c:v>
                </c:pt>
                <c:pt idx="6">
                  <c:v>Insurance</c:v>
                </c:pt>
                <c:pt idx="7">
                  <c:v>Utilities</c:v>
                </c:pt>
                <c:pt idx="8">
                  <c:v>Capital Exp</c:v>
                </c:pt>
              </c:strCache>
            </c:strRef>
          </c:cat>
          <c:val>
            <c:numRef>
              <c:f>Sheet1!$B$1:$B$9</c:f>
              <c:numCache>
                <c:formatCode>0.0%</c:formatCode>
                <c:ptCount val="9"/>
                <c:pt idx="0">
                  <c:v>0.37663905232225287</c:v>
                </c:pt>
                <c:pt idx="1">
                  <c:v>7.3999983373883346E-2</c:v>
                </c:pt>
                <c:pt idx="2">
                  <c:v>1.0730522947243561E-2</c:v>
                </c:pt>
                <c:pt idx="3">
                  <c:v>1.3439898564334826E-3</c:v>
                </c:pt>
                <c:pt idx="4">
                  <c:v>0.38460977618385106</c:v>
                </c:pt>
                <c:pt idx="5">
                  <c:v>6.320799830686169E-2</c:v>
                </c:pt>
                <c:pt idx="6">
                  <c:v>4.7697875659269813E-2</c:v>
                </c:pt>
                <c:pt idx="7">
                  <c:v>1.4990760921484799E-2</c:v>
                </c:pt>
                <c:pt idx="8">
                  <c:v>2.7255928948154182E-2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b="0"/>
            </a:pPr>
            <a:r>
              <a:rPr lang="en-US" b="0"/>
              <a:t>Budget</a:t>
            </a:r>
            <a:r>
              <a:rPr lang="en-US" b="0" baseline="0"/>
              <a:t> vs. Actual</a:t>
            </a:r>
            <a:endParaRPr lang="en-US" b="0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Sheet1!$N$6</c:f>
              <c:strCache>
                <c:ptCount val="1"/>
                <c:pt idx="0">
                  <c:v>Budget</c:v>
                </c:pt>
              </c:strCache>
            </c:strRef>
          </c:tx>
          <c:invertIfNegative val="0"/>
          <c:cat>
            <c:strRef>
              <c:f>Sheet1!$M$7:$M$11</c:f>
              <c:strCache>
                <c:ptCount val="5"/>
                <c:pt idx="0">
                  <c:v>SALARIES</c:v>
                </c:pt>
                <c:pt idx="1">
                  <c:v>EXTRA HELP</c:v>
                </c:pt>
                <c:pt idx="2">
                  <c:v>OVERTIME</c:v>
                </c:pt>
                <c:pt idx="3">
                  <c:v>CONSULTING</c:v>
                </c:pt>
                <c:pt idx="4">
                  <c:v>SUPPLIES</c:v>
                </c:pt>
              </c:strCache>
            </c:strRef>
          </c:cat>
          <c:val>
            <c:numRef>
              <c:f>Sheet1!$N$7:$N$11</c:f>
              <c:numCache>
                <c:formatCode>_("$"* #,##0_);_("$"* \(#,##0\);_("$"* "-"??_);_(@_)</c:formatCode>
                <c:ptCount val="5"/>
                <c:pt idx="0">
                  <c:v>2763722</c:v>
                </c:pt>
                <c:pt idx="1">
                  <c:v>61859</c:v>
                </c:pt>
                <c:pt idx="2">
                  <c:v>84708</c:v>
                </c:pt>
                <c:pt idx="3">
                  <c:v>2822210</c:v>
                </c:pt>
                <c:pt idx="4">
                  <c:v>463811</c:v>
                </c:pt>
              </c:numCache>
            </c:numRef>
          </c:val>
        </c:ser>
        <c:ser>
          <c:idx val="1"/>
          <c:order val="1"/>
          <c:tx>
            <c:strRef>
              <c:f>Sheet1!$O$6</c:f>
              <c:strCache>
                <c:ptCount val="1"/>
                <c:pt idx="0">
                  <c:v>YTD Actuals</c:v>
                </c:pt>
              </c:strCache>
            </c:strRef>
          </c:tx>
          <c:spPr>
            <a:solidFill>
              <a:schemeClr val="accent6"/>
            </a:solidFill>
          </c:spPr>
          <c:invertIfNegative val="0"/>
          <c:cat>
            <c:strRef>
              <c:f>Sheet1!$M$7:$M$11</c:f>
              <c:strCache>
                <c:ptCount val="5"/>
                <c:pt idx="0">
                  <c:v>SALARIES</c:v>
                </c:pt>
                <c:pt idx="1">
                  <c:v>EXTRA HELP</c:v>
                </c:pt>
                <c:pt idx="2">
                  <c:v>OVERTIME</c:v>
                </c:pt>
                <c:pt idx="3">
                  <c:v>CONSULTING</c:v>
                </c:pt>
                <c:pt idx="4">
                  <c:v>SUPPLIES</c:v>
                </c:pt>
              </c:strCache>
            </c:strRef>
          </c:cat>
          <c:val>
            <c:numRef>
              <c:f>Sheet1!$O$7:$O$11</c:f>
              <c:numCache>
                <c:formatCode>_("$"* #,##0_);_("$"* \(#,##0\);_("$"* "-"??_);_(@_)</c:formatCode>
                <c:ptCount val="5"/>
                <c:pt idx="0">
                  <c:v>375843</c:v>
                </c:pt>
                <c:pt idx="1">
                  <c:v>11891</c:v>
                </c:pt>
                <c:pt idx="2">
                  <c:v>28011</c:v>
                </c:pt>
                <c:pt idx="3">
                  <c:v>105592</c:v>
                </c:pt>
                <c:pt idx="4">
                  <c:v>7947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0275968"/>
        <c:axId val="150277504"/>
      </c:barChart>
      <c:catAx>
        <c:axId val="15027596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50277504"/>
        <c:crosses val="autoZero"/>
        <c:auto val="1"/>
        <c:lblAlgn val="ctr"/>
        <c:lblOffset val="100"/>
        <c:noMultiLvlLbl val="0"/>
      </c:catAx>
      <c:valAx>
        <c:axId val="150277504"/>
        <c:scaling>
          <c:orientation val="minMax"/>
        </c:scaling>
        <c:delete val="0"/>
        <c:axPos val="l"/>
        <c:numFmt formatCode="_(&quot;$&quot;* #,##0_);_(&quot;$&quot;* \(#,##0\);_(&quot;$&quot;* &quot;-&quot;??_);_(@_)" sourceLinked="1"/>
        <c:majorTickMark val="none"/>
        <c:minorTickMark val="none"/>
        <c:tickLblPos val="nextTo"/>
        <c:crossAx val="150275968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900"/>
            </a:pPr>
            <a:endParaRPr lang="en-US"/>
          </a:p>
        </c:txPr>
      </c:dTable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GENERAL FUND BUDGET ALLOCATION - FY18</a:t>
            </a:r>
          </a:p>
        </c:rich>
      </c:tx>
      <c:layout/>
      <c:overlay val="0"/>
      <c:spPr>
        <a:noFill/>
        <a:ln w="25400">
          <a:noFill/>
        </a:ln>
      </c:spPr>
    </c:title>
    <c:autoTitleDeleted val="0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'1001 General Fund'!$B$30</c:f>
              <c:strCache>
                <c:ptCount val="1"/>
                <c:pt idx="0">
                  <c:v>BUDGET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040-4DFA-B9A5-16759D8130F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040-4DFA-B9A5-16759D8130F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B040-4DFA-B9A5-16759D8130F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B040-4DFA-B9A5-16759D8130F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B040-4DFA-B9A5-16759D8130FC}"/>
              </c:ext>
            </c:extLst>
          </c:dPt>
          <c:dLbls>
            <c:spPr>
              <a:noFill/>
              <a:ln w="25400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'1001 General Fund'!$A$31:$A$35</c:f>
              <c:strCache>
                <c:ptCount val="5"/>
                <c:pt idx="0">
                  <c:v>Salaries &amp; Benefits</c:v>
                </c:pt>
                <c:pt idx="1">
                  <c:v>Contracted Services</c:v>
                </c:pt>
                <c:pt idx="2">
                  <c:v>Supplies</c:v>
                </c:pt>
                <c:pt idx="3">
                  <c:v>Fuel &amp; Repair</c:v>
                </c:pt>
                <c:pt idx="4">
                  <c:v>Other</c:v>
                </c:pt>
              </c:strCache>
            </c:strRef>
          </c:cat>
          <c:val>
            <c:numRef>
              <c:f>'1001 General Fund'!$B$31:$B$35</c:f>
              <c:numCache>
                <c:formatCode>_("$"* #,##0.00_);_("$"* \(#,##0.00\);_("$"* "-"??_);_(@_)</c:formatCode>
                <c:ptCount val="5"/>
                <c:pt idx="0">
                  <c:v>13728908</c:v>
                </c:pt>
                <c:pt idx="1">
                  <c:v>16911903</c:v>
                </c:pt>
                <c:pt idx="2">
                  <c:v>11809718</c:v>
                </c:pt>
                <c:pt idx="3">
                  <c:v>1688176</c:v>
                </c:pt>
                <c:pt idx="4">
                  <c:v>1945079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B040-4DFA-B9A5-16759D8130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legend>
      <c:legendPos val="r"/>
      <c:layout/>
      <c:overlay val="0"/>
      <c:spPr>
        <a:noFill/>
        <a:ln w="25400">
          <a:noFill/>
        </a:ln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SOLID WASTE REVENUE FUND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'5401 Solid Waste'!$G$58</c:f>
              <c:strCache>
                <c:ptCount val="1"/>
                <c:pt idx="0">
                  <c:v>Budget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'5401 Solid Waste'!$C$59:$F$63</c:f>
              <c:strCache>
                <c:ptCount val="5"/>
                <c:pt idx="0">
                  <c:v>Salaries &amp; Benefits</c:v>
                </c:pt>
                <c:pt idx="1">
                  <c:v>Operating &amp; Maintenance</c:v>
                </c:pt>
                <c:pt idx="2">
                  <c:v>Fuel &amp; Repair</c:v>
                </c:pt>
                <c:pt idx="3">
                  <c:v>Indirect &amp; Non-Departmental</c:v>
                </c:pt>
                <c:pt idx="4">
                  <c:v>Other City Departments</c:v>
                </c:pt>
              </c:strCache>
            </c:strRef>
          </c:cat>
          <c:val>
            <c:numRef>
              <c:f>'5401 Solid Waste'!$G$59:$G$63</c:f>
              <c:numCache>
                <c:formatCode>"$"##,###,###,###,###,###,###,###,###,###,###,###,##0.00;[Color3]\-"$"##,###,###,###,###,###,###,###,###,###,###,###,##0.00</c:formatCode>
                <c:ptCount val="5"/>
                <c:pt idx="0">
                  <c:v>26928345</c:v>
                </c:pt>
                <c:pt idx="1">
                  <c:v>7401301</c:v>
                </c:pt>
                <c:pt idx="2">
                  <c:v>8071077</c:v>
                </c:pt>
                <c:pt idx="3">
                  <c:v>5910719</c:v>
                </c:pt>
                <c:pt idx="4" formatCode="&quot;$&quot;#,##0.00">
                  <c:v>2818675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3C8-4ED6-93BF-DE9E784D6DB0}"/>
            </c:ext>
          </c:extLst>
        </c:ser>
        <c:ser>
          <c:idx val="2"/>
          <c:order val="1"/>
          <c:tx>
            <c:strRef>
              <c:f>'5401 Solid Waste'!$I$58</c:f>
              <c:strCache>
                <c:ptCount val="1"/>
                <c:pt idx="0">
                  <c:v>Actuals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'5401 Solid Waste'!$C$59:$F$63</c:f>
              <c:strCache>
                <c:ptCount val="5"/>
                <c:pt idx="0">
                  <c:v>Salaries &amp; Benefits</c:v>
                </c:pt>
                <c:pt idx="1">
                  <c:v>Operating &amp; Maintenance</c:v>
                </c:pt>
                <c:pt idx="2">
                  <c:v>Fuel &amp; Repair</c:v>
                </c:pt>
                <c:pt idx="3">
                  <c:v>Indirect &amp; Non-Departmental</c:v>
                </c:pt>
                <c:pt idx="4">
                  <c:v>Other City Departments</c:v>
                </c:pt>
              </c:strCache>
            </c:strRef>
          </c:cat>
          <c:val>
            <c:numRef>
              <c:f>'5401 Solid Waste'!$I$59:$I$63</c:f>
              <c:numCache>
                <c:formatCode>"$"##,###,###,###,###,###,###,###,###,###,###,###,##0.00;[Color3]\-"$"##,###,###,###,###,###,###,###,###,###,###,###,##0.00</c:formatCode>
                <c:ptCount val="5"/>
                <c:pt idx="0">
                  <c:v>6020014.2999999998</c:v>
                </c:pt>
                <c:pt idx="1">
                  <c:v>1080332.95</c:v>
                </c:pt>
                <c:pt idx="2">
                  <c:v>1848865.66</c:v>
                </c:pt>
                <c:pt idx="3">
                  <c:v>3719695.85</c:v>
                </c:pt>
                <c:pt idx="4" formatCode="&quot;$&quot;#,##0.00">
                  <c:v>493196.99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3C8-4ED6-93BF-DE9E784D6D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1814272"/>
        <c:axId val="41820160"/>
      </c:barChart>
      <c:catAx>
        <c:axId val="41814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820160"/>
        <c:crosses val="autoZero"/>
        <c:auto val="1"/>
        <c:lblAlgn val="ctr"/>
        <c:lblOffset val="100"/>
        <c:noMultiLvlLbl val="0"/>
      </c:catAx>
      <c:valAx>
        <c:axId val="418201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layout/>
          <c:overlay val="0"/>
        </c:title>
        <c:numFmt formatCode="&quot;$&quot;##,###,###,###,###,###,###,###,###,###,###,###,##0.00;[Color3]\-&quot;$&quot;##,###,###,###,###,###,###,###,###,###,###,###,##0.00" sourceLinked="1"/>
        <c:majorTickMark val="none"/>
        <c:minorTickMark val="none"/>
        <c:tickLblPos val="nextTo"/>
        <c:spPr>
          <a:noFill/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814272"/>
        <c:crosses val="autoZero"/>
        <c:crossBetween val="between"/>
      </c:valAx>
      <c:dTable>
        <c:showHorzBorder val="1"/>
        <c:showVertBorder val="1"/>
        <c:showOutline val="1"/>
        <c:showKeys val="1"/>
      </c:dTable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Allocation</a:t>
            </a:r>
            <a:r>
              <a:rPr lang="en-US" b="1" baseline="0"/>
              <a:t> of Funds</a:t>
            </a:r>
            <a:endParaRPr lang="en-US" b="1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'5401 Solid Waste'!$G$58</c:f>
              <c:strCache>
                <c:ptCount val="1"/>
                <c:pt idx="0">
                  <c:v>Budget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0BE-4FB3-AA57-5DD2A355B00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0BE-4FB3-AA57-5DD2A355B00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50BE-4FB3-AA57-5DD2A355B00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50BE-4FB3-AA57-5DD2A355B00D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50BE-4FB3-AA57-5DD2A355B00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'5401 Solid Waste'!$C$59:$F$63</c:f>
              <c:strCache>
                <c:ptCount val="5"/>
                <c:pt idx="0">
                  <c:v>Salaries &amp; Benefits</c:v>
                </c:pt>
                <c:pt idx="1">
                  <c:v>Operating &amp; Maintenance</c:v>
                </c:pt>
                <c:pt idx="2">
                  <c:v>Fuel &amp; Repair</c:v>
                </c:pt>
                <c:pt idx="3">
                  <c:v>Indirect &amp; Non-Departmental</c:v>
                </c:pt>
                <c:pt idx="4">
                  <c:v>Other City Departments</c:v>
                </c:pt>
              </c:strCache>
            </c:strRef>
          </c:cat>
          <c:val>
            <c:numRef>
              <c:f>'5401 Solid Waste'!$G$59:$G$63</c:f>
              <c:numCache>
                <c:formatCode>"$"##,###,###,###,###,###,###,###,###,###,###,###,##0.00;[Color3]\-"$"##,###,###,###,###,###,###,###,###,###,###,###,##0.00</c:formatCode>
                <c:ptCount val="5"/>
                <c:pt idx="0">
                  <c:v>26928345</c:v>
                </c:pt>
                <c:pt idx="1">
                  <c:v>7401301</c:v>
                </c:pt>
                <c:pt idx="2">
                  <c:v>8071077</c:v>
                </c:pt>
                <c:pt idx="3">
                  <c:v>5910719</c:v>
                </c:pt>
                <c:pt idx="4" formatCode="&quot;$&quot;#,##0.00">
                  <c:v>2818675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50BE-4FB3-AA57-5DD2A355B00D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FLEET</a:t>
            </a:r>
            <a:r>
              <a:rPr lang="en-US" b="1" baseline="0" dirty="0"/>
              <a:t> SERVICES FUND</a:t>
            </a:r>
            <a:endParaRPr lang="en-US" b="1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'6001 Fleet Services'!$G$56</c:f>
              <c:strCache>
                <c:ptCount val="1"/>
                <c:pt idx="0">
                  <c:v>Budget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'6001 Fleet Services'!$C$57:$C$62</c:f>
              <c:strCache>
                <c:ptCount val="6"/>
                <c:pt idx="0">
                  <c:v>Salaries &amp; Benefits</c:v>
                </c:pt>
                <c:pt idx="1">
                  <c:v>Contracted Services</c:v>
                </c:pt>
                <c:pt idx="2">
                  <c:v>Supplies</c:v>
                </c:pt>
                <c:pt idx="3">
                  <c:v>Non-Departmental</c:v>
                </c:pt>
                <c:pt idx="4">
                  <c:v>Other</c:v>
                </c:pt>
                <c:pt idx="5">
                  <c:v>TOTAL</c:v>
                </c:pt>
              </c:strCache>
            </c:strRef>
          </c:cat>
          <c:val>
            <c:numRef>
              <c:f>'6001 Fleet Services'!$G$57:$G$62</c:f>
              <c:numCache>
                <c:formatCode>"$"##,###,###,###,###,###,###,###,###,###,###,###,##0.00;[Color3]\-"$"##,###,###,###,###,###,###,###,###,###,###,###,##0.00</c:formatCode>
                <c:ptCount val="6"/>
                <c:pt idx="0">
                  <c:v>12233675</c:v>
                </c:pt>
                <c:pt idx="1">
                  <c:v>4258675</c:v>
                </c:pt>
                <c:pt idx="2">
                  <c:v>13176676</c:v>
                </c:pt>
                <c:pt idx="3">
                  <c:v>3035857</c:v>
                </c:pt>
                <c:pt idx="4" formatCode="&quot;$&quot;#,##0.00">
                  <c:v>695705</c:v>
                </c:pt>
                <c:pt idx="5">
                  <c:v>33400588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C4B-4067-B9E8-02081921BA12}"/>
            </c:ext>
          </c:extLst>
        </c:ser>
        <c:ser>
          <c:idx val="1"/>
          <c:order val="1"/>
          <c:tx>
            <c:strRef>
              <c:f>'6001 Fleet Services'!$H$56</c:f>
              <c:strCache>
                <c:ptCount val="1"/>
                <c:pt idx="0">
                  <c:v>Actuals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'6001 Fleet Services'!$C$57:$C$62</c:f>
              <c:strCache>
                <c:ptCount val="6"/>
                <c:pt idx="0">
                  <c:v>Salaries &amp; Benefits</c:v>
                </c:pt>
                <c:pt idx="1">
                  <c:v>Contracted Services</c:v>
                </c:pt>
                <c:pt idx="2">
                  <c:v>Supplies</c:v>
                </c:pt>
                <c:pt idx="3">
                  <c:v>Non-Departmental</c:v>
                </c:pt>
                <c:pt idx="4">
                  <c:v>Other</c:v>
                </c:pt>
                <c:pt idx="5">
                  <c:v>TOTAL</c:v>
                </c:pt>
              </c:strCache>
            </c:strRef>
          </c:cat>
          <c:val>
            <c:numRef>
              <c:f>'6001 Fleet Services'!$H$57:$H$62</c:f>
              <c:numCache>
                <c:formatCode>"$"##,###,###,###,###,###,###,###,###,###,###,###,##0.00;[Color3]\-"$"##,###,###,###,###,###,###,###,###,###,###,###,##0.00</c:formatCode>
                <c:ptCount val="6"/>
                <c:pt idx="0">
                  <c:v>2903990.25</c:v>
                </c:pt>
                <c:pt idx="1">
                  <c:v>868540.3</c:v>
                </c:pt>
                <c:pt idx="2">
                  <c:v>2767860.11</c:v>
                </c:pt>
                <c:pt idx="3">
                  <c:v>866625.12</c:v>
                </c:pt>
                <c:pt idx="4" formatCode="&quot;$&quot;#,##0.00">
                  <c:v>128300.68</c:v>
                </c:pt>
                <c:pt idx="5">
                  <c:v>7535316.46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C4B-4067-B9E8-02081921BA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2284544"/>
        <c:axId val="42286080"/>
      </c:barChart>
      <c:catAx>
        <c:axId val="42284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286080"/>
        <c:crosses val="autoZero"/>
        <c:auto val="1"/>
        <c:lblAlgn val="ctr"/>
        <c:lblOffset val="100"/>
        <c:noMultiLvlLbl val="0"/>
      </c:catAx>
      <c:valAx>
        <c:axId val="422860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layout/>
          <c:overlay val="0"/>
        </c:title>
        <c:numFmt formatCode="&quot;$&quot;##,###,###,###,###,###,###,###,###,###,###,###,##0.00;[Color3]\-&quot;$&quot;##,###,###,###,###,###,###,###,###,###,###,###,##0.00" sourceLinked="1"/>
        <c:majorTickMark val="none"/>
        <c:minorTickMark val="none"/>
        <c:tickLblPos val="nextTo"/>
        <c:spPr>
          <a:noFill/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284544"/>
        <c:crosses val="autoZero"/>
        <c:crossBetween val="between"/>
      </c:valAx>
      <c:dTable>
        <c:showHorzBorder val="1"/>
        <c:showVertBorder val="1"/>
        <c:showOutline val="1"/>
        <c:showKeys val="1"/>
      </c:dTable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ALLOCATION</a:t>
            </a:r>
            <a:r>
              <a:rPr lang="en-US" b="1" baseline="0"/>
              <a:t> OF FUNDS</a:t>
            </a:r>
            <a:endParaRPr lang="en-US" b="1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'6001 Fleet Services'!$G$56</c:f>
              <c:strCache>
                <c:ptCount val="1"/>
                <c:pt idx="0">
                  <c:v>Budget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1FF-46E9-951E-69BE82DA0FC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1FF-46E9-951E-69BE82DA0FC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21FF-46E9-951E-69BE82DA0FC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21FF-46E9-951E-69BE82DA0FC9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21FF-46E9-951E-69BE82DA0FC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'6001 Fleet Services'!$C$57:$C$61</c:f>
              <c:strCache>
                <c:ptCount val="5"/>
                <c:pt idx="0">
                  <c:v>Salaries &amp; Benefits</c:v>
                </c:pt>
                <c:pt idx="1">
                  <c:v>Contracted Services</c:v>
                </c:pt>
                <c:pt idx="2">
                  <c:v>Supplies</c:v>
                </c:pt>
                <c:pt idx="3">
                  <c:v>Non-Departmental</c:v>
                </c:pt>
                <c:pt idx="4">
                  <c:v>Other</c:v>
                </c:pt>
              </c:strCache>
            </c:strRef>
          </c:cat>
          <c:val>
            <c:numRef>
              <c:f>'6001 Fleet Services'!$G$57:$G$61</c:f>
              <c:numCache>
                <c:formatCode>"$"##,###,###,###,###,###,###,###,###,###,###,###,##0.00;[Color3]\-"$"##,###,###,###,###,###,###,###,###,###,###,###,##0.00</c:formatCode>
                <c:ptCount val="5"/>
                <c:pt idx="0">
                  <c:v>12233675</c:v>
                </c:pt>
                <c:pt idx="1">
                  <c:v>4258675</c:v>
                </c:pt>
                <c:pt idx="2">
                  <c:v>13176676</c:v>
                </c:pt>
                <c:pt idx="3">
                  <c:v>3035857</c:v>
                </c:pt>
                <c:pt idx="4" formatCode="&quot;$&quot;#,##0.00">
                  <c:v>695705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21FF-46E9-951E-69BE82DA0FC9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[Safety Database Quarterly 1st Quarter.xlsx]Pivot!PivotTable3</c:name>
    <c:fmtId val="-1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i="0" baseline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Incidents, Accidents and Injury by Quarter</a:t>
            </a:r>
            <a:endParaRPr lang="en-US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ivotFmts>
      <c:pivotFmt>
        <c:idx val="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4"/>
        <c:spPr>
          <a:solidFill>
            <a:schemeClr val="accent1"/>
          </a:solidFill>
          <a:ln w="28575" cap="rnd">
            <a:solidFill>
              <a:srgbClr val="C00000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5"/>
        <c:spPr>
          <a:solidFill>
            <a:schemeClr val="accent1"/>
          </a:solidFill>
          <a:ln w="28575" cap="rnd">
            <a:solidFill>
              <a:schemeClr val="accent6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6"/>
        <c:spPr>
          <a:solidFill>
            <a:schemeClr val="accent1"/>
          </a:solidFill>
          <a:ln w="38100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7"/>
        <c:spPr>
          <a:solidFill>
            <a:schemeClr val="accent1"/>
          </a:solidFill>
          <a:ln w="38100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>
              <a:solidFill>
                <a:schemeClr val="accent2"/>
              </a:solidFill>
            </a:ln>
            <a:effectLst/>
          </c:spPr>
        </c:marker>
      </c:pivotFmt>
      <c:pivotFmt>
        <c:idx val="8"/>
        <c:spPr>
          <a:solidFill>
            <a:schemeClr val="accent1"/>
          </a:solidFill>
          <a:ln w="38100" cap="rnd">
            <a:solidFill>
              <a:schemeClr val="accent6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3"/>
            </a:solidFill>
            <a:ln w="9525">
              <a:solidFill>
                <a:schemeClr val="accent3"/>
              </a:solidFill>
            </a:ln>
            <a:effectLst/>
          </c:spPr>
        </c:marker>
      </c:pivotFmt>
      <c:pivotFmt>
        <c:idx val="9"/>
        <c:spPr>
          <a:solidFill>
            <a:schemeClr val="accent1"/>
          </a:solidFill>
          <a:ln w="38100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10"/>
        <c:spPr>
          <a:solidFill>
            <a:schemeClr val="accent1"/>
          </a:solidFill>
          <a:ln w="38100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>
              <a:solidFill>
                <a:schemeClr val="accent2"/>
              </a:solidFill>
            </a:ln>
            <a:effectLst/>
          </c:spPr>
        </c:marker>
      </c:pivotFmt>
      <c:pivotFmt>
        <c:idx val="11"/>
        <c:spPr>
          <a:solidFill>
            <a:schemeClr val="accent1"/>
          </a:solidFill>
          <a:ln w="38100" cap="rnd">
            <a:solidFill>
              <a:schemeClr val="accent6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3"/>
            </a:solidFill>
            <a:ln w="9525">
              <a:solidFill>
                <a:schemeClr val="accent3"/>
              </a:solidFill>
            </a:ln>
            <a:effectLst/>
          </c:spPr>
        </c:marker>
      </c:pivotFmt>
      <c:pivotFmt>
        <c:idx val="12"/>
        <c:spPr>
          <a:solidFill>
            <a:schemeClr val="accent1"/>
          </a:solidFill>
          <a:ln w="38100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13"/>
        <c:spPr>
          <a:solidFill>
            <a:schemeClr val="accent1"/>
          </a:solidFill>
          <a:ln w="38100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>
              <a:solidFill>
                <a:schemeClr val="accent2"/>
              </a:solidFill>
            </a:ln>
            <a:effectLst/>
          </c:spPr>
        </c:marker>
      </c:pivotFmt>
      <c:pivotFmt>
        <c:idx val="14"/>
        <c:spPr>
          <a:solidFill>
            <a:schemeClr val="accent1"/>
          </a:solidFill>
          <a:ln w="38100" cap="rnd">
            <a:solidFill>
              <a:schemeClr val="accent6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3"/>
            </a:solidFill>
            <a:ln w="9525">
              <a:solidFill>
                <a:schemeClr val="accent3"/>
              </a:solidFill>
            </a:ln>
            <a:effectLst/>
          </c:spPr>
        </c:marker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Pivot!$B$20:$B$21</c:f>
              <c:strCache>
                <c:ptCount val="1"/>
                <c:pt idx="0">
                  <c:v>Incident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Pivot!$A$22:$A$26</c:f>
              <c:strCache>
                <c:ptCount val="4"/>
                <c:pt idx="0">
                  <c:v>FY2017 - 2nd Qtr</c:v>
                </c:pt>
                <c:pt idx="1">
                  <c:v>FY2017 - 3rd Qtr</c:v>
                </c:pt>
                <c:pt idx="2">
                  <c:v>FY2017 - 4th Qtr</c:v>
                </c:pt>
                <c:pt idx="3">
                  <c:v>FY2018 - 1st Qtr</c:v>
                </c:pt>
              </c:strCache>
            </c:strRef>
          </c:cat>
          <c:val>
            <c:numRef>
              <c:f>Pivot!$B$22:$B$26</c:f>
              <c:numCache>
                <c:formatCode>General</c:formatCode>
                <c:ptCount val="4"/>
                <c:pt idx="0">
                  <c:v>14</c:v>
                </c:pt>
                <c:pt idx="1">
                  <c:v>14</c:v>
                </c:pt>
                <c:pt idx="2">
                  <c:v>19</c:v>
                </c:pt>
                <c:pt idx="3">
                  <c:v>16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887A-472D-930F-A6E9C9488037}"/>
            </c:ext>
          </c:extLst>
        </c:ser>
        <c:ser>
          <c:idx val="1"/>
          <c:order val="1"/>
          <c:tx>
            <c:strRef>
              <c:f>Pivot!$C$20:$C$21</c:f>
              <c:strCache>
                <c:ptCount val="1"/>
                <c:pt idx="0">
                  <c:v>Accident</c:v>
                </c:pt>
              </c:strCache>
            </c:strRef>
          </c:tx>
          <c:spPr>
            <a:ln w="381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0"/>
              <c:layout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887A-472D-930F-A6E9C948803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Pivot!$A$22:$A$26</c:f>
              <c:strCache>
                <c:ptCount val="4"/>
                <c:pt idx="0">
                  <c:v>FY2017 - 2nd Qtr</c:v>
                </c:pt>
                <c:pt idx="1">
                  <c:v>FY2017 - 3rd Qtr</c:v>
                </c:pt>
                <c:pt idx="2">
                  <c:v>FY2017 - 4th Qtr</c:v>
                </c:pt>
                <c:pt idx="3">
                  <c:v>FY2018 - 1st Qtr</c:v>
                </c:pt>
              </c:strCache>
            </c:strRef>
          </c:cat>
          <c:val>
            <c:numRef>
              <c:f>Pivot!$C$22:$C$26</c:f>
              <c:numCache>
                <c:formatCode>General</c:formatCode>
                <c:ptCount val="4"/>
                <c:pt idx="0">
                  <c:v>46</c:v>
                </c:pt>
                <c:pt idx="1">
                  <c:v>36</c:v>
                </c:pt>
                <c:pt idx="2">
                  <c:v>30</c:v>
                </c:pt>
                <c:pt idx="3">
                  <c:v>37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887A-472D-930F-A6E9C9488037}"/>
            </c:ext>
          </c:extLst>
        </c:ser>
        <c:ser>
          <c:idx val="2"/>
          <c:order val="2"/>
          <c:tx>
            <c:strRef>
              <c:f>Pivot!$D$20:$D$21</c:f>
              <c:strCache>
                <c:ptCount val="1"/>
                <c:pt idx="0">
                  <c:v>Injury</c:v>
                </c:pt>
              </c:strCache>
            </c:strRef>
          </c:tx>
          <c:spPr>
            <a:ln w="3810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Pivot!$A$22:$A$26</c:f>
              <c:strCache>
                <c:ptCount val="4"/>
                <c:pt idx="0">
                  <c:v>FY2017 - 2nd Qtr</c:v>
                </c:pt>
                <c:pt idx="1">
                  <c:v>FY2017 - 3rd Qtr</c:v>
                </c:pt>
                <c:pt idx="2">
                  <c:v>FY2017 - 4th Qtr</c:v>
                </c:pt>
                <c:pt idx="3">
                  <c:v>FY2018 - 1st Qtr</c:v>
                </c:pt>
              </c:strCache>
            </c:strRef>
          </c:cat>
          <c:val>
            <c:numRef>
              <c:f>Pivot!$D$22:$D$26</c:f>
              <c:numCache>
                <c:formatCode>General</c:formatCode>
                <c:ptCount val="4"/>
                <c:pt idx="0">
                  <c:v>44</c:v>
                </c:pt>
                <c:pt idx="1">
                  <c:v>43</c:v>
                </c:pt>
                <c:pt idx="2">
                  <c:v>52</c:v>
                </c:pt>
                <c:pt idx="3">
                  <c:v>48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2-887A-472D-930F-A6E9C94880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0488704"/>
        <c:axId val="120489856"/>
      </c:lineChart>
      <c:catAx>
        <c:axId val="120488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0489856"/>
        <c:crosses val="autoZero"/>
        <c:auto val="1"/>
        <c:lblAlgn val="ctr"/>
        <c:lblOffset val="100"/>
        <c:noMultiLvlLbl val="0"/>
      </c:catAx>
      <c:valAx>
        <c:axId val="1204898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 i="0" baseline="0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No. of Occurrences</a:t>
                </a:r>
                <a:endParaRPr lang="en-US" sz="800" dirty="0"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048870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dTable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extLst xmlns:c16r2="http://schemas.microsoft.com/office/drawing/2015/06/chart">
    <c:ext xmlns:c16="http://schemas.microsoft.com/office/drawing/2014/chart" uri="{E28EC0CA-F0BB-4C9C-879D-F8772B89E7AC}">
      <c16:pivotOptions16>
        <c16:showExpandCollapseFieldButtons val="1"/>
      </c16:pivotOptions16>
    </c:ex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[Safety Database Quarterly 1st Quarter.xlsx]Pivot!PivotTable4</c:name>
    <c:fmtId val="-1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Preventable and  Non Preventables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rgbClr val="C00000"/>
          </a:solidFill>
          <a:ln>
            <a:solidFill>
              <a:srgbClr val="C00000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rgbClr val="C00000"/>
          </a:solidFill>
          <a:ln>
            <a:solidFill>
              <a:srgbClr val="C00000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rgbClr val="C00000"/>
          </a:solidFill>
          <a:ln>
            <a:solidFill>
              <a:srgbClr val="C00000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rgbClr val="C00000"/>
          </a:solidFill>
          <a:ln>
            <a:solidFill>
              <a:srgbClr val="C00000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Pivot!$B$35:$B$36</c:f>
              <c:strCache>
                <c:ptCount val="1"/>
                <c:pt idx="0">
                  <c:v>NP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Pivot!$A$37:$A$41</c:f>
              <c:strCache>
                <c:ptCount val="4"/>
                <c:pt idx="0">
                  <c:v>FY2017 - 2nd Qtr</c:v>
                </c:pt>
                <c:pt idx="1">
                  <c:v>FY2017 - 3rd Qtr</c:v>
                </c:pt>
                <c:pt idx="2">
                  <c:v>FY2017 - 4th Qtr</c:v>
                </c:pt>
                <c:pt idx="3">
                  <c:v>FY2018 - 1st Qtr</c:v>
                </c:pt>
              </c:strCache>
            </c:strRef>
          </c:cat>
          <c:val>
            <c:numRef>
              <c:f>Pivot!$B$37:$B$41</c:f>
              <c:numCache>
                <c:formatCode>General</c:formatCode>
                <c:ptCount val="4"/>
                <c:pt idx="0">
                  <c:v>62</c:v>
                </c:pt>
                <c:pt idx="1">
                  <c:v>56</c:v>
                </c:pt>
                <c:pt idx="2">
                  <c:v>57</c:v>
                </c:pt>
                <c:pt idx="3">
                  <c:v>71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2A8-4A82-8BA9-0C0631F1AE0B}"/>
            </c:ext>
          </c:extLst>
        </c:ser>
        <c:ser>
          <c:idx val="1"/>
          <c:order val="1"/>
          <c:tx>
            <c:strRef>
              <c:f>Pivot!$C$35:$C$36</c:f>
              <c:strCache>
                <c:ptCount val="1"/>
                <c:pt idx="0">
                  <c:v>P</c:v>
                </c:pt>
              </c:strCache>
            </c:strRef>
          </c:tx>
          <c:spPr>
            <a:solidFill>
              <a:srgbClr val="C00000"/>
            </a:solidFill>
            <a:ln>
              <a:solidFill>
                <a:srgbClr val="C0000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Pivot!$A$37:$A$41</c:f>
              <c:strCache>
                <c:ptCount val="4"/>
                <c:pt idx="0">
                  <c:v>FY2017 - 2nd Qtr</c:v>
                </c:pt>
                <c:pt idx="1">
                  <c:v>FY2017 - 3rd Qtr</c:v>
                </c:pt>
                <c:pt idx="2">
                  <c:v>FY2017 - 4th Qtr</c:v>
                </c:pt>
                <c:pt idx="3">
                  <c:v>FY2018 - 1st Qtr</c:v>
                </c:pt>
              </c:strCache>
            </c:strRef>
          </c:cat>
          <c:val>
            <c:numRef>
              <c:f>Pivot!$C$37:$C$41</c:f>
              <c:numCache>
                <c:formatCode>General</c:formatCode>
                <c:ptCount val="4"/>
                <c:pt idx="0">
                  <c:v>42</c:v>
                </c:pt>
                <c:pt idx="1">
                  <c:v>37</c:v>
                </c:pt>
                <c:pt idx="2">
                  <c:v>44</c:v>
                </c:pt>
                <c:pt idx="3">
                  <c:v>30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2A8-4A82-8BA9-0C0631F1AE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10"/>
        <c:axId val="121803136"/>
        <c:axId val="121804672"/>
      </c:barChart>
      <c:catAx>
        <c:axId val="121803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1804672"/>
        <c:crosses val="autoZero"/>
        <c:auto val="1"/>
        <c:lblAlgn val="ctr"/>
        <c:lblOffset val="100"/>
        <c:noMultiLvlLbl val="0"/>
      </c:catAx>
      <c:valAx>
        <c:axId val="1218046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100">
                    <a:latin typeface="Arial" panose="020B0604020202020204" pitchFamily="34" charset="0"/>
                    <a:cs typeface="Arial" panose="020B0604020202020204" pitchFamily="34" charset="0"/>
                  </a:rPr>
                  <a:t>No. of Occurences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2180313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extLst xmlns:c16r2="http://schemas.microsoft.com/office/drawing/2015/06/chart">
    <c:ext xmlns:c16="http://schemas.microsoft.com/office/drawing/2014/chart" uri="{E28EC0CA-F0BB-4C9C-879D-F8772B89E7AC}">
      <c16:pivotOptions16>
        <c16:showExpandCollapseFieldButtons val="1"/>
      </c16:pivotOptions16>
    </c:ex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>
                <a:solidFill>
                  <a:schemeClr val="tx2"/>
                </a:solidFill>
              </a:defRPr>
            </a:pPr>
            <a:r>
              <a:rPr lang="en-US" dirty="0" smtClean="0">
                <a:solidFill>
                  <a:schemeClr val="tx2"/>
                </a:solidFill>
              </a:rPr>
              <a:t>On-Time</a:t>
            </a:r>
            <a:r>
              <a:rPr lang="en-US" baseline="0" dirty="0" smtClean="0">
                <a:solidFill>
                  <a:schemeClr val="tx2"/>
                </a:solidFill>
              </a:rPr>
              <a:t> Performance</a:t>
            </a:r>
            <a:endParaRPr lang="en-US" dirty="0">
              <a:solidFill>
                <a:schemeClr val="tx2"/>
              </a:solidFill>
            </a:endParaRP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3"/>
          <c:order val="0"/>
          <c:tx>
            <c:v>FY18</c:v>
          </c:tx>
          <c:spPr>
            <a:ln>
              <a:solidFill>
                <a:srgbClr val="7030A0"/>
              </a:solidFill>
            </a:ln>
          </c:spPr>
          <c:marker>
            <c:spPr>
              <a:solidFill>
                <a:srgbClr val="7030A0"/>
              </a:solidFill>
              <a:ln>
                <a:solidFill>
                  <a:srgbClr val="7030A0"/>
                </a:solidFill>
              </a:ln>
            </c:spPr>
          </c:marker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'[Chart in Microsoft PowerPoint]Sheet1'!$H$56:$H$58</c:f>
              <c:numCache>
                <c:formatCode>0.0%</c:formatCode>
                <c:ptCount val="3"/>
                <c:pt idx="0">
                  <c:v>0.89100000000000001</c:v>
                </c:pt>
                <c:pt idx="1">
                  <c:v>0.96499999999999997</c:v>
                </c:pt>
                <c:pt idx="2">
                  <c:v>0.90800000000000003</c:v>
                </c:pt>
              </c:numCache>
            </c:numRef>
          </c:val>
          <c:smooth val="0"/>
        </c:ser>
        <c:ser>
          <c:idx val="2"/>
          <c:order val="1"/>
          <c:tx>
            <c:v>FY17</c:v>
          </c:tx>
          <c:spPr>
            <a:ln>
              <a:solidFill>
                <a:schemeClr val="accent5"/>
              </a:solidFill>
            </a:ln>
          </c:spPr>
          <c:marker>
            <c:spPr>
              <a:solidFill>
                <a:schemeClr val="accent5"/>
              </a:solidFill>
              <a:ln>
                <a:solidFill>
                  <a:schemeClr val="accent5"/>
                </a:solidFill>
              </a:ln>
            </c:spPr>
          </c:marker>
          <c:cat>
            <c:strRef>
              <c:f>'[Chart in Microsoft PowerPoint]Sheet1'!$D$56:$D$67</c:f>
              <c:strCache>
                <c:ptCount val="12"/>
                <c:pt idx="0">
                  <c:v>July</c:v>
                </c:pt>
                <c:pt idx="1">
                  <c:v>August</c:v>
                </c:pt>
                <c:pt idx="2">
                  <c:v>September</c:v>
                </c:pt>
                <c:pt idx="3">
                  <c:v>October</c:v>
                </c:pt>
                <c:pt idx="4">
                  <c:v>November</c:v>
                </c:pt>
                <c:pt idx="5">
                  <c:v>December</c:v>
                </c:pt>
                <c:pt idx="6">
                  <c:v>January</c:v>
                </c:pt>
                <c:pt idx="7">
                  <c:v>February</c:v>
                </c:pt>
                <c:pt idx="8">
                  <c:v>March</c:v>
                </c:pt>
                <c:pt idx="9">
                  <c:v>April</c:v>
                </c:pt>
                <c:pt idx="10">
                  <c:v>May</c:v>
                </c:pt>
                <c:pt idx="11">
                  <c:v>June</c:v>
                </c:pt>
              </c:strCache>
            </c:strRef>
          </c:cat>
          <c:val>
            <c:numRef>
              <c:f>'[Chart in Microsoft PowerPoint]Sheet1'!$G$56:$G$67</c:f>
              <c:numCache>
                <c:formatCode>0.0%</c:formatCode>
                <c:ptCount val="12"/>
                <c:pt idx="0">
                  <c:v>0.93600000000000005</c:v>
                </c:pt>
                <c:pt idx="1">
                  <c:v>0.96499999999999997</c:v>
                </c:pt>
                <c:pt idx="2">
                  <c:v>0.91500000000000004</c:v>
                </c:pt>
                <c:pt idx="3">
                  <c:v>0.97299999999999998</c:v>
                </c:pt>
                <c:pt idx="4">
                  <c:v>0.94799999999999995</c:v>
                </c:pt>
                <c:pt idx="5">
                  <c:v>0.96599999999999997</c:v>
                </c:pt>
                <c:pt idx="6">
                  <c:v>0.98199999999999998</c:v>
                </c:pt>
                <c:pt idx="7">
                  <c:v>0.98599999999999999</c:v>
                </c:pt>
                <c:pt idx="8" formatCode="0%">
                  <c:v>1</c:v>
                </c:pt>
                <c:pt idx="9">
                  <c:v>0.98</c:v>
                </c:pt>
                <c:pt idx="10">
                  <c:v>0.96099999999999997</c:v>
                </c:pt>
                <c:pt idx="11">
                  <c:v>0.95299999999999996</c:v>
                </c:pt>
              </c:numCache>
            </c:numRef>
          </c:val>
          <c:smooth val="0"/>
        </c:ser>
        <c:ser>
          <c:idx val="1"/>
          <c:order val="2"/>
          <c:tx>
            <c:v>FY16</c:v>
          </c:tx>
          <c:spPr>
            <a:ln>
              <a:solidFill>
                <a:schemeClr val="accent4">
                  <a:lumMod val="75000"/>
                </a:schemeClr>
              </a:solidFill>
            </a:ln>
          </c:spPr>
          <c:marker>
            <c:spPr>
              <a:solidFill>
                <a:schemeClr val="accent4">
                  <a:lumMod val="75000"/>
                </a:schemeClr>
              </a:solidFill>
              <a:ln>
                <a:solidFill>
                  <a:schemeClr val="accent4">
                    <a:lumMod val="75000"/>
                  </a:schemeClr>
                </a:solidFill>
              </a:ln>
            </c:spPr>
          </c:marker>
          <c:cat>
            <c:strRef>
              <c:f>'[Chart in Microsoft PowerPoint]Sheet1'!$D$56:$D$67</c:f>
              <c:strCache>
                <c:ptCount val="12"/>
                <c:pt idx="0">
                  <c:v>July</c:v>
                </c:pt>
                <c:pt idx="1">
                  <c:v>August</c:v>
                </c:pt>
                <c:pt idx="2">
                  <c:v>September</c:v>
                </c:pt>
                <c:pt idx="3">
                  <c:v>October</c:v>
                </c:pt>
                <c:pt idx="4">
                  <c:v>November</c:v>
                </c:pt>
                <c:pt idx="5">
                  <c:v>December</c:v>
                </c:pt>
                <c:pt idx="6">
                  <c:v>January</c:v>
                </c:pt>
                <c:pt idx="7">
                  <c:v>February</c:v>
                </c:pt>
                <c:pt idx="8">
                  <c:v>March</c:v>
                </c:pt>
                <c:pt idx="9">
                  <c:v>April</c:v>
                </c:pt>
                <c:pt idx="10">
                  <c:v>May</c:v>
                </c:pt>
                <c:pt idx="11">
                  <c:v>June</c:v>
                </c:pt>
              </c:strCache>
            </c:strRef>
          </c:cat>
          <c:val>
            <c:numRef>
              <c:f>'[Chart in Microsoft PowerPoint]Sheet1'!$F$56:$F$67</c:f>
              <c:numCache>
                <c:formatCode>0.0%</c:formatCode>
                <c:ptCount val="12"/>
                <c:pt idx="0">
                  <c:v>0.99399999999999999</c:v>
                </c:pt>
                <c:pt idx="1">
                  <c:v>0.9889</c:v>
                </c:pt>
                <c:pt idx="2">
                  <c:v>0.98499999999999999</c:v>
                </c:pt>
                <c:pt idx="3">
                  <c:v>0.98399999999999999</c:v>
                </c:pt>
                <c:pt idx="4">
                  <c:v>0.97799999999999998</c:v>
                </c:pt>
                <c:pt idx="5">
                  <c:v>0.98099999999999998</c:v>
                </c:pt>
                <c:pt idx="6">
                  <c:v>0.98599999999999999</c:v>
                </c:pt>
                <c:pt idx="7">
                  <c:v>0.98699999999999999</c:v>
                </c:pt>
                <c:pt idx="8">
                  <c:v>0.99099999999999999</c:v>
                </c:pt>
                <c:pt idx="9">
                  <c:v>0.98699999999999999</c:v>
                </c:pt>
                <c:pt idx="10">
                  <c:v>0.95699999999999996</c:v>
                </c:pt>
                <c:pt idx="11">
                  <c:v>0.95299999999999996</c:v>
                </c:pt>
              </c:numCache>
            </c:numRef>
          </c:val>
          <c:smooth val="0"/>
        </c:ser>
        <c:ser>
          <c:idx val="0"/>
          <c:order val="3"/>
          <c:tx>
            <c:v>FY15</c:v>
          </c:tx>
          <c:spPr>
            <a:ln>
              <a:solidFill>
                <a:schemeClr val="bg1">
                  <a:lumMod val="65000"/>
                </a:schemeClr>
              </a:solidFill>
            </a:ln>
          </c:spPr>
          <c:marker>
            <c:spPr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c:spPr>
          </c:marker>
          <c:cat>
            <c:strRef>
              <c:f>'[Chart in Microsoft PowerPoint]Sheet1'!$D$56:$D$67</c:f>
              <c:strCache>
                <c:ptCount val="12"/>
                <c:pt idx="0">
                  <c:v>July</c:v>
                </c:pt>
                <c:pt idx="1">
                  <c:v>August</c:v>
                </c:pt>
                <c:pt idx="2">
                  <c:v>September</c:v>
                </c:pt>
                <c:pt idx="3">
                  <c:v>October</c:v>
                </c:pt>
                <c:pt idx="4">
                  <c:v>November</c:v>
                </c:pt>
                <c:pt idx="5">
                  <c:v>December</c:v>
                </c:pt>
                <c:pt idx="6">
                  <c:v>January</c:v>
                </c:pt>
                <c:pt idx="7">
                  <c:v>February</c:v>
                </c:pt>
                <c:pt idx="8">
                  <c:v>March</c:v>
                </c:pt>
                <c:pt idx="9">
                  <c:v>April</c:v>
                </c:pt>
                <c:pt idx="10">
                  <c:v>May</c:v>
                </c:pt>
                <c:pt idx="11">
                  <c:v>June</c:v>
                </c:pt>
              </c:strCache>
            </c:strRef>
          </c:cat>
          <c:val>
            <c:numRef>
              <c:f>'[Chart in Microsoft PowerPoint]Sheet1'!$E$56:$E$67</c:f>
              <c:numCache>
                <c:formatCode>General</c:formatCode>
                <c:ptCount val="12"/>
                <c:pt idx="5" formatCode="0.0%">
                  <c:v>0.99399999999999999</c:v>
                </c:pt>
                <c:pt idx="6" formatCode="0.0%">
                  <c:v>0.9889</c:v>
                </c:pt>
                <c:pt idx="7" formatCode="0.0%">
                  <c:v>0.98499999999999999</c:v>
                </c:pt>
                <c:pt idx="8" formatCode="0.0%">
                  <c:v>0.98399999999999999</c:v>
                </c:pt>
                <c:pt idx="9" formatCode="0.0%">
                  <c:v>0.91800000000000004</c:v>
                </c:pt>
                <c:pt idx="10" formatCode="0.0%">
                  <c:v>0.85499999999999998</c:v>
                </c:pt>
                <c:pt idx="11" formatCode="0.0%">
                  <c:v>0.95299999999999996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9524736"/>
        <c:axId val="119535104"/>
      </c:lineChart>
      <c:catAx>
        <c:axId val="119524736"/>
        <c:scaling>
          <c:orientation val="minMax"/>
        </c:scaling>
        <c:delete val="0"/>
        <c:axPos val="b"/>
        <c:majorTickMark val="out"/>
        <c:minorTickMark val="none"/>
        <c:tickLblPos val="nextTo"/>
        <c:crossAx val="119535104"/>
        <c:crosses val="autoZero"/>
        <c:auto val="1"/>
        <c:lblAlgn val="ctr"/>
        <c:lblOffset val="100"/>
        <c:noMultiLvlLbl val="0"/>
      </c:catAx>
      <c:valAx>
        <c:axId val="119535104"/>
        <c:scaling>
          <c:orientation val="minMax"/>
        </c:scaling>
        <c:delete val="0"/>
        <c:axPos val="l"/>
        <c:majorGridlines/>
        <c:numFmt formatCode="0.0%" sourceLinked="1"/>
        <c:majorTickMark val="out"/>
        <c:minorTickMark val="none"/>
        <c:tickLblPos val="nextTo"/>
        <c:crossAx val="11952473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033943" cy="352781"/>
          </a:xfrm>
          <a:prstGeom prst="rect">
            <a:avLst/>
          </a:prstGeom>
        </p:spPr>
        <p:txBody>
          <a:bodyPr vert="horz" lIns="93321" tIns="46660" rIns="93321" bIns="46660" rtlCol="0"/>
          <a:lstStyle>
            <a:lvl1pPr algn="l">
              <a:defRPr sz="1200"/>
            </a:lvl1pPr>
          </a:lstStyle>
          <a:p>
            <a:endParaRPr lang="en-US" dirty="0">
              <a:latin typeface="Arial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73542" y="1"/>
            <a:ext cx="4033943" cy="352781"/>
          </a:xfrm>
          <a:prstGeom prst="rect">
            <a:avLst/>
          </a:prstGeom>
        </p:spPr>
        <p:txBody>
          <a:bodyPr vert="horz" lIns="93321" tIns="46660" rIns="93321" bIns="46660" rtlCol="0"/>
          <a:lstStyle>
            <a:lvl1pPr algn="r">
              <a:defRPr sz="1200"/>
            </a:lvl1pPr>
          </a:lstStyle>
          <a:p>
            <a:fld id="{06FBF669-61D0-C44F-834A-43537F5FEE21}" type="datetimeFigureOut">
              <a:rPr lang="en-US" smtClean="0">
                <a:latin typeface="Arial" charset="0"/>
              </a:rPr>
              <a:t>11/15/2017</a:t>
            </a:fld>
            <a:endParaRPr lang="en-US" dirty="0">
              <a:latin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670321"/>
            <a:ext cx="4033943" cy="352780"/>
          </a:xfrm>
          <a:prstGeom prst="rect">
            <a:avLst/>
          </a:prstGeom>
        </p:spPr>
        <p:txBody>
          <a:bodyPr vert="horz" lIns="93321" tIns="46660" rIns="93321" bIns="46660" rtlCol="0" anchor="b"/>
          <a:lstStyle>
            <a:lvl1pPr algn="l">
              <a:defRPr sz="1200"/>
            </a:lvl1pPr>
          </a:lstStyle>
          <a:p>
            <a:endParaRPr lang="en-US" dirty="0">
              <a:latin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73542" y="6670321"/>
            <a:ext cx="4033943" cy="352780"/>
          </a:xfrm>
          <a:prstGeom prst="rect">
            <a:avLst/>
          </a:prstGeom>
        </p:spPr>
        <p:txBody>
          <a:bodyPr vert="horz" lIns="93321" tIns="46660" rIns="93321" bIns="46660" rtlCol="0" anchor="b"/>
          <a:lstStyle>
            <a:lvl1pPr algn="r">
              <a:defRPr sz="1200"/>
            </a:lvl1pPr>
          </a:lstStyle>
          <a:p>
            <a:fld id="{2A9686E7-D648-5648-9CBA-151F13B604ED}" type="slidenum">
              <a:rPr lang="en-US" smtClean="0">
                <a:latin typeface="Arial" charset="0"/>
              </a:rPr>
              <a:t>‹#›</a:t>
            </a:fld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27899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033943" cy="352781"/>
          </a:xfrm>
          <a:prstGeom prst="rect">
            <a:avLst/>
          </a:prstGeom>
        </p:spPr>
        <p:txBody>
          <a:bodyPr vert="horz" lIns="93321" tIns="46660" rIns="93321" bIns="46660" rtlCol="0"/>
          <a:lstStyle>
            <a:lvl1pPr algn="l">
              <a:defRPr sz="1200" b="0" i="0">
                <a:latin typeface="Corbel Regular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73542" y="1"/>
            <a:ext cx="4033943" cy="352781"/>
          </a:xfrm>
          <a:prstGeom prst="rect">
            <a:avLst/>
          </a:prstGeom>
        </p:spPr>
        <p:txBody>
          <a:bodyPr vert="horz" lIns="93321" tIns="46660" rIns="93321" bIns="46660" rtlCol="0"/>
          <a:lstStyle>
            <a:lvl1pPr algn="r">
              <a:defRPr sz="1200" b="0" i="0">
                <a:latin typeface="Corbel Regular" charset="0"/>
              </a:defRPr>
            </a:lvl1pPr>
          </a:lstStyle>
          <a:p>
            <a:fld id="{CE863680-8853-6649-99DA-475CC3EF74FE}" type="datetimeFigureOut">
              <a:rPr lang="en-US" smtClean="0"/>
              <a:pPr/>
              <a:t>11/15/2017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9525" y="879475"/>
            <a:ext cx="4210050" cy="2368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1" tIns="46660" rIns="93321" bIns="4666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0910" y="3379868"/>
            <a:ext cx="7447280" cy="2765345"/>
          </a:xfrm>
          <a:prstGeom prst="rect">
            <a:avLst/>
          </a:prstGeom>
        </p:spPr>
        <p:txBody>
          <a:bodyPr vert="horz" lIns="93321" tIns="46660" rIns="93321" bIns="4666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670321"/>
            <a:ext cx="4033943" cy="352780"/>
          </a:xfrm>
          <a:prstGeom prst="rect">
            <a:avLst/>
          </a:prstGeom>
        </p:spPr>
        <p:txBody>
          <a:bodyPr vert="horz" lIns="93321" tIns="46660" rIns="93321" bIns="46660" rtlCol="0" anchor="b"/>
          <a:lstStyle>
            <a:lvl1pPr algn="l">
              <a:defRPr sz="1200" b="0" i="0">
                <a:latin typeface="Corbel Regular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73542" y="6670321"/>
            <a:ext cx="4033943" cy="352780"/>
          </a:xfrm>
          <a:prstGeom prst="rect">
            <a:avLst/>
          </a:prstGeom>
        </p:spPr>
        <p:txBody>
          <a:bodyPr vert="horz" lIns="93321" tIns="46660" rIns="93321" bIns="46660" rtlCol="0" anchor="b"/>
          <a:lstStyle>
            <a:lvl1pPr algn="r">
              <a:defRPr sz="1200" b="0" i="0">
                <a:latin typeface="Corbel Regular" charset="0"/>
              </a:defRPr>
            </a:lvl1pPr>
          </a:lstStyle>
          <a:p>
            <a:fld id="{65A54A80-2A61-B543-BD9D-4700F7DB49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5067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Corbel Regular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Corbel Regular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Corbel Regular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Corbel Regular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Corbel Regular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49525" y="879475"/>
            <a:ext cx="4210050" cy="2368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54A80-2A61-B543-BD9D-4700F7DB499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9110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94851" indent="-294851">
              <a:buFont typeface="Arial" panose="020B0604020202020204" pitchFamily="34" charset="0"/>
              <a:buChar char="•"/>
            </a:pPr>
            <a:r>
              <a:rPr lang="en-US" sz="1600" dirty="0"/>
              <a:t>Accidents continue to trend down while injuries remain flat</a:t>
            </a:r>
          </a:p>
          <a:p>
            <a:pPr marL="294851" indent="-294851">
              <a:buFont typeface="Arial" panose="020B0604020202020204" pitchFamily="34" charset="0"/>
              <a:buChar char="•"/>
            </a:pPr>
            <a:r>
              <a:rPr lang="en-US" sz="1600" dirty="0"/>
              <a:t>In addition to training we have increased availability of personal protective equipment for employees working with Andrea McClain as part of a City Wide initiative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54A80-2A61-B543-BD9D-4700F7DB4995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286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94851" indent="-294851">
              <a:buFont typeface="Arial" panose="020B0604020202020204" pitchFamily="34" charset="0"/>
              <a:buChar char="•"/>
            </a:pPr>
            <a:r>
              <a:rPr lang="en-US" sz="1600" dirty="0"/>
              <a:t>Fleet availability is a key measure</a:t>
            </a:r>
          </a:p>
          <a:p>
            <a:pPr marL="294851" indent="-294851">
              <a:buFont typeface="Arial" panose="020B0604020202020204" pitchFamily="34" charset="0"/>
              <a:buChar char="•"/>
            </a:pPr>
            <a:r>
              <a:rPr lang="en-US" sz="1600" dirty="0"/>
              <a:t>Like to see 100%</a:t>
            </a:r>
          </a:p>
          <a:p>
            <a:pPr marL="294851" indent="-294851">
              <a:buFont typeface="Arial" panose="020B0604020202020204" pitchFamily="34" charset="0"/>
              <a:buChar char="•"/>
            </a:pPr>
            <a:r>
              <a:rPr lang="en-US" sz="1600" dirty="0"/>
              <a:t>Above 90% is still very good</a:t>
            </a:r>
          </a:p>
          <a:p>
            <a:pPr marL="294851" indent="-294851">
              <a:buFont typeface="Arial" panose="020B0604020202020204" pitchFamily="34" charset="0"/>
              <a:buChar char="•"/>
            </a:pPr>
            <a:r>
              <a:rPr lang="en-US" sz="1600" dirty="0"/>
              <a:t>Some equipment requires hard to get parts and some changes in procurement practices are causing limitations in the availability of parts</a:t>
            </a:r>
          </a:p>
          <a:p>
            <a:pPr marL="294851" indent="-294851">
              <a:buFont typeface="Arial" panose="020B0604020202020204" pitchFamily="34" charset="0"/>
              <a:buChar char="•"/>
            </a:pPr>
            <a:r>
              <a:rPr lang="en-US" sz="1600" dirty="0"/>
              <a:t>May result in higher equipment costs as we may be forced to carry more parts than we normally would to mitigate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54A80-2A61-B543-BD9D-4700F7DB4995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7748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94851" indent="-294851">
              <a:buFont typeface="Arial" panose="020B0604020202020204" pitchFamily="34" charset="0"/>
              <a:buChar char="•"/>
            </a:pPr>
            <a:r>
              <a:rPr lang="en-US" sz="1600" dirty="0"/>
              <a:t>Key measure affecting availability is PM activity</a:t>
            </a:r>
          </a:p>
          <a:p>
            <a:pPr marL="294851" indent="-294851">
              <a:buFont typeface="Arial" panose="020B0604020202020204" pitchFamily="34" charset="0"/>
              <a:buChar char="•"/>
            </a:pPr>
            <a:r>
              <a:rPr lang="en-US" sz="1600" dirty="0"/>
              <a:t>Work with all departments to maintain equipment</a:t>
            </a:r>
          </a:p>
          <a:p>
            <a:pPr marL="294851" indent="-294851">
              <a:buFont typeface="Arial" panose="020B0604020202020204" pitchFamily="34" charset="0"/>
              <a:buChar char="•"/>
            </a:pPr>
            <a:r>
              <a:rPr lang="en-US" sz="1600" dirty="0"/>
              <a:t>Major issue occurs – Departments making equipment available for scheduled maintenance</a:t>
            </a:r>
          </a:p>
          <a:p>
            <a:pPr marL="294851" indent="-294851">
              <a:buFont typeface="Arial" panose="020B0604020202020204" pitchFamily="34" charset="0"/>
              <a:buChar char="•"/>
            </a:pPr>
            <a:r>
              <a:rPr lang="en-US" sz="1600" dirty="0"/>
              <a:t>Measure of that… by department</a:t>
            </a:r>
          </a:p>
          <a:p>
            <a:pPr marL="294851" indent="-294851">
              <a:buFont typeface="Arial" panose="020B0604020202020204" pitchFamily="34" charset="0"/>
              <a:buChar char="•"/>
            </a:pPr>
            <a:r>
              <a:rPr lang="en-US" sz="1600" dirty="0"/>
              <a:t>Huge improvement over time in general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54A80-2A61-B543-BD9D-4700F7DB4995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8921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54A80-2A61-B543-BD9D-4700F7DB4995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6813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54A80-2A61-B543-BD9D-4700F7DB4995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5069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49525" y="879475"/>
            <a:ext cx="4210050" cy="2368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54A80-2A61-B543-BD9D-4700F7DB499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870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94851" indent="-294851">
              <a:buFont typeface="Arial" panose="020B0604020202020204" pitchFamily="34" charset="0"/>
              <a:buChar char="•"/>
            </a:pPr>
            <a:r>
              <a:rPr lang="en-US" sz="1600" dirty="0"/>
              <a:t>General Fund includes Transportation and administration functions</a:t>
            </a:r>
          </a:p>
          <a:p>
            <a:pPr marL="294851" indent="-294851">
              <a:buFont typeface="Arial" panose="020B0604020202020204" pitchFamily="34" charset="0"/>
              <a:buChar char="•"/>
            </a:pPr>
            <a:r>
              <a:rPr lang="en-US" sz="1600" dirty="0"/>
              <a:t>Total General fund budget was about $55M</a:t>
            </a:r>
          </a:p>
          <a:p>
            <a:pPr marL="294851" indent="-294851">
              <a:buFont typeface="Arial" panose="020B0604020202020204" pitchFamily="34" charset="0"/>
              <a:buChar char="•"/>
            </a:pPr>
            <a:r>
              <a:rPr lang="en-US" sz="1600" dirty="0"/>
              <a:t>44% for contracted services, 29% for personnel costs</a:t>
            </a:r>
          </a:p>
          <a:p>
            <a:pPr marL="294851" indent="-294851">
              <a:buFont typeface="Arial" panose="020B0604020202020204" pitchFamily="34" charset="0"/>
              <a:buChar char="•"/>
            </a:pPr>
            <a:r>
              <a:rPr lang="en-US" sz="1600" dirty="0"/>
              <a:t>20% for supplies, and materials</a:t>
            </a:r>
          </a:p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54A80-2A61-B543-BD9D-4700F7DB499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2642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94851" indent="-294851">
              <a:buFont typeface="Arial" panose="020B0604020202020204" pitchFamily="34" charset="0"/>
              <a:buChar char="•"/>
            </a:pPr>
            <a:r>
              <a:rPr lang="en-US" sz="1600" dirty="0"/>
              <a:t>Solid waste revenue fund total was $46.54M</a:t>
            </a:r>
          </a:p>
          <a:p>
            <a:pPr marL="294851" indent="-294851">
              <a:buFont typeface="Arial" panose="020B0604020202020204" pitchFamily="34" charset="0"/>
              <a:buChar char="•"/>
            </a:pPr>
            <a:r>
              <a:rPr lang="en-US" sz="1600" dirty="0"/>
              <a:t>Under budget on personnel (constantly staffing and filling vacancies)</a:t>
            </a:r>
          </a:p>
          <a:p>
            <a:pPr marL="294851" indent="-294851">
              <a:buFont typeface="Arial" panose="020B0604020202020204" pitchFamily="34" charset="0"/>
              <a:buChar char="•"/>
            </a:pPr>
            <a:r>
              <a:rPr lang="en-US" sz="1600" dirty="0"/>
              <a:t>Over budget on operating and maintenance expense – direct reflection of equipment maintenance costs, disposal expenses, sunken costs</a:t>
            </a:r>
          </a:p>
          <a:p>
            <a:pPr marL="294851" indent="-294851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54A80-2A61-B543-BD9D-4700F7DB499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2789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94851" indent="-294851">
              <a:buFont typeface="Arial" panose="020B0604020202020204" pitchFamily="34" charset="0"/>
              <a:buChar char="•"/>
            </a:pPr>
            <a:r>
              <a:rPr lang="en-US" sz="1600" dirty="0"/>
              <a:t>Fleet services under budget on supplies and salaries</a:t>
            </a:r>
          </a:p>
          <a:p>
            <a:pPr marL="294851" indent="-294851">
              <a:buFont typeface="Arial" panose="020B0604020202020204" pitchFamily="34" charset="0"/>
              <a:buChar char="•"/>
            </a:pPr>
            <a:r>
              <a:rPr lang="en-US" sz="1600" dirty="0"/>
              <a:t>Over budget slightly – Contracted services</a:t>
            </a:r>
          </a:p>
          <a:p>
            <a:pPr marL="294851" indent="-294851">
              <a:buFont typeface="Arial" panose="020B0604020202020204" pitchFamily="34" charset="0"/>
              <a:buChar char="•"/>
            </a:pPr>
            <a:r>
              <a:rPr lang="en-US" sz="1600" dirty="0"/>
              <a:t>Overall under budget </a:t>
            </a:r>
          </a:p>
          <a:p>
            <a:pPr marL="294851" indent="-294851">
              <a:buFont typeface="Arial" panose="020B0604020202020204" pitchFamily="34" charset="0"/>
              <a:buChar char="•"/>
            </a:pPr>
            <a:r>
              <a:rPr lang="en-US" sz="1600" dirty="0"/>
              <a:t>Reflection of the work that is being done in working with the employee team implementing MANAGED COMPETITION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54A80-2A61-B543-BD9D-4700F7DB499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33950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49525" y="879475"/>
            <a:ext cx="4210050" cy="2368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54A80-2A61-B543-BD9D-4700F7DB499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1127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*Concrete and asphalt/potholes numbers were affected by weather (rain)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54A80-2A61-B543-BD9D-4700F7DB4995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1245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/>
              <a:t>Safety focus on training and awareness</a:t>
            </a:r>
          </a:p>
          <a:p>
            <a:pPr marL="294851" indent="-294851">
              <a:buFont typeface="Arial" panose="020B0604020202020204" pitchFamily="34" charset="0"/>
              <a:buChar char="•"/>
            </a:pPr>
            <a:r>
              <a:rPr lang="en-US" sz="1600" dirty="0"/>
              <a:t>5800 training hours to our employees</a:t>
            </a:r>
          </a:p>
          <a:p>
            <a:pPr marL="294851" indent="-294851">
              <a:buFont typeface="Arial" panose="020B0604020202020204" pitchFamily="34" charset="0"/>
              <a:buChar char="•"/>
            </a:pPr>
            <a:r>
              <a:rPr lang="en-US" sz="1600" dirty="0"/>
              <a:t>97% of our total training capacity</a:t>
            </a:r>
          </a:p>
          <a:p>
            <a:pPr marL="294851" indent="-294851">
              <a:buFont typeface="Arial" panose="020B0604020202020204" pitchFamily="34" charset="0"/>
              <a:buChar char="•"/>
            </a:pPr>
            <a:r>
              <a:rPr lang="en-US" sz="1600" dirty="0"/>
              <a:t>Focus on active coaching based on drive cam observations with a goal of reducing unsafe work practices – Operating equipment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54A80-2A61-B543-BD9D-4700F7DB4995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7141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94851" indent="-294851">
              <a:buFont typeface="Arial" panose="020B0604020202020204" pitchFamily="34" charset="0"/>
              <a:buChar char="•"/>
            </a:pPr>
            <a:r>
              <a:rPr lang="en-US" sz="1600" dirty="0"/>
              <a:t>Accidents continue to trend down while injuries remain flat</a:t>
            </a:r>
          </a:p>
          <a:p>
            <a:pPr marL="294851" indent="-294851">
              <a:buFont typeface="Arial" panose="020B0604020202020204" pitchFamily="34" charset="0"/>
              <a:buChar char="•"/>
            </a:pPr>
            <a:r>
              <a:rPr lang="en-US" sz="1600" dirty="0"/>
              <a:t>In addition to training we have increased availability of personal protective equipment for employees working with Andrea McClain as part of a City Wide initiative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54A80-2A61-B543-BD9D-4700F7DB4995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131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304800"/>
            <a:ext cx="12192000" cy="5867400"/>
          </a:xfrm>
          <a:prstGeom prst="rect">
            <a:avLst/>
          </a:prstGeom>
          <a:gradFill>
            <a:gsLst>
              <a:gs pos="58000">
                <a:schemeClr val="accent1">
                  <a:lumMod val="5000"/>
                  <a:lumOff val="95000"/>
                </a:schemeClr>
              </a:gs>
              <a:gs pos="89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 dirty="0">
              <a:latin typeface="Arial Bold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5643481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ight_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7" name="Holder 2"/>
          <p:cNvSpPr>
            <a:spLocks noGrp="1"/>
          </p:cNvSpPr>
          <p:nvPr>
            <p:ph type="ctrTitle" hasCustomPrompt="1"/>
          </p:nvPr>
        </p:nvSpPr>
        <p:spPr>
          <a:xfrm>
            <a:off x="2857" y="1752600"/>
            <a:ext cx="6400800" cy="553998"/>
          </a:xfrm>
          <a:prstGeom prst="rect">
            <a:avLst/>
          </a:prstGeom>
        </p:spPr>
        <p:txBody>
          <a:bodyPr wrap="square" lIns="182880" tIns="0" rIns="182880" bIns="0" anchor="ctr">
            <a:normAutofit/>
          </a:bodyPr>
          <a:lstStyle>
            <a:lvl1pPr marL="0" algn="ctr">
              <a:defRPr sz="3600" b="1" i="0" cap="all" baseline="0">
                <a:solidFill>
                  <a:srgbClr val="004B73"/>
                </a:solidFill>
                <a:latin typeface="Arial Bold" charset="0"/>
                <a:ea typeface="Arial Bold" charset="0"/>
                <a:cs typeface="Arial Bold" charset="0"/>
              </a:defRPr>
            </a:lvl1pPr>
          </a:lstStyle>
          <a:p>
            <a:r>
              <a:rPr lang="en-US" dirty="0"/>
              <a:t>LARGE HEADER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629400" y="381000"/>
            <a:ext cx="5410200" cy="28194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algn="ctr">
              <a:defRPr b="1" i="0" baseline="0">
                <a:solidFill>
                  <a:schemeClr val="bg1"/>
                </a:solidFill>
                <a:latin typeface="Arial Bold" charset="0"/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629400" y="3352800"/>
            <a:ext cx="5410200" cy="28194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algn="ctr">
              <a:defRPr b="1" i="0" baseline="0">
                <a:solidFill>
                  <a:schemeClr val="bg1"/>
                </a:solidFill>
                <a:latin typeface="Arial Bold" charset="0"/>
              </a:defRPr>
            </a:lvl1pPr>
          </a:lstStyle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2306638"/>
            <a:ext cx="6403975" cy="2493962"/>
          </a:xfrm>
          <a:prstGeom prst="rect">
            <a:avLst/>
          </a:prstGeom>
        </p:spPr>
        <p:txBody>
          <a:bodyPr lIns="457200" tIns="182880" rIns="457200">
            <a:normAutofit/>
          </a:bodyPr>
          <a:lstStyle>
            <a:lvl1pPr algn="ctr">
              <a:defRPr sz="2800" b="0" i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Use this page template for left copy and vertical image on right.</a:t>
            </a:r>
          </a:p>
        </p:txBody>
      </p:sp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ight_pictures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5" name="Holder 2"/>
          <p:cNvSpPr>
            <a:spLocks noGrp="1"/>
          </p:cNvSpPr>
          <p:nvPr>
            <p:ph type="ctrTitle" hasCustomPrompt="1"/>
          </p:nvPr>
        </p:nvSpPr>
        <p:spPr>
          <a:xfrm>
            <a:off x="0" y="441811"/>
            <a:ext cx="6553200" cy="553998"/>
          </a:xfrm>
          <a:prstGeom prst="rect">
            <a:avLst/>
          </a:prstGeom>
        </p:spPr>
        <p:txBody>
          <a:bodyPr wrap="square" lIns="0" tIns="0" rIns="0" bIns="0" anchor="ctr">
            <a:normAutofit/>
          </a:bodyPr>
          <a:lstStyle>
            <a:lvl1pPr marL="457200">
              <a:defRPr sz="3600" b="1" i="0" cap="all" baseline="0">
                <a:solidFill>
                  <a:srgbClr val="004B73"/>
                </a:solidFill>
                <a:latin typeface="Arial Bold" charset="0"/>
                <a:ea typeface="Arial Bold" charset="0"/>
                <a:cs typeface="Arial Bold" charset="0"/>
              </a:defRPr>
            </a:lvl1pPr>
          </a:lstStyle>
          <a:p>
            <a:r>
              <a:rPr lang="en-US" dirty="0"/>
              <a:t>LARGE HEADER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381000" y="914400"/>
            <a:ext cx="6172200" cy="457200"/>
          </a:xfrm>
          <a:prstGeom prst="rect">
            <a:avLst/>
          </a:prstGeom>
        </p:spPr>
        <p:txBody>
          <a:bodyPr anchor="t"/>
          <a:lstStyle>
            <a:lvl1pPr>
              <a:spcAft>
                <a:spcPts val="600"/>
              </a:spcAft>
              <a:defRPr sz="2800" b="1" i="0">
                <a:solidFill>
                  <a:srgbClr val="004B7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Corbel Regular" charset="0"/>
              </a:defRPr>
            </a:lvl2pPr>
            <a:lvl3pPr>
              <a:defRPr b="0" i="0">
                <a:latin typeface="Corbel Regular" charset="0"/>
              </a:defRPr>
            </a:lvl3pPr>
            <a:lvl4pPr>
              <a:defRPr b="0" i="0">
                <a:latin typeface="Corbel Regular" charset="0"/>
              </a:defRPr>
            </a:lvl4pPr>
            <a:lvl5pPr>
              <a:defRPr b="0" i="0">
                <a:latin typeface="Corbel Regular" charset="0"/>
              </a:defRPr>
            </a:lvl5pPr>
          </a:lstStyle>
          <a:p>
            <a:pPr lvl="0"/>
            <a:r>
              <a:rPr lang="en-US" dirty="0"/>
              <a:t>Subhead – (Use as needed)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1447800"/>
            <a:ext cx="6172200" cy="4648200"/>
          </a:xfrm>
          <a:prstGeom prst="rect">
            <a:avLst/>
          </a:prstGeom>
        </p:spPr>
        <p:txBody>
          <a:bodyPr tIns="182880">
            <a:normAutofit/>
          </a:bodyPr>
          <a:lstStyle>
            <a:lvl1pPr>
              <a:defRPr sz="2200" b="0" i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Use this template for large body of text, for paragraphs 7 lines deep or more.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, </a:t>
            </a:r>
            <a:r>
              <a:rPr lang="en-US" dirty="0" err="1"/>
              <a:t>faucibus</a:t>
            </a:r>
            <a:r>
              <a:rPr lang="en-US" dirty="0"/>
              <a:t> quam a, </a:t>
            </a:r>
            <a:r>
              <a:rPr lang="en-US" dirty="0" err="1"/>
              <a:t>sollicitudin</a:t>
            </a:r>
            <a:r>
              <a:rPr lang="en-US" dirty="0"/>
              <a:t> dolor.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et mi </a:t>
            </a:r>
            <a:r>
              <a:rPr lang="en-US" dirty="0" err="1"/>
              <a:t>sodales</a:t>
            </a:r>
            <a:r>
              <a:rPr lang="en-US" dirty="0"/>
              <a:t>, a </a:t>
            </a:r>
            <a:r>
              <a:rPr lang="en-US" dirty="0" err="1"/>
              <a:t>viverra</a:t>
            </a:r>
            <a:r>
              <a:rPr lang="en-US" dirty="0"/>
              <a:t> lacus </a:t>
            </a:r>
            <a:r>
              <a:rPr lang="en-US" dirty="0" err="1"/>
              <a:t>placerat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 maximus </a:t>
            </a:r>
            <a:r>
              <a:rPr lang="en-US" dirty="0" err="1"/>
              <a:t>bibendum</a:t>
            </a:r>
            <a:r>
              <a:rPr lang="en-US" dirty="0"/>
              <a:t>. Integer </a:t>
            </a:r>
            <a:r>
              <a:rPr lang="en-US" dirty="0" err="1"/>
              <a:t>metus</a:t>
            </a:r>
            <a:r>
              <a:rPr lang="en-US" dirty="0"/>
              <a:t> quam, </a:t>
            </a:r>
            <a:r>
              <a:rPr lang="en-US" dirty="0" err="1"/>
              <a:t>bibendum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, tempus a sem.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629400" y="381000"/>
            <a:ext cx="5410200" cy="28194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algn="ctr">
              <a:defRPr b="1" i="0" baseline="0">
                <a:solidFill>
                  <a:schemeClr val="bg1"/>
                </a:solidFill>
                <a:latin typeface="Arial Bold" charset="0"/>
              </a:defRPr>
            </a:lvl1pPr>
          </a:lstStyle>
          <a:p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629400" y="3352800"/>
            <a:ext cx="5410200" cy="28194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algn="ctr">
              <a:defRPr b="1" i="0" baseline="0">
                <a:solidFill>
                  <a:schemeClr val="bg1"/>
                </a:solidFill>
                <a:latin typeface="Arial Bold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7495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fore_Af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52400" y="1066800"/>
            <a:ext cx="5867400" cy="51054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algn="ctr">
              <a:defRPr b="1" i="0" baseline="0">
                <a:solidFill>
                  <a:schemeClr val="bg1"/>
                </a:solidFill>
                <a:latin typeface="Arial Bold" charset="0"/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172200" y="1066800"/>
            <a:ext cx="5867400" cy="51054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algn="ctr">
              <a:defRPr b="1" i="0" baseline="0">
                <a:solidFill>
                  <a:schemeClr val="bg1"/>
                </a:solidFill>
                <a:latin typeface="Arial Bold" charset="0"/>
              </a:defRPr>
            </a:lvl1pPr>
          </a:lstStyle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1562100" y="5791200"/>
            <a:ext cx="3048001" cy="381000"/>
          </a:xfrm>
          <a:prstGeom prst="rect">
            <a:avLst/>
          </a:prstGeom>
          <a:solidFill>
            <a:srgbClr val="004B73">
              <a:alpha val="20000"/>
            </a:srgbClr>
          </a:solidFill>
        </p:spPr>
        <p:txBody>
          <a:bodyPr lIns="91440" tIns="91440"/>
          <a:lstStyle>
            <a:lvl1pPr algn="ctr">
              <a:defRPr sz="1400" b="1" i="0">
                <a:solidFill>
                  <a:schemeClr val="bg1"/>
                </a:solidFill>
                <a:effectLst>
                  <a:outerShdw blurRad="393700" dist="38100" dir="5400000" algn="t" rotWithShape="0">
                    <a:prstClr val="black">
                      <a:alpha val="75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defRPr>
            </a:lvl1pPr>
            <a:lvl2pPr algn="l">
              <a:defRPr sz="1400" b="1" i="0">
                <a:latin typeface="Arial" charset="0"/>
                <a:ea typeface="Arial" charset="0"/>
                <a:cs typeface="Arial" charset="0"/>
              </a:defRPr>
            </a:lvl2pPr>
            <a:lvl3pPr algn="l">
              <a:defRPr sz="1400" b="1" i="0">
                <a:latin typeface="Arial" charset="0"/>
                <a:ea typeface="Arial" charset="0"/>
                <a:cs typeface="Arial" charset="0"/>
              </a:defRPr>
            </a:lvl3pPr>
            <a:lvl4pPr algn="l">
              <a:defRPr sz="1400" b="1" i="0">
                <a:latin typeface="Arial" charset="0"/>
                <a:ea typeface="Arial" charset="0"/>
                <a:cs typeface="Arial" charset="0"/>
              </a:defRPr>
            </a:lvl4pPr>
            <a:lvl5pPr algn="l">
              <a:defRPr sz="1400" b="1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BEFORE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7543800" y="5791200"/>
            <a:ext cx="3124200" cy="381000"/>
          </a:xfrm>
          <a:prstGeom prst="rect">
            <a:avLst/>
          </a:prstGeom>
          <a:solidFill>
            <a:srgbClr val="004B73">
              <a:alpha val="20000"/>
            </a:srgbClr>
          </a:solidFill>
        </p:spPr>
        <p:txBody>
          <a:bodyPr lIns="91440" tIns="91440"/>
          <a:lstStyle>
            <a:lvl1pPr algn="ctr">
              <a:defRPr sz="1400" b="1" i="0">
                <a:solidFill>
                  <a:schemeClr val="bg1"/>
                </a:solidFill>
                <a:effectLst>
                  <a:outerShdw blurRad="393700" dist="38100" dir="5400000" algn="t" rotWithShape="0">
                    <a:prstClr val="black">
                      <a:alpha val="75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defRPr>
            </a:lvl1pPr>
            <a:lvl2pPr algn="l">
              <a:defRPr sz="1400" b="1" i="0">
                <a:latin typeface="Arial" charset="0"/>
                <a:ea typeface="Arial" charset="0"/>
                <a:cs typeface="Arial" charset="0"/>
              </a:defRPr>
            </a:lvl2pPr>
            <a:lvl3pPr algn="l">
              <a:defRPr sz="1400" b="1" i="0">
                <a:latin typeface="Arial" charset="0"/>
                <a:ea typeface="Arial" charset="0"/>
                <a:cs typeface="Arial" charset="0"/>
              </a:defRPr>
            </a:lvl3pPr>
            <a:lvl4pPr algn="l">
              <a:defRPr sz="1400" b="1" i="0">
                <a:latin typeface="Arial" charset="0"/>
                <a:ea typeface="Arial" charset="0"/>
                <a:cs typeface="Arial" charset="0"/>
              </a:defRPr>
            </a:lvl4pPr>
            <a:lvl5pPr algn="l">
              <a:defRPr sz="1400" b="1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AFTER</a:t>
            </a:r>
          </a:p>
        </p:txBody>
      </p:sp>
      <p:sp>
        <p:nvSpPr>
          <p:cNvPr id="15" name="Holder 2"/>
          <p:cNvSpPr>
            <a:spLocks noGrp="1"/>
          </p:cNvSpPr>
          <p:nvPr>
            <p:ph type="ctrTitle" hasCustomPrompt="1"/>
          </p:nvPr>
        </p:nvSpPr>
        <p:spPr>
          <a:xfrm>
            <a:off x="0" y="441811"/>
            <a:ext cx="12192000" cy="553998"/>
          </a:xfrm>
          <a:prstGeom prst="rect">
            <a:avLst/>
          </a:prstGeom>
        </p:spPr>
        <p:txBody>
          <a:bodyPr wrap="square" lIns="0" tIns="0" rIns="0" bIns="0" anchor="ctr">
            <a:normAutofit/>
          </a:bodyPr>
          <a:lstStyle>
            <a:lvl1pPr marL="457200">
              <a:defRPr sz="3600" b="1" i="0" cap="all" baseline="0">
                <a:solidFill>
                  <a:srgbClr val="004B73"/>
                </a:solidFill>
                <a:latin typeface="Arial Bold" charset="0"/>
                <a:ea typeface="Arial Bold" charset="0"/>
                <a:cs typeface="Arial Bold" charset="0"/>
              </a:defRPr>
            </a:lvl1pPr>
          </a:lstStyle>
          <a:p>
            <a:r>
              <a:rPr lang="en-US" dirty="0"/>
              <a:t>LARGE HEADER</a:t>
            </a:r>
          </a:p>
        </p:txBody>
      </p:sp>
    </p:spTree>
    <p:extLst/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52400" y="381000"/>
            <a:ext cx="5867400" cy="28194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algn="ctr">
              <a:defRPr b="1" i="0" baseline="0">
                <a:solidFill>
                  <a:schemeClr val="bg1"/>
                </a:solidFill>
                <a:latin typeface="Arial Bold" charset="0"/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52400" y="3352800"/>
            <a:ext cx="5867400" cy="28194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algn="ctr">
              <a:defRPr b="1" i="0" baseline="0">
                <a:solidFill>
                  <a:schemeClr val="bg1"/>
                </a:solidFill>
                <a:latin typeface="Arial Bold" charset="0"/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172200" y="381000"/>
            <a:ext cx="5867400" cy="28194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algn="ctr">
              <a:defRPr b="1" i="0" baseline="0">
                <a:solidFill>
                  <a:schemeClr val="bg1"/>
                </a:solidFill>
                <a:latin typeface="Arial Bold" charset="0"/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172200" y="3352800"/>
            <a:ext cx="5867400" cy="28194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algn="ctr">
              <a:defRPr b="1" i="0" baseline="0">
                <a:solidFill>
                  <a:schemeClr val="bg1"/>
                </a:solidFill>
                <a:latin typeface="Arial Bold" charset="0"/>
              </a:defRPr>
            </a:lvl1pPr>
          </a:lstStyle>
          <a:p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152400" y="5791200"/>
            <a:ext cx="5867399" cy="381000"/>
          </a:xfrm>
          <a:prstGeom prst="rect">
            <a:avLst/>
          </a:prstGeom>
          <a:solidFill>
            <a:srgbClr val="004B73">
              <a:alpha val="20000"/>
            </a:srgbClr>
          </a:solidFill>
        </p:spPr>
        <p:txBody>
          <a:bodyPr lIns="91440" tIns="91440">
            <a:normAutofit/>
          </a:bodyPr>
          <a:lstStyle>
            <a:lvl1pPr algn="ctr">
              <a:defRPr sz="1200" b="0" i="0">
                <a:solidFill>
                  <a:schemeClr val="bg1"/>
                </a:solidFill>
                <a:effectLst>
                  <a:outerShdw blurRad="393700" dist="38100" dir="5400000" algn="t" rotWithShape="0">
                    <a:prstClr val="black">
                      <a:alpha val="75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defRPr>
            </a:lvl1pPr>
            <a:lvl2pPr algn="l">
              <a:defRPr sz="1400" b="1" i="0">
                <a:latin typeface="Arial" charset="0"/>
                <a:ea typeface="Arial" charset="0"/>
                <a:cs typeface="Arial" charset="0"/>
              </a:defRPr>
            </a:lvl2pPr>
            <a:lvl3pPr algn="l">
              <a:defRPr sz="1400" b="1" i="0">
                <a:latin typeface="Arial" charset="0"/>
                <a:ea typeface="Arial" charset="0"/>
                <a:cs typeface="Arial" charset="0"/>
              </a:defRPr>
            </a:lvl3pPr>
            <a:lvl4pPr algn="l">
              <a:defRPr sz="1400" b="1" i="0">
                <a:latin typeface="Arial" charset="0"/>
                <a:ea typeface="Arial" charset="0"/>
                <a:cs typeface="Arial" charset="0"/>
              </a:defRPr>
            </a:lvl4pPr>
            <a:lvl5pPr algn="l">
              <a:defRPr sz="1400" b="1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(Picture Information Placeholder if needed)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172200" y="5791200"/>
            <a:ext cx="5867399" cy="381000"/>
          </a:xfrm>
          <a:prstGeom prst="rect">
            <a:avLst/>
          </a:prstGeom>
          <a:solidFill>
            <a:srgbClr val="004B73">
              <a:alpha val="20000"/>
            </a:srgbClr>
          </a:solidFill>
        </p:spPr>
        <p:txBody>
          <a:bodyPr lIns="91440" tIns="91440">
            <a:normAutofit/>
          </a:bodyPr>
          <a:lstStyle>
            <a:lvl1pPr algn="ctr">
              <a:defRPr sz="1200" b="0" i="0">
                <a:solidFill>
                  <a:schemeClr val="bg1"/>
                </a:solidFill>
                <a:effectLst>
                  <a:outerShdw blurRad="393700" dist="38100" dir="5400000" algn="t" rotWithShape="0">
                    <a:prstClr val="black">
                      <a:alpha val="75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defRPr>
            </a:lvl1pPr>
            <a:lvl2pPr algn="l">
              <a:defRPr sz="1400" b="1" i="0">
                <a:latin typeface="Arial" charset="0"/>
                <a:ea typeface="Arial" charset="0"/>
                <a:cs typeface="Arial" charset="0"/>
              </a:defRPr>
            </a:lvl2pPr>
            <a:lvl3pPr algn="l">
              <a:defRPr sz="1400" b="1" i="0">
                <a:latin typeface="Arial" charset="0"/>
                <a:ea typeface="Arial" charset="0"/>
                <a:cs typeface="Arial" charset="0"/>
              </a:defRPr>
            </a:lvl3pPr>
            <a:lvl4pPr algn="l">
              <a:defRPr sz="1400" b="1" i="0">
                <a:latin typeface="Arial" charset="0"/>
                <a:ea typeface="Arial" charset="0"/>
                <a:cs typeface="Arial" charset="0"/>
              </a:defRPr>
            </a:lvl4pPr>
            <a:lvl5pPr algn="l">
              <a:defRPr sz="1400" b="1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(Picture Information Placeholder if needed)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152400" y="2819400"/>
            <a:ext cx="5867399" cy="381000"/>
          </a:xfrm>
          <a:prstGeom prst="rect">
            <a:avLst/>
          </a:prstGeom>
          <a:solidFill>
            <a:srgbClr val="004B73">
              <a:alpha val="20000"/>
            </a:srgbClr>
          </a:solidFill>
        </p:spPr>
        <p:txBody>
          <a:bodyPr lIns="91440" tIns="91440">
            <a:normAutofit/>
          </a:bodyPr>
          <a:lstStyle>
            <a:lvl1pPr algn="ctr">
              <a:defRPr sz="1200" b="0" i="0">
                <a:solidFill>
                  <a:schemeClr val="bg1"/>
                </a:solidFill>
                <a:effectLst>
                  <a:outerShdw blurRad="393700" dist="38100" dir="5400000" algn="t" rotWithShape="0">
                    <a:prstClr val="black">
                      <a:alpha val="75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defRPr>
            </a:lvl1pPr>
            <a:lvl2pPr algn="l">
              <a:defRPr sz="1400" b="1" i="0">
                <a:latin typeface="Arial" charset="0"/>
                <a:ea typeface="Arial" charset="0"/>
                <a:cs typeface="Arial" charset="0"/>
              </a:defRPr>
            </a:lvl2pPr>
            <a:lvl3pPr algn="l">
              <a:defRPr sz="1400" b="1" i="0">
                <a:latin typeface="Arial" charset="0"/>
                <a:ea typeface="Arial" charset="0"/>
                <a:cs typeface="Arial" charset="0"/>
              </a:defRPr>
            </a:lvl3pPr>
            <a:lvl4pPr algn="l">
              <a:defRPr sz="1400" b="1" i="0">
                <a:latin typeface="Arial" charset="0"/>
                <a:ea typeface="Arial" charset="0"/>
                <a:cs typeface="Arial" charset="0"/>
              </a:defRPr>
            </a:lvl4pPr>
            <a:lvl5pPr algn="l">
              <a:defRPr sz="1400" b="1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(Picture Information Placeholder if needed)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6172200" y="2819400"/>
            <a:ext cx="5867399" cy="381000"/>
          </a:xfrm>
          <a:prstGeom prst="rect">
            <a:avLst/>
          </a:prstGeom>
          <a:solidFill>
            <a:srgbClr val="004B73">
              <a:alpha val="20000"/>
            </a:srgbClr>
          </a:solidFill>
        </p:spPr>
        <p:txBody>
          <a:bodyPr lIns="91440" tIns="91440">
            <a:normAutofit/>
          </a:bodyPr>
          <a:lstStyle>
            <a:lvl1pPr algn="ctr">
              <a:defRPr sz="1200" b="0" i="0">
                <a:solidFill>
                  <a:schemeClr val="bg1"/>
                </a:solidFill>
                <a:effectLst>
                  <a:outerShdw blurRad="393700" dist="38100" dir="5400000" algn="t" rotWithShape="0">
                    <a:prstClr val="black">
                      <a:alpha val="75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defRPr>
            </a:lvl1pPr>
            <a:lvl2pPr algn="l">
              <a:defRPr sz="1400" b="1" i="0">
                <a:latin typeface="Arial" charset="0"/>
                <a:ea typeface="Arial" charset="0"/>
                <a:cs typeface="Arial" charset="0"/>
              </a:defRPr>
            </a:lvl2pPr>
            <a:lvl3pPr algn="l">
              <a:defRPr sz="1400" b="1" i="0">
                <a:latin typeface="Arial" charset="0"/>
                <a:ea typeface="Arial" charset="0"/>
                <a:cs typeface="Arial" charset="0"/>
              </a:defRPr>
            </a:lvl3pPr>
            <a:lvl4pPr algn="l">
              <a:defRPr sz="1400" b="1" i="0">
                <a:latin typeface="Arial" charset="0"/>
                <a:ea typeface="Arial" charset="0"/>
                <a:cs typeface="Arial" charset="0"/>
              </a:defRPr>
            </a:lvl4pPr>
            <a:lvl5pPr algn="l">
              <a:defRPr sz="1400" b="1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(Picture Information Placeholder if needed)</a:t>
            </a:r>
          </a:p>
        </p:txBody>
      </p:sp>
    </p:spTree>
    <p:extLst/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52400" y="3352800"/>
            <a:ext cx="5867400" cy="28194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algn="ctr">
              <a:defRPr b="1" i="0" baseline="0">
                <a:solidFill>
                  <a:schemeClr val="bg1"/>
                </a:solidFill>
                <a:latin typeface="Arial Bold" charset="0"/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172200" y="381000"/>
            <a:ext cx="5867400" cy="28194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algn="ctr">
              <a:defRPr b="1" i="0" baseline="0">
                <a:solidFill>
                  <a:schemeClr val="bg1"/>
                </a:solidFill>
                <a:latin typeface="Arial Bold" charset="0"/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172200" y="3352800"/>
            <a:ext cx="5867400" cy="28194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algn="ctr">
              <a:defRPr b="1" i="0" baseline="0">
                <a:solidFill>
                  <a:schemeClr val="bg1"/>
                </a:solidFill>
                <a:latin typeface="Arial Bold" charset="0"/>
              </a:defRPr>
            </a:lvl1pPr>
          </a:lstStyle>
          <a:p>
            <a:endParaRPr lang="en-US" dirty="0"/>
          </a:p>
        </p:txBody>
      </p:sp>
      <p:sp>
        <p:nvSpPr>
          <p:cNvPr id="8" name="Holder 2"/>
          <p:cNvSpPr>
            <a:spLocks noGrp="1"/>
          </p:cNvSpPr>
          <p:nvPr>
            <p:ph type="ctrTitle" hasCustomPrompt="1"/>
          </p:nvPr>
        </p:nvSpPr>
        <p:spPr>
          <a:xfrm>
            <a:off x="2857" y="991969"/>
            <a:ext cx="6016815" cy="553998"/>
          </a:xfrm>
          <a:prstGeom prst="rect">
            <a:avLst/>
          </a:prstGeom>
        </p:spPr>
        <p:txBody>
          <a:bodyPr wrap="square" lIns="182880" tIns="0" rIns="182880" bIns="0" anchor="ctr">
            <a:normAutofit/>
          </a:bodyPr>
          <a:lstStyle>
            <a:lvl1pPr marL="0" algn="ctr">
              <a:defRPr sz="3600" b="1" i="0" cap="all" baseline="0">
                <a:solidFill>
                  <a:srgbClr val="004B73"/>
                </a:solidFill>
                <a:latin typeface="Arial Bold" charset="0"/>
                <a:ea typeface="Arial Bold" charset="0"/>
                <a:cs typeface="Arial Bold" charset="0"/>
              </a:defRPr>
            </a:lvl1pPr>
          </a:lstStyle>
          <a:p>
            <a:r>
              <a:rPr lang="en-US" dirty="0"/>
              <a:t>LARGE HEADER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1546225"/>
            <a:ext cx="6019800" cy="1501775"/>
          </a:xfrm>
          <a:prstGeom prst="rect">
            <a:avLst/>
          </a:prstGeom>
        </p:spPr>
        <p:txBody>
          <a:bodyPr lIns="182880" tIns="182880" rIns="182880">
            <a:normAutofit/>
          </a:bodyPr>
          <a:lstStyle>
            <a:lvl1pPr algn="ctr">
              <a:defRPr sz="2400" b="0" i="0">
                <a:latin typeface="Arial" charset="0"/>
                <a:ea typeface="Arial" charset="0"/>
                <a:cs typeface="Arial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Use this page template for three pictures </a:t>
            </a:r>
          </a:p>
          <a:p>
            <a:pPr lvl="0"/>
            <a:r>
              <a:rPr lang="en-US" dirty="0"/>
              <a:t>&amp; brief explainer</a:t>
            </a:r>
          </a:p>
        </p:txBody>
      </p:sp>
    </p:spTree>
    <p:extLst/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_Text_Overl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52400" y="381000"/>
            <a:ext cx="11887200" cy="57912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rIns="91440" anchor="ctr"/>
          <a:lstStyle>
            <a:lvl1pPr algn="ctr">
              <a:defRPr b="1" i="0" baseline="0">
                <a:solidFill>
                  <a:schemeClr val="bg1"/>
                </a:solidFill>
                <a:latin typeface="Arial Bold" charset="0"/>
              </a:defRPr>
            </a:lvl1pPr>
          </a:lstStyle>
          <a:p>
            <a:endParaRPr lang="en-US" dirty="0"/>
          </a:p>
        </p:txBody>
      </p:sp>
      <p:sp>
        <p:nvSpPr>
          <p:cNvPr id="8" name="Holder 2"/>
          <p:cNvSpPr>
            <a:spLocks noGrp="1"/>
          </p:cNvSpPr>
          <p:nvPr>
            <p:ph type="ctrTitle" hasCustomPrompt="1"/>
          </p:nvPr>
        </p:nvSpPr>
        <p:spPr>
          <a:xfrm>
            <a:off x="2872" y="992227"/>
            <a:ext cx="12185953" cy="553998"/>
          </a:xfrm>
          <a:prstGeom prst="rect">
            <a:avLst/>
          </a:prstGeom>
        </p:spPr>
        <p:txBody>
          <a:bodyPr wrap="square" lIns="0" tIns="0" rIns="0" bIns="0" anchor="ctr">
            <a:normAutofit/>
          </a:bodyPr>
          <a:lstStyle>
            <a:lvl1pPr marL="0" algn="ctr">
              <a:defRPr sz="3600" b="1" i="0" cap="all" baseline="0">
                <a:solidFill>
                  <a:schemeClr val="bg1"/>
                </a:solidFill>
                <a:effectLst>
                  <a:outerShdw blurRad="393700" dist="38100" dir="5400000" algn="t" rotWithShape="0">
                    <a:prstClr val="black">
                      <a:alpha val="75000"/>
                    </a:prstClr>
                  </a:outerShdw>
                </a:effectLst>
                <a:latin typeface="Arial Bold" charset="0"/>
                <a:ea typeface="Arial Bold" charset="0"/>
                <a:cs typeface="Arial Bold" charset="0"/>
              </a:defRPr>
            </a:lvl1pPr>
          </a:lstStyle>
          <a:p>
            <a:r>
              <a:rPr lang="en-US" dirty="0"/>
              <a:t>LARGE HEADER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1546225"/>
            <a:ext cx="12188825" cy="1577975"/>
          </a:xfrm>
          <a:prstGeom prst="rect">
            <a:avLst/>
          </a:prstGeom>
        </p:spPr>
        <p:txBody>
          <a:bodyPr lIns="457200" rIns="365760"/>
          <a:lstStyle>
            <a:lvl1pPr algn="ctr">
              <a:defRPr sz="2400" b="0" i="0">
                <a:solidFill>
                  <a:schemeClr val="bg1"/>
                </a:solidFill>
                <a:effectLst>
                  <a:outerShdw blurRad="393700" dist="38100" dir="5400000" algn="t" rotWithShape="0">
                    <a:prstClr val="black">
                      <a:alpha val="75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defRPr>
            </a:lvl1pPr>
            <a:lvl2pPr algn="ctr">
              <a:defRPr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 algn="ctr">
              <a:defRPr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 algn="ctr">
              <a:defRPr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 algn="ctr">
              <a:defRPr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Use this page template for copy (no more than 4 lines) to overlay on top </a:t>
            </a:r>
          </a:p>
          <a:p>
            <a:pPr lvl="0"/>
            <a:r>
              <a:rPr lang="en-US" dirty="0"/>
              <a:t>of DARK image.</a:t>
            </a:r>
          </a:p>
        </p:txBody>
      </p:sp>
    </p:spTree>
    <p:extLst/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_Picture_Text_Overl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52400" y="381000"/>
            <a:ext cx="11887200" cy="57912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rIns="91440" anchor="ctr"/>
          <a:lstStyle>
            <a:lvl1pPr algn="ctr">
              <a:defRPr b="1" i="0" baseline="0">
                <a:solidFill>
                  <a:schemeClr val="bg1"/>
                </a:solidFill>
                <a:latin typeface="Arial Bold" charset="0"/>
              </a:defRPr>
            </a:lvl1pPr>
          </a:lstStyle>
          <a:p>
            <a:endParaRPr lang="en-US" dirty="0"/>
          </a:p>
        </p:txBody>
      </p:sp>
      <p:sp>
        <p:nvSpPr>
          <p:cNvPr id="8" name="Holder 2"/>
          <p:cNvSpPr>
            <a:spLocks noGrp="1"/>
          </p:cNvSpPr>
          <p:nvPr>
            <p:ph type="ctrTitle" hasCustomPrompt="1"/>
          </p:nvPr>
        </p:nvSpPr>
        <p:spPr>
          <a:xfrm>
            <a:off x="2857" y="991969"/>
            <a:ext cx="12185953" cy="553998"/>
          </a:xfrm>
          <a:prstGeom prst="rect">
            <a:avLst/>
          </a:prstGeom>
        </p:spPr>
        <p:txBody>
          <a:bodyPr wrap="square" lIns="0" tIns="0" rIns="0" bIns="0" anchor="ctr">
            <a:normAutofit/>
          </a:bodyPr>
          <a:lstStyle>
            <a:lvl1pPr marL="0" algn="ctr">
              <a:defRPr sz="3600" b="1" i="0" cap="all" baseline="0">
                <a:solidFill>
                  <a:srgbClr val="004B73"/>
                </a:solidFill>
                <a:effectLst>
                  <a:glow rad="635000">
                    <a:schemeClr val="bg1">
                      <a:alpha val="75000"/>
                    </a:schemeClr>
                  </a:glow>
                </a:effectLst>
                <a:latin typeface="Arial Bold" charset="0"/>
                <a:ea typeface="Arial Bold" charset="0"/>
                <a:cs typeface="Arial Bold" charset="0"/>
              </a:defRPr>
            </a:lvl1pPr>
          </a:lstStyle>
          <a:p>
            <a:r>
              <a:rPr lang="en-US" dirty="0"/>
              <a:t>LARGE HEADER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1546225"/>
            <a:ext cx="12188825" cy="1196975"/>
          </a:xfrm>
          <a:prstGeom prst="rect">
            <a:avLst/>
          </a:prstGeom>
        </p:spPr>
        <p:txBody>
          <a:bodyPr lIns="457200" rIns="365760"/>
          <a:lstStyle>
            <a:lvl1pPr algn="ctr">
              <a:defRPr sz="2400" b="0" i="0">
                <a:solidFill>
                  <a:srgbClr val="004B73"/>
                </a:solidFill>
                <a:effectLst>
                  <a:glow rad="635000">
                    <a:schemeClr val="bg1">
                      <a:alpha val="75000"/>
                    </a:schemeClr>
                  </a:glow>
                </a:effectLst>
                <a:latin typeface="Arial" charset="0"/>
                <a:ea typeface="Arial" charset="0"/>
                <a:cs typeface="Arial" charset="0"/>
              </a:defRPr>
            </a:lvl1pPr>
            <a:lvl2pPr algn="ctr">
              <a:defRPr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 algn="ctr">
              <a:defRPr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 algn="ctr">
              <a:defRPr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 algn="ctr">
              <a:defRPr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Use this page template for copy (no more than 4 lines) to overlay on top </a:t>
            </a:r>
          </a:p>
          <a:p>
            <a:pPr lvl="0"/>
            <a:r>
              <a:rPr lang="en-US" dirty="0"/>
              <a:t>of LIGHT image.</a:t>
            </a:r>
          </a:p>
        </p:txBody>
      </p:sp>
    </p:spTree>
    <p:extLst/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81000" y="914400"/>
            <a:ext cx="11303000" cy="457200"/>
          </a:xfrm>
          <a:prstGeom prst="rect">
            <a:avLst/>
          </a:prstGeom>
        </p:spPr>
        <p:txBody>
          <a:bodyPr anchor="t"/>
          <a:lstStyle>
            <a:lvl1pPr>
              <a:spcAft>
                <a:spcPts val="600"/>
              </a:spcAft>
              <a:defRPr sz="2800" b="1" i="0" baseline="0">
                <a:solidFill>
                  <a:srgbClr val="004B7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Corbel Regular" charset="0"/>
              </a:defRPr>
            </a:lvl2pPr>
            <a:lvl3pPr>
              <a:defRPr b="0" i="0">
                <a:latin typeface="Corbel Regular" charset="0"/>
              </a:defRPr>
            </a:lvl3pPr>
            <a:lvl4pPr>
              <a:defRPr b="0" i="0">
                <a:latin typeface="Corbel Regular" charset="0"/>
              </a:defRPr>
            </a:lvl4pPr>
            <a:lvl5pPr>
              <a:defRPr b="0" i="0">
                <a:latin typeface="Corbel Regular" charset="0"/>
              </a:defRPr>
            </a:lvl5pPr>
          </a:lstStyle>
          <a:p>
            <a:pPr lvl="0"/>
            <a:r>
              <a:rPr lang="en-US" dirty="0"/>
              <a:t>Subhead – (Use this page for bullet points)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81000" y="1676400"/>
            <a:ext cx="11303000" cy="4495800"/>
          </a:xfrm>
          <a:prstGeom prst="rect">
            <a:avLst/>
          </a:prstGeom>
        </p:spPr>
        <p:txBody>
          <a:bodyPr tIns="0" anchor="t">
            <a:normAutofit/>
          </a:bodyPr>
          <a:lstStyle>
            <a:lvl1pPr marL="285750" indent="-285750">
              <a:buClr>
                <a:srgbClr val="004B73"/>
              </a:buClr>
              <a:buFont typeface="Wingdings" charset="2"/>
              <a:buChar char="§"/>
              <a:defRPr sz="2800" b="0" i="0"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buClr>
                <a:srgbClr val="004B73"/>
              </a:buClr>
              <a:buFont typeface="Wingdings" charset="2"/>
              <a:buChar char="§"/>
              <a:defRPr sz="2800" b="0" i="0">
                <a:latin typeface="Arial" charset="0"/>
                <a:ea typeface="Arial" charset="0"/>
                <a:cs typeface="Arial" charset="0"/>
              </a:defRPr>
            </a:lvl2pPr>
            <a:lvl3pPr marL="1200150" indent="-285750">
              <a:buClr>
                <a:srgbClr val="004B73"/>
              </a:buClr>
              <a:buFont typeface="Wingdings" charset="2"/>
              <a:buChar char="§"/>
              <a:defRPr sz="2800" b="0" i="0">
                <a:latin typeface="Arial" charset="0"/>
                <a:ea typeface="Arial" charset="0"/>
                <a:cs typeface="Arial" charset="0"/>
              </a:defRPr>
            </a:lvl3pPr>
            <a:lvl4pPr marL="1657350" indent="-285750">
              <a:buClr>
                <a:srgbClr val="004B73"/>
              </a:buClr>
              <a:buFont typeface="Wingdings" charset="2"/>
              <a:buChar char="§"/>
              <a:defRPr sz="2800" b="0" i="0">
                <a:latin typeface="Arial" charset="0"/>
                <a:ea typeface="Arial" charset="0"/>
                <a:cs typeface="Arial" charset="0"/>
              </a:defRPr>
            </a:lvl4pPr>
            <a:lvl5pPr marL="2114550" indent="-285750">
              <a:buClr>
                <a:srgbClr val="004B73"/>
              </a:buClr>
              <a:buFont typeface="Wingdings" charset="2"/>
              <a:buChar char="§"/>
              <a:defRPr sz="28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Holder 2"/>
          <p:cNvSpPr>
            <a:spLocks noGrp="1"/>
          </p:cNvSpPr>
          <p:nvPr>
            <p:ph type="ctrTitle" hasCustomPrompt="1"/>
          </p:nvPr>
        </p:nvSpPr>
        <p:spPr>
          <a:xfrm>
            <a:off x="0" y="441811"/>
            <a:ext cx="12192000" cy="553998"/>
          </a:xfrm>
          <a:prstGeom prst="rect">
            <a:avLst/>
          </a:prstGeom>
        </p:spPr>
        <p:txBody>
          <a:bodyPr wrap="square" lIns="0" tIns="0" rIns="0" bIns="0" anchor="ctr">
            <a:normAutofit/>
          </a:bodyPr>
          <a:lstStyle>
            <a:lvl1pPr marL="457200">
              <a:defRPr sz="3600" b="1" i="0" cap="all" baseline="0">
                <a:solidFill>
                  <a:srgbClr val="004B73"/>
                </a:solidFill>
                <a:latin typeface="Arial Bold" charset="0"/>
                <a:ea typeface="Arial Bold" charset="0"/>
                <a:cs typeface="Arial Bold" charset="0"/>
              </a:defRPr>
            </a:lvl1pPr>
          </a:lstStyle>
          <a:p>
            <a:r>
              <a:rPr lang="en-US" dirty="0"/>
              <a:t>LARGE HEADER</a:t>
            </a:r>
          </a:p>
        </p:txBody>
      </p:sp>
    </p:spTree>
    <p:extLst/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otally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bk object 20"/>
          <p:cNvSpPr/>
          <p:nvPr/>
        </p:nvSpPr>
        <p:spPr>
          <a:xfrm>
            <a:off x="5905432" y="755484"/>
            <a:ext cx="369061" cy="1873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 b="0" i="0">
              <a:latin typeface="Corbel Regular" charset="0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527099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_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1981200"/>
            <a:ext cx="12192000" cy="2819400"/>
          </a:xfrm>
          <a:prstGeom prst="rect">
            <a:avLst/>
          </a:prstGeom>
        </p:spPr>
        <p:txBody>
          <a:bodyPr anchor="ctr"/>
          <a:lstStyle>
            <a:lvl1pPr algn="ctr">
              <a:defRPr sz="3600" b="1" i="0" cap="all" baseline="0">
                <a:solidFill>
                  <a:schemeClr val="bg1"/>
                </a:solidFill>
                <a:latin typeface="Arial Bold" charset="0"/>
              </a:defRPr>
            </a:lvl1pPr>
            <a:lvl2pPr algn="ctr">
              <a:defRPr sz="3600" b="1">
                <a:solidFill>
                  <a:schemeClr val="bg1"/>
                </a:solidFill>
                <a:latin typeface="+mn-lt"/>
              </a:defRPr>
            </a:lvl2pPr>
            <a:lvl3pPr algn="ctr">
              <a:defRPr sz="3600" b="1">
                <a:solidFill>
                  <a:schemeClr val="bg1"/>
                </a:solidFill>
                <a:latin typeface="+mn-lt"/>
              </a:defRPr>
            </a:lvl3pPr>
            <a:lvl4pPr algn="ctr">
              <a:defRPr sz="3600" b="1">
                <a:solidFill>
                  <a:schemeClr val="bg1"/>
                </a:solidFill>
                <a:latin typeface="+mn-lt"/>
              </a:defRPr>
            </a:lvl4pPr>
            <a:lvl5pPr algn="ctr">
              <a:defRPr sz="3600" b="1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SECTION BREAK TITLE</a:t>
            </a:r>
          </a:p>
        </p:txBody>
      </p:sp>
    </p:spTree>
    <p:extLst>
      <p:ext uri="{BB962C8B-B14F-4D97-AF65-F5344CB8AC3E}">
        <p14:creationId xmlns:p14="http://schemas.microsoft.com/office/powerpoint/2010/main" val="1543412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 hasCustomPrompt="1"/>
          </p:nvPr>
        </p:nvSpPr>
        <p:spPr>
          <a:xfrm>
            <a:off x="0" y="441811"/>
            <a:ext cx="12192000" cy="553998"/>
          </a:xfrm>
          <a:prstGeom prst="rect">
            <a:avLst/>
          </a:prstGeom>
        </p:spPr>
        <p:txBody>
          <a:bodyPr wrap="square" lIns="0" tIns="0" rIns="0" bIns="0" anchor="ctr">
            <a:normAutofit/>
          </a:bodyPr>
          <a:lstStyle>
            <a:lvl1pPr marL="457200">
              <a:defRPr sz="3600" b="1" i="0" cap="all" baseline="0">
                <a:solidFill>
                  <a:srgbClr val="004B73"/>
                </a:solidFill>
                <a:latin typeface="Arial Bold" charset="0"/>
                <a:ea typeface="Arial Bold" charset="0"/>
                <a:cs typeface="Arial Bold" charset="0"/>
              </a:defRPr>
            </a:lvl1pPr>
          </a:lstStyle>
          <a:p>
            <a:r>
              <a:rPr lang="en-US" dirty="0"/>
              <a:t>LARGE HEADER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914400"/>
            <a:ext cx="11303000" cy="457200"/>
          </a:xfrm>
          <a:prstGeom prst="rect">
            <a:avLst/>
          </a:prstGeom>
        </p:spPr>
        <p:txBody>
          <a:bodyPr anchor="t"/>
          <a:lstStyle>
            <a:lvl1pPr>
              <a:spcAft>
                <a:spcPts val="600"/>
              </a:spcAft>
              <a:defRPr sz="2800" b="1" i="0">
                <a:solidFill>
                  <a:srgbClr val="004B7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Corbel Regular" charset="0"/>
              </a:defRPr>
            </a:lvl2pPr>
            <a:lvl3pPr>
              <a:defRPr b="0" i="0">
                <a:latin typeface="Corbel Regular" charset="0"/>
              </a:defRPr>
            </a:lvl3pPr>
            <a:lvl4pPr>
              <a:defRPr b="0" i="0">
                <a:latin typeface="Corbel Regular" charset="0"/>
              </a:defRPr>
            </a:lvl4pPr>
            <a:lvl5pPr>
              <a:defRPr b="0" i="0">
                <a:latin typeface="Corbel Regular" charset="0"/>
              </a:defRPr>
            </a:lvl5pPr>
          </a:lstStyle>
          <a:p>
            <a:pPr lvl="0"/>
            <a:r>
              <a:rPr lang="en-US" dirty="0"/>
              <a:t>Subhead – (Use as needed or delete)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81000" y="1447800"/>
            <a:ext cx="11303000" cy="4648200"/>
          </a:xfrm>
          <a:prstGeom prst="rect">
            <a:avLst/>
          </a:prstGeom>
        </p:spPr>
        <p:txBody>
          <a:bodyPr tIns="182880"/>
          <a:lstStyle>
            <a:lvl1pPr>
              <a:defRPr sz="2200" b="0" i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Use this template for large body of text, for paragraphs 7 lines deep or more.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, </a:t>
            </a:r>
            <a:r>
              <a:rPr lang="en-US" dirty="0" err="1"/>
              <a:t>faucibus</a:t>
            </a:r>
            <a:r>
              <a:rPr lang="en-US" dirty="0"/>
              <a:t> quam a, </a:t>
            </a:r>
            <a:r>
              <a:rPr lang="en-US" dirty="0" err="1"/>
              <a:t>sollicitudin</a:t>
            </a:r>
            <a:r>
              <a:rPr lang="en-US" dirty="0"/>
              <a:t> dolor.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et mi </a:t>
            </a:r>
            <a:r>
              <a:rPr lang="en-US" dirty="0" err="1"/>
              <a:t>sodales</a:t>
            </a:r>
            <a:r>
              <a:rPr lang="en-US" dirty="0"/>
              <a:t>, a </a:t>
            </a:r>
            <a:r>
              <a:rPr lang="en-US" dirty="0" err="1"/>
              <a:t>viverra</a:t>
            </a:r>
            <a:r>
              <a:rPr lang="en-US" dirty="0"/>
              <a:t> lacus </a:t>
            </a:r>
            <a:r>
              <a:rPr lang="en-US" dirty="0" err="1"/>
              <a:t>placerat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 maximus </a:t>
            </a:r>
            <a:r>
              <a:rPr lang="en-US" dirty="0" err="1"/>
              <a:t>bibendum</a:t>
            </a:r>
            <a:r>
              <a:rPr lang="en-US" dirty="0"/>
              <a:t>. Integer </a:t>
            </a:r>
            <a:r>
              <a:rPr lang="en-US" dirty="0" err="1"/>
              <a:t>metus</a:t>
            </a:r>
            <a:r>
              <a:rPr lang="en-US" dirty="0"/>
              <a:t> quam, </a:t>
            </a:r>
            <a:r>
              <a:rPr lang="en-US" dirty="0" err="1"/>
              <a:t>bibendum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, tempus a sem. </a:t>
            </a:r>
            <a:r>
              <a:rPr lang="en-US" dirty="0" err="1"/>
              <a:t>Suspendisse</a:t>
            </a:r>
            <a:r>
              <a:rPr lang="en-US" dirty="0"/>
              <a:t> non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non </a:t>
            </a:r>
            <a:r>
              <a:rPr lang="en-US" dirty="0" err="1"/>
              <a:t>vestibulum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, ante at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, </a:t>
            </a:r>
            <a:r>
              <a:rPr lang="en-US" dirty="0" err="1"/>
              <a:t>tortor</a:t>
            </a:r>
            <a:r>
              <a:rPr lang="en-US" dirty="0"/>
              <a:t> lacus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sem. Nam sit </a:t>
            </a:r>
            <a:r>
              <a:rPr lang="en-US" dirty="0" err="1"/>
              <a:t>amet</a:t>
            </a:r>
            <a:r>
              <a:rPr lang="en-US" dirty="0"/>
              <a:t> lorem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ipsum, </a:t>
            </a:r>
            <a:r>
              <a:rPr lang="en-US" dirty="0" err="1"/>
              <a:t>ultricies</a:t>
            </a:r>
            <a:r>
              <a:rPr lang="en-US" dirty="0"/>
              <a:t> a nisi ac, </a:t>
            </a:r>
            <a:r>
              <a:rPr lang="en-US" dirty="0" err="1"/>
              <a:t>venenatis</a:t>
            </a:r>
            <a:r>
              <a:rPr lang="en-US" dirty="0"/>
              <a:t> tempus ipsum.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_top_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‹#›</a:t>
            </a:fld>
            <a:endParaRPr lang="uk-UA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4343400" y="441811"/>
            <a:ext cx="0" cy="1158389"/>
          </a:xfrm>
          <a:prstGeom prst="line">
            <a:avLst/>
          </a:prstGeom>
          <a:ln>
            <a:solidFill>
              <a:srgbClr val="004B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Holder 2"/>
          <p:cNvSpPr>
            <a:spLocks noGrp="1"/>
          </p:cNvSpPr>
          <p:nvPr>
            <p:ph type="ctrTitle" hasCustomPrompt="1"/>
          </p:nvPr>
        </p:nvSpPr>
        <p:spPr>
          <a:xfrm>
            <a:off x="0" y="441811"/>
            <a:ext cx="5020235" cy="553998"/>
          </a:xfrm>
          <a:prstGeom prst="rect">
            <a:avLst/>
          </a:prstGeom>
        </p:spPr>
        <p:txBody>
          <a:bodyPr wrap="square" lIns="0" tIns="0" rIns="0" bIns="0" anchor="ctr">
            <a:normAutofit/>
          </a:bodyPr>
          <a:lstStyle>
            <a:lvl1pPr marL="457200">
              <a:defRPr sz="3600" b="1" i="0" cap="all" baseline="0">
                <a:solidFill>
                  <a:srgbClr val="004B73"/>
                </a:solidFill>
                <a:latin typeface="Arial Bold" charset="0"/>
                <a:ea typeface="Arial Bold" charset="0"/>
                <a:cs typeface="Arial Bold" charset="0"/>
              </a:defRPr>
            </a:lvl1pPr>
          </a:lstStyle>
          <a:p>
            <a:r>
              <a:rPr lang="en-US" dirty="0"/>
              <a:t>LARGE HEADER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914400"/>
            <a:ext cx="4382125" cy="91440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spcAft>
                <a:spcPts val="600"/>
              </a:spcAft>
              <a:defRPr sz="2800" b="1" i="0">
                <a:solidFill>
                  <a:srgbClr val="004B7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Corbel Regular" charset="0"/>
              </a:defRPr>
            </a:lvl2pPr>
            <a:lvl3pPr>
              <a:defRPr b="0" i="0">
                <a:latin typeface="Corbel Regular" charset="0"/>
              </a:defRPr>
            </a:lvl3pPr>
            <a:lvl4pPr>
              <a:defRPr b="0" i="0">
                <a:latin typeface="Corbel Regular" charset="0"/>
              </a:defRPr>
            </a:lvl4pPr>
            <a:lvl5pPr>
              <a:defRPr b="0" i="0">
                <a:latin typeface="Corbel Regular" charset="0"/>
              </a:defRPr>
            </a:lvl5pPr>
          </a:lstStyle>
          <a:p>
            <a:pPr lvl="0"/>
            <a:r>
              <a:rPr lang="en-US" dirty="0"/>
              <a:t>Subhead – (Use as needed or delete)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4648200" y="457200"/>
            <a:ext cx="7086600" cy="11430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>
              <a:lnSpc>
                <a:spcPts val="2640"/>
              </a:lnSpc>
              <a:defRPr sz="2200" b="0" i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Use this template for large body of text, for paragraphs 7 lines deep or more.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663595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_w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304800"/>
            <a:ext cx="12192000" cy="5867400"/>
          </a:xfrm>
          <a:prstGeom prst="rect">
            <a:avLst/>
          </a:prstGeom>
          <a:gradFill>
            <a:gsLst>
              <a:gs pos="58000">
                <a:schemeClr val="accent1">
                  <a:lumMod val="5000"/>
                  <a:lumOff val="95000"/>
                </a:schemeClr>
              </a:gs>
              <a:gs pos="89000">
                <a:schemeClr val="accent1">
                  <a:lumMod val="30000"/>
                  <a:lumOff val="70000"/>
                  <a:alpha val="6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 dirty="0">
              <a:latin typeface="Arial Bold" charset="0"/>
            </a:endParaRPr>
          </a:p>
        </p:txBody>
      </p:sp>
      <p:sp>
        <p:nvSpPr>
          <p:cNvPr id="6" name="Holder 2"/>
          <p:cNvSpPr>
            <a:spLocks noGrp="1"/>
          </p:cNvSpPr>
          <p:nvPr>
            <p:ph type="ctrTitle" hasCustomPrompt="1"/>
          </p:nvPr>
        </p:nvSpPr>
        <p:spPr>
          <a:xfrm>
            <a:off x="0" y="441811"/>
            <a:ext cx="12192000" cy="553998"/>
          </a:xfrm>
          <a:prstGeom prst="rect">
            <a:avLst/>
          </a:prstGeom>
        </p:spPr>
        <p:txBody>
          <a:bodyPr wrap="square" lIns="0" tIns="0" rIns="0" bIns="0" anchor="ctr">
            <a:normAutofit/>
          </a:bodyPr>
          <a:lstStyle>
            <a:lvl1pPr marL="457200">
              <a:defRPr sz="3600" b="1" i="0" cap="all" baseline="0">
                <a:solidFill>
                  <a:srgbClr val="004B73"/>
                </a:solidFill>
                <a:latin typeface="Arial Bold" charset="0"/>
                <a:ea typeface="Arial Bold" charset="0"/>
                <a:cs typeface="Arial Bold" charset="0"/>
              </a:defRPr>
            </a:lvl1pPr>
          </a:lstStyle>
          <a:p>
            <a:r>
              <a:rPr lang="en-US" dirty="0"/>
              <a:t>LARGE HEADER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381000" y="914400"/>
            <a:ext cx="11303000" cy="457200"/>
          </a:xfrm>
          <a:prstGeom prst="rect">
            <a:avLst/>
          </a:prstGeom>
        </p:spPr>
        <p:txBody>
          <a:bodyPr anchor="t"/>
          <a:lstStyle>
            <a:lvl1pPr>
              <a:spcAft>
                <a:spcPts val="600"/>
              </a:spcAft>
              <a:defRPr sz="2800" b="1" i="0">
                <a:solidFill>
                  <a:srgbClr val="004B7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Corbel Regular" charset="0"/>
              </a:defRPr>
            </a:lvl2pPr>
            <a:lvl3pPr>
              <a:defRPr b="0" i="0">
                <a:latin typeface="Corbel Regular" charset="0"/>
              </a:defRPr>
            </a:lvl3pPr>
            <a:lvl4pPr>
              <a:defRPr b="0" i="0">
                <a:latin typeface="Corbel Regular" charset="0"/>
              </a:defRPr>
            </a:lvl4pPr>
            <a:lvl5pPr>
              <a:defRPr b="0" i="0">
                <a:latin typeface="Corbel Regular" charset="0"/>
              </a:defRPr>
            </a:lvl5pPr>
          </a:lstStyle>
          <a:p>
            <a:pPr lvl="0"/>
            <a:r>
              <a:rPr lang="en-US" dirty="0"/>
              <a:t>Subhead – (Use as needed or delete)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1447800"/>
            <a:ext cx="11303000" cy="4648200"/>
          </a:xfrm>
          <a:prstGeom prst="rect">
            <a:avLst/>
          </a:prstGeom>
        </p:spPr>
        <p:txBody>
          <a:bodyPr tIns="182880"/>
          <a:lstStyle>
            <a:lvl1pPr>
              <a:defRPr sz="2200" b="0" i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Use this template for large body of text, for paragraphs 7 lines deep or more.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, </a:t>
            </a:r>
            <a:r>
              <a:rPr lang="en-US" dirty="0" err="1"/>
              <a:t>faucibus</a:t>
            </a:r>
            <a:r>
              <a:rPr lang="en-US" dirty="0"/>
              <a:t> quam a, </a:t>
            </a:r>
            <a:r>
              <a:rPr lang="en-US" dirty="0" err="1"/>
              <a:t>sollicitudin</a:t>
            </a:r>
            <a:r>
              <a:rPr lang="en-US" dirty="0"/>
              <a:t> dolor.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et mi </a:t>
            </a:r>
            <a:r>
              <a:rPr lang="en-US" dirty="0" err="1"/>
              <a:t>sodales</a:t>
            </a:r>
            <a:r>
              <a:rPr lang="en-US" dirty="0"/>
              <a:t>, a </a:t>
            </a:r>
            <a:r>
              <a:rPr lang="en-US" dirty="0" err="1"/>
              <a:t>viverra</a:t>
            </a:r>
            <a:r>
              <a:rPr lang="en-US" dirty="0"/>
              <a:t> lacus </a:t>
            </a:r>
            <a:r>
              <a:rPr lang="en-US" dirty="0" err="1"/>
              <a:t>placerat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 maximus </a:t>
            </a:r>
            <a:r>
              <a:rPr lang="en-US" dirty="0" err="1"/>
              <a:t>bibendum</a:t>
            </a:r>
            <a:r>
              <a:rPr lang="en-US" dirty="0"/>
              <a:t>. Integer </a:t>
            </a:r>
            <a:r>
              <a:rPr lang="en-US" dirty="0" err="1"/>
              <a:t>metus</a:t>
            </a:r>
            <a:r>
              <a:rPr lang="en-US" dirty="0"/>
              <a:t> quam, </a:t>
            </a:r>
            <a:r>
              <a:rPr lang="en-US" dirty="0" err="1"/>
              <a:t>bibendum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, tempus a sem. </a:t>
            </a:r>
            <a:r>
              <a:rPr lang="en-US" dirty="0" err="1"/>
              <a:t>Suspendisse</a:t>
            </a:r>
            <a:r>
              <a:rPr lang="en-US" dirty="0"/>
              <a:t> non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non </a:t>
            </a:r>
            <a:r>
              <a:rPr lang="en-US" dirty="0" err="1"/>
              <a:t>vestibulum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, ante at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, </a:t>
            </a:r>
            <a:r>
              <a:rPr lang="en-US" dirty="0" err="1"/>
              <a:t>tortor</a:t>
            </a:r>
            <a:r>
              <a:rPr lang="en-US" dirty="0"/>
              <a:t> lacus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sem. Nam sit </a:t>
            </a:r>
            <a:r>
              <a:rPr lang="en-US" dirty="0" err="1"/>
              <a:t>amet</a:t>
            </a:r>
            <a:r>
              <a:rPr lang="en-US" dirty="0"/>
              <a:t> lorem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ipsum, </a:t>
            </a:r>
            <a:r>
              <a:rPr lang="en-US" dirty="0" err="1"/>
              <a:t>ultricies</a:t>
            </a:r>
            <a:r>
              <a:rPr lang="en-US" dirty="0"/>
              <a:t> a nisi ac, </a:t>
            </a:r>
            <a:r>
              <a:rPr lang="en-US" dirty="0" err="1"/>
              <a:t>venenatis</a:t>
            </a:r>
            <a:r>
              <a:rPr lang="en-US" dirty="0"/>
              <a:t> tempus ipsum.</a:t>
            </a:r>
          </a:p>
        </p:txBody>
      </p:sp>
    </p:spTree>
    <p:extLst>
      <p:ext uri="{BB962C8B-B14F-4D97-AF65-F5344CB8AC3E}">
        <p14:creationId xmlns:p14="http://schemas.microsoft.com/office/powerpoint/2010/main" val="1870925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lumn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5" name="Holder 2"/>
          <p:cNvSpPr>
            <a:spLocks noGrp="1"/>
          </p:cNvSpPr>
          <p:nvPr>
            <p:ph type="ctrTitle" hasCustomPrompt="1"/>
          </p:nvPr>
        </p:nvSpPr>
        <p:spPr>
          <a:xfrm>
            <a:off x="0" y="441811"/>
            <a:ext cx="12192000" cy="553998"/>
          </a:xfrm>
          <a:prstGeom prst="rect">
            <a:avLst/>
          </a:prstGeom>
        </p:spPr>
        <p:txBody>
          <a:bodyPr wrap="square" lIns="0" tIns="0" rIns="0" bIns="0" anchor="ctr">
            <a:normAutofit/>
          </a:bodyPr>
          <a:lstStyle>
            <a:lvl1pPr marL="457200">
              <a:defRPr sz="3600" b="1" i="0" cap="all" baseline="0">
                <a:solidFill>
                  <a:srgbClr val="004B73"/>
                </a:solidFill>
                <a:latin typeface="Arial Bold" charset="0"/>
                <a:ea typeface="Arial Bold" charset="0"/>
                <a:cs typeface="Arial Bold" charset="0"/>
              </a:defRPr>
            </a:lvl1pPr>
          </a:lstStyle>
          <a:p>
            <a:r>
              <a:rPr lang="en-US" dirty="0"/>
              <a:t>LARGE HEADER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81000" y="914400"/>
            <a:ext cx="11303000" cy="457200"/>
          </a:xfrm>
          <a:prstGeom prst="rect">
            <a:avLst/>
          </a:prstGeom>
        </p:spPr>
        <p:txBody>
          <a:bodyPr anchor="t"/>
          <a:lstStyle>
            <a:lvl1pPr>
              <a:spcAft>
                <a:spcPts val="600"/>
              </a:spcAft>
              <a:defRPr sz="2800" b="1" i="0">
                <a:solidFill>
                  <a:srgbClr val="004B7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Corbel Regular" charset="0"/>
              </a:defRPr>
            </a:lvl2pPr>
            <a:lvl3pPr>
              <a:defRPr b="0" i="0">
                <a:latin typeface="Corbel Regular" charset="0"/>
              </a:defRPr>
            </a:lvl3pPr>
            <a:lvl4pPr>
              <a:defRPr b="0" i="0">
                <a:latin typeface="Corbel Regular" charset="0"/>
              </a:defRPr>
            </a:lvl4pPr>
            <a:lvl5pPr>
              <a:defRPr b="0" i="0">
                <a:latin typeface="Corbel Regular" charset="0"/>
              </a:defRPr>
            </a:lvl5pPr>
          </a:lstStyle>
          <a:p>
            <a:pPr lvl="0"/>
            <a:r>
              <a:rPr lang="en-US" dirty="0"/>
              <a:t>Subhead – (Use as needed or delete)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381000" y="1447800"/>
            <a:ext cx="11303000" cy="3124200"/>
          </a:xfrm>
          <a:prstGeom prst="rect">
            <a:avLst/>
          </a:prstGeom>
        </p:spPr>
        <p:txBody>
          <a:bodyPr tIns="274320" numCol="2" spcCol="182880">
            <a:noAutofit/>
          </a:bodyPr>
          <a:lstStyle>
            <a:lvl1pPr algn="l">
              <a:defRPr b="0" i="0">
                <a:latin typeface="Arial" charset="0"/>
                <a:ea typeface="Arial" charset="0"/>
                <a:cs typeface="Arial" charset="0"/>
              </a:defRPr>
            </a:lvl1pPr>
            <a:lvl2pPr algn="l">
              <a:defRPr b="0" i="0">
                <a:latin typeface="Arial" charset="0"/>
                <a:ea typeface="Arial" charset="0"/>
                <a:cs typeface="Arial" charset="0"/>
              </a:defRPr>
            </a:lvl2pPr>
            <a:lvl3pPr algn="l">
              <a:defRPr b="0" i="0">
                <a:latin typeface="Arial" charset="0"/>
                <a:ea typeface="Arial" charset="0"/>
                <a:cs typeface="Arial" charset="0"/>
              </a:defRPr>
            </a:lvl3pPr>
            <a:lvl4pPr algn="l">
              <a:defRPr b="0" i="0">
                <a:latin typeface="Arial" charset="0"/>
                <a:ea typeface="Arial" charset="0"/>
                <a:cs typeface="Arial" charset="0"/>
              </a:defRPr>
            </a:lvl4pPr>
            <a:lvl5pPr algn="l"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Use this template for even larger bodies of text.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, </a:t>
            </a:r>
            <a:r>
              <a:rPr lang="en-US" dirty="0" err="1"/>
              <a:t>faucibus</a:t>
            </a:r>
            <a:r>
              <a:rPr lang="en-US" dirty="0"/>
              <a:t> quam a, </a:t>
            </a:r>
            <a:r>
              <a:rPr lang="en-US" dirty="0" err="1"/>
              <a:t>sollicitudin</a:t>
            </a:r>
            <a:r>
              <a:rPr lang="en-US" dirty="0"/>
              <a:t> dolor.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et mi </a:t>
            </a:r>
            <a:r>
              <a:rPr lang="en-US" dirty="0" err="1"/>
              <a:t>sodales</a:t>
            </a:r>
            <a:r>
              <a:rPr lang="en-US" dirty="0"/>
              <a:t>, a </a:t>
            </a:r>
            <a:r>
              <a:rPr lang="en-US" dirty="0" err="1"/>
              <a:t>viverra</a:t>
            </a:r>
            <a:r>
              <a:rPr lang="en-US" dirty="0"/>
              <a:t> lacus </a:t>
            </a:r>
            <a:r>
              <a:rPr lang="en-US" dirty="0" err="1"/>
              <a:t>placerat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 maximus </a:t>
            </a:r>
            <a:r>
              <a:rPr lang="en-US" dirty="0" err="1"/>
              <a:t>bibendum</a:t>
            </a:r>
            <a:r>
              <a:rPr lang="en-US" dirty="0"/>
              <a:t>. Integer </a:t>
            </a:r>
            <a:r>
              <a:rPr lang="en-US" dirty="0" err="1"/>
              <a:t>metus</a:t>
            </a:r>
            <a:r>
              <a:rPr lang="en-US" dirty="0"/>
              <a:t> quam, </a:t>
            </a:r>
            <a:r>
              <a:rPr lang="en-US" dirty="0" err="1"/>
              <a:t>bibendum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, tempus a sem. </a:t>
            </a:r>
            <a:r>
              <a:rPr lang="en-US" dirty="0" err="1"/>
              <a:t>Suspendisse</a:t>
            </a:r>
            <a:r>
              <a:rPr lang="en-US" dirty="0"/>
              <a:t> non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non </a:t>
            </a:r>
            <a:r>
              <a:rPr lang="en-US" dirty="0" err="1"/>
              <a:t>vestibulum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sodales</a:t>
            </a:r>
            <a:r>
              <a:rPr lang="en-US" dirty="0"/>
              <a:t>, </a:t>
            </a:r>
            <a:r>
              <a:rPr lang="en-US" dirty="0" err="1"/>
              <a:t>luctus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gravida.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 magna, et </a:t>
            </a:r>
            <a:r>
              <a:rPr lang="en-US" dirty="0" err="1"/>
              <a:t>laoreet</a:t>
            </a:r>
            <a:r>
              <a:rPr lang="en-US" dirty="0"/>
              <a:t> nisi </a:t>
            </a:r>
            <a:r>
              <a:rPr lang="en-US" dirty="0" err="1"/>
              <a:t>consectetur</a:t>
            </a:r>
            <a:r>
              <a:rPr lang="en-US" dirty="0"/>
              <a:t> et. </a:t>
            </a:r>
            <a:r>
              <a:rPr lang="en-US" dirty="0" err="1"/>
              <a:t>Proin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libero, ac </a:t>
            </a:r>
            <a:r>
              <a:rPr lang="en-US" dirty="0" err="1"/>
              <a:t>fringilla</a:t>
            </a:r>
            <a:r>
              <a:rPr lang="en-US" dirty="0"/>
              <a:t> ligula. Class </a:t>
            </a:r>
            <a:r>
              <a:rPr lang="en-US" dirty="0" err="1"/>
              <a:t>aptent</a:t>
            </a:r>
            <a:r>
              <a:rPr lang="en-US" dirty="0"/>
              <a:t> </a:t>
            </a:r>
            <a:r>
              <a:rPr lang="en-US" dirty="0" err="1"/>
              <a:t>taciti</a:t>
            </a:r>
            <a:r>
              <a:rPr lang="en-US" dirty="0"/>
              <a:t> </a:t>
            </a:r>
            <a:r>
              <a:rPr lang="en-US" dirty="0" err="1"/>
              <a:t>sociosqu</a:t>
            </a:r>
            <a:r>
              <a:rPr lang="en-US" dirty="0"/>
              <a:t> ad </a:t>
            </a:r>
            <a:r>
              <a:rPr lang="en-US" dirty="0" err="1"/>
              <a:t>litora</a:t>
            </a:r>
            <a:r>
              <a:rPr lang="en-US" dirty="0"/>
              <a:t> </a:t>
            </a:r>
            <a:r>
              <a:rPr lang="en-US" dirty="0" err="1"/>
              <a:t>torquent</a:t>
            </a:r>
            <a:r>
              <a:rPr lang="en-US" dirty="0"/>
              <a:t> per </a:t>
            </a:r>
            <a:r>
              <a:rPr lang="en-US" dirty="0" err="1"/>
              <a:t>conubia</a:t>
            </a:r>
            <a:r>
              <a:rPr lang="en-US" dirty="0"/>
              <a:t> nostra, per </a:t>
            </a:r>
            <a:r>
              <a:rPr lang="en-US" dirty="0" err="1"/>
              <a:t>inceptos</a:t>
            </a:r>
            <a:r>
              <a:rPr lang="en-US" dirty="0"/>
              <a:t> </a:t>
            </a:r>
            <a:r>
              <a:rPr lang="en-US" dirty="0" err="1"/>
              <a:t>himenaeos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vitae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fermentum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, </a:t>
            </a:r>
            <a:r>
              <a:rPr lang="en-US" dirty="0" err="1"/>
              <a:t>iaculis</a:t>
            </a:r>
            <a:r>
              <a:rPr lang="en-US" dirty="0"/>
              <a:t> at ligula </a:t>
            </a:r>
            <a:r>
              <a:rPr lang="en-US" dirty="0" err="1"/>
              <a:t>eget</a:t>
            </a:r>
            <a:r>
              <a:rPr lang="en-US" dirty="0"/>
              <a:t>, </a:t>
            </a:r>
            <a:r>
              <a:rPr lang="en-US" dirty="0" err="1"/>
              <a:t>dapibus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 dolor. </a:t>
            </a:r>
          </a:p>
        </p:txBody>
      </p:sp>
    </p:spTree>
    <p:extLst>
      <p:ext uri="{BB962C8B-B14F-4D97-AF65-F5344CB8AC3E}">
        <p14:creationId xmlns:p14="http://schemas.microsoft.com/office/powerpoint/2010/main" val="140718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6" name="Holder 2"/>
          <p:cNvSpPr>
            <a:spLocks noGrp="1"/>
          </p:cNvSpPr>
          <p:nvPr>
            <p:ph type="ctrTitle" hasCustomPrompt="1"/>
          </p:nvPr>
        </p:nvSpPr>
        <p:spPr>
          <a:xfrm>
            <a:off x="0" y="441811"/>
            <a:ext cx="12192000" cy="553998"/>
          </a:xfrm>
          <a:prstGeom prst="rect">
            <a:avLst/>
          </a:prstGeom>
        </p:spPr>
        <p:txBody>
          <a:bodyPr wrap="square" lIns="0" tIns="0" rIns="0" bIns="0" anchor="ctr">
            <a:normAutofit/>
          </a:bodyPr>
          <a:lstStyle>
            <a:lvl1pPr marL="457200">
              <a:defRPr sz="3600" b="1" i="0" cap="all" baseline="0">
                <a:solidFill>
                  <a:srgbClr val="004B73"/>
                </a:solidFill>
                <a:latin typeface="Arial Bold" charset="0"/>
                <a:ea typeface="Arial Bold" charset="0"/>
                <a:cs typeface="Arial Bold" charset="0"/>
              </a:defRPr>
            </a:lvl1pPr>
          </a:lstStyle>
          <a:p>
            <a:r>
              <a:rPr lang="en-US" dirty="0"/>
              <a:t>LARGE HEADER</a:t>
            </a:r>
          </a:p>
        </p:txBody>
      </p:sp>
    </p:spTree>
    <p:extLst>
      <p:ext uri="{BB962C8B-B14F-4D97-AF65-F5344CB8AC3E}">
        <p14:creationId xmlns:p14="http://schemas.microsoft.com/office/powerpoint/2010/main" val="439456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n_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716248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_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7" name="Holder 2"/>
          <p:cNvSpPr>
            <a:spLocks noGrp="1"/>
          </p:cNvSpPr>
          <p:nvPr>
            <p:ph type="ctrTitle" hasCustomPrompt="1"/>
          </p:nvPr>
        </p:nvSpPr>
        <p:spPr>
          <a:xfrm>
            <a:off x="0" y="1752600"/>
            <a:ext cx="12192000" cy="553998"/>
          </a:xfrm>
          <a:prstGeom prst="rect">
            <a:avLst/>
          </a:prstGeom>
        </p:spPr>
        <p:txBody>
          <a:bodyPr wrap="square" lIns="0" tIns="0" rIns="0" bIns="0" anchor="ctr">
            <a:normAutofit/>
          </a:bodyPr>
          <a:lstStyle>
            <a:lvl1pPr marL="457200" algn="ctr">
              <a:defRPr sz="3600" b="1" i="0" cap="all" baseline="0">
                <a:solidFill>
                  <a:srgbClr val="004B73"/>
                </a:solidFill>
                <a:latin typeface="Arial Bold" charset="0"/>
                <a:ea typeface="Arial Bold" charset="0"/>
                <a:cs typeface="Arial Bold" charset="0"/>
              </a:defRPr>
            </a:lvl1pPr>
          </a:lstStyle>
          <a:p>
            <a:r>
              <a:rPr lang="en-US" dirty="0"/>
              <a:t>LARGE HEADER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2306638"/>
            <a:ext cx="12192000" cy="3789362"/>
          </a:xfrm>
          <a:prstGeom prst="rect">
            <a:avLst/>
          </a:prstGeom>
        </p:spPr>
        <p:txBody>
          <a:bodyPr lIns="457200" tIns="182880" rIns="457200"/>
          <a:lstStyle>
            <a:lvl1pPr algn="ctr">
              <a:defRPr sz="2600" b="0" i="0">
                <a:solidFill>
                  <a:srgbClr val="004B73"/>
                </a:solidFill>
                <a:latin typeface="Arial" charset="0"/>
                <a:ea typeface="Arial" charset="0"/>
                <a:cs typeface="Arial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Call out information: Use this page template for small blocks of text like quotes or content under 6 paragraph lines deep. Keep or delete “Header” placeholder as needed but do not relocate this text box. Keep background white or transparent, less than 20% opacity.</a:t>
            </a:r>
          </a:p>
        </p:txBody>
      </p:sp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7" name="Holder 2"/>
          <p:cNvSpPr>
            <a:spLocks noGrp="1"/>
          </p:cNvSpPr>
          <p:nvPr>
            <p:ph type="ctrTitle" hasCustomPrompt="1"/>
          </p:nvPr>
        </p:nvSpPr>
        <p:spPr>
          <a:xfrm>
            <a:off x="2857" y="1752600"/>
            <a:ext cx="6400800" cy="553998"/>
          </a:xfrm>
          <a:prstGeom prst="rect">
            <a:avLst/>
          </a:prstGeom>
        </p:spPr>
        <p:txBody>
          <a:bodyPr wrap="square" lIns="182880" tIns="0" rIns="182880" bIns="0" anchor="ctr">
            <a:normAutofit/>
          </a:bodyPr>
          <a:lstStyle>
            <a:lvl1pPr marL="0" algn="ctr">
              <a:defRPr sz="3600" b="1" i="0" cap="all" baseline="0">
                <a:solidFill>
                  <a:srgbClr val="004B73"/>
                </a:solidFill>
                <a:latin typeface="Arial Bold" charset="0"/>
                <a:ea typeface="Arial Bold" charset="0"/>
                <a:cs typeface="Arial Bold" charset="0"/>
              </a:defRPr>
            </a:lvl1pPr>
          </a:lstStyle>
          <a:p>
            <a:r>
              <a:rPr lang="en-US" dirty="0"/>
              <a:t>LARGE HEADER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629400" y="381000"/>
            <a:ext cx="5410200" cy="57912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algn="ctr">
              <a:defRPr b="1" i="0" baseline="0">
                <a:solidFill>
                  <a:schemeClr val="bg1"/>
                </a:solidFill>
                <a:latin typeface="Arial Bold" charset="0"/>
              </a:defRPr>
            </a:lvl1pPr>
          </a:lstStyle>
          <a:p>
            <a:endParaRPr lang="en-US" dirty="0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2763798"/>
            <a:ext cx="6403975" cy="2036802"/>
          </a:xfrm>
          <a:prstGeom prst="rect">
            <a:avLst/>
          </a:prstGeom>
        </p:spPr>
        <p:txBody>
          <a:bodyPr lIns="457200" tIns="182880" rIns="457200">
            <a:normAutofit/>
          </a:bodyPr>
          <a:lstStyle>
            <a:lvl1pPr algn="ctr">
              <a:defRPr sz="2800" b="0" i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Use this page template for left copy and vertical image on right.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2306598"/>
            <a:ext cx="6629400" cy="457200"/>
          </a:xfrm>
          <a:prstGeom prst="rect">
            <a:avLst/>
          </a:prstGeom>
        </p:spPr>
        <p:txBody>
          <a:bodyPr anchor="t"/>
          <a:lstStyle>
            <a:lvl1pPr algn="ctr">
              <a:spcAft>
                <a:spcPts val="600"/>
              </a:spcAft>
              <a:defRPr sz="2800" b="1" i="0">
                <a:solidFill>
                  <a:srgbClr val="004B7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Corbel Regular" charset="0"/>
              </a:defRPr>
            </a:lvl2pPr>
            <a:lvl3pPr>
              <a:defRPr b="0" i="0">
                <a:latin typeface="Corbel Regular" charset="0"/>
              </a:defRPr>
            </a:lvl3pPr>
            <a:lvl4pPr>
              <a:defRPr b="0" i="0">
                <a:latin typeface="Corbel Regular" charset="0"/>
              </a:defRPr>
            </a:lvl4pPr>
            <a:lvl5pPr>
              <a:defRPr b="0" i="0">
                <a:latin typeface="Corbel Regular" charset="0"/>
              </a:defRPr>
            </a:lvl5pPr>
          </a:lstStyle>
          <a:p>
            <a:pPr lvl="0"/>
            <a:r>
              <a:rPr lang="en-US" dirty="0"/>
              <a:t>Subhead – (Use as needed or delete)</a:t>
            </a:r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69" y="-1714"/>
            <a:ext cx="12192000" cy="6859714"/>
          </a:xfrm>
          <a:prstGeom prst="rect">
            <a:avLst/>
          </a:prstGeom>
        </p:spPr>
      </p:pic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1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 b="0" i="0">
                <a:solidFill>
                  <a:schemeClr val="tx1">
                    <a:tint val="75000"/>
                  </a:schemeClr>
                </a:solidFill>
                <a:latin typeface="Corbel Regular" charset="0"/>
              </a:defRPr>
            </a:lvl1pPr>
          </a:lstStyle>
          <a:p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444734"/>
            <a:ext cx="2804160" cy="184666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algn="r">
              <a:defRPr sz="1200" b="1" i="0">
                <a:solidFill>
                  <a:schemeClr val="tx1">
                    <a:tint val="75000"/>
                  </a:schemeClr>
                </a:solidFill>
                <a:latin typeface="Arial Bold" charset="0"/>
                <a:ea typeface="Arial Bold" charset="0"/>
                <a:cs typeface="Arial Bold" charset="0"/>
              </a:defRPr>
            </a:lvl1pPr>
          </a:lstStyle>
          <a:p>
            <a:fld id="{B6F15528-21DE-4FAA-801E-634DDDAF4B2B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7" name="object 5"/>
          <p:cNvSpPr txBox="1"/>
          <p:nvPr userDrawn="1"/>
        </p:nvSpPr>
        <p:spPr>
          <a:xfrm>
            <a:off x="4343401" y="66111"/>
            <a:ext cx="3581400" cy="23868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algn="ctr">
              <a:lnSpc>
                <a:spcPct val="100000"/>
              </a:lnSpc>
            </a:pPr>
            <a:r>
              <a:rPr lang="en-US" sz="700" b="1" i="0" spc="-35" baseline="0" dirty="0">
                <a:solidFill>
                  <a:srgbClr val="7FA4B8"/>
                </a:solidFill>
                <a:latin typeface="Arial Bold" charset="0"/>
                <a:cs typeface="Arial Bold" charset="0"/>
              </a:rPr>
              <a:t>ATLANTA </a:t>
            </a:r>
            <a:r>
              <a:rPr lang="en-US" sz="700" b="1" i="0" spc="-25" baseline="0" dirty="0">
                <a:solidFill>
                  <a:srgbClr val="7FA4B8"/>
                </a:solidFill>
                <a:latin typeface="Arial Bold" charset="0"/>
                <a:cs typeface="Arial Bold" charset="0"/>
              </a:rPr>
              <a:t>CITY </a:t>
            </a:r>
            <a:r>
              <a:rPr lang="en-US" sz="700" b="1" i="0" spc="-30" baseline="0" dirty="0" smtClean="0">
                <a:solidFill>
                  <a:srgbClr val="7FA4B8"/>
                </a:solidFill>
                <a:latin typeface="Arial Bold" charset="0"/>
                <a:cs typeface="Arial Bold" charset="0"/>
              </a:rPr>
              <a:t>COUNCIL  </a:t>
            </a:r>
            <a:r>
              <a:rPr lang="en-US" sz="700" b="1" i="0" spc="-5" baseline="0" dirty="0">
                <a:solidFill>
                  <a:srgbClr val="7FA4B8"/>
                </a:solidFill>
                <a:latin typeface="Arial Bold" charset="0"/>
                <a:cs typeface="Arial Bold" charset="0"/>
              </a:rPr>
              <a:t>| </a:t>
            </a:r>
            <a:r>
              <a:rPr lang="en-US" sz="700" b="1" i="0" spc="-25" baseline="0" dirty="0" smtClean="0">
                <a:solidFill>
                  <a:srgbClr val="7FA4B8"/>
                </a:solidFill>
                <a:latin typeface="Arial Bold" charset="0"/>
                <a:cs typeface="Arial Bold" charset="0"/>
              </a:rPr>
              <a:t>TRANSPORTATION </a:t>
            </a:r>
            <a:r>
              <a:rPr lang="en-US" sz="700" b="1" i="0" spc="-30" baseline="0" dirty="0" smtClean="0">
                <a:solidFill>
                  <a:srgbClr val="7FA4B8"/>
                </a:solidFill>
                <a:latin typeface="Arial Bold" charset="0"/>
                <a:cs typeface="Arial Bold" charset="0"/>
              </a:rPr>
              <a:t>COMMITTEE </a:t>
            </a:r>
            <a:r>
              <a:rPr lang="en-US" sz="700" b="1" i="0" spc="-30" baseline="0" dirty="0">
                <a:solidFill>
                  <a:srgbClr val="7FA4B8"/>
                </a:solidFill>
                <a:latin typeface="Arial Bold" charset="0"/>
                <a:cs typeface="Arial Bold" charset="0"/>
              </a:rPr>
              <a:t>QUARTERLY REPORT</a:t>
            </a:r>
            <a:endParaRPr lang="en-US" sz="700" b="1" i="0" baseline="0" dirty="0">
              <a:solidFill>
                <a:srgbClr val="7FA4B8"/>
              </a:solidFill>
              <a:latin typeface="Arial Bold" charset="0"/>
              <a:cs typeface="Arial Bold" charset="0"/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165524" y="304800"/>
            <a:ext cx="11860952" cy="0"/>
          </a:xfrm>
          <a:prstGeom prst="line">
            <a:avLst/>
          </a:prstGeom>
          <a:ln>
            <a:solidFill>
              <a:srgbClr val="004B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9765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70" r:id="rId2"/>
    <p:sldLayoutId id="2147483692" r:id="rId3"/>
    <p:sldLayoutId id="2147483691" r:id="rId4"/>
    <p:sldLayoutId id="2147483679" r:id="rId5"/>
    <p:sldLayoutId id="2147483674" r:id="rId6"/>
    <p:sldLayoutId id="2147483675" r:id="rId7"/>
    <p:sldLayoutId id="2147483676" r:id="rId8"/>
    <p:sldLayoutId id="2147483680" r:id="rId9"/>
    <p:sldLayoutId id="2147483681" r:id="rId10"/>
    <p:sldLayoutId id="2147483690" r:id="rId11"/>
    <p:sldLayoutId id="2147483686" r:id="rId12"/>
    <p:sldLayoutId id="2147483682" r:id="rId13"/>
    <p:sldLayoutId id="2147483683" r:id="rId14"/>
    <p:sldLayoutId id="2147483684" r:id="rId15"/>
    <p:sldLayoutId id="2147483685" r:id="rId16"/>
    <p:sldLayoutId id="2147483671" r:id="rId17"/>
    <p:sldLayoutId id="2147483687" r:id="rId18"/>
    <p:sldLayoutId id="2147483688" r:id="rId19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Relationship Id="rId5" Type="http://schemas.microsoft.com/office/2007/relationships/hdphoto" Target="../media/hdphoto5.wdp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Relationship Id="rId5" Type="http://schemas.microsoft.com/office/2007/relationships/hdphoto" Target="../media/hdphoto7.wdp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4" Type="http://schemas.openxmlformats.org/officeDocument/2006/relationships/chart" Target="../charts/char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4" Type="http://schemas.openxmlformats.org/officeDocument/2006/relationships/chart" Target="../charts/char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8000">
              <a:schemeClr val="accent1">
                <a:lumMod val="5000"/>
                <a:lumOff val="95000"/>
              </a:schemeClr>
            </a:gs>
            <a:gs pos="89000">
              <a:schemeClr val="accent1">
                <a:lumMod val="30000"/>
                <a:lumOff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8" cy="685971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-1" y="4948535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3472"/>
                </a:solidFill>
                <a:latin typeface="Arial" charset="0"/>
                <a:ea typeface="Arial" charset="0"/>
                <a:cs typeface="Arial" charset="0"/>
              </a:rPr>
              <a:t>Transportation Committee Quarterly Report</a:t>
            </a:r>
          </a:p>
          <a:p>
            <a:pPr algn="ctr"/>
            <a:r>
              <a:rPr lang="en-US" sz="2400" b="1" dirty="0">
                <a:solidFill>
                  <a:srgbClr val="00347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smtClean="0">
                <a:solidFill>
                  <a:srgbClr val="003472"/>
                </a:solidFill>
                <a:latin typeface="Arial" charset="0"/>
                <a:ea typeface="Arial" charset="0"/>
                <a:cs typeface="Arial" charset="0"/>
              </a:rPr>
              <a:t>November 15, 2017</a:t>
            </a:r>
            <a:endParaRPr lang="en-US" sz="2400" b="1" dirty="0">
              <a:solidFill>
                <a:srgbClr val="003472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922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10</a:t>
            </a:fld>
            <a:endParaRPr lang="uk-U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228600" y="1195278"/>
            <a:ext cx="11469255" cy="457200"/>
          </a:xfrm>
        </p:spPr>
        <p:txBody>
          <a:bodyPr anchor="b">
            <a:noAutofit/>
          </a:bodyPr>
          <a:lstStyle/>
          <a:p>
            <a:r>
              <a:rPr lang="en-US" sz="2000" dirty="0" smtClean="0"/>
              <a:t>Rainbow Crosswalk Installation – Intersection of Piedmont Avenue and 10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Street</a:t>
            </a:r>
          </a:p>
          <a:p>
            <a:r>
              <a:rPr lang="en-US" sz="2000" dirty="0" smtClean="0"/>
              <a:t> </a:t>
            </a:r>
            <a:endParaRPr lang="en-US" sz="2000" dirty="0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-152400" y="342196"/>
            <a:ext cx="12192000" cy="553998"/>
          </a:xfrm>
        </p:spPr>
        <p:txBody>
          <a:bodyPr/>
          <a:lstStyle/>
          <a:p>
            <a:r>
              <a:rPr lang="en-US" dirty="0"/>
              <a:t>transportation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8049041" y="2436920"/>
            <a:ext cx="3895006" cy="29242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4139513" y="2360671"/>
            <a:ext cx="3922362" cy="29448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288702" y="2407275"/>
            <a:ext cx="3798211" cy="285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583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11</a:t>
            </a:fld>
            <a:endParaRPr lang="uk-U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81000" y="990600"/>
            <a:ext cx="11303000" cy="457200"/>
          </a:xfrm>
        </p:spPr>
        <p:txBody>
          <a:bodyPr anchor="b">
            <a:normAutofit/>
          </a:bodyPr>
          <a:lstStyle/>
          <a:p>
            <a:r>
              <a:rPr lang="en-US" sz="2000" dirty="0" smtClean="0"/>
              <a:t>Sample of Sidewalk Repair: 400 block of Grant </a:t>
            </a:r>
            <a:r>
              <a:rPr lang="en-US" sz="2000" dirty="0" smtClean="0"/>
              <a:t>Street, </a:t>
            </a:r>
            <a:r>
              <a:rPr lang="en-US" sz="2000" dirty="0" smtClean="0"/>
              <a:t>SE</a:t>
            </a:r>
            <a:endParaRPr lang="en-US" sz="2000" dirty="0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transportation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838200" y="5517160"/>
            <a:ext cx="38201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003472"/>
                </a:solidFill>
                <a:latin typeface="Arial" charset="0"/>
              </a:rPr>
              <a:t>BEFORE</a:t>
            </a:r>
            <a:endParaRPr lang="en-US" b="1" dirty="0">
              <a:solidFill>
                <a:srgbClr val="003472"/>
              </a:solidFill>
              <a:latin typeface="Arial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866779" y="5553922"/>
            <a:ext cx="40325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003472"/>
                </a:solidFill>
                <a:latin typeface="Arial" charset="0"/>
              </a:rPr>
              <a:t>AFTER</a:t>
            </a:r>
            <a:endParaRPr lang="en-US" b="1" dirty="0">
              <a:solidFill>
                <a:srgbClr val="003472"/>
              </a:solidFill>
              <a:latin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5338" y="1828800"/>
            <a:ext cx="5497081" cy="34920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89073" y="1771044"/>
            <a:ext cx="5588000" cy="354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244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12</a:t>
            </a:fld>
            <a:endParaRPr lang="uk-U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57200" y="914977"/>
            <a:ext cx="11469255" cy="457200"/>
          </a:xfrm>
        </p:spPr>
        <p:txBody>
          <a:bodyPr anchor="b">
            <a:noAutofit/>
          </a:bodyPr>
          <a:lstStyle/>
          <a:p>
            <a:r>
              <a:rPr lang="en-US" sz="2000" dirty="0" smtClean="0"/>
              <a:t>Sample of Sidewalk Repair: Joseph </a:t>
            </a:r>
            <a:r>
              <a:rPr lang="en-US" sz="2000" dirty="0"/>
              <a:t>E. Boone </a:t>
            </a:r>
            <a:r>
              <a:rPr lang="en-US" sz="2000" dirty="0" smtClean="0"/>
              <a:t>Boulevard, NW</a:t>
            </a:r>
            <a:endParaRPr lang="en-US" sz="2000" dirty="0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transportation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85800" y="5971466"/>
            <a:ext cx="38201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003472"/>
                </a:solidFill>
                <a:latin typeface="Arial" charset="0"/>
              </a:rPr>
              <a:t>BEFORE</a:t>
            </a:r>
            <a:endParaRPr lang="en-US" b="1" dirty="0">
              <a:solidFill>
                <a:srgbClr val="003472"/>
              </a:solidFill>
              <a:latin typeface="Arial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468998" y="5971466"/>
            <a:ext cx="40325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003472"/>
                </a:solidFill>
                <a:latin typeface="Arial" charset="0"/>
              </a:rPr>
              <a:t>AFTER</a:t>
            </a:r>
            <a:endParaRPr lang="en-US" b="1" dirty="0">
              <a:solidFill>
                <a:srgbClr val="003472"/>
              </a:solidFill>
              <a:latin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17081" y="1676400"/>
            <a:ext cx="3076295" cy="42390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10400" y="1467007"/>
            <a:ext cx="2949784" cy="4473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743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13</a:t>
            </a:fld>
            <a:endParaRPr lang="uk-UA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safety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155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3" b="10000"/>
          <a:stretch/>
        </p:blipFill>
        <p:spPr>
          <a:xfrm>
            <a:off x="0" y="381000"/>
            <a:ext cx="12192000" cy="573038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14</a:t>
            </a:fld>
            <a:endParaRPr lang="uk-U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2000" dirty="0"/>
              <a:t>Performance Metrics</a:t>
            </a: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safety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381000" y="1468398"/>
            <a:ext cx="11582400" cy="4676791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600" b="1" dirty="0">
                <a:solidFill>
                  <a:srgbClr val="004B73"/>
                </a:solidFill>
              </a:rPr>
              <a:t>Initiatives   </a:t>
            </a:r>
          </a:p>
          <a:p>
            <a:pPr lvl="1">
              <a:lnSpc>
                <a:spcPct val="120000"/>
              </a:lnSpc>
              <a:buFont typeface="Arial" charset="0"/>
              <a:buChar char="•"/>
            </a:pPr>
            <a:r>
              <a:rPr lang="en-US" sz="2200" b="1" dirty="0"/>
              <a:t>Training</a:t>
            </a:r>
          </a:p>
          <a:p>
            <a:pPr lvl="2">
              <a:lnSpc>
                <a:spcPct val="120000"/>
              </a:lnSpc>
              <a:buFont typeface="Courier New" charset="0"/>
              <a:buChar char="o"/>
            </a:pPr>
            <a:r>
              <a:rPr lang="en-US" sz="2200" dirty="0"/>
              <a:t>Filled 97% of available training seats </a:t>
            </a:r>
          </a:p>
          <a:p>
            <a:pPr lvl="2">
              <a:lnSpc>
                <a:spcPct val="120000"/>
              </a:lnSpc>
              <a:buFont typeface="Courier New" charset="0"/>
              <a:buChar char="o"/>
            </a:pPr>
            <a:r>
              <a:rPr lang="en-US" sz="2200" dirty="0"/>
              <a:t>Conducted 237 safety activities to promote safety</a:t>
            </a:r>
          </a:p>
          <a:p>
            <a:pPr lvl="3">
              <a:lnSpc>
                <a:spcPct val="120000"/>
              </a:lnSpc>
            </a:pPr>
            <a:r>
              <a:rPr lang="en-US" sz="2200" dirty="0"/>
              <a:t>CDL, New hire, Refresher, </a:t>
            </a:r>
            <a:r>
              <a:rPr lang="en-US" sz="2200" dirty="0" err="1"/>
              <a:t>Drivecam</a:t>
            </a:r>
            <a:r>
              <a:rPr lang="en-US" sz="2200" dirty="0"/>
              <a:t>, Worker’s comp, Emergency Preparedness, Flagger, Defensive Driving, CPR, Supervisors, Facility inspections and Shelter in place</a:t>
            </a:r>
          </a:p>
          <a:p>
            <a:pPr lvl="2">
              <a:lnSpc>
                <a:spcPct val="120000"/>
              </a:lnSpc>
              <a:buFont typeface="Courier New" charset="0"/>
              <a:buChar char="o"/>
            </a:pPr>
            <a:r>
              <a:rPr lang="en-US" sz="2200" dirty="0"/>
              <a:t>Conducted 5,809 hours of training</a:t>
            </a:r>
          </a:p>
          <a:p>
            <a:pPr lvl="1">
              <a:lnSpc>
                <a:spcPct val="120000"/>
              </a:lnSpc>
              <a:buFont typeface="Arial" charset="0"/>
              <a:buChar char="•"/>
            </a:pPr>
            <a:r>
              <a:rPr lang="en-US" sz="2200" b="1" dirty="0" err="1"/>
              <a:t>Drivecam</a:t>
            </a:r>
            <a:endParaRPr lang="en-US" sz="2200" b="1" dirty="0"/>
          </a:p>
          <a:p>
            <a:pPr lvl="2">
              <a:lnSpc>
                <a:spcPct val="120000"/>
              </a:lnSpc>
              <a:buFont typeface="Courier New" charset="0"/>
              <a:buChar char="o"/>
            </a:pPr>
            <a:r>
              <a:rPr lang="en-US" sz="2200" dirty="0"/>
              <a:t>1370 events coached</a:t>
            </a:r>
          </a:p>
          <a:p>
            <a:pPr lvl="2">
              <a:lnSpc>
                <a:spcPct val="120000"/>
              </a:lnSpc>
              <a:buFont typeface="Courier New" charset="0"/>
              <a:buChar char="o"/>
            </a:pPr>
            <a:r>
              <a:rPr lang="en-US" sz="2200" dirty="0"/>
              <a:t>5% reduction from baseline in coachable events</a:t>
            </a:r>
          </a:p>
        </p:txBody>
      </p:sp>
    </p:spTree>
    <p:extLst>
      <p:ext uri="{BB962C8B-B14F-4D97-AF65-F5344CB8AC3E}">
        <p14:creationId xmlns:p14="http://schemas.microsoft.com/office/powerpoint/2010/main" val="1677774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2" t="11100" r="-1" b="22809"/>
          <a:stretch/>
        </p:blipFill>
        <p:spPr>
          <a:xfrm>
            <a:off x="0" y="365610"/>
            <a:ext cx="12192000" cy="580659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15</a:t>
            </a:fld>
            <a:endParaRPr lang="uk-U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2000" dirty="0"/>
              <a:t>Performance Metrics</a:t>
            </a: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safety</a:t>
            </a:r>
          </a:p>
        </p:txBody>
      </p:sp>
      <p:graphicFrame>
        <p:nvGraphicFramePr>
          <p:cNvPr id="7" name="Chart 6"/>
          <p:cNvGraphicFramePr>
            <a:graphicFrameLocks noGrp="1"/>
          </p:cNvGraphicFramePr>
          <p:nvPr>
            <p:extLst/>
          </p:nvPr>
        </p:nvGraphicFramePr>
        <p:xfrm>
          <a:off x="381000" y="1371600"/>
          <a:ext cx="1143000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879073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2" t="11100" r="-1" b="22809"/>
          <a:stretch/>
        </p:blipFill>
        <p:spPr>
          <a:xfrm>
            <a:off x="0" y="365610"/>
            <a:ext cx="12192000" cy="580659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16</a:t>
            </a:fld>
            <a:endParaRPr lang="uk-U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Performance Metrics</a:t>
            </a: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safety</a:t>
            </a:r>
          </a:p>
        </p:txBody>
      </p:sp>
      <p:graphicFrame>
        <p:nvGraphicFramePr>
          <p:cNvPr id="10" name="Chart 9"/>
          <p:cNvGraphicFramePr>
            <a:graphicFrameLocks noGrp="1"/>
          </p:cNvGraphicFramePr>
          <p:nvPr>
            <p:extLst/>
          </p:nvPr>
        </p:nvGraphicFramePr>
        <p:xfrm>
          <a:off x="381000" y="1371600"/>
          <a:ext cx="1120140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27459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17</a:t>
            </a:fld>
            <a:endParaRPr lang="uk-UA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Fleet services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285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18</a:t>
            </a:fld>
            <a:endParaRPr lang="uk-U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81000" y="964912"/>
            <a:ext cx="4382125" cy="914400"/>
          </a:xfrm>
        </p:spPr>
        <p:txBody>
          <a:bodyPr/>
          <a:lstStyle/>
          <a:p>
            <a:r>
              <a:rPr lang="en-US" sz="2000" dirty="0"/>
              <a:t>Availability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495800" y="441811"/>
            <a:ext cx="7315200" cy="114300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1400" dirty="0"/>
              <a:t>The Office of Fleet Services is responsible for maintaining nearly 5,600 pieces </a:t>
            </a:r>
            <a:endParaRPr lang="en-US" sz="1400" dirty="0" smtClean="0"/>
          </a:p>
          <a:p>
            <a:pPr algn="ctr">
              <a:lnSpc>
                <a:spcPct val="100000"/>
              </a:lnSpc>
            </a:pPr>
            <a:r>
              <a:rPr lang="en-US" sz="1400" dirty="0" smtClean="0"/>
              <a:t>of </a:t>
            </a:r>
            <a:r>
              <a:rPr lang="en-US" sz="1400" dirty="0"/>
              <a:t>rolling equipment, including critical services for Fire and Police.</a:t>
            </a: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Fleet Services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0752536"/>
              </p:ext>
            </p:extLst>
          </p:nvPr>
        </p:nvGraphicFramePr>
        <p:xfrm>
          <a:off x="1066800" y="1676400"/>
          <a:ext cx="10515600" cy="4267196"/>
        </p:xfrm>
        <a:graphic>
          <a:graphicData uri="http://schemas.openxmlformats.org/drawingml/2006/table">
            <a:tbl>
              <a:tblPr/>
              <a:tblGrid>
                <a:gridCol w="399369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9619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20957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1613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65589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PERFORMANCE MEASURE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27CA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INITIATIVE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27CA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FY 2017 TARGET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27CA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FY18 – Q1  ACTUAL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27C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2830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Patrol Cars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7E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Public Safety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7E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7E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7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2830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Motorcycles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C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Public Safety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C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C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2830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Aerial Buckets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7E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Public Safety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7E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7E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7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2830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Pothole Trucks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C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City Infrastructure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C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C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2830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Ladders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7E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Public Safety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7E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7E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7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2830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Pumpers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C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Public Safety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C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C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2830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Rear Loaders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7E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Public Safety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7E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7E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7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2830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Sewer Cleaners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C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Public Safety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C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C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2830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Paint Trucks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7E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City Infrastructure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7E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7E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7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2830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Platform Sign Trucks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C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City Infrastructure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C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C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2830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Asphalt Planner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7E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City Infrastructure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7E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7E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7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8300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Fleet services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19</a:t>
            </a:fld>
            <a:endParaRPr lang="uk-U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000" dirty="0"/>
              <a:t>PM </a:t>
            </a:r>
            <a:r>
              <a:rPr lang="en-US" sz="2000" dirty="0" smtClean="0"/>
              <a:t>Compliance</a:t>
            </a:r>
            <a:endParaRPr lang="en-US" sz="2000" i="1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8931186"/>
              </p:ext>
            </p:extLst>
          </p:nvPr>
        </p:nvGraphicFramePr>
        <p:xfrm>
          <a:off x="1295400" y="1490061"/>
          <a:ext cx="9982200" cy="4084629"/>
        </p:xfrm>
        <a:graphic>
          <a:graphicData uri="http://schemas.openxmlformats.org/drawingml/2006/table">
            <a:tbl>
              <a:tblPr/>
              <a:tblGrid>
                <a:gridCol w="747730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0489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76359">
                <a:tc>
                  <a:txBody>
                    <a:bodyPr/>
                    <a:lstStyle/>
                    <a:p>
                      <a:pPr marL="0" algn="ctr" rtl="0" fontAlgn="b"/>
                      <a:r>
                        <a:rPr lang="en-US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Department</a:t>
                      </a:r>
                    </a:p>
                  </a:txBody>
                  <a:tcPr marL="13297" marR="13297" marT="1329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27CA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fontAlgn="b"/>
                      <a:r>
                        <a:rPr lang="en-US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Q1</a:t>
                      </a:r>
                    </a:p>
                  </a:txBody>
                  <a:tcPr marL="13297" marR="13297" marT="1329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27C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50827">
                <a:tc>
                  <a:txBody>
                    <a:bodyPr/>
                    <a:lstStyle/>
                    <a:p>
                      <a:pPr marL="0" algn="ctr" rtl="0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Airport Fire &amp; Rescue</a:t>
                      </a:r>
                    </a:p>
                  </a:txBody>
                  <a:tcPr marL="13297" marR="13297" marT="1329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7E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99%</a:t>
                      </a:r>
                    </a:p>
                  </a:txBody>
                  <a:tcPr marL="13297" marR="13297" marT="1329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7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0827">
                <a:tc>
                  <a:txBody>
                    <a:bodyPr/>
                    <a:lstStyle/>
                    <a:p>
                      <a:pPr marL="0" algn="ctr" rtl="0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Airport Police</a:t>
                      </a:r>
                    </a:p>
                  </a:txBody>
                  <a:tcPr marL="13297" marR="13297" marT="1329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C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100%</a:t>
                      </a:r>
                    </a:p>
                  </a:txBody>
                  <a:tcPr marL="13297" marR="13297" marT="1329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50827">
                <a:tc>
                  <a:txBody>
                    <a:bodyPr/>
                    <a:lstStyle/>
                    <a:p>
                      <a:pPr marL="0" algn="ctr" rtl="0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Corrections</a:t>
                      </a:r>
                    </a:p>
                  </a:txBody>
                  <a:tcPr marL="13297" marR="13297" marT="1329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C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94%</a:t>
                      </a:r>
                    </a:p>
                  </a:txBody>
                  <a:tcPr marL="13297" marR="13297" marT="1329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50827">
                <a:tc>
                  <a:txBody>
                    <a:bodyPr/>
                    <a:lstStyle/>
                    <a:p>
                      <a:pPr marL="0" algn="ctr" rtl="0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DPW - Solid Waste Services</a:t>
                      </a:r>
                    </a:p>
                  </a:txBody>
                  <a:tcPr marL="13297" marR="13297" marT="1329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C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93%</a:t>
                      </a:r>
                    </a:p>
                  </a:txBody>
                  <a:tcPr marL="13297" marR="13297" marT="1329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50827">
                <a:tc>
                  <a:txBody>
                    <a:bodyPr/>
                    <a:lstStyle/>
                    <a:p>
                      <a:pPr marL="0" algn="ctr" rtl="0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DPW - Transportation</a:t>
                      </a:r>
                    </a:p>
                  </a:txBody>
                  <a:tcPr marL="13297" marR="13297" marT="1329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7E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93%</a:t>
                      </a:r>
                    </a:p>
                  </a:txBody>
                  <a:tcPr marL="13297" marR="13297" marT="1329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7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50827">
                <a:tc>
                  <a:txBody>
                    <a:bodyPr/>
                    <a:lstStyle/>
                    <a:p>
                      <a:pPr marL="0" algn="ctr" rtl="0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Fire Rescue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7E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96%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7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34947751"/>
                  </a:ext>
                </a:extLst>
              </a:tr>
              <a:tr h="350827">
                <a:tc>
                  <a:txBody>
                    <a:bodyPr/>
                    <a:lstStyle/>
                    <a:p>
                      <a:pPr marL="0" algn="ctr" rtl="0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Parks &amp; Recreation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7E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7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07510081"/>
                  </a:ext>
                </a:extLst>
              </a:tr>
              <a:tr h="350827">
                <a:tc>
                  <a:txBody>
                    <a:bodyPr/>
                    <a:lstStyle/>
                    <a:p>
                      <a:pPr marL="0" algn="ctr" rtl="0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Police Department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7E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7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23667304"/>
                  </a:ext>
                </a:extLst>
              </a:tr>
              <a:tr h="350827">
                <a:tc>
                  <a:txBody>
                    <a:bodyPr/>
                    <a:lstStyle/>
                    <a:p>
                      <a:pPr marL="0" algn="ctr" rtl="0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Watershed - Drinking Water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7E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7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45190384"/>
                  </a:ext>
                </a:extLst>
              </a:tr>
              <a:tr h="350827">
                <a:tc>
                  <a:txBody>
                    <a:bodyPr/>
                    <a:lstStyle/>
                    <a:p>
                      <a:pPr marL="0" algn="ctr" rtl="0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Watershed - Waste Water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7E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91%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7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64842970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7400553"/>
              </p:ext>
            </p:extLst>
          </p:nvPr>
        </p:nvGraphicFramePr>
        <p:xfrm>
          <a:off x="1295400" y="5574690"/>
          <a:ext cx="9982200" cy="640160"/>
        </p:xfrm>
        <a:graphic>
          <a:graphicData uri="http://schemas.openxmlformats.org/drawingml/2006/table">
            <a:tbl>
              <a:tblPr/>
              <a:tblGrid>
                <a:gridCol w="747730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0489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Summary</a:t>
                      </a:r>
                      <a:endParaRPr lang="en-US" sz="18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1977" marR="11977" marT="1197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27CA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Q1</a:t>
                      </a:r>
                    </a:p>
                  </a:txBody>
                  <a:tcPr marL="11977" marR="11977" marT="1197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27C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353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Average</a:t>
                      </a:r>
                    </a:p>
                  </a:txBody>
                  <a:tcPr marL="11977" marR="11977" marT="1197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7E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90%</a:t>
                      </a:r>
                    </a:p>
                  </a:txBody>
                  <a:tcPr marL="11977" marR="11977" marT="1197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7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819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2</a:t>
            </a:fld>
            <a:endParaRPr lang="uk-UA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Fiscal management</a:t>
            </a:r>
          </a:p>
        </p:txBody>
      </p:sp>
    </p:spTree>
    <p:extLst>
      <p:ext uri="{BB962C8B-B14F-4D97-AF65-F5344CB8AC3E}">
        <p14:creationId xmlns:p14="http://schemas.microsoft.com/office/powerpoint/2010/main" val="3594668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20</a:t>
            </a:fld>
            <a:endParaRPr lang="uk-UA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Human </a:t>
            </a:r>
            <a:r>
              <a:rPr lang="en-US" dirty="0" smtClean="0"/>
              <a:t>resources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671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21</a:t>
            </a:fld>
            <a:endParaRPr lang="uk-UA" dirty="0"/>
          </a:p>
        </p:txBody>
      </p:sp>
      <p:sp>
        <p:nvSpPr>
          <p:cNvPr id="3" name="Rectangle 2"/>
          <p:cNvSpPr/>
          <p:nvPr/>
        </p:nvSpPr>
        <p:spPr>
          <a:xfrm>
            <a:off x="308708" y="1103531"/>
            <a:ext cx="5575757" cy="3477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000" dirty="0">
                <a:solidFill>
                  <a:srgbClr val="002060"/>
                </a:solidFill>
                <a:latin typeface="Arial Bold" panose="020B0704020202020204" pitchFamily="34" charset="0"/>
                <a:ea typeface="宋体" panose="02010600030101010101" pitchFamily="2" charset="-122"/>
                <a:cs typeface="Arial Bold" panose="020B0704020202020204" pitchFamily="34" charset="0"/>
              </a:rPr>
              <a:t>Staffing Scorecard: Week of October 1, 2017</a:t>
            </a:r>
            <a:endParaRPr lang="en-GB" altLang="zh-CN" sz="2000" dirty="0">
              <a:solidFill>
                <a:srgbClr val="002060"/>
              </a:solidFill>
              <a:latin typeface="Arial Bold" panose="020B0704020202020204" pitchFamily="34" charset="0"/>
              <a:ea typeface="宋体" panose="02010600030101010101" pitchFamily="2" charset="-122"/>
              <a:cs typeface="Arial Bold" panose="020B07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9408905"/>
              </p:ext>
            </p:extLst>
          </p:nvPr>
        </p:nvGraphicFramePr>
        <p:xfrm>
          <a:off x="1752600" y="1676400"/>
          <a:ext cx="8610214" cy="47373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5107"/>
                <a:gridCol w="4305107"/>
              </a:tblGrid>
              <a:tr h="297206">
                <a:tc>
                  <a:txBody>
                    <a:bodyPr/>
                    <a:lstStyle/>
                    <a:p>
                      <a:pPr marL="0" marR="0" indent="0" algn="l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CN" sz="1400" dirty="0">
                          <a:solidFill>
                            <a:srgbClr val="F8F8F8"/>
                          </a:solidFill>
                          <a:ea typeface="SimSun"/>
                          <a:cs typeface="SimSun"/>
                        </a:rPr>
                        <a:t>Overall  Goal Status</a:t>
                      </a:r>
                    </a:p>
                  </a:txBody>
                  <a:tcPr>
                    <a:solidFill>
                      <a:srgbClr val="00347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CN" sz="1400" dirty="0">
                          <a:solidFill>
                            <a:srgbClr val="F8F8F8"/>
                          </a:solidFill>
                          <a:ea typeface="SimSun"/>
                          <a:cs typeface="SimSun"/>
                        </a:rPr>
                        <a:t> Public Works  Status</a:t>
                      </a:r>
                    </a:p>
                  </a:txBody>
                  <a:tcPr>
                    <a:solidFill>
                      <a:srgbClr val="003472"/>
                    </a:solidFill>
                  </a:tcPr>
                </a:tc>
              </a:tr>
              <a:tr h="2310311">
                <a:tc>
                  <a:txBody>
                    <a:bodyPr/>
                    <a:lstStyle/>
                    <a:p>
                      <a:pPr marL="112713" marR="0" indent="-112713" algn="l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Pct val="90000"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B050"/>
                          </a:solidFill>
                        </a:rPr>
                        <a:t>Green (90-100% fill rate</a:t>
                      </a:r>
                      <a:r>
                        <a:rPr lang="en-US" sz="1400" dirty="0" smtClean="0">
                          <a:solidFill>
                            <a:srgbClr val="00B050"/>
                          </a:solidFill>
                        </a:rPr>
                        <a:t>)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: 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None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  <a:p>
                      <a:pPr marL="112713" marR="0" indent="-112713" algn="l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Pct val="90000"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C49500"/>
                          </a:solidFill>
                        </a:rPr>
                        <a:t>Yellow (70-89% fill rate)</a:t>
                      </a:r>
                      <a:r>
                        <a:rPr lang="en-US" sz="1400" b="0" dirty="0">
                          <a:solidFill>
                            <a:srgbClr val="C49500"/>
                          </a:solidFill>
                        </a:rPr>
                        <a:t>: </a:t>
                      </a:r>
                      <a:r>
                        <a:rPr lang="en-US" sz="1400" b="0" dirty="0">
                          <a:solidFill>
                            <a:srgbClr val="000000"/>
                          </a:solidFill>
                        </a:rPr>
                        <a:t>Office of the Commissioner, Fleet Services, Solid Waste Services,  Streetcar  Services, and Transportation</a:t>
                      </a:r>
                    </a:p>
                    <a:p>
                      <a:pPr marL="112713" indent="-112713">
                        <a:spcAft>
                          <a:spcPts val="600"/>
                        </a:spcAft>
                        <a:buSzPct val="90000"/>
                        <a:buFont typeface="Wingdings" pitchFamily="2" charset="2"/>
                        <a:buChar char="§"/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Red (&gt;70% fill rate): </a:t>
                      </a:r>
                      <a:r>
                        <a:rPr lang="en-US" sz="1400" b="0" dirty="0">
                          <a:solidFill>
                            <a:srgbClr val="000000"/>
                          </a:solidFill>
                        </a:rPr>
                        <a:t>None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u="sng" dirty="0"/>
                        <a:t>Total Positions: </a:t>
                      </a:r>
                      <a:r>
                        <a:rPr lang="en-US" sz="1800" b="1" u="sng" dirty="0" smtClean="0"/>
                        <a:t>1,049</a:t>
                      </a:r>
                      <a:endParaRPr lang="en-US" sz="1800" b="1" u="sng" dirty="0"/>
                    </a:p>
                    <a:p>
                      <a:pPr marL="285750" marR="0" lvl="0" indent="-285750" algn="l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64653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Open:</a:t>
                      </a: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143 (13.6% vacancy rate)</a:t>
                      </a:r>
                    </a:p>
                    <a:p>
                      <a:pPr marL="0" marR="0" lvl="0" indent="0" algn="l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    *</a:t>
                      </a:r>
                      <a:r>
                        <a:rPr kumimoji="0" lang="en-US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Vacant positions (excluding in process)/Total Positions</a:t>
                      </a:r>
                      <a:endParaRPr kumimoji="0" lang="en-US" sz="11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lvl="0" indent="-285750" algn="l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64653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On hold: </a:t>
                      </a:r>
                      <a:r>
                        <a:rPr kumimoji="0" lang="en-US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kumimoji="0" lang="en-US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lvl="0" indent="-285750" algn="l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Recommended/In Process</a:t>
                      </a: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  <a:r>
                        <a:rPr kumimoji="0" lang="en-US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59 (5.6%)</a:t>
                      </a:r>
                      <a:endParaRPr kumimoji="0" lang="en-US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lvl="0" indent="-285750" algn="l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Filled: </a:t>
                      </a:r>
                      <a:r>
                        <a:rPr kumimoji="0" lang="en-US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847</a:t>
                      </a:r>
                    </a:p>
                    <a:p>
                      <a:pPr marL="285750" marR="0" lvl="0" indent="-285750" algn="l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Percentage Filled</a:t>
                      </a:r>
                      <a:r>
                        <a:rPr kumimoji="0" lang="en-US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: 80.8%</a:t>
                      </a:r>
                    </a:p>
                    <a:p>
                      <a:pPr marL="0" marR="0" lvl="0" indent="0" algn="l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    (filled/total positions) </a:t>
                      </a:r>
                    </a:p>
                    <a:p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23875">
                <a:tc>
                  <a:txBody>
                    <a:bodyPr/>
                    <a:lstStyle/>
                    <a:p>
                      <a:pPr marL="0" marR="0" indent="0" algn="l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CN" sz="1400" b="1" dirty="0">
                          <a:solidFill>
                            <a:srgbClr val="F8F8F8"/>
                          </a:solidFill>
                          <a:ea typeface="SimSun"/>
                          <a:cs typeface="SimSun"/>
                        </a:rPr>
                        <a:t>90 Day Plan- Vacancy Control</a:t>
                      </a:r>
                    </a:p>
                  </a:txBody>
                  <a:tcPr>
                    <a:solidFill>
                      <a:srgbClr val="00347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CN" sz="1400" b="1" dirty="0">
                          <a:solidFill>
                            <a:srgbClr val="F8F8F8"/>
                          </a:solidFill>
                          <a:ea typeface="SimSun"/>
                          <a:cs typeface="SimSun"/>
                        </a:rPr>
                        <a:t>Key Initiatives </a:t>
                      </a:r>
                    </a:p>
                  </a:txBody>
                  <a:tcPr>
                    <a:solidFill>
                      <a:srgbClr val="003472"/>
                    </a:solidFill>
                  </a:tcPr>
                </a:tc>
              </a:tr>
              <a:tr h="1684152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1400" dirty="0"/>
                        <a:t>Continued Hiring Blitz</a:t>
                      </a:r>
                      <a:r>
                        <a:rPr lang="en-US" sz="1400" b="0" dirty="0">
                          <a:ea typeface="SimSun"/>
                        </a:rPr>
                        <a:t>, j</a:t>
                      </a:r>
                      <a:r>
                        <a:rPr lang="en-US" altLang="zh-CN" sz="1400" b="0" dirty="0">
                          <a:ea typeface="SimSun"/>
                          <a:cs typeface="SimSun"/>
                        </a:rPr>
                        <a:t>ob fairs, and professional organizations to recruit </a:t>
                      </a:r>
                      <a:r>
                        <a:rPr lang="en-US" altLang="zh-CN" sz="1400" b="0" dirty="0" smtClean="0">
                          <a:ea typeface="SimSun"/>
                          <a:cs typeface="SimSun"/>
                        </a:rPr>
                        <a:t>hard- to-fill </a:t>
                      </a:r>
                      <a:r>
                        <a:rPr lang="en-US" altLang="zh-CN" sz="1400" b="0" dirty="0">
                          <a:ea typeface="SimSun"/>
                          <a:cs typeface="SimSun"/>
                        </a:rPr>
                        <a:t>positions</a:t>
                      </a:r>
                      <a:r>
                        <a:rPr lang="en-US" sz="1400" baseline="0" dirty="0"/>
                        <a:t> for Solid Waste &amp; Transportation</a:t>
                      </a:r>
                      <a:endParaRPr lang="en-US" sz="1400" dirty="0"/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1400" dirty="0" smtClean="0"/>
                        <a:t>Conducted </a:t>
                      </a:r>
                      <a:r>
                        <a:rPr lang="en-US" sz="1400" dirty="0"/>
                        <a:t>on-going</a:t>
                      </a:r>
                      <a:r>
                        <a:rPr lang="en-US" sz="1400" baseline="0" dirty="0"/>
                        <a:t> touchpoint meetings between hiring managers and HR recruitment lead</a:t>
                      </a:r>
                      <a:endParaRPr lang="en-US" sz="1400" dirty="0"/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1400" dirty="0" smtClean="0"/>
                        <a:t>Ensured </a:t>
                      </a:r>
                      <a:r>
                        <a:rPr lang="en-US" sz="1400" dirty="0"/>
                        <a:t>all critical DPW vacancies filled within 60 days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lvl="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1400" dirty="0"/>
                        <a:t>Hiring</a:t>
                      </a:r>
                      <a:r>
                        <a:rPr lang="en-US" sz="1400" baseline="0" dirty="0"/>
                        <a:t> focus on new key transportation frontline/ leadership positions and the Government District initiative (partial driver of increased vacancies)</a:t>
                      </a:r>
                      <a:endParaRPr lang="en-US" sz="1400" dirty="0"/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1400" dirty="0"/>
                        <a:t>Hire 2 CDL instructors to provide training opportunities for heavy equipment operators and increase internal promotions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304800" y="457200"/>
            <a:ext cx="49552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chemeClr val="tx2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HUMAN RESOURCES</a:t>
            </a:r>
            <a:endParaRPr lang="en-US" sz="3600" dirty="0">
              <a:solidFill>
                <a:schemeClr val="tx2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1799" y="2971800"/>
            <a:ext cx="656408" cy="115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037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22</a:t>
            </a:fld>
            <a:endParaRPr lang="uk-UA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Atlanta streetcar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30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23</a:t>
            </a:fld>
            <a:endParaRPr lang="uk-UA" dirty="0"/>
          </a:p>
        </p:txBody>
      </p:sp>
      <p:sp>
        <p:nvSpPr>
          <p:cNvPr id="40" name="Rectangle 39"/>
          <p:cNvSpPr/>
          <p:nvPr/>
        </p:nvSpPr>
        <p:spPr>
          <a:xfrm>
            <a:off x="2584406" y="457200"/>
            <a:ext cx="9469050" cy="5909310"/>
          </a:xfrm>
          <a:prstGeom prst="rect">
            <a:avLst/>
          </a:prstGeom>
          <a:noFill/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pPr algn="just"/>
            <a:r>
              <a:rPr lang="en-US" sz="1400" b="1" dirty="0"/>
              <a:t>Phase One:  East-West Route </a:t>
            </a:r>
          </a:p>
          <a:p>
            <a:pPr algn="just"/>
            <a:r>
              <a:rPr lang="en-US" sz="1400" dirty="0"/>
              <a:t>The Atlanta Streetcar project is a cooperative effort by the City of Atlanta (COA), the Atlanta Downtown Improvement District, Inc. (ADID), and the Metropolitan Atlanta Rapid Transit Authority (MARTA). </a:t>
            </a:r>
            <a:endParaRPr lang="en-US" sz="1400" dirty="0" smtClean="0"/>
          </a:p>
          <a:p>
            <a:pPr algn="just"/>
            <a:endParaRPr lang="en-US" sz="1400" dirty="0" smtClean="0"/>
          </a:p>
          <a:p>
            <a:pPr algn="just"/>
            <a:r>
              <a:rPr lang="en-US" sz="1400" dirty="0" smtClean="0"/>
              <a:t>Phase </a:t>
            </a:r>
            <a:r>
              <a:rPr lang="en-US" sz="1400" dirty="0"/>
              <a:t>One of the Atlanta Streetcar opened December 30, 2014, providing a modern streetcar that connects the Centennial Olympic Park area to the Martin Luther King Jr., National Historic Site.</a:t>
            </a:r>
          </a:p>
          <a:p>
            <a:pPr marL="742950" lvl="1" indent="-285750" algn="just">
              <a:buFont typeface="Wingdings" panose="05000000000000000000" pitchFamily="2" charset="2"/>
              <a:buChar char="§"/>
            </a:pPr>
            <a:r>
              <a:rPr lang="en-US" sz="1400" dirty="0"/>
              <a:t>Length: 2.7 track miles</a:t>
            </a:r>
          </a:p>
          <a:p>
            <a:pPr marL="742950" lvl="1" indent="-285750" algn="just">
              <a:buFont typeface="Wingdings" panose="05000000000000000000" pitchFamily="2" charset="2"/>
              <a:buChar char="§"/>
            </a:pPr>
            <a:r>
              <a:rPr lang="en-US" sz="1400" dirty="0"/>
              <a:t>Number of </a:t>
            </a:r>
            <a:r>
              <a:rPr lang="en-US" sz="1400" dirty="0" smtClean="0"/>
              <a:t>Stops: </a:t>
            </a:r>
            <a:r>
              <a:rPr lang="en-US" sz="1400" dirty="0"/>
              <a:t>12</a:t>
            </a:r>
          </a:p>
          <a:p>
            <a:pPr marL="742950" lvl="1" indent="-285750" algn="just">
              <a:buFont typeface="Wingdings" panose="05000000000000000000" pitchFamily="2" charset="2"/>
              <a:buChar char="§"/>
            </a:pPr>
            <a:r>
              <a:rPr lang="en-US" sz="1400" dirty="0"/>
              <a:t>Fleet Size: 4 Siemens S70 Vehicles</a:t>
            </a:r>
          </a:p>
          <a:p>
            <a:pPr marL="742950" lvl="1" indent="-285750" algn="just">
              <a:buFont typeface="Wingdings" panose="05000000000000000000" pitchFamily="2" charset="2"/>
              <a:buChar char="§"/>
            </a:pPr>
            <a:r>
              <a:rPr lang="en-US" sz="1400" dirty="0"/>
              <a:t>Frequency: 10 – 15 minutes</a:t>
            </a:r>
          </a:p>
          <a:p>
            <a:pPr marL="742950" lvl="1" indent="-285750" algn="just">
              <a:buFont typeface="Wingdings" panose="05000000000000000000" pitchFamily="2" charset="2"/>
              <a:buChar char="§"/>
            </a:pPr>
            <a:r>
              <a:rPr lang="en-US" sz="1400" dirty="0"/>
              <a:t>Hours of Operation: 7 days per week</a:t>
            </a:r>
          </a:p>
          <a:p>
            <a:pPr marL="1200150" lvl="2" indent="-285750" algn="just">
              <a:buFont typeface="Wingdings" panose="05000000000000000000" pitchFamily="2" charset="2"/>
              <a:buChar char="§"/>
            </a:pPr>
            <a:r>
              <a:rPr lang="en-US" sz="1400" dirty="0"/>
              <a:t>Monday-Thursday: 6:00 am – 11:00 pm</a:t>
            </a:r>
          </a:p>
          <a:p>
            <a:pPr marL="1200150" lvl="2" indent="-285750" algn="just">
              <a:buFont typeface="Wingdings" panose="05000000000000000000" pitchFamily="2" charset="2"/>
              <a:buChar char="§"/>
            </a:pPr>
            <a:r>
              <a:rPr lang="en-US" sz="1400" dirty="0"/>
              <a:t>Fridays: 6:00 am – 1:00 am</a:t>
            </a:r>
          </a:p>
          <a:p>
            <a:pPr marL="1200150" lvl="2" indent="-285750" algn="just">
              <a:buFont typeface="Wingdings" panose="05000000000000000000" pitchFamily="2" charset="2"/>
              <a:buChar char="§"/>
            </a:pPr>
            <a:r>
              <a:rPr lang="en-US" sz="1400" dirty="0"/>
              <a:t>Saturdays: 8:30 am – 1:00 am</a:t>
            </a:r>
          </a:p>
          <a:p>
            <a:pPr marL="1200150" lvl="2" indent="-285750" algn="just">
              <a:buFont typeface="Wingdings" panose="05000000000000000000" pitchFamily="2" charset="2"/>
              <a:buChar char="§"/>
            </a:pPr>
            <a:r>
              <a:rPr lang="en-US" sz="1400" dirty="0"/>
              <a:t>Sundays: 9:00 am – 11:00 </a:t>
            </a:r>
            <a:r>
              <a:rPr lang="en-US" sz="1400" dirty="0" smtClean="0"/>
              <a:t>pm</a:t>
            </a:r>
          </a:p>
          <a:p>
            <a:pPr marL="1200150" lvl="2" indent="-285750" algn="just">
              <a:buFont typeface="Wingdings" panose="05000000000000000000" pitchFamily="2" charset="2"/>
              <a:buChar char="§"/>
            </a:pPr>
            <a:endParaRPr lang="en-US" sz="1400" dirty="0"/>
          </a:p>
          <a:p>
            <a:pPr algn="just"/>
            <a:r>
              <a:rPr lang="en-US" sz="1400" b="1" dirty="0"/>
              <a:t>FY 2017 Accomplishments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sz="1400" dirty="0" smtClean="0"/>
              <a:t>All Governing documents </a:t>
            </a:r>
            <a:r>
              <a:rPr lang="en-US" sz="1400" dirty="0"/>
              <a:t>s</a:t>
            </a:r>
            <a:r>
              <a:rPr lang="en-US" sz="1400" dirty="0" smtClean="0"/>
              <a:t>ubmitted and accepted by GDOT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sz="1400" dirty="0" smtClean="0"/>
              <a:t>Closure </a:t>
            </a:r>
            <a:r>
              <a:rPr lang="en-US" sz="1400" dirty="0"/>
              <a:t>of </a:t>
            </a:r>
            <a:r>
              <a:rPr lang="en-US" sz="1400" dirty="0" smtClean="0"/>
              <a:t>all 66 </a:t>
            </a:r>
            <a:r>
              <a:rPr lang="en-US" sz="1400" dirty="0"/>
              <a:t>Corrective Action Plans (CAPS) assessed </a:t>
            </a:r>
            <a:r>
              <a:rPr lang="en-US" sz="1400" dirty="0" smtClean="0"/>
              <a:t>GDOT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sz="1400" dirty="0"/>
              <a:t>Substantial improvements in performance and customer service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sz="1400" dirty="0"/>
              <a:t>Continued efforts to improve operational and maintenance effectiveness and efficiency </a:t>
            </a:r>
          </a:p>
          <a:p>
            <a:pPr algn="just"/>
            <a:endParaRPr lang="en-US" sz="1400" b="1" dirty="0"/>
          </a:p>
          <a:p>
            <a:pPr algn="just"/>
            <a:r>
              <a:rPr lang="en-US" sz="1400" b="1" dirty="0"/>
              <a:t>FY </a:t>
            </a:r>
            <a:r>
              <a:rPr lang="en-US" sz="1400" b="1" dirty="0" smtClean="0"/>
              <a:t>2018 Initiatives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1400" dirty="0" smtClean="0"/>
              <a:t>Complete Threat-Vulnerability Assessment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1400" dirty="0" smtClean="0"/>
              <a:t>Conduct Emergency Preparedness Exercise with AFD and APD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1400" dirty="0" smtClean="0"/>
              <a:t>Complete Triennial Safety &amp; Security Audit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1400" dirty="0" smtClean="0"/>
              <a:t>Transfer Ownership and Operations of the Atlanta Streetcar to MARTA</a:t>
            </a:r>
            <a:endParaRPr lang="en-US" sz="1400" dirty="0"/>
          </a:p>
        </p:txBody>
      </p:sp>
      <p:pic>
        <p:nvPicPr>
          <p:cNvPr id="41" name="Picture 2" descr="Photograph of several streetcars on Peachtree Street in the early 1900s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53" y="457200"/>
            <a:ext cx="2362554" cy="1437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Image result for atlanta streetcar map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09"/>
          <a:stretch/>
        </p:blipFill>
        <p:spPr bwMode="auto">
          <a:xfrm>
            <a:off x="174027" y="1956969"/>
            <a:ext cx="2369280" cy="1382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Image result for atlanta streetca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54" y="3401023"/>
            <a:ext cx="2362554" cy="1327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Image result for MARTA Expansion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56" r="12361"/>
          <a:stretch/>
        </p:blipFill>
        <p:spPr bwMode="auto">
          <a:xfrm>
            <a:off x="180753" y="4790830"/>
            <a:ext cx="2348014" cy="1444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166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ATLANTA STREETCAR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24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Future Expansion</a:t>
            </a:r>
            <a:endParaRPr lang="en-US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7" t="24504" r="3264"/>
          <a:stretch/>
        </p:blipFill>
        <p:spPr bwMode="auto">
          <a:xfrm>
            <a:off x="6094046" y="455727"/>
            <a:ext cx="5869354" cy="5868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MORE MARTA_Fast Trac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400" y="5512903"/>
            <a:ext cx="754677" cy="811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71600"/>
            <a:ext cx="5333999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5947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Atlanta streetcar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25</a:t>
            </a:fld>
            <a:endParaRPr lang="uk-UA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Service Performance</a:t>
            </a:r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/>
          </p:nvPr>
        </p:nvGraphicFramePr>
        <p:xfrm>
          <a:off x="5715002" y="2941875"/>
          <a:ext cx="5968999" cy="10205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6412"/>
                <a:gridCol w="1067208"/>
                <a:gridCol w="911793"/>
                <a:gridCol w="911793"/>
                <a:gridCol w="911793"/>
              </a:tblGrid>
              <a:tr h="460451">
                <a:tc>
                  <a:txBody>
                    <a:bodyPr/>
                    <a:lstStyle/>
                    <a:p>
                      <a:pPr algn="l"/>
                      <a:r>
                        <a:rPr lang="en-US" sz="1000" b="0" i="0" dirty="0" smtClean="0">
                          <a:latin typeface="Arial" charset="0"/>
                        </a:rPr>
                        <a:t>Services Consumed</a:t>
                      </a:r>
                      <a:endParaRPr lang="en-US" sz="1000" b="0" i="0" dirty="0">
                        <a:latin typeface="Arial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latin typeface="Arial" charset="0"/>
                        </a:rPr>
                        <a:t>Average</a:t>
                      </a:r>
                      <a:r>
                        <a:rPr lang="en-US" sz="1000" b="0" i="0" baseline="0" dirty="0" smtClean="0">
                          <a:latin typeface="Arial" charset="0"/>
                        </a:rPr>
                        <a:t> Weekday</a:t>
                      </a:r>
                      <a:endParaRPr lang="en-US" sz="1000" b="0" i="0" dirty="0">
                        <a:latin typeface="Arial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 smtClean="0">
                          <a:latin typeface="Arial" charset="0"/>
                        </a:rPr>
                        <a:t>Average</a:t>
                      </a:r>
                      <a:r>
                        <a:rPr lang="en-US" sz="1000" b="0" i="0" baseline="0" dirty="0" smtClean="0">
                          <a:latin typeface="Arial" charset="0"/>
                        </a:rPr>
                        <a:t> Saturday</a:t>
                      </a:r>
                      <a:endParaRPr lang="en-US" sz="1000" b="0" i="0" dirty="0" smtClean="0">
                        <a:latin typeface="Arial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 smtClean="0">
                          <a:latin typeface="Arial" charset="0"/>
                        </a:rPr>
                        <a:t>Average</a:t>
                      </a:r>
                      <a:r>
                        <a:rPr lang="en-US" sz="1000" b="0" i="0" baseline="0" dirty="0" smtClean="0">
                          <a:latin typeface="Arial" charset="0"/>
                        </a:rPr>
                        <a:t> Sunday</a:t>
                      </a:r>
                      <a:endParaRPr lang="en-US" sz="1000" b="0" i="0" dirty="0" smtClean="0">
                        <a:latin typeface="Arial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 smtClean="0">
                          <a:latin typeface="Arial" charset="0"/>
                        </a:rPr>
                        <a:t>Annual</a:t>
                      </a:r>
                      <a:r>
                        <a:rPr lang="en-US" sz="1000" b="0" i="0" baseline="0" dirty="0" smtClean="0">
                          <a:latin typeface="Arial" charset="0"/>
                        </a:rPr>
                        <a:t> Total</a:t>
                      </a:r>
                      <a:endParaRPr lang="en-US" sz="1000" b="0" i="0" dirty="0" smtClean="0">
                        <a:latin typeface="Arial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0037">
                <a:tc>
                  <a:txBody>
                    <a:bodyPr/>
                    <a:lstStyle/>
                    <a:p>
                      <a:pPr algn="l"/>
                      <a:r>
                        <a:rPr lang="en-US" sz="1000" b="0" i="0" dirty="0" smtClean="0">
                          <a:latin typeface="Arial" charset="0"/>
                        </a:rPr>
                        <a:t>Unlinked Passenger</a:t>
                      </a:r>
                      <a:r>
                        <a:rPr lang="en-US" sz="1000" b="0" i="0" baseline="0" dirty="0" smtClean="0">
                          <a:latin typeface="Arial" charset="0"/>
                        </a:rPr>
                        <a:t> Trips (UPT)</a:t>
                      </a:r>
                      <a:endParaRPr lang="en-US" sz="1000" b="0" i="0" dirty="0">
                        <a:latin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tx1"/>
                          </a:solidFill>
                          <a:latin typeface="Arial" charset="0"/>
                        </a:rPr>
                        <a:t>1,000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tx1"/>
                          </a:solidFill>
                          <a:latin typeface="Arial" charset="0"/>
                        </a:rPr>
                        <a:t>2,158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tx1"/>
                          </a:solidFill>
                          <a:latin typeface="Arial" charset="0"/>
                        </a:rPr>
                        <a:t>1,035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tx1"/>
                          </a:solidFill>
                          <a:latin typeface="Arial" charset="0"/>
                        </a:rPr>
                        <a:t>124,866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80037">
                <a:tc>
                  <a:txBody>
                    <a:bodyPr/>
                    <a:lstStyle/>
                    <a:p>
                      <a:pPr algn="l"/>
                      <a:r>
                        <a:rPr lang="en-US" sz="1000" b="0" i="0" dirty="0" smtClean="0">
                          <a:latin typeface="Arial" charset="0"/>
                        </a:rPr>
                        <a:t>Passenger Miles Traveled (PMT)</a:t>
                      </a:r>
                      <a:endParaRPr lang="en-US" sz="1000" b="0" i="0" dirty="0">
                        <a:latin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baseline="0" dirty="0" smtClean="0">
                          <a:solidFill>
                            <a:schemeClr val="tx1"/>
                          </a:solidFill>
                          <a:latin typeface="Arial" charset="0"/>
                        </a:rPr>
                        <a:t>849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baseline="0" dirty="0" smtClean="0">
                          <a:solidFill>
                            <a:schemeClr val="tx1"/>
                          </a:solidFill>
                          <a:latin typeface="Arial" charset="0"/>
                        </a:rPr>
                        <a:t>2,179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baseline="0" dirty="0" smtClean="0">
                          <a:solidFill>
                            <a:schemeClr val="tx1"/>
                          </a:solidFill>
                          <a:latin typeface="Arial" charset="0"/>
                        </a:rPr>
                        <a:t>1,077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baseline="0" dirty="0" smtClean="0">
                          <a:solidFill>
                            <a:schemeClr val="tx1"/>
                          </a:solidFill>
                          <a:latin typeface="Arial" charset="0"/>
                        </a:rPr>
                        <a:t>104,933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4" name="Table 23"/>
          <p:cNvGraphicFramePr>
            <a:graphicFrameLocks noGrp="1"/>
          </p:cNvGraphicFramePr>
          <p:nvPr>
            <p:extLst/>
          </p:nvPr>
        </p:nvGraphicFramePr>
        <p:xfrm>
          <a:off x="600547" y="1726343"/>
          <a:ext cx="3128616" cy="85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6959"/>
                <a:gridCol w="1051657"/>
              </a:tblGrid>
              <a:tr h="195385">
                <a:tc>
                  <a:txBody>
                    <a:bodyPr/>
                    <a:lstStyle/>
                    <a:p>
                      <a:r>
                        <a:rPr lang="en-US" sz="1400" b="0" i="0" dirty="0" smtClean="0">
                          <a:latin typeface="Arial" charset="0"/>
                        </a:rPr>
                        <a:t>Passengers</a:t>
                      </a:r>
                      <a:endParaRPr lang="en-US" sz="1400" b="0" i="0" dirty="0">
                        <a:latin typeface="Arial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 smtClean="0">
                          <a:solidFill>
                            <a:schemeClr val="bg1"/>
                          </a:solidFill>
                          <a:latin typeface="Arial" charset="0"/>
                        </a:rPr>
                        <a:t>33,934</a:t>
                      </a:r>
                    </a:p>
                  </a:txBody>
                  <a:tcPr anchor="ctr"/>
                </a:tc>
              </a:tr>
              <a:tr h="195385">
                <a:tc>
                  <a:txBody>
                    <a:bodyPr/>
                    <a:lstStyle/>
                    <a:p>
                      <a:r>
                        <a:rPr lang="en-US" sz="1200" b="0" i="0" dirty="0" smtClean="0">
                          <a:latin typeface="Arial" charset="0"/>
                        </a:rPr>
                        <a:t>Revenue Hours</a:t>
                      </a:r>
                      <a:endParaRPr lang="en-US" sz="1200" b="0" i="0" dirty="0">
                        <a:latin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solidFill>
                            <a:schemeClr val="tx1"/>
                          </a:solidFill>
                          <a:latin typeface="Arial" charset="0"/>
                        </a:rPr>
                        <a:t>914</a:t>
                      </a:r>
                      <a:endParaRPr lang="en-US" sz="1200" b="0" i="0" dirty="0">
                        <a:solidFill>
                          <a:schemeClr val="tx1"/>
                        </a:solidFill>
                        <a:latin typeface="Arial" charset="0"/>
                      </a:endParaRPr>
                    </a:p>
                  </a:txBody>
                  <a:tcPr/>
                </a:tc>
              </a:tr>
              <a:tr h="195385">
                <a:tc>
                  <a:txBody>
                    <a:bodyPr/>
                    <a:lstStyle/>
                    <a:p>
                      <a:r>
                        <a:rPr lang="en-US" sz="1200" b="0" i="0" dirty="0" smtClean="0">
                          <a:latin typeface="Arial" charset="0"/>
                        </a:rPr>
                        <a:t>Passengers/Revenue Hour</a:t>
                      </a:r>
                      <a:endParaRPr lang="en-US" sz="1200" b="0" i="0" dirty="0">
                        <a:latin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solidFill>
                            <a:schemeClr val="tx1"/>
                          </a:solidFill>
                          <a:latin typeface="Arial" charset="0"/>
                        </a:rPr>
                        <a:t>37.13</a:t>
                      </a: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5" name="Table 24"/>
          <p:cNvGraphicFramePr>
            <a:graphicFrameLocks noGrp="1"/>
          </p:cNvGraphicFramePr>
          <p:nvPr>
            <p:extLst/>
          </p:nvPr>
        </p:nvGraphicFramePr>
        <p:xfrm>
          <a:off x="3836048" y="1726343"/>
          <a:ext cx="1061355" cy="8790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1355"/>
              </a:tblGrid>
              <a:tr h="330438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 smtClean="0">
                          <a:latin typeface="Arial" charset="0"/>
                        </a:rPr>
                        <a:t>1,605,665</a:t>
                      </a:r>
                      <a:endParaRPr lang="en-US" sz="1400" b="0" i="0" dirty="0">
                        <a:latin typeface="Arial" charset="0"/>
                      </a:endParaRPr>
                    </a:p>
                  </a:txBody>
                  <a:tcPr anchor="ctr"/>
                </a:tc>
              </a:tr>
              <a:tr h="195385"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solidFill>
                            <a:schemeClr val="tx1"/>
                          </a:solidFill>
                          <a:latin typeface="Arial" charset="0"/>
                        </a:rPr>
                        <a:t>37,680</a:t>
                      </a:r>
                      <a:endParaRPr lang="en-US" sz="1200" b="0" i="0" dirty="0">
                        <a:solidFill>
                          <a:schemeClr val="tx1"/>
                        </a:solidFill>
                        <a:latin typeface="Arial" charset="0"/>
                      </a:endParaRPr>
                    </a:p>
                  </a:txBody>
                  <a:tcPr/>
                </a:tc>
              </a:tr>
              <a:tr h="195385"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smtClean="0">
                          <a:solidFill>
                            <a:schemeClr val="tx1"/>
                          </a:solidFill>
                          <a:latin typeface="Arial" charset="0"/>
                        </a:rPr>
                        <a:t>42.61</a:t>
                      </a:r>
                      <a:endParaRPr lang="en-US" sz="1200" b="0" i="0" dirty="0">
                        <a:solidFill>
                          <a:schemeClr val="tx1"/>
                        </a:solidFill>
                        <a:latin typeface="Arial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6" name="Title 1"/>
          <p:cNvSpPr txBox="1">
            <a:spLocks/>
          </p:cNvSpPr>
          <p:nvPr/>
        </p:nvSpPr>
        <p:spPr>
          <a:xfrm>
            <a:off x="3828766" y="1335352"/>
            <a:ext cx="1323672" cy="542681"/>
          </a:xfrm>
          <a:prstGeom prst="rect">
            <a:avLst/>
          </a:prstGeom>
          <a:noFill/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14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Cumulative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533400" y="1333514"/>
            <a:ext cx="1588466" cy="542681"/>
          </a:xfrm>
          <a:prstGeom prst="rect">
            <a:avLst/>
          </a:prstGeom>
          <a:noFill/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September</a:t>
            </a:r>
            <a:r>
              <a:rPr lang="en-US" sz="1400" b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</a:p>
        </p:txBody>
      </p:sp>
      <p:graphicFrame>
        <p:nvGraphicFramePr>
          <p:cNvPr id="33" name="Table 32"/>
          <p:cNvGraphicFramePr>
            <a:graphicFrameLocks noGrp="1"/>
          </p:cNvGraphicFramePr>
          <p:nvPr>
            <p:extLst/>
          </p:nvPr>
        </p:nvGraphicFramePr>
        <p:xfrm>
          <a:off x="600547" y="2797366"/>
          <a:ext cx="3116741" cy="30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0710"/>
                <a:gridCol w="1016031"/>
              </a:tblGrid>
              <a:tr h="195385">
                <a:tc>
                  <a:txBody>
                    <a:bodyPr/>
                    <a:lstStyle/>
                    <a:p>
                      <a:r>
                        <a:rPr lang="en-US" sz="1400" b="0" i="0" dirty="0" smtClean="0">
                          <a:latin typeface="Arial" charset="0"/>
                        </a:rPr>
                        <a:t>Revenue</a:t>
                      </a:r>
                      <a:r>
                        <a:rPr lang="en-US" sz="1400" b="0" i="0" baseline="0" dirty="0" smtClean="0">
                          <a:latin typeface="Arial" charset="0"/>
                        </a:rPr>
                        <a:t> Miles</a:t>
                      </a:r>
                      <a:endParaRPr lang="en-US" sz="1400" b="0" i="0" dirty="0">
                        <a:latin typeface="Arial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 smtClean="0">
                          <a:solidFill>
                            <a:schemeClr val="bg1"/>
                          </a:solidFill>
                          <a:latin typeface="Arial" charset="0"/>
                        </a:rPr>
                        <a:t>4,199</a:t>
                      </a:r>
                      <a:endParaRPr lang="en-US" sz="1400" b="0" i="0" dirty="0">
                        <a:solidFill>
                          <a:schemeClr val="bg1"/>
                        </a:solidFill>
                        <a:latin typeface="Arial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34" name="Table 33"/>
          <p:cNvGraphicFramePr>
            <a:graphicFrameLocks noGrp="1"/>
          </p:cNvGraphicFramePr>
          <p:nvPr>
            <p:extLst/>
          </p:nvPr>
        </p:nvGraphicFramePr>
        <p:xfrm>
          <a:off x="3859797" y="2797366"/>
          <a:ext cx="1028304" cy="30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8304"/>
              </a:tblGrid>
              <a:tr h="195385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 smtClean="0">
                          <a:solidFill>
                            <a:schemeClr val="bg1"/>
                          </a:solidFill>
                          <a:latin typeface="Arial" charset="0"/>
                        </a:rPr>
                        <a:t>167,272</a:t>
                      </a:r>
                      <a:endParaRPr lang="en-US" sz="1400" b="0" i="0" dirty="0">
                        <a:solidFill>
                          <a:schemeClr val="bg1"/>
                        </a:solidFill>
                        <a:latin typeface="Arial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35" name="Table 34"/>
          <p:cNvGraphicFramePr>
            <a:graphicFrameLocks noGrp="1"/>
          </p:cNvGraphicFramePr>
          <p:nvPr>
            <p:extLst/>
          </p:nvPr>
        </p:nvGraphicFramePr>
        <p:xfrm>
          <a:off x="627107" y="3229811"/>
          <a:ext cx="3092990" cy="30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775"/>
                <a:gridCol w="1010215"/>
              </a:tblGrid>
              <a:tr h="195385">
                <a:tc>
                  <a:txBody>
                    <a:bodyPr/>
                    <a:lstStyle/>
                    <a:p>
                      <a:r>
                        <a:rPr lang="en-US" sz="1400" b="0" i="0" baseline="0" dirty="0" smtClean="0">
                          <a:latin typeface="Arial" charset="0"/>
                        </a:rPr>
                        <a:t>Reportable Accidents</a:t>
                      </a:r>
                      <a:endParaRPr lang="en-US" sz="1400" b="0" i="0" dirty="0">
                        <a:latin typeface="Arial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 smtClean="0">
                          <a:latin typeface="Arial" charset="0"/>
                        </a:rPr>
                        <a:t>0</a:t>
                      </a:r>
                      <a:endParaRPr lang="en-US" sz="1400" b="0" i="0" dirty="0">
                        <a:latin typeface="Arial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36" name="Table 35"/>
          <p:cNvGraphicFramePr>
            <a:graphicFrameLocks noGrp="1"/>
          </p:cNvGraphicFramePr>
          <p:nvPr>
            <p:extLst/>
          </p:nvPr>
        </p:nvGraphicFramePr>
        <p:xfrm>
          <a:off x="3871962" y="3229811"/>
          <a:ext cx="1005123" cy="30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5123"/>
              </a:tblGrid>
              <a:tr h="195385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 smtClean="0">
                          <a:latin typeface="Arial" charset="0"/>
                        </a:rPr>
                        <a:t>11</a:t>
                      </a:r>
                      <a:endParaRPr lang="en-US" sz="1400" b="0" i="0" dirty="0">
                        <a:latin typeface="Arial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37" name="Table 36"/>
          <p:cNvGraphicFramePr>
            <a:graphicFrameLocks noGrp="1"/>
          </p:cNvGraphicFramePr>
          <p:nvPr>
            <p:extLst/>
          </p:nvPr>
        </p:nvGraphicFramePr>
        <p:xfrm>
          <a:off x="624239" y="3635155"/>
          <a:ext cx="3092990" cy="30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775"/>
                <a:gridCol w="1010215"/>
              </a:tblGrid>
              <a:tr h="195385">
                <a:tc>
                  <a:txBody>
                    <a:bodyPr/>
                    <a:lstStyle/>
                    <a:p>
                      <a:r>
                        <a:rPr lang="en-US" sz="1400" b="0" i="0" baseline="0" dirty="0" smtClean="0">
                          <a:latin typeface="Arial" charset="0"/>
                        </a:rPr>
                        <a:t>Avg Daily Fleet Status</a:t>
                      </a:r>
                      <a:endParaRPr lang="en-US" sz="1400" b="0" i="0" dirty="0">
                        <a:latin typeface="Arial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 smtClean="0">
                          <a:latin typeface="Arial" charset="0"/>
                        </a:rPr>
                        <a:t>163%</a:t>
                      </a:r>
                      <a:endParaRPr lang="en-US" sz="1400" b="0" i="0" dirty="0">
                        <a:latin typeface="Arial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17" name="Chart 16"/>
          <p:cNvGraphicFramePr>
            <a:graphicFrameLocks/>
          </p:cNvGraphicFramePr>
          <p:nvPr>
            <p:extLst/>
          </p:nvPr>
        </p:nvGraphicFramePr>
        <p:xfrm>
          <a:off x="5715000" y="457200"/>
          <a:ext cx="6477000" cy="2438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8" name="Chart 17"/>
          <p:cNvGraphicFramePr>
            <a:graphicFrameLocks/>
          </p:cNvGraphicFramePr>
          <p:nvPr>
            <p:extLst/>
          </p:nvPr>
        </p:nvGraphicFramePr>
        <p:xfrm>
          <a:off x="77596" y="4013859"/>
          <a:ext cx="12036805" cy="24631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7055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Atlanta streetcar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26</a:t>
            </a:fld>
            <a:endParaRPr lang="uk-UA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Operations &amp; Maintenance Budget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38150" y="5220129"/>
            <a:ext cx="4972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en-US" sz="1200" kern="0" dirty="0">
                <a:solidFill>
                  <a:prstClr val="black"/>
                </a:solidFill>
                <a:latin typeface="Arial" charset="0"/>
              </a:rPr>
              <a:t>The Atlanta Streetcar O&amp;M Budget is </a:t>
            </a:r>
            <a:r>
              <a:rPr lang="en-US" sz="1200" kern="0" dirty="0" smtClean="0">
                <a:solidFill>
                  <a:prstClr val="black"/>
                </a:solidFill>
                <a:latin typeface="Arial" charset="0"/>
              </a:rPr>
              <a:t>$7.3M </a:t>
            </a:r>
            <a:r>
              <a:rPr lang="en-US" sz="1200" kern="0" dirty="0">
                <a:solidFill>
                  <a:prstClr val="black"/>
                </a:solidFill>
                <a:latin typeface="Arial" charset="0"/>
              </a:rPr>
              <a:t>for </a:t>
            </a:r>
            <a:r>
              <a:rPr lang="en-US" sz="1200" kern="0" dirty="0" smtClean="0">
                <a:solidFill>
                  <a:prstClr val="black"/>
                </a:solidFill>
                <a:latin typeface="Arial" charset="0"/>
              </a:rPr>
              <a:t>2018</a:t>
            </a:r>
            <a:endParaRPr lang="en-US" sz="1200" kern="0" dirty="0">
              <a:solidFill>
                <a:prstClr val="black"/>
              </a:solidFill>
              <a:latin typeface="Arial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1200" kern="0" dirty="0" smtClean="0">
                <a:solidFill>
                  <a:prstClr val="black"/>
                </a:solidFill>
                <a:latin typeface="Arial" charset="0"/>
              </a:rPr>
              <a:t>38% </a:t>
            </a:r>
            <a:r>
              <a:rPr lang="en-US" sz="1200" kern="0" dirty="0">
                <a:solidFill>
                  <a:prstClr val="black"/>
                </a:solidFill>
                <a:latin typeface="Arial" charset="0"/>
              </a:rPr>
              <a:t>of this budget is for Salaries and Benefits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1200" kern="0" dirty="0" smtClean="0">
                <a:solidFill>
                  <a:prstClr val="black"/>
                </a:solidFill>
                <a:latin typeface="Arial" charset="0"/>
              </a:rPr>
              <a:t>39% </a:t>
            </a:r>
            <a:r>
              <a:rPr lang="en-US" sz="1200" kern="0" dirty="0">
                <a:solidFill>
                  <a:prstClr val="black"/>
                </a:solidFill>
                <a:latin typeface="Arial" charset="0"/>
              </a:rPr>
              <a:t>of this budget is for Consulting/Professional Services</a:t>
            </a:r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/>
          </p:nvPr>
        </p:nvGraphicFramePr>
        <p:xfrm>
          <a:off x="6553199" y="441812"/>
          <a:ext cx="5410201" cy="1996589"/>
        </p:xfrm>
        <a:graphic>
          <a:graphicData uri="http://schemas.openxmlformats.org/drawingml/2006/table">
            <a:tbl>
              <a:tblPr firstRow="1" bandRow="1"/>
              <a:tblGrid>
                <a:gridCol w="1462501"/>
                <a:gridCol w="1462501"/>
                <a:gridCol w="1251294"/>
                <a:gridCol w="1233905"/>
              </a:tblGrid>
              <a:tr h="43959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400" b="0" i="0" dirty="0" smtClean="0">
                          <a:latin typeface="Arial" charset="0"/>
                        </a:rPr>
                        <a:t>FISCAL</a:t>
                      </a:r>
                      <a:r>
                        <a:rPr lang="en-US" sz="1400" b="0" i="0" baseline="0" dirty="0" smtClean="0">
                          <a:latin typeface="Arial" charset="0"/>
                        </a:rPr>
                        <a:t> YEAR</a:t>
                      </a:r>
                      <a:endParaRPr lang="en-US" sz="1400" b="0" i="0" dirty="0">
                        <a:latin typeface="Arial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400" b="0" i="0" dirty="0" smtClean="0">
                          <a:latin typeface="Arial" charset="0"/>
                        </a:rPr>
                        <a:t>BUDGET</a:t>
                      </a:r>
                      <a:endParaRPr lang="en-US" sz="1400" b="0" i="0" dirty="0">
                        <a:latin typeface="Arial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400" b="0" i="0" dirty="0" smtClean="0">
                          <a:latin typeface="Arial" charset="0"/>
                        </a:rPr>
                        <a:t>ACTUAL</a:t>
                      </a:r>
                      <a:endParaRPr lang="en-US" sz="1400" b="0" i="0" dirty="0">
                        <a:latin typeface="Arial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400" b="0" i="0" dirty="0" smtClean="0">
                          <a:latin typeface="Arial" charset="0"/>
                        </a:rPr>
                        <a:t> % </a:t>
                      </a:r>
                      <a:endParaRPr lang="en-US" sz="1400" b="0" i="0" dirty="0">
                        <a:latin typeface="Arial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</a:tr>
              <a:tr h="38924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400" b="0" i="0" dirty="0" smtClean="0">
                          <a:latin typeface="Arial" charset="0"/>
                        </a:rPr>
                        <a:t>2015</a:t>
                      </a:r>
                      <a:endParaRPr lang="en-US" sz="1400" b="0" i="0" dirty="0">
                        <a:latin typeface="Arial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400" b="0" i="0" dirty="0" smtClean="0">
                          <a:latin typeface="Arial" charset="0"/>
                        </a:rPr>
                        <a:t>$</a:t>
                      </a:r>
                      <a:r>
                        <a:rPr lang="en-US" sz="1400" b="0" i="0" baseline="0" dirty="0" smtClean="0">
                          <a:latin typeface="Arial" charset="0"/>
                        </a:rPr>
                        <a:t> 5,208,671</a:t>
                      </a:r>
                      <a:endParaRPr lang="en-US" sz="1400" b="0" i="0" dirty="0">
                        <a:latin typeface="Arial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 smtClean="0">
                          <a:latin typeface="Arial" charset="0"/>
                        </a:rPr>
                        <a:t>$</a:t>
                      </a:r>
                      <a:r>
                        <a:rPr lang="en-US" sz="1400" b="0" i="0" baseline="0" dirty="0" smtClean="0">
                          <a:latin typeface="Arial" charset="0"/>
                        </a:rPr>
                        <a:t> 2,470,923</a:t>
                      </a:r>
                      <a:endParaRPr lang="en-US" sz="1400" b="0" i="0" dirty="0" smtClean="0">
                        <a:latin typeface="Arial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 smtClean="0">
                          <a:solidFill>
                            <a:schemeClr val="tx1"/>
                          </a:solidFill>
                          <a:latin typeface="Arial" charset="0"/>
                        </a:rPr>
                        <a:t>47%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8924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400" b="0" i="0" dirty="0" smtClean="0">
                          <a:latin typeface="Arial" charset="0"/>
                        </a:rPr>
                        <a:t>2016</a:t>
                      </a:r>
                      <a:endParaRPr lang="en-US" sz="1400" b="0" i="0" dirty="0">
                        <a:latin typeface="Arial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 smtClean="0">
                          <a:latin typeface="Arial" charset="0"/>
                        </a:rPr>
                        <a:t>$</a:t>
                      </a:r>
                      <a:r>
                        <a:rPr lang="en-US" sz="1400" b="0" i="0" baseline="0" dirty="0" smtClean="0">
                          <a:latin typeface="Arial" charset="0"/>
                        </a:rPr>
                        <a:t> 5,387,632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 smtClean="0">
                          <a:latin typeface="Arial" charset="0"/>
                        </a:rPr>
                        <a:t>$</a:t>
                      </a:r>
                      <a:r>
                        <a:rPr lang="en-US" sz="1400" b="0" i="0" baseline="0" dirty="0" smtClean="0">
                          <a:latin typeface="Arial" charset="0"/>
                        </a:rPr>
                        <a:t> 4,801,032</a:t>
                      </a:r>
                      <a:endParaRPr lang="en-US" sz="1400" b="0" i="0" dirty="0" smtClean="0">
                        <a:latin typeface="Arial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baseline="0" dirty="0" smtClean="0">
                          <a:solidFill>
                            <a:schemeClr val="tx1"/>
                          </a:solidFill>
                          <a:latin typeface="Arial" charset="0"/>
                        </a:rPr>
                        <a:t>89%</a:t>
                      </a:r>
                      <a:endParaRPr lang="en-US" sz="1400" b="0" i="0" dirty="0" smtClean="0">
                        <a:solidFill>
                          <a:schemeClr val="tx1"/>
                        </a:solidFill>
                        <a:latin typeface="Arial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8924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400" b="0" i="0" dirty="0" smtClean="0">
                          <a:latin typeface="Arial" charset="0"/>
                        </a:rPr>
                        <a:t>2017</a:t>
                      </a:r>
                      <a:endParaRPr lang="en-US" sz="1400" b="0" i="0" dirty="0">
                        <a:latin typeface="Arial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 smtClean="0">
                          <a:latin typeface="Arial" charset="0"/>
                        </a:rPr>
                        <a:t>$</a:t>
                      </a:r>
                      <a:r>
                        <a:rPr lang="en-US" sz="1400" b="0" i="0" baseline="0" dirty="0" smtClean="0">
                          <a:latin typeface="Arial" charset="0"/>
                        </a:rPr>
                        <a:t> 5,281,115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 smtClean="0">
                          <a:solidFill>
                            <a:schemeClr val="tx1"/>
                          </a:solidFill>
                          <a:latin typeface="Arial" charset="0"/>
                        </a:rPr>
                        <a:t>$</a:t>
                      </a:r>
                      <a:r>
                        <a:rPr lang="en-US" sz="1400" b="0" i="0" baseline="0" dirty="0" smtClean="0">
                          <a:solidFill>
                            <a:schemeClr val="tx1"/>
                          </a:solidFill>
                          <a:latin typeface="Arial" charset="0"/>
                        </a:rPr>
                        <a:t> 6,241,399</a:t>
                      </a:r>
                      <a:endParaRPr lang="en-US" sz="1400" b="0" i="0" dirty="0" smtClean="0">
                        <a:solidFill>
                          <a:schemeClr val="tx1"/>
                        </a:solidFill>
                        <a:latin typeface="Arial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 smtClean="0">
                          <a:solidFill>
                            <a:schemeClr val="tx1"/>
                          </a:solidFill>
                          <a:latin typeface="Arial" charset="0"/>
                        </a:rPr>
                        <a:t>118%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89249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 smtClean="0">
                          <a:latin typeface="Arial" charset="0"/>
                        </a:rPr>
                        <a:t>2018</a:t>
                      </a:r>
                      <a:endParaRPr lang="en-US" sz="1400" b="0" i="0" dirty="0">
                        <a:latin typeface="Arial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 smtClean="0">
                          <a:latin typeface="Arial" charset="0"/>
                        </a:rPr>
                        <a:t>$</a:t>
                      </a:r>
                      <a:r>
                        <a:rPr lang="en-US" sz="1400" b="0" i="0" baseline="0" dirty="0" smtClean="0">
                          <a:latin typeface="Arial" charset="0"/>
                        </a:rPr>
                        <a:t> 7,337,853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 smtClean="0">
                          <a:solidFill>
                            <a:schemeClr val="tx1"/>
                          </a:solidFill>
                          <a:latin typeface="Arial" charset="0"/>
                        </a:rPr>
                        <a:t>$</a:t>
                      </a:r>
                      <a:r>
                        <a:rPr lang="en-US" sz="1400" b="0" i="0" baseline="0" dirty="0" smtClean="0">
                          <a:solidFill>
                            <a:schemeClr val="tx1"/>
                          </a:solidFill>
                          <a:latin typeface="Arial" charset="0"/>
                        </a:rPr>
                        <a:t>    640,189</a:t>
                      </a:r>
                      <a:endParaRPr lang="en-US" sz="1400" b="0" i="0" dirty="0" smtClean="0">
                        <a:solidFill>
                          <a:schemeClr val="tx1"/>
                        </a:solidFill>
                        <a:latin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 smtClean="0">
                          <a:solidFill>
                            <a:schemeClr val="tx1"/>
                          </a:solidFill>
                          <a:latin typeface="Arial" charset="0"/>
                        </a:rPr>
                        <a:t>9%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/>
          </p:nvPr>
        </p:nvGraphicFramePr>
        <p:xfrm>
          <a:off x="1221" y="1447800"/>
          <a:ext cx="5334000" cy="36961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Chart 9"/>
          <p:cNvGraphicFramePr>
            <a:graphicFrameLocks/>
          </p:cNvGraphicFramePr>
          <p:nvPr>
            <p:extLst/>
          </p:nvPr>
        </p:nvGraphicFramePr>
        <p:xfrm>
          <a:off x="5410200" y="2590800"/>
          <a:ext cx="6629400" cy="36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19284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27</a:t>
            </a:fld>
            <a:endParaRPr lang="uk-UA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Capital projects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81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uk-UA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9705690" y="4253853"/>
            <a:ext cx="2381820" cy="1888314"/>
            <a:chOff x="5133192" y="4253853"/>
            <a:chExt cx="2381820" cy="1888314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235" b="1300"/>
            <a:stretch/>
          </p:blipFill>
          <p:spPr>
            <a:xfrm>
              <a:off x="5137744" y="4253853"/>
              <a:ext cx="2329855" cy="1232547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/>
          </p:nvSpPr>
          <p:spPr>
            <a:xfrm>
              <a:off x="6188148" y="5563204"/>
              <a:ext cx="1326864" cy="5161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 marL="0" marR="0" lvl="0" indent="0" algn="l" defTabSz="914400" rtl="0" eaLnBrk="1" fontAlgn="auto" latinLnBrk="0" hangingPunct="1">
                <a:lnSpc>
                  <a:spcPts val="1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4B73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$33.53M </a:t>
              </a: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Bridge Replacement   Projects: </a:t>
              </a:r>
              <a:r>
                <a:rPr kumimoji="0" lang="en-US" sz="1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2</a:t>
              </a: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3192" y="5529873"/>
              <a:ext cx="1088524" cy="612294"/>
            </a:xfrm>
            <a:prstGeom prst="rect">
              <a:avLst/>
            </a:prstGeom>
          </p:spPr>
        </p:pic>
      </p:grp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" t="9021" b="2968"/>
          <a:stretch/>
        </p:blipFill>
        <p:spPr>
          <a:xfrm>
            <a:off x="5131221" y="4256597"/>
            <a:ext cx="2131297" cy="1229803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5734885" y="5602103"/>
            <a:ext cx="1070455" cy="580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/>
          <a:lstStyle/>
          <a:p>
            <a:pPr marL="0" marR="0" lvl="0" indent="0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B73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$2.15M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Signals </a:t>
            </a:r>
          </a:p>
          <a:p>
            <a:pPr marL="0" marR="0" lvl="0" indent="0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Projects: </a:t>
            </a: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3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699" y="5563204"/>
            <a:ext cx="536872" cy="674718"/>
          </a:xfrm>
          <a:prstGeom prst="rect">
            <a:avLst/>
          </a:prstGeom>
        </p:spPr>
      </p:pic>
      <p:sp>
        <p:nvSpPr>
          <p:cNvPr id="33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83651" y="3814899"/>
            <a:ext cx="11855949" cy="299901"/>
          </a:xfrm>
        </p:spPr>
        <p:txBody>
          <a:bodyPr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sz="1600" dirty="0"/>
              <a:t>Current Program Estimates 5-YR Total: $</a:t>
            </a:r>
            <a:r>
              <a:rPr lang="en-US" sz="1600" dirty="0" smtClean="0"/>
              <a:t>175.07M</a:t>
            </a:r>
            <a:r>
              <a:rPr lang="en-US" sz="1600" dirty="0"/>
              <a:t>; </a:t>
            </a:r>
            <a:r>
              <a:rPr lang="en-US" sz="1600" dirty="0" smtClean="0"/>
              <a:t>36 </a:t>
            </a:r>
            <a:r>
              <a:rPr lang="en-US" sz="1600" dirty="0"/>
              <a:t>Projects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77" b="3290"/>
          <a:stretch/>
        </p:blipFill>
        <p:spPr>
          <a:xfrm>
            <a:off x="183650" y="4253854"/>
            <a:ext cx="2401081" cy="123254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" t="12797" b="7606"/>
          <a:stretch/>
        </p:blipFill>
        <p:spPr>
          <a:xfrm>
            <a:off x="2664474" y="4253853"/>
            <a:ext cx="2392485" cy="123254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0" b="2374"/>
          <a:stretch/>
        </p:blipFill>
        <p:spPr>
          <a:xfrm>
            <a:off x="7321663" y="4237169"/>
            <a:ext cx="2286000" cy="1225865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0" y="381001"/>
            <a:ext cx="12192000" cy="3356098"/>
          </a:xfrm>
          <a:prstGeom prst="rect">
            <a:avLst/>
          </a:prstGeom>
          <a:gradFill>
            <a:gsLst>
              <a:gs pos="58000">
                <a:schemeClr val="accent1">
                  <a:lumMod val="5000"/>
                  <a:lumOff val="95000"/>
                </a:schemeClr>
              </a:gs>
              <a:gs pos="89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0" name="Table 39"/>
          <p:cNvGraphicFramePr>
            <a:graphicFrameLocks noGrp="1"/>
          </p:cNvGraphicFramePr>
          <p:nvPr>
            <p:extLst/>
          </p:nvPr>
        </p:nvGraphicFramePr>
        <p:xfrm>
          <a:off x="5918662" y="1070814"/>
          <a:ext cx="6273338" cy="265907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14341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2992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659073">
                <a:tc>
                  <a:txBody>
                    <a:bodyPr/>
                    <a:lstStyle/>
                    <a:p>
                      <a:pPr marL="0" indent="0" algn="l" fontAlgn="auto">
                        <a:lnSpc>
                          <a:spcPts val="125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Font typeface="Arial" charset="0"/>
                        <a:buNone/>
                      </a:pPr>
                      <a:r>
                        <a:rPr lang="en-US" sz="1250" b="1" i="0" dirty="0">
                          <a:ln w="0"/>
                          <a:solidFill>
                            <a:srgbClr val="004B73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Bicycle &amp; Pedestrian Projects include:</a:t>
                      </a:r>
                    </a:p>
                    <a:p>
                      <a:pPr marL="0" indent="0" algn="l" fontAlgn="auto">
                        <a:lnSpc>
                          <a:spcPts val="125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Font typeface="Wingdings" charset="2"/>
                        <a:buNone/>
                      </a:pPr>
                      <a:r>
                        <a:rPr lang="en-US" sz="1200" b="0" i="0" dirty="0">
                          <a:ln w="0"/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Bicycle Lanes </a:t>
                      </a:r>
                    </a:p>
                    <a:p>
                      <a:pPr marL="0" indent="0" algn="l" fontAlgn="auto">
                        <a:lnSpc>
                          <a:spcPts val="125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Font typeface="Wingdings" charset="2"/>
                        <a:buNone/>
                      </a:pPr>
                      <a:r>
                        <a:rPr lang="en-US" sz="1200" b="0" i="0" dirty="0">
                          <a:ln w="0"/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Multi-use Paths </a:t>
                      </a:r>
                    </a:p>
                    <a:p>
                      <a:pPr marL="0" indent="0" algn="l" fontAlgn="auto">
                        <a:lnSpc>
                          <a:spcPts val="125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Font typeface="Wingdings" charset="2"/>
                        <a:buNone/>
                      </a:pPr>
                      <a:r>
                        <a:rPr lang="en-US" sz="1200" b="0" i="0" dirty="0">
                          <a:ln w="0"/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Trails </a:t>
                      </a:r>
                      <a:endParaRPr lang="en-US" sz="1200" b="1" i="0" dirty="0">
                        <a:ln w="0"/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0" indent="0" algn="l">
                        <a:lnSpc>
                          <a:spcPts val="1250"/>
                        </a:lnSpc>
                        <a:spcAft>
                          <a:spcPts val="500"/>
                        </a:spcAft>
                        <a:buFont typeface="Arial" charset="0"/>
                        <a:buNone/>
                      </a:pPr>
                      <a:r>
                        <a:rPr lang="en-US" sz="1250" b="1" i="0" dirty="0">
                          <a:ln w="0"/>
                          <a:solidFill>
                            <a:srgbClr val="004B73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Multimodal Improvements:</a:t>
                      </a:r>
                    </a:p>
                    <a:p>
                      <a:pPr marL="0" indent="0" algn="l">
                        <a:lnSpc>
                          <a:spcPts val="1250"/>
                        </a:lnSpc>
                        <a:spcAft>
                          <a:spcPts val="500"/>
                        </a:spcAft>
                        <a:buFont typeface="Wingdings" charset="2"/>
                        <a:buNone/>
                      </a:pPr>
                      <a:r>
                        <a:rPr lang="en-US" sz="1200" b="0" i="0" dirty="0">
                          <a:ln w="0"/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Access to Transit</a:t>
                      </a:r>
                    </a:p>
                    <a:p>
                      <a:pPr marL="0" indent="0" algn="l">
                        <a:lnSpc>
                          <a:spcPts val="1250"/>
                        </a:lnSpc>
                        <a:spcAft>
                          <a:spcPts val="500"/>
                        </a:spcAft>
                        <a:buFont typeface="Wingdings" charset="2"/>
                        <a:buNone/>
                      </a:pPr>
                      <a:r>
                        <a:rPr lang="en-US" sz="1200" b="0" i="0" dirty="0">
                          <a:ln w="0"/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Connectivity via multiple</a:t>
                      </a:r>
                      <a:r>
                        <a:rPr lang="en-US" sz="1200" b="0" i="0" baseline="0" dirty="0">
                          <a:ln w="0"/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1200" b="0" i="0" dirty="0">
                          <a:ln w="0"/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transit modes </a:t>
                      </a:r>
                    </a:p>
                    <a:p>
                      <a:pPr marL="0" indent="0" algn="l" fontAlgn="auto">
                        <a:lnSpc>
                          <a:spcPts val="125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Font typeface="Arial" charset="0"/>
                        <a:buNone/>
                      </a:pPr>
                      <a:r>
                        <a:rPr lang="en-US" sz="1250" b="1" i="0" dirty="0">
                          <a:ln w="0"/>
                          <a:solidFill>
                            <a:srgbClr val="004B73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Signal Improvements Include: </a:t>
                      </a:r>
                    </a:p>
                    <a:p>
                      <a:pPr marL="0" indent="0" algn="l" fontAlgn="auto">
                        <a:lnSpc>
                          <a:spcPts val="125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Font typeface="Wingdings" charset="2"/>
                        <a:buNone/>
                      </a:pPr>
                      <a:r>
                        <a:rPr lang="en-US" sz="1200" b="0" i="0" dirty="0">
                          <a:ln w="0"/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Hawk Signals</a:t>
                      </a:r>
                    </a:p>
                    <a:p>
                      <a:pPr marL="0" indent="0" algn="l" fontAlgn="auto">
                        <a:lnSpc>
                          <a:spcPts val="125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Font typeface="Wingdings" charset="2"/>
                        <a:buNone/>
                      </a:pPr>
                      <a:r>
                        <a:rPr lang="en-US" sz="1200" b="0" i="0" dirty="0">
                          <a:ln w="0"/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School Flashers </a:t>
                      </a:r>
                    </a:p>
                    <a:p>
                      <a:pPr marL="0" indent="0" algn="l" fontAlgn="auto">
                        <a:lnSpc>
                          <a:spcPts val="125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Font typeface="Wingdings" charset="2"/>
                        <a:buNone/>
                      </a:pPr>
                      <a:r>
                        <a:rPr lang="en-US" sz="1200" b="0" i="0" dirty="0">
                          <a:ln w="0"/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Traffic &amp; Pedestrian Signals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 fontAlgn="auto">
                        <a:lnSpc>
                          <a:spcPts val="125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Font typeface="Arial" charset="0"/>
                        <a:buNone/>
                      </a:pPr>
                      <a:r>
                        <a:rPr lang="en-US" sz="1250" b="1" i="0" dirty="0">
                          <a:ln w="0"/>
                          <a:solidFill>
                            <a:srgbClr val="004B73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Streetscapes include:</a:t>
                      </a:r>
                    </a:p>
                    <a:p>
                      <a:pPr marL="0" indent="0" algn="l" fontAlgn="auto">
                        <a:lnSpc>
                          <a:spcPts val="125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Font typeface="Arial" charset="0"/>
                        <a:buNone/>
                      </a:pPr>
                      <a:r>
                        <a:rPr lang="en-US" sz="1200" b="0" i="0" dirty="0">
                          <a:ln w="0"/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Sidewalk &amp; Curb Enhancements </a:t>
                      </a:r>
                    </a:p>
                    <a:p>
                      <a:pPr marL="0" indent="0" algn="l" fontAlgn="auto">
                        <a:lnSpc>
                          <a:spcPts val="125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Font typeface="Arial" charset="0"/>
                        <a:buNone/>
                      </a:pPr>
                      <a:r>
                        <a:rPr lang="en-US" sz="1200" b="0" i="0" dirty="0">
                          <a:ln w="0"/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Landscaping </a:t>
                      </a:r>
                    </a:p>
                    <a:p>
                      <a:pPr marL="0" indent="0" algn="l" fontAlgn="auto">
                        <a:lnSpc>
                          <a:spcPts val="125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Font typeface="Arial" charset="0"/>
                        <a:buNone/>
                      </a:pPr>
                      <a:r>
                        <a:rPr lang="en-US" sz="1200" b="0" i="0" dirty="0">
                          <a:ln w="0"/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Pedestrian Lighting </a:t>
                      </a:r>
                    </a:p>
                    <a:p>
                      <a:pPr marL="0" indent="0" algn="l">
                        <a:lnSpc>
                          <a:spcPts val="1250"/>
                        </a:lnSpc>
                        <a:spcAft>
                          <a:spcPts val="500"/>
                        </a:spcAft>
                        <a:buFont typeface="Arial" charset="0"/>
                        <a:buNone/>
                      </a:pPr>
                      <a:r>
                        <a:rPr lang="en-US" sz="1250" b="1" i="0" dirty="0">
                          <a:solidFill>
                            <a:srgbClr val="004B73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Bridges: </a:t>
                      </a:r>
                    </a:p>
                    <a:p>
                      <a:pPr marL="0" indent="0" algn="l">
                        <a:lnSpc>
                          <a:spcPts val="1250"/>
                        </a:lnSpc>
                        <a:spcAft>
                          <a:spcPts val="500"/>
                        </a:spcAft>
                        <a:buFont typeface="Arial" charset="0"/>
                        <a:buNone/>
                      </a:pPr>
                      <a:r>
                        <a:rPr lang="en-US" sz="1200" b="0" i="0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Repair</a:t>
                      </a:r>
                    </a:p>
                    <a:p>
                      <a:pPr marL="0" indent="0" algn="l">
                        <a:lnSpc>
                          <a:spcPts val="1250"/>
                        </a:lnSpc>
                        <a:spcAft>
                          <a:spcPts val="500"/>
                        </a:spcAft>
                        <a:buFont typeface="Arial" charset="0"/>
                        <a:buNone/>
                      </a:pPr>
                      <a:r>
                        <a:rPr lang="en-US" sz="1200" b="0" i="0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Replacement</a:t>
                      </a:r>
                      <a:endParaRPr lang="en-US" sz="1200" b="0" i="0" dirty="0">
                        <a:ln w="0"/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41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980988" y="369381"/>
            <a:ext cx="5969924" cy="721143"/>
          </a:xfrm>
        </p:spPr>
        <p:txBody>
          <a:bodyPr>
            <a:normAutofit/>
          </a:bodyPr>
          <a:lstStyle/>
          <a:p>
            <a:pPr algn="ctr">
              <a:spcAft>
                <a:spcPts val="0"/>
              </a:spcAft>
              <a:defRPr/>
            </a:pPr>
            <a:r>
              <a:rPr lang="en-US" sz="1800" dirty="0"/>
              <a:t>Capital Projects Program </a:t>
            </a:r>
            <a:r>
              <a:rPr lang="en-US" sz="1800" dirty="0" smtClean="0"/>
              <a:t>Overview                    </a:t>
            </a:r>
            <a:r>
              <a:rPr lang="en-US" sz="1800" dirty="0"/>
              <a:t>Department of Public Works</a:t>
            </a:r>
          </a:p>
        </p:txBody>
      </p:sp>
      <p:sp>
        <p:nvSpPr>
          <p:cNvPr id="42" name="Rectangle 41"/>
          <p:cNvSpPr/>
          <p:nvPr/>
        </p:nvSpPr>
        <p:spPr>
          <a:xfrm>
            <a:off x="1143000" y="5563204"/>
            <a:ext cx="1565405" cy="6582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/>
          <a:lstStyle/>
          <a:p>
            <a:pPr marL="0" marR="0" lvl="0" indent="0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B73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$28.28M 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4B73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Bicycle &amp; Pedestrian  </a:t>
            </a: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Projects:11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143761" y="5615630"/>
            <a:ext cx="887849" cy="6582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/>
          <a:lstStyle/>
          <a:p>
            <a:pPr marL="0" marR="0" lvl="0" indent="0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B73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$29.21M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Multimodal </a:t>
            </a:r>
          </a:p>
          <a:p>
            <a:pPr marL="0" marR="0" lvl="0" indent="0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Projects: 8</a:t>
            </a:r>
          </a:p>
        </p:txBody>
      </p:sp>
      <p:sp>
        <p:nvSpPr>
          <p:cNvPr id="44" name="Rectangle 43"/>
          <p:cNvSpPr/>
          <p:nvPr/>
        </p:nvSpPr>
        <p:spPr>
          <a:xfrm>
            <a:off x="8374829" y="5563204"/>
            <a:ext cx="1158248" cy="386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/>
          <a:lstStyle/>
          <a:p>
            <a:pPr marL="0" marR="0" lvl="0" indent="0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B73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$81.90M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Streetscape</a:t>
            </a:r>
          </a:p>
          <a:p>
            <a:pPr marL="0" marR="0" lvl="0" indent="0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Projects: </a:t>
            </a: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12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66" y="5439618"/>
            <a:ext cx="1167831" cy="76336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333" y="5226119"/>
            <a:ext cx="1687084" cy="91604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421" y="5526376"/>
            <a:ext cx="1057948" cy="583532"/>
          </a:xfrm>
          <a:prstGeom prst="rect">
            <a:avLst/>
          </a:prstGeom>
        </p:spPr>
      </p:pic>
      <p:sp>
        <p:nvSpPr>
          <p:cNvPr id="38" name="Title 1"/>
          <p:cNvSpPr>
            <a:spLocks noGrp="1"/>
          </p:cNvSpPr>
          <p:nvPr>
            <p:ph type="ctrTitle"/>
          </p:nvPr>
        </p:nvSpPr>
        <p:spPr>
          <a:xfrm>
            <a:off x="0" y="361501"/>
            <a:ext cx="4680065" cy="415498"/>
          </a:xfrm>
        </p:spPr>
        <p:txBody>
          <a:bodyPr>
            <a:normAutofit fontScale="90000"/>
          </a:bodyPr>
          <a:lstStyle/>
          <a:p>
            <a:r>
              <a:rPr lang="en-US" sz="3000" dirty="0" smtClean="0"/>
              <a:t>Capital projects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776999"/>
            <a:ext cx="5918662" cy="303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74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rbe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uk-UA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rbel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3" b="10000"/>
          <a:stretch/>
        </p:blipFill>
        <p:spPr>
          <a:xfrm>
            <a:off x="0" y="381000"/>
            <a:ext cx="12192000" cy="5730389"/>
          </a:xfrm>
          <a:prstGeom prst="rect">
            <a:avLst/>
          </a:prstGeom>
        </p:spPr>
      </p:pic>
      <p:sp>
        <p:nvSpPr>
          <p:cNvPr id="22" name="Text Placeholder 18"/>
          <p:cNvSpPr>
            <a:spLocks noGrp="1"/>
          </p:cNvSpPr>
          <p:nvPr>
            <p:ph type="body" sz="quarter" idx="4294967295"/>
          </p:nvPr>
        </p:nvSpPr>
        <p:spPr>
          <a:xfrm>
            <a:off x="973354" y="1057386"/>
            <a:ext cx="4589246" cy="457200"/>
          </a:xfrm>
          <a:prstGeom prst="rect">
            <a:avLst/>
          </a:prstGeom>
        </p:spPr>
        <p:txBody>
          <a:bodyPr/>
          <a:lstStyle/>
          <a:p>
            <a:r>
              <a:rPr lang="en-US" sz="2400" b="1" dirty="0">
                <a:solidFill>
                  <a:srgbClr val="004B73"/>
                </a:solidFill>
                <a:latin typeface="Arial" charset="0"/>
                <a:ea typeface="Arial" charset="0"/>
                <a:cs typeface="Arial" charset="0"/>
              </a:rPr>
              <a:t>Key Accomplishments</a:t>
            </a:r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4294967295"/>
          </p:nvPr>
        </p:nvSpPr>
        <p:spPr>
          <a:xfrm>
            <a:off x="924182" y="1530323"/>
            <a:ext cx="4857237" cy="196926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85750" indent="-285750">
              <a:lnSpc>
                <a:spcPct val="120000"/>
              </a:lnSpc>
              <a:buClr>
                <a:srgbClr val="004B73"/>
              </a:buClr>
              <a:buFont typeface="Wingdings" charset="2"/>
              <a:buChar char="§"/>
            </a:pPr>
            <a:r>
              <a:rPr lang="en-US" sz="1400" dirty="0" err="1" smtClean="0">
                <a:latin typeface="Arial" charset="0"/>
                <a:ea typeface="Arial" charset="0"/>
                <a:cs typeface="Arial" charset="0"/>
              </a:rPr>
              <a:t>Lynhurst</a:t>
            </a:r>
            <a:r>
              <a:rPr lang="en-US" sz="1400" dirty="0" smtClean="0">
                <a:latin typeface="Arial" charset="0"/>
                <a:ea typeface="Arial" charset="0"/>
                <a:cs typeface="Arial" charset="0"/>
              </a:rPr>
              <a:t> groundbreaking, Nov. 2, 2017</a:t>
            </a:r>
            <a:endParaRPr lang="en-US" sz="1400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lnSpc>
                <a:spcPct val="120000"/>
              </a:lnSpc>
              <a:buClr>
                <a:srgbClr val="004B73"/>
              </a:buClr>
              <a:buFont typeface="Wingdings" charset="2"/>
              <a:buChar char="§"/>
            </a:pPr>
            <a:r>
              <a:rPr lang="en-US" sz="1400" dirty="0" smtClean="0">
                <a:latin typeface="Arial" charset="0"/>
                <a:ea typeface="Arial" charset="0"/>
                <a:cs typeface="Arial" charset="0"/>
              </a:rPr>
              <a:t>GA Power utility relocation for MLK project underway          GA Power mobilized to site on Oct. 9, 2017 </a:t>
            </a:r>
          </a:p>
          <a:p>
            <a:pPr marL="285750" indent="-285750">
              <a:lnSpc>
                <a:spcPct val="120000"/>
              </a:lnSpc>
              <a:buClr>
                <a:srgbClr val="004B73"/>
              </a:buClr>
              <a:buFont typeface="Wingdings" charset="2"/>
              <a:buChar char="§"/>
            </a:pPr>
            <a:r>
              <a:rPr lang="en-US" sz="1400" dirty="0" smtClean="0">
                <a:latin typeface="Arial" charset="0"/>
                <a:ea typeface="Arial" charset="0"/>
                <a:cs typeface="Arial" charset="0"/>
              </a:rPr>
              <a:t>Construction for Broad Street Pedestrian project has started and expected to be completed December 2017 </a:t>
            </a:r>
          </a:p>
          <a:p>
            <a:pPr marL="285750" indent="-285750">
              <a:lnSpc>
                <a:spcPct val="120000"/>
              </a:lnSpc>
              <a:buClr>
                <a:srgbClr val="004B73"/>
              </a:buClr>
              <a:buFont typeface="Wingdings" charset="2"/>
              <a:buChar char="§"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4" name="Title 1"/>
          <p:cNvSpPr>
            <a:spLocks noGrp="1"/>
          </p:cNvSpPr>
          <p:nvPr>
            <p:ph type="ctrTitle"/>
          </p:nvPr>
        </p:nvSpPr>
        <p:spPr>
          <a:xfrm>
            <a:off x="0" y="441811"/>
            <a:ext cx="12192000" cy="553998"/>
          </a:xfrm>
        </p:spPr>
        <p:txBody>
          <a:bodyPr/>
          <a:lstStyle/>
          <a:p>
            <a:r>
              <a:rPr lang="en-US" dirty="0"/>
              <a:t>Capital projects</a:t>
            </a:r>
          </a:p>
        </p:txBody>
      </p:sp>
      <p:graphicFrame>
        <p:nvGraphicFramePr>
          <p:cNvPr id="25" name="Table 24"/>
          <p:cNvGraphicFramePr>
            <a:graphicFrameLocks noGrp="1"/>
          </p:cNvGraphicFramePr>
          <p:nvPr>
            <p:extLst/>
          </p:nvPr>
        </p:nvGraphicFramePr>
        <p:xfrm>
          <a:off x="76200" y="3429000"/>
          <a:ext cx="11800493" cy="109722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235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9615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9615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79615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79615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66184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93046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312387">
                <a:tc gridSpan="7"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 kern="0" dirty="0">
                          <a:solidFill>
                            <a:srgbClr val="004B73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          </a:t>
                      </a:r>
                      <a:r>
                        <a:rPr lang="en-US" sz="2400" b="1" i="0" kern="0" dirty="0" smtClean="0">
                          <a:solidFill>
                            <a:srgbClr val="004B73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Cost </a:t>
                      </a:r>
                      <a:r>
                        <a:rPr lang="en-US" sz="2400" b="1" i="0" kern="0" dirty="0">
                          <a:solidFill>
                            <a:srgbClr val="004B73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Details</a:t>
                      </a:r>
                    </a:p>
                  </a:txBody>
                  <a:tcPr anchor="ctr">
                    <a:lnL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i="0" kern="0" dirty="0">
                        <a:solidFill>
                          <a:srgbClr val="004B73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DCE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i="0" kern="0" dirty="0">
                        <a:solidFill>
                          <a:srgbClr val="004B73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40029">
                <a:tc>
                  <a:txBody>
                    <a:bodyPr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 sz="1100" b="0" i="0" dirty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800" b="1" i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$</a:t>
                      </a:r>
                      <a:r>
                        <a:rPr lang="en-US" sz="1800" b="1" i="0" dirty="0" smtClean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175.07M</a:t>
                      </a:r>
                      <a:endParaRPr lang="en-US" sz="1800" b="1" i="0" dirty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algn="ctr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100" b="0" i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Program</a:t>
                      </a:r>
                      <a:r>
                        <a:rPr lang="en-US" sz="1100" b="0" i="0" baseline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1100" b="0" i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Budget</a:t>
                      </a:r>
                    </a:p>
                  </a:txBody>
                  <a:tcPr marL="0" marR="0" marT="91440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800" b="1" i="0" dirty="0" smtClean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$158.73</a:t>
                      </a:r>
                      <a:endParaRPr lang="en-US" sz="1800" b="1" i="0" dirty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algn="ctr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100" b="0" i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Commitments</a:t>
                      </a:r>
                    </a:p>
                  </a:txBody>
                  <a:tcPr marL="0" marR="0" marT="9144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$16.34M</a:t>
                      </a:r>
                      <a:endParaRPr lang="en-US" sz="1800" b="1" i="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algn="ctr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Funding gap</a:t>
                      </a:r>
                    </a:p>
                  </a:txBody>
                  <a:tcPr marL="0" marR="0" marT="9144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306141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dirty="0" smtClean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$1.58M</a:t>
                      </a:r>
                      <a:endParaRPr lang="en-US" sz="1800" b="1" i="0" dirty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algn="ctr" defTabSz="306141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Spent To date</a:t>
                      </a:r>
                    </a:p>
                  </a:txBody>
                  <a:tcPr marL="0" marR="0" marT="9144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306141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dirty="0" smtClean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0</a:t>
                      </a:r>
                      <a:endParaRPr lang="en-US" sz="1800" b="1" i="0" dirty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algn="ctr" defTabSz="306141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Closed projects</a:t>
                      </a:r>
                    </a:p>
                  </a:txBody>
                  <a:tcPr marL="0" marR="0" marT="9144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306141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dirty="0" smtClean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$40.86M</a:t>
                      </a:r>
                      <a:endParaRPr lang="en-US" sz="1800" b="1" i="0" dirty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algn="ctr" defTabSz="306141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Under construction</a:t>
                      </a:r>
                    </a:p>
                  </a:txBody>
                  <a:tcPr marL="0" marR="0" marT="9144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152400" y="3602638"/>
            <a:ext cx="578699" cy="771006"/>
          </a:xfrm>
          <a:prstGeom prst="rect">
            <a:avLst/>
          </a:prstGeom>
        </p:spPr>
      </p:pic>
      <p:graphicFrame>
        <p:nvGraphicFramePr>
          <p:cNvPr id="27" name="Table 26"/>
          <p:cNvGraphicFramePr>
            <a:graphicFrameLocks noGrp="1"/>
          </p:cNvGraphicFramePr>
          <p:nvPr>
            <p:extLst/>
          </p:nvPr>
        </p:nvGraphicFramePr>
        <p:xfrm>
          <a:off x="7238999" y="4821408"/>
          <a:ext cx="4637694" cy="13443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1884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1884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71653">
                <a:tc gridSpan="2"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 kern="0" dirty="0">
                          <a:solidFill>
                            <a:srgbClr val="004B73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       Contract Snapshot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i="0" kern="0" dirty="0">
                        <a:solidFill>
                          <a:srgbClr val="004B73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72668">
                <a:tc>
                  <a:txBody>
                    <a:bodyPr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800" b="1" i="0" dirty="0" smtClean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18</a:t>
                      </a:r>
                      <a:endParaRPr lang="en-US" sz="1800" b="1" i="0" dirty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100" b="0" i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Contracts Awarded</a:t>
                      </a:r>
                    </a:p>
                  </a:txBody>
                  <a:tcPr marL="0" marR="0" marT="91440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800" b="1" i="0" dirty="0" smtClean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36</a:t>
                      </a:r>
                      <a:endParaRPr lang="en-US" sz="1800" b="1" i="0" dirty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100" b="0" i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Active Projects</a:t>
                      </a:r>
                    </a:p>
                  </a:txBody>
                  <a:tcPr marL="0" marR="0" marT="9144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28" name="Table 27"/>
          <p:cNvGraphicFramePr>
            <a:graphicFrameLocks noGrp="1"/>
          </p:cNvGraphicFramePr>
          <p:nvPr>
            <p:extLst/>
          </p:nvPr>
        </p:nvGraphicFramePr>
        <p:xfrm>
          <a:off x="300316" y="4821408"/>
          <a:ext cx="6786284" cy="134432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8248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6933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6933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6513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78840">
                <a:tc gridSpan="4"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 kern="0" dirty="0">
                          <a:solidFill>
                            <a:srgbClr val="004B73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       EBO Snapshot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i="0" kern="0" dirty="0">
                        <a:solidFill>
                          <a:srgbClr val="004B73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i="0" kern="0" dirty="0">
                        <a:solidFill>
                          <a:srgbClr val="004B73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4F5F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i="0" kern="0" dirty="0">
                        <a:solidFill>
                          <a:srgbClr val="004B73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4F5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65482">
                <a:tc>
                  <a:txBody>
                    <a:bodyPr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hr-HR" sz="1800" b="1" i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31.6%</a:t>
                      </a:r>
                    </a:p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100" b="0" i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EBO</a:t>
                      </a:r>
                      <a:r>
                        <a:rPr lang="en-US" sz="1100" b="0" i="0" baseline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Design </a:t>
                      </a:r>
                    </a:p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100" b="0" i="0" baseline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Goal</a:t>
                      </a:r>
                      <a:endParaRPr lang="en-US" sz="1100" b="0" i="0" dirty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pt-BR" sz="1800" b="1" i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50.9% </a:t>
                      </a:r>
                    </a:p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100" b="0" i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EBO</a:t>
                      </a:r>
                      <a:r>
                        <a:rPr lang="en-US" sz="1100" b="0" i="0" baseline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Design </a:t>
                      </a:r>
                    </a:p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100" b="0" i="0" baseline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Actual</a:t>
                      </a:r>
                      <a:endParaRPr lang="en-US" sz="1100" b="0" i="0" dirty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pt-BR" sz="1800" b="1" i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37.9%</a:t>
                      </a:r>
                    </a:p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100" b="0" i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EBO</a:t>
                      </a:r>
                      <a:r>
                        <a:rPr lang="en-US" sz="1100" b="0" i="0" baseline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Construction </a:t>
                      </a:r>
                    </a:p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100" b="0" i="0" baseline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Goal</a:t>
                      </a:r>
                      <a:endParaRPr lang="en-US" sz="1100" b="0" i="0" dirty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hr-HR" sz="1800" b="1" i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66.7%</a:t>
                      </a:r>
                    </a:p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100" b="0" i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EBO</a:t>
                      </a:r>
                      <a:r>
                        <a:rPr lang="en-US" sz="1100" b="0" i="0" baseline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Construction </a:t>
                      </a:r>
                    </a:p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100" b="0" i="0" baseline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Actual</a:t>
                      </a:r>
                      <a:endParaRPr lang="en-US" sz="1100" b="0" i="0" dirty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144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29" name="Picture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328656" y="4849117"/>
            <a:ext cx="554843" cy="46011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5608342" y="1073125"/>
            <a:ext cx="798809" cy="898660"/>
          </a:xfrm>
          <a:prstGeom prst="rect">
            <a:avLst/>
          </a:prstGeom>
        </p:spPr>
      </p:pic>
      <p:sp>
        <p:nvSpPr>
          <p:cNvPr id="31" name="Text Placeholder 20"/>
          <p:cNvSpPr txBox="1">
            <a:spLocks/>
          </p:cNvSpPr>
          <p:nvPr/>
        </p:nvSpPr>
        <p:spPr>
          <a:xfrm>
            <a:off x="6629401" y="1530324"/>
            <a:ext cx="5293034" cy="1969259"/>
          </a:xfrm>
          <a:prstGeom prst="rect">
            <a:avLst/>
          </a:prstGeom>
        </p:spPr>
        <p:txBody>
          <a:bodyPr tIns="0" anchor="t">
            <a:normAutofit fontScale="55000" lnSpcReduction="20000"/>
          </a:bodyPr>
          <a:lstStyle>
            <a:lvl1pPr marL="285750" indent="-285750">
              <a:buFont typeface="Wingdings" charset="2"/>
              <a:buChar char="§"/>
              <a:defRPr sz="2800" b="0" i="0"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buFont typeface="Wingdings" charset="2"/>
              <a:buChar char="§"/>
              <a:defRPr sz="2800" b="0" i="0">
                <a:latin typeface="Arial" charset="0"/>
                <a:ea typeface="Arial" charset="0"/>
                <a:cs typeface="Arial" charset="0"/>
              </a:defRPr>
            </a:lvl2pPr>
            <a:lvl3pPr marL="1200150" indent="-285750">
              <a:buFont typeface="Wingdings" charset="2"/>
              <a:buChar char="§"/>
              <a:defRPr sz="2800" b="0" i="0">
                <a:latin typeface="Arial" charset="0"/>
                <a:ea typeface="Arial" charset="0"/>
                <a:cs typeface="Arial" charset="0"/>
              </a:defRPr>
            </a:lvl3pPr>
            <a:lvl4pPr marL="1657350" indent="-285750">
              <a:buFont typeface="Wingdings" charset="2"/>
              <a:buChar char="§"/>
              <a:defRPr sz="2800" b="0" i="0">
                <a:latin typeface="Arial" charset="0"/>
                <a:ea typeface="Arial" charset="0"/>
                <a:cs typeface="Arial" charset="0"/>
              </a:defRPr>
            </a:lvl4pPr>
            <a:lvl5pPr marL="2114550" indent="-285750">
              <a:buFont typeface="Wingdings" charset="2"/>
              <a:buChar char="§"/>
              <a:defRPr sz="2800" b="0" i="0">
                <a:latin typeface="Arial" charset="0"/>
                <a:ea typeface="Arial" charset="0"/>
                <a:cs typeface="Arial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B73"/>
              </a:buClr>
              <a:buSzTx/>
              <a:buFont typeface="Wingdings" charset="2"/>
              <a:buChar char="§"/>
              <a:tabLst/>
              <a:defRPr/>
            </a:pPr>
            <a:r>
              <a:rPr lang="en-US" b="1" kern="0" dirty="0" smtClean="0">
                <a:solidFill>
                  <a:srgbClr val="FF0000"/>
                </a:solidFill>
              </a:rPr>
              <a:t>Award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cs typeface="Arial" charset="0"/>
              </a:rPr>
              <a:t>construction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cs typeface="Arial" charset="0"/>
              </a:rPr>
              <a:t>contract for MLK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cs typeface="Arial" charset="0"/>
              </a:rPr>
              <a:t>in </a:t>
            </a:r>
            <a:r>
              <a:rPr lang="en-US" b="1" kern="0" dirty="0" smtClean="0">
                <a:solidFill>
                  <a:srgbClr val="FF0000"/>
                </a:solidFill>
              </a:rPr>
              <a:t>November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cs typeface="Arial" charset="0"/>
              </a:rPr>
              <a:t> 2017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cs typeface="Arial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B73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Bid package for Spring Street Bridge expected on the street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November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2017</a:t>
            </a: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B73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Construction for Gateway Priority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Projects is underway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  <a:p>
            <a:pPr lvl="0">
              <a:lnSpc>
                <a:spcPct val="120000"/>
              </a:lnSpc>
              <a:buClr>
                <a:srgbClr val="004B73"/>
              </a:buClr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Continue to identify funding sources for Gateway Project</a:t>
            </a:r>
            <a:r>
              <a:rPr lang="en-US" kern="0" noProof="0" dirty="0" smtClean="0">
                <a:solidFill>
                  <a:sysClr val="windowText" lastClr="000000"/>
                </a:solidFill>
              </a:rPr>
              <a:t> </a:t>
            </a:r>
            <a:r>
              <a:rPr lang="en-US" dirty="0" smtClean="0"/>
              <a:t>$</a:t>
            </a:r>
            <a:r>
              <a:rPr lang="en-US" kern="0" dirty="0" smtClean="0">
                <a:solidFill>
                  <a:sysClr val="windowText" lastClr="000000"/>
                </a:solidFill>
              </a:rPr>
              <a:t>3.5M Shortfall </a:t>
            </a:r>
            <a:r>
              <a:rPr lang="en-US" b="1" noProof="0" dirty="0" smtClean="0">
                <a:solidFill>
                  <a:schemeClr val="bg1"/>
                </a:solidFill>
              </a:rPr>
              <a:t>3.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B73"/>
              </a:buClr>
              <a:buSz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32" name="Text Placeholder 18"/>
          <p:cNvSpPr txBox="1">
            <a:spLocks/>
          </p:cNvSpPr>
          <p:nvPr/>
        </p:nvSpPr>
        <p:spPr>
          <a:xfrm>
            <a:off x="6407151" y="970921"/>
            <a:ext cx="5181600" cy="457200"/>
          </a:xfrm>
          <a:prstGeom prst="rect">
            <a:avLst/>
          </a:prstGeom>
        </p:spPr>
        <p:txBody>
          <a:bodyPr anchor="t"/>
          <a:lstStyle>
            <a:lvl1pPr marL="0">
              <a:spcAft>
                <a:spcPts val="600"/>
              </a:spcAft>
              <a:defRPr sz="2800" b="1" i="0" baseline="0">
                <a:solidFill>
                  <a:srgbClr val="004B73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>
              <a:defRPr b="0" i="0">
                <a:latin typeface="Corbel Regular" charset="0"/>
                <a:ea typeface="+mn-ea"/>
                <a:cs typeface="+mn-cs"/>
              </a:defRPr>
            </a:lvl2pPr>
            <a:lvl3pPr marL="914400">
              <a:defRPr b="0" i="0">
                <a:latin typeface="Corbel Regular" charset="0"/>
                <a:ea typeface="+mn-ea"/>
                <a:cs typeface="+mn-cs"/>
              </a:defRPr>
            </a:lvl3pPr>
            <a:lvl4pPr marL="1371600">
              <a:defRPr b="0" i="0">
                <a:latin typeface="Corbel Regular" charset="0"/>
                <a:ea typeface="+mn-ea"/>
                <a:cs typeface="+mn-cs"/>
              </a:defRPr>
            </a:lvl4pPr>
            <a:lvl5pPr marL="1828800">
              <a:defRPr b="0" i="0">
                <a:latin typeface="Corbel Regular" charset="0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4B73"/>
                </a:solidFill>
                <a:effectLst/>
                <a:uLnTx/>
                <a:uFillTx/>
                <a:latin typeface="Arial" charset="0"/>
                <a:cs typeface="Arial" charset="0"/>
              </a:rPr>
              <a:t>Look Ahead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310247" y="1154688"/>
            <a:ext cx="663107" cy="77597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7238999" y="4849117"/>
            <a:ext cx="554843" cy="46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234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FISCAL MANAGEMENT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3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000" dirty="0" smtClean="0"/>
              <a:t>FY18 BUDGET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600200"/>
            <a:ext cx="10071465" cy="2834886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1731125"/>
              </p:ext>
            </p:extLst>
          </p:nvPr>
        </p:nvGraphicFramePr>
        <p:xfrm>
          <a:off x="760046" y="4495800"/>
          <a:ext cx="10210800" cy="1676402"/>
        </p:xfrm>
        <a:graphic>
          <a:graphicData uri="http://schemas.openxmlformats.org/drawingml/2006/table">
            <a:tbl>
              <a:tblPr firstRow="1" lastRow="1" bandRow="1">
                <a:tableStyleId>{5C22544A-7EE6-4342-B048-85BDC9FD1C3A}</a:tableStyleId>
              </a:tblPr>
              <a:tblGrid>
                <a:gridCol w="285902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5059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45059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45059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545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DEPARTMENT</a:t>
                      </a:r>
                      <a:endParaRPr lang="en-US" sz="12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 1Q BUDGET </a:t>
                      </a:r>
                      <a:endParaRPr lang="en-US" sz="12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 1Q ACTUALS </a:t>
                      </a:r>
                      <a:endParaRPr lang="en-US" sz="12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 % (OVER)/ UNDER BUDGET </a:t>
                      </a:r>
                      <a:endParaRPr lang="en-US" sz="12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73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General Fund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 $         11,520,946.00 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 $           7,956,985.32 </a:t>
                      </a:r>
                      <a:endParaRPr lang="en-US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31%</a:t>
                      </a:r>
                      <a:endParaRPr lang="en-US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73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Solid Waste Revenue Fund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 $         12,782,529.25 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 $         13,162,105.75 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-3%</a:t>
                      </a:r>
                      <a:endParaRPr lang="en-US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773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Fleet Services Fund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 $           8,350,147.00 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 $           7,539,945.34 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10%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899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TOTAL</a:t>
                      </a:r>
                      <a:endParaRPr lang="en-US" sz="12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 $         32,653,622.25 </a:t>
                      </a:r>
                      <a:endParaRPr lang="en-US" sz="12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 $         28,659,036.41 </a:t>
                      </a:r>
                      <a:endParaRPr lang="en-US" sz="12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12%</a:t>
                      </a:r>
                      <a:endParaRPr lang="en-US" sz="12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9466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30</a:t>
            </a:fld>
            <a:endParaRPr lang="uk-U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705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Fiscal management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4</a:t>
            </a:fld>
            <a:endParaRPr lang="uk-UA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000" dirty="0"/>
              <a:t>General Fund</a:t>
            </a: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9806366"/>
              </p:ext>
            </p:extLst>
          </p:nvPr>
        </p:nvGraphicFramePr>
        <p:xfrm>
          <a:off x="381000" y="1876846"/>
          <a:ext cx="6019800" cy="33809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22035030"/>
              </p:ext>
            </p:extLst>
          </p:nvPr>
        </p:nvGraphicFramePr>
        <p:xfrm>
          <a:off x="6736080" y="1844189"/>
          <a:ext cx="4998720" cy="34136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008771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Fiscal management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5</a:t>
            </a:fld>
            <a:endParaRPr lang="uk-UA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000" dirty="0"/>
              <a:t>Solid Waste Revenue Fund</a:t>
            </a: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06886291"/>
              </p:ext>
            </p:extLst>
          </p:nvPr>
        </p:nvGraphicFramePr>
        <p:xfrm>
          <a:off x="381000" y="1524000"/>
          <a:ext cx="5852160" cy="41833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6047719"/>
              </p:ext>
            </p:extLst>
          </p:nvPr>
        </p:nvGraphicFramePr>
        <p:xfrm>
          <a:off x="6244046" y="1524000"/>
          <a:ext cx="5168900" cy="41833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779609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Fiscal management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6</a:t>
            </a:fld>
            <a:endParaRPr lang="uk-UA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000" dirty="0"/>
              <a:t>Fleet Services Fund</a:t>
            </a: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4042686"/>
              </p:ext>
            </p:extLst>
          </p:nvPr>
        </p:nvGraphicFramePr>
        <p:xfrm>
          <a:off x="359229" y="1528316"/>
          <a:ext cx="6041571" cy="4008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9723770"/>
              </p:ext>
            </p:extLst>
          </p:nvPr>
        </p:nvGraphicFramePr>
        <p:xfrm>
          <a:off x="6400800" y="1528316"/>
          <a:ext cx="5315857" cy="4008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528100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7</a:t>
            </a:fld>
            <a:endParaRPr lang="uk-U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transportation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736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8</a:t>
            </a:fld>
            <a:endParaRPr lang="uk-UA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-152400" y="360402"/>
            <a:ext cx="5020235" cy="553998"/>
          </a:xfrm>
        </p:spPr>
        <p:txBody>
          <a:bodyPr>
            <a:normAutofit/>
          </a:bodyPr>
          <a:lstStyle/>
          <a:p>
            <a:r>
              <a:rPr lang="en-US" sz="3200" dirty="0"/>
              <a:t>transportation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04800" y="838200"/>
            <a:ext cx="4382125" cy="914400"/>
          </a:xfrm>
        </p:spPr>
        <p:txBody>
          <a:bodyPr/>
          <a:lstStyle/>
          <a:p>
            <a:r>
              <a:rPr lang="en-US" sz="2000" dirty="0"/>
              <a:t>Performance </a:t>
            </a:r>
            <a:r>
              <a:rPr lang="en-US" sz="2000" dirty="0" smtClean="0"/>
              <a:t>Metrics</a:t>
            </a:r>
            <a:endParaRPr lang="en-US" sz="2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572000" y="441811"/>
            <a:ext cx="7086600" cy="114300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Office of Transportation consists of Transportation Planning, Operations,</a:t>
            </a:r>
          </a:p>
          <a:p>
            <a:pPr algn="ctr">
              <a:lnSpc>
                <a:spcPct val="100000"/>
              </a:lnSpc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Engineering and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Right-of-Way Maintenance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7228526"/>
              </p:ext>
            </p:extLst>
          </p:nvPr>
        </p:nvGraphicFramePr>
        <p:xfrm>
          <a:off x="152400" y="1600200"/>
          <a:ext cx="11811000" cy="4495800"/>
        </p:xfrm>
        <a:graphic>
          <a:graphicData uri="http://schemas.openxmlformats.org/drawingml/2006/table">
            <a:tbl>
              <a:tblPr/>
              <a:tblGrid>
                <a:gridCol w="5786702">
                  <a:extLst>
                    <a:ext uri="{9D8B030D-6E8A-4147-A177-3AD203B41FA5}">
                      <a16:colId xmlns="" xmlns:a16="http://schemas.microsoft.com/office/drawing/2014/main" val="728484562"/>
                    </a:ext>
                  </a:extLst>
                </a:gridCol>
                <a:gridCol w="2638478">
                  <a:extLst>
                    <a:ext uri="{9D8B030D-6E8A-4147-A177-3AD203B41FA5}">
                      <a16:colId xmlns="" xmlns:a16="http://schemas.microsoft.com/office/drawing/2014/main" val="279412505"/>
                    </a:ext>
                  </a:extLst>
                </a:gridCol>
                <a:gridCol w="1837265">
                  <a:extLst>
                    <a:ext uri="{9D8B030D-6E8A-4147-A177-3AD203B41FA5}">
                      <a16:colId xmlns="" xmlns:a16="http://schemas.microsoft.com/office/drawing/2014/main" val="1012528025"/>
                    </a:ext>
                  </a:extLst>
                </a:gridCol>
                <a:gridCol w="1548555">
                  <a:extLst>
                    <a:ext uri="{9D8B030D-6E8A-4147-A177-3AD203B41FA5}">
                      <a16:colId xmlns="" xmlns:a16="http://schemas.microsoft.com/office/drawing/2014/main" val="157723404"/>
                    </a:ext>
                  </a:extLst>
                </a:gridCol>
              </a:tblGrid>
              <a:tr h="72463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PERFORMANCE MEASURE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INITIATIVE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2018 </a:t>
                      </a:r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TARGET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FY18 </a:t>
                      </a:r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1Q ACTUAL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22885056"/>
                  </a:ext>
                </a:extLst>
              </a:tr>
              <a:tr h="79709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Percentage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of Reactive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Bridge Inspections Completed Within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Days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of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Report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or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Request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City Infrastructure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90%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93.00%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14483502"/>
                  </a:ext>
                </a:extLst>
              </a:tr>
              <a:tr h="78674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Percentage of Pothole Repairs Completed Within </a:t>
                      </a:r>
                    </a:p>
                    <a:p>
                      <a:pPr algn="ctr" rtl="0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72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Hours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City Infrastructure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90%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85.09%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79242953"/>
                  </a:ext>
                </a:extLst>
              </a:tr>
              <a:tr h="61384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Percentage of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of Asphalt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Point Repairs Completed Within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Calendar Days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of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Work Order Creation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City Infrastructure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90%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76.12%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28643777"/>
                  </a:ext>
                </a:extLst>
              </a:tr>
              <a:tr h="78674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Percentage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of Concrete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Repairs Completed Within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Days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of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Work Order Creation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City Infrastructure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91.39%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43754615"/>
                  </a:ext>
                </a:extLst>
              </a:tr>
              <a:tr h="78674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Percentage of 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Emergency traffic signal repairs completed within 12 hours of receipt/report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City Infrastructure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95%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96.53%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479000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0239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9</a:t>
            </a:fld>
            <a:endParaRPr lang="uk-U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81000" y="914400"/>
            <a:ext cx="11658600" cy="457200"/>
          </a:xfrm>
        </p:spPr>
        <p:txBody>
          <a:bodyPr anchor="b">
            <a:normAutofit fontScale="70000" lnSpcReduction="20000"/>
          </a:bodyPr>
          <a:lstStyle/>
          <a:p>
            <a:r>
              <a:rPr lang="en-US" dirty="0"/>
              <a:t>Service Requests Received, Closed By </a:t>
            </a:r>
            <a:r>
              <a:rPr lang="en-US" dirty="0" smtClean="0"/>
              <a:t>OOT </a:t>
            </a:r>
            <a:r>
              <a:rPr lang="en-US" dirty="0"/>
              <a:t>&amp; Quantity </a:t>
            </a:r>
            <a:r>
              <a:rPr lang="en-US" dirty="0" smtClean="0"/>
              <a:t>of </a:t>
            </a:r>
            <a:r>
              <a:rPr lang="en-US" dirty="0"/>
              <a:t>Completed Work By Service Type</a:t>
            </a: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transportation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723978"/>
              </p:ext>
            </p:extLst>
          </p:nvPr>
        </p:nvGraphicFramePr>
        <p:xfrm>
          <a:off x="381000" y="1468401"/>
          <a:ext cx="11658600" cy="4703797"/>
        </p:xfrm>
        <a:graphic>
          <a:graphicData uri="http://schemas.openxmlformats.org/drawingml/2006/table">
            <a:tbl>
              <a:tblPr/>
              <a:tblGrid>
                <a:gridCol w="2971800">
                  <a:extLst>
                    <a:ext uri="{9D8B030D-6E8A-4147-A177-3AD203B41FA5}">
                      <a16:colId xmlns="" xmlns:a16="http://schemas.microsoft.com/office/drawing/2014/main" val="2969687328"/>
                    </a:ext>
                  </a:extLst>
                </a:gridCol>
                <a:gridCol w="3321779">
                  <a:extLst>
                    <a:ext uri="{9D8B030D-6E8A-4147-A177-3AD203B41FA5}">
                      <a16:colId xmlns="" xmlns:a16="http://schemas.microsoft.com/office/drawing/2014/main" val="2652417270"/>
                    </a:ext>
                  </a:extLst>
                </a:gridCol>
                <a:gridCol w="1896371">
                  <a:extLst>
                    <a:ext uri="{9D8B030D-6E8A-4147-A177-3AD203B41FA5}">
                      <a16:colId xmlns="" xmlns:a16="http://schemas.microsoft.com/office/drawing/2014/main" val="3574160492"/>
                    </a:ext>
                  </a:extLst>
                </a:gridCol>
                <a:gridCol w="2209934">
                  <a:extLst>
                    <a:ext uri="{9D8B030D-6E8A-4147-A177-3AD203B41FA5}">
                      <a16:colId xmlns="" xmlns:a16="http://schemas.microsoft.com/office/drawing/2014/main" val="3990717303"/>
                    </a:ext>
                  </a:extLst>
                </a:gridCol>
                <a:gridCol w="1258716">
                  <a:extLst>
                    <a:ext uri="{9D8B030D-6E8A-4147-A177-3AD203B41FA5}">
                      <a16:colId xmlns="" xmlns:a16="http://schemas.microsoft.com/office/drawing/2014/main" val="1095830137"/>
                    </a:ext>
                  </a:extLst>
                </a:gridCol>
              </a:tblGrid>
              <a:tr h="55851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Office Of Transportation </a:t>
                      </a:r>
                    </a:p>
                  </a:txBody>
                  <a:tcPr marL="6779" marR="6779" marT="677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Number of Service </a:t>
                      </a:r>
                      <a:r>
                        <a:rPr lang="en-US" sz="12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Requests</a:t>
                      </a:r>
                      <a:r>
                        <a:rPr lang="en-US" sz="1200" b="0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lang="en-US" sz="12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Received</a:t>
                      </a:r>
                      <a:endParaRPr lang="en-US" sz="1200" b="0" i="0" u="none" strike="noStrike" dirty="0">
                        <a:solidFill>
                          <a:srgbClr val="FFFFFF"/>
                        </a:solidFill>
                        <a:effectLst/>
                        <a:latin typeface="Arial" charset="0"/>
                      </a:endParaRPr>
                    </a:p>
                  </a:txBody>
                  <a:tcPr marL="6779" marR="6779" marT="677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Number </a:t>
                      </a:r>
                      <a:r>
                        <a:rPr lang="en-US" sz="12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Past</a:t>
                      </a:r>
                      <a:r>
                        <a:rPr lang="en-US" sz="1200" b="0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 Due</a:t>
                      </a:r>
                      <a:endParaRPr lang="en-US" sz="1200" b="0" i="0" u="none" strike="noStrike" dirty="0">
                        <a:solidFill>
                          <a:srgbClr val="FFFFFF"/>
                        </a:solidFill>
                        <a:effectLst/>
                        <a:latin typeface="Arial" charset="0"/>
                      </a:endParaRPr>
                    </a:p>
                  </a:txBody>
                  <a:tcPr marL="6779" marR="6779" marT="677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Percentage</a:t>
                      </a:r>
                      <a:r>
                        <a:rPr lang="en-US" sz="1200" b="0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 Past Due</a:t>
                      </a:r>
                      <a:endParaRPr lang="en-US" sz="1200" b="0" i="0" u="none" strike="noStrike" dirty="0">
                        <a:solidFill>
                          <a:srgbClr val="FFFFFF"/>
                        </a:solidFill>
                        <a:effectLst/>
                        <a:latin typeface="Arial" charset="0"/>
                      </a:endParaRPr>
                    </a:p>
                  </a:txBody>
                  <a:tcPr marL="6779" marR="6779" marT="677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Percent of</a:t>
                      </a:r>
                      <a:r>
                        <a:rPr lang="en-US" sz="110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 OOT Service Requests</a:t>
                      </a:r>
                      <a:endParaRPr lang="en-US" sz="1100" b="1" i="0" u="none" strike="noStrike" dirty="0">
                        <a:solidFill>
                          <a:srgbClr val="FFFFFF"/>
                        </a:solidFill>
                        <a:effectLst/>
                        <a:latin typeface="Arial" charset="0"/>
                      </a:endParaRPr>
                    </a:p>
                  </a:txBody>
                  <a:tcPr marL="6779" marR="6779" marT="677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43911703"/>
                  </a:ext>
                </a:extLst>
              </a:tr>
              <a:tr h="29708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ADA ramp installed.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0.00%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0.28%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90259778"/>
                  </a:ext>
                </a:extLst>
              </a:tr>
              <a:tr h="28520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Asphalt Point Repair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134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23.88%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2.52%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716900866"/>
                  </a:ext>
                </a:extLst>
              </a:tr>
              <a:tr h="28520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Bridge Routine Repairs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157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7.01%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2.95%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81608395"/>
                  </a:ext>
                </a:extLst>
              </a:tr>
              <a:tr h="28520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Concrete/Sidewalk Small Repairs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337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8.61%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6.33%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730068736"/>
                  </a:ext>
                </a:extLst>
              </a:tr>
              <a:tr h="49215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Emergency Repair Replacement Signs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151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17.88%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2.84%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47084392"/>
                  </a:ext>
                </a:extLst>
              </a:tr>
              <a:tr h="28520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Emergency Traffic Signal Repair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950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3.47%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17.84%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085909910"/>
                  </a:ext>
                </a:extLst>
              </a:tr>
              <a:tr h="49215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Loose Metal Plates in the Right of Way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81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0.00%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1.52%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6453663"/>
                  </a:ext>
                </a:extLst>
              </a:tr>
              <a:tr h="28520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Non Emergency Signal Repair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430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5.12%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8.08%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824080857"/>
                  </a:ext>
                </a:extLst>
              </a:tr>
              <a:tr h="28520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Pavement Markings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107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0.00%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2.01%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36015212"/>
                  </a:ext>
                </a:extLst>
              </a:tr>
              <a:tr h="28520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Potholes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1026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153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14.91%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19.27%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586794957"/>
                  </a:ext>
                </a:extLst>
              </a:tr>
              <a:tr h="28520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Street Name Signs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242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3.72%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4.54%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63191009"/>
                  </a:ext>
                </a:extLst>
              </a:tr>
              <a:tr h="28520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Traffic Study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120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0.00%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2.25%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492449230"/>
                  </a:ext>
                </a:extLst>
              </a:tr>
              <a:tr h="29708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Warning Signs And Object Markers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219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2.74%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4.11%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112817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3756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DPW Mas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16211</TotalTime>
  <Words>1863</Words>
  <Application>Microsoft Office PowerPoint</Application>
  <PresentationFormat>Custom</PresentationFormat>
  <Paragraphs>534</Paragraphs>
  <Slides>30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1_DPW Master</vt:lpstr>
      <vt:lpstr>PowerPoint Presentation</vt:lpstr>
      <vt:lpstr>PowerPoint Presentation</vt:lpstr>
      <vt:lpstr>FISCAL MANAGEMENT</vt:lpstr>
      <vt:lpstr>Fiscal management</vt:lpstr>
      <vt:lpstr>Fiscal management</vt:lpstr>
      <vt:lpstr>Fiscal management</vt:lpstr>
      <vt:lpstr>PowerPoint Presentation</vt:lpstr>
      <vt:lpstr>transportation</vt:lpstr>
      <vt:lpstr>transportation</vt:lpstr>
      <vt:lpstr>transportation</vt:lpstr>
      <vt:lpstr>transportation</vt:lpstr>
      <vt:lpstr>transportation</vt:lpstr>
      <vt:lpstr>PowerPoint Presentation</vt:lpstr>
      <vt:lpstr>safety</vt:lpstr>
      <vt:lpstr>safety</vt:lpstr>
      <vt:lpstr>safety</vt:lpstr>
      <vt:lpstr>PowerPoint Presentation</vt:lpstr>
      <vt:lpstr>Fleet Services</vt:lpstr>
      <vt:lpstr>Fleet services</vt:lpstr>
      <vt:lpstr>PowerPoint Presentation</vt:lpstr>
      <vt:lpstr>PowerPoint Presentation</vt:lpstr>
      <vt:lpstr>PowerPoint Presentation</vt:lpstr>
      <vt:lpstr>PowerPoint Presentation</vt:lpstr>
      <vt:lpstr>ATLANTA STREETCAR</vt:lpstr>
      <vt:lpstr>Atlanta streetcar</vt:lpstr>
      <vt:lpstr>Atlanta streetcar</vt:lpstr>
      <vt:lpstr>PowerPoint Presentation</vt:lpstr>
      <vt:lpstr>Capital projects</vt:lpstr>
      <vt:lpstr>Capital projects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Rankins, Kimberly</dc:creator>
  <cp:lastModifiedBy>Massenburg, Damon</cp:lastModifiedBy>
  <cp:revision>600</cp:revision>
  <cp:lastPrinted>2017-11-15T14:26:34Z</cp:lastPrinted>
  <dcterms:created xsi:type="dcterms:W3CDTF">2017-03-06T12:39:20Z</dcterms:created>
  <dcterms:modified xsi:type="dcterms:W3CDTF">2017-11-15T16:03:42Z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2017-03-06T00:00:00Z</vt:filetime>
  </property>
  <property fmtid="{D5CDD505-2E9C-101B-9397-08002B2CF9AE}" pid="3" name="Creator">
    <vt:lpwstr>Adobe InDesign CC 2017 (Macintosh)</vt:lpwstr>
  </property>
  <property fmtid="{D5CDD505-2E9C-101B-9397-08002B2CF9AE}" pid="4" name="LastSaved">
    <vt:filetime>2017-03-06T00:00:00Z</vt:filetime>
  </property>
</Properties>
</file>