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7"/>
  </p:notesMasterIdLst>
  <p:handoutMasterIdLst>
    <p:handoutMasterId r:id="rId18"/>
  </p:handoutMasterIdLst>
  <p:sldIdLst>
    <p:sldId id="261" r:id="rId2"/>
    <p:sldId id="372" r:id="rId3"/>
    <p:sldId id="380" r:id="rId4"/>
    <p:sldId id="358" r:id="rId5"/>
    <p:sldId id="382" r:id="rId6"/>
    <p:sldId id="378" r:id="rId7"/>
    <p:sldId id="386" r:id="rId8"/>
    <p:sldId id="359" r:id="rId9"/>
    <p:sldId id="367" r:id="rId10"/>
    <p:sldId id="361" r:id="rId11"/>
    <p:sldId id="381" r:id="rId12"/>
    <p:sldId id="384" r:id="rId13"/>
    <p:sldId id="366" r:id="rId14"/>
    <p:sldId id="387" r:id="rId15"/>
    <p:sldId id="272" r:id="rId16"/>
  </p:sldIdLst>
  <p:sldSz cx="9144000" cy="5143500" type="screen16x9"/>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xmlns="">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bs, Monica M" initials="GMM" lastIdx="25" clrIdx="0">
    <p:extLst/>
  </p:cmAuthor>
  <p:cmAuthor id="2" name="Rankins, Kimberly" initials="RK"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3"/>
    <a:srgbClr val="4F81BD"/>
    <a:srgbClr val="C2D3E8"/>
    <a:srgbClr val="E4F5FE"/>
    <a:srgbClr val="00962F"/>
    <a:srgbClr val="CCDCE3"/>
    <a:srgbClr val="DAA000"/>
    <a:srgbClr val="7FA4B8"/>
    <a:srgbClr val="8F9094"/>
    <a:srgbClr val="A3D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1" autoAdjust="0"/>
    <p:restoredTop sz="96643"/>
  </p:normalViewPr>
  <p:slideViewPr>
    <p:cSldViewPr snapToGrid="0">
      <p:cViewPr varScale="1">
        <p:scale>
          <a:sx n="164" d="100"/>
          <a:sy n="164" d="100"/>
        </p:scale>
        <p:origin x="-282" y="-96"/>
      </p:cViewPr>
      <p:guideLst>
        <p:guide orient="horz" pos="2160"/>
        <p:guide pos="2160"/>
      </p:guideLst>
    </p:cSldViewPr>
  </p:slideViewPr>
  <p:outlineViewPr>
    <p:cViewPr>
      <p:scale>
        <a:sx n="33" d="100"/>
        <a:sy n="33" d="100"/>
      </p:scale>
      <p:origin x="0" y="-84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94" y="-78"/>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E:\FY18\Solid%20Waste%20Rev%20vs.%20Ex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n-US" b="1" dirty="0"/>
              <a:t>FY18</a:t>
            </a:r>
            <a:r>
              <a:rPr lang="en-US" b="1" baseline="0" dirty="0"/>
              <a:t> BUDGET ALLOCATION</a:t>
            </a:r>
            <a:endParaRPr lang="en-US" b="1" dirty="0"/>
          </a:p>
        </c:rich>
      </c:tx>
      <c:layout/>
      <c:overlay val="0"/>
      <c:spPr>
        <a:noFill/>
        <a:ln>
          <a:noFill/>
        </a:ln>
        <a:effectLst/>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6.8116055447197538E-2"/>
          <c:y val="0.23528055006498672"/>
          <c:w val="0.60799594359764664"/>
          <c:h val="0.67544370096742024"/>
        </c:manualLayout>
      </c:layout>
      <c:pie3DChart>
        <c:varyColors val="1"/>
        <c:ser>
          <c:idx val="0"/>
          <c:order val="0"/>
          <c:tx>
            <c:strRef>
              <c:f>'5401 Solid Waste'!$G$58</c:f>
              <c:strCache>
                <c:ptCount val="1"/>
                <c:pt idx="0">
                  <c:v>Budget</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A6A-40BC-A225-989E79D4118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A6A-40BC-A225-989E79D4118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A6A-40BC-A225-989E79D41183}"/>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A6A-40BC-A225-989E79D41183}"/>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BA6A-40BC-A225-989E79D41183}"/>
              </c:ext>
            </c:extLst>
          </c:dPt>
          <c:dLbls>
            <c:spPr>
              <a:noFill/>
              <a:ln>
                <a:noFill/>
              </a:ln>
              <a:effectLst/>
            </c:spPr>
            <c:txPr>
              <a:bodyPr wrap="square" lIns="38100" tIns="19050" rIns="38100" bIns="19050" anchor="ctr">
                <a:spAutoFit/>
              </a:bodyPr>
              <a:lstStyle/>
              <a:p>
                <a:pPr>
                  <a:defRPr sz="1400" b="0" i="0" u="none" strike="noStrike" baseline="0">
                    <a:solidFill>
                      <a:srgbClr val="333333"/>
                    </a:solidFill>
                    <a:latin typeface="Calibri"/>
                    <a:ea typeface="Calibri"/>
                    <a:cs typeface="Calibri"/>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'5401 Solid Waste'!$C$59:$F$63</c:f>
              <c:strCache>
                <c:ptCount val="5"/>
                <c:pt idx="0">
                  <c:v>Salaries &amp; Benefits</c:v>
                </c:pt>
                <c:pt idx="1">
                  <c:v>Operating Expenses</c:v>
                </c:pt>
                <c:pt idx="2">
                  <c:v>Fuel &amp; Repair</c:v>
                </c:pt>
                <c:pt idx="3">
                  <c:v>Indirect &amp; Non-Departmental</c:v>
                </c:pt>
                <c:pt idx="4">
                  <c:v>Other City Departments</c:v>
                </c:pt>
              </c:strCache>
            </c:strRef>
          </c:cat>
          <c:val>
            <c:numRef>
              <c:f>'5401 Solid Waste'!$G$59:$G$63</c:f>
              <c:numCache>
                <c:formatCode>"$"##,###,###,###,###,###,###,###,###,###,###,###,##0.00;[Color3]\-"$"##,###,###,###,###,###,###,###,###,###,###,###,##0.00</c:formatCode>
                <c:ptCount val="5"/>
                <c:pt idx="0">
                  <c:v>26928345</c:v>
                </c:pt>
                <c:pt idx="1">
                  <c:v>7401301</c:v>
                </c:pt>
                <c:pt idx="2">
                  <c:v>8071077</c:v>
                </c:pt>
                <c:pt idx="3">
                  <c:v>5910719</c:v>
                </c:pt>
                <c:pt idx="4" formatCode="&quot;$&quot;#,##0.00">
                  <c:v>2818675</c:v>
                </c:pt>
              </c:numCache>
            </c:numRef>
          </c:val>
          <c:extLst xmlns:c16r2="http://schemas.microsoft.com/office/drawing/2015/06/chart">
            <c:ext xmlns:c16="http://schemas.microsoft.com/office/drawing/2014/chart" uri="{C3380CC4-5D6E-409C-BE32-E72D297353CC}">
              <c16:uniqueId val="{0000000A-BA6A-40BC-A225-989E79D41183}"/>
            </c:ext>
          </c:extLst>
        </c:ser>
        <c:dLbls>
          <c:showLegendKey val="0"/>
          <c:showVal val="0"/>
          <c:showCatName val="0"/>
          <c:showSerName val="0"/>
          <c:showPercent val="0"/>
          <c:showBubbleSize val="0"/>
          <c:showLeaderLines val="1"/>
        </c:dLbls>
      </c:pie3DChart>
      <c:spPr>
        <a:noFill/>
        <a:ln w="25400">
          <a:noFill/>
        </a:ln>
      </c:spPr>
    </c:plotArea>
    <c:legend>
      <c:legendPos val="r"/>
      <c:legendEntry>
        <c:idx val="0"/>
        <c:txPr>
          <a:bodyPr/>
          <a:lstStyle/>
          <a:p>
            <a:pPr>
              <a:defRPr sz="1400" b="0" i="0" u="none" strike="noStrike" baseline="0">
                <a:solidFill>
                  <a:srgbClr val="333333"/>
                </a:solidFill>
                <a:latin typeface="Calibri"/>
                <a:ea typeface="Calibri"/>
                <a:cs typeface="Calibri"/>
              </a:defRPr>
            </a:pPr>
            <a:endParaRPr lang="en-US"/>
          </a:p>
        </c:txPr>
      </c:legendEntry>
      <c:legendEntry>
        <c:idx val="1"/>
        <c:txPr>
          <a:bodyPr/>
          <a:lstStyle/>
          <a:p>
            <a:pPr>
              <a:defRPr sz="1400" b="0" i="0" u="none" strike="noStrike" baseline="0">
                <a:solidFill>
                  <a:srgbClr val="333333"/>
                </a:solidFill>
                <a:latin typeface="Calibri"/>
                <a:ea typeface="Calibri"/>
                <a:cs typeface="Calibri"/>
              </a:defRPr>
            </a:pPr>
            <a:endParaRPr lang="en-US"/>
          </a:p>
        </c:txPr>
      </c:legendEntry>
      <c:legendEntry>
        <c:idx val="2"/>
        <c:txPr>
          <a:bodyPr/>
          <a:lstStyle/>
          <a:p>
            <a:pPr>
              <a:defRPr sz="1400" b="0" i="0" u="none" strike="noStrike" baseline="0">
                <a:solidFill>
                  <a:srgbClr val="333333"/>
                </a:solidFill>
                <a:latin typeface="Calibri"/>
                <a:ea typeface="Calibri"/>
                <a:cs typeface="Calibri"/>
              </a:defRPr>
            </a:pPr>
            <a:endParaRPr lang="en-US"/>
          </a:p>
        </c:txPr>
      </c:legendEntry>
      <c:legendEntry>
        <c:idx val="3"/>
        <c:txPr>
          <a:bodyPr/>
          <a:lstStyle/>
          <a:p>
            <a:pPr>
              <a:defRPr sz="1400" b="0" i="0" u="none" strike="noStrike" baseline="0">
                <a:solidFill>
                  <a:srgbClr val="333333"/>
                </a:solidFill>
                <a:latin typeface="Calibri"/>
                <a:ea typeface="Calibri"/>
                <a:cs typeface="Calibri"/>
              </a:defRPr>
            </a:pPr>
            <a:endParaRPr lang="en-US"/>
          </a:p>
        </c:txPr>
      </c:legendEntry>
      <c:legendEntry>
        <c:idx val="4"/>
        <c:txPr>
          <a:bodyPr/>
          <a:lstStyle/>
          <a:p>
            <a:pPr>
              <a:defRPr sz="1400" b="0" i="0" u="none" strike="noStrike" baseline="0">
                <a:solidFill>
                  <a:srgbClr val="333333"/>
                </a:solidFill>
                <a:latin typeface="Calibri"/>
                <a:ea typeface="Calibri"/>
                <a:cs typeface="Calibri"/>
              </a:defRPr>
            </a:pPr>
            <a:endParaRPr lang="en-US"/>
          </a:p>
        </c:txPr>
      </c:legendEntry>
      <c:layout>
        <c:manualLayout>
          <c:xMode val="edge"/>
          <c:yMode val="edge"/>
          <c:x val="0.75537739190284703"/>
          <c:y val="0.303159507324959"/>
          <c:w val="0.22391669576280038"/>
          <c:h val="0.60824881457719049"/>
        </c:manualLayout>
      </c:layout>
      <c:overlay val="0"/>
      <c:spPr>
        <a:noFill/>
        <a:ln>
          <a:noFill/>
        </a:ln>
        <a:effectLst/>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9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CURRENT AGE OF TRUCKS</a:t>
            </a:r>
          </a:p>
        </c:rich>
      </c:tx>
      <c:layout>
        <c:manualLayout>
          <c:xMode val="edge"/>
          <c:yMode val="edge"/>
          <c:x val="0.23989278684248491"/>
          <c:y val="0"/>
        </c:manualLayout>
      </c:layout>
      <c:overlay val="0"/>
      <c:spPr>
        <a:noFill/>
        <a:ln>
          <a:noFill/>
        </a:ln>
        <a:effectLst/>
      </c:spPr>
    </c:title>
    <c:autoTitleDeleted val="0"/>
    <c:plotArea>
      <c:layout>
        <c:manualLayout>
          <c:layoutTarget val="inner"/>
          <c:xMode val="edge"/>
          <c:yMode val="edge"/>
          <c:x val="0.13347057792150019"/>
          <c:y val="7.5364952047535183E-2"/>
          <c:w val="0.87536416357236224"/>
          <c:h val="0.80476719292542287"/>
        </c:manualLayout>
      </c:layout>
      <c:barChart>
        <c:barDir val="col"/>
        <c:grouping val="clustered"/>
        <c:varyColors val="0"/>
        <c:ser>
          <c:idx val="0"/>
          <c:order val="0"/>
          <c:tx>
            <c:strRef>
              <c:f>Sheet1!$B$1</c:f>
              <c:strCache>
                <c:ptCount val="1"/>
                <c:pt idx="0">
                  <c:v>QTY</c:v>
                </c:pt>
              </c:strCache>
            </c:strRef>
          </c:tx>
          <c:spPr>
            <a:solidFill>
              <a:schemeClr val="accent1"/>
            </a:solidFill>
            <a:ln>
              <a:solidFill>
                <a:schemeClr val="accent1">
                  <a:shade val="50000"/>
                </a:schemeClr>
              </a:solidFill>
            </a:ln>
            <a:effectLst/>
          </c:spPr>
          <c:invertIfNegative val="0"/>
          <c:dPt>
            <c:idx val="0"/>
            <c:invertIfNegative val="0"/>
            <c:bubble3D val="0"/>
            <c:spPr>
              <a:solidFill>
                <a:srgbClr val="C00000"/>
              </a:solidFill>
              <a:ln>
                <a:solidFill>
                  <a:schemeClr val="accent1">
                    <a:shade val="50000"/>
                  </a:schemeClr>
                </a:solidFill>
              </a:ln>
              <a:effectLst/>
            </c:spPr>
            <c:extLst xmlns:c16r2="http://schemas.microsoft.com/office/drawing/2015/06/chart">
              <c:ext xmlns:c16="http://schemas.microsoft.com/office/drawing/2014/chart" uri="{C3380CC4-5D6E-409C-BE32-E72D297353CC}">
                <c16:uniqueId val="{00000001-98E0-46CB-AE0F-49064425B39B}"/>
              </c:ext>
            </c:extLst>
          </c:dPt>
          <c:dPt>
            <c:idx val="1"/>
            <c:invertIfNegative val="0"/>
            <c:bubble3D val="0"/>
            <c:spPr>
              <a:solidFill>
                <a:srgbClr val="C00000"/>
              </a:solidFill>
              <a:ln>
                <a:solidFill>
                  <a:schemeClr val="accent1">
                    <a:shade val="50000"/>
                  </a:schemeClr>
                </a:solidFill>
              </a:ln>
              <a:effectLst/>
            </c:spPr>
            <c:extLst xmlns:c16r2="http://schemas.microsoft.com/office/drawing/2015/06/chart">
              <c:ext xmlns:c16="http://schemas.microsoft.com/office/drawing/2014/chart" uri="{C3380CC4-5D6E-409C-BE32-E72D297353CC}">
                <c16:uniqueId val="{00000003-98E0-46CB-AE0F-49064425B39B}"/>
              </c:ext>
            </c:extLst>
          </c:dPt>
          <c:dPt>
            <c:idx val="2"/>
            <c:invertIfNegative val="0"/>
            <c:bubble3D val="0"/>
            <c:spPr>
              <a:solidFill>
                <a:srgbClr val="C00000"/>
              </a:solidFill>
              <a:ln>
                <a:solidFill>
                  <a:schemeClr val="accent1">
                    <a:shade val="50000"/>
                  </a:schemeClr>
                </a:solidFill>
              </a:ln>
              <a:effectLst/>
            </c:spPr>
            <c:extLst xmlns:c16r2="http://schemas.microsoft.com/office/drawing/2015/06/chart">
              <c:ext xmlns:c16="http://schemas.microsoft.com/office/drawing/2014/chart" uri="{C3380CC4-5D6E-409C-BE32-E72D297353CC}">
                <c16:uniqueId val="{00000005-98E0-46CB-AE0F-49064425B39B}"/>
              </c:ext>
            </c:extLst>
          </c:dPt>
          <c:dPt>
            <c:idx val="4"/>
            <c:invertIfNegative val="0"/>
            <c:bubble3D val="0"/>
            <c:spPr>
              <a:pattFill prst="ltHorz">
                <a:fgClr>
                  <a:schemeClr val="accent1"/>
                </a:fgClr>
                <a:bgClr>
                  <a:schemeClr val="bg1"/>
                </a:bgClr>
              </a:pattFill>
              <a:ln>
                <a:solidFill>
                  <a:schemeClr val="accent1">
                    <a:shade val="50000"/>
                  </a:schemeClr>
                </a:solidFill>
              </a:ln>
              <a:effectLst/>
            </c:spPr>
            <c:extLst xmlns:c16r2="http://schemas.microsoft.com/office/drawing/2015/06/chart">
              <c:ext xmlns:c16="http://schemas.microsoft.com/office/drawing/2014/chart" uri="{C3380CC4-5D6E-409C-BE32-E72D297353CC}">
                <c16:uniqueId val="{00000006-F19B-47F5-9340-D8D1F8B7B15E}"/>
              </c:ext>
            </c:extLst>
          </c:dPt>
          <c:dPt>
            <c:idx val="5"/>
            <c:invertIfNegative val="0"/>
            <c:bubble3D val="0"/>
            <c:spPr>
              <a:pattFill prst="dkDnDiag">
                <a:fgClr>
                  <a:schemeClr val="accent1"/>
                </a:fgClr>
                <a:bgClr>
                  <a:schemeClr val="bg1"/>
                </a:bgClr>
              </a:pattFill>
              <a:ln>
                <a:solidFill>
                  <a:schemeClr val="accent1">
                    <a:shade val="50000"/>
                  </a:schemeClr>
                </a:solidFill>
              </a:ln>
              <a:effectLst/>
            </c:spPr>
            <c:extLst xmlns:c16r2="http://schemas.microsoft.com/office/drawing/2015/06/chart">
              <c:ext xmlns:c16="http://schemas.microsoft.com/office/drawing/2014/chart" uri="{C3380CC4-5D6E-409C-BE32-E72D297353CC}">
                <c16:uniqueId val="{00000007-F19B-47F5-9340-D8D1F8B7B15E}"/>
              </c:ext>
            </c:extLst>
          </c:dPt>
          <c:dPt>
            <c:idx val="6"/>
            <c:invertIfNegative val="0"/>
            <c:bubble3D val="0"/>
            <c:spPr>
              <a:pattFill prst="dkDnDiag">
                <a:fgClr>
                  <a:schemeClr val="accent1"/>
                </a:fgClr>
                <a:bgClr>
                  <a:schemeClr val="bg1"/>
                </a:bgClr>
              </a:pattFill>
              <a:ln>
                <a:solidFill>
                  <a:schemeClr val="accent1">
                    <a:shade val="50000"/>
                  </a:schemeClr>
                </a:solidFill>
              </a:ln>
              <a:effectLst/>
            </c:spPr>
            <c:extLst xmlns:c16r2="http://schemas.microsoft.com/office/drawing/2015/06/chart">
              <c:ext xmlns:c16="http://schemas.microsoft.com/office/drawing/2014/chart" uri="{C3380CC4-5D6E-409C-BE32-E72D297353CC}">
                <c16:uniqueId val="{00000008-F19B-47F5-9340-D8D1F8B7B15E}"/>
              </c:ext>
            </c:extLst>
          </c:dPt>
          <c:cat>
            <c:numRef>
              <c:f>Sheet1!$A$2:$A$8</c:f>
              <c:numCache>
                <c:formatCode>General</c:formatCode>
                <c:ptCount val="7"/>
                <c:pt idx="0">
                  <c:v>2005</c:v>
                </c:pt>
                <c:pt idx="1">
                  <c:v>2008</c:v>
                </c:pt>
                <c:pt idx="2">
                  <c:v>2009</c:v>
                </c:pt>
                <c:pt idx="3">
                  <c:v>2011</c:v>
                </c:pt>
                <c:pt idx="4">
                  <c:v>2013</c:v>
                </c:pt>
                <c:pt idx="5">
                  <c:v>2014</c:v>
                </c:pt>
                <c:pt idx="6">
                  <c:v>2017</c:v>
                </c:pt>
              </c:numCache>
            </c:numRef>
          </c:cat>
          <c:val>
            <c:numRef>
              <c:f>Sheet1!$B$2:$B$8</c:f>
              <c:numCache>
                <c:formatCode>General</c:formatCode>
                <c:ptCount val="7"/>
                <c:pt idx="0">
                  <c:v>16</c:v>
                </c:pt>
                <c:pt idx="1">
                  <c:v>11</c:v>
                </c:pt>
                <c:pt idx="2">
                  <c:v>1</c:v>
                </c:pt>
                <c:pt idx="3">
                  <c:v>11</c:v>
                </c:pt>
                <c:pt idx="4">
                  <c:v>24</c:v>
                </c:pt>
                <c:pt idx="5">
                  <c:v>20</c:v>
                </c:pt>
                <c:pt idx="6">
                  <c:v>5</c:v>
                </c:pt>
              </c:numCache>
            </c:numRef>
          </c:val>
          <c:extLst xmlns:c16r2="http://schemas.microsoft.com/office/drawing/2015/06/chart">
            <c:ext xmlns:c16="http://schemas.microsoft.com/office/drawing/2014/chart" uri="{C3380CC4-5D6E-409C-BE32-E72D297353CC}">
              <c16:uniqueId val="{00000006-98E0-46CB-AE0F-49064425B39B}"/>
            </c:ext>
          </c:extLst>
        </c:ser>
        <c:dLbls>
          <c:showLegendKey val="0"/>
          <c:showVal val="0"/>
          <c:showCatName val="0"/>
          <c:showSerName val="0"/>
          <c:showPercent val="0"/>
          <c:showBubbleSize val="0"/>
        </c:dLbls>
        <c:gapWidth val="150"/>
        <c:axId val="33063296"/>
        <c:axId val="33064832"/>
      </c:barChart>
      <c:catAx>
        <c:axId val="3306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064832"/>
        <c:crosses val="autoZero"/>
        <c:auto val="1"/>
        <c:lblAlgn val="ctr"/>
        <c:lblOffset val="100"/>
        <c:noMultiLvlLbl val="0"/>
      </c:catAx>
      <c:valAx>
        <c:axId val="3306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dirty="0"/>
                  <a:t>Number of Trucks</a:t>
                </a:r>
              </a:p>
            </c:rich>
          </c:tx>
          <c:layout>
            <c:manualLayout>
              <c:xMode val="edge"/>
              <c:yMode val="edge"/>
              <c:x val="4.9884597678755771E-3"/>
              <c:y val="0.3733463351472097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0632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Revenues vs. Expenses</a:t>
            </a:r>
          </a:p>
        </c:rich>
      </c:tx>
      <c:layout/>
      <c:overlay val="0"/>
      <c:spPr>
        <a:noFill/>
        <a:ln>
          <a:noFill/>
        </a:ln>
        <a:effectLst/>
      </c:spPr>
    </c:title>
    <c:autoTitleDeleted val="0"/>
    <c:plotArea>
      <c:layout/>
      <c:barChart>
        <c:barDir val="col"/>
        <c:grouping val="clustered"/>
        <c:varyColors val="0"/>
        <c:ser>
          <c:idx val="0"/>
          <c:order val="0"/>
          <c:tx>
            <c:strRef>
              <c:f>Sheet1!$B$11</c:f>
              <c:strCache>
                <c:ptCount val="1"/>
                <c:pt idx="0">
                  <c:v>TOTAL EXPENSES</c:v>
                </c:pt>
              </c:strCache>
            </c:strRef>
          </c:tx>
          <c:spPr>
            <a:solidFill>
              <a:schemeClr val="accent1"/>
            </a:solidFill>
            <a:ln>
              <a:noFill/>
            </a:ln>
            <a:effectLst/>
          </c:spPr>
          <c:invertIfNegative val="0"/>
          <c:cat>
            <c:strRef>
              <c:f>Sheet1!$A$12:$A$15</c:f>
              <c:strCache>
                <c:ptCount val="4"/>
                <c:pt idx="0">
                  <c:v>GARBAGE</c:v>
                </c:pt>
                <c:pt idx="1">
                  <c:v>RECYCLING</c:v>
                </c:pt>
                <c:pt idx="2">
                  <c:v>COMMERCIAL</c:v>
                </c:pt>
                <c:pt idx="3">
                  <c:v>FRONT FOOTAGE</c:v>
                </c:pt>
              </c:strCache>
            </c:strRef>
          </c:cat>
          <c:val>
            <c:numRef>
              <c:f>Sheet1!$B$12:$B$15</c:f>
              <c:numCache>
                <c:formatCode>_(* #,##0.00_);_(* \(#,##0.00\);_(* "-"??_);_(@_)</c:formatCode>
                <c:ptCount val="4"/>
                <c:pt idx="0">
                  <c:v>32929375.829632804</c:v>
                </c:pt>
                <c:pt idx="1">
                  <c:v>11148945.977100799</c:v>
                </c:pt>
                <c:pt idx="2">
                  <c:v>1848636.7778808002</c:v>
                </c:pt>
                <c:pt idx="3">
                  <c:v>18675075.304262403</c:v>
                </c:pt>
              </c:numCache>
            </c:numRef>
          </c:val>
          <c:extLst xmlns:c16r2="http://schemas.microsoft.com/office/drawing/2015/06/chart">
            <c:ext xmlns:c16="http://schemas.microsoft.com/office/drawing/2014/chart" uri="{C3380CC4-5D6E-409C-BE32-E72D297353CC}">
              <c16:uniqueId val="{00000000-A689-4B9D-B7BA-0107BB2DF1F2}"/>
            </c:ext>
          </c:extLst>
        </c:ser>
        <c:ser>
          <c:idx val="1"/>
          <c:order val="1"/>
          <c:tx>
            <c:strRef>
              <c:f>Sheet1!$C$11</c:f>
              <c:strCache>
                <c:ptCount val="1"/>
                <c:pt idx="0">
                  <c:v>TOTAL REVENUES</c:v>
                </c:pt>
              </c:strCache>
            </c:strRef>
          </c:tx>
          <c:spPr>
            <a:solidFill>
              <a:schemeClr val="accent2"/>
            </a:solidFill>
            <a:ln>
              <a:noFill/>
            </a:ln>
            <a:effectLst/>
          </c:spPr>
          <c:invertIfNegative val="0"/>
          <c:cat>
            <c:strRef>
              <c:f>Sheet1!$A$12:$A$15</c:f>
              <c:strCache>
                <c:ptCount val="4"/>
                <c:pt idx="0">
                  <c:v>GARBAGE</c:v>
                </c:pt>
                <c:pt idx="1">
                  <c:v>RECYCLING</c:v>
                </c:pt>
                <c:pt idx="2">
                  <c:v>COMMERCIAL</c:v>
                </c:pt>
                <c:pt idx="3">
                  <c:v>FRONT FOOTAGE</c:v>
                </c:pt>
              </c:strCache>
            </c:strRef>
          </c:cat>
          <c:val>
            <c:numRef>
              <c:f>Sheet1!$C$12:$C$15</c:f>
              <c:numCache>
                <c:formatCode>_(* #,##0.00_);_(* \(#,##0.00\);_(* "-"??_);_(@_)</c:formatCode>
                <c:ptCount val="4"/>
                <c:pt idx="0">
                  <c:v>29093480.991871379</c:v>
                </c:pt>
                <c:pt idx="1">
                  <c:v>7907581.7991622258</c:v>
                </c:pt>
                <c:pt idx="2">
                  <c:v>1213934.0896323924</c:v>
                </c:pt>
                <c:pt idx="3">
                  <c:v>12915120.119333999</c:v>
                </c:pt>
              </c:numCache>
            </c:numRef>
          </c:val>
          <c:extLst xmlns:c16r2="http://schemas.microsoft.com/office/drawing/2015/06/chart">
            <c:ext xmlns:c16="http://schemas.microsoft.com/office/drawing/2014/chart" uri="{C3380CC4-5D6E-409C-BE32-E72D297353CC}">
              <c16:uniqueId val="{00000001-A689-4B9D-B7BA-0107BB2DF1F2}"/>
            </c:ext>
          </c:extLst>
        </c:ser>
        <c:dLbls>
          <c:showLegendKey val="0"/>
          <c:showVal val="0"/>
          <c:showCatName val="0"/>
          <c:showSerName val="0"/>
          <c:showPercent val="0"/>
          <c:showBubbleSize val="0"/>
        </c:dLbls>
        <c:gapWidth val="219"/>
        <c:overlap val="-27"/>
        <c:axId val="100041088"/>
        <c:axId val="100042624"/>
      </c:barChart>
      <c:catAx>
        <c:axId val="1000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042624"/>
        <c:crosses val="autoZero"/>
        <c:auto val="1"/>
        <c:lblAlgn val="ctr"/>
        <c:lblOffset val="100"/>
        <c:noMultiLvlLbl val="0"/>
      </c:catAx>
      <c:valAx>
        <c:axId val="10004262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041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aseline="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781"/>
          </a:xfrm>
          <a:prstGeom prst="rect">
            <a:avLst/>
          </a:prstGeom>
        </p:spPr>
        <p:txBody>
          <a:bodyPr vert="horz" lIns="93321" tIns="46660" rIns="93321" bIns="46660" rtlCol="0"/>
          <a:lstStyle>
            <a:lvl1pPr algn="l">
              <a:defRPr sz="1200"/>
            </a:lvl1pPr>
          </a:lstStyle>
          <a:p>
            <a:endParaRPr lang="en-US" dirty="0"/>
          </a:p>
        </p:txBody>
      </p:sp>
      <p:sp>
        <p:nvSpPr>
          <p:cNvPr id="3" name="Date Placeholder 2"/>
          <p:cNvSpPr>
            <a:spLocks noGrp="1"/>
          </p:cNvSpPr>
          <p:nvPr>
            <p:ph type="dt" sz="quarter" idx="1"/>
          </p:nvPr>
        </p:nvSpPr>
        <p:spPr>
          <a:xfrm>
            <a:off x="5273542" y="1"/>
            <a:ext cx="4033943" cy="352781"/>
          </a:xfrm>
          <a:prstGeom prst="rect">
            <a:avLst/>
          </a:prstGeom>
        </p:spPr>
        <p:txBody>
          <a:bodyPr vert="horz" lIns="93321" tIns="46660" rIns="93321" bIns="46660" rtlCol="0"/>
          <a:lstStyle>
            <a:lvl1pPr algn="r">
              <a:defRPr sz="1200"/>
            </a:lvl1pPr>
          </a:lstStyle>
          <a:p>
            <a:fld id="{06FBF669-61D0-C44F-834A-43537F5FEE21}" type="datetimeFigureOut">
              <a:rPr lang="en-US" smtClean="0"/>
              <a:pPr/>
              <a:t>11/14/2017</a:t>
            </a:fld>
            <a:endParaRPr lang="en-US" dirty="0"/>
          </a:p>
        </p:txBody>
      </p:sp>
      <p:sp>
        <p:nvSpPr>
          <p:cNvPr id="4" name="Footer Placeholder 3"/>
          <p:cNvSpPr>
            <a:spLocks noGrp="1"/>
          </p:cNvSpPr>
          <p:nvPr>
            <p:ph type="ftr" sz="quarter" idx="2"/>
          </p:nvPr>
        </p:nvSpPr>
        <p:spPr>
          <a:xfrm>
            <a:off x="1" y="6670321"/>
            <a:ext cx="4033943" cy="352780"/>
          </a:xfrm>
          <a:prstGeom prst="rect">
            <a:avLst/>
          </a:prstGeom>
        </p:spPr>
        <p:txBody>
          <a:bodyPr vert="horz" lIns="93321" tIns="46660" rIns="93321" bIns="466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542" y="6670321"/>
            <a:ext cx="4033943" cy="352780"/>
          </a:xfrm>
          <a:prstGeom prst="rect">
            <a:avLst/>
          </a:prstGeom>
        </p:spPr>
        <p:txBody>
          <a:bodyPr vert="horz" lIns="93321" tIns="46660" rIns="93321" bIns="46660" rtlCol="0" anchor="b"/>
          <a:lstStyle>
            <a:lvl1pPr algn="r">
              <a:defRPr sz="1200"/>
            </a:lvl1pPr>
          </a:lstStyle>
          <a:p>
            <a:fld id="{2A9686E7-D648-5648-9CBA-151F13B604ED}" type="slidenum">
              <a:rPr lang="en-US" smtClean="0"/>
              <a:pPr/>
              <a:t>‹#›</a:t>
            </a:fld>
            <a:endParaRPr lang="en-US" dirty="0"/>
          </a:p>
        </p:txBody>
      </p:sp>
    </p:spTree>
    <p:extLst>
      <p:ext uri="{BB962C8B-B14F-4D97-AF65-F5344CB8AC3E}">
        <p14:creationId xmlns:p14="http://schemas.microsoft.com/office/powerpoint/2010/main" val="154278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781"/>
          </a:xfrm>
          <a:prstGeom prst="rect">
            <a:avLst/>
          </a:prstGeom>
        </p:spPr>
        <p:txBody>
          <a:bodyPr vert="horz" lIns="93321" tIns="46660" rIns="93321" bIns="46660" rtlCol="0"/>
          <a:lstStyle>
            <a:lvl1pPr algn="l">
              <a:defRPr sz="1200" b="0" i="0">
                <a:latin typeface="Corbel Regular" charset="0"/>
              </a:defRPr>
            </a:lvl1pPr>
          </a:lstStyle>
          <a:p>
            <a:endParaRPr lang="en-US" dirty="0"/>
          </a:p>
        </p:txBody>
      </p:sp>
      <p:sp>
        <p:nvSpPr>
          <p:cNvPr id="3" name="Date Placeholder 2"/>
          <p:cNvSpPr>
            <a:spLocks noGrp="1"/>
          </p:cNvSpPr>
          <p:nvPr>
            <p:ph type="dt" idx="1"/>
          </p:nvPr>
        </p:nvSpPr>
        <p:spPr>
          <a:xfrm>
            <a:off x="5273542" y="1"/>
            <a:ext cx="4033943" cy="352781"/>
          </a:xfrm>
          <a:prstGeom prst="rect">
            <a:avLst/>
          </a:prstGeom>
        </p:spPr>
        <p:txBody>
          <a:bodyPr vert="horz" lIns="93321" tIns="46660" rIns="93321" bIns="46660" rtlCol="0"/>
          <a:lstStyle>
            <a:lvl1pPr algn="r">
              <a:defRPr sz="1200" b="0" i="0">
                <a:latin typeface="Corbel Regular" charset="0"/>
              </a:defRPr>
            </a:lvl1pPr>
          </a:lstStyle>
          <a:p>
            <a:fld id="{CE863680-8853-6649-99DA-475CC3EF74FE}" type="datetimeFigureOut">
              <a:rPr lang="en-US" smtClean="0"/>
              <a:pPr/>
              <a:t>11/14/2017</a:t>
            </a:fld>
            <a:endParaRPr lang="en-US" dirty="0"/>
          </a:p>
        </p:txBody>
      </p:sp>
      <p:sp>
        <p:nvSpPr>
          <p:cNvPr id="4" name="Slide Image Placeholder 3"/>
          <p:cNvSpPr>
            <a:spLocks noGrp="1" noRot="1" noChangeAspect="1"/>
          </p:cNvSpPr>
          <p:nvPr>
            <p:ph type="sldImg" idx="2"/>
          </p:nvPr>
        </p:nvSpPr>
        <p:spPr>
          <a:xfrm>
            <a:off x="2549525" y="879475"/>
            <a:ext cx="4210050" cy="2368550"/>
          </a:xfrm>
          <a:prstGeom prst="rect">
            <a:avLst/>
          </a:prstGeom>
          <a:noFill/>
          <a:ln w="12700">
            <a:solidFill>
              <a:prstClr val="black"/>
            </a:solidFill>
          </a:ln>
        </p:spPr>
        <p:txBody>
          <a:bodyPr vert="horz" lIns="93321" tIns="46660" rIns="93321" bIns="46660" rtlCol="0" anchor="ctr"/>
          <a:lstStyle/>
          <a:p>
            <a:endParaRPr lang="en-US" dirty="0"/>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1" tIns="46660" rIns="93321" bIns="4666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670321"/>
            <a:ext cx="4033943" cy="352780"/>
          </a:xfrm>
          <a:prstGeom prst="rect">
            <a:avLst/>
          </a:prstGeom>
        </p:spPr>
        <p:txBody>
          <a:bodyPr vert="horz" lIns="93321" tIns="46660" rIns="93321" bIns="46660" rtlCol="0" anchor="b"/>
          <a:lstStyle>
            <a:lvl1pPr algn="l">
              <a:defRPr sz="1200" b="0" i="0">
                <a:latin typeface="Corbel Regular" charset="0"/>
              </a:defRPr>
            </a:lvl1pPr>
          </a:lstStyle>
          <a:p>
            <a:endParaRPr lang="en-US" dirty="0"/>
          </a:p>
        </p:txBody>
      </p:sp>
      <p:sp>
        <p:nvSpPr>
          <p:cNvPr id="7" name="Slide Number Placeholder 6"/>
          <p:cNvSpPr>
            <a:spLocks noGrp="1"/>
          </p:cNvSpPr>
          <p:nvPr>
            <p:ph type="sldNum" sz="quarter" idx="5"/>
          </p:nvPr>
        </p:nvSpPr>
        <p:spPr>
          <a:xfrm>
            <a:off x="5273542" y="6670321"/>
            <a:ext cx="4033943" cy="352780"/>
          </a:xfrm>
          <a:prstGeom prst="rect">
            <a:avLst/>
          </a:prstGeom>
        </p:spPr>
        <p:txBody>
          <a:bodyPr vert="horz" lIns="93321" tIns="46660" rIns="93321" bIns="46660" rtlCol="0" anchor="b"/>
          <a:lstStyle>
            <a:lvl1pPr algn="r">
              <a:defRPr sz="1200" b="0" i="0">
                <a:latin typeface="Corbel Regular" charset="0"/>
              </a:defRPr>
            </a:lvl1pPr>
          </a:lstStyle>
          <a:p>
            <a:fld id="{65A54A80-2A61-B543-BD9D-4700F7DB4995}" type="slidenum">
              <a:rPr lang="en-US" smtClean="0"/>
              <a:pPr/>
              <a:t>‹#›</a:t>
            </a:fld>
            <a:endParaRPr lang="en-US" dirty="0"/>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orbel Regular" charset="0"/>
        <a:ea typeface="+mn-ea"/>
        <a:cs typeface="+mn-cs"/>
      </a:defRPr>
    </a:lvl1pPr>
    <a:lvl2pPr marL="457200" algn="l" defTabSz="914400" rtl="0" eaLnBrk="1" latinLnBrk="0" hangingPunct="1">
      <a:defRPr sz="1200" b="0" i="0" kern="1200">
        <a:solidFill>
          <a:schemeClr val="tx1"/>
        </a:solidFill>
        <a:latin typeface="Corbel Regular" charset="0"/>
        <a:ea typeface="+mn-ea"/>
        <a:cs typeface="+mn-cs"/>
      </a:defRPr>
    </a:lvl2pPr>
    <a:lvl3pPr marL="914400" algn="l" defTabSz="914400" rtl="0" eaLnBrk="1" latinLnBrk="0" hangingPunct="1">
      <a:defRPr sz="1200" b="0" i="0" kern="1200">
        <a:solidFill>
          <a:schemeClr val="tx1"/>
        </a:solidFill>
        <a:latin typeface="Corbel Regular" charset="0"/>
        <a:ea typeface="+mn-ea"/>
        <a:cs typeface="+mn-cs"/>
      </a:defRPr>
    </a:lvl3pPr>
    <a:lvl4pPr marL="1371600" algn="l" defTabSz="914400" rtl="0" eaLnBrk="1" latinLnBrk="0" hangingPunct="1">
      <a:defRPr sz="1200" b="0" i="0" kern="1200">
        <a:solidFill>
          <a:schemeClr val="tx1"/>
        </a:solidFill>
        <a:latin typeface="Corbel Regular" charset="0"/>
        <a:ea typeface="+mn-ea"/>
        <a:cs typeface="+mn-cs"/>
      </a:defRPr>
    </a:lvl4pPr>
    <a:lvl5pPr marL="1828800" algn="l" defTabSz="914400" rtl="0" eaLnBrk="1" latinLnBrk="0" hangingPunct="1">
      <a:defRPr sz="1200" b="0" i="0" kern="1200">
        <a:solidFill>
          <a:schemeClr val="tx1"/>
        </a:solidFill>
        <a:latin typeface="Corbe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1</a:t>
            </a:fld>
            <a:endParaRPr lang="en-US" dirty="0"/>
          </a:p>
        </p:txBody>
      </p:sp>
    </p:spTree>
    <p:extLst>
      <p:ext uri="{BB962C8B-B14F-4D97-AF65-F5344CB8AC3E}">
        <p14:creationId xmlns:p14="http://schemas.microsoft.com/office/powerpoint/2010/main" val="80191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Benchmarking included a large number of Cities from every region of the Country </a:t>
            </a:r>
          </a:p>
          <a:p>
            <a:pPr>
              <a:buFont typeface="Arial" pitchFamily="34" charset="0"/>
              <a:buChar char="•"/>
            </a:pPr>
            <a:r>
              <a:rPr lang="en-US" sz="1400" dirty="0"/>
              <a:t>Collected best practices from both private and publicly operated services</a:t>
            </a:r>
          </a:p>
          <a:p>
            <a:pPr>
              <a:buFont typeface="Arial" pitchFamily="34" charset="0"/>
              <a:buChar char="•"/>
            </a:pPr>
            <a:r>
              <a:rPr lang="en-US" sz="1400" dirty="0"/>
              <a:t>Compared rates and services</a:t>
            </a:r>
          </a:p>
          <a:p>
            <a:pPr>
              <a:buFont typeface="Arial" pitchFamily="34" charset="0"/>
              <a:buChar char="•"/>
            </a:pPr>
            <a:r>
              <a:rPr lang="en-US" sz="1400" dirty="0"/>
              <a:t>Found that the proposed solid waste rates are comparable to other Cities and less than many </a:t>
            </a:r>
          </a:p>
          <a:p>
            <a:pPr>
              <a:buFont typeface="Arial" pitchFamily="34" charset="0"/>
              <a:buChar char="•"/>
            </a:pPr>
            <a:r>
              <a:rPr lang="en-US" sz="1400" dirty="0"/>
              <a:t>Service offerings by City of Atlanta often exceeded the service offerings by other municipalities</a:t>
            </a:r>
          </a:p>
          <a:p>
            <a:endParaRPr lang="en-US" dirty="0" smtClean="0"/>
          </a:p>
        </p:txBody>
      </p:sp>
      <p:sp>
        <p:nvSpPr>
          <p:cNvPr id="4" name="Slide Number Placeholder 3"/>
          <p:cNvSpPr>
            <a:spLocks noGrp="1"/>
          </p:cNvSpPr>
          <p:nvPr>
            <p:ph type="sldNum" sz="quarter" idx="10"/>
          </p:nvPr>
        </p:nvSpPr>
        <p:spPr/>
        <p:txBody>
          <a:bodyPr/>
          <a:lstStyle/>
          <a:p>
            <a:fld id="{65A54A80-2A61-B543-BD9D-4700F7DB4995}" type="slidenum">
              <a:rPr lang="en-US" smtClean="0"/>
              <a:pPr/>
              <a:t>10</a:t>
            </a:fld>
            <a:endParaRPr lang="en-US" dirty="0"/>
          </a:p>
        </p:txBody>
      </p:sp>
    </p:spTree>
    <p:extLst>
      <p:ext uri="{BB962C8B-B14F-4D97-AF65-F5344CB8AC3E}">
        <p14:creationId xmlns:p14="http://schemas.microsoft.com/office/powerpoint/2010/main" val="21624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normAutofit/>
          </a:bodyPr>
          <a:lstStyle/>
          <a:p>
            <a:pPr>
              <a:buFont typeface="Wingdings" pitchFamily="2" charset="2"/>
              <a:buChar char="§"/>
            </a:pPr>
            <a:r>
              <a:rPr lang="en-US" sz="1400" dirty="0"/>
              <a:t> Many of the areas where service levels are exceeded include:</a:t>
            </a:r>
          </a:p>
          <a:p>
            <a:pPr lvl="1">
              <a:buFont typeface="Wingdings" pitchFamily="2" charset="2"/>
              <a:buChar char="§"/>
            </a:pPr>
            <a:r>
              <a:rPr lang="en-US" sz="1400" dirty="0"/>
              <a:t>Excess trash beyond the amount that fits inside of the city provided container</a:t>
            </a:r>
          </a:p>
          <a:p>
            <a:pPr lvl="1">
              <a:buFont typeface="Wingdings" pitchFamily="2" charset="2"/>
              <a:buChar char="§"/>
            </a:pPr>
            <a:r>
              <a:rPr lang="en-US" sz="1400" dirty="0"/>
              <a:t>Excessive amounts of yard waste set-out</a:t>
            </a:r>
          </a:p>
          <a:p>
            <a:pPr lvl="1">
              <a:buFont typeface="Wingdings" pitchFamily="2" charset="2"/>
              <a:buChar char="§"/>
            </a:pPr>
            <a:r>
              <a:rPr lang="en-US" sz="1400" dirty="0"/>
              <a:t>Signage removal</a:t>
            </a:r>
          </a:p>
          <a:p>
            <a:pPr lvl="1">
              <a:buFont typeface="Wingdings" pitchFamily="2" charset="2"/>
              <a:buChar char="§"/>
            </a:pPr>
            <a:r>
              <a:rPr lang="en-US" sz="1400" dirty="0"/>
              <a:t>ROW Maintenance</a:t>
            </a:r>
          </a:p>
          <a:p>
            <a:pPr lvl="1">
              <a:buFont typeface="Wingdings" pitchFamily="2" charset="2"/>
              <a:buChar char="§"/>
            </a:pPr>
            <a:r>
              <a:rPr lang="en-US" sz="1400" dirty="0"/>
              <a:t>Vacant Lots</a:t>
            </a:r>
          </a:p>
          <a:p>
            <a:pPr lvl="1">
              <a:buFont typeface="Wingdings" pitchFamily="2" charset="2"/>
              <a:buChar char="§"/>
            </a:pPr>
            <a:endParaRPr lang="en-US" sz="1400" dirty="0"/>
          </a:p>
          <a:p>
            <a:pPr>
              <a:buFont typeface="Wingdings" pitchFamily="2" charset="2"/>
              <a:buChar char="§"/>
            </a:pPr>
            <a:r>
              <a:rPr lang="en-US" sz="1400" dirty="0"/>
              <a:t>Also worth noting that the City only provides residential service</a:t>
            </a:r>
          </a:p>
          <a:p>
            <a:pPr>
              <a:buFont typeface="Wingdings" pitchFamily="2" charset="2"/>
              <a:buChar char="§"/>
            </a:pPr>
            <a:r>
              <a:rPr lang="en-US" sz="1400" dirty="0"/>
              <a:t>Very little provision of Multi-Family, Commercial, and Roll-off services</a:t>
            </a:r>
          </a:p>
          <a:p>
            <a:pPr>
              <a:buFont typeface="Wingdings" pitchFamily="2" charset="2"/>
              <a:buChar char="§"/>
            </a:pPr>
            <a:r>
              <a:rPr lang="en-US" sz="1400" dirty="0"/>
              <a:t>These services are usually provided to spread costs over larger customer base and reduce overall expense to residents</a:t>
            </a:r>
          </a:p>
        </p:txBody>
      </p:sp>
      <p:sp>
        <p:nvSpPr>
          <p:cNvPr id="4" name="Slide Number Placeholder 3"/>
          <p:cNvSpPr>
            <a:spLocks noGrp="1"/>
          </p:cNvSpPr>
          <p:nvPr>
            <p:ph type="sldNum" sz="quarter" idx="10"/>
          </p:nvPr>
        </p:nvSpPr>
        <p:spPr/>
        <p:txBody>
          <a:bodyPr/>
          <a:lstStyle/>
          <a:p>
            <a:fld id="{65A54A80-2A61-B543-BD9D-4700F7DB4995}" type="slidenum">
              <a:rPr lang="en-US" smtClean="0"/>
              <a:pPr/>
              <a:t>11</a:t>
            </a:fld>
            <a:endParaRPr lang="en-US" dirty="0"/>
          </a:p>
        </p:txBody>
      </p:sp>
    </p:spTree>
    <p:extLst>
      <p:ext uri="{BB962C8B-B14F-4D97-AF65-F5344CB8AC3E}">
        <p14:creationId xmlns:p14="http://schemas.microsoft.com/office/powerpoint/2010/main" val="40944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400" dirty="0"/>
              <a:t>  Rates proposed for calendar year 2018, 19, 20</a:t>
            </a:r>
          </a:p>
          <a:p>
            <a:pPr>
              <a:buFont typeface="Arial" pitchFamily="34" charset="0"/>
              <a:buChar char="•"/>
            </a:pPr>
            <a:r>
              <a:rPr lang="en-US" sz="1400" dirty="0"/>
              <a:t>  Fiscal Years 2019, 20, 21 (retro to Jan 1</a:t>
            </a:r>
            <a:r>
              <a:rPr lang="en-US" sz="1400" baseline="30000" dirty="0"/>
              <a:t>st</a:t>
            </a:r>
            <a:r>
              <a:rPr lang="en-US" sz="1400" dirty="0"/>
              <a:t>) – Tax Roles</a:t>
            </a:r>
          </a:p>
          <a:p>
            <a:pPr>
              <a:buFont typeface="Arial" pitchFamily="34" charset="0"/>
              <a:buChar char="•"/>
            </a:pPr>
            <a:r>
              <a:rPr lang="en-US" sz="1400" dirty="0"/>
              <a:t>We anticipate that we will ultimately be forced to go to Monthly Billing as part of the solution</a:t>
            </a:r>
          </a:p>
          <a:p>
            <a:pPr>
              <a:buFont typeface="Arial" pitchFamily="34" charset="0"/>
              <a:buChar char="•"/>
            </a:pPr>
            <a:r>
              <a:rPr lang="en-US" sz="1400" dirty="0"/>
              <a:t>Replacing the Front footage fee is a lot assessment</a:t>
            </a:r>
          </a:p>
          <a:p>
            <a:pPr lvl="1">
              <a:buFont typeface="Arial" pitchFamily="34" charset="0"/>
              <a:buChar char="•"/>
            </a:pPr>
            <a:r>
              <a:rPr lang="en-US" sz="1400" dirty="0"/>
              <a:t>  Zero on Residential developed lots</a:t>
            </a:r>
          </a:p>
          <a:p>
            <a:pPr lvl="1">
              <a:buFont typeface="Arial" pitchFamily="34" charset="0"/>
              <a:buChar char="•"/>
            </a:pPr>
            <a:r>
              <a:rPr lang="en-US" sz="1400" dirty="0"/>
              <a:t>  $500 for vacant lots</a:t>
            </a:r>
          </a:p>
          <a:p>
            <a:pPr lvl="1">
              <a:buFont typeface="Arial" pitchFamily="34" charset="0"/>
              <a:buChar char="•"/>
            </a:pPr>
            <a:r>
              <a:rPr lang="en-US" sz="1400" dirty="0"/>
              <a:t>  Rate table for rates on commercial lots based on lot size</a:t>
            </a:r>
          </a:p>
          <a:p>
            <a:pPr lvl="1">
              <a:buFont typeface="Arial" pitchFamily="34" charset="0"/>
              <a:buChar char="•"/>
            </a:pPr>
            <a:r>
              <a:rPr lang="en-US" sz="1400" dirty="0"/>
              <a:t>  The condos and townhomes are treated as residential developed lots</a:t>
            </a:r>
          </a:p>
        </p:txBody>
      </p:sp>
      <p:sp>
        <p:nvSpPr>
          <p:cNvPr id="4" name="Slide Number Placeholder 3"/>
          <p:cNvSpPr>
            <a:spLocks noGrp="1"/>
          </p:cNvSpPr>
          <p:nvPr>
            <p:ph type="sldNum" sz="quarter" idx="10"/>
          </p:nvPr>
        </p:nvSpPr>
        <p:spPr/>
        <p:txBody>
          <a:bodyPr/>
          <a:lstStyle/>
          <a:p>
            <a:fld id="{65A54A80-2A61-B543-BD9D-4700F7DB4995}" type="slidenum">
              <a:rPr lang="en-US" smtClean="0"/>
              <a:pPr/>
              <a:t>12</a:t>
            </a:fld>
            <a:endParaRPr lang="en-US" dirty="0"/>
          </a:p>
        </p:txBody>
      </p:sp>
    </p:spTree>
    <p:extLst>
      <p:ext uri="{BB962C8B-B14F-4D97-AF65-F5344CB8AC3E}">
        <p14:creationId xmlns:p14="http://schemas.microsoft.com/office/powerpoint/2010/main" val="372195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
            </a:r>
            <a:r>
              <a:rPr lang="en-US" sz="1400" dirty="0"/>
              <a:t>Impacts on typical rate payer may be a reduction in the total paid during the first year of the increase due to the elimination of the front footage fee</a:t>
            </a:r>
          </a:p>
          <a:p>
            <a:pPr>
              <a:buFont typeface="Arial" pitchFamily="34" charset="0"/>
              <a:buChar char="•"/>
            </a:pPr>
            <a:r>
              <a:rPr lang="en-US" sz="1400" dirty="0"/>
              <a:t>  by year 2 and three there are slight increases over today’s rate.</a:t>
            </a:r>
          </a:p>
          <a:p>
            <a:pPr>
              <a:buFont typeface="Arial" pitchFamily="34" charset="0"/>
              <a:buChar char="•"/>
            </a:pPr>
            <a:r>
              <a:rPr lang="en-US" sz="1400" dirty="0"/>
              <a:t>  It should be noted that the current bills do not break out the separate costs for recycling fees from solid waste fees on the tax bills, but rather shows the consolidated cost for the services</a:t>
            </a:r>
          </a:p>
        </p:txBody>
      </p:sp>
      <p:sp>
        <p:nvSpPr>
          <p:cNvPr id="4" name="Slide Number Placeholder 3"/>
          <p:cNvSpPr>
            <a:spLocks noGrp="1"/>
          </p:cNvSpPr>
          <p:nvPr>
            <p:ph type="sldNum" sz="quarter" idx="10"/>
          </p:nvPr>
        </p:nvSpPr>
        <p:spPr/>
        <p:txBody>
          <a:bodyPr/>
          <a:lstStyle/>
          <a:p>
            <a:fld id="{65A54A80-2A61-B543-BD9D-4700F7DB4995}" type="slidenum">
              <a:rPr lang="en-US" smtClean="0"/>
              <a:pPr/>
              <a:t>13</a:t>
            </a:fld>
            <a:endParaRPr lang="en-US" dirty="0"/>
          </a:p>
        </p:txBody>
      </p:sp>
    </p:spTree>
    <p:extLst>
      <p:ext uri="{BB962C8B-B14F-4D97-AF65-F5344CB8AC3E}">
        <p14:creationId xmlns:p14="http://schemas.microsoft.com/office/powerpoint/2010/main" val="414947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normAutofit/>
          </a:bodyPr>
          <a:lstStyle/>
          <a:p>
            <a:r>
              <a:rPr lang="en-US" sz="1400" dirty="0"/>
              <a:t>This slide shows many of the sections of the waste ordinance that would be changed to facilitate implementation of the proposed rates and changes</a:t>
            </a:r>
          </a:p>
          <a:p>
            <a:endParaRPr lang="en-US" sz="1400" dirty="0"/>
          </a:p>
          <a:p>
            <a:r>
              <a:rPr lang="en-US" sz="1400" dirty="0"/>
              <a:t>Pay as you throw:</a:t>
            </a:r>
          </a:p>
          <a:p>
            <a:pPr marL="232395" indent="-232395">
              <a:buFont typeface="+mj-lt"/>
              <a:buAutoNum type="arabicPeriod"/>
            </a:pPr>
            <a:r>
              <a:rPr lang="en-US" sz="1400" dirty="0"/>
              <a:t>Pre-paid stickers for extra trash, extra yard waste</a:t>
            </a:r>
          </a:p>
          <a:p>
            <a:pPr marL="232395" indent="-232395">
              <a:buFont typeface="+mj-lt"/>
              <a:buAutoNum type="arabicPeriod"/>
            </a:pPr>
            <a:r>
              <a:rPr lang="en-US" sz="1400" dirty="0"/>
              <a:t>Variable rates with smaller container sizes available to those who focus on recycling and produce less solid waste</a:t>
            </a:r>
          </a:p>
          <a:p>
            <a:pPr marL="232395" indent="-232395">
              <a:buFont typeface="+mj-lt"/>
              <a:buAutoNum type="arabicPeriod"/>
            </a:pPr>
            <a:r>
              <a:rPr lang="en-US" sz="1400" dirty="0"/>
              <a:t>Extra Charges for bulk waste collection beyond 2 times per year on-call per residential customer</a:t>
            </a:r>
          </a:p>
          <a:p>
            <a:pPr marL="232395" indent="-232395"/>
            <a:endParaRPr lang="en-US" sz="1400" dirty="0"/>
          </a:p>
          <a:p>
            <a:pPr marL="232395" indent="-232395"/>
            <a:r>
              <a:rPr lang="en-US" sz="1400" dirty="0"/>
              <a:t>Allows for solid waste and recycling collection from commercial, industrial, and C&amp;D Customers</a:t>
            </a:r>
          </a:p>
        </p:txBody>
      </p:sp>
      <p:sp>
        <p:nvSpPr>
          <p:cNvPr id="4" name="Slide Number Placeholder 3"/>
          <p:cNvSpPr>
            <a:spLocks noGrp="1"/>
          </p:cNvSpPr>
          <p:nvPr>
            <p:ph type="sldNum" sz="quarter" idx="10"/>
          </p:nvPr>
        </p:nvSpPr>
        <p:spPr/>
        <p:txBody>
          <a:bodyPr/>
          <a:lstStyle/>
          <a:p>
            <a:fld id="{65A54A80-2A61-B543-BD9D-4700F7DB4995}" type="slidenum">
              <a:rPr lang="en-US" smtClean="0"/>
              <a:pPr/>
              <a:t>14</a:t>
            </a:fld>
            <a:endParaRPr lang="en-US" dirty="0"/>
          </a:p>
        </p:txBody>
      </p:sp>
    </p:spTree>
    <p:extLst>
      <p:ext uri="{BB962C8B-B14F-4D97-AF65-F5344CB8AC3E}">
        <p14:creationId xmlns:p14="http://schemas.microsoft.com/office/powerpoint/2010/main" val="405867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15</a:t>
            </a:fld>
            <a:endParaRPr lang="en-US" dirty="0"/>
          </a:p>
        </p:txBody>
      </p:sp>
    </p:spTree>
    <p:extLst>
      <p:ext uri="{BB962C8B-B14F-4D97-AF65-F5344CB8AC3E}">
        <p14:creationId xmlns:p14="http://schemas.microsoft.com/office/powerpoint/2010/main" val="216506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r>
              <a:rPr lang="en-US" sz="1400" dirty="0"/>
              <a:t>Solid waste operations:</a:t>
            </a:r>
          </a:p>
          <a:p>
            <a:pPr marL="174296" indent="-174296">
              <a:buFont typeface="Arial" panose="020B0604020202020204" pitchFamily="34" charset="0"/>
              <a:buChar char="•"/>
            </a:pPr>
            <a:r>
              <a:rPr lang="en-US" sz="1400" dirty="0"/>
              <a:t>Residential Services make up about 95% of the solid waste collections services provided net of the special ops category</a:t>
            </a:r>
          </a:p>
          <a:p>
            <a:pPr marL="174296" indent="-174296">
              <a:buFont typeface="Arial" panose="020B0604020202020204" pitchFamily="34" charset="0"/>
              <a:buChar char="•"/>
            </a:pPr>
            <a:r>
              <a:rPr lang="en-US" sz="1400" dirty="0"/>
              <a:t>Special Ops includes street sweeping, ROW Maintenance, bulk waste collection, vacant lot cleaning, etc.</a:t>
            </a:r>
          </a:p>
          <a:p>
            <a:pPr marL="174296" indent="-174296">
              <a:buFont typeface="Arial" panose="020B0604020202020204" pitchFamily="34" charset="0"/>
              <a:buChar char="•"/>
            </a:pPr>
            <a:r>
              <a:rPr lang="en-US" sz="1400" dirty="0"/>
              <a:t>Multi-family residential waste collection – most all new construction in the City falls within this category</a:t>
            </a:r>
          </a:p>
          <a:p>
            <a:endParaRPr lang="en-US"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2</a:t>
            </a:fld>
            <a:endParaRPr lang="en-US" dirty="0"/>
          </a:p>
        </p:txBody>
      </p:sp>
    </p:spTree>
    <p:extLst>
      <p:ext uri="{BB962C8B-B14F-4D97-AF65-F5344CB8AC3E}">
        <p14:creationId xmlns:p14="http://schemas.microsoft.com/office/powerpoint/2010/main" val="54360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r>
              <a:rPr lang="en-US" sz="1400" dirty="0"/>
              <a:t>Just by the numbers…</a:t>
            </a:r>
          </a:p>
          <a:p>
            <a:r>
              <a:rPr lang="en-US" sz="1400" dirty="0"/>
              <a:t>98,000 customers weekly between residential ingle family, condos, and townhomes serviced</a:t>
            </a:r>
          </a:p>
          <a:p>
            <a:r>
              <a:rPr lang="en-US" sz="1400" dirty="0"/>
              <a:t>223,000 tons household waste (Calendar year 2016-September 2017)</a:t>
            </a:r>
          </a:p>
          <a:p>
            <a:r>
              <a:rPr lang="en-US" sz="1400" dirty="0"/>
              <a:t>43,000 tons Yard waste</a:t>
            </a:r>
          </a:p>
          <a:p>
            <a:r>
              <a:rPr lang="en-US" sz="1400" dirty="0"/>
              <a:t>26,420 tons Recycling or only around 12% during that period by tonnage</a:t>
            </a:r>
          </a:p>
          <a:p>
            <a:pPr marL="174296" indent="-174296">
              <a:buFont typeface="Arial" panose="020B0604020202020204" pitchFamily="34" charset="0"/>
              <a:buChar char="•"/>
            </a:pPr>
            <a:r>
              <a:rPr lang="en-US" sz="1400" dirty="0"/>
              <a:t>Lack of robust education</a:t>
            </a:r>
          </a:p>
          <a:p>
            <a:pPr marL="174296" indent="-174296">
              <a:buFont typeface="Arial" panose="020B0604020202020204" pitchFamily="34" charset="0"/>
              <a:buChar char="•"/>
            </a:pPr>
            <a:r>
              <a:rPr lang="en-US" sz="1400" dirty="0"/>
              <a:t>Lack of accountability and participation – Multi-family</a:t>
            </a:r>
          </a:p>
        </p:txBody>
      </p:sp>
      <p:sp>
        <p:nvSpPr>
          <p:cNvPr id="4" name="Slide Number Placeholder 3"/>
          <p:cNvSpPr>
            <a:spLocks noGrp="1"/>
          </p:cNvSpPr>
          <p:nvPr>
            <p:ph type="sldNum" sz="quarter" idx="10"/>
          </p:nvPr>
        </p:nvSpPr>
        <p:spPr/>
        <p:txBody>
          <a:bodyPr/>
          <a:lstStyle/>
          <a:p>
            <a:fld id="{65A54A80-2A61-B543-BD9D-4700F7DB4995}" type="slidenum">
              <a:rPr lang="en-US" smtClean="0"/>
              <a:pPr/>
              <a:t>3</a:t>
            </a:fld>
            <a:endParaRPr lang="en-US" dirty="0"/>
          </a:p>
        </p:txBody>
      </p:sp>
    </p:spTree>
    <p:extLst>
      <p:ext uri="{BB962C8B-B14F-4D97-AF65-F5344CB8AC3E}">
        <p14:creationId xmlns:p14="http://schemas.microsoft.com/office/powerpoint/2010/main" val="106720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z="1400" b="1" dirty="0"/>
              <a:t>Historic Rate adjustments have not covered operating expenses</a:t>
            </a:r>
          </a:p>
          <a:p>
            <a:pPr marL="639086" lvl="1" indent="-174296">
              <a:buFont typeface="Arial" panose="020B0604020202020204" pitchFamily="34" charset="0"/>
              <a:buChar char="•"/>
            </a:pPr>
            <a:r>
              <a:rPr lang="en-US" sz="1400" dirty="0"/>
              <a:t>Front footage reductions 2002</a:t>
            </a:r>
          </a:p>
          <a:p>
            <a:pPr marL="639086" lvl="1" indent="-174296">
              <a:buFont typeface="Arial" panose="020B0604020202020204" pitchFamily="34" charset="0"/>
              <a:buChar char="•"/>
            </a:pPr>
            <a:r>
              <a:rPr lang="en-US" sz="1400" dirty="0"/>
              <a:t>Recycling fees were to be set at $129 in 2010, but only $88.00</a:t>
            </a:r>
          </a:p>
          <a:p>
            <a:pPr marL="174296" indent="-174296">
              <a:buFont typeface="Arial" panose="020B0604020202020204" pitchFamily="34" charset="0"/>
              <a:buChar char="•"/>
            </a:pPr>
            <a:r>
              <a:rPr lang="en-US" sz="1400" b="1" dirty="0"/>
              <a:t>Citywide Technology Implementations</a:t>
            </a:r>
          </a:p>
          <a:p>
            <a:pPr marL="639086" lvl="1" indent="-174296">
              <a:buFont typeface="Arial" panose="020B0604020202020204" pitchFamily="34" charset="0"/>
              <a:buChar char="•"/>
            </a:pPr>
            <a:r>
              <a:rPr lang="en-US" sz="1400" dirty="0"/>
              <a:t>Oracle</a:t>
            </a:r>
          </a:p>
          <a:p>
            <a:pPr marL="639086" lvl="1" indent="-174296">
              <a:buFont typeface="Arial" panose="020B0604020202020204" pitchFamily="34" charset="0"/>
              <a:buChar char="•"/>
            </a:pPr>
            <a:r>
              <a:rPr lang="en-US" sz="1400" dirty="0"/>
              <a:t>Hansen</a:t>
            </a:r>
          </a:p>
          <a:p>
            <a:pPr marL="639086" lvl="1" indent="-174296">
              <a:buFont typeface="Arial" panose="020B0604020202020204" pitchFamily="34" charset="0"/>
              <a:buChar char="•"/>
            </a:pPr>
            <a:r>
              <a:rPr lang="en-US" sz="1400" dirty="0"/>
              <a:t>ATL 311</a:t>
            </a:r>
          </a:p>
          <a:p>
            <a:pPr marL="174296" indent="-174296">
              <a:buFont typeface="Arial" panose="020B0604020202020204" pitchFamily="34" charset="0"/>
              <a:buChar char="•"/>
            </a:pPr>
            <a:r>
              <a:rPr lang="en-US" sz="1400" dirty="0"/>
              <a:t>Legacy Costs make up about 18% of the total Operating Expense </a:t>
            </a:r>
          </a:p>
          <a:p>
            <a:pPr marL="174296" indent="-174296">
              <a:buFont typeface="Arial" panose="020B0604020202020204" pitchFamily="34" charset="0"/>
              <a:buChar char="•"/>
            </a:pPr>
            <a:r>
              <a:rPr lang="en-US" sz="1400" dirty="0"/>
              <a:t>Recycling Processing fluctuates</a:t>
            </a:r>
          </a:p>
          <a:p>
            <a:pPr marL="639086" lvl="1" indent="-174296">
              <a:buFont typeface="Arial" panose="020B0604020202020204" pitchFamily="34" charset="0"/>
              <a:buChar char="•"/>
            </a:pPr>
            <a:r>
              <a:rPr lang="en-US" sz="1400" dirty="0"/>
              <a:t>Historically Major operating expense</a:t>
            </a:r>
          </a:p>
          <a:p>
            <a:pPr marL="639086" lvl="1" indent="-174296">
              <a:buFont typeface="Arial" panose="020B0604020202020204" pitchFamily="34" charset="0"/>
              <a:buChar char="•"/>
            </a:pPr>
            <a:r>
              <a:rPr lang="en-US" sz="1400" dirty="0"/>
              <a:t>Currently 6-month Agreement that returns about $2.50/ton</a:t>
            </a:r>
          </a:p>
          <a:p>
            <a:pPr marL="174296" indent="-174296">
              <a:buFont typeface="Arial" panose="020B0604020202020204" pitchFamily="34" charset="0"/>
              <a:buChar char="•"/>
            </a:pPr>
            <a:r>
              <a:rPr lang="en-US" sz="1400" dirty="0"/>
              <a:t>Note: Major operating expense is labor followed by maintenance, fuel, etc.</a:t>
            </a:r>
          </a:p>
          <a:p>
            <a:pPr marL="174296" indent="-174296">
              <a:buFont typeface="Arial" panose="020B0604020202020204" pitchFamily="34" charset="0"/>
              <a:buChar char="•"/>
            </a:pPr>
            <a:r>
              <a:rPr lang="en-US" sz="1400" dirty="0"/>
              <a:t>Solution is to modernize fleet – picture of 3 man recycling route and truck</a:t>
            </a:r>
          </a:p>
        </p:txBody>
      </p:sp>
      <p:sp>
        <p:nvSpPr>
          <p:cNvPr id="4" name="Slide Number Placeholder 3"/>
          <p:cNvSpPr>
            <a:spLocks noGrp="1"/>
          </p:cNvSpPr>
          <p:nvPr>
            <p:ph type="sldNum" sz="quarter" idx="10"/>
          </p:nvPr>
        </p:nvSpPr>
        <p:spPr/>
        <p:txBody>
          <a:bodyPr/>
          <a:lstStyle/>
          <a:p>
            <a:fld id="{65A54A80-2A61-B543-BD9D-4700F7DB4995}" type="slidenum">
              <a:rPr lang="en-US" smtClean="0"/>
              <a:pPr/>
              <a:t>4</a:t>
            </a:fld>
            <a:endParaRPr lang="en-US" dirty="0"/>
          </a:p>
        </p:txBody>
      </p:sp>
    </p:spTree>
    <p:extLst>
      <p:ext uri="{BB962C8B-B14F-4D97-AF65-F5344CB8AC3E}">
        <p14:creationId xmlns:p14="http://schemas.microsoft.com/office/powerpoint/2010/main" val="144707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z="1400" dirty="0"/>
              <a:t>Largest cost category across all business lines is labor – 53%</a:t>
            </a:r>
          </a:p>
          <a:p>
            <a:pPr marL="174296" indent="-174296">
              <a:buFont typeface="Arial" panose="020B0604020202020204" pitchFamily="34" charset="0"/>
              <a:buChar char="•"/>
            </a:pPr>
            <a:r>
              <a:rPr lang="en-US" sz="1400" dirty="0"/>
              <a:t>Efficiencies need to result in re-allocating labor to perform other business functions while modernizing the fleet to reduce maintenance expenses as well</a:t>
            </a:r>
          </a:p>
          <a:p>
            <a:endParaRPr lang="en-US" sz="1400"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5</a:t>
            </a:fld>
            <a:endParaRPr lang="en-US" dirty="0"/>
          </a:p>
        </p:txBody>
      </p:sp>
    </p:spTree>
    <p:extLst>
      <p:ext uri="{BB962C8B-B14F-4D97-AF65-F5344CB8AC3E}">
        <p14:creationId xmlns:p14="http://schemas.microsoft.com/office/powerpoint/2010/main" val="278868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z="1400" dirty="0"/>
              <a:t>We have 88 trucks in our fleet and have experienced days with as many as 37 trucks down</a:t>
            </a:r>
          </a:p>
          <a:p>
            <a:pPr marL="174296" indent="-174296">
              <a:buFont typeface="Arial" panose="020B0604020202020204" pitchFamily="34" charset="0"/>
              <a:buChar char="•"/>
            </a:pPr>
            <a:r>
              <a:rPr lang="en-US" sz="1400" dirty="0"/>
              <a:t>Red bars – Past life cycle (Over 30% of the fleet)</a:t>
            </a:r>
          </a:p>
          <a:p>
            <a:pPr marL="174296" indent="-174296">
              <a:buFont typeface="Arial" panose="020B0604020202020204" pitchFamily="34" charset="0"/>
              <a:buChar char="•"/>
            </a:pPr>
            <a:r>
              <a:rPr lang="en-US" sz="1400" dirty="0"/>
              <a:t>2013s – Internationals with bad maintenance history (Over 27% of the fleet)</a:t>
            </a:r>
          </a:p>
          <a:p>
            <a:pPr marL="174296" indent="-174296">
              <a:buFont typeface="Arial" panose="020B0604020202020204" pitchFamily="34" charset="0"/>
              <a:buChar char="•"/>
            </a:pPr>
            <a:r>
              <a:rPr lang="en-US" sz="1400" dirty="0"/>
              <a:t>2014s &amp; 2017s – CNGs with high maintenance costs low reliability (28%)</a:t>
            </a:r>
          </a:p>
          <a:p>
            <a:pPr marL="174296" indent="-174296">
              <a:buFont typeface="Arial" panose="020B0604020202020204" pitchFamily="34" charset="0"/>
              <a:buChar char="•"/>
            </a:pPr>
            <a:r>
              <a:rPr lang="en-US" sz="1400" dirty="0"/>
              <a:t>All trucks in pics are at Fleet Services today</a:t>
            </a:r>
          </a:p>
          <a:p>
            <a:pPr marL="174296" indent="-174296">
              <a:buFont typeface="Arial" panose="020B0604020202020204" pitchFamily="34" charset="0"/>
              <a:buChar char="•"/>
            </a:pPr>
            <a:r>
              <a:rPr lang="en-US" sz="1400" dirty="0"/>
              <a:t>Looking at our fleet, there are a core group of 11 trucks that are consistent, others, not at all</a:t>
            </a:r>
          </a:p>
          <a:p>
            <a:pPr marL="174296" indent="-174296">
              <a:buFont typeface="Arial" panose="020B0604020202020204" pitchFamily="34" charset="0"/>
              <a:buChar char="•"/>
            </a:pPr>
            <a:r>
              <a:rPr lang="en-US" sz="1400" dirty="0"/>
              <a:t>None of the trucks allow for modern efficient collection methodology</a:t>
            </a:r>
          </a:p>
          <a:p>
            <a:pPr marL="174296" indent="-174296">
              <a:buFont typeface="Arial" panose="020B0604020202020204" pitchFamily="34" charset="0"/>
              <a:buChar char="•"/>
            </a:pPr>
            <a:r>
              <a:rPr lang="en-US" sz="1400" dirty="0"/>
              <a:t>Limited capital available for vehicles – competing with other priorities</a:t>
            </a:r>
          </a:p>
          <a:p>
            <a:pPr marL="174296" indent="-174296">
              <a:buFont typeface="Arial" panose="020B0604020202020204" pitchFamily="34" charset="0"/>
              <a:buChar char="•"/>
            </a:pPr>
            <a:r>
              <a:rPr lang="en-US" sz="1400" dirty="0"/>
              <a:t>Capital Lease Program available to assist with modernizing the fleet as part of the total plan</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6</a:t>
            </a:fld>
            <a:endParaRPr lang="en-US" dirty="0"/>
          </a:p>
        </p:txBody>
      </p:sp>
    </p:spTree>
    <p:extLst>
      <p:ext uri="{BB962C8B-B14F-4D97-AF65-F5344CB8AC3E}">
        <p14:creationId xmlns:p14="http://schemas.microsoft.com/office/powerpoint/2010/main" val="416845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a:xfrm>
            <a:off x="930910" y="3316433"/>
            <a:ext cx="7447280" cy="2765345"/>
          </a:xfrm>
        </p:spPr>
        <p:txBody>
          <a:bodyPr/>
          <a:lstStyle/>
          <a:p>
            <a:pPr marL="290493" indent="-290493">
              <a:spcBef>
                <a:spcPts val="610"/>
              </a:spcBef>
              <a:buFont typeface="Arial" pitchFamily="34" charset="0"/>
              <a:buChar char="•"/>
            </a:pPr>
            <a:r>
              <a:rPr lang="en-US" altLang="en-US" sz="1400" kern="0" dirty="0">
                <a:solidFill>
                  <a:prstClr val="black"/>
                </a:solidFill>
                <a:latin typeface="Arial" charset="0"/>
                <a:cs typeface="Arial" charset="0"/>
              </a:rPr>
              <a:t>$14 Million revenue shortfall in 2017 </a:t>
            </a:r>
          </a:p>
          <a:p>
            <a:pPr marL="290493" indent="-290493">
              <a:spcBef>
                <a:spcPts val="610"/>
              </a:spcBef>
              <a:buFont typeface="Arial" pitchFamily="34" charset="0"/>
              <a:buChar char="•"/>
            </a:pPr>
            <a:r>
              <a:rPr lang="en-US" altLang="en-US" sz="1400" kern="0" dirty="0">
                <a:solidFill>
                  <a:prstClr val="black"/>
                </a:solidFill>
                <a:latin typeface="Arial" panose="020B0604020202020204"/>
              </a:rPr>
              <a:t>Residential Single-family Fee recovers about 95% of the costs</a:t>
            </a:r>
          </a:p>
          <a:p>
            <a:pPr marL="290493" indent="-290493">
              <a:spcBef>
                <a:spcPts val="610"/>
              </a:spcBef>
              <a:buFont typeface="Arial" pitchFamily="34" charset="0"/>
              <a:buChar char="•"/>
            </a:pPr>
            <a:r>
              <a:rPr lang="en-US" altLang="en-US" sz="1400" kern="0" dirty="0">
                <a:solidFill>
                  <a:prstClr val="black"/>
                </a:solidFill>
                <a:latin typeface="Arial" panose="020B0604020202020204"/>
              </a:rPr>
              <a:t>Recycling Fee recovers about 82% of the costs</a:t>
            </a:r>
          </a:p>
          <a:p>
            <a:pPr marL="290493" indent="-290493">
              <a:spcBef>
                <a:spcPts val="610"/>
              </a:spcBef>
              <a:buFont typeface="Arial" pitchFamily="34" charset="0"/>
              <a:buChar char="•"/>
            </a:pPr>
            <a:r>
              <a:rPr lang="en-US" altLang="en-US" sz="1400" kern="0" dirty="0">
                <a:solidFill>
                  <a:prstClr val="black"/>
                </a:solidFill>
                <a:latin typeface="Arial" panose="020B0604020202020204"/>
              </a:rPr>
              <a:t>Multi-family Fee only recovers 70% of the costs</a:t>
            </a:r>
          </a:p>
          <a:p>
            <a:pPr marL="290493" indent="-290493">
              <a:spcBef>
                <a:spcPts val="610"/>
              </a:spcBef>
              <a:buFont typeface="Arial" pitchFamily="34" charset="0"/>
              <a:buChar char="•"/>
            </a:pPr>
            <a:r>
              <a:rPr lang="en-US" altLang="en-US" sz="1400" kern="0" dirty="0">
                <a:solidFill>
                  <a:prstClr val="black"/>
                </a:solidFill>
                <a:latin typeface="Arial" panose="020B0604020202020204"/>
              </a:rPr>
              <a:t>Front Footage Fee only recovers 76% of the costs</a:t>
            </a:r>
          </a:p>
          <a:p>
            <a:pPr marL="290493" indent="-290493">
              <a:spcBef>
                <a:spcPts val="610"/>
              </a:spcBef>
              <a:buFont typeface="Arial" pitchFamily="34" charset="0"/>
              <a:buChar char="•"/>
            </a:pPr>
            <a:r>
              <a:rPr lang="en-US" sz="1400" dirty="0"/>
              <a:t>Revenue on Commercial does not include recycling revenue</a:t>
            </a:r>
          </a:p>
          <a:p>
            <a:pPr marL="290493" indent="-290493">
              <a:spcBef>
                <a:spcPts val="610"/>
              </a:spcBef>
              <a:buFont typeface="Arial" pitchFamily="34" charset="0"/>
              <a:buChar char="•"/>
            </a:pPr>
            <a:r>
              <a:rPr lang="en-US" sz="1400" dirty="0"/>
              <a:t>Based on historical contracts, the city has paid for recycling processing. therefore using conservative financial modeling we do not anticipated in the future.</a:t>
            </a:r>
          </a:p>
          <a:p>
            <a:r>
              <a:rPr lang="en-US" sz="1000" dirty="0"/>
              <a:t> </a:t>
            </a:r>
          </a:p>
          <a:p>
            <a:endParaRPr lang="en-US" sz="1000"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7</a:t>
            </a:fld>
            <a:endParaRPr lang="en-US" dirty="0"/>
          </a:p>
        </p:txBody>
      </p:sp>
    </p:spTree>
    <p:extLst>
      <p:ext uri="{BB962C8B-B14F-4D97-AF65-F5344CB8AC3E}">
        <p14:creationId xmlns:p14="http://schemas.microsoft.com/office/powerpoint/2010/main" val="334483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z="1400" dirty="0"/>
              <a:t>Elimination of the front footage fee should benefit all residential customers</a:t>
            </a:r>
          </a:p>
          <a:p>
            <a:pPr marL="174296" indent="-174296">
              <a:buFont typeface="Arial" panose="020B0604020202020204" pitchFamily="34" charset="0"/>
              <a:buChar char="•"/>
            </a:pPr>
            <a:r>
              <a:rPr lang="en-US" sz="1400" dirty="0"/>
              <a:t>Provides smaller waste container options at reduced solid waste rates to encourage recycling</a:t>
            </a:r>
          </a:p>
          <a:p>
            <a:pPr marL="174296" indent="-174296">
              <a:buFont typeface="Arial" panose="020B0604020202020204" pitchFamily="34" charset="0"/>
              <a:buChar char="•"/>
            </a:pPr>
            <a:r>
              <a:rPr lang="en-US" sz="1400" dirty="0"/>
              <a:t>Rate adjustments close the gaps and eventually brings the solid waste enterprise into the black</a:t>
            </a:r>
          </a:p>
          <a:p>
            <a:pPr marL="174296" indent="-174296">
              <a:buFont typeface="Arial" panose="020B0604020202020204" pitchFamily="34" charset="0"/>
              <a:buChar char="•"/>
            </a:pPr>
            <a:r>
              <a:rPr lang="en-US" sz="1400" dirty="0"/>
              <a:t>Long term processing and disposal agreements provide long term stability and security for capacity and rates</a:t>
            </a:r>
          </a:p>
          <a:p>
            <a:pPr marL="174296" indent="-174296">
              <a:buFont typeface="Arial" panose="020B0604020202020204" pitchFamily="34" charset="0"/>
              <a:buChar char="•"/>
            </a:pPr>
            <a:r>
              <a:rPr lang="en-US" sz="1400" dirty="0"/>
              <a:t>Allows the City to expand services and collect more information on diversion and recycling</a:t>
            </a:r>
          </a:p>
          <a:p>
            <a:pPr marL="174296" indent="-174296">
              <a:buFont typeface="Arial" panose="020B0604020202020204" pitchFamily="34" charset="0"/>
              <a:buChar char="•"/>
            </a:pPr>
            <a:r>
              <a:rPr lang="en-US" sz="1400" dirty="0"/>
              <a:t>As we modernize our fleet, we will increase collection efficiency reduce maintenance costs, and diversify service offerings to retain jobs and improve overall diversion rates.</a:t>
            </a:r>
          </a:p>
          <a:p>
            <a:pPr marL="174296" indent="-174296">
              <a:buFont typeface="Arial" panose="020B0604020202020204" pitchFamily="34" charset="0"/>
              <a:buChar char="•"/>
            </a:pPr>
            <a:r>
              <a:rPr lang="en-US" sz="1400" dirty="0"/>
              <a:t>Meet Council’s $15/per hour living wage</a:t>
            </a:r>
          </a:p>
          <a:p>
            <a:endParaRPr lang="en-US" dirty="0"/>
          </a:p>
        </p:txBody>
      </p:sp>
      <p:sp>
        <p:nvSpPr>
          <p:cNvPr id="4" name="Slide Number Placeholder 3"/>
          <p:cNvSpPr>
            <a:spLocks noGrp="1"/>
          </p:cNvSpPr>
          <p:nvPr>
            <p:ph type="sldNum" sz="quarter" idx="10"/>
          </p:nvPr>
        </p:nvSpPr>
        <p:spPr/>
        <p:txBody>
          <a:bodyPr/>
          <a:lstStyle/>
          <a:p>
            <a:fld id="{65A54A80-2A61-B543-BD9D-4700F7DB4995}" type="slidenum">
              <a:rPr lang="en-US" smtClean="0"/>
              <a:pPr/>
              <a:t>8</a:t>
            </a:fld>
            <a:endParaRPr lang="en-US" dirty="0"/>
          </a:p>
        </p:txBody>
      </p:sp>
    </p:spTree>
    <p:extLst>
      <p:ext uri="{BB962C8B-B14F-4D97-AF65-F5344CB8AC3E}">
        <p14:creationId xmlns:p14="http://schemas.microsoft.com/office/powerpoint/2010/main" val="346329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9525" y="879475"/>
            <a:ext cx="4210050" cy="2368550"/>
          </a:xfrm>
        </p:spPr>
      </p:sp>
      <p:sp>
        <p:nvSpPr>
          <p:cNvPr id="3" name="Notes Placeholder 2"/>
          <p:cNvSpPr>
            <a:spLocks noGrp="1"/>
          </p:cNvSpPr>
          <p:nvPr>
            <p:ph type="body" idx="1"/>
          </p:nvPr>
        </p:nvSpPr>
        <p:spPr/>
        <p:txBody>
          <a:bodyPr/>
          <a:lstStyle/>
          <a:p>
            <a:pPr marL="290493" indent="-290493">
              <a:lnSpc>
                <a:spcPct val="110000"/>
              </a:lnSpc>
              <a:spcBef>
                <a:spcPts val="610"/>
              </a:spcBef>
              <a:buFont typeface="Wingdings" charset="2"/>
              <a:buChar char="§"/>
            </a:pPr>
            <a:r>
              <a:rPr lang="en-US" altLang="en-US" sz="1400" dirty="0"/>
              <a:t>Bulk Waste strategy will provide service on a scheduled basis for </a:t>
            </a:r>
            <a:r>
              <a:rPr lang="en-US" altLang="en-US" sz="1400" dirty="0" err="1"/>
              <a:t>atlanta</a:t>
            </a:r>
            <a:r>
              <a:rPr lang="en-US" altLang="en-US" sz="1400" dirty="0"/>
              <a:t> residents only</a:t>
            </a:r>
          </a:p>
          <a:p>
            <a:pPr marL="290493" indent="-290493">
              <a:lnSpc>
                <a:spcPct val="110000"/>
              </a:lnSpc>
              <a:spcBef>
                <a:spcPts val="610"/>
              </a:spcBef>
              <a:buFont typeface="Wingdings" charset="2"/>
              <a:buChar char="§"/>
            </a:pPr>
            <a:r>
              <a:rPr lang="en-US" sz="1400" dirty="0"/>
              <a:t>Will build on our relationship with CHARM and provide up to 4 waste drop-off locations City-wide</a:t>
            </a:r>
          </a:p>
          <a:p>
            <a:pPr marL="290493" indent="-290493">
              <a:lnSpc>
                <a:spcPct val="110000"/>
              </a:lnSpc>
              <a:spcBef>
                <a:spcPts val="610"/>
              </a:spcBef>
              <a:buFont typeface="Wingdings" charset="2"/>
              <a:buChar char="§"/>
            </a:pPr>
            <a:r>
              <a:rPr lang="en-US" sz="1400" dirty="0"/>
              <a:t>Will include Hard to Recycle Materials and BULK WASTE DROPOFF</a:t>
            </a:r>
          </a:p>
          <a:p>
            <a:pPr marL="290493" indent="-290493">
              <a:lnSpc>
                <a:spcPct val="110000"/>
              </a:lnSpc>
              <a:spcBef>
                <a:spcPts val="610"/>
              </a:spcBef>
              <a:buFont typeface="Wingdings" charset="2"/>
              <a:buChar char="§"/>
            </a:pPr>
            <a:r>
              <a:rPr lang="en-US" sz="1400" dirty="0"/>
              <a:t>Provides for a much greater level of dedicated commitment to public education in schools and communities</a:t>
            </a:r>
          </a:p>
          <a:p>
            <a:pPr marL="290493" indent="-290493">
              <a:lnSpc>
                <a:spcPct val="110000"/>
              </a:lnSpc>
              <a:spcBef>
                <a:spcPts val="610"/>
              </a:spcBef>
              <a:buFont typeface="Wingdings" charset="2"/>
              <a:buChar char="§"/>
            </a:pPr>
            <a:r>
              <a:rPr lang="en-US" sz="1400" dirty="0"/>
              <a:t>More than double our enforcement efforts on illegal dumping, recycling compliance, and other activities</a:t>
            </a:r>
          </a:p>
        </p:txBody>
      </p:sp>
      <p:sp>
        <p:nvSpPr>
          <p:cNvPr id="4" name="Slide Number Placeholder 3"/>
          <p:cNvSpPr>
            <a:spLocks noGrp="1"/>
          </p:cNvSpPr>
          <p:nvPr>
            <p:ph type="sldNum" sz="quarter" idx="10"/>
          </p:nvPr>
        </p:nvSpPr>
        <p:spPr/>
        <p:txBody>
          <a:bodyPr/>
          <a:lstStyle/>
          <a:p>
            <a:fld id="{65A54A80-2A61-B543-BD9D-4700F7DB4995}" type="slidenum">
              <a:rPr lang="en-US" smtClean="0"/>
              <a:pPr/>
              <a:t>9</a:t>
            </a:fld>
            <a:endParaRPr lang="en-US" dirty="0"/>
          </a:p>
        </p:txBody>
      </p:sp>
    </p:spTree>
    <p:extLst>
      <p:ext uri="{BB962C8B-B14F-4D97-AF65-F5344CB8AC3E}">
        <p14:creationId xmlns:p14="http://schemas.microsoft.com/office/powerpoint/2010/main" val="240469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6" name="Rectangle 5"/>
          <p:cNvSpPr/>
          <p:nvPr userDrawn="1"/>
        </p:nvSpPr>
        <p:spPr>
          <a:xfrm>
            <a:off x="0" y="228600"/>
            <a:ext cx="9144000" cy="4400550"/>
          </a:xfrm>
          <a:prstGeom prst="rect">
            <a:avLst/>
          </a:prstGeom>
          <a:gradFill>
            <a:gsLst>
              <a:gs pos="58000">
                <a:schemeClr val="accent1">
                  <a:lumMod val="5000"/>
                  <a:lumOff val="95000"/>
                </a:schemeClr>
              </a:gs>
              <a:gs pos="89000">
                <a:schemeClr val="accent1">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Arial Bold"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564348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_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7" name="Holder 2"/>
          <p:cNvSpPr>
            <a:spLocks noGrp="1"/>
          </p:cNvSpPr>
          <p:nvPr>
            <p:ph type="ctrTitle" hasCustomPrompt="1"/>
          </p:nvPr>
        </p:nvSpPr>
        <p:spPr>
          <a:xfrm>
            <a:off x="2143" y="1314450"/>
            <a:ext cx="4800600" cy="415499"/>
          </a:xfrm>
          <a:prstGeom prst="rect">
            <a:avLst/>
          </a:prstGeom>
        </p:spPr>
        <p:txBody>
          <a:bodyPr wrap="square" lIns="182880" tIns="0" rIns="182880" bIns="0" anchor="ctr">
            <a:normAutofit/>
          </a:bodyPr>
          <a:lstStyle>
            <a:lvl1pPr marL="0" algn="ctr">
              <a:defRPr sz="3600" b="1" i="0" cap="all" baseline="0">
                <a:solidFill>
                  <a:srgbClr val="004B73"/>
                </a:solidFill>
                <a:latin typeface="Arial Bold" charset="0"/>
                <a:ea typeface="Arial Bold" charset="0"/>
                <a:cs typeface="Arial Bold" charset="0"/>
              </a:defRPr>
            </a:lvl1pPr>
          </a:lstStyle>
          <a:p>
            <a:r>
              <a:rPr lang="en-US" dirty="0"/>
              <a:t>LARGE HEADER</a:t>
            </a:r>
          </a:p>
        </p:txBody>
      </p:sp>
      <p:sp>
        <p:nvSpPr>
          <p:cNvPr id="9" name="Picture Placeholder 8"/>
          <p:cNvSpPr>
            <a:spLocks noGrp="1"/>
          </p:cNvSpPr>
          <p:nvPr>
            <p:ph type="pic" sz="quarter" idx="13"/>
          </p:nvPr>
        </p:nvSpPr>
        <p:spPr>
          <a:xfrm>
            <a:off x="4972050" y="285750"/>
            <a:ext cx="4057650" cy="4343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3" name="Text Placeholder 4"/>
          <p:cNvSpPr>
            <a:spLocks noGrp="1"/>
          </p:cNvSpPr>
          <p:nvPr>
            <p:ph type="body" sz="quarter" idx="15" hasCustomPrompt="1"/>
          </p:nvPr>
        </p:nvSpPr>
        <p:spPr>
          <a:xfrm>
            <a:off x="5" y="2072848"/>
            <a:ext cx="4802981" cy="1527602"/>
          </a:xfrm>
          <a:prstGeom prst="rect">
            <a:avLst/>
          </a:prstGeom>
        </p:spPr>
        <p:txBody>
          <a:bodyPr lIns="457200" tIns="182880" rIns="457200">
            <a:normAutofit/>
          </a:bodyPr>
          <a:lstStyle>
            <a:lvl1pPr algn="ctr">
              <a:defRPr sz="2100" b="0" i="0">
                <a:latin typeface="Arial" charset="0"/>
                <a:ea typeface="Arial" charset="0"/>
                <a:cs typeface="Arial" charset="0"/>
              </a:defRPr>
            </a:lvl1pPr>
          </a:lstStyle>
          <a:p>
            <a:pPr lvl="0"/>
            <a:r>
              <a:rPr lang="en-US" dirty="0"/>
              <a:t>Use this page template for left copy and vertical image on right.</a:t>
            </a:r>
          </a:p>
        </p:txBody>
      </p:sp>
      <p:sp>
        <p:nvSpPr>
          <p:cNvPr id="8" name="Text Placeholder 13"/>
          <p:cNvSpPr>
            <a:spLocks noGrp="1"/>
          </p:cNvSpPr>
          <p:nvPr>
            <p:ph type="body" sz="quarter" idx="14" hasCustomPrompt="1"/>
          </p:nvPr>
        </p:nvSpPr>
        <p:spPr>
          <a:xfrm>
            <a:off x="0" y="1729949"/>
            <a:ext cx="4972050" cy="342900"/>
          </a:xfrm>
          <a:prstGeom prst="rect">
            <a:avLst/>
          </a:prstGeom>
        </p:spPr>
        <p:txBody>
          <a:bodyPr anchor="t"/>
          <a:lstStyle>
            <a:lvl1pPr algn="ctr">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as needed or delete)</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Right_pictur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7" name="Holder 2"/>
          <p:cNvSpPr>
            <a:spLocks noGrp="1"/>
          </p:cNvSpPr>
          <p:nvPr>
            <p:ph type="ctrTitle" hasCustomPrompt="1"/>
          </p:nvPr>
        </p:nvSpPr>
        <p:spPr>
          <a:xfrm>
            <a:off x="2143" y="1314450"/>
            <a:ext cx="4800600" cy="415499"/>
          </a:xfrm>
          <a:prstGeom prst="rect">
            <a:avLst/>
          </a:prstGeom>
        </p:spPr>
        <p:txBody>
          <a:bodyPr wrap="square" lIns="182880" tIns="0" rIns="182880" bIns="0" anchor="ctr">
            <a:normAutofit/>
          </a:bodyPr>
          <a:lstStyle>
            <a:lvl1pPr marL="0" algn="ctr">
              <a:defRPr sz="3600" b="1" i="0" cap="all" baseline="0">
                <a:solidFill>
                  <a:srgbClr val="004B73"/>
                </a:solidFill>
                <a:latin typeface="Arial Bold" charset="0"/>
                <a:ea typeface="Arial Bold" charset="0"/>
                <a:cs typeface="Arial Bold" charset="0"/>
              </a:defRPr>
            </a:lvl1pPr>
          </a:lstStyle>
          <a:p>
            <a:r>
              <a:rPr lang="en-US" dirty="0"/>
              <a:t>LARGE HEADER</a:t>
            </a:r>
          </a:p>
        </p:txBody>
      </p:sp>
      <p:sp>
        <p:nvSpPr>
          <p:cNvPr id="9" name="Picture Placeholder 8"/>
          <p:cNvSpPr>
            <a:spLocks noGrp="1"/>
          </p:cNvSpPr>
          <p:nvPr>
            <p:ph type="pic" sz="quarter" idx="13"/>
          </p:nvPr>
        </p:nvSpPr>
        <p:spPr>
          <a:xfrm>
            <a:off x="4972050" y="285750"/>
            <a:ext cx="40576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2" name="Picture Placeholder 8"/>
          <p:cNvSpPr>
            <a:spLocks noGrp="1"/>
          </p:cNvSpPr>
          <p:nvPr>
            <p:ph type="pic" sz="quarter" idx="14"/>
          </p:nvPr>
        </p:nvSpPr>
        <p:spPr>
          <a:xfrm>
            <a:off x="4972050" y="2514600"/>
            <a:ext cx="40576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5" name="Text Placeholder 4"/>
          <p:cNvSpPr>
            <a:spLocks noGrp="1"/>
          </p:cNvSpPr>
          <p:nvPr>
            <p:ph type="body" sz="quarter" idx="15" hasCustomPrompt="1"/>
          </p:nvPr>
        </p:nvSpPr>
        <p:spPr>
          <a:xfrm>
            <a:off x="5" y="1729978"/>
            <a:ext cx="4802981" cy="1870472"/>
          </a:xfrm>
          <a:prstGeom prst="rect">
            <a:avLst/>
          </a:prstGeom>
        </p:spPr>
        <p:txBody>
          <a:bodyPr lIns="457200" tIns="182880" rIns="457200">
            <a:normAutofit/>
          </a:bodyPr>
          <a:lstStyle>
            <a:lvl1pPr algn="ctr">
              <a:defRPr sz="2100" b="0" i="0">
                <a:latin typeface="Arial" charset="0"/>
                <a:ea typeface="Arial" charset="0"/>
                <a:cs typeface="Arial" charset="0"/>
              </a:defRPr>
            </a:lvl1pPr>
          </a:lstStyle>
          <a:p>
            <a:pPr lvl="0"/>
            <a:r>
              <a:rPr lang="en-US" dirty="0"/>
              <a:t>Use this page template for left copy and vertical image on right.</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right_pictures_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6" name="Text Placeholder 13"/>
          <p:cNvSpPr>
            <a:spLocks noGrp="1"/>
          </p:cNvSpPr>
          <p:nvPr>
            <p:ph type="body" sz="quarter" idx="12" hasCustomPrompt="1"/>
          </p:nvPr>
        </p:nvSpPr>
        <p:spPr>
          <a:xfrm>
            <a:off x="285750" y="893901"/>
            <a:ext cx="4629150" cy="342900"/>
          </a:xfrm>
          <a:prstGeom prst="rect">
            <a:avLst/>
          </a:prstGeom>
        </p:spPr>
        <p:txBody>
          <a:bodyPr anchor="t"/>
          <a:lstStyle>
            <a:lvl1pPr>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as needed)</a:t>
            </a:r>
          </a:p>
        </p:txBody>
      </p:sp>
      <p:sp>
        <p:nvSpPr>
          <p:cNvPr id="7" name="Text Placeholder 4"/>
          <p:cNvSpPr>
            <a:spLocks noGrp="1"/>
          </p:cNvSpPr>
          <p:nvPr>
            <p:ph type="body" sz="quarter" idx="13" hasCustomPrompt="1"/>
          </p:nvPr>
        </p:nvSpPr>
        <p:spPr>
          <a:xfrm>
            <a:off x="285750" y="1293951"/>
            <a:ext cx="4629150" cy="3486150"/>
          </a:xfrm>
          <a:prstGeom prst="rect">
            <a:avLst/>
          </a:prstGeom>
        </p:spPr>
        <p:txBody>
          <a:bodyPr tIns="182880">
            <a:normAutofit/>
          </a:bodyPr>
          <a:lstStyle>
            <a:lvl1pPr>
              <a:defRPr sz="1650" b="0" i="0">
                <a:latin typeface="Arial" charset="0"/>
                <a:ea typeface="Arial" charset="0"/>
                <a:cs typeface="Arial" charset="0"/>
              </a:defRPr>
            </a:lvl1pPr>
          </a:lstStyle>
          <a:p>
            <a:pPr lvl="0"/>
            <a:r>
              <a:rPr lang="en-US" dirty="0"/>
              <a:t>Use this template for large body of text, for paragraphs 7 lines deep or more.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sit </a:t>
            </a:r>
            <a:r>
              <a:rPr lang="en-US" dirty="0" err="1"/>
              <a:t>amet</a:t>
            </a:r>
            <a:r>
              <a:rPr lang="en-US" dirty="0"/>
              <a:t> </a:t>
            </a:r>
            <a:r>
              <a:rPr lang="en-US" dirty="0" err="1"/>
              <a:t>metus</a:t>
            </a:r>
            <a:r>
              <a:rPr lang="en-US" dirty="0"/>
              <a:t> </a:t>
            </a:r>
            <a:r>
              <a:rPr lang="en-US" dirty="0" err="1"/>
              <a:t>tincidunt</a:t>
            </a:r>
            <a:r>
              <a:rPr lang="en-US" dirty="0"/>
              <a:t>, </a:t>
            </a:r>
            <a:r>
              <a:rPr lang="en-US" dirty="0" err="1"/>
              <a:t>faucibus</a:t>
            </a:r>
            <a:r>
              <a:rPr lang="en-US" dirty="0"/>
              <a:t> quam a, </a:t>
            </a:r>
            <a:r>
              <a:rPr lang="en-US" dirty="0" err="1"/>
              <a:t>sollicitudin</a:t>
            </a:r>
            <a:r>
              <a:rPr lang="en-US" dirty="0"/>
              <a:t> dolor. </a:t>
            </a:r>
            <a:r>
              <a:rPr lang="en-US" dirty="0" err="1"/>
              <a:t>Fusce</a:t>
            </a:r>
            <a:r>
              <a:rPr lang="en-US" dirty="0"/>
              <a:t> </a:t>
            </a:r>
            <a:r>
              <a:rPr lang="en-US" dirty="0" err="1"/>
              <a:t>varius</a:t>
            </a:r>
            <a:r>
              <a:rPr lang="en-US" dirty="0"/>
              <a:t> </a:t>
            </a:r>
            <a:r>
              <a:rPr lang="en-US" dirty="0" err="1"/>
              <a:t>justo</a:t>
            </a:r>
            <a:r>
              <a:rPr lang="en-US" dirty="0"/>
              <a:t> et mi </a:t>
            </a:r>
            <a:r>
              <a:rPr lang="en-US" dirty="0" err="1"/>
              <a:t>sodales</a:t>
            </a:r>
            <a:r>
              <a:rPr lang="en-US" dirty="0"/>
              <a:t>, a </a:t>
            </a:r>
            <a:r>
              <a:rPr lang="en-US" dirty="0" err="1"/>
              <a:t>viverra</a:t>
            </a:r>
            <a:r>
              <a:rPr lang="en-US" dirty="0"/>
              <a:t> lacus </a:t>
            </a:r>
            <a:r>
              <a:rPr lang="en-US" dirty="0" err="1"/>
              <a:t>placerat</a:t>
            </a:r>
            <a:r>
              <a:rPr lang="en-US" dirty="0"/>
              <a:t>. </a:t>
            </a:r>
            <a:r>
              <a:rPr lang="en-US" dirty="0" err="1"/>
              <a:t>Fusce</a:t>
            </a:r>
            <a:r>
              <a:rPr lang="en-US" dirty="0"/>
              <a:t> </a:t>
            </a:r>
            <a:r>
              <a:rPr lang="en-US" dirty="0" err="1"/>
              <a:t>suscipit</a:t>
            </a:r>
            <a:r>
              <a:rPr lang="en-US" dirty="0"/>
              <a:t> </a:t>
            </a:r>
            <a:r>
              <a:rPr lang="en-US" dirty="0" err="1"/>
              <a:t>ultrices</a:t>
            </a:r>
            <a:r>
              <a:rPr lang="en-US" dirty="0"/>
              <a:t> </a:t>
            </a:r>
            <a:r>
              <a:rPr lang="en-US" dirty="0" err="1"/>
              <a:t>tellus</a:t>
            </a:r>
            <a:r>
              <a:rPr lang="en-US" dirty="0"/>
              <a:t>. </a:t>
            </a:r>
            <a:r>
              <a:rPr lang="en-US" dirty="0" err="1"/>
              <a:t>Fusce</a:t>
            </a:r>
            <a:r>
              <a:rPr lang="en-US" dirty="0"/>
              <a:t> </a:t>
            </a:r>
            <a:r>
              <a:rPr lang="en-US" dirty="0" err="1"/>
              <a:t>rhoncus</a:t>
            </a:r>
            <a:r>
              <a:rPr lang="en-US" dirty="0"/>
              <a:t> maximus </a:t>
            </a:r>
            <a:r>
              <a:rPr lang="en-US" dirty="0" err="1"/>
              <a:t>bibendum</a:t>
            </a:r>
            <a:r>
              <a:rPr lang="en-US" dirty="0"/>
              <a:t>. Integer </a:t>
            </a:r>
            <a:r>
              <a:rPr lang="en-US" dirty="0" err="1"/>
              <a:t>metus</a:t>
            </a:r>
            <a:r>
              <a:rPr lang="en-US" dirty="0"/>
              <a:t> quam, </a:t>
            </a:r>
            <a:r>
              <a:rPr lang="en-US" dirty="0" err="1"/>
              <a:t>bibendum</a:t>
            </a:r>
            <a:r>
              <a:rPr lang="en-US" dirty="0"/>
              <a:t> sit </a:t>
            </a:r>
            <a:r>
              <a:rPr lang="en-US" dirty="0" err="1"/>
              <a:t>amet</a:t>
            </a:r>
            <a:r>
              <a:rPr lang="en-US" dirty="0"/>
              <a:t> </a:t>
            </a:r>
            <a:r>
              <a:rPr lang="en-US" dirty="0" err="1"/>
              <a:t>ultricies</a:t>
            </a:r>
            <a:r>
              <a:rPr lang="en-US" dirty="0"/>
              <a:t> </a:t>
            </a:r>
            <a:r>
              <a:rPr lang="en-US" dirty="0" err="1"/>
              <a:t>vel</a:t>
            </a:r>
            <a:r>
              <a:rPr lang="en-US" dirty="0"/>
              <a:t>, tempus a sem.</a:t>
            </a:r>
          </a:p>
        </p:txBody>
      </p:sp>
      <p:sp>
        <p:nvSpPr>
          <p:cNvPr id="8" name="Picture Placeholder 8"/>
          <p:cNvSpPr>
            <a:spLocks noGrp="1"/>
          </p:cNvSpPr>
          <p:nvPr>
            <p:ph type="pic" sz="quarter" idx="14"/>
          </p:nvPr>
        </p:nvSpPr>
        <p:spPr>
          <a:xfrm>
            <a:off x="4972050" y="285750"/>
            <a:ext cx="40576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9" name="Picture Placeholder 8"/>
          <p:cNvSpPr>
            <a:spLocks noGrp="1"/>
          </p:cNvSpPr>
          <p:nvPr>
            <p:ph type="pic" sz="quarter" idx="15"/>
          </p:nvPr>
        </p:nvSpPr>
        <p:spPr>
          <a:xfrm>
            <a:off x="4972050" y="2514600"/>
            <a:ext cx="40576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0"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Tree>
    <p:extLst>
      <p:ext uri="{BB962C8B-B14F-4D97-AF65-F5344CB8AC3E}">
        <p14:creationId xmlns:p14="http://schemas.microsoft.com/office/powerpoint/2010/main" val="626749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fore_Af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8" name="Picture Placeholder 8"/>
          <p:cNvSpPr>
            <a:spLocks noGrp="1"/>
          </p:cNvSpPr>
          <p:nvPr>
            <p:ph type="pic" sz="quarter" idx="14"/>
          </p:nvPr>
        </p:nvSpPr>
        <p:spPr>
          <a:xfrm>
            <a:off x="114300" y="800100"/>
            <a:ext cx="4400550" cy="38290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0" name="Picture Placeholder 8"/>
          <p:cNvSpPr>
            <a:spLocks noGrp="1"/>
          </p:cNvSpPr>
          <p:nvPr>
            <p:ph type="pic" sz="quarter" idx="15"/>
          </p:nvPr>
        </p:nvSpPr>
        <p:spPr>
          <a:xfrm>
            <a:off x="4629150" y="800100"/>
            <a:ext cx="4400550" cy="38290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5" name="Text Placeholder 4"/>
          <p:cNvSpPr>
            <a:spLocks noGrp="1"/>
          </p:cNvSpPr>
          <p:nvPr>
            <p:ph type="body" sz="quarter" idx="16" hasCustomPrompt="1"/>
          </p:nvPr>
        </p:nvSpPr>
        <p:spPr>
          <a:xfrm>
            <a:off x="1171580" y="4343400"/>
            <a:ext cx="2286001" cy="285750"/>
          </a:xfrm>
          <a:prstGeom prst="rect">
            <a:avLst/>
          </a:prstGeom>
          <a:solidFill>
            <a:srgbClr val="004B73">
              <a:alpha val="20000"/>
            </a:srgbClr>
          </a:solidFill>
        </p:spPr>
        <p:txBody>
          <a:bodyPr lIns="91440" tIns="91440"/>
          <a:lstStyle>
            <a:lvl1pPr algn="ctr">
              <a:defRPr sz="1050" b="1"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l">
              <a:defRPr sz="1050" b="1" i="0">
                <a:latin typeface="Arial" charset="0"/>
                <a:ea typeface="Arial" charset="0"/>
                <a:cs typeface="Arial" charset="0"/>
              </a:defRPr>
            </a:lvl2pPr>
            <a:lvl3pPr algn="l">
              <a:defRPr sz="1050" b="1" i="0">
                <a:latin typeface="Arial" charset="0"/>
                <a:ea typeface="Arial" charset="0"/>
                <a:cs typeface="Arial" charset="0"/>
              </a:defRPr>
            </a:lvl3pPr>
            <a:lvl4pPr algn="l">
              <a:defRPr sz="1050" b="1" i="0">
                <a:latin typeface="Arial" charset="0"/>
                <a:ea typeface="Arial" charset="0"/>
                <a:cs typeface="Arial" charset="0"/>
              </a:defRPr>
            </a:lvl4pPr>
            <a:lvl5pPr algn="l">
              <a:defRPr sz="1050" b="1" i="0">
                <a:latin typeface="Arial" charset="0"/>
                <a:ea typeface="Arial" charset="0"/>
                <a:cs typeface="Arial" charset="0"/>
              </a:defRPr>
            </a:lvl5pPr>
          </a:lstStyle>
          <a:p>
            <a:pPr lvl="0"/>
            <a:r>
              <a:rPr lang="en-US" dirty="0"/>
              <a:t>BEFORE</a:t>
            </a:r>
          </a:p>
        </p:txBody>
      </p:sp>
      <p:sp>
        <p:nvSpPr>
          <p:cNvPr id="14" name="Text Placeholder 4"/>
          <p:cNvSpPr>
            <a:spLocks noGrp="1"/>
          </p:cNvSpPr>
          <p:nvPr>
            <p:ph type="body" sz="quarter" idx="17" hasCustomPrompt="1"/>
          </p:nvPr>
        </p:nvSpPr>
        <p:spPr>
          <a:xfrm>
            <a:off x="5657850" y="4343400"/>
            <a:ext cx="2343150" cy="285750"/>
          </a:xfrm>
          <a:prstGeom prst="rect">
            <a:avLst/>
          </a:prstGeom>
          <a:solidFill>
            <a:srgbClr val="004B73">
              <a:alpha val="20000"/>
            </a:srgbClr>
          </a:solidFill>
        </p:spPr>
        <p:txBody>
          <a:bodyPr lIns="91440" tIns="91440"/>
          <a:lstStyle>
            <a:lvl1pPr algn="ctr">
              <a:defRPr sz="1050" b="1"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l">
              <a:defRPr sz="1050" b="1" i="0">
                <a:latin typeface="Arial" charset="0"/>
                <a:ea typeface="Arial" charset="0"/>
                <a:cs typeface="Arial" charset="0"/>
              </a:defRPr>
            </a:lvl2pPr>
            <a:lvl3pPr algn="l">
              <a:defRPr sz="1050" b="1" i="0">
                <a:latin typeface="Arial" charset="0"/>
                <a:ea typeface="Arial" charset="0"/>
                <a:cs typeface="Arial" charset="0"/>
              </a:defRPr>
            </a:lvl3pPr>
            <a:lvl4pPr algn="l">
              <a:defRPr sz="1050" b="1" i="0">
                <a:latin typeface="Arial" charset="0"/>
                <a:ea typeface="Arial" charset="0"/>
                <a:cs typeface="Arial" charset="0"/>
              </a:defRPr>
            </a:lvl4pPr>
            <a:lvl5pPr algn="l">
              <a:defRPr sz="1050" b="1" i="0">
                <a:latin typeface="Arial" charset="0"/>
                <a:ea typeface="Arial" charset="0"/>
                <a:cs typeface="Arial" charset="0"/>
              </a:defRPr>
            </a:lvl5pPr>
          </a:lstStyle>
          <a:p>
            <a:pPr lvl="0"/>
            <a:r>
              <a:rPr lang="en-US" dirty="0"/>
              <a:t>AFTER</a:t>
            </a:r>
          </a:p>
        </p:txBody>
      </p:sp>
      <p:sp>
        <p:nvSpPr>
          <p:cNvPr id="15" name="Holder 2"/>
          <p:cNvSpPr>
            <a:spLocks noGrp="1"/>
          </p:cNvSpPr>
          <p:nvPr>
            <p:ph type="ctrTitle" hasCustomPrompt="1"/>
          </p:nvPr>
        </p:nvSpPr>
        <p:spPr>
          <a:xfrm>
            <a:off x="0" y="331358"/>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ictur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9" name="Picture Placeholder 8"/>
          <p:cNvSpPr>
            <a:spLocks noGrp="1"/>
          </p:cNvSpPr>
          <p:nvPr>
            <p:ph type="pic" sz="quarter" idx="13"/>
          </p:nvPr>
        </p:nvSpPr>
        <p:spPr>
          <a:xfrm>
            <a:off x="114300" y="28575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2" name="Picture Placeholder 8"/>
          <p:cNvSpPr>
            <a:spLocks noGrp="1"/>
          </p:cNvSpPr>
          <p:nvPr>
            <p:ph type="pic" sz="quarter" idx="14"/>
          </p:nvPr>
        </p:nvSpPr>
        <p:spPr>
          <a:xfrm>
            <a:off x="114300" y="251460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0" name="Picture Placeholder 8"/>
          <p:cNvSpPr>
            <a:spLocks noGrp="1"/>
          </p:cNvSpPr>
          <p:nvPr>
            <p:ph type="pic" sz="quarter" idx="15"/>
          </p:nvPr>
        </p:nvSpPr>
        <p:spPr>
          <a:xfrm>
            <a:off x="4629150" y="28575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1" name="Picture Placeholder 8"/>
          <p:cNvSpPr>
            <a:spLocks noGrp="1"/>
          </p:cNvSpPr>
          <p:nvPr>
            <p:ph type="pic" sz="quarter" idx="16"/>
          </p:nvPr>
        </p:nvSpPr>
        <p:spPr>
          <a:xfrm>
            <a:off x="4629150" y="251460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4" name="Text Placeholder 4"/>
          <p:cNvSpPr>
            <a:spLocks noGrp="1"/>
          </p:cNvSpPr>
          <p:nvPr>
            <p:ph type="body" sz="quarter" idx="17" hasCustomPrompt="1"/>
          </p:nvPr>
        </p:nvSpPr>
        <p:spPr>
          <a:xfrm>
            <a:off x="114306" y="4343400"/>
            <a:ext cx="4400549" cy="285750"/>
          </a:xfrm>
          <a:prstGeom prst="rect">
            <a:avLst/>
          </a:prstGeom>
          <a:solidFill>
            <a:srgbClr val="004B73">
              <a:alpha val="20000"/>
            </a:srgbClr>
          </a:solidFill>
        </p:spPr>
        <p:txBody>
          <a:bodyPr lIns="91440" tIns="91440">
            <a:normAutofit/>
          </a:bodyPr>
          <a:lstStyle>
            <a:lvl1pPr algn="ctr">
              <a:defRPr sz="900" b="0"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l">
              <a:defRPr sz="1050" b="1" i="0">
                <a:latin typeface="Arial" charset="0"/>
                <a:ea typeface="Arial" charset="0"/>
                <a:cs typeface="Arial" charset="0"/>
              </a:defRPr>
            </a:lvl2pPr>
            <a:lvl3pPr algn="l">
              <a:defRPr sz="1050" b="1" i="0">
                <a:latin typeface="Arial" charset="0"/>
                <a:ea typeface="Arial" charset="0"/>
                <a:cs typeface="Arial" charset="0"/>
              </a:defRPr>
            </a:lvl3pPr>
            <a:lvl4pPr algn="l">
              <a:defRPr sz="1050" b="1" i="0">
                <a:latin typeface="Arial" charset="0"/>
                <a:ea typeface="Arial" charset="0"/>
                <a:cs typeface="Arial" charset="0"/>
              </a:defRPr>
            </a:lvl4pPr>
            <a:lvl5pPr algn="l">
              <a:defRPr sz="1050" b="1" i="0">
                <a:latin typeface="Arial" charset="0"/>
                <a:ea typeface="Arial" charset="0"/>
                <a:cs typeface="Arial" charset="0"/>
              </a:defRPr>
            </a:lvl5pPr>
          </a:lstStyle>
          <a:p>
            <a:pPr lvl="0"/>
            <a:r>
              <a:rPr lang="en-US" dirty="0"/>
              <a:t>(Picture Information Placeholder if needed)</a:t>
            </a:r>
          </a:p>
        </p:txBody>
      </p:sp>
      <p:sp>
        <p:nvSpPr>
          <p:cNvPr id="16" name="Text Placeholder 4"/>
          <p:cNvSpPr>
            <a:spLocks noGrp="1"/>
          </p:cNvSpPr>
          <p:nvPr>
            <p:ph type="body" sz="quarter" idx="18" hasCustomPrompt="1"/>
          </p:nvPr>
        </p:nvSpPr>
        <p:spPr>
          <a:xfrm>
            <a:off x="4629156" y="4343400"/>
            <a:ext cx="4400549" cy="285750"/>
          </a:xfrm>
          <a:prstGeom prst="rect">
            <a:avLst/>
          </a:prstGeom>
          <a:solidFill>
            <a:srgbClr val="004B73">
              <a:alpha val="20000"/>
            </a:srgbClr>
          </a:solidFill>
        </p:spPr>
        <p:txBody>
          <a:bodyPr lIns="91440" tIns="91440">
            <a:normAutofit/>
          </a:bodyPr>
          <a:lstStyle>
            <a:lvl1pPr algn="ctr">
              <a:defRPr sz="900" b="0"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l">
              <a:defRPr sz="1050" b="1" i="0">
                <a:latin typeface="Arial" charset="0"/>
                <a:ea typeface="Arial" charset="0"/>
                <a:cs typeface="Arial" charset="0"/>
              </a:defRPr>
            </a:lvl2pPr>
            <a:lvl3pPr algn="l">
              <a:defRPr sz="1050" b="1" i="0">
                <a:latin typeface="Arial" charset="0"/>
                <a:ea typeface="Arial" charset="0"/>
                <a:cs typeface="Arial" charset="0"/>
              </a:defRPr>
            </a:lvl3pPr>
            <a:lvl4pPr algn="l">
              <a:defRPr sz="1050" b="1" i="0">
                <a:latin typeface="Arial" charset="0"/>
                <a:ea typeface="Arial" charset="0"/>
                <a:cs typeface="Arial" charset="0"/>
              </a:defRPr>
            </a:lvl4pPr>
            <a:lvl5pPr algn="l">
              <a:defRPr sz="1050" b="1" i="0">
                <a:latin typeface="Arial" charset="0"/>
                <a:ea typeface="Arial" charset="0"/>
                <a:cs typeface="Arial" charset="0"/>
              </a:defRPr>
            </a:lvl5pPr>
          </a:lstStyle>
          <a:p>
            <a:pPr lvl="0"/>
            <a:r>
              <a:rPr lang="en-US" dirty="0"/>
              <a:t>(Picture Information Placeholder if needed)</a:t>
            </a:r>
          </a:p>
        </p:txBody>
      </p:sp>
      <p:sp>
        <p:nvSpPr>
          <p:cNvPr id="17" name="Text Placeholder 4"/>
          <p:cNvSpPr>
            <a:spLocks noGrp="1"/>
          </p:cNvSpPr>
          <p:nvPr>
            <p:ph type="body" sz="quarter" idx="19" hasCustomPrompt="1"/>
          </p:nvPr>
        </p:nvSpPr>
        <p:spPr>
          <a:xfrm>
            <a:off x="114306" y="2114550"/>
            <a:ext cx="4400549" cy="285750"/>
          </a:xfrm>
          <a:prstGeom prst="rect">
            <a:avLst/>
          </a:prstGeom>
          <a:solidFill>
            <a:srgbClr val="004B73">
              <a:alpha val="20000"/>
            </a:srgbClr>
          </a:solidFill>
        </p:spPr>
        <p:txBody>
          <a:bodyPr lIns="91440" tIns="91440">
            <a:normAutofit/>
          </a:bodyPr>
          <a:lstStyle>
            <a:lvl1pPr algn="ctr">
              <a:defRPr sz="900" b="0"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l">
              <a:defRPr sz="1050" b="1" i="0">
                <a:latin typeface="Arial" charset="0"/>
                <a:ea typeface="Arial" charset="0"/>
                <a:cs typeface="Arial" charset="0"/>
              </a:defRPr>
            </a:lvl2pPr>
            <a:lvl3pPr algn="l">
              <a:defRPr sz="1050" b="1" i="0">
                <a:latin typeface="Arial" charset="0"/>
                <a:ea typeface="Arial" charset="0"/>
                <a:cs typeface="Arial" charset="0"/>
              </a:defRPr>
            </a:lvl3pPr>
            <a:lvl4pPr algn="l">
              <a:defRPr sz="1050" b="1" i="0">
                <a:latin typeface="Arial" charset="0"/>
                <a:ea typeface="Arial" charset="0"/>
                <a:cs typeface="Arial" charset="0"/>
              </a:defRPr>
            </a:lvl4pPr>
            <a:lvl5pPr algn="l">
              <a:defRPr sz="1050" b="1" i="0">
                <a:latin typeface="Arial" charset="0"/>
                <a:ea typeface="Arial" charset="0"/>
                <a:cs typeface="Arial" charset="0"/>
              </a:defRPr>
            </a:lvl5pPr>
          </a:lstStyle>
          <a:p>
            <a:pPr lvl="0"/>
            <a:r>
              <a:rPr lang="en-US" dirty="0"/>
              <a:t>(Picture Information Placeholder if needed)</a:t>
            </a:r>
          </a:p>
        </p:txBody>
      </p:sp>
      <p:sp>
        <p:nvSpPr>
          <p:cNvPr id="18" name="Text Placeholder 4"/>
          <p:cNvSpPr>
            <a:spLocks noGrp="1"/>
          </p:cNvSpPr>
          <p:nvPr>
            <p:ph type="body" sz="quarter" idx="20" hasCustomPrompt="1"/>
          </p:nvPr>
        </p:nvSpPr>
        <p:spPr>
          <a:xfrm>
            <a:off x="4629156" y="2114550"/>
            <a:ext cx="4400549" cy="285750"/>
          </a:xfrm>
          <a:prstGeom prst="rect">
            <a:avLst/>
          </a:prstGeom>
          <a:solidFill>
            <a:srgbClr val="004B73">
              <a:alpha val="20000"/>
            </a:srgbClr>
          </a:solidFill>
        </p:spPr>
        <p:txBody>
          <a:bodyPr lIns="91440" tIns="91440">
            <a:normAutofit/>
          </a:bodyPr>
          <a:lstStyle>
            <a:lvl1pPr algn="ctr">
              <a:defRPr sz="900" b="0"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l">
              <a:defRPr sz="1050" b="1" i="0">
                <a:latin typeface="Arial" charset="0"/>
                <a:ea typeface="Arial" charset="0"/>
                <a:cs typeface="Arial" charset="0"/>
              </a:defRPr>
            </a:lvl2pPr>
            <a:lvl3pPr algn="l">
              <a:defRPr sz="1050" b="1" i="0">
                <a:latin typeface="Arial" charset="0"/>
                <a:ea typeface="Arial" charset="0"/>
                <a:cs typeface="Arial" charset="0"/>
              </a:defRPr>
            </a:lvl3pPr>
            <a:lvl4pPr algn="l">
              <a:defRPr sz="1050" b="1" i="0">
                <a:latin typeface="Arial" charset="0"/>
                <a:ea typeface="Arial" charset="0"/>
                <a:cs typeface="Arial" charset="0"/>
              </a:defRPr>
            </a:lvl4pPr>
            <a:lvl5pPr algn="l">
              <a:defRPr sz="1050" b="1" i="0">
                <a:latin typeface="Arial" charset="0"/>
                <a:ea typeface="Arial" charset="0"/>
                <a:cs typeface="Arial" charset="0"/>
              </a:defRPr>
            </a:lvl5pPr>
          </a:lstStyle>
          <a:p>
            <a:pPr lvl="0"/>
            <a:r>
              <a:rPr lang="en-US" dirty="0"/>
              <a:t>(Picture Information Placeholder if needed)</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ictur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12" name="Picture Placeholder 8"/>
          <p:cNvSpPr>
            <a:spLocks noGrp="1"/>
          </p:cNvSpPr>
          <p:nvPr>
            <p:ph type="pic" sz="quarter" idx="14"/>
          </p:nvPr>
        </p:nvSpPr>
        <p:spPr>
          <a:xfrm>
            <a:off x="114300" y="251460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0" name="Picture Placeholder 8"/>
          <p:cNvSpPr>
            <a:spLocks noGrp="1"/>
          </p:cNvSpPr>
          <p:nvPr>
            <p:ph type="pic" sz="quarter" idx="15"/>
          </p:nvPr>
        </p:nvSpPr>
        <p:spPr>
          <a:xfrm>
            <a:off x="4629150" y="28575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11" name="Picture Placeholder 8"/>
          <p:cNvSpPr>
            <a:spLocks noGrp="1"/>
          </p:cNvSpPr>
          <p:nvPr>
            <p:ph type="pic" sz="quarter" idx="16"/>
          </p:nvPr>
        </p:nvSpPr>
        <p:spPr>
          <a:xfrm>
            <a:off x="4629150" y="2514600"/>
            <a:ext cx="4400550" cy="211455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defRPr b="1" i="0" baseline="0">
                <a:solidFill>
                  <a:schemeClr val="bg1"/>
                </a:solidFill>
                <a:latin typeface="Arial Bold" charset="0"/>
              </a:defRPr>
            </a:lvl1pPr>
          </a:lstStyle>
          <a:p>
            <a:endParaRPr lang="en-US" dirty="0"/>
          </a:p>
        </p:txBody>
      </p:sp>
      <p:sp>
        <p:nvSpPr>
          <p:cNvPr id="8" name="Holder 2"/>
          <p:cNvSpPr>
            <a:spLocks noGrp="1"/>
          </p:cNvSpPr>
          <p:nvPr>
            <p:ph type="ctrTitle" hasCustomPrompt="1"/>
          </p:nvPr>
        </p:nvSpPr>
        <p:spPr>
          <a:xfrm>
            <a:off x="2147" y="743977"/>
            <a:ext cx="4512611" cy="415499"/>
          </a:xfrm>
          <a:prstGeom prst="rect">
            <a:avLst/>
          </a:prstGeom>
        </p:spPr>
        <p:txBody>
          <a:bodyPr wrap="square" lIns="182880" tIns="0" rIns="182880" bIns="0" anchor="ctr">
            <a:normAutofit/>
          </a:bodyPr>
          <a:lstStyle>
            <a:lvl1pPr marL="0" algn="ctr">
              <a:defRPr sz="3600" b="1" i="0" cap="all" baseline="0">
                <a:solidFill>
                  <a:srgbClr val="004B73"/>
                </a:solidFill>
                <a:latin typeface="Arial Bold" charset="0"/>
                <a:ea typeface="Arial Bold" charset="0"/>
                <a:cs typeface="Arial Bold" charset="0"/>
              </a:defRPr>
            </a:lvl1pPr>
          </a:lstStyle>
          <a:p>
            <a:r>
              <a:rPr lang="en-US" dirty="0"/>
              <a:t>LARGE HEADER</a:t>
            </a:r>
          </a:p>
        </p:txBody>
      </p:sp>
      <p:sp>
        <p:nvSpPr>
          <p:cNvPr id="7" name="Text Placeholder 6"/>
          <p:cNvSpPr>
            <a:spLocks noGrp="1"/>
          </p:cNvSpPr>
          <p:nvPr>
            <p:ph type="body" sz="quarter" idx="17" hasCustomPrompt="1"/>
          </p:nvPr>
        </p:nvSpPr>
        <p:spPr>
          <a:xfrm>
            <a:off x="0" y="1159676"/>
            <a:ext cx="4514850" cy="1126331"/>
          </a:xfrm>
          <a:prstGeom prst="rect">
            <a:avLst/>
          </a:prstGeom>
        </p:spPr>
        <p:txBody>
          <a:bodyPr lIns="182880" tIns="182880" rIns="182880">
            <a:normAutofit/>
          </a:bodyPr>
          <a:lstStyle>
            <a:lvl1pPr algn="ctr">
              <a:defRPr sz="1800" b="0" i="0">
                <a:latin typeface="Arial" charset="0"/>
                <a:ea typeface="Arial" charset="0"/>
                <a:cs typeface="Arial" charset="0"/>
              </a:defRPr>
            </a:lvl1pPr>
            <a:lvl2pPr algn="ctr">
              <a:defRPr/>
            </a:lvl2pPr>
            <a:lvl3pPr algn="ctr">
              <a:defRPr/>
            </a:lvl3pPr>
            <a:lvl4pPr algn="ctr">
              <a:defRPr/>
            </a:lvl4pPr>
            <a:lvl5pPr algn="ctr">
              <a:defRPr/>
            </a:lvl5pPr>
          </a:lstStyle>
          <a:p>
            <a:pPr lvl="0"/>
            <a:r>
              <a:rPr lang="en-US" dirty="0"/>
              <a:t>Use this page template for three pictures </a:t>
            </a:r>
          </a:p>
          <a:p>
            <a:pPr lvl="0"/>
            <a:r>
              <a:rPr lang="en-US" dirty="0"/>
              <a:t>&amp; brief explainer</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_Text_Overla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12" name="Picture Placeholder 8"/>
          <p:cNvSpPr>
            <a:spLocks noGrp="1"/>
          </p:cNvSpPr>
          <p:nvPr>
            <p:ph type="pic" sz="quarter" idx="14"/>
          </p:nvPr>
        </p:nvSpPr>
        <p:spPr>
          <a:xfrm>
            <a:off x="114300" y="285750"/>
            <a:ext cx="8915400" cy="4343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rIns="91440" anchor="ctr"/>
          <a:lstStyle>
            <a:lvl1pPr algn="ctr">
              <a:defRPr b="1" i="0" baseline="0">
                <a:solidFill>
                  <a:schemeClr val="bg1"/>
                </a:solidFill>
                <a:latin typeface="Arial Bold" charset="0"/>
              </a:defRPr>
            </a:lvl1pPr>
          </a:lstStyle>
          <a:p>
            <a:endParaRPr lang="en-US" dirty="0"/>
          </a:p>
        </p:txBody>
      </p:sp>
      <p:sp>
        <p:nvSpPr>
          <p:cNvPr id="8" name="Holder 2"/>
          <p:cNvSpPr>
            <a:spLocks noGrp="1"/>
          </p:cNvSpPr>
          <p:nvPr>
            <p:ph type="ctrTitle" hasCustomPrompt="1"/>
          </p:nvPr>
        </p:nvSpPr>
        <p:spPr>
          <a:xfrm>
            <a:off x="2158" y="744170"/>
            <a:ext cx="9139465" cy="415499"/>
          </a:xfrm>
          <a:prstGeom prst="rect">
            <a:avLst/>
          </a:prstGeom>
        </p:spPr>
        <p:txBody>
          <a:bodyPr wrap="square" lIns="0" tIns="0" rIns="0" bIns="0" anchor="ctr">
            <a:noAutofit/>
          </a:bodyPr>
          <a:lstStyle>
            <a:lvl1pPr marL="0" algn="ctr">
              <a:defRPr sz="4400" b="1" i="0" cap="all" baseline="0">
                <a:solidFill>
                  <a:schemeClr val="bg1"/>
                </a:solidFill>
                <a:effectLst>
                  <a:outerShdw blurRad="393700" dist="38100" dir="5400000" algn="t" rotWithShape="0">
                    <a:prstClr val="black">
                      <a:alpha val="75000"/>
                    </a:prstClr>
                  </a:outerShdw>
                </a:effectLst>
                <a:latin typeface="Arial Bold" charset="0"/>
                <a:ea typeface="Arial Bold" charset="0"/>
                <a:cs typeface="Arial Bold" charset="0"/>
              </a:defRPr>
            </a:lvl1pPr>
          </a:lstStyle>
          <a:p>
            <a:r>
              <a:rPr lang="en-US" dirty="0"/>
              <a:t>LARGE HEADER</a:t>
            </a:r>
          </a:p>
        </p:txBody>
      </p:sp>
      <p:sp>
        <p:nvSpPr>
          <p:cNvPr id="7" name="Text Placeholder 6"/>
          <p:cNvSpPr>
            <a:spLocks noGrp="1"/>
          </p:cNvSpPr>
          <p:nvPr>
            <p:ph type="body" sz="quarter" idx="15" hasCustomPrompt="1"/>
          </p:nvPr>
        </p:nvSpPr>
        <p:spPr>
          <a:xfrm>
            <a:off x="4" y="1159676"/>
            <a:ext cx="9141619" cy="1183481"/>
          </a:xfrm>
          <a:prstGeom prst="rect">
            <a:avLst/>
          </a:prstGeom>
        </p:spPr>
        <p:txBody>
          <a:bodyPr lIns="457200" rIns="365760"/>
          <a:lstStyle>
            <a:lvl1pPr algn="ctr">
              <a:defRPr sz="1800" b="0" i="0">
                <a:solidFill>
                  <a:schemeClr val="bg1"/>
                </a:solidFill>
                <a:effectLst>
                  <a:outerShdw blurRad="393700" dist="38100" dir="5400000" algn="t" rotWithShape="0">
                    <a:prstClr val="black">
                      <a:alpha val="75000"/>
                    </a:prstClr>
                  </a:outerShdw>
                </a:effectLst>
                <a:latin typeface="Arial" charset="0"/>
                <a:ea typeface="Arial" charset="0"/>
                <a:cs typeface="Arial" charset="0"/>
              </a:defRPr>
            </a:lvl1pPr>
            <a:lvl2pPr algn="ctr">
              <a:defRPr b="0" i="0">
                <a:solidFill>
                  <a:schemeClr val="bg1"/>
                </a:solidFill>
                <a:latin typeface="Arial" charset="0"/>
                <a:ea typeface="Arial" charset="0"/>
                <a:cs typeface="Arial" charset="0"/>
              </a:defRPr>
            </a:lvl2pPr>
            <a:lvl3pPr algn="ctr">
              <a:defRPr b="0" i="0">
                <a:solidFill>
                  <a:schemeClr val="bg1"/>
                </a:solidFill>
                <a:latin typeface="Arial" charset="0"/>
                <a:ea typeface="Arial" charset="0"/>
                <a:cs typeface="Arial" charset="0"/>
              </a:defRPr>
            </a:lvl3pPr>
            <a:lvl4pPr algn="ctr">
              <a:defRPr b="0" i="0">
                <a:solidFill>
                  <a:schemeClr val="bg1"/>
                </a:solidFill>
                <a:latin typeface="Arial" charset="0"/>
                <a:ea typeface="Arial" charset="0"/>
                <a:cs typeface="Arial" charset="0"/>
              </a:defRPr>
            </a:lvl4pPr>
            <a:lvl5pPr algn="ctr">
              <a:defRPr b="0" i="0">
                <a:solidFill>
                  <a:schemeClr val="bg1"/>
                </a:solidFill>
                <a:latin typeface="Arial" charset="0"/>
                <a:ea typeface="Arial" charset="0"/>
                <a:cs typeface="Arial" charset="0"/>
              </a:defRPr>
            </a:lvl5pPr>
          </a:lstStyle>
          <a:p>
            <a:pPr lvl="0"/>
            <a:r>
              <a:rPr lang="en-US" dirty="0"/>
              <a:t>Use this page template for copy (no more than 4 lines) to overlay on top </a:t>
            </a:r>
          </a:p>
          <a:p>
            <a:pPr lvl="0"/>
            <a:r>
              <a:rPr lang="en-US" dirty="0"/>
              <a:t>of DARK image.</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_Picture_Text_Overlay">
    <p:spTree>
      <p:nvGrpSpPr>
        <p:cNvPr id="1" name=""/>
        <p:cNvGrpSpPr/>
        <p:nvPr/>
      </p:nvGrpSpPr>
      <p:grpSpPr>
        <a:xfrm>
          <a:off x="0" y="0"/>
          <a:ext cx="0" cy="0"/>
          <a:chOff x="0" y="0"/>
          <a:chExt cx="0" cy="0"/>
        </a:xfrm>
      </p:grpSpPr>
      <p:sp>
        <p:nvSpPr>
          <p:cNvPr id="12" name="Picture Placeholder 8"/>
          <p:cNvSpPr>
            <a:spLocks noGrp="1"/>
          </p:cNvSpPr>
          <p:nvPr>
            <p:ph type="pic" sz="quarter" idx="14"/>
          </p:nvPr>
        </p:nvSpPr>
        <p:spPr>
          <a:xfrm>
            <a:off x="114300" y="285750"/>
            <a:ext cx="8915400" cy="43434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rIns="91440" anchor="ctr"/>
          <a:lstStyle>
            <a:lvl1pPr algn="ctr">
              <a:defRPr b="1" i="0" baseline="0">
                <a:solidFill>
                  <a:schemeClr val="bg1"/>
                </a:solidFill>
                <a:latin typeface="Arial Bold" charset="0"/>
              </a:defRPr>
            </a:lvl1pPr>
          </a:lstStyle>
          <a:p>
            <a:endParaRPr lang="en-US" dirty="0"/>
          </a:p>
        </p:txBody>
      </p:sp>
      <p:sp>
        <p:nvSpPr>
          <p:cNvPr id="8" name="Holder 2"/>
          <p:cNvSpPr>
            <a:spLocks noGrp="1"/>
          </p:cNvSpPr>
          <p:nvPr>
            <p:ph type="ctrTitle" hasCustomPrompt="1"/>
          </p:nvPr>
        </p:nvSpPr>
        <p:spPr>
          <a:xfrm>
            <a:off x="2148" y="743977"/>
            <a:ext cx="9139465" cy="415499"/>
          </a:xfrm>
          <a:prstGeom prst="rect">
            <a:avLst/>
          </a:prstGeom>
        </p:spPr>
        <p:txBody>
          <a:bodyPr wrap="square" lIns="0" tIns="0" rIns="0" bIns="0" anchor="ctr">
            <a:noAutofit/>
          </a:bodyPr>
          <a:lstStyle>
            <a:lvl1pPr marL="0" algn="ctr">
              <a:defRPr sz="4400" b="1" i="0" cap="all" baseline="0">
                <a:solidFill>
                  <a:srgbClr val="004B73"/>
                </a:solidFill>
                <a:effectLst>
                  <a:glow rad="635000">
                    <a:schemeClr val="bg1">
                      <a:alpha val="75000"/>
                    </a:schemeClr>
                  </a:glow>
                </a:effectLst>
                <a:latin typeface="Arial Bold" charset="0"/>
                <a:ea typeface="Arial Bold" charset="0"/>
                <a:cs typeface="Arial Bold" charset="0"/>
              </a:defRPr>
            </a:lvl1pPr>
          </a:lstStyle>
          <a:p>
            <a:r>
              <a:rPr lang="en-US" dirty="0"/>
              <a:t>LARGE HEADER</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7" name="Text Placeholder 6"/>
          <p:cNvSpPr>
            <a:spLocks noGrp="1"/>
          </p:cNvSpPr>
          <p:nvPr>
            <p:ph type="body" sz="quarter" idx="15" hasCustomPrompt="1"/>
          </p:nvPr>
        </p:nvSpPr>
        <p:spPr>
          <a:xfrm>
            <a:off x="4" y="1159676"/>
            <a:ext cx="9141619" cy="897731"/>
          </a:xfrm>
          <a:prstGeom prst="rect">
            <a:avLst/>
          </a:prstGeom>
        </p:spPr>
        <p:txBody>
          <a:bodyPr lIns="457200" rIns="365760"/>
          <a:lstStyle>
            <a:lvl1pPr algn="ctr">
              <a:defRPr sz="1800" b="0" i="0">
                <a:solidFill>
                  <a:srgbClr val="004B73"/>
                </a:solidFill>
                <a:effectLst>
                  <a:glow rad="635000">
                    <a:schemeClr val="bg1">
                      <a:alpha val="75000"/>
                    </a:schemeClr>
                  </a:glow>
                </a:effectLst>
                <a:latin typeface="Arial" charset="0"/>
                <a:ea typeface="Arial" charset="0"/>
                <a:cs typeface="Arial" charset="0"/>
              </a:defRPr>
            </a:lvl1pPr>
            <a:lvl2pPr algn="ctr">
              <a:defRPr b="0" i="0">
                <a:solidFill>
                  <a:schemeClr val="bg1"/>
                </a:solidFill>
                <a:latin typeface="Arial" charset="0"/>
                <a:ea typeface="Arial" charset="0"/>
                <a:cs typeface="Arial" charset="0"/>
              </a:defRPr>
            </a:lvl2pPr>
            <a:lvl3pPr algn="ctr">
              <a:defRPr b="0" i="0">
                <a:solidFill>
                  <a:schemeClr val="bg1"/>
                </a:solidFill>
                <a:latin typeface="Arial" charset="0"/>
                <a:ea typeface="Arial" charset="0"/>
                <a:cs typeface="Arial" charset="0"/>
              </a:defRPr>
            </a:lvl3pPr>
            <a:lvl4pPr algn="ctr">
              <a:defRPr b="0" i="0">
                <a:solidFill>
                  <a:schemeClr val="bg1"/>
                </a:solidFill>
                <a:latin typeface="Arial" charset="0"/>
                <a:ea typeface="Arial" charset="0"/>
                <a:cs typeface="Arial" charset="0"/>
              </a:defRPr>
            </a:lvl4pPr>
            <a:lvl5pPr algn="ctr">
              <a:defRPr b="0" i="0">
                <a:solidFill>
                  <a:schemeClr val="bg1"/>
                </a:solidFill>
                <a:latin typeface="Arial" charset="0"/>
                <a:ea typeface="Arial" charset="0"/>
                <a:cs typeface="Arial" charset="0"/>
              </a:defRPr>
            </a:lvl5pPr>
          </a:lstStyle>
          <a:p>
            <a:pPr lvl="0"/>
            <a:r>
              <a:rPr lang="en-US" dirty="0"/>
              <a:t>Use this page template for copy (no more than 4 lines) to overlay on top </a:t>
            </a:r>
          </a:p>
          <a:p>
            <a:pPr lvl="0"/>
            <a:r>
              <a:rPr lang="en-US" dirty="0"/>
              <a:t>of LIGHT image.</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9" name="Text Placeholder 13"/>
          <p:cNvSpPr>
            <a:spLocks noGrp="1"/>
          </p:cNvSpPr>
          <p:nvPr>
            <p:ph type="body" sz="quarter" idx="14" hasCustomPrompt="1"/>
          </p:nvPr>
        </p:nvSpPr>
        <p:spPr>
          <a:xfrm>
            <a:off x="285750" y="837244"/>
            <a:ext cx="8477250" cy="342900"/>
          </a:xfrm>
          <a:prstGeom prst="rect">
            <a:avLst/>
          </a:prstGeom>
        </p:spPr>
        <p:txBody>
          <a:bodyPr anchor="t"/>
          <a:lstStyle>
            <a:lvl1pPr>
              <a:spcAft>
                <a:spcPts val="450"/>
              </a:spcAft>
              <a:defRPr sz="2100" b="1" i="0" baseline="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this page for bullet points)</a:t>
            </a:r>
          </a:p>
        </p:txBody>
      </p:sp>
      <p:sp>
        <p:nvSpPr>
          <p:cNvPr id="5" name="Text Placeholder 4"/>
          <p:cNvSpPr>
            <a:spLocks noGrp="1"/>
          </p:cNvSpPr>
          <p:nvPr>
            <p:ph type="body" sz="quarter" idx="15"/>
          </p:nvPr>
        </p:nvSpPr>
        <p:spPr>
          <a:xfrm>
            <a:off x="285750" y="1257300"/>
            <a:ext cx="8477250" cy="3371850"/>
          </a:xfrm>
          <a:prstGeom prst="rect">
            <a:avLst/>
          </a:prstGeom>
        </p:spPr>
        <p:txBody>
          <a:bodyPr tIns="0" anchor="t">
            <a:normAutofit/>
          </a:bodyPr>
          <a:lstStyle>
            <a:lvl1pPr marL="214303" indent="-214303">
              <a:spcAft>
                <a:spcPts val="1200"/>
              </a:spcAft>
              <a:buClr>
                <a:srgbClr val="004B73"/>
              </a:buClr>
              <a:buFont typeface="Wingdings" charset="2"/>
              <a:buChar char="§"/>
              <a:defRPr sz="2400" b="0" i="0">
                <a:latin typeface="Arial" charset="0"/>
                <a:ea typeface="Arial" charset="0"/>
                <a:cs typeface="Arial" charset="0"/>
              </a:defRPr>
            </a:lvl1pPr>
            <a:lvl2pPr marL="557185" indent="-214303">
              <a:spcAft>
                <a:spcPts val="1200"/>
              </a:spcAft>
              <a:buClr>
                <a:srgbClr val="004B73"/>
              </a:buClr>
              <a:buFont typeface="Wingdings" charset="2"/>
              <a:buChar char="§"/>
              <a:defRPr sz="2400" b="0" i="0">
                <a:latin typeface="Arial" charset="0"/>
                <a:ea typeface="Arial" charset="0"/>
                <a:cs typeface="Arial" charset="0"/>
              </a:defRPr>
            </a:lvl2pPr>
            <a:lvl3pPr marL="900068" indent="-214303">
              <a:spcAft>
                <a:spcPts val="1200"/>
              </a:spcAft>
              <a:buClr>
                <a:srgbClr val="004B73"/>
              </a:buClr>
              <a:buFont typeface="Wingdings" charset="2"/>
              <a:buChar char="§"/>
              <a:defRPr sz="2400" b="0" i="0">
                <a:latin typeface="Arial" charset="0"/>
                <a:ea typeface="Arial" charset="0"/>
                <a:cs typeface="Arial" charset="0"/>
              </a:defRPr>
            </a:lvl3pPr>
            <a:lvl4pPr marL="1242951" indent="-214303">
              <a:spcAft>
                <a:spcPts val="1200"/>
              </a:spcAft>
              <a:buClr>
                <a:srgbClr val="004B73"/>
              </a:buClr>
              <a:buFont typeface="Wingdings" charset="2"/>
              <a:buChar char="§"/>
              <a:defRPr sz="2400" b="0" i="0">
                <a:latin typeface="Arial" charset="0"/>
                <a:ea typeface="Arial" charset="0"/>
                <a:cs typeface="Arial" charset="0"/>
              </a:defRPr>
            </a:lvl4pPr>
            <a:lvl5pPr marL="1585835" indent="-214303">
              <a:spcAft>
                <a:spcPts val="1200"/>
              </a:spcAft>
              <a:buClr>
                <a:srgbClr val="004B73"/>
              </a:buClr>
              <a:buFont typeface="Wingdings" charset="2"/>
              <a:buChar char="§"/>
              <a:defRPr sz="24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Tree>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otally_Blank">
    <p:bg>
      <p:bgPr>
        <a:solidFill>
          <a:schemeClr val="bg1"/>
        </a:solidFill>
        <a:effectLst/>
      </p:bgPr>
    </p:bg>
    <p:spTree>
      <p:nvGrpSpPr>
        <p:cNvPr id="1" name=""/>
        <p:cNvGrpSpPr/>
        <p:nvPr/>
      </p:nvGrpSpPr>
      <p:grpSpPr>
        <a:xfrm>
          <a:off x="0" y="0"/>
          <a:ext cx="0" cy="0"/>
          <a:chOff x="0" y="0"/>
          <a:chExt cx="0" cy="0"/>
        </a:xfrm>
      </p:grpSpPr>
      <p:sp>
        <p:nvSpPr>
          <p:cNvPr id="20" name="bk object 20"/>
          <p:cNvSpPr/>
          <p:nvPr/>
        </p:nvSpPr>
        <p:spPr>
          <a:xfrm>
            <a:off x="4429074" y="566613"/>
            <a:ext cx="276796" cy="140546"/>
          </a:xfrm>
          <a:prstGeom prst="rect">
            <a:avLst/>
          </a:prstGeom>
          <a:blipFill>
            <a:blip r:embed="rId2" cstate="print"/>
            <a:stretch>
              <a:fillRect/>
            </a:stretch>
          </a:blipFill>
        </p:spPr>
        <p:txBody>
          <a:bodyPr wrap="square" lIns="0" tIns="0" rIns="0" bIns="0" rtlCol="0"/>
          <a:lstStyle/>
          <a:p>
            <a:endParaRPr sz="1350" b="0" i="0">
              <a:latin typeface="Corbel Regular" charset="0"/>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652709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grpSp>
        <p:nvGrpSpPr>
          <p:cNvPr id="8" name="Group 7"/>
          <p:cNvGrpSpPr/>
          <p:nvPr userDrawn="1"/>
        </p:nvGrpSpPr>
        <p:grpSpPr>
          <a:xfrm>
            <a:off x="1" y="0"/>
            <a:ext cx="9143999" cy="1109243"/>
            <a:chOff x="0" y="0"/>
            <a:chExt cx="9143999" cy="1478991"/>
          </a:xfrm>
        </p:grpSpPr>
        <p:sp>
          <p:nvSpPr>
            <p:cNvPr id="9" name="Rectangle 8"/>
            <p:cNvSpPr/>
            <p:nvPr/>
          </p:nvSpPr>
          <p:spPr>
            <a:xfrm>
              <a:off x="0" y="0"/>
              <a:ext cx="9143999" cy="1478991"/>
            </a:xfrm>
            <a:prstGeom prst="rect">
              <a:avLst/>
            </a:prstGeom>
            <a:solidFill>
              <a:srgbClr val="E4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alphaModFix amt="43000"/>
              <a:extLst>
                <a:ext uri="{28A0092B-C50C-407E-A947-70E740481C1C}">
                  <a14:useLocalDpi xmlns:a14="http://schemas.microsoft.com/office/drawing/2010/main" val="0"/>
                </a:ext>
              </a:extLst>
            </a:blip>
            <a:stretch>
              <a:fillRect/>
            </a:stretch>
          </p:blipFill>
          <p:spPr>
            <a:xfrm>
              <a:off x="2511550" y="1"/>
              <a:ext cx="6632449" cy="1478990"/>
            </a:xfrm>
            <a:prstGeom prst="rect">
              <a:avLst/>
            </a:prstGeom>
          </p:spPr>
        </p:pic>
      </p:gr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14" name="Text Placeholder 13"/>
          <p:cNvSpPr>
            <a:spLocks noGrp="1"/>
          </p:cNvSpPr>
          <p:nvPr>
            <p:ph type="body" sz="quarter" idx="10" hasCustomPrompt="1"/>
          </p:nvPr>
        </p:nvSpPr>
        <p:spPr>
          <a:xfrm>
            <a:off x="285750" y="897263"/>
            <a:ext cx="8477250" cy="342900"/>
          </a:xfrm>
          <a:prstGeom prst="rect">
            <a:avLst/>
          </a:prstGeom>
        </p:spPr>
        <p:txBody>
          <a:bodyPr anchor="t"/>
          <a:lstStyle>
            <a:lvl1pPr>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as needed or delete)</a:t>
            </a:r>
          </a:p>
        </p:txBody>
      </p:sp>
      <p:sp>
        <p:nvSpPr>
          <p:cNvPr id="5" name="Text Placeholder 4"/>
          <p:cNvSpPr>
            <a:spLocks noGrp="1"/>
          </p:cNvSpPr>
          <p:nvPr>
            <p:ph type="body" sz="quarter" idx="11" hasCustomPrompt="1"/>
          </p:nvPr>
        </p:nvSpPr>
        <p:spPr>
          <a:xfrm>
            <a:off x="285750" y="1297313"/>
            <a:ext cx="8477250" cy="3486150"/>
          </a:xfrm>
          <a:prstGeom prst="rect">
            <a:avLst/>
          </a:prstGeom>
        </p:spPr>
        <p:txBody>
          <a:bodyPr tIns="182880"/>
          <a:lstStyle>
            <a:lvl1pPr>
              <a:defRPr sz="1650" b="0" i="0">
                <a:latin typeface="Arial" charset="0"/>
                <a:ea typeface="Arial" charset="0"/>
                <a:cs typeface="Arial" charset="0"/>
              </a:defRPr>
            </a:lvl1pPr>
          </a:lstStyle>
          <a:p>
            <a:pPr lvl="0"/>
            <a:r>
              <a:rPr lang="en-US" dirty="0"/>
              <a:t>Use this template for large body of text, for paragraphs 7 lines deep or more.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sit </a:t>
            </a:r>
            <a:r>
              <a:rPr lang="en-US" dirty="0" err="1"/>
              <a:t>amet</a:t>
            </a:r>
            <a:r>
              <a:rPr lang="en-US" dirty="0"/>
              <a:t> </a:t>
            </a:r>
            <a:r>
              <a:rPr lang="en-US" dirty="0" err="1"/>
              <a:t>metus</a:t>
            </a:r>
            <a:r>
              <a:rPr lang="en-US" dirty="0"/>
              <a:t> </a:t>
            </a:r>
            <a:r>
              <a:rPr lang="en-US" dirty="0" err="1"/>
              <a:t>tincidunt</a:t>
            </a:r>
            <a:r>
              <a:rPr lang="en-US" dirty="0"/>
              <a:t>, </a:t>
            </a:r>
            <a:r>
              <a:rPr lang="en-US" dirty="0" err="1"/>
              <a:t>faucibus</a:t>
            </a:r>
            <a:r>
              <a:rPr lang="en-US" dirty="0"/>
              <a:t> quam a, </a:t>
            </a:r>
            <a:r>
              <a:rPr lang="en-US" dirty="0" err="1"/>
              <a:t>sollicitudin</a:t>
            </a:r>
            <a:r>
              <a:rPr lang="en-US" dirty="0"/>
              <a:t> dolor. </a:t>
            </a:r>
            <a:r>
              <a:rPr lang="en-US" dirty="0" err="1"/>
              <a:t>Fusce</a:t>
            </a:r>
            <a:r>
              <a:rPr lang="en-US" dirty="0"/>
              <a:t> </a:t>
            </a:r>
            <a:r>
              <a:rPr lang="en-US" dirty="0" err="1"/>
              <a:t>varius</a:t>
            </a:r>
            <a:r>
              <a:rPr lang="en-US" dirty="0"/>
              <a:t> </a:t>
            </a:r>
            <a:r>
              <a:rPr lang="en-US" dirty="0" err="1"/>
              <a:t>justo</a:t>
            </a:r>
            <a:r>
              <a:rPr lang="en-US" dirty="0"/>
              <a:t> et mi </a:t>
            </a:r>
            <a:r>
              <a:rPr lang="en-US" dirty="0" err="1"/>
              <a:t>sodales</a:t>
            </a:r>
            <a:r>
              <a:rPr lang="en-US" dirty="0"/>
              <a:t>, a </a:t>
            </a:r>
            <a:r>
              <a:rPr lang="en-US" dirty="0" err="1"/>
              <a:t>viverra</a:t>
            </a:r>
            <a:r>
              <a:rPr lang="en-US" dirty="0"/>
              <a:t> lacus </a:t>
            </a:r>
            <a:r>
              <a:rPr lang="en-US" dirty="0" err="1"/>
              <a:t>placerat</a:t>
            </a:r>
            <a:r>
              <a:rPr lang="en-US" dirty="0"/>
              <a:t>. </a:t>
            </a:r>
            <a:r>
              <a:rPr lang="en-US" dirty="0" err="1"/>
              <a:t>Fusce</a:t>
            </a:r>
            <a:r>
              <a:rPr lang="en-US" dirty="0"/>
              <a:t> </a:t>
            </a:r>
            <a:r>
              <a:rPr lang="en-US" dirty="0" err="1"/>
              <a:t>suscipit</a:t>
            </a:r>
            <a:r>
              <a:rPr lang="en-US" dirty="0"/>
              <a:t> </a:t>
            </a:r>
            <a:r>
              <a:rPr lang="en-US" dirty="0" err="1"/>
              <a:t>ultrices</a:t>
            </a:r>
            <a:r>
              <a:rPr lang="en-US" dirty="0"/>
              <a:t> </a:t>
            </a:r>
            <a:r>
              <a:rPr lang="en-US" dirty="0" err="1"/>
              <a:t>tellus</a:t>
            </a:r>
            <a:r>
              <a:rPr lang="en-US" dirty="0"/>
              <a:t>. </a:t>
            </a:r>
            <a:r>
              <a:rPr lang="en-US" dirty="0" err="1"/>
              <a:t>Fusce</a:t>
            </a:r>
            <a:r>
              <a:rPr lang="en-US" dirty="0"/>
              <a:t> </a:t>
            </a:r>
            <a:r>
              <a:rPr lang="en-US" dirty="0" err="1"/>
              <a:t>rhoncus</a:t>
            </a:r>
            <a:r>
              <a:rPr lang="en-US" dirty="0"/>
              <a:t> maximus </a:t>
            </a:r>
            <a:r>
              <a:rPr lang="en-US" dirty="0" err="1"/>
              <a:t>bibendum</a:t>
            </a:r>
            <a:r>
              <a:rPr lang="en-US" dirty="0"/>
              <a:t>. Integer </a:t>
            </a:r>
            <a:r>
              <a:rPr lang="en-US" dirty="0" err="1"/>
              <a:t>metus</a:t>
            </a:r>
            <a:r>
              <a:rPr lang="en-US" dirty="0"/>
              <a:t> quam, </a:t>
            </a:r>
            <a:r>
              <a:rPr lang="en-US" dirty="0" err="1"/>
              <a:t>bibendum</a:t>
            </a:r>
            <a:r>
              <a:rPr lang="en-US" dirty="0"/>
              <a:t> sit </a:t>
            </a:r>
            <a:r>
              <a:rPr lang="en-US" dirty="0" err="1"/>
              <a:t>amet</a:t>
            </a:r>
            <a:r>
              <a:rPr lang="en-US" dirty="0"/>
              <a:t> </a:t>
            </a:r>
            <a:r>
              <a:rPr lang="en-US" dirty="0" err="1"/>
              <a:t>ultricies</a:t>
            </a:r>
            <a:r>
              <a:rPr lang="en-US" dirty="0"/>
              <a:t> </a:t>
            </a:r>
            <a:r>
              <a:rPr lang="en-US" dirty="0" err="1"/>
              <a:t>vel</a:t>
            </a:r>
            <a:r>
              <a:rPr lang="en-US" dirty="0"/>
              <a:t>, tempus a sem. </a:t>
            </a:r>
            <a:r>
              <a:rPr lang="en-US" dirty="0" err="1"/>
              <a:t>Suspendisse</a:t>
            </a:r>
            <a:r>
              <a:rPr lang="en-US" dirty="0"/>
              <a:t> non </a:t>
            </a:r>
            <a:r>
              <a:rPr lang="en-US" dirty="0" err="1"/>
              <a:t>massa</a:t>
            </a:r>
            <a:r>
              <a:rPr lang="en-US" dirty="0"/>
              <a:t> </a:t>
            </a:r>
            <a:r>
              <a:rPr lang="en-US" dirty="0" err="1"/>
              <a:t>enim</a:t>
            </a:r>
            <a:r>
              <a:rPr lang="en-US" dirty="0"/>
              <a:t>. </a:t>
            </a:r>
            <a:r>
              <a:rPr lang="en-US" dirty="0" err="1"/>
              <a:t>Suspendisse</a:t>
            </a:r>
            <a:r>
              <a:rPr lang="en-US" dirty="0"/>
              <a:t> </a:t>
            </a:r>
            <a:r>
              <a:rPr lang="en-US" dirty="0" err="1"/>
              <a:t>ultrices</a:t>
            </a:r>
            <a:r>
              <a:rPr lang="en-US" dirty="0"/>
              <a:t> </a:t>
            </a:r>
            <a:r>
              <a:rPr lang="en-US" dirty="0" err="1"/>
              <a:t>suscipit</a:t>
            </a:r>
            <a:r>
              <a:rPr lang="en-US" dirty="0"/>
              <a:t> </a:t>
            </a:r>
            <a:r>
              <a:rPr lang="en-US" dirty="0" err="1"/>
              <a:t>tellus</a:t>
            </a:r>
            <a:r>
              <a:rPr lang="en-US" dirty="0"/>
              <a:t> non </a:t>
            </a:r>
            <a:r>
              <a:rPr lang="en-US" dirty="0" err="1"/>
              <a:t>vestibulum</a:t>
            </a:r>
            <a:r>
              <a:rPr lang="en-US" dirty="0"/>
              <a:t>. </a:t>
            </a:r>
            <a:r>
              <a:rPr lang="en-US" dirty="0" err="1"/>
              <a:t>Aenean</a:t>
            </a:r>
            <a:r>
              <a:rPr lang="en-US" dirty="0"/>
              <a:t> </a:t>
            </a:r>
            <a:r>
              <a:rPr lang="en-US" dirty="0" err="1"/>
              <a:t>pretium</a:t>
            </a:r>
            <a:r>
              <a:rPr lang="en-US" dirty="0"/>
              <a:t> </a:t>
            </a:r>
            <a:r>
              <a:rPr lang="en-US" dirty="0" err="1"/>
              <a:t>tempor</a:t>
            </a:r>
            <a:r>
              <a:rPr lang="en-US" dirty="0"/>
              <a:t> </a:t>
            </a:r>
            <a:r>
              <a:rPr lang="en-US" dirty="0" err="1"/>
              <a:t>placerat</a:t>
            </a:r>
            <a:r>
              <a:rPr lang="en-US" dirty="0"/>
              <a:t>. </a:t>
            </a:r>
            <a:r>
              <a:rPr lang="en-US" dirty="0" err="1"/>
              <a:t>Mauris</a:t>
            </a:r>
            <a:r>
              <a:rPr lang="en-US" dirty="0"/>
              <a:t> </a:t>
            </a:r>
            <a:r>
              <a:rPr lang="en-US" dirty="0" err="1"/>
              <a:t>luctus</a:t>
            </a:r>
            <a:r>
              <a:rPr lang="en-US" dirty="0"/>
              <a:t>, ante at </a:t>
            </a:r>
            <a:r>
              <a:rPr lang="en-US" dirty="0" err="1"/>
              <a:t>finibus</a:t>
            </a:r>
            <a:r>
              <a:rPr lang="en-US" dirty="0"/>
              <a:t> </a:t>
            </a:r>
            <a:r>
              <a:rPr lang="en-US" dirty="0" err="1"/>
              <a:t>bibendum</a:t>
            </a:r>
            <a:r>
              <a:rPr lang="en-US" dirty="0"/>
              <a:t>, </a:t>
            </a:r>
            <a:r>
              <a:rPr lang="en-US" dirty="0" err="1"/>
              <a:t>tortor</a:t>
            </a:r>
            <a:r>
              <a:rPr lang="en-US" dirty="0"/>
              <a:t> lacus </a:t>
            </a:r>
            <a:r>
              <a:rPr lang="en-US" dirty="0" err="1"/>
              <a:t>finibus</a:t>
            </a:r>
            <a:r>
              <a:rPr lang="en-US" dirty="0"/>
              <a:t> </a:t>
            </a:r>
            <a:r>
              <a:rPr lang="en-US" dirty="0" err="1"/>
              <a:t>justo</a:t>
            </a:r>
            <a:r>
              <a:rPr lang="en-US" dirty="0"/>
              <a:t>, </a:t>
            </a:r>
            <a:r>
              <a:rPr lang="en-US" dirty="0" err="1"/>
              <a:t>sed</a:t>
            </a:r>
            <a:r>
              <a:rPr lang="en-US" dirty="0"/>
              <a:t> </a:t>
            </a:r>
            <a:r>
              <a:rPr lang="en-US" dirty="0" err="1"/>
              <a:t>ultrices</a:t>
            </a:r>
            <a:r>
              <a:rPr lang="en-US" dirty="0"/>
              <a:t> </a:t>
            </a:r>
            <a:r>
              <a:rPr lang="en-US" dirty="0" err="1"/>
              <a:t>nibh</a:t>
            </a:r>
            <a:r>
              <a:rPr lang="en-US" dirty="0"/>
              <a:t> </a:t>
            </a:r>
            <a:r>
              <a:rPr lang="en-US" dirty="0" err="1"/>
              <a:t>nunc</a:t>
            </a:r>
            <a:r>
              <a:rPr lang="en-US" dirty="0"/>
              <a:t> </a:t>
            </a:r>
            <a:r>
              <a:rPr lang="en-US" dirty="0" err="1"/>
              <a:t>tincidunt</a:t>
            </a:r>
            <a:r>
              <a:rPr lang="en-US" dirty="0"/>
              <a:t> sem. Nam sit </a:t>
            </a:r>
            <a:r>
              <a:rPr lang="en-US" dirty="0" err="1"/>
              <a:t>amet</a:t>
            </a:r>
            <a:r>
              <a:rPr lang="en-US" dirty="0"/>
              <a:t> lorem </a:t>
            </a:r>
            <a:r>
              <a:rPr lang="en-US" dirty="0" err="1"/>
              <a:t>velit</a:t>
            </a:r>
            <a:r>
              <a:rPr lang="en-US" dirty="0"/>
              <a:t>. </a:t>
            </a:r>
            <a:r>
              <a:rPr lang="en-US" dirty="0" err="1"/>
              <a:t>Quisque</a:t>
            </a:r>
            <a:r>
              <a:rPr lang="en-US" dirty="0"/>
              <a:t> </a:t>
            </a:r>
            <a:r>
              <a:rPr lang="en-US" dirty="0" err="1"/>
              <a:t>mauris</a:t>
            </a:r>
            <a:r>
              <a:rPr lang="en-US" dirty="0"/>
              <a:t> ipsum, </a:t>
            </a:r>
            <a:r>
              <a:rPr lang="en-US" dirty="0" err="1"/>
              <a:t>ultricies</a:t>
            </a:r>
            <a:r>
              <a:rPr lang="en-US" dirty="0"/>
              <a:t> a nisi ac, </a:t>
            </a:r>
            <a:r>
              <a:rPr lang="en-US" dirty="0" err="1"/>
              <a:t>venenatis</a:t>
            </a:r>
            <a:r>
              <a:rPr lang="en-US" dirty="0"/>
              <a:t> tempus ipsum.</a:t>
            </a:r>
          </a:p>
        </p:txBody>
      </p:sp>
      <p:sp>
        <p:nvSpPr>
          <p:cNvPr id="7"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3600" b="1" i="0" cap="none" baseline="0">
                <a:solidFill>
                  <a:srgbClr val="004B73"/>
                </a:solidFill>
                <a:latin typeface="Arial Bold" charset="0"/>
                <a:ea typeface="Arial Bold" charset="0"/>
                <a:cs typeface="Arial Bold" charset="0"/>
              </a:defRPr>
            </a:lvl1pPr>
          </a:lstStyle>
          <a:p>
            <a:r>
              <a:rPr lang="en-US" dirty="0"/>
              <a:t>Large Header</a:t>
            </a:r>
          </a:p>
        </p:txBody>
      </p:sp>
      <p:pic>
        <p:nvPicPr>
          <p:cNvPr id="12" name="Picture 11"/>
          <p:cNvPicPr>
            <a:picLocks noChangeAspect="1"/>
          </p:cNvPicPr>
          <p:nvPr userDrawn="1"/>
        </p:nvPicPr>
        <p:blipFill>
          <a:blip r:embed="rId3" cstate="print">
            <a:duotone>
              <a:schemeClr val="accent1">
                <a:shade val="45000"/>
                <a:satMod val="135000"/>
              </a:schemeClr>
              <a:prstClr val="white"/>
            </a:duotone>
            <a:alphaModFix amt="29000"/>
            <a:extLst>
              <a:ext uri="{28A0092B-C50C-407E-A947-70E740481C1C}">
                <a14:useLocalDpi xmlns:a14="http://schemas.microsoft.com/office/drawing/2010/main" val="0"/>
              </a:ext>
            </a:extLst>
          </a:blip>
          <a:stretch>
            <a:fillRect/>
          </a:stretch>
        </p:blipFill>
        <p:spPr>
          <a:xfrm>
            <a:off x="267260" y="17730"/>
            <a:ext cx="1378323" cy="10718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03932B3-E7AE-423E-A5C5-8A541B2DBF17}"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5A6ED-4C57-442D-A441-BD4527F40BFA}" type="slidenum">
              <a:rPr lang="en-US" smtClean="0"/>
              <a:pPr/>
              <a:t>‹#›</a:t>
            </a:fld>
            <a:endParaRPr lang="en-US"/>
          </a:p>
        </p:txBody>
      </p:sp>
    </p:spTree>
    <p:extLst>
      <p:ext uri="{BB962C8B-B14F-4D97-AF65-F5344CB8AC3E}">
        <p14:creationId xmlns:p14="http://schemas.microsoft.com/office/powerpoint/2010/main" val="159461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903932B3-E7AE-423E-A5C5-8A541B2DBF17}" type="datetimeFigureOut">
              <a:rPr lang="en-US" smtClean="0"/>
              <a:pPr/>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5A6ED-4C57-442D-A441-BD4527F40BFA}" type="slidenum">
              <a:rPr lang="en-US" smtClean="0"/>
              <a:pPr/>
              <a:t>‹#›</a:t>
            </a:fld>
            <a:endParaRPr lang="en-US"/>
          </a:p>
        </p:txBody>
      </p:sp>
    </p:spTree>
    <p:extLst>
      <p:ext uri="{BB962C8B-B14F-4D97-AF65-F5344CB8AC3E}">
        <p14:creationId xmlns:p14="http://schemas.microsoft.com/office/powerpoint/2010/main" val="191192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5"/>
            <a:ext cx="2057400" cy="273844"/>
          </a:xfrm>
          <a:prstGeom prst="rect">
            <a:avLst/>
          </a:prstGeom>
        </p:spPr>
        <p:txBody>
          <a:bodyPr/>
          <a:lstStyle/>
          <a:p>
            <a:fld id="{928804E4-C0BA-4035-B797-FB8DBE92D08D}" type="datetime1">
              <a:rPr lang="en-US" smtClean="0"/>
              <a:pPr/>
              <a:t>11/14/2017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F22F44-F17D-42B3-B855-4B1AC29B46A6}" type="slidenum">
              <a:rPr lang="en-US" smtClean="0"/>
              <a:pPr/>
              <a:t>‹#›</a:t>
            </a:fld>
            <a:endParaRPr lang="en-US" dirty="0"/>
          </a:p>
        </p:txBody>
      </p:sp>
    </p:spTree>
    <p:extLst>
      <p:ext uri="{BB962C8B-B14F-4D97-AF65-F5344CB8AC3E}">
        <p14:creationId xmlns:p14="http://schemas.microsoft.com/office/powerpoint/2010/main" val="1749458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_sections">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14" name="Text Placeholder 13"/>
          <p:cNvSpPr>
            <a:spLocks noGrp="1"/>
          </p:cNvSpPr>
          <p:nvPr>
            <p:ph type="body" sz="quarter" idx="10" hasCustomPrompt="1"/>
          </p:nvPr>
        </p:nvSpPr>
        <p:spPr>
          <a:xfrm>
            <a:off x="285750" y="804247"/>
            <a:ext cx="4133850" cy="400050"/>
          </a:xfrm>
          <a:prstGeom prst="rect">
            <a:avLst/>
          </a:prstGeom>
        </p:spPr>
        <p:txBody>
          <a:bodyPr anchor="t"/>
          <a:lstStyle>
            <a:lvl1pPr algn="l">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a:t>
            </a:r>
          </a:p>
        </p:txBody>
      </p:sp>
      <p:sp>
        <p:nvSpPr>
          <p:cNvPr id="5" name="Text Placeholder 4"/>
          <p:cNvSpPr>
            <a:spLocks noGrp="1"/>
          </p:cNvSpPr>
          <p:nvPr>
            <p:ph type="body" sz="quarter" idx="11" hasCustomPrompt="1"/>
          </p:nvPr>
        </p:nvSpPr>
        <p:spPr>
          <a:xfrm>
            <a:off x="285750" y="1216721"/>
            <a:ext cx="4133850" cy="3436981"/>
          </a:xfrm>
          <a:prstGeom prst="rect">
            <a:avLst/>
          </a:prstGeom>
        </p:spPr>
        <p:txBody>
          <a:bodyPr tIns="182880">
            <a:normAutofit/>
          </a:bodyPr>
          <a:lstStyle>
            <a:lvl1pPr>
              <a:lnSpc>
                <a:spcPct val="100000"/>
              </a:lnSpc>
              <a:defRPr sz="1650" b="0" i="0">
                <a:latin typeface="Arial" charset="0"/>
                <a:ea typeface="Arial" charset="0"/>
                <a:cs typeface="Arial" charset="0"/>
              </a:defRPr>
            </a:lvl1pPr>
          </a:lstStyle>
          <a:p>
            <a:pPr lvl="0"/>
            <a:r>
              <a:rPr lang="en-US" dirty="0"/>
              <a:t>Use this template for large body of text, for paragraphs 7 lines deep or more.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sit </a:t>
            </a:r>
            <a:r>
              <a:rPr lang="en-US" dirty="0" err="1"/>
              <a:t>amet</a:t>
            </a:r>
            <a:r>
              <a:rPr lang="en-US" dirty="0"/>
              <a:t> </a:t>
            </a:r>
            <a:r>
              <a:rPr lang="en-US" dirty="0" err="1"/>
              <a:t>metus</a:t>
            </a:r>
            <a:r>
              <a:rPr lang="en-US" dirty="0"/>
              <a:t> </a:t>
            </a:r>
            <a:r>
              <a:rPr lang="en-US" dirty="0" err="1"/>
              <a:t>tincidunt</a:t>
            </a:r>
            <a:r>
              <a:rPr lang="en-US" dirty="0"/>
              <a:t>, </a:t>
            </a:r>
            <a:r>
              <a:rPr lang="en-US" dirty="0" err="1"/>
              <a:t>faucibus</a:t>
            </a:r>
            <a:r>
              <a:rPr lang="en-US" dirty="0"/>
              <a:t> quam a, </a:t>
            </a:r>
            <a:r>
              <a:rPr lang="en-US" dirty="0" err="1"/>
              <a:t>sollicitudin</a:t>
            </a:r>
            <a:r>
              <a:rPr lang="en-US" dirty="0"/>
              <a:t> dolor. </a:t>
            </a:r>
            <a:r>
              <a:rPr lang="en-US" dirty="0" err="1"/>
              <a:t>Fusce</a:t>
            </a:r>
            <a:r>
              <a:rPr lang="en-US" dirty="0"/>
              <a:t> </a:t>
            </a:r>
            <a:r>
              <a:rPr lang="en-US" dirty="0" err="1"/>
              <a:t>varius</a:t>
            </a:r>
            <a:r>
              <a:rPr lang="en-US" dirty="0"/>
              <a:t> </a:t>
            </a:r>
            <a:r>
              <a:rPr lang="en-US" dirty="0" err="1"/>
              <a:t>justo</a:t>
            </a:r>
            <a:r>
              <a:rPr lang="en-US" dirty="0"/>
              <a:t> et mi </a:t>
            </a:r>
            <a:r>
              <a:rPr lang="en-US" dirty="0" err="1"/>
              <a:t>sodales</a:t>
            </a:r>
            <a:r>
              <a:rPr lang="en-US" dirty="0"/>
              <a:t>, a </a:t>
            </a:r>
            <a:r>
              <a:rPr lang="en-US" dirty="0" err="1"/>
              <a:t>viverra</a:t>
            </a:r>
            <a:r>
              <a:rPr lang="en-US" dirty="0"/>
              <a:t> lacus </a:t>
            </a:r>
            <a:r>
              <a:rPr lang="en-US" dirty="0" err="1"/>
              <a:t>placerat</a:t>
            </a:r>
            <a:r>
              <a:rPr lang="en-US" dirty="0"/>
              <a:t>. </a:t>
            </a:r>
            <a:r>
              <a:rPr lang="en-US" dirty="0" err="1"/>
              <a:t>Fusce</a:t>
            </a:r>
            <a:r>
              <a:rPr lang="en-US" dirty="0"/>
              <a:t> </a:t>
            </a:r>
            <a:r>
              <a:rPr lang="en-US" dirty="0" err="1"/>
              <a:t>suscipit</a:t>
            </a:r>
            <a:r>
              <a:rPr lang="en-US" dirty="0"/>
              <a:t> </a:t>
            </a:r>
            <a:r>
              <a:rPr lang="en-US" dirty="0" err="1"/>
              <a:t>ultrices</a:t>
            </a:r>
            <a:r>
              <a:rPr lang="en-US" dirty="0"/>
              <a:t> </a:t>
            </a:r>
            <a:r>
              <a:rPr lang="en-US" dirty="0" err="1"/>
              <a:t>tellus</a:t>
            </a:r>
            <a:r>
              <a:rPr lang="en-US" dirty="0"/>
              <a:t>. </a:t>
            </a:r>
            <a:r>
              <a:rPr lang="en-US" dirty="0" err="1"/>
              <a:t>Fusce</a:t>
            </a:r>
            <a:r>
              <a:rPr lang="en-US" dirty="0"/>
              <a:t> </a:t>
            </a:r>
            <a:r>
              <a:rPr lang="en-US" dirty="0" err="1"/>
              <a:t>rhoncus</a:t>
            </a:r>
            <a:r>
              <a:rPr lang="en-US" dirty="0"/>
              <a:t> maximus </a:t>
            </a:r>
            <a:r>
              <a:rPr lang="en-US" dirty="0" err="1"/>
              <a:t>bibendum</a:t>
            </a:r>
            <a:r>
              <a:rPr lang="en-US" dirty="0"/>
              <a:t>. Integer </a:t>
            </a:r>
            <a:r>
              <a:rPr lang="en-US" dirty="0" err="1"/>
              <a:t>metus</a:t>
            </a:r>
            <a:r>
              <a:rPr lang="en-US" dirty="0"/>
              <a:t> quam, </a:t>
            </a:r>
            <a:r>
              <a:rPr lang="en-US" dirty="0" err="1"/>
              <a:t>bibendum</a:t>
            </a:r>
            <a:r>
              <a:rPr lang="en-US" dirty="0"/>
              <a:t> sit </a:t>
            </a:r>
            <a:r>
              <a:rPr lang="en-US" dirty="0" err="1"/>
              <a:t>amet</a:t>
            </a:r>
            <a:r>
              <a:rPr lang="en-US" dirty="0"/>
              <a:t> </a:t>
            </a:r>
            <a:r>
              <a:rPr lang="en-US" dirty="0" err="1"/>
              <a:t>ultricies</a:t>
            </a:r>
            <a:r>
              <a:rPr lang="en-US" dirty="0"/>
              <a:t> </a:t>
            </a:r>
            <a:r>
              <a:rPr lang="en-US" dirty="0" err="1"/>
              <a:t>vel</a:t>
            </a:r>
            <a:r>
              <a:rPr lang="en-US" dirty="0"/>
              <a:t>, tempus a sem. </a:t>
            </a:r>
            <a:r>
              <a:rPr lang="en-US" dirty="0" err="1"/>
              <a:t>Suspendisse</a:t>
            </a:r>
            <a:r>
              <a:rPr lang="en-US" dirty="0"/>
              <a:t> non </a:t>
            </a:r>
            <a:r>
              <a:rPr lang="en-US" dirty="0" err="1"/>
              <a:t>massa</a:t>
            </a:r>
            <a:r>
              <a:rPr lang="en-US" dirty="0"/>
              <a:t> </a:t>
            </a:r>
            <a:r>
              <a:rPr lang="en-US" dirty="0" err="1"/>
              <a:t>enim</a:t>
            </a:r>
            <a:r>
              <a:rPr lang="en-US" dirty="0"/>
              <a:t>. </a:t>
            </a:r>
            <a:r>
              <a:rPr lang="en-US" dirty="0" err="1"/>
              <a:t>Suspendisse</a:t>
            </a:r>
            <a:r>
              <a:rPr lang="en-US" dirty="0"/>
              <a:t> </a:t>
            </a:r>
            <a:r>
              <a:rPr lang="en-US" dirty="0" err="1"/>
              <a:t>ultrices</a:t>
            </a:r>
            <a:r>
              <a:rPr lang="en-US" dirty="0"/>
              <a:t> </a:t>
            </a:r>
            <a:r>
              <a:rPr lang="en-US" dirty="0" err="1"/>
              <a:t>suscipit</a:t>
            </a:r>
            <a:r>
              <a:rPr lang="en-US" dirty="0"/>
              <a:t> </a:t>
            </a:r>
            <a:r>
              <a:rPr lang="en-US" dirty="0" err="1"/>
              <a:t>tellus</a:t>
            </a:r>
            <a:r>
              <a:rPr lang="en-US" dirty="0"/>
              <a:t> non </a:t>
            </a:r>
            <a:r>
              <a:rPr lang="en-US" dirty="0" err="1"/>
              <a:t>vestibulum</a:t>
            </a:r>
            <a:r>
              <a:rPr lang="en-US" dirty="0"/>
              <a:t>. </a:t>
            </a:r>
            <a:r>
              <a:rPr lang="en-US" dirty="0" err="1"/>
              <a:t>Aenean</a:t>
            </a:r>
            <a:r>
              <a:rPr lang="en-US" dirty="0"/>
              <a:t> </a:t>
            </a:r>
            <a:r>
              <a:rPr lang="en-US" dirty="0" err="1"/>
              <a:t>pretium</a:t>
            </a:r>
            <a:r>
              <a:rPr lang="en-US" dirty="0"/>
              <a:t> </a:t>
            </a:r>
            <a:r>
              <a:rPr lang="en-US" dirty="0" err="1"/>
              <a:t>tempor</a:t>
            </a:r>
            <a:r>
              <a:rPr lang="en-US" dirty="0"/>
              <a:t> </a:t>
            </a:r>
            <a:r>
              <a:rPr lang="en-US" dirty="0" err="1"/>
              <a:t>placerat</a:t>
            </a:r>
            <a:r>
              <a:rPr lang="en-US" dirty="0"/>
              <a:t>. </a:t>
            </a:r>
            <a:r>
              <a:rPr lang="en-US" dirty="0" err="1"/>
              <a:t>Mauris</a:t>
            </a:r>
            <a:r>
              <a:rPr lang="en-US" dirty="0"/>
              <a:t> </a:t>
            </a:r>
            <a:r>
              <a:rPr lang="en-US" dirty="0" err="1"/>
              <a:t>luctus</a:t>
            </a:r>
            <a:r>
              <a:rPr lang="en-US" dirty="0"/>
              <a:t>, ante at </a:t>
            </a:r>
            <a:r>
              <a:rPr lang="en-US" dirty="0" err="1"/>
              <a:t>finibus</a:t>
            </a:r>
            <a:r>
              <a:rPr lang="en-US" dirty="0"/>
              <a:t> </a:t>
            </a:r>
            <a:r>
              <a:rPr lang="en-US" dirty="0" err="1"/>
              <a:t>bibendum</a:t>
            </a:r>
            <a:r>
              <a:rPr lang="en-US" dirty="0"/>
              <a:t>, </a:t>
            </a:r>
            <a:r>
              <a:rPr lang="en-US" dirty="0" err="1"/>
              <a:t>tortor</a:t>
            </a:r>
            <a:r>
              <a:rPr lang="en-US" dirty="0"/>
              <a:t> lacus </a:t>
            </a:r>
            <a:r>
              <a:rPr lang="en-US" dirty="0" err="1"/>
              <a:t>finibus</a:t>
            </a:r>
            <a:r>
              <a:rPr lang="en-US" dirty="0"/>
              <a:t> </a:t>
            </a:r>
            <a:r>
              <a:rPr lang="en-US" dirty="0" err="1"/>
              <a:t>justo</a:t>
            </a:r>
            <a:r>
              <a:rPr lang="en-US" dirty="0"/>
              <a:t>, </a:t>
            </a:r>
            <a:r>
              <a:rPr lang="en-US" dirty="0" err="1"/>
              <a:t>sed</a:t>
            </a:r>
            <a:r>
              <a:rPr lang="en-US" dirty="0"/>
              <a:t> </a:t>
            </a:r>
            <a:r>
              <a:rPr lang="en-US" dirty="0" err="1"/>
              <a:t>ultrices</a:t>
            </a:r>
            <a:r>
              <a:rPr lang="en-US" dirty="0"/>
              <a:t> </a:t>
            </a:r>
            <a:r>
              <a:rPr lang="en-US" dirty="0" err="1"/>
              <a:t>nibh</a:t>
            </a:r>
            <a:r>
              <a:rPr lang="en-US" dirty="0"/>
              <a:t> </a:t>
            </a:r>
            <a:r>
              <a:rPr lang="en-US" dirty="0" err="1"/>
              <a:t>nunc</a:t>
            </a:r>
            <a:r>
              <a:rPr lang="en-US" dirty="0"/>
              <a:t> </a:t>
            </a:r>
            <a:r>
              <a:rPr lang="en-US" dirty="0" err="1"/>
              <a:t>tincidunt</a:t>
            </a:r>
            <a:r>
              <a:rPr lang="en-US" dirty="0"/>
              <a:t> sem.</a:t>
            </a:r>
          </a:p>
        </p:txBody>
      </p:sp>
      <p:sp>
        <p:nvSpPr>
          <p:cNvPr id="11" name="Text Placeholder 13"/>
          <p:cNvSpPr>
            <a:spLocks noGrp="1"/>
          </p:cNvSpPr>
          <p:nvPr>
            <p:ph type="body" sz="quarter" idx="12" hasCustomPrompt="1"/>
          </p:nvPr>
        </p:nvSpPr>
        <p:spPr>
          <a:xfrm>
            <a:off x="4781550" y="804247"/>
            <a:ext cx="4133850" cy="400050"/>
          </a:xfrm>
          <a:prstGeom prst="rect">
            <a:avLst/>
          </a:prstGeom>
        </p:spPr>
        <p:txBody>
          <a:bodyPr anchor="t"/>
          <a:lstStyle>
            <a:lvl1pPr algn="l">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a:t>
            </a:r>
          </a:p>
        </p:txBody>
      </p:sp>
      <p:sp>
        <p:nvSpPr>
          <p:cNvPr id="12" name="Text Placeholder 4"/>
          <p:cNvSpPr>
            <a:spLocks noGrp="1"/>
          </p:cNvSpPr>
          <p:nvPr>
            <p:ph type="body" sz="quarter" idx="13" hasCustomPrompt="1"/>
          </p:nvPr>
        </p:nvSpPr>
        <p:spPr>
          <a:xfrm>
            <a:off x="4781550" y="1216721"/>
            <a:ext cx="4133850" cy="3436981"/>
          </a:xfrm>
          <a:prstGeom prst="rect">
            <a:avLst/>
          </a:prstGeom>
        </p:spPr>
        <p:txBody>
          <a:bodyPr tIns="182880">
            <a:normAutofit/>
          </a:bodyPr>
          <a:lstStyle>
            <a:lvl1pPr>
              <a:lnSpc>
                <a:spcPct val="100000"/>
              </a:lnSpc>
              <a:defRPr sz="1650" b="0" i="0">
                <a:latin typeface="Arial" charset="0"/>
                <a:ea typeface="Arial" charset="0"/>
                <a:cs typeface="Arial" charset="0"/>
              </a:defRPr>
            </a:lvl1pPr>
          </a:lstStyle>
          <a:p>
            <a:pPr lvl="0"/>
            <a:r>
              <a:rPr lang="en-US" dirty="0"/>
              <a:t>Use this template for large body of text, for paragraphs 7 lines deep or more.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sit </a:t>
            </a:r>
            <a:r>
              <a:rPr lang="en-US" dirty="0" err="1"/>
              <a:t>amet</a:t>
            </a:r>
            <a:r>
              <a:rPr lang="en-US" dirty="0"/>
              <a:t> </a:t>
            </a:r>
            <a:r>
              <a:rPr lang="en-US" dirty="0" err="1"/>
              <a:t>metus</a:t>
            </a:r>
            <a:r>
              <a:rPr lang="en-US" dirty="0"/>
              <a:t> </a:t>
            </a:r>
            <a:r>
              <a:rPr lang="en-US" dirty="0" err="1"/>
              <a:t>tincidunt</a:t>
            </a:r>
            <a:r>
              <a:rPr lang="en-US" dirty="0"/>
              <a:t>, </a:t>
            </a:r>
            <a:r>
              <a:rPr lang="en-US" dirty="0" err="1"/>
              <a:t>faucibus</a:t>
            </a:r>
            <a:r>
              <a:rPr lang="en-US" dirty="0"/>
              <a:t> quam a, </a:t>
            </a:r>
            <a:r>
              <a:rPr lang="en-US" dirty="0" err="1"/>
              <a:t>sollicitudin</a:t>
            </a:r>
            <a:r>
              <a:rPr lang="en-US" dirty="0"/>
              <a:t> dolor. </a:t>
            </a:r>
            <a:r>
              <a:rPr lang="en-US" dirty="0" err="1"/>
              <a:t>Fusce</a:t>
            </a:r>
            <a:r>
              <a:rPr lang="en-US" dirty="0"/>
              <a:t> </a:t>
            </a:r>
            <a:r>
              <a:rPr lang="en-US" dirty="0" err="1"/>
              <a:t>varius</a:t>
            </a:r>
            <a:r>
              <a:rPr lang="en-US" dirty="0"/>
              <a:t> </a:t>
            </a:r>
            <a:r>
              <a:rPr lang="en-US" dirty="0" err="1"/>
              <a:t>justo</a:t>
            </a:r>
            <a:r>
              <a:rPr lang="en-US" dirty="0"/>
              <a:t> et mi </a:t>
            </a:r>
            <a:r>
              <a:rPr lang="en-US" dirty="0" err="1"/>
              <a:t>sodales</a:t>
            </a:r>
            <a:r>
              <a:rPr lang="en-US" dirty="0"/>
              <a:t>, a </a:t>
            </a:r>
            <a:r>
              <a:rPr lang="en-US" dirty="0" err="1"/>
              <a:t>viverra</a:t>
            </a:r>
            <a:r>
              <a:rPr lang="en-US" dirty="0"/>
              <a:t> lacus </a:t>
            </a:r>
            <a:r>
              <a:rPr lang="en-US" dirty="0" err="1"/>
              <a:t>placerat</a:t>
            </a:r>
            <a:r>
              <a:rPr lang="en-US" dirty="0"/>
              <a:t>. </a:t>
            </a:r>
            <a:r>
              <a:rPr lang="en-US" dirty="0" err="1"/>
              <a:t>Fusce</a:t>
            </a:r>
            <a:r>
              <a:rPr lang="en-US" dirty="0"/>
              <a:t> </a:t>
            </a:r>
            <a:r>
              <a:rPr lang="en-US" dirty="0" err="1"/>
              <a:t>suscipit</a:t>
            </a:r>
            <a:r>
              <a:rPr lang="en-US" dirty="0"/>
              <a:t> </a:t>
            </a:r>
            <a:r>
              <a:rPr lang="en-US" dirty="0" err="1"/>
              <a:t>ultrices</a:t>
            </a:r>
            <a:r>
              <a:rPr lang="en-US" dirty="0"/>
              <a:t> </a:t>
            </a:r>
            <a:r>
              <a:rPr lang="en-US" dirty="0" err="1"/>
              <a:t>tellus</a:t>
            </a:r>
            <a:r>
              <a:rPr lang="en-US" dirty="0"/>
              <a:t>. </a:t>
            </a:r>
            <a:r>
              <a:rPr lang="en-US" dirty="0" err="1"/>
              <a:t>Fusce</a:t>
            </a:r>
            <a:r>
              <a:rPr lang="en-US" dirty="0"/>
              <a:t> </a:t>
            </a:r>
            <a:r>
              <a:rPr lang="en-US" dirty="0" err="1"/>
              <a:t>rhoncus</a:t>
            </a:r>
            <a:r>
              <a:rPr lang="en-US" dirty="0"/>
              <a:t> maximus </a:t>
            </a:r>
            <a:r>
              <a:rPr lang="en-US" dirty="0" err="1"/>
              <a:t>bibendum</a:t>
            </a:r>
            <a:r>
              <a:rPr lang="en-US" dirty="0"/>
              <a:t>. Integer </a:t>
            </a:r>
            <a:r>
              <a:rPr lang="en-US" dirty="0" err="1"/>
              <a:t>metus</a:t>
            </a:r>
            <a:r>
              <a:rPr lang="en-US" dirty="0"/>
              <a:t> quam, </a:t>
            </a:r>
            <a:r>
              <a:rPr lang="en-US" dirty="0" err="1"/>
              <a:t>bibendum</a:t>
            </a:r>
            <a:r>
              <a:rPr lang="en-US" dirty="0"/>
              <a:t> sit </a:t>
            </a:r>
            <a:r>
              <a:rPr lang="en-US" dirty="0" err="1"/>
              <a:t>amet</a:t>
            </a:r>
            <a:r>
              <a:rPr lang="en-US" dirty="0"/>
              <a:t> </a:t>
            </a:r>
            <a:r>
              <a:rPr lang="en-US" dirty="0" err="1"/>
              <a:t>ultricies</a:t>
            </a:r>
            <a:r>
              <a:rPr lang="en-US" dirty="0"/>
              <a:t> </a:t>
            </a:r>
            <a:r>
              <a:rPr lang="en-US" dirty="0" err="1"/>
              <a:t>vel</a:t>
            </a:r>
            <a:r>
              <a:rPr lang="en-US" dirty="0"/>
              <a:t>, tempus a sem. </a:t>
            </a:r>
            <a:r>
              <a:rPr lang="en-US" dirty="0" err="1"/>
              <a:t>Suspendisse</a:t>
            </a:r>
            <a:r>
              <a:rPr lang="en-US" dirty="0"/>
              <a:t> non </a:t>
            </a:r>
            <a:r>
              <a:rPr lang="en-US" dirty="0" err="1"/>
              <a:t>massa</a:t>
            </a:r>
            <a:r>
              <a:rPr lang="en-US" dirty="0"/>
              <a:t> </a:t>
            </a:r>
            <a:r>
              <a:rPr lang="en-US" dirty="0" err="1"/>
              <a:t>enim</a:t>
            </a:r>
            <a:r>
              <a:rPr lang="en-US" dirty="0"/>
              <a:t>. </a:t>
            </a:r>
            <a:r>
              <a:rPr lang="en-US" dirty="0" err="1"/>
              <a:t>Suspendisse</a:t>
            </a:r>
            <a:r>
              <a:rPr lang="en-US" dirty="0"/>
              <a:t> </a:t>
            </a:r>
            <a:r>
              <a:rPr lang="en-US" dirty="0" err="1"/>
              <a:t>ultrices</a:t>
            </a:r>
            <a:r>
              <a:rPr lang="en-US" dirty="0"/>
              <a:t> </a:t>
            </a:r>
            <a:r>
              <a:rPr lang="en-US" dirty="0" err="1"/>
              <a:t>suscipit</a:t>
            </a:r>
            <a:r>
              <a:rPr lang="en-US" dirty="0"/>
              <a:t> </a:t>
            </a:r>
            <a:r>
              <a:rPr lang="en-US" dirty="0" err="1"/>
              <a:t>tellus</a:t>
            </a:r>
            <a:r>
              <a:rPr lang="en-US" dirty="0"/>
              <a:t> non </a:t>
            </a:r>
            <a:r>
              <a:rPr lang="en-US" dirty="0" err="1"/>
              <a:t>vestibulum</a:t>
            </a:r>
            <a:r>
              <a:rPr lang="en-US" dirty="0"/>
              <a:t>. </a:t>
            </a:r>
            <a:r>
              <a:rPr lang="en-US" dirty="0" err="1"/>
              <a:t>Aenean</a:t>
            </a:r>
            <a:r>
              <a:rPr lang="en-US" dirty="0"/>
              <a:t> </a:t>
            </a:r>
            <a:r>
              <a:rPr lang="en-US" dirty="0" err="1"/>
              <a:t>pretium</a:t>
            </a:r>
            <a:r>
              <a:rPr lang="en-US" dirty="0"/>
              <a:t> </a:t>
            </a:r>
            <a:r>
              <a:rPr lang="en-US" dirty="0" err="1"/>
              <a:t>tempor</a:t>
            </a:r>
            <a:r>
              <a:rPr lang="en-US" dirty="0"/>
              <a:t> </a:t>
            </a:r>
            <a:r>
              <a:rPr lang="en-US" dirty="0" err="1"/>
              <a:t>placerat</a:t>
            </a:r>
            <a:r>
              <a:rPr lang="en-US" dirty="0"/>
              <a:t>. </a:t>
            </a:r>
            <a:r>
              <a:rPr lang="en-US" dirty="0" err="1"/>
              <a:t>Mauris</a:t>
            </a:r>
            <a:r>
              <a:rPr lang="en-US" dirty="0"/>
              <a:t> </a:t>
            </a:r>
            <a:r>
              <a:rPr lang="en-US" dirty="0" err="1"/>
              <a:t>luctus</a:t>
            </a:r>
            <a:r>
              <a:rPr lang="en-US" dirty="0"/>
              <a:t>, ante at </a:t>
            </a:r>
            <a:r>
              <a:rPr lang="en-US" dirty="0" err="1"/>
              <a:t>finibus</a:t>
            </a:r>
            <a:r>
              <a:rPr lang="en-US" dirty="0"/>
              <a:t> </a:t>
            </a:r>
            <a:r>
              <a:rPr lang="en-US" dirty="0" err="1"/>
              <a:t>bibendum</a:t>
            </a:r>
            <a:r>
              <a:rPr lang="en-US" dirty="0"/>
              <a:t>, </a:t>
            </a:r>
            <a:r>
              <a:rPr lang="en-US" dirty="0" err="1"/>
              <a:t>tortor</a:t>
            </a:r>
            <a:r>
              <a:rPr lang="en-US" dirty="0"/>
              <a:t> lacus </a:t>
            </a:r>
            <a:r>
              <a:rPr lang="en-US" dirty="0" err="1"/>
              <a:t>finibus</a:t>
            </a:r>
            <a:r>
              <a:rPr lang="en-US" dirty="0"/>
              <a:t> </a:t>
            </a:r>
            <a:r>
              <a:rPr lang="en-US" dirty="0" err="1"/>
              <a:t>justo</a:t>
            </a:r>
            <a:r>
              <a:rPr lang="en-US" dirty="0"/>
              <a:t>, </a:t>
            </a:r>
            <a:r>
              <a:rPr lang="en-US" dirty="0" err="1"/>
              <a:t>sed</a:t>
            </a:r>
            <a:r>
              <a:rPr lang="en-US" dirty="0"/>
              <a:t> </a:t>
            </a:r>
            <a:r>
              <a:rPr lang="en-US" dirty="0" err="1"/>
              <a:t>ultrices</a:t>
            </a:r>
            <a:r>
              <a:rPr lang="en-US" dirty="0"/>
              <a:t> </a:t>
            </a:r>
            <a:r>
              <a:rPr lang="en-US" dirty="0" err="1"/>
              <a:t>nibh</a:t>
            </a:r>
            <a:r>
              <a:rPr lang="en-US" dirty="0"/>
              <a:t> </a:t>
            </a:r>
            <a:r>
              <a:rPr lang="en-US" dirty="0" err="1"/>
              <a:t>nunc</a:t>
            </a:r>
            <a:r>
              <a:rPr lang="en-US" dirty="0"/>
              <a:t> </a:t>
            </a:r>
            <a:r>
              <a:rPr lang="en-US" dirty="0" err="1"/>
              <a:t>tincidunt</a:t>
            </a:r>
            <a:r>
              <a:rPr lang="en-US" dirty="0"/>
              <a:t> sem.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_top_inf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cxnSp>
        <p:nvCxnSpPr>
          <p:cNvPr id="6" name="Straight Connector 5"/>
          <p:cNvCxnSpPr/>
          <p:nvPr userDrawn="1"/>
        </p:nvCxnSpPr>
        <p:spPr>
          <a:xfrm>
            <a:off x="3257550" y="331358"/>
            <a:ext cx="0" cy="868792"/>
          </a:xfrm>
          <a:prstGeom prst="line">
            <a:avLst/>
          </a:prstGeom>
          <a:ln>
            <a:solidFill>
              <a:srgbClr val="004B73"/>
            </a:solidFill>
          </a:ln>
        </p:spPr>
        <p:style>
          <a:lnRef idx="1">
            <a:schemeClr val="accent1"/>
          </a:lnRef>
          <a:fillRef idx="0">
            <a:schemeClr val="accent1"/>
          </a:fillRef>
          <a:effectRef idx="0">
            <a:schemeClr val="accent1"/>
          </a:effectRef>
          <a:fontRef idx="minor">
            <a:schemeClr val="tx1"/>
          </a:fontRef>
        </p:style>
      </p:cxnSp>
      <p:sp>
        <p:nvSpPr>
          <p:cNvPr id="8" name="Text Placeholder 13"/>
          <p:cNvSpPr>
            <a:spLocks noGrp="1"/>
          </p:cNvSpPr>
          <p:nvPr>
            <p:ph type="body" sz="quarter" idx="13" hasCustomPrompt="1"/>
          </p:nvPr>
        </p:nvSpPr>
        <p:spPr>
          <a:xfrm>
            <a:off x="285750" y="882235"/>
            <a:ext cx="3286594" cy="685800"/>
          </a:xfrm>
          <a:prstGeom prst="rect">
            <a:avLst/>
          </a:prstGeom>
        </p:spPr>
        <p:txBody>
          <a:bodyPr anchor="t">
            <a:noAutofit/>
          </a:bodyPr>
          <a:lstStyle>
            <a:lvl1pPr>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as needed or delete)</a:t>
            </a:r>
          </a:p>
        </p:txBody>
      </p:sp>
      <p:sp>
        <p:nvSpPr>
          <p:cNvPr id="9" name="Text Placeholder 4"/>
          <p:cNvSpPr>
            <a:spLocks noGrp="1"/>
          </p:cNvSpPr>
          <p:nvPr>
            <p:ph type="body" sz="quarter" idx="14" hasCustomPrompt="1"/>
          </p:nvPr>
        </p:nvSpPr>
        <p:spPr>
          <a:xfrm>
            <a:off x="3486150" y="342900"/>
            <a:ext cx="5314950" cy="857250"/>
          </a:xfrm>
          <a:prstGeom prst="rect">
            <a:avLst/>
          </a:prstGeom>
        </p:spPr>
        <p:txBody>
          <a:bodyPr lIns="0" tIns="0" rIns="0" bIns="0" anchor="ctr">
            <a:normAutofit/>
          </a:bodyPr>
          <a:lstStyle>
            <a:lvl1pPr>
              <a:lnSpc>
                <a:spcPts val="1980"/>
              </a:lnSpc>
              <a:defRPr sz="1650" b="0" i="0">
                <a:latin typeface="Arial" charset="0"/>
                <a:ea typeface="Arial" charset="0"/>
                <a:cs typeface="Arial" charset="0"/>
              </a:defRPr>
            </a:lvl1pPr>
          </a:lstStyle>
          <a:p>
            <a:pPr lvl="0"/>
            <a:r>
              <a:rPr lang="en-US" dirty="0"/>
              <a:t>Use this template for large body of text, for paragraphs 7 lines deep or more.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Holder 2"/>
          <p:cNvSpPr txBox="1">
            <a:spLocks/>
          </p:cNvSpPr>
          <p:nvPr userDrawn="1"/>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kern="0"/>
              <a:t>LARGE HEADER</a:t>
            </a:r>
            <a:endParaRPr lang="en-US" kern="0" dirty="0"/>
          </a:p>
        </p:txBody>
      </p:sp>
    </p:spTree>
    <p:extLst>
      <p:ext uri="{BB962C8B-B14F-4D97-AF65-F5344CB8AC3E}">
        <p14:creationId xmlns:p14="http://schemas.microsoft.com/office/powerpoint/2010/main" val="1663595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_wGradi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5" name="Rectangle 4"/>
          <p:cNvSpPr/>
          <p:nvPr userDrawn="1"/>
        </p:nvSpPr>
        <p:spPr>
          <a:xfrm>
            <a:off x="0" y="228600"/>
            <a:ext cx="9144000" cy="4400550"/>
          </a:xfrm>
          <a:prstGeom prst="rect">
            <a:avLst/>
          </a:prstGeom>
          <a:gradFill>
            <a:gsLst>
              <a:gs pos="58000">
                <a:schemeClr val="accent1">
                  <a:lumMod val="5000"/>
                  <a:lumOff val="95000"/>
                </a:schemeClr>
              </a:gs>
              <a:gs pos="89000">
                <a:schemeClr val="accent1">
                  <a:lumMod val="30000"/>
                  <a:lumOff val="70000"/>
                  <a:alpha val="6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i="0" dirty="0">
              <a:latin typeface="Arial Bold" charset="0"/>
            </a:endParaRPr>
          </a:p>
        </p:txBody>
      </p:sp>
      <p:sp>
        <p:nvSpPr>
          <p:cNvPr id="7" name="Text Placeholder 13"/>
          <p:cNvSpPr>
            <a:spLocks noGrp="1"/>
          </p:cNvSpPr>
          <p:nvPr>
            <p:ph type="body" sz="quarter" idx="12" hasCustomPrompt="1"/>
          </p:nvPr>
        </p:nvSpPr>
        <p:spPr>
          <a:xfrm>
            <a:off x="285750" y="874388"/>
            <a:ext cx="8477250" cy="342900"/>
          </a:xfrm>
          <a:prstGeom prst="rect">
            <a:avLst/>
          </a:prstGeom>
        </p:spPr>
        <p:txBody>
          <a:bodyPr anchor="t"/>
          <a:lstStyle>
            <a:lvl1pPr>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as needed or delete)</a:t>
            </a:r>
          </a:p>
        </p:txBody>
      </p:sp>
      <p:sp>
        <p:nvSpPr>
          <p:cNvPr id="8" name="Text Placeholder 4"/>
          <p:cNvSpPr>
            <a:spLocks noGrp="1"/>
          </p:cNvSpPr>
          <p:nvPr>
            <p:ph type="body" sz="quarter" idx="13" hasCustomPrompt="1"/>
          </p:nvPr>
        </p:nvSpPr>
        <p:spPr>
          <a:xfrm>
            <a:off x="285750" y="1371600"/>
            <a:ext cx="8477250" cy="3200400"/>
          </a:xfrm>
          <a:prstGeom prst="rect">
            <a:avLst/>
          </a:prstGeom>
        </p:spPr>
        <p:txBody>
          <a:bodyPr tIns="182880"/>
          <a:lstStyle>
            <a:lvl1pPr>
              <a:defRPr sz="1650" b="0" i="0">
                <a:latin typeface="Arial" charset="0"/>
                <a:ea typeface="Arial" charset="0"/>
                <a:cs typeface="Arial" charset="0"/>
              </a:defRPr>
            </a:lvl1pPr>
          </a:lstStyle>
          <a:p>
            <a:pPr lvl="0"/>
            <a:r>
              <a:rPr lang="en-US" dirty="0"/>
              <a:t>Use this template for large body of text, for paragraphs 7 lines deep or more.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sit </a:t>
            </a:r>
            <a:r>
              <a:rPr lang="en-US" dirty="0" err="1"/>
              <a:t>amet</a:t>
            </a:r>
            <a:r>
              <a:rPr lang="en-US" dirty="0"/>
              <a:t> </a:t>
            </a:r>
            <a:r>
              <a:rPr lang="en-US" dirty="0" err="1"/>
              <a:t>metus</a:t>
            </a:r>
            <a:r>
              <a:rPr lang="en-US" dirty="0"/>
              <a:t> </a:t>
            </a:r>
            <a:r>
              <a:rPr lang="en-US" dirty="0" err="1"/>
              <a:t>tincidunt</a:t>
            </a:r>
            <a:r>
              <a:rPr lang="en-US" dirty="0"/>
              <a:t>, </a:t>
            </a:r>
            <a:r>
              <a:rPr lang="en-US" dirty="0" err="1"/>
              <a:t>faucibus</a:t>
            </a:r>
            <a:r>
              <a:rPr lang="en-US" dirty="0"/>
              <a:t> quam a, </a:t>
            </a:r>
            <a:r>
              <a:rPr lang="en-US" dirty="0" err="1"/>
              <a:t>sollicitudin</a:t>
            </a:r>
            <a:r>
              <a:rPr lang="en-US" dirty="0"/>
              <a:t> dolor. </a:t>
            </a:r>
            <a:r>
              <a:rPr lang="en-US" dirty="0" err="1"/>
              <a:t>Fusce</a:t>
            </a:r>
            <a:r>
              <a:rPr lang="en-US" dirty="0"/>
              <a:t> </a:t>
            </a:r>
            <a:r>
              <a:rPr lang="en-US" dirty="0" err="1"/>
              <a:t>varius</a:t>
            </a:r>
            <a:r>
              <a:rPr lang="en-US" dirty="0"/>
              <a:t> </a:t>
            </a:r>
            <a:r>
              <a:rPr lang="en-US" dirty="0" err="1"/>
              <a:t>justo</a:t>
            </a:r>
            <a:r>
              <a:rPr lang="en-US" dirty="0"/>
              <a:t> et mi </a:t>
            </a:r>
            <a:r>
              <a:rPr lang="en-US" dirty="0" err="1"/>
              <a:t>sodales</a:t>
            </a:r>
            <a:r>
              <a:rPr lang="en-US" dirty="0"/>
              <a:t>, a </a:t>
            </a:r>
            <a:r>
              <a:rPr lang="en-US" dirty="0" err="1"/>
              <a:t>viverra</a:t>
            </a:r>
            <a:r>
              <a:rPr lang="en-US" dirty="0"/>
              <a:t> lacus </a:t>
            </a:r>
            <a:r>
              <a:rPr lang="en-US" dirty="0" err="1"/>
              <a:t>placerat</a:t>
            </a:r>
            <a:r>
              <a:rPr lang="en-US" dirty="0"/>
              <a:t>. </a:t>
            </a:r>
            <a:r>
              <a:rPr lang="en-US" dirty="0" err="1"/>
              <a:t>Fusce</a:t>
            </a:r>
            <a:r>
              <a:rPr lang="en-US" dirty="0"/>
              <a:t> </a:t>
            </a:r>
            <a:r>
              <a:rPr lang="en-US" dirty="0" err="1"/>
              <a:t>suscipit</a:t>
            </a:r>
            <a:r>
              <a:rPr lang="en-US" dirty="0"/>
              <a:t> </a:t>
            </a:r>
            <a:r>
              <a:rPr lang="en-US" dirty="0" err="1"/>
              <a:t>ultrices</a:t>
            </a:r>
            <a:r>
              <a:rPr lang="en-US" dirty="0"/>
              <a:t> </a:t>
            </a:r>
            <a:r>
              <a:rPr lang="en-US" dirty="0" err="1"/>
              <a:t>tellus</a:t>
            </a:r>
            <a:r>
              <a:rPr lang="en-US" dirty="0"/>
              <a:t>. </a:t>
            </a:r>
            <a:r>
              <a:rPr lang="en-US" dirty="0" err="1"/>
              <a:t>Fusce</a:t>
            </a:r>
            <a:r>
              <a:rPr lang="en-US" dirty="0"/>
              <a:t> </a:t>
            </a:r>
            <a:r>
              <a:rPr lang="en-US" dirty="0" err="1"/>
              <a:t>rhoncus</a:t>
            </a:r>
            <a:r>
              <a:rPr lang="en-US" dirty="0"/>
              <a:t> maximus </a:t>
            </a:r>
            <a:r>
              <a:rPr lang="en-US" dirty="0" err="1"/>
              <a:t>bibendum</a:t>
            </a:r>
            <a:r>
              <a:rPr lang="en-US" dirty="0"/>
              <a:t>. Integer </a:t>
            </a:r>
            <a:r>
              <a:rPr lang="en-US" dirty="0" err="1"/>
              <a:t>metus</a:t>
            </a:r>
            <a:r>
              <a:rPr lang="en-US" dirty="0"/>
              <a:t> quam, </a:t>
            </a:r>
            <a:r>
              <a:rPr lang="en-US" dirty="0" err="1"/>
              <a:t>bibendum</a:t>
            </a:r>
            <a:r>
              <a:rPr lang="en-US" dirty="0"/>
              <a:t> sit </a:t>
            </a:r>
            <a:r>
              <a:rPr lang="en-US" dirty="0" err="1"/>
              <a:t>amet</a:t>
            </a:r>
            <a:r>
              <a:rPr lang="en-US" dirty="0"/>
              <a:t> </a:t>
            </a:r>
            <a:r>
              <a:rPr lang="en-US" dirty="0" err="1"/>
              <a:t>ultricies</a:t>
            </a:r>
            <a:r>
              <a:rPr lang="en-US" dirty="0"/>
              <a:t> </a:t>
            </a:r>
            <a:r>
              <a:rPr lang="en-US" dirty="0" err="1"/>
              <a:t>vel</a:t>
            </a:r>
            <a:r>
              <a:rPr lang="en-US" dirty="0"/>
              <a:t>, tempus a sem. </a:t>
            </a:r>
            <a:r>
              <a:rPr lang="en-US" dirty="0" err="1"/>
              <a:t>Suspendisse</a:t>
            </a:r>
            <a:r>
              <a:rPr lang="en-US" dirty="0"/>
              <a:t> non </a:t>
            </a:r>
            <a:r>
              <a:rPr lang="en-US" dirty="0" err="1"/>
              <a:t>massa</a:t>
            </a:r>
            <a:r>
              <a:rPr lang="en-US" dirty="0"/>
              <a:t> </a:t>
            </a:r>
            <a:r>
              <a:rPr lang="en-US" dirty="0" err="1"/>
              <a:t>enim</a:t>
            </a:r>
            <a:r>
              <a:rPr lang="en-US" dirty="0"/>
              <a:t>. </a:t>
            </a:r>
            <a:r>
              <a:rPr lang="en-US" dirty="0" err="1"/>
              <a:t>Suspendisse</a:t>
            </a:r>
            <a:r>
              <a:rPr lang="en-US" dirty="0"/>
              <a:t> </a:t>
            </a:r>
            <a:r>
              <a:rPr lang="en-US" dirty="0" err="1"/>
              <a:t>ultrices</a:t>
            </a:r>
            <a:r>
              <a:rPr lang="en-US" dirty="0"/>
              <a:t> </a:t>
            </a:r>
            <a:r>
              <a:rPr lang="en-US" dirty="0" err="1"/>
              <a:t>suscipit</a:t>
            </a:r>
            <a:r>
              <a:rPr lang="en-US" dirty="0"/>
              <a:t> </a:t>
            </a:r>
            <a:r>
              <a:rPr lang="en-US" dirty="0" err="1"/>
              <a:t>tellus</a:t>
            </a:r>
            <a:r>
              <a:rPr lang="en-US" dirty="0"/>
              <a:t> non </a:t>
            </a:r>
            <a:r>
              <a:rPr lang="en-US" dirty="0" err="1"/>
              <a:t>vestibulum</a:t>
            </a:r>
            <a:r>
              <a:rPr lang="en-US" dirty="0"/>
              <a:t>. </a:t>
            </a:r>
            <a:r>
              <a:rPr lang="en-US" dirty="0" err="1"/>
              <a:t>Aenean</a:t>
            </a:r>
            <a:r>
              <a:rPr lang="en-US" dirty="0"/>
              <a:t> </a:t>
            </a:r>
            <a:r>
              <a:rPr lang="en-US" dirty="0" err="1"/>
              <a:t>pretium</a:t>
            </a:r>
            <a:r>
              <a:rPr lang="en-US" dirty="0"/>
              <a:t> </a:t>
            </a:r>
            <a:r>
              <a:rPr lang="en-US" dirty="0" err="1"/>
              <a:t>tempor</a:t>
            </a:r>
            <a:r>
              <a:rPr lang="en-US" dirty="0"/>
              <a:t> </a:t>
            </a:r>
            <a:r>
              <a:rPr lang="en-US" dirty="0" err="1"/>
              <a:t>placerat</a:t>
            </a:r>
            <a:r>
              <a:rPr lang="en-US" dirty="0"/>
              <a:t>. </a:t>
            </a:r>
            <a:r>
              <a:rPr lang="en-US" dirty="0" err="1"/>
              <a:t>Mauris</a:t>
            </a:r>
            <a:r>
              <a:rPr lang="en-US" dirty="0"/>
              <a:t> </a:t>
            </a:r>
            <a:r>
              <a:rPr lang="en-US" dirty="0" err="1"/>
              <a:t>luctus</a:t>
            </a:r>
            <a:r>
              <a:rPr lang="en-US" dirty="0"/>
              <a:t>, ante at </a:t>
            </a:r>
            <a:r>
              <a:rPr lang="en-US" dirty="0" err="1"/>
              <a:t>finibus</a:t>
            </a:r>
            <a:r>
              <a:rPr lang="en-US" dirty="0"/>
              <a:t> </a:t>
            </a:r>
            <a:r>
              <a:rPr lang="en-US" dirty="0" err="1"/>
              <a:t>bibendum</a:t>
            </a:r>
            <a:r>
              <a:rPr lang="en-US" dirty="0"/>
              <a:t>, </a:t>
            </a:r>
            <a:r>
              <a:rPr lang="en-US" dirty="0" err="1"/>
              <a:t>tortor</a:t>
            </a:r>
            <a:r>
              <a:rPr lang="en-US" dirty="0"/>
              <a:t> lacus </a:t>
            </a:r>
            <a:r>
              <a:rPr lang="en-US" dirty="0" err="1"/>
              <a:t>finibus</a:t>
            </a:r>
            <a:r>
              <a:rPr lang="en-US" dirty="0"/>
              <a:t> </a:t>
            </a:r>
            <a:r>
              <a:rPr lang="en-US" dirty="0" err="1"/>
              <a:t>justo</a:t>
            </a:r>
            <a:r>
              <a:rPr lang="en-US" dirty="0"/>
              <a:t>, </a:t>
            </a:r>
            <a:r>
              <a:rPr lang="en-US" dirty="0" err="1"/>
              <a:t>sed</a:t>
            </a:r>
            <a:r>
              <a:rPr lang="en-US" dirty="0"/>
              <a:t> </a:t>
            </a:r>
            <a:r>
              <a:rPr lang="en-US" dirty="0" err="1"/>
              <a:t>ultrices</a:t>
            </a:r>
            <a:r>
              <a:rPr lang="en-US" dirty="0"/>
              <a:t> </a:t>
            </a:r>
            <a:r>
              <a:rPr lang="en-US" dirty="0" err="1"/>
              <a:t>nibh</a:t>
            </a:r>
            <a:r>
              <a:rPr lang="en-US" dirty="0"/>
              <a:t> </a:t>
            </a:r>
            <a:r>
              <a:rPr lang="en-US" dirty="0" err="1"/>
              <a:t>nunc</a:t>
            </a:r>
            <a:r>
              <a:rPr lang="en-US" dirty="0"/>
              <a:t> </a:t>
            </a:r>
            <a:r>
              <a:rPr lang="en-US" dirty="0" err="1"/>
              <a:t>tincidunt</a:t>
            </a:r>
            <a:r>
              <a:rPr lang="en-US" dirty="0"/>
              <a:t> sem. Nam sit </a:t>
            </a:r>
            <a:r>
              <a:rPr lang="en-US" dirty="0" err="1"/>
              <a:t>amet</a:t>
            </a:r>
            <a:r>
              <a:rPr lang="en-US" dirty="0"/>
              <a:t> lorem </a:t>
            </a:r>
            <a:r>
              <a:rPr lang="en-US" dirty="0" err="1"/>
              <a:t>velit</a:t>
            </a:r>
            <a:r>
              <a:rPr lang="en-US" dirty="0"/>
              <a:t>. </a:t>
            </a:r>
            <a:r>
              <a:rPr lang="en-US" dirty="0" err="1"/>
              <a:t>Quisque</a:t>
            </a:r>
            <a:r>
              <a:rPr lang="en-US" dirty="0"/>
              <a:t> </a:t>
            </a:r>
            <a:r>
              <a:rPr lang="en-US" dirty="0" err="1"/>
              <a:t>mauris</a:t>
            </a:r>
            <a:r>
              <a:rPr lang="en-US" dirty="0"/>
              <a:t> ipsum, </a:t>
            </a:r>
            <a:r>
              <a:rPr lang="en-US" dirty="0" err="1"/>
              <a:t>ultricies</a:t>
            </a:r>
            <a:r>
              <a:rPr lang="en-US" dirty="0"/>
              <a:t> a nisi ac, </a:t>
            </a:r>
            <a:r>
              <a:rPr lang="en-US" dirty="0" err="1"/>
              <a:t>venenatis</a:t>
            </a:r>
            <a:r>
              <a:rPr lang="en-US" dirty="0"/>
              <a:t> tempus ipsum.</a:t>
            </a:r>
          </a:p>
        </p:txBody>
      </p:sp>
      <p:sp>
        <p:nvSpPr>
          <p:cNvPr id="9"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Tree>
    <p:extLst>
      <p:ext uri="{BB962C8B-B14F-4D97-AF65-F5344CB8AC3E}">
        <p14:creationId xmlns:p14="http://schemas.microsoft.com/office/powerpoint/2010/main" val="1870925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umn_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9" name="Text Placeholder 13"/>
          <p:cNvSpPr>
            <a:spLocks noGrp="1"/>
          </p:cNvSpPr>
          <p:nvPr>
            <p:ph type="body" sz="quarter" idx="14" hasCustomPrompt="1"/>
          </p:nvPr>
        </p:nvSpPr>
        <p:spPr>
          <a:xfrm>
            <a:off x="285750" y="857250"/>
            <a:ext cx="8477250" cy="342900"/>
          </a:xfrm>
          <a:prstGeom prst="rect">
            <a:avLst/>
          </a:prstGeom>
        </p:spPr>
        <p:txBody>
          <a:bodyPr anchor="t"/>
          <a:lstStyle>
            <a:lvl1pPr>
              <a:spcAft>
                <a:spcPts val="450"/>
              </a:spcAft>
              <a:defRPr sz="2100" b="1" i="0">
                <a:solidFill>
                  <a:srgbClr val="004B73"/>
                </a:solidFill>
                <a:latin typeface="Arial" charset="0"/>
                <a:ea typeface="Arial" charset="0"/>
                <a:cs typeface="Arial" charset="0"/>
              </a:defRPr>
            </a:lvl1pPr>
            <a:lvl2pPr>
              <a:defRPr b="0" i="0">
                <a:latin typeface="Corbel Regular" charset="0"/>
              </a:defRPr>
            </a:lvl2pPr>
            <a:lvl3pPr>
              <a:defRPr b="0" i="0">
                <a:latin typeface="Corbel Regular" charset="0"/>
              </a:defRPr>
            </a:lvl3pPr>
            <a:lvl4pPr>
              <a:defRPr b="0" i="0">
                <a:latin typeface="Corbel Regular" charset="0"/>
              </a:defRPr>
            </a:lvl4pPr>
            <a:lvl5pPr>
              <a:defRPr b="0" i="0">
                <a:latin typeface="Corbel Regular" charset="0"/>
              </a:defRPr>
            </a:lvl5pPr>
          </a:lstStyle>
          <a:p>
            <a:pPr lvl="0"/>
            <a:r>
              <a:rPr lang="en-US" dirty="0"/>
              <a:t>Subhead – (Use as needed or delete)</a:t>
            </a:r>
          </a:p>
        </p:txBody>
      </p:sp>
      <p:sp>
        <p:nvSpPr>
          <p:cNvPr id="6" name="Text Placeholder 5"/>
          <p:cNvSpPr>
            <a:spLocks noGrp="1"/>
          </p:cNvSpPr>
          <p:nvPr>
            <p:ph type="body" sz="quarter" idx="15" hasCustomPrompt="1"/>
          </p:nvPr>
        </p:nvSpPr>
        <p:spPr>
          <a:xfrm>
            <a:off x="285750" y="1257300"/>
            <a:ext cx="8477250" cy="2343150"/>
          </a:xfrm>
          <a:prstGeom prst="rect">
            <a:avLst/>
          </a:prstGeom>
        </p:spPr>
        <p:txBody>
          <a:bodyPr tIns="274320" numCol="2" spcCol="182880">
            <a:noAutofit/>
          </a:bodyPr>
          <a:lstStyle>
            <a:lvl1pPr algn="l">
              <a:defRPr b="0" i="0">
                <a:latin typeface="Arial" charset="0"/>
                <a:ea typeface="Arial" charset="0"/>
                <a:cs typeface="Arial" charset="0"/>
              </a:defRPr>
            </a:lvl1pPr>
            <a:lvl2pPr algn="l">
              <a:defRPr b="0" i="0">
                <a:latin typeface="Arial" charset="0"/>
                <a:ea typeface="Arial" charset="0"/>
                <a:cs typeface="Arial" charset="0"/>
              </a:defRPr>
            </a:lvl2pPr>
            <a:lvl3pPr algn="l">
              <a:defRPr b="0" i="0">
                <a:latin typeface="Arial" charset="0"/>
                <a:ea typeface="Arial" charset="0"/>
                <a:cs typeface="Arial" charset="0"/>
              </a:defRPr>
            </a:lvl3pPr>
            <a:lvl4pPr algn="l">
              <a:defRPr b="0" i="0">
                <a:latin typeface="Arial" charset="0"/>
                <a:ea typeface="Arial" charset="0"/>
                <a:cs typeface="Arial" charset="0"/>
              </a:defRPr>
            </a:lvl4pPr>
            <a:lvl5pPr algn="l">
              <a:defRPr b="0" i="0">
                <a:latin typeface="Arial" charset="0"/>
                <a:ea typeface="Arial" charset="0"/>
                <a:cs typeface="Arial" charset="0"/>
              </a:defRPr>
            </a:lvl5pPr>
          </a:lstStyle>
          <a:p>
            <a:pPr lvl="0"/>
            <a:r>
              <a:rPr lang="en-US" dirty="0"/>
              <a:t>Use this template for even larger bodies of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sit </a:t>
            </a:r>
            <a:r>
              <a:rPr lang="en-US" dirty="0" err="1"/>
              <a:t>amet</a:t>
            </a:r>
            <a:r>
              <a:rPr lang="en-US" dirty="0"/>
              <a:t> </a:t>
            </a:r>
            <a:r>
              <a:rPr lang="en-US" dirty="0" err="1"/>
              <a:t>metus</a:t>
            </a:r>
            <a:r>
              <a:rPr lang="en-US" dirty="0"/>
              <a:t> </a:t>
            </a:r>
            <a:r>
              <a:rPr lang="en-US" dirty="0" err="1"/>
              <a:t>tincidunt</a:t>
            </a:r>
            <a:r>
              <a:rPr lang="en-US" dirty="0"/>
              <a:t>, </a:t>
            </a:r>
            <a:r>
              <a:rPr lang="en-US" dirty="0" err="1"/>
              <a:t>faucibus</a:t>
            </a:r>
            <a:r>
              <a:rPr lang="en-US" dirty="0"/>
              <a:t> quam a, </a:t>
            </a:r>
            <a:r>
              <a:rPr lang="en-US" dirty="0" err="1"/>
              <a:t>sollicitudin</a:t>
            </a:r>
            <a:r>
              <a:rPr lang="en-US" dirty="0"/>
              <a:t> dolor. </a:t>
            </a:r>
            <a:r>
              <a:rPr lang="en-US" dirty="0" err="1"/>
              <a:t>Fusce</a:t>
            </a:r>
            <a:r>
              <a:rPr lang="en-US" dirty="0"/>
              <a:t> </a:t>
            </a:r>
            <a:r>
              <a:rPr lang="en-US" dirty="0" err="1"/>
              <a:t>varius</a:t>
            </a:r>
            <a:r>
              <a:rPr lang="en-US" dirty="0"/>
              <a:t> </a:t>
            </a:r>
            <a:r>
              <a:rPr lang="en-US" dirty="0" err="1"/>
              <a:t>justo</a:t>
            </a:r>
            <a:r>
              <a:rPr lang="en-US" dirty="0"/>
              <a:t> et mi </a:t>
            </a:r>
            <a:r>
              <a:rPr lang="en-US" dirty="0" err="1"/>
              <a:t>sodales</a:t>
            </a:r>
            <a:r>
              <a:rPr lang="en-US" dirty="0"/>
              <a:t>, a </a:t>
            </a:r>
            <a:r>
              <a:rPr lang="en-US" dirty="0" err="1"/>
              <a:t>viverra</a:t>
            </a:r>
            <a:r>
              <a:rPr lang="en-US" dirty="0"/>
              <a:t> lacus </a:t>
            </a:r>
            <a:r>
              <a:rPr lang="en-US" dirty="0" err="1"/>
              <a:t>placerat</a:t>
            </a:r>
            <a:r>
              <a:rPr lang="en-US" dirty="0"/>
              <a:t>. </a:t>
            </a:r>
            <a:r>
              <a:rPr lang="en-US" dirty="0" err="1"/>
              <a:t>Fusce</a:t>
            </a:r>
            <a:r>
              <a:rPr lang="en-US" dirty="0"/>
              <a:t> </a:t>
            </a:r>
            <a:r>
              <a:rPr lang="en-US" dirty="0" err="1"/>
              <a:t>suscipit</a:t>
            </a:r>
            <a:r>
              <a:rPr lang="en-US" dirty="0"/>
              <a:t> </a:t>
            </a:r>
            <a:r>
              <a:rPr lang="en-US" dirty="0" err="1"/>
              <a:t>ultrices</a:t>
            </a:r>
            <a:r>
              <a:rPr lang="en-US" dirty="0"/>
              <a:t> </a:t>
            </a:r>
            <a:r>
              <a:rPr lang="en-US" dirty="0" err="1"/>
              <a:t>tellus</a:t>
            </a:r>
            <a:r>
              <a:rPr lang="en-US" dirty="0"/>
              <a:t>. </a:t>
            </a:r>
            <a:r>
              <a:rPr lang="en-US" dirty="0" err="1"/>
              <a:t>Fusce</a:t>
            </a:r>
            <a:r>
              <a:rPr lang="en-US" dirty="0"/>
              <a:t> </a:t>
            </a:r>
            <a:r>
              <a:rPr lang="en-US" dirty="0" err="1"/>
              <a:t>rhoncus</a:t>
            </a:r>
            <a:r>
              <a:rPr lang="en-US" dirty="0"/>
              <a:t> maximus </a:t>
            </a:r>
            <a:r>
              <a:rPr lang="en-US" dirty="0" err="1"/>
              <a:t>bibendum</a:t>
            </a:r>
            <a:r>
              <a:rPr lang="en-US" dirty="0"/>
              <a:t>. Integer </a:t>
            </a:r>
            <a:r>
              <a:rPr lang="en-US" dirty="0" err="1"/>
              <a:t>metus</a:t>
            </a:r>
            <a:r>
              <a:rPr lang="en-US" dirty="0"/>
              <a:t> quam, </a:t>
            </a:r>
            <a:r>
              <a:rPr lang="en-US" dirty="0" err="1"/>
              <a:t>bibendum</a:t>
            </a:r>
            <a:r>
              <a:rPr lang="en-US" dirty="0"/>
              <a:t> sit </a:t>
            </a:r>
            <a:r>
              <a:rPr lang="en-US" dirty="0" err="1"/>
              <a:t>amet</a:t>
            </a:r>
            <a:r>
              <a:rPr lang="en-US" dirty="0"/>
              <a:t> </a:t>
            </a:r>
            <a:r>
              <a:rPr lang="en-US" dirty="0" err="1"/>
              <a:t>ultricies</a:t>
            </a:r>
            <a:r>
              <a:rPr lang="en-US" dirty="0"/>
              <a:t> </a:t>
            </a:r>
            <a:r>
              <a:rPr lang="en-US" dirty="0" err="1"/>
              <a:t>vel</a:t>
            </a:r>
            <a:r>
              <a:rPr lang="en-US" dirty="0"/>
              <a:t>, tempus a sem. </a:t>
            </a:r>
            <a:r>
              <a:rPr lang="en-US" dirty="0" err="1"/>
              <a:t>Suspendisse</a:t>
            </a:r>
            <a:r>
              <a:rPr lang="en-US" dirty="0"/>
              <a:t> non </a:t>
            </a:r>
            <a:r>
              <a:rPr lang="en-US" dirty="0" err="1"/>
              <a:t>massa</a:t>
            </a:r>
            <a:r>
              <a:rPr lang="en-US" dirty="0"/>
              <a:t> </a:t>
            </a:r>
            <a:r>
              <a:rPr lang="en-US" dirty="0" err="1"/>
              <a:t>enim</a:t>
            </a:r>
            <a:r>
              <a:rPr lang="en-US" dirty="0"/>
              <a:t>. </a:t>
            </a:r>
            <a:r>
              <a:rPr lang="en-US" dirty="0" err="1"/>
              <a:t>Suspendisse</a:t>
            </a:r>
            <a:r>
              <a:rPr lang="en-US" dirty="0"/>
              <a:t> </a:t>
            </a:r>
            <a:r>
              <a:rPr lang="en-US" dirty="0" err="1"/>
              <a:t>ultrices</a:t>
            </a:r>
            <a:r>
              <a:rPr lang="en-US" dirty="0"/>
              <a:t> </a:t>
            </a:r>
            <a:r>
              <a:rPr lang="en-US" dirty="0" err="1"/>
              <a:t>suscipit</a:t>
            </a:r>
            <a:r>
              <a:rPr lang="en-US" dirty="0"/>
              <a:t> </a:t>
            </a:r>
            <a:r>
              <a:rPr lang="en-US" dirty="0" err="1"/>
              <a:t>tellus</a:t>
            </a:r>
            <a:r>
              <a:rPr lang="en-US" dirty="0"/>
              <a:t> non </a:t>
            </a:r>
            <a:r>
              <a:rPr lang="en-US" dirty="0" err="1"/>
              <a:t>vestibulum</a:t>
            </a:r>
            <a:r>
              <a:rPr lang="en-US" dirty="0"/>
              <a:t>. </a:t>
            </a:r>
            <a:r>
              <a:rPr lang="en-US" dirty="0" err="1"/>
              <a:t>Donec</a:t>
            </a:r>
            <a:r>
              <a:rPr lang="en-US" dirty="0"/>
              <a:t> </a:t>
            </a:r>
            <a:r>
              <a:rPr lang="en-US" dirty="0" err="1"/>
              <a:t>hendrerit</a:t>
            </a:r>
            <a:r>
              <a:rPr lang="en-US" dirty="0"/>
              <a:t> </a:t>
            </a:r>
            <a:r>
              <a:rPr lang="en-US" dirty="0" err="1"/>
              <a:t>nibh</a:t>
            </a:r>
            <a:r>
              <a:rPr lang="en-US" dirty="0"/>
              <a:t> </a:t>
            </a:r>
            <a:r>
              <a:rPr lang="en-US" dirty="0" err="1"/>
              <a:t>ut</a:t>
            </a:r>
            <a:r>
              <a:rPr lang="en-US" dirty="0"/>
              <a:t> libero </a:t>
            </a:r>
            <a:r>
              <a:rPr lang="en-US" dirty="0" err="1"/>
              <a:t>sodales</a:t>
            </a:r>
            <a:r>
              <a:rPr lang="en-US" dirty="0"/>
              <a:t>, </a:t>
            </a:r>
            <a:r>
              <a:rPr lang="en-US" dirty="0" err="1"/>
              <a:t>luctus</a:t>
            </a:r>
            <a:r>
              <a:rPr lang="en-US" dirty="0"/>
              <a:t> </a:t>
            </a:r>
            <a:r>
              <a:rPr lang="en-US" dirty="0" err="1"/>
              <a:t>mollis</a:t>
            </a:r>
            <a:r>
              <a:rPr lang="en-US" dirty="0"/>
              <a:t> </a:t>
            </a:r>
            <a:r>
              <a:rPr lang="en-US" dirty="0" err="1"/>
              <a:t>diam</a:t>
            </a:r>
            <a:r>
              <a:rPr lang="en-US" dirty="0"/>
              <a:t> gravida. </a:t>
            </a:r>
            <a:r>
              <a:rPr lang="en-US" dirty="0" err="1"/>
              <a:t>Quisque</a:t>
            </a:r>
            <a:r>
              <a:rPr lang="en-US" dirty="0"/>
              <a:t> </a:t>
            </a:r>
            <a:r>
              <a:rPr lang="en-US" dirty="0" err="1"/>
              <a:t>scelerisque</a:t>
            </a:r>
            <a:r>
              <a:rPr lang="en-US" dirty="0"/>
              <a:t> </a:t>
            </a:r>
            <a:r>
              <a:rPr lang="en-US" dirty="0" err="1"/>
              <a:t>ultricies</a:t>
            </a:r>
            <a:r>
              <a:rPr lang="en-US" dirty="0"/>
              <a:t> magna, et </a:t>
            </a:r>
            <a:r>
              <a:rPr lang="en-US" dirty="0" err="1"/>
              <a:t>laoreet</a:t>
            </a:r>
            <a:r>
              <a:rPr lang="en-US" dirty="0"/>
              <a:t> nisi </a:t>
            </a:r>
            <a:r>
              <a:rPr lang="en-US" dirty="0" err="1"/>
              <a:t>consectetur</a:t>
            </a:r>
            <a:r>
              <a:rPr lang="en-US" dirty="0"/>
              <a:t> et. </a:t>
            </a:r>
            <a:r>
              <a:rPr lang="en-US" dirty="0" err="1"/>
              <a:t>Proin</a:t>
            </a:r>
            <a:r>
              <a:rPr lang="en-US" dirty="0"/>
              <a:t> </a:t>
            </a:r>
            <a:r>
              <a:rPr lang="en-US" dirty="0" err="1"/>
              <a:t>feugiat</a:t>
            </a:r>
            <a:r>
              <a:rPr lang="en-US" dirty="0"/>
              <a:t> </a:t>
            </a:r>
            <a:r>
              <a:rPr lang="en-US" dirty="0" err="1"/>
              <a:t>purus</a:t>
            </a:r>
            <a:r>
              <a:rPr lang="en-US" dirty="0"/>
              <a:t> </a:t>
            </a:r>
            <a:r>
              <a:rPr lang="en-US" dirty="0" err="1"/>
              <a:t>quis</a:t>
            </a:r>
            <a:r>
              <a:rPr lang="en-US" dirty="0"/>
              <a:t> </a:t>
            </a:r>
            <a:r>
              <a:rPr lang="en-US" dirty="0" err="1"/>
              <a:t>condimentum</a:t>
            </a:r>
            <a:r>
              <a:rPr lang="en-US" dirty="0"/>
              <a:t> </a:t>
            </a:r>
            <a:r>
              <a:rPr lang="en-US" dirty="0" err="1"/>
              <a:t>sollicitudin</a:t>
            </a:r>
            <a:r>
              <a:rPr lang="en-US" dirty="0"/>
              <a:t>. </a:t>
            </a:r>
            <a:r>
              <a:rPr lang="en-US" dirty="0" err="1"/>
              <a:t>Cras</a:t>
            </a:r>
            <a:r>
              <a:rPr lang="en-US" dirty="0"/>
              <a:t> </a:t>
            </a:r>
            <a:r>
              <a:rPr lang="en-US" dirty="0" err="1"/>
              <a:t>eget</a:t>
            </a:r>
            <a:r>
              <a:rPr lang="en-US" dirty="0"/>
              <a:t> </a:t>
            </a:r>
            <a:r>
              <a:rPr lang="en-US" dirty="0" err="1"/>
              <a:t>facilisis</a:t>
            </a:r>
            <a:r>
              <a:rPr lang="en-US" dirty="0"/>
              <a:t> libero, ac </a:t>
            </a:r>
            <a:r>
              <a:rPr lang="en-US" dirty="0" err="1"/>
              <a:t>fringilla</a:t>
            </a:r>
            <a:r>
              <a:rPr lang="en-US" dirty="0"/>
              <a:t> ligula.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a:t>
            </a:r>
            <a:r>
              <a:rPr lang="en-US" dirty="0" err="1"/>
              <a:t>Etiam</a:t>
            </a:r>
            <a:r>
              <a:rPr lang="en-US" dirty="0"/>
              <a:t> </a:t>
            </a:r>
            <a:r>
              <a:rPr lang="en-US" dirty="0" err="1"/>
              <a:t>dignissim</a:t>
            </a:r>
            <a:r>
              <a:rPr lang="en-US" dirty="0"/>
              <a:t> </a:t>
            </a:r>
            <a:r>
              <a:rPr lang="en-US" dirty="0" err="1"/>
              <a:t>nisl</a:t>
            </a:r>
            <a:r>
              <a:rPr lang="en-US" dirty="0"/>
              <a:t> vitae </a:t>
            </a:r>
            <a:r>
              <a:rPr lang="en-US" dirty="0" err="1"/>
              <a:t>purus</a:t>
            </a:r>
            <a:r>
              <a:rPr lang="en-US" dirty="0"/>
              <a:t> </a:t>
            </a:r>
            <a:r>
              <a:rPr lang="en-US" dirty="0" err="1"/>
              <a:t>molestie</a:t>
            </a:r>
            <a:r>
              <a:rPr lang="en-US" dirty="0"/>
              <a:t> </a:t>
            </a:r>
            <a:r>
              <a:rPr lang="en-US" dirty="0" err="1"/>
              <a:t>fermentum</a:t>
            </a:r>
            <a:r>
              <a:rPr lang="en-US" dirty="0"/>
              <a:t>. </a:t>
            </a:r>
            <a:r>
              <a:rPr lang="en-US" dirty="0" err="1"/>
              <a:t>Fusce</a:t>
            </a:r>
            <a:r>
              <a:rPr lang="en-US" dirty="0"/>
              <a:t> </a:t>
            </a:r>
            <a:r>
              <a:rPr lang="en-US" dirty="0" err="1"/>
              <a:t>augue</a:t>
            </a:r>
            <a:r>
              <a:rPr lang="en-US" dirty="0"/>
              <a:t> </a:t>
            </a:r>
            <a:r>
              <a:rPr lang="en-US" dirty="0" err="1"/>
              <a:t>tellus</a:t>
            </a:r>
            <a:r>
              <a:rPr lang="en-US" dirty="0"/>
              <a:t>, </a:t>
            </a:r>
            <a:r>
              <a:rPr lang="en-US" dirty="0" err="1"/>
              <a:t>iaculis</a:t>
            </a:r>
            <a:r>
              <a:rPr lang="en-US" dirty="0"/>
              <a:t> at ligula </a:t>
            </a:r>
            <a:r>
              <a:rPr lang="en-US" dirty="0" err="1"/>
              <a:t>eget</a:t>
            </a:r>
            <a:r>
              <a:rPr lang="en-US" dirty="0"/>
              <a:t>, </a:t>
            </a:r>
            <a:r>
              <a:rPr lang="en-US" dirty="0" err="1"/>
              <a:t>dapibus</a:t>
            </a:r>
            <a:r>
              <a:rPr lang="en-US" dirty="0"/>
              <a:t> </a:t>
            </a:r>
            <a:r>
              <a:rPr lang="en-US" dirty="0" err="1"/>
              <a:t>posuere</a:t>
            </a:r>
            <a:r>
              <a:rPr lang="en-US" dirty="0"/>
              <a:t> dolor. </a:t>
            </a:r>
          </a:p>
        </p:txBody>
      </p:sp>
      <p:sp>
        <p:nvSpPr>
          <p:cNvPr id="7"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Tree>
    <p:extLst>
      <p:ext uri="{BB962C8B-B14F-4D97-AF65-F5344CB8AC3E}">
        <p14:creationId xmlns:p14="http://schemas.microsoft.com/office/powerpoint/2010/main" val="140718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5" name="Holder 2"/>
          <p:cNvSpPr>
            <a:spLocks noGrp="1"/>
          </p:cNvSpPr>
          <p:nvPr>
            <p:ph type="ctrTitle" hasCustomPrompt="1"/>
          </p:nvPr>
        </p:nvSpPr>
        <p:spPr>
          <a:xfrm>
            <a:off x="0" y="466736"/>
            <a:ext cx="9144000" cy="415499"/>
          </a:xfrm>
          <a:prstGeom prst="rect">
            <a:avLst/>
          </a:prstGeom>
        </p:spPr>
        <p:txBody>
          <a:bodyPr wrap="square" lIns="0" tIns="0" rIns="0" bIns="0" anchor="ctr">
            <a:noAutofit/>
          </a:bodyPr>
          <a:lstStyle>
            <a:lvl1pPr marL="342884">
              <a:defRPr sz="4400" b="1" i="0" cap="all" baseline="0">
                <a:solidFill>
                  <a:srgbClr val="004B73"/>
                </a:solidFill>
                <a:latin typeface="Arial Bold" charset="0"/>
                <a:ea typeface="Arial Bold" charset="0"/>
                <a:cs typeface="Arial Bold" charset="0"/>
              </a:defRPr>
            </a:lvl1pPr>
          </a:lstStyle>
          <a:p>
            <a:r>
              <a:rPr lang="en-US" dirty="0"/>
              <a:t>LARGE HEADER</a:t>
            </a:r>
          </a:p>
        </p:txBody>
      </p:sp>
    </p:spTree>
    <p:extLst>
      <p:ext uri="{BB962C8B-B14F-4D97-AF65-F5344CB8AC3E}">
        <p14:creationId xmlns:p14="http://schemas.microsoft.com/office/powerpoint/2010/main" val="439456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ean_P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1716248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_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uk-UA" smtClean="0"/>
              <a:pPr/>
              <a:t>‹#›</a:t>
            </a:fld>
            <a:endParaRPr lang="uk-UA" dirty="0"/>
          </a:p>
        </p:txBody>
      </p:sp>
      <p:sp>
        <p:nvSpPr>
          <p:cNvPr id="7" name="Holder 2"/>
          <p:cNvSpPr>
            <a:spLocks noGrp="1"/>
          </p:cNvSpPr>
          <p:nvPr>
            <p:ph type="ctrTitle" hasCustomPrompt="1"/>
          </p:nvPr>
        </p:nvSpPr>
        <p:spPr>
          <a:xfrm>
            <a:off x="0" y="1314450"/>
            <a:ext cx="9144000" cy="415499"/>
          </a:xfrm>
          <a:prstGeom prst="rect">
            <a:avLst/>
          </a:prstGeom>
        </p:spPr>
        <p:txBody>
          <a:bodyPr wrap="square" lIns="0" tIns="0" rIns="0" bIns="0" anchor="ctr">
            <a:noAutofit/>
          </a:bodyPr>
          <a:lstStyle>
            <a:lvl1pPr marL="342884" algn="ctr">
              <a:defRPr sz="4400" b="1" i="0" cap="all" baseline="0">
                <a:solidFill>
                  <a:srgbClr val="004B73"/>
                </a:solidFill>
                <a:latin typeface="Arial Bold" charset="0"/>
                <a:ea typeface="Arial Bold" charset="0"/>
                <a:cs typeface="Arial Bold" charset="0"/>
              </a:defRPr>
            </a:lvl1pPr>
          </a:lstStyle>
          <a:p>
            <a:r>
              <a:rPr lang="en-US" dirty="0"/>
              <a:t>LARGE HEADER</a:t>
            </a:r>
          </a:p>
        </p:txBody>
      </p:sp>
      <p:sp>
        <p:nvSpPr>
          <p:cNvPr id="6" name="Text Placeholder 5"/>
          <p:cNvSpPr>
            <a:spLocks noGrp="1"/>
          </p:cNvSpPr>
          <p:nvPr>
            <p:ph type="body" sz="quarter" idx="12" hasCustomPrompt="1"/>
          </p:nvPr>
        </p:nvSpPr>
        <p:spPr>
          <a:xfrm>
            <a:off x="0" y="1729978"/>
            <a:ext cx="9144000" cy="2842022"/>
          </a:xfrm>
          <a:prstGeom prst="rect">
            <a:avLst/>
          </a:prstGeom>
        </p:spPr>
        <p:txBody>
          <a:bodyPr lIns="457200" tIns="182880" rIns="457200"/>
          <a:lstStyle>
            <a:lvl1pPr algn="ctr">
              <a:defRPr sz="1950" b="0" i="0">
                <a:solidFill>
                  <a:srgbClr val="004B73"/>
                </a:solidFill>
                <a:latin typeface="Arial" charset="0"/>
                <a:ea typeface="Arial" charset="0"/>
                <a:cs typeface="Arial" charset="0"/>
              </a:defRPr>
            </a:lvl1pPr>
            <a:lvl2pPr algn="ctr">
              <a:defRPr/>
            </a:lvl2pPr>
            <a:lvl3pPr algn="ctr">
              <a:defRPr/>
            </a:lvl3pPr>
            <a:lvl4pPr algn="ctr">
              <a:defRPr/>
            </a:lvl4pPr>
            <a:lvl5pPr algn="ctr">
              <a:defRPr/>
            </a:lvl5pPr>
          </a:lstStyle>
          <a:p>
            <a:pPr lvl="0"/>
            <a:r>
              <a:rPr lang="en-US" dirty="0"/>
              <a:t>Call out information: Use this page template for small blocks of text like quotes or content under 6 paragraph lines deep. Keep or delete “Header” placeholder as needed but do not relocate this text box. Keep background white or transparent, less than 20% opacity.</a:t>
            </a:r>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0" y="643"/>
            <a:ext cx="9144000" cy="5143500"/>
          </a:xfrm>
          <a:prstGeom prst="rect">
            <a:avLst/>
          </a:prstGeom>
        </p:spPr>
      </p:pic>
      <p:sp>
        <p:nvSpPr>
          <p:cNvPr id="4" name="Holder 4"/>
          <p:cNvSpPr>
            <a:spLocks noGrp="1"/>
          </p:cNvSpPr>
          <p:nvPr>
            <p:ph type="ftr" sz="quarter" idx="5"/>
          </p:nvPr>
        </p:nvSpPr>
        <p:spPr>
          <a:xfrm>
            <a:off x="3108960" y="4783463"/>
            <a:ext cx="2926080" cy="276999"/>
          </a:xfrm>
          <a:prstGeom prst="rect">
            <a:avLst/>
          </a:prstGeom>
        </p:spPr>
        <p:txBody>
          <a:bodyPr wrap="square" lIns="0" tIns="0" rIns="0" bIns="0">
            <a:spAutoFit/>
          </a:bodyPr>
          <a:lstStyle>
            <a:lvl1pPr algn="ctr">
              <a:defRPr b="0" i="0">
                <a:solidFill>
                  <a:schemeClr val="tx1">
                    <a:tint val="75000"/>
                  </a:schemeClr>
                </a:solidFill>
                <a:latin typeface="Corbel Regular" charset="0"/>
              </a:defRPr>
            </a:lvl1pPr>
          </a:lstStyle>
          <a:p>
            <a:endParaRPr lang="en-US" dirty="0"/>
          </a:p>
        </p:txBody>
      </p:sp>
      <p:sp>
        <p:nvSpPr>
          <p:cNvPr id="6" name="Holder 6"/>
          <p:cNvSpPr>
            <a:spLocks noGrp="1"/>
          </p:cNvSpPr>
          <p:nvPr>
            <p:ph type="sldNum" sz="quarter" idx="7"/>
          </p:nvPr>
        </p:nvSpPr>
        <p:spPr>
          <a:xfrm>
            <a:off x="6583680" y="4833553"/>
            <a:ext cx="2103120" cy="138499"/>
          </a:xfrm>
          <a:prstGeom prst="rect">
            <a:avLst/>
          </a:prstGeom>
        </p:spPr>
        <p:txBody>
          <a:bodyPr wrap="square" lIns="0" tIns="0" rIns="0" bIns="0" anchor="ctr">
            <a:spAutoFit/>
          </a:bodyPr>
          <a:lstStyle>
            <a:lvl1pPr algn="r">
              <a:defRPr sz="900" b="1" i="0">
                <a:solidFill>
                  <a:schemeClr val="tx1">
                    <a:tint val="75000"/>
                  </a:schemeClr>
                </a:solidFill>
                <a:latin typeface="Arial Bold" charset="0"/>
                <a:ea typeface="Arial Bold" charset="0"/>
                <a:cs typeface="Arial Bold" charset="0"/>
              </a:defRPr>
            </a:lvl1pPr>
          </a:lstStyle>
          <a:p>
            <a:fld id="{B6F15528-21DE-4FAA-801E-634DDDAF4B2B}" type="slidenum">
              <a:rPr lang="uk-UA" smtClean="0"/>
              <a:pPr/>
              <a:t>‹#›</a:t>
            </a:fld>
            <a:endParaRPr lang="uk-UA" dirty="0"/>
          </a:p>
        </p:txBody>
      </p:sp>
      <p:sp>
        <p:nvSpPr>
          <p:cNvPr id="7" name="object 5"/>
          <p:cNvSpPr txBox="1"/>
          <p:nvPr userDrawn="1"/>
        </p:nvSpPr>
        <p:spPr>
          <a:xfrm>
            <a:off x="3334590" y="78158"/>
            <a:ext cx="2474823" cy="179017"/>
          </a:xfrm>
          <a:prstGeom prst="rect">
            <a:avLst/>
          </a:prstGeom>
        </p:spPr>
        <p:txBody>
          <a:bodyPr vert="horz" wrap="square" lIns="0" tIns="0" rIns="0" bIns="0" rtlCol="0">
            <a:noAutofit/>
          </a:bodyPr>
          <a:lstStyle/>
          <a:p>
            <a:pPr marL="9525" algn="ctr">
              <a:lnSpc>
                <a:spcPct val="100000"/>
              </a:lnSpc>
            </a:pPr>
            <a:r>
              <a:rPr lang="en-US" sz="525" b="1" i="0" spc="-26" baseline="0" dirty="0">
                <a:solidFill>
                  <a:srgbClr val="7FA4B8"/>
                </a:solidFill>
                <a:latin typeface="Arial Bold" charset="0"/>
                <a:cs typeface="Arial Bold" charset="0"/>
              </a:rPr>
              <a:t>ATLANTA </a:t>
            </a:r>
            <a:r>
              <a:rPr lang="en-US" sz="525" b="1" i="0" spc="-19" baseline="0" dirty="0">
                <a:solidFill>
                  <a:srgbClr val="7FA4B8"/>
                </a:solidFill>
                <a:latin typeface="Arial Bold" charset="0"/>
                <a:cs typeface="Arial Bold" charset="0"/>
              </a:rPr>
              <a:t>CITY </a:t>
            </a:r>
            <a:r>
              <a:rPr lang="en-US" sz="525" b="1" i="0" spc="-23" baseline="0" dirty="0">
                <a:solidFill>
                  <a:srgbClr val="7FA4B8"/>
                </a:solidFill>
                <a:latin typeface="Arial Bold" charset="0"/>
                <a:cs typeface="Arial Bold" charset="0"/>
              </a:rPr>
              <a:t>COUNCIL    </a:t>
            </a:r>
            <a:r>
              <a:rPr lang="en-US" sz="525" b="1" i="0" spc="-4" baseline="0" dirty="0">
                <a:solidFill>
                  <a:srgbClr val="7FA4B8"/>
                </a:solidFill>
                <a:latin typeface="Arial Bold" charset="0"/>
                <a:cs typeface="Arial Bold" charset="0"/>
              </a:rPr>
              <a:t>|  </a:t>
            </a:r>
            <a:r>
              <a:rPr lang="en-US" sz="525" b="1" i="0" spc="-19" baseline="0" dirty="0">
                <a:solidFill>
                  <a:srgbClr val="7FA4B8"/>
                </a:solidFill>
                <a:latin typeface="Arial Bold" charset="0"/>
                <a:cs typeface="Arial Bold" charset="0"/>
              </a:rPr>
              <a:t>CITY UTILITIES </a:t>
            </a:r>
            <a:r>
              <a:rPr lang="en-US" sz="525" b="1" i="0" spc="-23" baseline="0" dirty="0">
                <a:solidFill>
                  <a:srgbClr val="7FA4B8"/>
                </a:solidFill>
                <a:latin typeface="Arial Bold" charset="0"/>
                <a:cs typeface="Arial Bold" charset="0"/>
              </a:rPr>
              <a:t>COMMITTEE QUARTERLY REPORT</a:t>
            </a:r>
            <a:endParaRPr lang="en-US" sz="525" b="1" i="0" baseline="0" dirty="0">
              <a:solidFill>
                <a:srgbClr val="7FA4B8"/>
              </a:solidFill>
              <a:latin typeface="Arial Bold" charset="0"/>
              <a:cs typeface="Arial Bold" charset="0"/>
            </a:endParaRPr>
          </a:p>
        </p:txBody>
      </p:sp>
      <p:cxnSp>
        <p:nvCxnSpPr>
          <p:cNvPr id="5" name="Straight Connector 4"/>
          <p:cNvCxnSpPr/>
          <p:nvPr userDrawn="1"/>
        </p:nvCxnSpPr>
        <p:spPr>
          <a:xfrm>
            <a:off x="124143" y="228600"/>
            <a:ext cx="8895714" cy="0"/>
          </a:xfrm>
          <a:prstGeom prst="line">
            <a:avLst/>
          </a:prstGeom>
          <a:ln>
            <a:solidFill>
              <a:srgbClr val="004B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765810"/>
      </p:ext>
    </p:extLst>
  </p:cSld>
  <p:clrMap bg1="lt1" tx1="dk1" bg2="lt2" tx2="dk2" accent1="accent1" accent2="accent2" accent3="accent3" accent4="accent4" accent5="accent5" accent6="accent6" hlink="hlink" folHlink="folHlink"/>
  <p:sldLayoutIdLst>
    <p:sldLayoutId id="2147483689" r:id="rId1"/>
    <p:sldLayoutId id="2147483670" r:id="rId2"/>
    <p:sldLayoutId id="2147483693" r:id="rId3"/>
    <p:sldLayoutId id="2147483692" r:id="rId4"/>
    <p:sldLayoutId id="2147483691" r:id="rId5"/>
    <p:sldLayoutId id="2147483679" r:id="rId6"/>
    <p:sldLayoutId id="2147483674" r:id="rId7"/>
    <p:sldLayoutId id="2147483675" r:id="rId8"/>
    <p:sldLayoutId id="2147483676" r:id="rId9"/>
    <p:sldLayoutId id="2147483680" r:id="rId10"/>
    <p:sldLayoutId id="2147483681" r:id="rId11"/>
    <p:sldLayoutId id="2147483690" r:id="rId12"/>
    <p:sldLayoutId id="2147483686" r:id="rId13"/>
    <p:sldLayoutId id="2147483682" r:id="rId14"/>
    <p:sldLayoutId id="2147483683" r:id="rId15"/>
    <p:sldLayoutId id="2147483684" r:id="rId16"/>
    <p:sldLayoutId id="2147483685" r:id="rId17"/>
    <p:sldLayoutId id="2147483671" r:id="rId18"/>
    <p:sldLayoutId id="2147483687" r:id="rId19"/>
    <p:sldLayoutId id="2147483695" r:id="rId20"/>
    <p:sldLayoutId id="2147483696" r:id="rId21"/>
    <p:sldLayoutId id="2147483697" r:id="rId2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defRPr>
          <a:latin typeface="+mj-lt"/>
          <a:ea typeface="+mj-ea"/>
          <a:cs typeface="+mj-cs"/>
        </a:defRPr>
      </a:lvl1pPr>
    </p:titleStyle>
    <p:bodyStyle>
      <a:lvl1pPr marL="0">
        <a:defRPr>
          <a:latin typeface="+mn-lt"/>
          <a:ea typeface="+mn-ea"/>
          <a:cs typeface="+mn-cs"/>
        </a:defRPr>
      </a:lvl1pPr>
      <a:lvl2pPr marL="342884">
        <a:defRPr>
          <a:latin typeface="+mn-lt"/>
          <a:ea typeface="+mn-ea"/>
          <a:cs typeface="+mn-cs"/>
        </a:defRPr>
      </a:lvl2pPr>
      <a:lvl3pPr marL="685766">
        <a:defRPr>
          <a:latin typeface="+mn-lt"/>
          <a:ea typeface="+mn-ea"/>
          <a:cs typeface="+mn-cs"/>
        </a:defRPr>
      </a:lvl3pPr>
      <a:lvl4pPr marL="1028649">
        <a:defRPr>
          <a:latin typeface="+mn-lt"/>
          <a:ea typeface="+mn-ea"/>
          <a:cs typeface="+mn-cs"/>
        </a:defRPr>
      </a:lvl4pPr>
      <a:lvl5pPr marL="1371532">
        <a:defRPr>
          <a:latin typeface="+mn-lt"/>
          <a:ea typeface="+mn-ea"/>
          <a:cs typeface="+mn-cs"/>
        </a:defRPr>
      </a:lvl5pPr>
      <a:lvl6pPr marL="1714415">
        <a:defRPr>
          <a:latin typeface="+mn-lt"/>
          <a:ea typeface="+mn-ea"/>
          <a:cs typeface="+mn-cs"/>
        </a:defRPr>
      </a:lvl6pPr>
      <a:lvl7pPr marL="2057297">
        <a:defRPr>
          <a:latin typeface="+mn-lt"/>
          <a:ea typeface="+mn-ea"/>
          <a:cs typeface="+mn-cs"/>
        </a:defRPr>
      </a:lvl7pPr>
      <a:lvl8pPr marL="2400180">
        <a:defRPr>
          <a:latin typeface="+mn-lt"/>
          <a:ea typeface="+mn-ea"/>
          <a:cs typeface="+mn-cs"/>
        </a:defRPr>
      </a:lvl8pPr>
      <a:lvl9pPr marL="2743064">
        <a:defRPr>
          <a:latin typeface="+mn-lt"/>
          <a:ea typeface="+mn-ea"/>
          <a:cs typeface="+mn-cs"/>
        </a:defRPr>
      </a:lvl9pPr>
    </p:bodyStyle>
    <p:otherStyle>
      <a:lvl1pPr marL="0">
        <a:defRPr>
          <a:latin typeface="+mn-lt"/>
          <a:ea typeface="+mn-ea"/>
          <a:cs typeface="+mn-cs"/>
        </a:defRPr>
      </a:lvl1pPr>
      <a:lvl2pPr marL="342884">
        <a:defRPr>
          <a:latin typeface="+mn-lt"/>
          <a:ea typeface="+mn-ea"/>
          <a:cs typeface="+mn-cs"/>
        </a:defRPr>
      </a:lvl2pPr>
      <a:lvl3pPr marL="685766">
        <a:defRPr>
          <a:latin typeface="+mn-lt"/>
          <a:ea typeface="+mn-ea"/>
          <a:cs typeface="+mn-cs"/>
        </a:defRPr>
      </a:lvl3pPr>
      <a:lvl4pPr marL="1028649">
        <a:defRPr>
          <a:latin typeface="+mn-lt"/>
          <a:ea typeface="+mn-ea"/>
          <a:cs typeface="+mn-cs"/>
        </a:defRPr>
      </a:lvl4pPr>
      <a:lvl5pPr marL="1371532">
        <a:defRPr>
          <a:latin typeface="+mn-lt"/>
          <a:ea typeface="+mn-ea"/>
          <a:cs typeface="+mn-cs"/>
        </a:defRPr>
      </a:lvl5pPr>
      <a:lvl6pPr marL="1714415">
        <a:defRPr>
          <a:latin typeface="+mn-lt"/>
          <a:ea typeface="+mn-ea"/>
          <a:cs typeface="+mn-cs"/>
        </a:defRPr>
      </a:lvl6pPr>
      <a:lvl7pPr marL="2057297">
        <a:defRPr>
          <a:latin typeface="+mn-lt"/>
          <a:ea typeface="+mn-ea"/>
          <a:cs typeface="+mn-cs"/>
        </a:defRPr>
      </a:lvl7pPr>
      <a:lvl8pPr marL="2400180">
        <a:defRPr>
          <a:latin typeface="+mn-lt"/>
          <a:ea typeface="+mn-ea"/>
          <a:cs typeface="+mn-cs"/>
        </a:defRPr>
      </a:lvl8pPr>
      <a:lvl9pPr marL="274306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1">
                <a:lumMod val="5000"/>
                <a:lumOff val="95000"/>
              </a:schemeClr>
            </a:gs>
            <a:gs pos="89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extBox 13"/>
          <p:cNvSpPr txBox="1"/>
          <p:nvPr/>
        </p:nvSpPr>
        <p:spPr>
          <a:xfrm>
            <a:off x="1" y="3799270"/>
            <a:ext cx="9143999" cy="830997"/>
          </a:xfrm>
          <a:prstGeom prst="rect">
            <a:avLst/>
          </a:prstGeom>
          <a:noFill/>
        </p:spPr>
        <p:txBody>
          <a:bodyPr wrap="square" rtlCol="0">
            <a:spAutoFit/>
          </a:bodyPr>
          <a:lstStyle/>
          <a:p>
            <a:pPr algn="ctr"/>
            <a:r>
              <a:rPr lang="en-US" sz="2800" b="1" dirty="0">
                <a:solidFill>
                  <a:srgbClr val="003472"/>
                </a:solidFill>
                <a:latin typeface="Arial" charset="0"/>
                <a:ea typeface="Arial" charset="0"/>
                <a:cs typeface="Arial" charset="0"/>
              </a:rPr>
              <a:t>Solid Waste Briefing </a:t>
            </a:r>
          </a:p>
          <a:p>
            <a:pPr algn="ctr"/>
            <a:r>
              <a:rPr lang="en-US" sz="2000" b="1" dirty="0">
                <a:solidFill>
                  <a:srgbClr val="003472"/>
                </a:solidFill>
                <a:latin typeface="Arial" charset="0"/>
                <a:ea typeface="Arial" charset="0"/>
                <a:cs typeface="Arial" charset="0"/>
              </a:rPr>
              <a:t>Presented to City Utilities Council – November 14, 2017</a:t>
            </a:r>
          </a:p>
        </p:txBody>
      </p:sp>
    </p:spTree>
    <p:extLst>
      <p:ext uri="{BB962C8B-B14F-4D97-AF65-F5344CB8AC3E}">
        <p14:creationId xmlns:p14="http://schemas.microsoft.com/office/powerpoint/2010/main" val="904922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FDF22F44-F17D-42B3-B855-4B1AC29B46A6}" type="slidenum">
              <a:rPr lang="en-US" smtClean="0"/>
              <a:pPr/>
              <a:t>10</a:t>
            </a:fld>
            <a:endParaRPr lang="en-US" dirty="0"/>
          </a:p>
        </p:txBody>
      </p:sp>
      <p:sp>
        <p:nvSpPr>
          <p:cNvPr id="5" name="Title 4"/>
          <p:cNvSpPr>
            <a:spLocks noGrp="1"/>
          </p:cNvSpPr>
          <p:nvPr>
            <p:ph type="ctrTitle"/>
          </p:nvPr>
        </p:nvSpPr>
        <p:spPr>
          <a:xfrm>
            <a:off x="0" y="307910"/>
            <a:ext cx="9144000" cy="574325"/>
          </a:xfrm>
        </p:spPr>
        <p:txBody>
          <a:bodyPr/>
          <a:lstStyle/>
          <a:p>
            <a:r>
              <a:rPr lang="en-US" sz="2800" dirty="0"/>
              <a:t>Benchmarking Study</a:t>
            </a:r>
          </a:p>
        </p:txBody>
      </p:sp>
      <p:graphicFrame>
        <p:nvGraphicFramePr>
          <p:cNvPr id="6" name="Content Placeholder 3"/>
          <p:cNvGraphicFramePr>
            <a:graphicFrameLocks/>
          </p:cNvGraphicFramePr>
          <p:nvPr>
            <p:extLst>
              <p:ext uri="{D42A27DB-BD31-4B8C-83A1-F6EECF244321}">
                <p14:modId xmlns:p14="http://schemas.microsoft.com/office/powerpoint/2010/main" val="338253743"/>
              </p:ext>
            </p:extLst>
          </p:nvPr>
        </p:nvGraphicFramePr>
        <p:xfrm>
          <a:off x="119925" y="1580446"/>
          <a:ext cx="8834718" cy="2563933"/>
        </p:xfrm>
        <a:graphic>
          <a:graphicData uri="http://schemas.openxmlformats.org/drawingml/2006/table">
            <a:tbl>
              <a:tblPr firstRow="1" bandRow="1">
                <a:tableStyleId>{5C22544A-7EE6-4342-B048-85BDC9FD1C3A}</a:tableStyleId>
              </a:tblPr>
              <a:tblGrid>
                <a:gridCol w="1421975">
                  <a:extLst>
                    <a:ext uri="{9D8B030D-6E8A-4147-A177-3AD203B41FA5}">
                      <a16:colId xmlns:a16="http://schemas.microsoft.com/office/drawing/2014/main" xmlns="" val="1480379541"/>
                    </a:ext>
                  </a:extLst>
                </a:gridCol>
                <a:gridCol w="1830430">
                  <a:extLst>
                    <a:ext uri="{9D8B030D-6E8A-4147-A177-3AD203B41FA5}">
                      <a16:colId xmlns:a16="http://schemas.microsoft.com/office/drawing/2014/main" xmlns="" val="1269412808"/>
                    </a:ext>
                  </a:extLst>
                </a:gridCol>
                <a:gridCol w="1309456">
                  <a:extLst>
                    <a:ext uri="{9D8B030D-6E8A-4147-A177-3AD203B41FA5}">
                      <a16:colId xmlns:a16="http://schemas.microsoft.com/office/drawing/2014/main" xmlns="" val="3376439884"/>
                    </a:ext>
                  </a:extLst>
                </a:gridCol>
                <a:gridCol w="1294229">
                  <a:extLst>
                    <a:ext uri="{9D8B030D-6E8A-4147-A177-3AD203B41FA5}">
                      <a16:colId xmlns:a16="http://schemas.microsoft.com/office/drawing/2014/main" xmlns="" val="2590265824"/>
                    </a:ext>
                  </a:extLst>
                </a:gridCol>
                <a:gridCol w="1404219">
                  <a:extLst>
                    <a:ext uri="{9D8B030D-6E8A-4147-A177-3AD203B41FA5}">
                      <a16:colId xmlns:a16="http://schemas.microsoft.com/office/drawing/2014/main" xmlns="" val="1484448161"/>
                    </a:ext>
                  </a:extLst>
                </a:gridCol>
                <a:gridCol w="1574409">
                  <a:extLst>
                    <a:ext uri="{9D8B030D-6E8A-4147-A177-3AD203B41FA5}">
                      <a16:colId xmlns:a16="http://schemas.microsoft.com/office/drawing/2014/main" xmlns="" val="159173878"/>
                    </a:ext>
                  </a:extLst>
                </a:gridCol>
              </a:tblGrid>
              <a:tr h="355250">
                <a:tc>
                  <a:txBody>
                    <a:bodyPr/>
                    <a:lstStyle/>
                    <a:p>
                      <a:r>
                        <a:rPr lang="en-US" sz="900" dirty="0"/>
                        <a:t>Community</a:t>
                      </a:r>
                    </a:p>
                  </a:txBody>
                  <a:tcPr marL="68580" marR="68580" marT="25718" marB="25718"/>
                </a:tc>
                <a:tc>
                  <a:txBody>
                    <a:bodyPr/>
                    <a:lstStyle/>
                    <a:p>
                      <a:pPr algn="ctr"/>
                      <a:r>
                        <a:rPr lang="en-US" sz="900" dirty="0"/>
                        <a:t>Residential Base and</a:t>
                      </a:r>
                      <a:r>
                        <a:rPr lang="en-US" sz="900" baseline="0" dirty="0"/>
                        <a:t> Recycling Fee</a:t>
                      </a:r>
                      <a:endParaRPr lang="en-US" sz="900" dirty="0"/>
                    </a:p>
                  </a:txBody>
                  <a:tcPr marL="68580" marR="68580" marT="25718" marB="25718"/>
                </a:tc>
                <a:tc>
                  <a:txBody>
                    <a:bodyPr/>
                    <a:lstStyle/>
                    <a:p>
                      <a:pPr algn="ctr"/>
                      <a:r>
                        <a:rPr lang="en-US" sz="900" dirty="0"/>
                        <a:t>Backdoor</a:t>
                      </a:r>
                      <a:r>
                        <a:rPr lang="en-US" sz="900" baseline="0" dirty="0"/>
                        <a:t> </a:t>
                      </a:r>
                    </a:p>
                    <a:p>
                      <a:pPr algn="ctr"/>
                      <a:r>
                        <a:rPr lang="en-US" sz="900" baseline="0" dirty="0"/>
                        <a:t>Fee</a:t>
                      </a:r>
                      <a:endParaRPr lang="en-US" sz="900" dirty="0"/>
                    </a:p>
                  </a:txBody>
                  <a:tcPr marL="68580" marR="68580" marT="25718" marB="25718"/>
                </a:tc>
                <a:tc>
                  <a:txBody>
                    <a:bodyPr/>
                    <a:lstStyle/>
                    <a:p>
                      <a:pPr algn="ctr"/>
                      <a:r>
                        <a:rPr lang="en-US" sz="900" dirty="0"/>
                        <a:t>Extra Waste Fee</a:t>
                      </a:r>
                    </a:p>
                  </a:txBody>
                  <a:tcPr marL="68580" marR="68580" marT="25718" marB="25718"/>
                </a:tc>
                <a:tc>
                  <a:txBody>
                    <a:bodyPr/>
                    <a:lstStyle/>
                    <a:p>
                      <a:pPr algn="ctr"/>
                      <a:r>
                        <a:rPr lang="en-US" sz="900" dirty="0"/>
                        <a:t>Yard Waste</a:t>
                      </a:r>
                    </a:p>
                    <a:p>
                      <a:pPr algn="ctr"/>
                      <a:r>
                        <a:rPr lang="en-US" sz="900" dirty="0"/>
                        <a:t> Fee</a:t>
                      </a:r>
                    </a:p>
                  </a:txBody>
                  <a:tcPr marL="68580" marR="68580" marT="25718" marB="25718"/>
                </a:tc>
                <a:tc>
                  <a:txBody>
                    <a:bodyPr/>
                    <a:lstStyle/>
                    <a:p>
                      <a:pPr algn="ctr"/>
                      <a:r>
                        <a:rPr lang="en-US" sz="900" dirty="0"/>
                        <a:t>Bulky Waste </a:t>
                      </a:r>
                    </a:p>
                    <a:p>
                      <a:pPr algn="ctr"/>
                      <a:r>
                        <a:rPr lang="en-US" sz="900" dirty="0"/>
                        <a:t>Fee</a:t>
                      </a:r>
                    </a:p>
                  </a:txBody>
                  <a:tcPr marL="68580" marR="68580" marT="25718" marB="25718"/>
                </a:tc>
                <a:extLst>
                  <a:ext uri="{0D108BD9-81ED-4DB2-BD59-A6C34878D82A}">
                    <a16:rowId xmlns:a16="http://schemas.microsoft.com/office/drawing/2014/main" xmlns="" val="2011809607"/>
                  </a:ext>
                </a:extLst>
              </a:tr>
              <a:tr h="263018">
                <a:tc>
                  <a:txBody>
                    <a:bodyPr/>
                    <a:lstStyle/>
                    <a:p>
                      <a:pPr>
                        <a:lnSpc>
                          <a:spcPct val="90000"/>
                        </a:lnSpc>
                      </a:pPr>
                      <a:r>
                        <a:rPr lang="en-US" sz="900" b="1" dirty="0">
                          <a:effectLst/>
                          <a:latin typeface="+mn-lt"/>
                        </a:rPr>
                        <a:t>Atlanta, GA</a:t>
                      </a:r>
                    </a:p>
                  </a:txBody>
                  <a:tcPr marL="68580" marR="68580" marT="25718" marB="25718" anchor="ctr"/>
                </a:tc>
                <a:tc>
                  <a:txBody>
                    <a:bodyPr/>
                    <a:lstStyle/>
                    <a:p>
                      <a:pPr algn="ctr">
                        <a:lnSpc>
                          <a:spcPct val="90000"/>
                        </a:lnSpc>
                      </a:pPr>
                      <a:r>
                        <a:rPr lang="en-US" sz="900" b="1" dirty="0">
                          <a:effectLst/>
                          <a:latin typeface="+mn-lt"/>
                        </a:rPr>
                        <a:t>$395.19</a:t>
                      </a:r>
                    </a:p>
                  </a:txBody>
                  <a:tcPr marL="68580" marR="68580" marT="25718" marB="25718" anchor="ctr"/>
                </a:tc>
                <a:tc>
                  <a:txBody>
                    <a:bodyPr/>
                    <a:lstStyle/>
                    <a:p>
                      <a:pPr algn="ctr">
                        <a:lnSpc>
                          <a:spcPct val="90000"/>
                        </a:lnSpc>
                      </a:pPr>
                      <a:r>
                        <a:rPr lang="en-US" sz="900" b="1" dirty="0">
                          <a:effectLst/>
                          <a:latin typeface="+mn-lt"/>
                        </a:rPr>
                        <a:t>$962.21</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no</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900" dirty="0">
                          <a:latin typeface="+mn-lt"/>
                        </a:rPr>
                        <a:t>Included</a:t>
                      </a:r>
                    </a:p>
                  </a:txBody>
                  <a:tcPr marL="68580" marR="68580" marT="25718" marB="25718" anchor="ctr"/>
                </a:tc>
                <a:extLst>
                  <a:ext uri="{0D108BD9-81ED-4DB2-BD59-A6C34878D82A}">
                    <a16:rowId xmlns:a16="http://schemas.microsoft.com/office/drawing/2014/main" xmlns="" val="1386597053"/>
                  </a:ext>
                </a:extLst>
              </a:tr>
              <a:tr h="244652">
                <a:tc>
                  <a:txBody>
                    <a:bodyPr/>
                    <a:lstStyle/>
                    <a:p>
                      <a:pPr>
                        <a:lnSpc>
                          <a:spcPct val="90000"/>
                        </a:lnSpc>
                      </a:pPr>
                      <a:r>
                        <a:rPr lang="en-US" sz="900" dirty="0">
                          <a:latin typeface="+mn-lt"/>
                        </a:rPr>
                        <a:t>Marietta, GA</a:t>
                      </a:r>
                    </a:p>
                  </a:txBody>
                  <a:tcPr marL="68580" marR="68580" marT="25718" marB="25718" anchor="ctr"/>
                </a:tc>
                <a:tc>
                  <a:txBody>
                    <a:bodyPr/>
                    <a:lstStyle/>
                    <a:p>
                      <a:pPr algn="ctr">
                        <a:lnSpc>
                          <a:spcPct val="90000"/>
                        </a:lnSpc>
                      </a:pPr>
                      <a:r>
                        <a:rPr lang="en-US" sz="900" dirty="0">
                          <a:latin typeface="+mn-lt"/>
                        </a:rPr>
                        <a:t>$260 to $576</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NA</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yes</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Per item</a:t>
                      </a:r>
                    </a:p>
                  </a:txBody>
                  <a:tcPr marL="68580" marR="68580" marT="25718" marB="25718" anchor="ctr"/>
                </a:tc>
                <a:extLst>
                  <a:ext uri="{0D108BD9-81ED-4DB2-BD59-A6C34878D82A}">
                    <a16:rowId xmlns:a16="http://schemas.microsoft.com/office/drawing/2014/main" xmlns="" val="2160189177"/>
                  </a:ext>
                </a:extLst>
              </a:tr>
              <a:tr h="244652">
                <a:tc>
                  <a:txBody>
                    <a:bodyPr/>
                    <a:lstStyle/>
                    <a:p>
                      <a:pPr>
                        <a:lnSpc>
                          <a:spcPct val="90000"/>
                        </a:lnSpc>
                      </a:pPr>
                      <a:r>
                        <a:rPr lang="en-US" sz="900" dirty="0">
                          <a:latin typeface="+mn-lt"/>
                        </a:rPr>
                        <a:t>Douglasville, GA</a:t>
                      </a:r>
                    </a:p>
                  </a:txBody>
                  <a:tcPr marL="68580" marR="68580" marT="25718" marB="25718" anchor="ctr"/>
                </a:tc>
                <a:tc>
                  <a:txBody>
                    <a:bodyPr/>
                    <a:lstStyle/>
                    <a:p>
                      <a:pPr algn="ctr">
                        <a:lnSpc>
                          <a:spcPct val="90000"/>
                        </a:lnSpc>
                      </a:pPr>
                      <a:r>
                        <a:rPr lang="en-US" sz="900" dirty="0">
                          <a:latin typeface="+mn-lt"/>
                        </a:rPr>
                        <a:t>$198 to $312</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No</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$1 per bag</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Per item</a:t>
                      </a:r>
                    </a:p>
                  </a:txBody>
                  <a:tcPr marL="68580" marR="68580" marT="25718" marB="25718" anchor="ctr"/>
                </a:tc>
                <a:extLst>
                  <a:ext uri="{0D108BD9-81ED-4DB2-BD59-A6C34878D82A}">
                    <a16:rowId xmlns:a16="http://schemas.microsoft.com/office/drawing/2014/main" xmlns="" val="400966343"/>
                  </a:ext>
                </a:extLst>
              </a:tr>
              <a:tr h="244652">
                <a:tc>
                  <a:txBody>
                    <a:bodyPr/>
                    <a:lstStyle/>
                    <a:p>
                      <a:pPr>
                        <a:lnSpc>
                          <a:spcPct val="90000"/>
                        </a:lnSpc>
                      </a:pPr>
                      <a:r>
                        <a:rPr lang="en-US" sz="900" dirty="0">
                          <a:latin typeface="+mn-lt"/>
                        </a:rPr>
                        <a:t>Seattle, WA</a:t>
                      </a:r>
                    </a:p>
                  </a:txBody>
                  <a:tcPr marL="68580" marR="68580" marT="25718" marB="25718" anchor="ctr"/>
                </a:tc>
                <a:tc>
                  <a:txBody>
                    <a:bodyPr/>
                    <a:lstStyle/>
                    <a:p>
                      <a:pPr algn="ctr">
                        <a:lnSpc>
                          <a:spcPct val="90000"/>
                        </a:lnSpc>
                      </a:pPr>
                      <a:r>
                        <a:rPr lang="en-US" sz="900" dirty="0">
                          <a:latin typeface="+mn-lt"/>
                        </a:rPr>
                        <a:t>$256</a:t>
                      </a:r>
                      <a:r>
                        <a:rPr lang="en-US" sz="900" baseline="0" dirty="0">
                          <a:latin typeface="+mn-lt"/>
                        </a:rPr>
                        <a:t> to $1,224</a:t>
                      </a:r>
                      <a:endParaRPr lang="en-US" sz="900" dirty="0">
                        <a:latin typeface="+mn-lt"/>
                      </a:endParaRP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Yes</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900" dirty="0">
                          <a:latin typeface="+mn-lt"/>
                        </a:rPr>
                        <a:t>Included</a:t>
                      </a:r>
                    </a:p>
                  </a:txBody>
                  <a:tcPr marL="68580" marR="68580" marT="25718" marB="25718" anchor="ctr"/>
                </a:tc>
                <a:tc>
                  <a:txBody>
                    <a:bodyPr/>
                    <a:lstStyle/>
                    <a:p>
                      <a:pPr algn="ctr">
                        <a:lnSpc>
                          <a:spcPct val="90000"/>
                        </a:lnSpc>
                      </a:pPr>
                      <a:r>
                        <a:rPr lang="en-US" sz="900" dirty="0">
                          <a:latin typeface="+mn-lt"/>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900" dirty="0">
                          <a:latin typeface="+mn-lt"/>
                        </a:rPr>
                        <a:t>$30 per item</a:t>
                      </a:r>
                    </a:p>
                  </a:txBody>
                  <a:tcPr marL="68580" marR="68580" marT="25718" marB="25718" anchor="ctr"/>
                </a:tc>
                <a:extLst>
                  <a:ext uri="{0D108BD9-81ED-4DB2-BD59-A6C34878D82A}">
                    <a16:rowId xmlns:a16="http://schemas.microsoft.com/office/drawing/2014/main" xmlns="" val="47043182"/>
                  </a:ext>
                </a:extLst>
              </a:tr>
              <a:tr h="244652">
                <a:tc>
                  <a:txBody>
                    <a:bodyPr/>
                    <a:lstStyle/>
                    <a:p>
                      <a:pPr>
                        <a:lnSpc>
                          <a:spcPct val="90000"/>
                        </a:lnSpc>
                      </a:pPr>
                      <a:r>
                        <a:rPr lang="en-US" sz="900" dirty="0">
                          <a:latin typeface="+mn-lt"/>
                        </a:rPr>
                        <a:t>Portland, OR</a:t>
                      </a:r>
                    </a:p>
                  </a:txBody>
                  <a:tcPr marL="68580" marR="68580" marT="25718" marB="25718" anchor="ctr"/>
                </a:tc>
                <a:tc>
                  <a:txBody>
                    <a:bodyPr/>
                    <a:lstStyle/>
                    <a:p>
                      <a:pPr algn="ctr">
                        <a:lnSpc>
                          <a:spcPct val="90000"/>
                        </a:lnSpc>
                      </a:pPr>
                      <a:r>
                        <a:rPr lang="en-US" sz="900" dirty="0">
                          <a:latin typeface="+mn-lt"/>
                        </a:rPr>
                        <a:t>$294 to $498</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$352 to $556</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$5 per bag</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Per Item</a:t>
                      </a:r>
                    </a:p>
                  </a:txBody>
                  <a:tcPr marL="68580" marR="68580" marT="25718" marB="25718" anchor="ctr"/>
                </a:tc>
                <a:extLst>
                  <a:ext uri="{0D108BD9-81ED-4DB2-BD59-A6C34878D82A}">
                    <a16:rowId xmlns:a16="http://schemas.microsoft.com/office/drawing/2014/main" xmlns="" val="257080829"/>
                  </a:ext>
                </a:extLst>
              </a:tr>
              <a:tr h="244652">
                <a:tc>
                  <a:txBody>
                    <a:bodyPr/>
                    <a:lstStyle/>
                    <a:p>
                      <a:pPr>
                        <a:lnSpc>
                          <a:spcPct val="90000"/>
                        </a:lnSpc>
                      </a:pPr>
                      <a:r>
                        <a:rPr lang="en-US" sz="900" dirty="0">
                          <a:latin typeface="+mn-lt"/>
                        </a:rPr>
                        <a:t>Miami, FL</a:t>
                      </a:r>
                    </a:p>
                  </a:txBody>
                  <a:tcPr marL="68580" marR="68580" marT="25718" marB="25718" anchor="ctr"/>
                </a:tc>
                <a:tc>
                  <a:txBody>
                    <a:bodyPr/>
                    <a:lstStyle/>
                    <a:p>
                      <a:pPr algn="ctr">
                        <a:lnSpc>
                          <a:spcPct val="90000"/>
                        </a:lnSpc>
                      </a:pPr>
                      <a:r>
                        <a:rPr lang="en-US" sz="900" dirty="0">
                          <a:latin typeface="+mn-lt"/>
                        </a:rPr>
                        <a:t>$508</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yes</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no</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extLst>
                  <a:ext uri="{0D108BD9-81ED-4DB2-BD59-A6C34878D82A}">
                    <a16:rowId xmlns:a16="http://schemas.microsoft.com/office/drawing/2014/main" xmlns="" val="3881345798"/>
                  </a:ext>
                </a:extLst>
              </a:tr>
              <a:tr h="244652">
                <a:tc>
                  <a:txBody>
                    <a:bodyPr/>
                    <a:lstStyle/>
                    <a:p>
                      <a:pPr>
                        <a:lnSpc>
                          <a:spcPct val="90000"/>
                        </a:lnSpc>
                      </a:pPr>
                      <a:r>
                        <a:rPr lang="en-US" sz="900" dirty="0">
                          <a:latin typeface="+mn-lt"/>
                        </a:rPr>
                        <a:t>Oakland, CA</a:t>
                      </a:r>
                    </a:p>
                  </a:txBody>
                  <a:tcPr marL="68580" marR="68580" marT="25718" marB="25718" anchor="ctr"/>
                </a:tc>
                <a:tc>
                  <a:txBody>
                    <a:bodyPr/>
                    <a:lstStyle/>
                    <a:p>
                      <a:pPr algn="ctr">
                        <a:lnSpc>
                          <a:spcPct val="90000"/>
                        </a:lnSpc>
                      </a:pPr>
                      <a:r>
                        <a:rPr lang="en-US" sz="900" dirty="0">
                          <a:latin typeface="+mn-lt"/>
                        </a:rPr>
                        <a:t>$294 to $1,130</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yes</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yes</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extLst>
                  <a:ext uri="{0D108BD9-81ED-4DB2-BD59-A6C34878D82A}">
                    <a16:rowId xmlns:a16="http://schemas.microsoft.com/office/drawing/2014/main" xmlns="" val="3619167897"/>
                  </a:ext>
                </a:extLst>
              </a:tr>
              <a:tr h="233101">
                <a:tc>
                  <a:txBody>
                    <a:bodyPr/>
                    <a:lstStyle/>
                    <a:p>
                      <a:pPr>
                        <a:lnSpc>
                          <a:spcPct val="90000"/>
                        </a:lnSpc>
                      </a:pPr>
                      <a:r>
                        <a:rPr lang="en-US" sz="900" dirty="0">
                          <a:latin typeface="+mn-lt"/>
                        </a:rPr>
                        <a:t>Minneapolis, MN</a:t>
                      </a:r>
                    </a:p>
                  </a:txBody>
                  <a:tcPr marL="68580" marR="68580" marT="25718" marB="25718" anchor="ctr"/>
                </a:tc>
                <a:tc>
                  <a:txBody>
                    <a:bodyPr/>
                    <a:lstStyle/>
                    <a:p>
                      <a:pPr algn="ctr">
                        <a:lnSpc>
                          <a:spcPct val="90000"/>
                        </a:lnSpc>
                      </a:pPr>
                      <a:r>
                        <a:rPr lang="en-US" sz="900" dirty="0">
                          <a:latin typeface="+mn-lt"/>
                        </a:rPr>
                        <a:t>$306 to $342</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no</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$15</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extLst>
                  <a:ext uri="{0D108BD9-81ED-4DB2-BD59-A6C34878D82A}">
                    <a16:rowId xmlns:a16="http://schemas.microsoft.com/office/drawing/2014/main" xmlns="" val="3459598189"/>
                  </a:ext>
                </a:extLst>
              </a:tr>
              <a:tr h="244652">
                <a:tc>
                  <a:txBody>
                    <a:bodyPr/>
                    <a:lstStyle/>
                    <a:p>
                      <a:pPr>
                        <a:lnSpc>
                          <a:spcPct val="90000"/>
                        </a:lnSpc>
                      </a:pPr>
                      <a:r>
                        <a:rPr lang="en-US" sz="900" dirty="0">
                          <a:latin typeface="+mn-lt"/>
                        </a:rPr>
                        <a:t>El Paso, TX</a:t>
                      </a:r>
                    </a:p>
                  </a:txBody>
                  <a:tcPr marL="68580" marR="68580" marT="25718" marB="25718" anchor="ctr"/>
                </a:tc>
                <a:tc>
                  <a:txBody>
                    <a:bodyPr/>
                    <a:lstStyle/>
                    <a:p>
                      <a:pPr algn="ctr">
                        <a:lnSpc>
                          <a:spcPct val="90000"/>
                        </a:lnSpc>
                      </a:pPr>
                      <a:r>
                        <a:rPr lang="en-US" sz="900" dirty="0">
                          <a:latin typeface="+mn-lt"/>
                        </a:rPr>
                        <a:t>$204</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yes</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$5 per bag</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Included</a:t>
                      </a:r>
                    </a:p>
                  </a:txBody>
                  <a:tcPr marL="68580" marR="68580" marT="25718" marB="25718" anchor="ct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$35 per item</a:t>
                      </a:r>
                    </a:p>
                  </a:txBody>
                  <a:tcPr marL="68580" marR="68580" marT="25718" marB="25718" anchor="ctr"/>
                </a:tc>
                <a:extLst>
                  <a:ext uri="{0D108BD9-81ED-4DB2-BD59-A6C34878D82A}">
                    <a16:rowId xmlns:a16="http://schemas.microsoft.com/office/drawing/2014/main" xmlns="" val="3017730484"/>
                  </a:ext>
                </a:extLst>
              </a:tr>
            </a:tbl>
          </a:graphicData>
        </a:graphic>
      </p:graphicFrame>
      <p:sp>
        <p:nvSpPr>
          <p:cNvPr id="2" name="TextBox 1"/>
          <p:cNvSpPr txBox="1"/>
          <p:nvPr/>
        </p:nvSpPr>
        <p:spPr>
          <a:xfrm>
            <a:off x="3421926" y="1225157"/>
            <a:ext cx="2903973" cy="369332"/>
          </a:xfrm>
          <a:prstGeom prst="rect">
            <a:avLst/>
          </a:prstGeom>
          <a:noFill/>
        </p:spPr>
        <p:txBody>
          <a:bodyPr wrap="square" rtlCol="0">
            <a:spAutoFit/>
          </a:bodyPr>
          <a:lstStyle/>
          <a:p>
            <a:r>
              <a:rPr lang="en-US" b="1" dirty="0">
                <a:solidFill>
                  <a:schemeClr val="tx2">
                    <a:lumMod val="75000"/>
                  </a:schemeClr>
                </a:solidFill>
              </a:rPr>
              <a:t>10 Cities Benchmarked</a:t>
            </a:r>
          </a:p>
        </p:txBody>
      </p:sp>
    </p:spTree>
    <p:extLst>
      <p:ext uri="{BB962C8B-B14F-4D97-AF65-F5344CB8AC3E}">
        <p14:creationId xmlns:p14="http://schemas.microsoft.com/office/powerpoint/2010/main" val="32434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FDF22F44-F17D-42B3-B855-4B1AC29B46A6}" type="slidenum">
              <a:rPr lang="en-US" smtClean="0"/>
              <a:pPr/>
              <a:t>11</a:t>
            </a:fld>
            <a:endParaRPr lang="en-US" dirty="0"/>
          </a:p>
        </p:txBody>
      </p:sp>
      <p:sp>
        <p:nvSpPr>
          <p:cNvPr id="19" name="Slide Number Placeholder 1"/>
          <p:cNvSpPr txBox="1">
            <a:spLocks/>
          </p:cNvSpPr>
          <p:nvPr/>
        </p:nvSpPr>
        <p:spPr>
          <a:xfrm>
            <a:off x="6583680" y="4833553"/>
            <a:ext cx="2103120" cy="138499"/>
          </a:xfrm>
          <a:prstGeom prst="rect">
            <a:avLst/>
          </a:prstGeom>
        </p:spPr>
        <p:txBody>
          <a:bodyPr wrap="square" lIns="0" tIns="0" rIns="0" bIns="0" anchor="ctr">
            <a:spAutoFit/>
          </a:bodyPr>
          <a:lstStyle>
            <a:defPPr>
              <a:defRPr lang="en-US"/>
            </a:defPPr>
            <a:lvl1pPr marL="0" algn="r" defTabSz="914400" rtl="0" eaLnBrk="1" latinLnBrk="0" hangingPunct="1">
              <a:defRPr sz="900" b="1" i="0" kern="1200">
                <a:solidFill>
                  <a:schemeClr val="tx1">
                    <a:tint val="75000"/>
                  </a:schemeClr>
                </a:solidFill>
                <a:latin typeface="Arial Bold" charset="0"/>
                <a:ea typeface="Arial Bold" charset="0"/>
                <a:cs typeface="Arial Bold"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F22F44-F17D-42B3-B855-4B1AC29B46A6}" type="slidenum">
              <a:rPr lang="en-US" smtClean="0"/>
              <a:pPr/>
              <a:t>11</a:t>
            </a:fld>
            <a:endParaRPr lang="en-US" dirty="0"/>
          </a:p>
        </p:txBody>
      </p:sp>
      <p:sp>
        <p:nvSpPr>
          <p:cNvPr id="20" name="Rectangle 3"/>
          <p:cNvSpPr>
            <a:spLocks noGrp="1" noChangeArrowheads="1"/>
          </p:cNvSpPr>
          <p:nvPr>
            <p:ph type="body" sz="quarter" idx="10"/>
          </p:nvPr>
        </p:nvSpPr>
        <p:spPr bwMode="auto">
          <a:xfrm>
            <a:off x="283155" y="1205675"/>
            <a:ext cx="5494450" cy="1015663"/>
          </a:xfrm>
          <a:solidFill>
            <a:schemeClr val="tx2"/>
          </a:solidFill>
          <a:ln/>
          <a:extLst/>
        </p:spPr>
        <p:txBody>
          <a:bodyPr vert="horz" wrap="square" lIns="91440" tIns="45720" rIns="91440" bIns="45720" numCol="1" anchor="ctr" anchorCtr="0" compatLnSpc="1">
            <a:prstTxWarp prst="textNoShape">
              <a:avLst/>
            </a:prstTxWarp>
            <a:spAutoFit/>
          </a:bodyPr>
          <a:lstStyle/>
          <a:p>
            <a:pPr marL="176213" indent="-176213">
              <a:buFont typeface="Monotype Sorts" pitchFamily="2" charset="2"/>
              <a:buNone/>
            </a:pPr>
            <a:r>
              <a:rPr lang="en-US" altLang="en-US" sz="2000" dirty="0">
                <a:solidFill>
                  <a:schemeClr val="bg1"/>
                </a:solidFill>
              </a:rPr>
              <a:t>	</a:t>
            </a:r>
            <a:r>
              <a:rPr lang="en-US" altLang="en-US" sz="2000" b="0" dirty="0">
                <a:solidFill>
                  <a:schemeClr val="bg1"/>
                </a:solidFill>
              </a:rPr>
              <a:t>In addition, Solid Waste provides a number of services that are not provided by other City solid waste departments</a:t>
            </a:r>
          </a:p>
        </p:txBody>
      </p:sp>
      <p:sp>
        <p:nvSpPr>
          <p:cNvPr id="21" name="Rectangle 2"/>
          <p:cNvSpPr txBox="1">
            <a:spLocks noChangeArrowheads="1"/>
          </p:cNvSpPr>
          <p:nvPr/>
        </p:nvSpPr>
        <p:spPr>
          <a:xfrm>
            <a:off x="0" y="459988"/>
            <a:ext cx="9144000" cy="415499"/>
          </a:xfrm>
          <a:prstGeom prst="rect">
            <a:avLst/>
          </a:prstGeom>
        </p:spPr>
        <p:txBody>
          <a:bodyPr wrap="square" lIns="0" tIns="0" rIns="0" bIns="0" anchor="ctr">
            <a:noAutofit/>
          </a:bodyPr>
          <a:lstStyle>
            <a:lvl1pPr marL="342884">
              <a:defRPr sz="3600" b="1" i="0" cap="none" baseline="0">
                <a:solidFill>
                  <a:srgbClr val="004B73"/>
                </a:solidFill>
                <a:latin typeface="Arial Bold" charset="0"/>
                <a:ea typeface="Arial Bold" charset="0"/>
                <a:cs typeface="Arial Bold" charset="0"/>
              </a:defRPr>
            </a:lvl1pPr>
          </a:lstStyle>
          <a:p>
            <a:r>
              <a:rPr lang="en-US" sz="2800" kern="0" dirty="0"/>
              <a:t>Exceeding Other Communities</a:t>
            </a:r>
            <a:endParaRPr lang="en-US" altLang="en-US" sz="2800" kern="0" dirty="0"/>
          </a:p>
          <a:p>
            <a:r>
              <a:rPr lang="en-US" sz="2800" kern="0" dirty="0"/>
              <a:t>Cleaning, Greening, and Community Beautification</a:t>
            </a:r>
            <a:endParaRPr lang="en-US" altLang="en-US" sz="2800" kern="0" dirty="0"/>
          </a:p>
        </p:txBody>
      </p:sp>
      <p:grpSp>
        <p:nvGrpSpPr>
          <p:cNvPr id="23" name="Group 22"/>
          <p:cNvGrpSpPr/>
          <p:nvPr/>
        </p:nvGrpSpPr>
        <p:grpSpPr>
          <a:xfrm>
            <a:off x="283155" y="3195002"/>
            <a:ext cx="8640150" cy="1235830"/>
            <a:chOff x="283155" y="4138980"/>
            <a:chExt cx="7772401" cy="1524000"/>
          </a:xfrm>
        </p:grpSpPr>
        <p:sp>
          <p:nvSpPr>
            <p:cNvPr id="24" name="Text Box 4"/>
            <p:cNvSpPr txBox="1">
              <a:spLocks noChangeArrowheads="1"/>
            </p:cNvSpPr>
            <p:nvPr/>
          </p:nvSpPr>
          <p:spPr bwMode="auto">
            <a:xfrm>
              <a:off x="283155" y="4672380"/>
              <a:ext cx="3656013" cy="457200"/>
            </a:xfrm>
            <a:prstGeom prst="rect">
              <a:avLst/>
            </a:prstGeom>
            <a:solidFill>
              <a:srgbClr val="C2D3E8"/>
            </a:solidFill>
            <a:ln>
              <a:noFill/>
            </a:ln>
            <a:effectLst/>
            <a:extLst/>
          </p:spPr>
          <p:txBody>
            <a:bodyPr wrap="none"/>
            <a:lstStyle/>
            <a:p>
              <a:pPr algn="ctr"/>
              <a:r>
                <a:rPr lang="en-US" altLang="en-US" sz="2000" b="1" dirty="0">
                  <a:solidFill>
                    <a:srgbClr val="004B73"/>
                  </a:solidFill>
                </a:rPr>
                <a:t>Street Basket Collection</a:t>
              </a:r>
            </a:p>
          </p:txBody>
        </p:sp>
        <p:sp>
          <p:nvSpPr>
            <p:cNvPr id="25" name="Text Box 6"/>
            <p:cNvSpPr txBox="1">
              <a:spLocks noChangeArrowheads="1"/>
            </p:cNvSpPr>
            <p:nvPr/>
          </p:nvSpPr>
          <p:spPr bwMode="auto">
            <a:xfrm>
              <a:off x="4399543" y="4672380"/>
              <a:ext cx="3656013" cy="457200"/>
            </a:xfrm>
            <a:prstGeom prst="rect">
              <a:avLst/>
            </a:prstGeom>
            <a:solidFill>
              <a:srgbClr val="C2D3E8"/>
            </a:solidFill>
            <a:ln>
              <a:noFill/>
            </a:ln>
            <a:effectLst/>
            <a:extLst/>
          </p:spPr>
          <p:txBody>
            <a:bodyPr wrap="none"/>
            <a:lstStyle/>
            <a:p>
              <a:pPr algn="ctr"/>
              <a:r>
                <a:rPr lang="en-US" altLang="en-US" sz="2000" b="1" dirty="0">
                  <a:solidFill>
                    <a:srgbClr val="004B73"/>
                  </a:solidFill>
                </a:rPr>
                <a:t>Street Sweeping</a:t>
              </a:r>
            </a:p>
          </p:txBody>
        </p:sp>
        <p:sp>
          <p:nvSpPr>
            <p:cNvPr id="26" name="Text Box 7"/>
            <p:cNvSpPr txBox="1">
              <a:spLocks noChangeArrowheads="1"/>
            </p:cNvSpPr>
            <p:nvPr/>
          </p:nvSpPr>
          <p:spPr bwMode="auto">
            <a:xfrm>
              <a:off x="283155" y="5205780"/>
              <a:ext cx="3656013" cy="457200"/>
            </a:xfrm>
            <a:prstGeom prst="rect">
              <a:avLst/>
            </a:prstGeom>
            <a:solidFill>
              <a:srgbClr val="C2D3E8"/>
            </a:solidFill>
            <a:ln>
              <a:noFill/>
            </a:ln>
            <a:effectLst/>
            <a:extLst/>
          </p:spPr>
          <p:txBody>
            <a:bodyPr wrap="none"/>
            <a:lstStyle/>
            <a:p>
              <a:pPr algn="ctr"/>
              <a:r>
                <a:rPr lang="en-US" altLang="en-US" sz="2000" b="1" dirty="0">
                  <a:solidFill>
                    <a:srgbClr val="004B73"/>
                  </a:solidFill>
                </a:rPr>
                <a:t>Dead Animal Collection</a:t>
              </a:r>
            </a:p>
          </p:txBody>
        </p:sp>
        <p:sp>
          <p:nvSpPr>
            <p:cNvPr id="27" name="Text Box 8"/>
            <p:cNvSpPr txBox="1">
              <a:spLocks noChangeArrowheads="1"/>
            </p:cNvSpPr>
            <p:nvPr/>
          </p:nvSpPr>
          <p:spPr bwMode="auto">
            <a:xfrm>
              <a:off x="4399543" y="4138980"/>
              <a:ext cx="3656013" cy="457200"/>
            </a:xfrm>
            <a:prstGeom prst="rect">
              <a:avLst/>
            </a:prstGeom>
            <a:solidFill>
              <a:srgbClr val="C2D3E8"/>
            </a:solidFill>
            <a:ln>
              <a:noFill/>
            </a:ln>
            <a:effectLst/>
            <a:extLst/>
          </p:spPr>
          <p:txBody>
            <a:bodyPr wrap="none"/>
            <a:lstStyle/>
            <a:p>
              <a:pPr algn="ctr"/>
              <a:r>
                <a:rPr lang="en-US" altLang="en-US" sz="2000" b="1" dirty="0">
                  <a:solidFill>
                    <a:srgbClr val="004B73"/>
                  </a:solidFill>
                </a:rPr>
                <a:t>Right-of-Way Maintenance</a:t>
              </a:r>
            </a:p>
          </p:txBody>
        </p:sp>
        <p:sp>
          <p:nvSpPr>
            <p:cNvPr id="28" name="Text Box 9"/>
            <p:cNvSpPr txBox="1">
              <a:spLocks noChangeArrowheads="1"/>
            </p:cNvSpPr>
            <p:nvPr/>
          </p:nvSpPr>
          <p:spPr bwMode="auto">
            <a:xfrm>
              <a:off x="4399543" y="5205780"/>
              <a:ext cx="3656013" cy="457200"/>
            </a:xfrm>
            <a:prstGeom prst="rect">
              <a:avLst/>
            </a:prstGeom>
            <a:solidFill>
              <a:srgbClr val="C2D3E8"/>
            </a:solidFill>
            <a:ln>
              <a:noFill/>
            </a:ln>
            <a:effectLst/>
            <a:extLst/>
          </p:spPr>
          <p:txBody>
            <a:bodyPr wrap="none"/>
            <a:lstStyle/>
            <a:p>
              <a:pPr algn="ctr"/>
              <a:r>
                <a:rPr lang="en-US" altLang="en-US" sz="2000" b="1" dirty="0">
                  <a:solidFill>
                    <a:srgbClr val="004B73"/>
                  </a:solidFill>
                </a:rPr>
                <a:t>Vacant Lot Cleaning</a:t>
              </a:r>
            </a:p>
          </p:txBody>
        </p:sp>
        <p:sp>
          <p:nvSpPr>
            <p:cNvPr id="29" name="Text Box 10"/>
            <p:cNvSpPr txBox="1">
              <a:spLocks noChangeArrowheads="1"/>
            </p:cNvSpPr>
            <p:nvPr/>
          </p:nvSpPr>
          <p:spPr bwMode="auto">
            <a:xfrm>
              <a:off x="283155" y="4138980"/>
              <a:ext cx="3656013" cy="457200"/>
            </a:xfrm>
            <a:prstGeom prst="rect">
              <a:avLst/>
            </a:prstGeom>
            <a:solidFill>
              <a:srgbClr val="C2D3E8"/>
            </a:solidFill>
            <a:ln>
              <a:noFill/>
            </a:ln>
            <a:effectLst/>
            <a:extLst/>
          </p:spPr>
          <p:txBody>
            <a:bodyPr wrap="none"/>
            <a:lstStyle/>
            <a:p>
              <a:pPr algn="ctr"/>
              <a:r>
                <a:rPr lang="en-US" altLang="en-US" sz="2000" b="1" dirty="0">
                  <a:solidFill>
                    <a:srgbClr val="004B73"/>
                  </a:solidFill>
                </a:rPr>
                <a:t>Signage Removal</a:t>
              </a:r>
            </a:p>
          </p:txBody>
        </p:sp>
      </p:grpSp>
      <p:sp>
        <p:nvSpPr>
          <p:cNvPr id="34" name="Rectangle 3"/>
          <p:cNvSpPr>
            <a:spLocks noGrp="1" noChangeArrowheads="1"/>
          </p:cNvSpPr>
          <p:nvPr>
            <p:ph type="body" sz="quarter" idx="10"/>
          </p:nvPr>
        </p:nvSpPr>
        <p:spPr bwMode="auto">
          <a:xfrm>
            <a:off x="283155" y="2131015"/>
            <a:ext cx="5494450" cy="1015663"/>
          </a:xfrm>
          <a:solidFill>
            <a:schemeClr val="tx2"/>
          </a:solidFill>
          <a:ln/>
          <a:extLst/>
        </p:spPr>
        <p:txBody>
          <a:bodyPr vert="horz" wrap="square" lIns="91440" tIns="45720" rIns="91440" bIns="45720" numCol="1" anchor="ctr" anchorCtr="0" compatLnSpc="1">
            <a:prstTxWarp prst="textNoShape">
              <a:avLst/>
            </a:prstTxWarp>
            <a:spAutoFit/>
          </a:bodyPr>
          <a:lstStyle/>
          <a:p>
            <a:pPr marL="176213" indent="-176213">
              <a:buFont typeface="Monotype Sorts" pitchFamily="2" charset="2"/>
              <a:buNone/>
            </a:pPr>
            <a:r>
              <a:rPr lang="en-US" altLang="en-US" sz="2000" dirty="0">
                <a:solidFill>
                  <a:schemeClr val="bg1"/>
                </a:solidFill>
              </a:rPr>
              <a:t>	</a:t>
            </a:r>
            <a:r>
              <a:rPr lang="en-US" altLang="en-US" sz="2000" b="0" dirty="0">
                <a:solidFill>
                  <a:schemeClr val="bg1"/>
                </a:solidFill>
              </a:rPr>
              <a:t>Set-out limits are less restrictive than is typically provided in other cities in order to minimize litter</a:t>
            </a:r>
          </a:p>
        </p:txBody>
      </p:sp>
      <p:pic>
        <p:nvPicPr>
          <p:cNvPr id="35" name="Picture 34"/>
          <p:cNvPicPr>
            <a:picLocks noChangeAspect="1"/>
          </p:cNvPicPr>
          <p:nvPr/>
        </p:nvPicPr>
        <p:blipFill>
          <a:blip r:embed="rId3" cstate="print"/>
          <a:stretch>
            <a:fillRect/>
          </a:stretch>
        </p:blipFill>
        <p:spPr>
          <a:xfrm>
            <a:off x="5958681" y="1320944"/>
            <a:ext cx="2964624" cy="1698776"/>
          </a:xfrm>
          <a:prstGeom prst="rect">
            <a:avLst/>
          </a:prstGeom>
        </p:spPr>
      </p:pic>
    </p:spTree>
    <p:extLst>
      <p:ext uri="{BB962C8B-B14F-4D97-AF65-F5344CB8AC3E}">
        <p14:creationId xmlns:p14="http://schemas.microsoft.com/office/powerpoint/2010/main" val="873764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7"/>
          </p:nvPr>
        </p:nvSpPr>
        <p:spPr/>
        <p:txBody>
          <a:bodyPr/>
          <a:lstStyle/>
          <a:p>
            <a:fld id="{FDF22F44-F17D-42B3-B855-4B1AC29B46A6}" type="slidenum">
              <a:rPr lang="en-US" smtClean="0"/>
              <a:pPr/>
              <a:t>12</a:t>
            </a:fld>
            <a:endParaRPr lang="en-US" dirty="0"/>
          </a:p>
        </p:txBody>
      </p:sp>
      <p:sp>
        <p:nvSpPr>
          <p:cNvPr id="4" name="Title 3"/>
          <p:cNvSpPr>
            <a:spLocks noGrp="1"/>
          </p:cNvSpPr>
          <p:nvPr>
            <p:ph type="ctrTitle"/>
          </p:nvPr>
        </p:nvSpPr>
        <p:spPr/>
        <p:txBody>
          <a:bodyPr/>
          <a:lstStyle/>
          <a:p>
            <a:r>
              <a:rPr lang="en-US" sz="2800" dirty="0"/>
              <a:t>Proposed Rate Increase</a:t>
            </a:r>
            <a:endParaRPr lang="en-US" sz="2800" dirty="0">
              <a:highlight>
                <a:srgbClr val="FFFF00"/>
              </a:highlight>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556985359"/>
              </p:ext>
            </p:extLst>
          </p:nvPr>
        </p:nvGraphicFramePr>
        <p:xfrm>
          <a:off x="218211" y="1240892"/>
          <a:ext cx="8541324" cy="1230777"/>
        </p:xfrm>
        <a:graphic>
          <a:graphicData uri="http://schemas.openxmlformats.org/drawingml/2006/table">
            <a:tbl>
              <a:tblPr firstRow="1" bandRow="1">
                <a:tableStyleId>{5C22544A-7EE6-4342-B048-85BDC9FD1C3A}</a:tableStyleId>
              </a:tblPr>
              <a:tblGrid>
                <a:gridCol w="3624055">
                  <a:extLst>
                    <a:ext uri="{9D8B030D-6E8A-4147-A177-3AD203B41FA5}">
                      <a16:colId xmlns:a16="http://schemas.microsoft.com/office/drawing/2014/main" xmlns="" val="1175291601"/>
                    </a:ext>
                  </a:extLst>
                </a:gridCol>
                <a:gridCol w="1237314">
                  <a:extLst>
                    <a:ext uri="{9D8B030D-6E8A-4147-A177-3AD203B41FA5}">
                      <a16:colId xmlns:a16="http://schemas.microsoft.com/office/drawing/2014/main" xmlns="" val="2452967142"/>
                    </a:ext>
                  </a:extLst>
                </a:gridCol>
                <a:gridCol w="1153586">
                  <a:extLst>
                    <a:ext uri="{9D8B030D-6E8A-4147-A177-3AD203B41FA5}">
                      <a16:colId xmlns:a16="http://schemas.microsoft.com/office/drawing/2014/main" xmlns="" val="137481396"/>
                    </a:ext>
                  </a:extLst>
                </a:gridCol>
                <a:gridCol w="1151579">
                  <a:extLst>
                    <a:ext uri="{9D8B030D-6E8A-4147-A177-3AD203B41FA5}">
                      <a16:colId xmlns:a16="http://schemas.microsoft.com/office/drawing/2014/main" xmlns="" val="463954845"/>
                    </a:ext>
                  </a:extLst>
                </a:gridCol>
                <a:gridCol w="1374790">
                  <a:extLst>
                    <a:ext uri="{9D8B030D-6E8A-4147-A177-3AD203B41FA5}">
                      <a16:colId xmlns:a16="http://schemas.microsoft.com/office/drawing/2014/main" xmlns="" val="2159266133"/>
                    </a:ext>
                  </a:extLst>
                </a:gridCol>
              </a:tblGrid>
              <a:tr h="230450">
                <a:tc>
                  <a:txBody>
                    <a:bodyPr/>
                    <a:lstStyle/>
                    <a:p>
                      <a:pPr algn="ctr"/>
                      <a:r>
                        <a:rPr lang="en-US" sz="900" dirty="0"/>
                        <a:t>Services</a:t>
                      </a:r>
                    </a:p>
                  </a:txBody>
                  <a:tcPr marT="34290" marB="34290"/>
                </a:tc>
                <a:tc>
                  <a:txBody>
                    <a:bodyPr/>
                    <a:lstStyle/>
                    <a:p>
                      <a:pPr algn="ctr"/>
                      <a:r>
                        <a:rPr lang="en-US" sz="900" dirty="0"/>
                        <a:t>Current Rate</a:t>
                      </a:r>
                    </a:p>
                  </a:txBody>
                  <a:tcPr marT="34290" marB="34290"/>
                </a:tc>
                <a:tc>
                  <a:txBody>
                    <a:bodyPr/>
                    <a:lstStyle/>
                    <a:p>
                      <a:pPr algn="ctr"/>
                      <a:r>
                        <a:rPr lang="en-US" sz="900" dirty="0"/>
                        <a:t>2018 Rate</a:t>
                      </a:r>
                    </a:p>
                  </a:txBody>
                  <a:tcPr marT="34290" marB="34290"/>
                </a:tc>
                <a:tc>
                  <a:txBody>
                    <a:bodyPr/>
                    <a:lstStyle/>
                    <a:p>
                      <a:pPr algn="ctr"/>
                      <a:r>
                        <a:rPr lang="en-US" sz="900" dirty="0"/>
                        <a:t>2019 Rate</a:t>
                      </a:r>
                    </a:p>
                  </a:txBody>
                  <a:tcPr marT="34290" marB="34290"/>
                </a:tc>
                <a:tc>
                  <a:txBody>
                    <a:bodyPr/>
                    <a:lstStyle/>
                    <a:p>
                      <a:pPr algn="ctr"/>
                      <a:r>
                        <a:rPr lang="en-US" sz="900" dirty="0"/>
                        <a:t>2020 Rate</a:t>
                      </a:r>
                    </a:p>
                  </a:txBody>
                  <a:tcPr marT="34290" marB="34290"/>
                </a:tc>
                <a:extLst>
                  <a:ext uri="{0D108BD9-81ED-4DB2-BD59-A6C34878D82A}">
                    <a16:rowId xmlns:a16="http://schemas.microsoft.com/office/drawing/2014/main" xmlns="" val="586072772"/>
                  </a:ext>
                </a:extLst>
              </a:tr>
              <a:tr h="230450">
                <a:tc>
                  <a:txBody>
                    <a:bodyPr/>
                    <a:lstStyle/>
                    <a:p>
                      <a:pPr algn="ctr" fontAlgn="ctr"/>
                      <a:r>
                        <a:rPr lang="en-US" sz="900" u="none" strike="noStrike" dirty="0">
                          <a:effectLst/>
                        </a:rPr>
                        <a:t>Recycling</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$ 88.00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$ 102.24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$ 116.49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$ 130.73 </a:t>
                      </a:r>
                      <a:endParaRPr lang="en-US" sz="900" b="0" i="0" u="none" strike="noStrike" dirty="0">
                        <a:solidFill>
                          <a:srgbClr val="000000"/>
                        </a:solidFill>
                        <a:effectLst/>
                        <a:latin typeface="Calibri" panose="020F0502020204030204" pitchFamily="34" charset="0"/>
                      </a:endParaRPr>
                    </a:p>
                  </a:txBody>
                  <a:tcPr marL="9525" marR="9525" marT="7144" marB="0" anchor="ctr"/>
                </a:tc>
                <a:extLst>
                  <a:ext uri="{0D108BD9-81ED-4DB2-BD59-A6C34878D82A}">
                    <a16:rowId xmlns:a16="http://schemas.microsoft.com/office/drawing/2014/main" xmlns="" val="1238039659"/>
                  </a:ext>
                </a:extLst>
              </a:tr>
              <a:tr h="230450">
                <a:tc>
                  <a:txBody>
                    <a:bodyPr/>
                    <a:lstStyle/>
                    <a:p>
                      <a:pPr algn="ctr" fontAlgn="ctr"/>
                      <a:r>
                        <a:rPr lang="en-US" sz="900" u="none" strike="noStrike" dirty="0">
                          <a:effectLst/>
                        </a:rPr>
                        <a:t>Residential Single-family</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$ 307.19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$ 326.73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$ 346.27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$ 365.81 </a:t>
                      </a:r>
                      <a:endParaRPr lang="en-US" sz="900" b="0" i="0" u="none" strike="noStrike" dirty="0">
                        <a:solidFill>
                          <a:srgbClr val="000000"/>
                        </a:solidFill>
                        <a:effectLst/>
                        <a:latin typeface="Calibri" panose="020F0502020204030204" pitchFamily="34" charset="0"/>
                      </a:endParaRPr>
                    </a:p>
                  </a:txBody>
                  <a:tcPr marL="9525" marR="9525" marT="7144" marB="0" anchor="ctr"/>
                </a:tc>
                <a:extLst>
                  <a:ext uri="{0D108BD9-81ED-4DB2-BD59-A6C34878D82A}">
                    <a16:rowId xmlns:a16="http://schemas.microsoft.com/office/drawing/2014/main" xmlns="" val="1078950589"/>
                  </a:ext>
                </a:extLst>
              </a:tr>
              <a:tr h="230450">
                <a:tc>
                  <a:txBody>
                    <a:bodyPr/>
                    <a:lstStyle/>
                    <a:p>
                      <a:pPr algn="ctr" fontAlgn="ctr"/>
                      <a:r>
                        <a:rPr lang="en-US" sz="900" u="none" strike="noStrike" dirty="0">
                          <a:effectLst/>
                        </a:rPr>
                        <a:t>Residential Backyard</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$ 962.21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$ 1,023.37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$ 1,084.53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$ 1,145.69 </a:t>
                      </a:r>
                      <a:endParaRPr lang="en-US" sz="900" b="0" i="0" u="none" strike="noStrike" dirty="0">
                        <a:solidFill>
                          <a:srgbClr val="000000"/>
                        </a:solidFill>
                        <a:effectLst/>
                        <a:latin typeface="Calibri" panose="020F0502020204030204" pitchFamily="34" charset="0"/>
                      </a:endParaRPr>
                    </a:p>
                  </a:txBody>
                  <a:tcPr marL="9525" marR="9525" marT="7144" marB="0" anchor="ctr"/>
                </a:tc>
                <a:extLst>
                  <a:ext uri="{0D108BD9-81ED-4DB2-BD59-A6C34878D82A}">
                    <a16:rowId xmlns:a16="http://schemas.microsoft.com/office/drawing/2014/main" xmlns="" val="2333794183"/>
                  </a:ext>
                </a:extLst>
              </a:tr>
              <a:tr h="308977">
                <a:tc>
                  <a:txBody>
                    <a:bodyPr/>
                    <a:lstStyle/>
                    <a:p>
                      <a:pPr algn="ctr" fontAlgn="ctr"/>
                      <a:r>
                        <a:rPr lang="en-US" sz="900" u="none" strike="noStrike" dirty="0">
                          <a:effectLst/>
                        </a:rPr>
                        <a:t>Residential</a:t>
                      </a:r>
                      <a:r>
                        <a:rPr lang="en-US" sz="900" u="none" strike="noStrike" baseline="0" dirty="0">
                          <a:effectLst/>
                        </a:rPr>
                        <a:t> </a:t>
                      </a:r>
                      <a:r>
                        <a:rPr lang="en-US" sz="900" u="none" strike="noStrike" dirty="0">
                          <a:effectLst/>
                        </a:rPr>
                        <a:t>Multi-family (Less Than 6 Units)</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$ 307.19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$ 326.73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$ 346.27 </a:t>
                      </a:r>
                      <a:endParaRPr lang="en-US" sz="900" b="0" i="0" u="none" strike="noStrike" dirty="0">
                        <a:solidFill>
                          <a:srgbClr val="000000"/>
                        </a:solidFill>
                        <a:effectLst/>
                        <a:latin typeface="Calibri" panose="020F0502020204030204" pitchFamily="34" charset="0"/>
                      </a:endParaRPr>
                    </a:p>
                  </a:txBody>
                  <a:tcPr marL="9525" marR="9525" marT="7144" marB="0" anchor="ctr"/>
                </a:tc>
                <a:tc>
                  <a:txBody>
                    <a:bodyPr/>
                    <a:lstStyle/>
                    <a:p>
                      <a:pPr algn="ctr" fontAlgn="ctr"/>
                      <a:r>
                        <a:rPr lang="en-US" sz="900" u="none" strike="noStrike" dirty="0">
                          <a:effectLst/>
                        </a:rPr>
                        <a:t>$ 365.81 </a:t>
                      </a:r>
                      <a:endParaRPr lang="en-US" sz="900" b="0" i="0" u="none" strike="noStrike" dirty="0">
                        <a:solidFill>
                          <a:srgbClr val="000000"/>
                        </a:solidFill>
                        <a:effectLst/>
                        <a:latin typeface="Calibri" panose="020F0502020204030204" pitchFamily="34" charset="0"/>
                      </a:endParaRPr>
                    </a:p>
                  </a:txBody>
                  <a:tcPr marL="9525" marR="9525" marT="7144" marB="0" anchor="ctr"/>
                </a:tc>
                <a:extLst>
                  <a:ext uri="{0D108BD9-81ED-4DB2-BD59-A6C34878D82A}">
                    <a16:rowId xmlns:a16="http://schemas.microsoft.com/office/drawing/2014/main" xmlns="" val="3954291220"/>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070757305"/>
              </p:ext>
            </p:extLst>
          </p:nvPr>
        </p:nvGraphicFramePr>
        <p:xfrm>
          <a:off x="238991" y="2830327"/>
          <a:ext cx="8520546" cy="1694647"/>
        </p:xfrm>
        <a:graphic>
          <a:graphicData uri="http://schemas.openxmlformats.org/drawingml/2006/table">
            <a:tbl>
              <a:tblPr firstRow="1" bandRow="1">
                <a:tableStyleId>{5C22544A-7EE6-4342-B048-85BDC9FD1C3A}</a:tableStyleId>
              </a:tblPr>
              <a:tblGrid>
                <a:gridCol w="4322618">
                  <a:extLst>
                    <a:ext uri="{9D8B030D-6E8A-4147-A177-3AD203B41FA5}">
                      <a16:colId xmlns:a16="http://schemas.microsoft.com/office/drawing/2014/main" xmlns="" val="1175291601"/>
                    </a:ext>
                  </a:extLst>
                </a:gridCol>
                <a:gridCol w="4197928">
                  <a:extLst>
                    <a:ext uri="{9D8B030D-6E8A-4147-A177-3AD203B41FA5}">
                      <a16:colId xmlns:a16="http://schemas.microsoft.com/office/drawing/2014/main" xmlns="" val="2452967142"/>
                    </a:ext>
                  </a:extLst>
                </a:gridCol>
              </a:tblGrid>
              <a:tr h="220997">
                <a:tc>
                  <a:txBody>
                    <a:bodyPr/>
                    <a:lstStyle/>
                    <a:p>
                      <a:pPr algn="ctr"/>
                      <a:r>
                        <a:rPr lang="en-US" sz="900" dirty="0"/>
                        <a:t>Parcel</a:t>
                      </a:r>
                      <a:r>
                        <a:rPr lang="en-US" sz="900" baseline="0" dirty="0"/>
                        <a:t> Type</a:t>
                      </a:r>
                      <a:endParaRPr lang="en-US" sz="900" dirty="0"/>
                    </a:p>
                  </a:txBody>
                  <a:tcPr marT="34290" marB="34290"/>
                </a:tc>
                <a:tc>
                  <a:txBody>
                    <a:bodyPr/>
                    <a:lstStyle/>
                    <a:p>
                      <a:pPr algn="ctr"/>
                      <a:r>
                        <a:rPr lang="en-US" sz="900" dirty="0"/>
                        <a:t>Proposed</a:t>
                      </a:r>
                      <a:r>
                        <a:rPr lang="en-US" sz="900" baseline="0" dirty="0"/>
                        <a:t> Rate</a:t>
                      </a:r>
                      <a:endParaRPr lang="en-US" sz="900" dirty="0"/>
                    </a:p>
                  </a:txBody>
                  <a:tcPr marT="34290" marB="34290"/>
                </a:tc>
                <a:extLst>
                  <a:ext uri="{0D108BD9-81ED-4DB2-BD59-A6C34878D82A}">
                    <a16:rowId xmlns:a16="http://schemas.microsoft.com/office/drawing/2014/main" xmlns="" val="586072772"/>
                  </a:ext>
                </a:extLst>
              </a:tr>
              <a:tr h="163182">
                <a:tc>
                  <a:txBody>
                    <a:bodyPr/>
                    <a:lstStyle/>
                    <a:p>
                      <a:pPr algn="ctr" fontAlgn="ctr"/>
                      <a:r>
                        <a:rPr lang="en-US" sz="900" u="none" strike="noStrike" dirty="0">
                          <a:effectLst/>
                        </a:rPr>
                        <a:t>Residential</a:t>
                      </a:r>
                      <a:endParaRPr lang="en-US" sz="900" b="0" i="0" u="none" strike="noStrike" dirty="0">
                        <a:solidFill>
                          <a:srgbClr val="000000"/>
                        </a:solidFill>
                        <a:effectLst/>
                        <a:latin typeface="Calibri" panose="020F0502020204030204" pitchFamily="34" charset="0"/>
                      </a:endParaRPr>
                    </a:p>
                  </a:txBody>
                  <a:tcPr marL="7620" marR="7620" marT="5715" marB="0" anchor="ctr"/>
                </a:tc>
                <a:tc>
                  <a:txBody>
                    <a:bodyPr/>
                    <a:lstStyle/>
                    <a:p>
                      <a:pPr algn="ctr" fontAlgn="ctr"/>
                      <a:r>
                        <a:rPr lang="en-US" sz="900" u="none" strike="noStrike">
                          <a:effectLst/>
                        </a:rPr>
                        <a:t>$0 </a:t>
                      </a:r>
                      <a:endParaRPr lang="en-US" sz="900" b="0" i="0" u="none" strike="noStrike">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2333794183"/>
                  </a:ext>
                </a:extLst>
              </a:tr>
              <a:tr h="153470">
                <a:tc>
                  <a:txBody>
                    <a:bodyPr/>
                    <a:lstStyle/>
                    <a:p>
                      <a:pPr algn="ctr" fontAlgn="ctr"/>
                      <a:r>
                        <a:rPr lang="en-US" sz="900" u="none" strike="noStrike">
                          <a:effectLst/>
                        </a:rPr>
                        <a:t>Residential Vacant Lots</a:t>
                      </a:r>
                      <a:endParaRPr lang="en-US" sz="900" b="0" i="0" u="none" strike="noStrike">
                        <a:solidFill>
                          <a:srgbClr val="000000"/>
                        </a:solidFill>
                        <a:effectLst/>
                        <a:latin typeface="Calibri" panose="020F0502020204030204" pitchFamily="34" charset="0"/>
                      </a:endParaRPr>
                    </a:p>
                  </a:txBody>
                  <a:tcPr marL="7620" marR="7620" marT="5715" marB="0" anchor="ctr"/>
                </a:tc>
                <a:tc>
                  <a:txBody>
                    <a:bodyPr/>
                    <a:lstStyle/>
                    <a:p>
                      <a:pPr algn="ctr" fontAlgn="ctr"/>
                      <a:r>
                        <a:rPr lang="en-US" sz="900" u="none" strike="noStrike" dirty="0">
                          <a:effectLst/>
                        </a:rPr>
                        <a:t>$500 </a:t>
                      </a:r>
                      <a:endParaRPr lang="en-US" sz="900" b="0" i="0" u="none" strike="noStrike" dirty="0">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10002"/>
                  </a:ext>
                </a:extLst>
              </a:tr>
              <a:tr h="177202">
                <a:tc>
                  <a:txBody>
                    <a:bodyPr/>
                    <a:lstStyle/>
                    <a:p>
                      <a:pPr algn="ctr" fontAlgn="ctr"/>
                      <a:r>
                        <a:rPr lang="en-US" sz="900" b="1" u="none" strike="noStrike" dirty="0">
                          <a:solidFill>
                            <a:schemeClr val="bg1"/>
                          </a:solidFill>
                          <a:effectLst/>
                        </a:rPr>
                        <a:t>Commercial Parcels</a:t>
                      </a:r>
                      <a:endParaRPr lang="en-US" sz="900" b="1" i="0" u="none" strike="noStrike" dirty="0">
                        <a:solidFill>
                          <a:schemeClr val="bg1"/>
                        </a:solidFill>
                        <a:effectLst/>
                        <a:latin typeface="Calibri" panose="020F0502020204030204" pitchFamily="34" charset="0"/>
                      </a:endParaRPr>
                    </a:p>
                  </a:txBody>
                  <a:tcPr marL="7620" marR="7620" marT="5715" marB="0" anchor="ctr">
                    <a:solidFill>
                      <a:srgbClr val="4F81BD"/>
                    </a:solidFill>
                  </a:tcPr>
                </a:tc>
                <a:tc>
                  <a:txBody>
                    <a:bodyPr/>
                    <a:lstStyle/>
                    <a:p>
                      <a:pPr algn="ctr" fontAlgn="ctr"/>
                      <a:r>
                        <a:rPr lang="en-US" sz="900" b="1" u="none" strike="noStrike" dirty="0">
                          <a:solidFill>
                            <a:schemeClr val="bg1"/>
                          </a:solidFill>
                          <a:effectLst/>
                        </a:rPr>
                        <a:t>Proposed Rate</a:t>
                      </a:r>
                      <a:endParaRPr lang="en-US" sz="900" b="1" i="0" u="none" strike="noStrike" dirty="0">
                        <a:solidFill>
                          <a:schemeClr val="bg1"/>
                        </a:solidFill>
                        <a:effectLst/>
                        <a:latin typeface="Calibri" panose="020F0502020204030204" pitchFamily="34" charset="0"/>
                      </a:endParaRPr>
                    </a:p>
                  </a:txBody>
                  <a:tcPr marL="7620" marR="7620" marT="5715" marB="0" anchor="ctr">
                    <a:solidFill>
                      <a:srgbClr val="4F81BD"/>
                    </a:solidFill>
                  </a:tcPr>
                </a:tc>
                <a:extLst>
                  <a:ext uri="{0D108BD9-81ED-4DB2-BD59-A6C34878D82A}">
                    <a16:rowId xmlns:a16="http://schemas.microsoft.com/office/drawing/2014/main" xmlns="" val="10003"/>
                  </a:ext>
                </a:extLst>
              </a:tr>
              <a:tr h="164981">
                <a:tc>
                  <a:txBody>
                    <a:bodyPr/>
                    <a:lstStyle/>
                    <a:p>
                      <a:pPr algn="ctr" fontAlgn="ctr"/>
                      <a:r>
                        <a:rPr lang="en-US" sz="900" u="none" strike="noStrike">
                          <a:effectLst/>
                        </a:rPr>
                        <a:t>1 – 100 ft.</a:t>
                      </a:r>
                      <a:endParaRPr lang="en-US" sz="900" b="0" i="0" u="none" strike="noStrike">
                        <a:solidFill>
                          <a:srgbClr val="000000"/>
                        </a:solidFill>
                        <a:effectLst/>
                        <a:latin typeface="Calibri" panose="020F0502020204030204" pitchFamily="34" charset="0"/>
                      </a:endParaRPr>
                    </a:p>
                  </a:txBody>
                  <a:tcPr marR="7620" marT="5715" marB="0" anchor="ctr"/>
                </a:tc>
                <a:tc>
                  <a:txBody>
                    <a:bodyPr/>
                    <a:lstStyle/>
                    <a:p>
                      <a:pPr algn="ctr" fontAlgn="ctr"/>
                      <a:r>
                        <a:rPr lang="en-US" sz="900" u="none" strike="noStrike">
                          <a:effectLst/>
                        </a:rPr>
                        <a:t>$700 </a:t>
                      </a:r>
                      <a:endParaRPr lang="en-US" sz="900" b="0" i="0" u="none" strike="noStrike">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10004"/>
                  </a:ext>
                </a:extLst>
              </a:tr>
              <a:tr h="189424">
                <a:tc>
                  <a:txBody>
                    <a:bodyPr/>
                    <a:lstStyle/>
                    <a:p>
                      <a:pPr algn="ctr" fontAlgn="ctr"/>
                      <a:r>
                        <a:rPr lang="en-US" sz="900" u="none" strike="noStrike" dirty="0">
                          <a:effectLst/>
                        </a:rPr>
                        <a:t>101 – 200 ft.</a:t>
                      </a:r>
                      <a:endParaRPr lang="en-US" sz="900" b="0" i="0" u="none" strike="noStrike" dirty="0">
                        <a:solidFill>
                          <a:srgbClr val="000000"/>
                        </a:solidFill>
                        <a:effectLst/>
                        <a:latin typeface="Calibri" panose="020F0502020204030204" pitchFamily="34" charset="0"/>
                      </a:endParaRPr>
                    </a:p>
                  </a:txBody>
                  <a:tcPr marR="7620" marT="5715" marB="0" anchor="ctr"/>
                </a:tc>
                <a:tc>
                  <a:txBody>
                    <a:bodyPr/>
                    <a:lstStyle/>
                    <a:p>
                      <a:pPr algn="ctr" fontAlgn="ctr"/>
                      <a:r>
                        <a:rPr lang="en-US" sz="900" u="none" strike="noStrike" dirty="0">
                          <a:effectLst/>
                        </a:rPr>
                        <a:t>$1,500 </a:t>
                      </a:r>
                      <a:endParaRPr lang="en-US" sz="900" b="0" i="0" u="none" strike="noStrike" dirty="0">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10005"/>
                  </a:ext>
                </a:extLst>
              </a:tr>
              <a:tr h="153470">
                <a:tc>
                  <a:txBody>
                    <a:bodyPr/>
                    <a:lstStyle/>
                    <a:p>
                      <a:pPr algn="ctr" fontAlgn="ctr"/>
                      <a:r>
                        <a:rPr lang="en-US" sz="900" u="none" strike="noStrike" dirty="0">
                          <a:effectLst/>
                        </a:rPr>
                        <a:t>201 – 450 ft.</a:t>
                      </a:r>
                      <a:endParaRPr lang="en-US" sz="900" b="0" i="0" u="none" strike="noStrike" dirty="0">
                        <a:solidFill>
                          <a:srgbClr val="000000"/>
                        </a:solidFill>
                        <a:effectLst/>
                        <a:latin typeface="Calibri" panose="020F0502020204030204" pitchFamily="34" charset="0"/>
                      </a:endParaRPr>
                    </a:p>
                  </a:txBody>
                  <a:tcPr marR="7620" marT="5715" marB="0" anchor="ctr"/>
                </a:tc>
                <a:tc>
                  <a:txBody>
                    <a:bodyPr/>
                    <a:lstStyle/>
                    <a:p>
                      <a:pPr algn="ctr" fontAlgn="ctr"/>
                      <a:r>
                        <a:rPr lang="en-US" sz="900" u="none" strike="noStrike" dirty="0">
                          <a:effectLst/>
                        </a:rPr>
                        <a:t>$3,000 </a:t>
                      </a:r>
                      <a:endParaRPr lang="en-US" sz="900" b="0" i="0" u="none" strike="noStrike" dirty="0">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10006"/>
                  </a:ext>
                </a:extLst>
              </a:tr>
              <a:tr h="164981">
                <a:tc>
                  <a:txBody>
                    <a:bodyPr/>
                    <a:lstStyle/>
                    <a:p>
                      <a:pPr algn="ctr" fontAlgn="ctr"/>
                      <a:r>
                        <a:rPr lang="en-US" sz="900" u="none" strike="noStrike">
                          <a:effectLst/>
                        </a:rPr>
                        <a:t>451 – 700 ft.</a:t>
                      </a:r>
                      <a:endParaRPr lang="en-US" sz="900" b="0" i="0" u="none" strike="noStrike">
                        <a:solidFill>
                          <a:srgbClr val="000000"/>
                        </a:solidFill>
                        <a:effectLst/>
                        <a:latin typeface="Calibri" panose="020F0502020204030204" pitchFamily="34" charset="0"/>
                      </a:endParaRPr>
                    </a:p>
                  </a:txBody>
                  <a:tcPr marR="7620" marT="5715" marB="0" anchor="ctr"/>
                </a:tc>
                <a:tc>
                  <a:txBody>
                    <a:bodyPr/>
                    <a:lstStyle/>
                    <a:p>
                      <a:pPr algn="ctr" fontAlgn="ctr"/>
                      <a:r>
                        <a:rPr lang="en-US" sz="900" u="none" strike="noStrike">
                          <a:effectLst/>
                        </a:rPr>
                        <a:t>$5,000 </a:t>
                      </a:r>
                      <a:endParaRPr lang="en-US" sz="900" b="0" i="0" u="none" strike="noStrike">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10007"/>
                  </a:ext>
                </a:extLst>
              </a:tr>
              <a:tr h="153470">
                <a:tc>
                  <a:txBody>
                    <a:bodyPr/>
                    <a:lstStyle/>
                    <a:p>
                      <a:pPr algn="ctr" fontAlgn="ctr"/>
                      <a:r>
                        <a:rPr lang="en-US" sz="900" u="none" strike="noStrike" dirty="0">
                          <a:effectLst/>
                        </a:rPr>
                        <a:t>701 – 850 ft.</a:t>
                      </a:r>
                      <a:endParaRPr lang="en-US" sz="900" b="0" i="0" u="none" strike="noStrike" dirty="0">
                        <a:solidFill>
                          <a:srgbClr val="000000"/>
                        </a:solidFill>
                        <a:effectLst/>
                        <a:latin typeface="Calibri" panose="020F0502020204030204" pitchFamily="34" charset="0"/>
                      </a:endParaRPr>
                    </a:p>
                  </a:txBody>
                  <a:tcPr marR="7620" marT="5715" marB="0" anchor="ctr"/>
                </a:tc>
                <a:tc>
                  <a:txBody>
                    <a:bodyPr/>
                    <a:lstStyle/>
                    <a:p>
                      <a:pPr algn="ctr" fontAlgn="ctr"/>
                      <a:r>
                        <a:rPr lang="en-US" sz="900" u="none" strike="noStrike">
                          <a:effectLst/>
                        </a:rPr>
                        <a:t>$7,000 </a:t>
                      </a:r>
                      <a:endParaRPr lang="en-US" sz="900" b="0" i="0" u="none" strike="noStrike">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3954291220"/>
                  </a:ext>
                </a:extLst>
              </a:tr>
              <a:tr h="153470">
                <a:tc>
                  <a:txBody>
                    <a:bodyPr/>
                    <a:lstStyle/>
                    <a:p>
                      <a:pPr algn="ctr" fontAlgn="ctr"/>
                      <a:r>
                        <a:rPr lang="en-US" sz="900" u="none" strike="noStrike" dirty="0">
                          <a:effectLst/>
                        </a:rPr>
                        <a:t>&gt; 850 ft.</a:t>
                      </a:r>
                      <a:endParaRPr lang="en-US" sz="900" b="0" i="0" u="none" strike="noStrike" dirty="0">
                        <a:solidFill>
                          <a:srgbClr val="000000"/>
                        </a:solidFill>
                        <a:effectLst/>
                        <a:latin typeface="Calibri" panose="020F0502020204030204" pitchFamily="34" charset="0"/>
                      </a:endParaRPr>
                    </a:p>
                  </a:txBody>
                  <a:tcPr marR="7620" marT="5715" marB="0" anchor="ctr"/>
                </a:tc>
                <a:tc>
                  <a:txBody>
                    <a:bodyPr/>
                    <a:lstStyle/>
                    <a:p>
                      <a:pPr algn="ctr" fontAlgn="ctr"/>
                      <a:r>
                        <a:rPr lang="en-US" sz="900" u="none" strike="noStrike" dirty="0">
                          <a:effectLst/>
                        </a:rPr>
                        <a:t>$10,000 </a:t>
                      </a:r>
                      <a:endParaRPr lang="en-US" sz="900" b="0" i="0" u="none" strike="noStrike" dirty="0">
                        <a:solidFill>
                          <a:srgbClr val="000000"/>
                        </a:solidFill>
                        <a:effectLst/>
                        <a:latin typeface="Calibri" panose="020F0502020204030204" pitchFamily="34" charset="0"/>
                      </a:endParaRPr>
                    </a:p>
                  </a:txBody>
                  <a:tcPr marL="7620" marR="7620" marT="5715" marB="0" anchor="ctr"/>
                </a:tc>
                <a:extLst>
                  <a:ext uri="{0D108BD9-81ED-4DB2-BD59-A6C34878D82A}">
                    <a16:rowId xmlns:a16="http://schemas.microsoft.com/office/drawing/2014/main" xmlns="" val="2071839412"/>
                  </a:ext>
                </a:extLst>
              </a:tr>
            </a:tbl>
          </a:graphicData>
        </a:graphic>
      </p:graphicFrame>
    </p:spTree>
    <p:extLst>
      <p:ext uri="{BB962C8B-B14F-4D97-AF65-F5344CB8AC3E}">
        <p14:creationId xmlns:p14="http://schemas.microsoft.com/office/powerpoint/2010/main" val="120784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FDF22F44-F17D-42B3-B855-4B1AC29B46A6}" type="slidenum">
              <a:rPr lang="en-US" smtClean="0"/>
              <a:pPr/>
              <a:t>13</a:t>
            </a:fld>
            <a:endParaRPr lang="en-US" dirty="0"/>
          </a:p>
        </p:txBody>
      </p:sp>
      <p:sp>
        <p:nvSpPr>
          <p:cNvPr id="4" name="Title 3"/>
          <p:cNvSpPr>
            <a:spLocks noGrp="1"/>
          </p:cNvSpPr>
          <p:nvPr>
            <p:ph type="ctrTitle"/>
          </p:nvPr>
        </p:nvSpPr>
        <p:spPr/>
        <p:txBody>
          <a:bodyPr/>
          <a:lstStyle/>
          <a:p>
            <a:r>
              <a:rPr lang="en-US" sz="2800" dirty="0"/>
              <a:t>Impact to Typical Homeowner</a:t>
            </a:r>
          </a:p>
        </p:txBody>
      </p:sp>
      <p:graphicFrame>
        <p:nvGraphicFramePr>
          <p:cNvPr id="5" name="Content Placeholder 4">
            <a:extLst>
              <a:ext uri="{FF2B5EF4-FFF2-40B4-BE49-F238E27FC236}">
                <a16:creationId xmlns:a16="http://schemas.microsoft.com/office/drawing/2014/main" xmlns="" id="{1D5DDE31-20FC-45D2-8C4A-E56BFAF85FAA}"/>
              </a:ext>
            </a:extLst>
          </p:cNvPr>
          <p:cNvGraphicFramePr>
            <a:graphicFrameLocks noGrp="1"/>
          </p:cNvGraphicFramePr>
          <p:nvPr>
            <p:ph idx="4294967295"/>
            <p:extLst>
              <p:ext uri="{D42A27DB-BD31-4B8C-83A1-F6EECF244321}">
                <p14:modId xmlns:p14="http://schemas.microsoft.com/office/powerpoint/2010/main" val="3943613900"/>
              </p:ext>
            </p:extLst>
          </p:nvPr>
        </p:nvGraphicFramePr>
        <p:xfrm>
          <a:off x="653141" y="1508917"/>
          <a:ext cx="7678545" cy="2658564"/>
        </p:xfrm>
        <a:graphic>
          <a:graphicData uri="http://schemas.openxmlformats.org/drawingml/2006/table">
            <a:tbl>
              <a:tblPr firstRow="1" bandRow="1">
                <a:tableStyleId>{5C22544A-7EE6-4342-B048-85BDC9FD1C3A}</a:tableStyleId>
              </a:tblPr>
              <a:tblGrid>
                <a:gridCol w="1535709">
                  <a:extLst>
                    <a:ext uri="{9D8B030D-6E8A-4147-A177-3AD203B41FA5}">
                      <a16:colId xmlns:a16="http://schemas.microsoft.com/office/drawing/2014/main" xmlns="" val="658933275"/>
                    </a:ext>
                  </a:extLst>
                </a:gridCol>
                <a:gridCol w="1535709">
                  <a:extLst>
                    <a:ext uri="{9D8B030D-6E8A-4147-A177-3AD203B41FA5}">
                      <a16:colId xmlns:a16="http://schemas.microsoft.com/office/drawing/2014/main" xmlns="" val="94468475"/>
                    </a:ext>
                  </a:extLst>
                </a:gridCol>
                <a:gridCol w="1535709">
                  <a:extLst>
                    <a:ext uri="{9D8B030D-6E8A-4147-A177-3AD203B41FA5}">
                      <a16:colId xmlns:a16="http://schemas.microsoft.com/office/drawing/2014/main" xmlns="" val="4067757292"/>
                    </a:ext>
                  </a:extLst>
                </a:gridCol>
                <a:gridCol w="1535709">
                  <a:extLst>
                    <a:ext uri="{9D8B030D-6E8A-4147-A177-3AD203B41FA5}">
                      <a16:colId xmlns:a16="http://schemas.microsoft.com/office/drawing/2014/main" xmlns="" val="3486766988"/>
                    </a:ext>
                  </a:extLst>
                </a:gridCol>
                <a:gridCol w="1535709">
                  <a:extLst>
                    <a:ext uri="{9D8B030D-6E8A-4147-A177-3AD203B41FA5}">
                      <a16:colId xmlns:a16="http://schemas.microsoft.com/office/drawing/2014/main" xmlns="" val="3593026256"/>
                    </a:ext>
                  </a:extLst>
                </a:gridCol>
              </a:tblGrid>
              <a:tr h="571500">
                <a:tc>
                  <a:txBody>
                    <a:bodyPr/>
                    <a:lstStyle/>
                    <a:p>
                      <a:pPr algn="ctr"/>
                      <a:r>
                        <a:rPr lang="en-US" sz="1200" dirty="0"/>
                        <a:t>Fees</a:t>
                      </a:r>
                    </a:p>
                  </a:txBody>
                  <a:tcPr marL="137160" marR="137160" marT="102870" marB="102870" anchor="ctr"/>
                </a:tc>
                <a:tc>
                  <a:txBody>
                    <a:bodyPr/>
                    <a:lstStyle/>
                    <a:p>
                      <a:pPr algn="ctr"/>
                      <a:r>
                        <a:rPr lang="en-US" sz="1200" dirty="0"/>
                        <a:t>Current</a:t>
                      </a:r>
                    </a:p>
                  </a:txBody>
                  <a:tcPr marL="137160" marR="137160" marT="102870" marB="102870" anchor="ctr"/>
                </a:tc>
                <a:tc>
                  <a:txBody>
                    <a:bodyPr/>
                    <a:lstStyle/>
                    <a:p>
                      <a:pPr algn="ctr"/>
                      <a:r>
                        <a:rPr lang="en-US" sz="1200" dirty="0"/>
                        <a:t>Proposed 2018</a:t>
                      </a:r>
                    </a:p>
                  </a:txBody>
                  <a:tcPr marL="137160" marR="137160" marT="102870" marB="102870" anchor="ctr"/>
                </a:tc>
                <a:tc>
                  <a:txBody>
                    <a:bodyPr/>
                    <a:lstStyle/>
                    <a:p>
                      <a:pPr algn="ctr"/>
                      <a:r>
                        <a:rPr lang="en-US" sz="1200" dirty="0"/>
                        <a:t>Proposed 2019</a:t>
                      </a:r>
                    </a:p>
                  </a:txBody>
                  <a:tcPr marL="137160" marR="137160" marT="102870" marB="102870" anchor="ctr"/>
                </a:tc>
                <a:tc>
                  <a:txBody>
                    <a:bodyPr/>
                    <a:lstStyle/>
                    <a:p>
                      <a:pPr algn="ctr"/>
                      <a:r>
                        <a:rPr lang="en-US" sz="1200" dirty="0"/>
                        <a:t>Proposed 2020</a:t>
                      </a:r>
                    </a:p>
                  </a:txBody>
                  <a:tcPr marL="137160" marR="137160" marT="102870" marB="102870" anchor="ctr"/>
                </a:tc>
                <a:extLst>
                  <a:ext uri="{0D108BD9-81ED-4DB2-BD59-A6C34878D82A}">
                    <a16:rowId xmlns:a16="http://schemas.microsoft.com/office/drawing/2014/main" xmlns="" val="3263681766"/>
                  </a:ext>
                </a:extLst>
              </a:tr>
              <a:tr h="401984">
                <a:tc>
                  <a:txBody>
                    <a:bodyPr/>
                    <a:lstStyle/>
                    <a:p>
                      <a:pPr algn="ctr" fontAlgn="ctr"/>
                      <a:r>
                        <a:rPr lang="en-US" sz="1100" u="none" strike="noStrike" dirty="0">
                          <a:effectLst/>
                          <a:latin typeface="+mn-lt"/>
                        </a:rPr>
                        <a:t>Recycling</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$88.00 </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$102.24 </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$116.49 </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$130.73 </a:t>
                      </a:r>
                      <a:endParaRPr lang="en-US" sz="1100" b="0" i="0" u="none" strike="noStrike" dirty="0">
                        <a:solidFill>
                          <a:srgbClr val="000000"/>
                        </a:solidFill>
                        <a:effectLst/>
                        <a:latin typeface="+mn-lt"/>
                      </a:endParaRPr>
                    </a:p>
                  </a:txBody>
                  <a:tcPr marL="137160" marR="137160" marT="102870" marB="102870" anchor="ctr"/>
                </a:tc>
                <a:extLst>
                  <a:ext uri="{0D108BD9-81ED-4DB2-BD59-A6C34878D82A}">
                    <a16:rowId xmlns:a16="http://schemas.microsoft.com/office/drawing/2014/main" xmlns="" val="1593503729"/>
                  </a:ext>
                </a:extLst>
              </a:tr>
              <a:tr h="577852">
                <a:tc>
                  <a:txBody>
                    <a:bodyPr/>
                    <a:lstStyle/>
                    <a:p>
                      <a:pPr algn="ctr" fontAlgn="ctr"/>
                      <a:r>
                        <a:rPr lang="en-US" sz="1100" u="none" strike="noStrike" dirty="0">
                          <a:effectLst/>
                          <a:latin typeface="+mn-lt"/>
                        </a:rPr>
                        <a:t>Residential Single-Family</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$307.19 </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$326.73 </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$346.27 </a:t>
                      </a:r>
                      <a:endParaRPr lang="en-US" sz="1100" b="0" i="0" u="none" strike="noStrike" dirty="0">
                        <a:solidFill>
                          <a:srgbClr val="000000"/>
                        </a:solidFill>
                        <a:effectLst/>
                        <a:latin typeface="+mn-lt"/>
                      </a:endParaRPr>
                    </a:p>
                  </a:txBody>
                  <a:tcPr marL="137160" marR="137160" marT="102870" marB="102870" anchor="ctr"/>
                </a:tc>
                <a:tc>
                  <a:txBody>
                    <a:bodyPr/>
                    <a:lstStyle/>
                    <a:p>
                      <a:pPr algn="ctr" fontAlgn="ctr"/>
                      <a:r>
                        <a:rPr lang="en-US" sz="1100" u="none" strike="noStrike" dirty="0">
                          <a:effectLst/>
                          <a:latin typeface="+mn-lt"/>
                        </a:rPr>
                        <a:t>$365.81 </a:t>
                      </a:r>
                      <a:endParaRPr lang="en-US" sz="1100" b="0" i="0" u="none" strike="noStrike" dirty="0">
                        <a:solidFill>
                          <a:srgbClr val="000000"/>
                        </a:solidFill>
                        <a:effectLst/>
                        <a:latin typeface="+mn-lt"/>
                      </a:endParaRPr>
                    </a:p>
                  </a:txBody>
                  <a:tcPr marL="137160" marR="137160" marT="102870" marB="102870" anchor="ctr"/>
                </a:tc>
                <a:extLst>
                  <a:ext uri="{0D108BD9-81ED-4DB2-BD59-A6C34878D82A}">
                    <a16:rowId xmlns:a16="http://schemas.microsoft.com/office/drawing/2014/main" xmlns="" val="1566887622"/>
                  </a:ext>
                </a:extLst>
              </a:tr>
              <a:tr h="705244">
                <a:tc>
                  <a:txBody>
                    <a:bodyPr/>
                    <a:lstStyle/>
                    <a:p>
                      <a:pPr algn="ctr"/>
                      <a:r>
                        <a:rPr lang="en-US" sz="1100" dirty="0">
                          <a:latin typeface="+mn-lt"/>
                        </a:rPr>
                        <a:t>Front Footage Fee </a:t>
                      </a:r>
                    </a:p>
                    <a:p>
                      <a:pPr algn="ctr"/>
                      <a:r>
                        <a:rPr lang="en-US" sz="1100" dirty="0">
                          <a:latin typeface="+mn-lt"/>
                        </a:rPr>
                        <a:t>(Typical)</a:t>
                      </a:r>
                    </a:p>
                  </a:txBody>
                  <a:tcPr marL="137160" marR="137160" marT="102870" marB="102870" anchor="ctr"/>
                </a:tc>
                <a:tc>
                  <a:txBody>
                    <a:bodyPr/>
                    <a:lstStyle/>
                    <a:p>
                      <a:pPr algn="ctr"/>
                      <a:r>
                        <a:rPr lang="en-US" sz="1100" dirty="0">
                          <a:latin typeface="+mn-lt"/>
                        </a:rPr>
                        <a:t>$60.00</a:t>
                      </a:r>
                    </a:p>
                  </a:txBody>
                  <a:tcPr marL="137160" marR="137160" marT="102870" marB="102870" anchor="ctr"/>
                </a:tc>
                <a:tc>
                  <a:txBody>
                    <a:bodyPr/>
                    <a:lstStyle/>
                    <a:p>
                      <a:pPr algn="ctr"/>
                      <a:r>
                        <a:rPr lang="en-US" sz="1100" b="0" dirty="0">
                          <a:latin typeface="+mn-lt"/>
                        </a:rPr>
                        <a:t>$0.00</a:t>
                      </a:r>
                    </a:p>
                  </a:txBody>
                  <a:tcPr marL="137160" marR="137160" marT="102870" marB="102870" anchor="ctr"/>
                </a:tc>
                <a:tc>
                  <a:txBody>
                    <a:bodyPr/>
                    <a:lstStyle/>
                    <a:p>
                      <a:pPr algn="ctr"/>
                      <a:r>
                        <a:rPr lang="en-US" sz="1100" b="0" dirty="0">
                          <a:latin typeface="+mn-lt"/>
                        </a:rPr>
                        <a:t>$0.00</a:t>
                      </a:r>
                    </a:p>
                  </a:txBody>
                  <a:tcPr marL="137160" marR="137160" marT="102870" marB="102870" anchor="ctr"/>
                </a:tc>
                <a:tc>
                  <a:txBody>
                    <a:bodyPr/>
                    <a:lstStyle/>
                    <a:p>
                      <a:pPr algn="ctr"/>
                      <a:r>
                        <a:rPr lang="en-US" sz="1100" b="0" dirty="0">
                          <a:latin typeface="+mn-lt"/>
                        </a:rPr>
                        <a:t>$0.00</a:t>
                      </a:r>
                    </a:p>
                  </a:txBody>
                  <a:tcPr marL="137160" marR="137160" marT="102870" marB="102870" anchor="ctr"/>
                </a:tc>
                <a:extLst>
                  <a:ext uri="{0D108BD9-81ED-4DB2-BD59-A6C34878D82A}">
                    <a16:rowId xmlns:a16="http://schemas.microsoft.com/office/drawing/2014/main" xmlns="" val="1402442166"/>
                  </a:ext>
                </a:extLst>
              </a:tr>
              <a:tr h="401984">
                <a:tc>
                  <a:txBody>
                    <a:bodyPr/>
                    <a:lstStyle/>
                    <a:p>
                      <a:pPr algn="ctr"/>
                      <a:r>
                        <a:rPr lang="en-US" sz="1100" b="1" dirty="0">
                          <a:latin typeface="+mn-lt"/>
                        </a:rPr>
                        <a:t>Total</a:t>
                      </a:r>
                    </a:p>
                  </a:txBody>
                  <a:tcPr marL="137160" marR="137160" marT="102870" marB="102870" anchor="ctr"/>
                </a:tc>
                <a:tc>
                  <a:txBody>
                    <a:bodyPr/>
                    <a:lstStyle/>
                    <a:p>
                      <a:pPr algn="ctr" fontAlgn="b"/>
                      <a:r>
                        <a:rPr lang="en-US" sz="1100" b="1" i="0" u="none" strike="noStrike" dirty="0">
                          <a:solidFill>
                            <a:srgbClr val="000000"/>
                          </a:solidFill>
                          <a:effectLst/>
                          <a:latin typeface="+mn-lt"/>
                        </a:rPr>
                        <a:t>$455.19 </a:t>
                      </a:r>
                    </a:p>
                  </a:txBody>
                  <a:tcPr marL="137160" marR="137160" marT="102870" marB="102870" anchor="ctr"/>
                </a:tc>
                <a:tc>
                  <a:txBody>
                    <a:bodyPr/>
                    <a:lstStyle/>
                    <a:p>
                      <a:pPr algn="ctr" fontAlgn="b"/>
                      <a:r>
                        <a:rPr lang="en-US" sz="1100" b="1" i="0" u="none" strike="noStrike" dirty="0">
                          <a:solidFill>
                            <a:srgbClr val="000000"/>
                          </a:solidFill>
                          <a:effectLst/>
                          <a:latin typeface="+mn-lt"/>
                        </a:rPr>
                        <a:t>$428.97 </a:t>
                      </a:r>
                    </a:p>
                  </a:txBody>
                  <a:tcPr marL="137160" marR="137160" marT="102870" marB="102870" anchor="ctr"/>
                </a:tc>
                <a:tc>
                  <a:txBody>
                    <a:bodyPr/>
                    <a:lstStyle/>
                    <a:p>
                      <a:pPr algn="ctr" fontAlgn="b"/>
                      <a:r>
                        <a:rPr lang="en-US" sz="1100" b="1" i="0" u="none" strike="noStrike" dirty="0">
                          <a:solidFill>
                            <a:srgbClr val="000000"/>
                          </a:solidFill>
                          <a:effectLst/>
                          <a:latin typeface="+mn-lt"/>
                        </a:rPr>
                        <a:t>$462.76 </a:t>
                      </a:r>
                    </a:p>
                  </a:txBody>
                  <a:tcPr marL="137160" marR="137160" marT="102870" marB="102870" anchor="ctr"/>
                </a:tc>
                <a:tc>
                  <a:txBody>
                    <a:bodyPr/>
                    <a:lstStyle/>
                    <a:p>
                      <a:pPr algn="ctr" fontAlgn="b"/>
                      <a:r>
                        <a:rPr lang="en-US" sz="1100" b="1" i="0" u="none" strike="noStrike" dirty="0">
                          <a:solidFill>
                            <a:srgbClr val="000000"/>
                          </a:solidFill>
                          <a:effectLst/>
                          <a:latin typeface="+mn-lt"/>
                        </a:rPr>
                        <a:t>$496.54 </a:t>
                      </a:r>
                    </a:p>
                  </a:txBody>
                  <a:tcPr marL="137160" marR="137160" marT="102870" marB="102870" anchor="ctr"/>
                </a:tc>
                <a:extLst>
                  <a:ext uri="{0D108BD9-81ED-4DB2-BD59-A6C34878D82A}">
                    <a16:rowId xmlns:a16="http://schemas.microsoft.com/office/drawing/2014/main" xmlns="" val="19316353"/>
                  </a:ext>
                </a:extLst>
              </a:tr>
            </a:tbl>
          </a:graphicData>
        </a:graphic>
      </p:graphicFrame>
    </p:spTree>
    <p:extLst>
      <p:ext uri="{BB962C8B-B14F-4D97-AF65-F5344CB8AC3E}">
        <p14:creationId xmlns:p14="http://schemas.microsoft.com/office/powerpoint/2010/main" val="1546703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bg2">
                <a:shade val="45000"/>
                <a:satMod val="135000"/>
              </a:schemeClr>
              <a:prstClr val="white"/>
            </a:duotone>
            <a:alphaModFix amt="41000"/>
            <a:extLst>
              <a:ext uri="{28A0092B-C50C-407E-A947-70E740481C1C}">
                <a14:useLocalDpi xmlns:a14="http://schemas.microsoft.com/office/drawing/2010/main" val="0"/>
              </a:ext>
            </a:extLst>
          </a:blip>
          <a:srcRect t="33260"/>
          <a:stretch/>
        </p:blipFill>
        <p:spPr>
          <a:xfrm>
            <a:off x="0" y="1477703"/>
            <a:ext cx="9144000" cy="3031292"/>
          </a:xfrm>
          <a:prstGeom prst="rect">
            <a:avLst/>
          </a:prstGeom>
        </p:spPr>
      </p:pic>
      <p:sp>
        <p:nvSpPr>
          <p:cNvPr id="3" name="Slide Number Placeholder 2"/>
          <p:cNvSpPr>
            <a:spLocks noGrp="1"/>
          </p:cNvSpPr>
          <p:nvPr>
            <p:ph type="sldNum" sz="quarter" idx="7"/>
          </p:nvPr>
        </p:nvSpPr>
        <p:spPr/>
        <p:txBody>
          <a:bodyPr/>
          <a:lstStyle/>
          <a:p>
            <a:fld id="{FDF22F44-F17D-42B3-B855-4B1AC29B46A6}" type="slidenum">
              <a:rPr lang="en-US" smtClean="0"/>
              <a:pPr/>
              <a:t>14</a:t>
            </a:fld>
            <a:endParaRPr lang="en-US" dirty="0"/>
          </a:p>
        </p:txBody>
      </p:sp>
      <p:sp>
        <p:nvSpPr>
          <p:cNvPr id="4" name="Title 3"/>
          <p:cNvSpPr>
            <a:spLocks noGrp="1"/>
          </p:cNvSpPr>
          <p:nvPr>
            <p:ph type="ctrTitle"/>
          </p:nvPr>
        </p:nvSpPr>
        <p:spPr/>
        <p:txBody>
          <a:bodyPr/>
          <a:lstStyle/>
          <a:p>
            <a:r>
              <a:rPr lang="en-US" sz="2800" dirty="0"/>
              <a:t>Summary of Solid Waste Ordinance and Rates</a:t>
            </a:r>
          </a:p>
        </p:txBody>
      </p:sp>
      <p:sp>
        <p:nvSpPr>
          <p:cNvPr id="2" name="Rectangle 1"/>
          <p:cNvSpPr/>
          <p:nvPr/>
        </p:nvSpPr>
        <p:spPr>
          <a:xfrm>
            <a:off x="100482" y="1129173"/>
            <a:ext cx="4629775" cy="3789435"/>
          </a:xfrm>
          <a:prstGeom prst="rect">
            <a:avLst/>
          </a:prstGeom>
        </p:spPr>
        <p:txBody>
          <a:bodyPr wrap="square">
            <a:spAutoFit/>
          </a:bodyPr>
          <a:lstStyle/>
          <a:p>
            <a:pPr>
              <a:lnSpc>
                <a:spcPct val="107000"/>
              </a:lnSpc>
              <a:spcAft>
                <a:spcPts val="600"/>
              </a:spcAft>
            </a:pPr>
            <a:r>
              <a:rPr lang="en-US" sz="1100" b="1" dirty="0">
                <a:latin typeface="Arial" panose="020B0604020202020204" pitchFamily="34" charset="0"/>
                <a:ea typeface="Calibri" panose="020F0502020204030204" pitchFamily="34" charset="0"/>
                <a:cs typeface="Arial" panose="020B0604020202020204" pitchFamily="34" charset="0"/>
              </a:rPr>
              <a:t>Sec. 130-1: Definitions Changes/Additions: </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Container</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Extra garbage</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Paper bags: (Removal of Kraft bags)</a:t>
            </a:r>
          </a:p>
          <a:p>
            <a:pPr marL="257175" indent="-257175">
              <a:lnSpc>
                <a:spcPct val="107000"/>
              </a:lnSpc>
              <a:spcAft>
                <a:spcPts val="60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Recycling contamination</a:t>
            </a:r>
          </a:p>
          <a:p>
            <a:pPr>
              <a:lnSpc>
                <a:spcPct val="107000"/>
              </a:lnSpc>
              <a:spcAft>
                <a:spcPts val="600"/>
              </a:spcAft>
            </a:pPr>
            <a:r>
              <a:rPr lang="en-US" sz="1100" b="1" dirty="0">
                <a:latin typeface="Arial" panose="020B0604020202020204" pitchFamily="34" charset="0"/>
                <a:ea typeface="Calibri" panose="020F0502020204030204" pitchFamily="34" charset="0"/>
                <a:cs typeface="Arial" panose="020B0604020202020204" pitchFamily="34" charset="0"/>
              </a:rPr>
              <a:t>Sec. 130-36 </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Collection containers for yard trimmings</a:t>
            </a:r>
          </a:p>
          <a:p>
            <a:pPr marL="257175" indent="-257175">
              <a:lnSpc>
                <a:spcPct val="107000"/>
              </a:lnSpc>
              <a:spcAft>
                <a:spcPts val="60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Extra yard trimmings</a:t>
            </a:r>
          </a:p>
          <a:p>
            <a:pPr>
              <a:lnSpc>
                <a:spcPct val="107000"/>
              </a:lnSpc>
              <a:spcAft>
                <a:spcPts val="600"/>
              </a:spcAft>
            </a:pPr>
            <a:r>
              <a:rPr lang="en-US" sz="1100" b="1" dirty="0">
                <a:latin typeface="Arial" panose="020B0604020202020204" pitchFamily="34" charset="0"/>
                <a:ea typeface="Calibri" panose="020F0502020204030204" pitchFamily="34" charset="0"/>
                <a:cs typeface="Arial" panose="020B0604020202020204" pitchFamily="34" charset="0"/>
              </a:rPr>
              <a:t>Sec 130-37</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Garbage collection container size</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Containers shall not be overfilled to prevent closure of lid</a:t>
            </a:r>
          </a:p>
          <a:p>
            <a:pPr marL="257175" indent="-257175">
              <a:lnSpc>
                <a:spcPct val="107000"/>
              </a:lnSpc>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Extra garbage requires prepaid sticker</a:t>
            </a:r>
          </a:p>
          <a:p>
            <a:pPr marL="257175" indent="-257175">
              <a:lnSpc>
                <a:spcPct val="107000"/>
              </a:lnSpc>
              <a:spcAft>
                <a:spcPts val="60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Contaminated recycling – fee after being tagged three times</a:t>
            </a:r>
          </a:p>
          <a:p>
            <a:pPr>
              <a:lnSpc>
                <a:spcPct val="107000"/>
              </a:lnSpc>
              <a:spcAft>
                <a:spcPts val="600"/>
              </a:spcAft>
            </a:pPr>
            <a:r>
              <a:rPr lang="en-US" sz="1100" b="1" dirty="0">
                <a:latin typeface="Arial" panose="020B0604020202020204" pitchFamily="34" charset="0"/>
                <a:ea typeface="Calibri" panose="020F0502020204030204" pitchFamily="34" charset="0"/>
                <a:cs typeface="Arial" panose="020B0604020202020204" pitchFamily="34" charset="0"/>
              </a:rPr>
              <a:t>Sec 130-43</a:t>
            </a:r>
            <a:endParaRPr lang="en-US" sz="11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US" sz="1100" dirty="0">
                <a:latin typeface="Arial" panose="020B0604020202020204" pitchFamily="34" charset="0"/>
                <a:ea typeface="Calibri" panose="020F0502020204030204" pitchFamily="34" charset="0"/>
                <a:cs typeface="Arial" panose="020B0604020202020204" pitchFamily="34" charset="0"/>
              </a:rPr>
              <a:t>Collection of solid waste and recyclable materials from commercial properties</a:t>
            </a:r>
          </a:p>
          <a:p>
            <a:pPr marL="257175" indent="-257175">
              <a:lnSpc>
                <a:spcPct val="107000"/>
              </a:lnSpc>
              <a:spcAft>
                <a:spcPts val="600"/>
              </a:spcAft>
              <a:buFont typeface="Symbol" panose="05050102010706020507" pitchFamily="18" charset="2"/>
              <a:buChar char=""/>
            </a:pP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4730257" y="1129173"/>
            <a:ext cx="4242918" cy="3243708"/>
          </a:xfrm>
          <a:prstGeom prst="rect">
            <a:avLst/>
          </a:prstGeom>
          <a:noFill/>
        </p:spPr>
        <p:txBody>
          <a:bodyPr wrap="square" rtlCol="0">
            <a:spAutoFit/>
          </a:bodyPr>
          <a:lstStyle/>
          <a:p>
            <a:pPr>
              <a:lnSpc>
                <a:spcPct val="107000"/>
              </a:lnSpc>
              <a:spcAft>
                <a:spcPts val="600"/>
              </a:spcAft>
            </a:pPr>
            <a:r>
              <a:rPr lang="en-US" sz="1200" b="1" dirty="0">
                <a:latin typeface="Arial" panose="020B0604020202020204" pitchFamily="34" charset="0"/>
                <a:ea typeface="Calibri" panose="020F0502020204030204" pitchFamily="34" charset="0"/>
                <a:cs typeface="Arial" panose="020B0604020202020204" pitchFamily="34" charset="0"/>
              </a:rPr>
              <a:t>Sec 130-45 </a:t>
            </a:r>
            <a:endParaRPr lang="en-US" sz="12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Collection containers for construction and demolition wastes</a:t>
            </a:r>
          </a:p>
          <a:p>
            <a:pPr>
              <a:lnSpc>
                <a:spcPct val="107000"/>
              </a:lnSpc>
              <a:spcAft>
                <a:spcPts val="600"/>
              </a:spcAft>
            </a:pPr>
            <a:r>
              <a:rPr lang="en-US" sz="1200" b="1" dirty="0">
                <a:latin typeface="Arial" panose="020B0604020202020204" pitchFamily="34" charset="0"/>
                <a:ea typeface="Calibri" panose="020F0502020204030204" pitchFamily="34" charset="0"/>
                <a:cs typeface="Arial" panose="020B0604020202020204" pitchFamily="34" charset="0"/>
              </a:rPr>
              <a:t>Sec 130-84 Rate and Charges</a:t>
            </a:r>
            <a:endParaRPr lang="en-US" sz="12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US" sz="1200" dirty="0" smtClean="0">
                <a:latin typeface="Arial" panose="020B0604020202020204" pitchFamily="34" charset="0"/>
                <a:ea typeface="Calibri" panose="020F0502020204030204" pitchFamily="34" charset="0"/>
                <a:cs typeface="Arial" panose="020B0604020202020204" pitchFamily="34" charset="0"/>
              </a:rPr>
              <a:t>Vacant </a:t>
            </a:r>
            <a:r>
              <a:rPr lang="en-US" sz="1200" dirty="0">
                <a:latin typeface="Arial" panose="020B0604020202020204" pitchFamily="34" charset="0"/>
                <a:ea typeface="Calibri" panose="020F0502020204030204" pitchFamily="34" charset="0"/>
                <a:cs typeface="Arial" panose="020B0604020202020204" pitchFamily="34" charset="0"/>
              </a:rPr>
              <a:t>Parcels: $500 per parcel</a:t>
            </a:r>
          </a:p>
          <a:p>
            <a:pPr marL="257175" indent="-257175">
              <a:lnSpc>
                <a:spcPct val="107000"/>
              </a:lnSpc>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Extra Garbage/Overfilled Bins $12 per bag/occurrence</a:t>
            </a:r>
          </a:p>
          <a:p>
            <a:pPr marL="257175" indent="-257175">
              <a:lnSpc>
                <a:spcPct val="107000"/>
              </a:lnSpc>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Additional Bulk waste collection: $325 per address</a:t>
            </a:r>
          </a:p>
          <a:p>
            <a:pPr marL="257175" indent="-257175">
              <a:lnSpc>
                <a:spcPct val="107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Non-containerized yard trimmings: $2 per bag</a:t>
            </a:r>
          </a:p>
          <a:p>
            <a:pPr>
              <a:lnSpc>
                <a:spcPct val="107000"/>
              </a:lnSpc>
              <a:spcAft>
                <a:spcPts val="600"/>
              </a:spcAft>
            </a:pPr>
            <a:r>
              <a:rPr lang="en-US" sz="1200" b="1" dirty="0">
                <a:latin typeface="Arial" panose="020B0604020202020204" pitchFamily="34" charset="0"/>
                <a:ea typeface="Calibri" panose="020F0502020204030204" pitchFamily="34" charset="0"/>
                <a:cs typeface="Arial" panose="020B0604020202020204" pitchFamily="34" charset="0"/>
              </a:rPr>
              <a:t>Pay-As-You Throw (PAYT)</a:t>
            </a:r>
            <a:endParaRPr lang="en-US" sz="120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64 and 32-gallon trash bins available by request</a:t>
            </a:r>
          </a:p>
          <a:p>
            <a:pPr marL="257175" indent="-257175">
              <a:lnSpc>
                <a:spcPct val="107000"/>
              </a:lnSpc>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Creates incentive to recycle more and generate less waste</a:t>
            </a:r>
          </a:p>
          <a:p>
            <a:pPr marL="257175" indent="-257175">
              <a:lnSpc>
                <a:spcPct val="107000"/>
              </a:lnSpc>
              <a:spcAft>
                <a:spcPts val="60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Residents pay a variable rate based on the amount of service they use</a:t>
            </a:r>
          </a:p>
        </p:txBody>
      </p:sp>
    </p:spTree>
    <p:extLst>
      <p:ext uri="{BB962C8B-B14F-4D97-AF65-F5344CB8AC3E}">
        <p14:creationId xmlns:p14="http://schemas.microsoft.com/office/powerpoint/2010/main" val="1806378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fld id="{B6F15528-21DE-4FAA-801E-634DDDAF4B2B}" type="slidenum">
              <a:rPr lang="uk-UA" smtClean="0"/>
              <a:pPr/>
              <a:t>15</a:t>
            </a:fld>
            <a:endParaRPr lang="uk-UA"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2500" r="12500"/>
          <a:stretch/>
        </p:blipFill>
        <p:spPr>
          <a:xfrm>
            <a:off x="0" y="-643"/>
            <a:ext cx="9144000" cy="5144786"/>
          </a:xfrm>
          <a:prstGeom prst="rect">
            <a:avLst/>
          </a:prstGeom>
        </p:spPr>
      </p:pic>
    </p:spTree>
    <p:extLst>
      <p:ext uri="{BB962C8B-B14F-4D97-AF65-F5344CB8AC3E}">
        <p14:creationId xmlns:p14="http://schemas.microsoft.com/office/powerpoint/2010/main" val="1145705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2800" dirty="0"/>
              <a:t>City of Atlanta’s Solid Waste Services</a:t>
            </a:r>
          </a:p>
        </p:txBody>
      </p:sp>
      <p:graphicFrame>
        <p:nvGraphicFramePr>
          <p:cNvPr id="8" name="Table 7"/>
          <p:cNvGraphicFramePr>
            <a:graphicFrameLocks noGrp="1"/>
          </p:cNvGraphicFramePr>
          <p:nvPr>
            <p:extLst>
              <p:ext uri="{D42A27DB-BD31-4B8C-83A1-F6EECF244321}">
                <p14:modId xmlns:p14="http://schemas.microsoft.com/office/powerpoint/2010/main" val="2052864435"/>
              </p:ext>
            </p:extLst>
          </p:nvPr>
        </p:nvGraphicFramePr>
        <p:xfrm>
          <a:off x="316990" y="1070689"/>
          <a:ext cx="8633528" cy="4475879"/>
        </p:xfrm>
        <a:graphic>
          <a:graphicData uri="http://schemas.openxmlformats.org/drawingml/2006/table">
            <a:tbl>
              <a:tblPr firstRow="1" bandRow="1">
                <a:tableStyleId>{5C22544A-7EE6-4342-B048-85BDC9FD1C3A}</a:tableStyleId>
              </a:tblPr>
              <a:tblGrid>
                <a:gridCol w="2158382">
                  <a:extLst>
                    <a:ext uri="{9D8B030D-6E8A-4147-A177-3AD203B41FA5}">
                      <a16:colId xmlns:a16="http://schemas.microsoft.com/office/drawing/2014/main" xmlns="" val="20000"/>
                    </a:ext>
                  </a:extLst>
                </a:gridCol>
                <a:gridCol w="2035668">
                  <a:extLst>
                    <a:ext uri="{9D8B030D-6E8A-4147-A177-3AD203B41FA5}">
                      <a16:colId xmlns:a16="http://schemas.microsoft.com/office/drawing/2014/main" xmlns="" val="20001"/>
                    </a:ext>
                  </a:extLst>
                </a:gridCol>
                <a:gridCol w="2281096">
                  <a:extLst>
                    <a:ext uri="{9D8B030D-6E8A-4147-A177-3AD203B41FA5}">
                      <a16:colId xmlns:a16="http://schemas.microsoft.com/office/drawing/2014/main" xmlns="" val="20002"/>
                    </a:ext>
                  </a:extLst>
                </a:gridCol>
                <a:gridCol w="2158382">
                  <a:extLst>
                    <a:ext uri="{9D8B030D-6E8A-4147-A177-3AD203B41FA5}">
                      <a16:colId xmlns:a16="http://schemas.microsoft.com/office/drawing/2014/main" xmlns="" val="20003"/>
                    </a:ext>
                  </a:extLst>
                </a:gridCol>
              </a:tblGrid>
              <a:tr h="132119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dirty="0">
                          <a:latin typeface="+mn-lt"/>
                        </a:rPr>
                        <a:t>COLLECTIONS</a:t>
                      </a:r>
                    </a:p>
                  </a:txBody>
                  <a:tcPr marT="34290" marB="34290">
                    <a:lnL w="12700" cmpd="sng">
                      <a:noFill/>
                    </a:lnL>
                    <a:lnR w="762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dirty="0">
                          <a:latin typeface="+mn-lt"/>
                        </a:rPr>
                        <a:t>SPECIAL OPERATIONS</a:t>
                      </a:r>
                    </a:p>
                  </a:txBody>
                  <a:tcPr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dirty="0">
                          <a:latin typeface="+mn-lt"/>
                        </a:rPr>
                        <a:t>EDUCATION &amp; ENFORCEMENT</a:t>
                      </a:r>
                    </a:p>
                  </a:txBody>
                  <a:tcPr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dirty="0">
                          <a:latin typeface="+mn-lt"/>
                        </a:rPr>
                        <a:t>COMMERCIAL</a:t>
                      </a:r>
                    </a:p>
                  </a:txBody>
                  <a:tcPr marT="34290" marB="34290">
                    <a:lnL w="762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154680">
                <a:tc>
                  <a:txBody>
                    <a:bodyPr/>
                    <a:lstStyle/>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Curbside Collections &amp; Disposals</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Backyard Collections &amp; Disposal</a:t>
                      </a:r>
                    </a:p>
                    <a:p>
                      <a:pPr marL="171450" indent="-171450">
                        <a:buClr>
                          <a:srgbClr val="002774"/>
                        </a:buClr>
                        <a:buFont typeface="Wingdings" panose="05000000000000000000" pitchFamily="2" charset="2"/>
                        <a:buChar char="§"/>
                      </a:pPr>
                      <a:r>
                        <a:rPr lang="en-US" sz="900" dirty="0">
                          <a:solidFill>
                            <a:srgbClr val="004B73"/>
                          </a:solidFill>
                          <a:latin typeface="+mn-lt"/>
                        </a:rPr>
                        <a:t>Recycling</a:t>
                      </a:r>
                    </a:p>
                    <a:p>
                      <a:pPr marL="171450" indent="-171450">
                        <a:buClr>
                          <a:srgbClr val="002774"/>
                        </a:buClr>
                        <a:buFont typeface="Wingdings" panose="05000000000000000000" pitchFamily="2" charset="2"/>
                        <a:buChar char="§"/>
                      </a:pPr>
                      <a:r>
                        <a:rPr lang="en-US" sz="900" dirty="0">
                          <a:solidFill>
                            <a:srgbClr val="004B73"/>
                          </a:solidFill>
                          <a:latin typeface="+mn-lt"/>
                        </a:rPr>
                        <a:t>Yard Trimming Collections &amp; Disposal</a:t>
                      </a:r>
                    </a:p>
                    <a:p>
                      <a:pPr marL="171450" marR="0" indent="-171450" algn="l"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City Facility Collections</a:t>
                      </a:r>
                    </a:p>
                    <a:p>
                      <a:pPr marL="171450" marR="0" indent="-171450" algn="l"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marR="0" indent="-171450" algn="l"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indent="-171450">
                        <a:buClr>
                          <a:srgbClr val="002774"/>
                        </a:buClr>
                        <a:buFont typeface="Wingdings" panose="05000000000000000000" pitchFamily="2" charset="2"/>
                        <a:buChar char="§"/>
                      </a:pPr>
                      <a:endParaRPr lang="en-US" sz="900" dirty="0">
                        <a:solidFill>
                          <a:srgbClr val="004B73"/>
                        </a:solidFill>
                        <a:latin typeface="+mn-lt"/>
                      </a:endParaRPr>
                    </a:p>
                  </a:txBody>
                  <a:tcPr marT="102870" marB="34290">
                    <a:lnL w="12700" cmpd="sng">
                      <a:noFill/>
                    </a:lnL>
                    <a:lnR w="762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171450" indent="-171450">
                        <a:buClr>
                          <a:srgbClr val="002774"/>
                        </a:buClr>
                        <a:buFont typeface="Wingdings" panose="05000000000000000000" pitchFamily="2" charset="2"/>
                        <a:buChar char="§"/>
                      </a:pPr>
                      <a:r>
                        <a:rPr lang="en-US" sz="900" dirty="0">
                          <a:solidFill>
                            <a:srgbClr val="004B73"/>
                          </a:solidFill>
                          <a:latin typeface="+mn-lt"/>
                        </a:rPr>
                        <a:t>Bin Delivery</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Dead Animal Removal</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Bulk Waste Collection</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Right-of-Way Maintenance</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Street</a:t>
                      </a:r>
                      <a:r>
                        <a:rPr lang="en-US" sz="900" baseline="0" dirty="0">
                          <a:solidFill>
                            <a:srgbClr val="004B73"/>
                          </a:solidFill>
                          <a:latin typeface="+mn-lt"/>
                        </a:rPr>
                        <a:t> Sweeping</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Illegal Dumping</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Illegal Sign Removal</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Special Event Staffing</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Vacant Lot Cut &amp; Clean</a:t>
                      </a:r>
                    </a:p>
                    <a:p>
                      <a:pPr marL="171450" indent="-171450">
                        <a:buClr>
                          <a:srgbClr val="002774"/>
                        </a:buClr>
                        <a:buFont typeface="Wingdings" panose="05000000000000000000" pitchFamily="2" charset="2"/>
                        <a:buChar char="§"/>
                      </a:pPr>
                      <a:r>
                        <a:rPr lang="en-US" sz="900" dirty="0">
                          <a:solidFill>
                            <a:srgbClr val="004B73"/>
                          </a:solidFill>
                          <a:latin typeface="+mn-lt"/>
                        </a:rPr>
                        <a:t>Residential Street Sweeping</a:t>
                      </a:r>
                    </a:p>
                    <a:p>
                      <a:pPr marL="171450" marR="0" indent="-171450" algn="l"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Right-of-Way Grass Cutting</a:t>
                      </a:r>
                    </a:p>
                    <a:p>
                      <a:pPr marL="171450" indent="-171450">
                        <a:buClr>
                          <a:srgbClr val="002774"/>
                        </a:buClr>
                        <a:buFont typeface="Wingdings" panose="05000000000000000000" pitchFamily="2" charset="2"/>
                        <a:buChar char="§"/>
                      </a:pPr>
                      <a:endParaRPr lang="en-US" sz="900" dirty="0">
                        <a:solidFill>
                          <a:srgbClr val="004B73"/>
                        </a:solidFill>
                        <a:latin typeface="+mn-lt"/>
                      </a:endParaRP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endParaRPr lang="en-US" sz="900" dirty="0">
                        <a:solidFill>
                          <a:srgbClr val="004B73"/>
                        </a:solidFill>
                        <a:latin typeface="+mn-lt"/>
                      </a:endParaRPr>
                    </a:p>
                    <a:p>
                      <a:pPr marL="171450" indent="-171450">
                        <a:buClr>
                          <a:srgbClr val="002774"/>
                        </a:buClr>
                        <a:buFont typeface="Wingdings" panose="05000000000000000000" pitchFamily="2" charset="2"/>
                        <a:buChar char="§"/>
                      </a:pPr>
                      <a:endParaRPr lang="en-US" sz="900" dirty="0">
                        <a:solidFill>
                          <a:srgbClr val="004B73"/>
                        </a:solidFill>
                        <a:latin typeface="+mn-lt"/>
                      </a:endParaRPr>
                    </a:p>
                  </a:txBody>
                  <a:tcPr marT="10287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171450" indent="-171450">
                        <a:buClr>
                          <a:srgbClr val="002774"/>
                        </a:buClr>
                        <a:buFont typeface="Wingdings" panose="05000000000000000000" pitchFamily="2" charset="2"/>
                        <a:buChar char="§"/>
                      </a:pPr>
                      <a:r>
                        <a:rPr lang="en-US" sz="900" dirty="0">
                          <a:solidFill>
                            <a:srgbClr val="004B73"/>
                          </a:solidFill>
                          <a:latin typeface="+mn-lt"/>
                        </a:rPr>
                        <a:t>Solid Waste Education Enforcement Team </a:t>
                      </a:r>
                    </a:p>
                    <a:p>
                      <a:pPr marL="171450" marR="0" indent="-171450" defTabSz="914400" eaLnBrk="1" fontAlgn="auto" latinLnBrk="0" hangingPunct="1">
                        <a:lnSpc>
                          <a:spcPct val="100000"/>
                        </a:lnSpc>
                        <a:spcBef>
                          <a:spcPts val="0"/>
                        </a:spcBef>
                        <a:spcAft>
                          <a:spcPts val="0"/>
                        </a:spcAft>
                        <a:buClr>
                          <a:srgbClr val="002774"/>
                        </a:buClr>
                        <a:buSzTx/>
                        <a:buFont typeface="Wingdings" panose="05000000000000000000" pitchFamily="2" charset="2"/>
                        <a:buChar char="§"/>
                        <a:tabLst/>
                        <a:defRPr/>
                      </a:pPr>
                      <a:r>
                        <a:rPr lang="en-US" sz="900" dirty="0">
                          <a:solidFill>
                            <a:srgbClr val="004B73"/>
                          </a:solidFill>
                          <a:latin typeface="+mn-lt"/>
                        </a:rPr>
                        <a:t>Keep Atlanta Beautiful</a:t>
                      </a:r>
                    </a:p>
                    <a:p>
                      <a:pPr marL="171450" indent="-171450">
                        <a:buClr>
                          <a:srgbClr val="002774"/>
                        </a:buClr>
                        <a:buFont typeface="Wingdings" panose="05000000000000000000" pitchFamily="2" charset="2"/>
                        <a:buChar char="§"/>
                      </a:pPr>
                      <a:endParaRPr lang="en-US" sz="1100" dirty="0">
                        <a:solidFill>
                          <a:srgbClr val="004B73"/>
                        </a:solidFill>
                        <a:latin typeface="+mn-lt"/>
                      </a:endParaRPr>
                    </a:p>
                    <a:p>
                      <a:endParaRPr lang="en-US" sz="1100" dirty="0">
                        <a:solidFill>
                          <a:srgbClr val="004B73"/>
                        </a:solidFill>
                        <a:latin typeface="+mn-lt"/>
                      </a:endParaRPr>
                    </a:p>
                  </a:txBody>
                  <a:tcPr marT="10287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solidFill>
                            <a:srgbClr val="004B73"/>
                          </a:solidFill>
                          <a:latin typeface="+mn-lt"/>
                        </a:rPr>
                        <a:t>Multi-Family       Residential Garbage</a:t>
                      </a:r>
                    </a:p>
                    <a:p>
                      <a:endParaRPr lang="en-US" sz="1100" dirty="0">
                        <a:solidFill>
                          <a:srgbClr val="004B73"/>
                        </a:solidFill>
                        <a:latin typeface="+mn-lt"/>
                      </a:endParaRPr>
                    </a:p>
                  </a:txBody>
                  <a:tcPr marT="102870" marB="34290">
                    <a:lnL w="762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955" r="41180"/>
          <a:stretch/>
        </p:blipFill>
        <p:spPr>
          <a:xfrm rot="5400000">
            <a:off x="899683" y="902263"/>
            <a:ext cx="955058" cy="199530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769" t="5419" r="4584" b="13374"/>
          <a:stretch/>
        </p:blipFill>
        <p:spPr>
          <a:xfrm>
            <a:off x="6901132" y="1422381"/>
            <a:ext cx="1993486" cy="955061"/>
          </a:xfrm>
          <a:prstGeom prst="rect">
            <a:avLst/>
          </a:prstGeom>
        </p:spPr>
      </p:pic>
      <p:pic>
        <p:nvPicPr>
          <p:cNvPr id="3" name="Picture 2"/>
          <p:cNvPicPr>
            <a:picLocks noChangeAspect="1"/>
          </p:cNvPicPr>
          <p:nvPr/>
        </p:nvPicPr>
        <p:blipFill>
          <a:blip r:embed="rId5" cstate="print"/>
          <a:stretch>
            <a:fillRect/>
          </a:stretch>
        </p:blipFill>
        <p:spPr>
          <a:xfrm>
            <a:off x="2570830" y="1422381"/>
            <a:ext cx="1858667" cy="955061"/>
          </a:xfrm>
          <a:prstGeom prst="rect">
            <a:avLst/>
          </a:prstGeom>
        </p:spPr>
      </p:pic>
      <p:pic>
        <p:nvPicPr>
          <p:cNvPr id="4" name="Picture 3"/>
          <p:cNvPicPr>
            <a:picLocks noChangeAspect="1"/>
          </p:cNvPicPr>
          <p:nvPr/>
        </p:nvPicPr>
        <p:blipFill>
          <a:blip r:embed="rId6" cstate="print"/>
          <a:stretch>
            <a:fillRect/>
          </a:stretch>
        </p:blipFill>
        <p:spPr>
          <a:xfrm>
            <a:off x="4625463" y="1422381"/>
            <a:ext cx="2057872" cy="955061"/>
          </a:xfrm>
          <a:prstGeom prst="rect">
            <a:avLst/>
          </a:prstGeom>
        </p:spPr>
      </p:pic>
    </p:spTree>
    <p:extLst>
      <p:ext uri="{BB962C8B-B14F-4D97-AF65-F5344CB8AC3E}">
        <p14:creationId xmlns:p14="http://schemas.microsoft.com/office/powerpoint/2010/main" val="561277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Solid Waste Services By the Numbers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4728"/>
          <a:stretch/>
        </p:blipFill>
        <p:spPr>
          <a:xfrm>
            <a:off x="304800" y="1458819"/>
            <a:ext cx="8610600" cy="3239292"/>
          </a:xfrm>
          <a:prstGeom prst="rect">
            <a:avLst/>
          </a:prstGeom>
        </p:spPr>
      </p:pic>
      <p:sp>
        <p:nvSpPr>
          <p:cNvPr id="7" name="Content Placeholder 2">
            <a:extLst>
              <a:ext uri="{FF2B5EF4-FFF2-40B4-BE49-F238E27FC236}">
                <a16:creationId xmlns:a16="http://schemas.microsoft.com/office/drawing/2014/main" xmlns="" id="{09668FC6-4A98-48CB-9606-D9E629D134F1}"/>
              </a:ext>
            </a:extLst>
          </p:cNvPr>
          <p:cNvSpPr txBox="1">
            <a:spLocks/>
          </p:cNvSpPr>
          <p:nvPr/>
        </p:nvSpPr>
        <p:spPr bwMode="auto">
          <a:xfrm>
            <a:off x="2857500" y="1332212"/>
            <a:ext cx="3505200" cy="253215"/>
          </a:xfrm>
          <a:prstGeom prst="rect">
            <a:avLst/>
          </a:prstGeom>
          <a:noFill/>
          <a:ln w="9525">
            <a:noFill/>
            <a:miter lim="800000"/>
            <a:headEnd/>
            <a:tailEnd/>
          </a:ln>
        </p:spPr>
        <p:txBody>
          <a:bodyPr vert="horz" wrap="square" lIns="68572" tIns="34286" rIns="68572" bIns="34286" numCol="1" anchor="t" anchorCtr="0" compatLnSpc="1">
            <a:prstTxWarp prst="textNoShape">
              <a:avLst/>
            </a:prstTxWarp>
          </a:bodyPr>
          <a:lstStyle>
            <a:lvl1pPr marL="233363" indent="-233363" algn="l" rtl="0" eaLnBrk="1" fontAlgn="base" hangingPunct="1">
              <a:spcBef>
                <a:spcPts val="600"/>
              </a:spcBef>
              <a:spcAft>
                <a:spcPct val="0"/>
              </a:spcAft>
              <a:buClr>
                <a:schemeClr val="tx2"/>
              </a:buClr>
              <a:buSzPct val="125000"/>
              <a:buFont typeface="Wingdings" pitchFamily="2" charset="2"/>
              <a:buChar char="§"/>
              <a:defRPr lang="en-US" sz="2000" dirty="0" smtClean="0">
                <a:solidFill>
                  <a:schemeClr val="tx1"/>
                </a:solidFill>
                <a:latin typeface="Calibri" pitchFamily="34" charset="0"/>
                <a:ea typeface="+mn-ea"/>
                <a:cs typeface="+mn-cs"/>
              </a:defRPr>
            </a:lvl1pPr>
            <a:lvl2pPr marL="457200" indent="-223838" algn="l" rtl="0" eaLnBrk="1" fontAlgn="base" hangingPunct="1">
              <a:spcBef>
                <a:spcPts val="600"/>
              </a:spcBef>
              <a:spcAft>
                <a:spcPct val="0"/>
              </a:spcAft>
              <a:buClr>
                <a:schemeClr val="tx2"/>
              </a:buClr>
              <a:buSzPct val="125000"/>
              <a:buFont typeface="Calibri" pitchFamily="34" charset="0"/>
              <a:buChar char="–"/>
              <a:defRPr lang="en-US" sz="1800" dirty="0" smtClean="0">
                <a:solidFill>
                  <a:schemeClr val="tx1"/>
                </a:solidFill>
                <a:latin typeface="Calibri" pitchFamily="34" charset="0"/>
                <a:ea typeface="+mn-ea"/>
                <a:cs typeface="+mn-cs"/>
              </a:defRPr>
            </a:lvl2pPr>
            <a:lvl3pPr marL="690563" indent="-233363" algn="l" rtl="0" eaLnBrk="1" fontAlgn="base" hangingPunct="1">
              <a:spcBef>
                <a:spcPts val="600"/>
              </a:spcBef>
              <a:spcAft>
                <a:spcPct val="0"/>
              </a:spcAft>
              <a:buClr>
                <a:schemeClr val="tx2"/>
              </a:buClr>
              <a:buSzPct val="125000"/>
              <a:buFont typeface="Arial" pitchFamily="34" charset="0"/>
              <a:buChar char="•"/>
              <a:defRPr lang="en-US" sz="1400" dirty="0" smtClean="0">
                <a:solidFill>
                  <a:schemeClr val="tx1"/>
                </a:solidFill>
                <a:latin typeface="Calibri" pitchFamily="34" charset="0"/>
                <a:ea typeface="+mn-ea"/>
                <a:cs typeface="+mn-cs"/>
              </a:defRPr>
            </a:lvl3pPr>
            <a:lvl4pPr marL="914400" indent="-223838" algn="l" rtl="0" eaLnBrk="1" fontAlgn="base" hangingPunct="1">
              <a:spcBef>
                <a:spcPts val="600"/>
              </a:spcBef>
              <a:spcAft>
                <a:spcPct val="0"/>
              </a:spcAft>
              <a:buClr>
                <a:schemeClr val="tx2"/>
              </a:buClr>
              <a:buSzPct val="125000"/>
              <a:buFont typeface="Wingdings" pitchFamily="2" charset="2"/>
              <a:buChar char="§"/>
              <a:defRPr lang="en-US" sz="1400" dirty="0" smtClean="0">
                <a:solidFill>
                  <a:schemeClr val="tx1"/>
                </a:solidFill>
                <a:latin typeface="Calibri" pitchFamily="34" charset="0"/>
                <a:ea typeface="+mn-ea"/>
                <a:cs typeface="+mn-cs"/>
              </a:defRPr>
            </a:lvl4pPr>
            <a:lvl5pPr marL="1147763" indent="-233363" algn="l" rtl="0" eaLnBrk="1" fontAlgn="base" hangingPunct="1">
              <a:spcBef>
                <a:spcPts val="600"/>
              </a:spcBef>
              <a:spcAft>
                <a:spcPct val="0"/>
              </a:spcAft>
              <a:buClr>
                <a:schemeClr val="tx2"/>
              </a:buClr>
              <a:buSzPct val="125000"/>
              <a:buFont typeface="Arial" charset="0"/>
              <a:buChar char="–"/>
              <a:defRPr lang="en-US" sz="1400" dirty="0">
                <a:solidFill>
                  <a:schemeClr val="tx1"/>
                </a:solidFill>
                <a:latin typeface="Calibri" pitchFamily="34" charset="0"/>
                <a:ea typeface="+mn-ea"/>
                <a:cs typeface="+mn-cs"/>
              </a:defRPr>
            </a:lvl5pPr>
            <a:lvl6pPr marL="22352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6pPr>
            <a:lvl7pPr marL="26924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7pPr>
            <a:lvl8pPr marL="31496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8pPr>
            <a:lvl9pPr marL="36068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9pPr>
          </a:lstStyle>
          <a:p>
            <a:pPr marL="0" indent="0" algn="ctr">
              <a:buNone/>
            </a:pPr>
            <a:r>
              <a:rPr lang="en-US" sz="1400" b="1" i="1" kern="0" dirty="0">
                <a:solidFill>
                  <a:schemeClr val="accent1">
                    <a:lumMod val="50000"/>
                  </a:schemeClr>
                </a:solidFill>
              </a:rPr>
              <a:t>Calendar Year 2016 – September 2017 </a:t>
            </a:r>
          </a:p>
        </p:txBody>
      </p:sp>
    </p:spTree>
    <p:extLst>
      <p:ext uri="{BB962C8B-B14F-4D97-AF65-F5344CB8AC3E}">
        <p14:creationId xmlns:p14="http://schemas.microsoft.com/office/powerpoint/2010/main" val="3237108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85751" y="1114146"/>
            <a:ext cx="4517362" cy="3550027"/>
          </a:xfrm>
        </p:spPr>
        <p:txBody>
          <a:bodyPr>
            <a:normAutofit fontScale="62500" lnSpcReduction="20000"/>
          </a:bodyPr>
          <a:lstStyle/>
          <a:p>
            <a:pPr marL="342900" indent="-342900">
              <a:lnSpc>
                <a:spcPct val="120000"/>
              </a:lnSpc>
              <a:spcAft>
                <a:spcPts val="300"/>
              </a:spcAft>
              <a:buFont typeface="Wingdings" panose="05000000000000000000" pitchFamily="2" charset="2"/>
              <a:buChar char=""/>
            </a:pPr>
            <a:r>
              <a:rPr lang="en-US" sz="1600" b="1" dirty="0">
                <a:latin typeface="+mn-lt"/>
                <a:ea typeface="Arial" panose="020B0604020202020204" pitchFamily="34" charset="0"/>
              </a:rPr>
              <a:t>Last Rate Adjustments</a:t>
            </a:r>
            <a:endParaRPr lang="en-US" sz="1600" b="1" dirty="0">
              <a:latin typeface="+mn-lt"/>
              <a:ea typeface="Times New Roman" panose="02020603050405020304" pitchFamily="18" charset="0"/>
            </a:endParaRP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**2002- Front Footage Corner Lot Reduction</a:t>
            </a:r>
            <a:endParaRPr lang="en-US" sz="1600" dirty="0">
              <a:ea typeface="Times New Roman" panose="02020603050405020304" pitchFamily="18" charset="0"/>
            </a:endParaRP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   2004- Garbage Increase</a:t>
            </a:r>
            <a:endParaRPr lang="en-US" sz="1600" dirty="0">
              <a:ea typeface="Times New Roman" panose="02020603050405020304" pitchFamily="18" charset="0"/>
            </a:endParaRP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**2010- Recycling Increase</a:t>
            </a:r>
            <a:endParaRPr lang="en-US" sz="1600" dirty="0">
              <a:ea typeface="Times New Roman" panose="02020603050405020304" pitchFamily="18" charset="0"/>
            </a:endParaRPr>
          </a:p>
          <a:p>
            <a:pPr marL="342900" indent="-342900">
              <a:lnSpc>
                <a:spcPct val="120000"/>
              </a:lnSpc>
              <a:spcAft>
                <a:spcPts val="300"/>
              </a:spcAft>
              <a:buFont typeface="Wingdings" panose="05000000000000000000" pitchFamily="2" charset="2"/>
              <a:buChar char=""/>
            </a:pPr>
            <a:r>
              <a:rPr lang="en-US" sz="1600" b="1" dirty="0">
                <a:latin typeface="+mn-lt"/>
                <a:ea typeface="Arial" panose="020B0604020202020204" pitchFamily="34" charset="0"/>
              </a:rPr>
              <a:t>Citywide Technology Implementations</a:t>
            </a:r>
            <a:endParaRPr lang="en-US" sz="1600" b="1" dirty="0">
              <a:latin typeface="+mn-lt"/>
              <a:ea typeface="Times New Roman" panose="02020603050405020304" pitchFamily="18" charset="0"/>
            </a:endParaRPr>
          </a:p>
          <a:p>
            <a:pPr marL="342900" indent="-342900">
              <a:lnSpc>
                <a:spcPct val="120000"/>
              </a:lnSpc>
              <a:spcAft>
                <a:spcPts val="300"/>
              </a:spcAft>
              <a:buFont typeface="Wingdings" panose="05000000000000000000" pitchFamily="2" charset="2"/>
              <a:buChar char=""/>
            </a:pPr>
            <a:r>
              <a:rPr lang="en-US" sz="1600" b="1" dirty="0">
                <a:latin typeface="+mn-lt"/>
                <a:ea typeface="Arial" panose="020B0604020202020204" pitchFamily="34" charset="0"/>
              </a:rPr>
              <a:t>Legacy Costs</a:t>
            </a:r>
            <a:endParaRPr lang="en-US" sz="1600" b="1" dirty="0">
              <a:latin typeface="+mn-lt"/>
              <a:ea typeface="Times New Roman" panose="02020603050405020304" pitchFamily="18" charset="0"/>
            </a:endParaRP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Employee Pension and Healthcare</a:t>
            </a:r>
            <a:r>
              <a:rPr lang="en-US" sz="1600" dirty="0">
                <a:ea typeface="Times New Roman" panose="02020603050405020304" pitchFamily="18" charset="0"/>
              </a:rPr>
              <a:t> </a:t>
            </a:r>
          </a:p>
          <a:p>
            <a:pPr marL="742950" lvl="1" indent="-285750">
              <a:lnSpc>
                <a:spcPct val="120000"/>
              </a:lnSpc>
              <a:spcAft>
                <a:spcPts val="300"/>
              </a:spcAft>
              <a:buFont typeface="Courier New" panose="02070309020205020404" pitchFamily="49" charset="0"/>
              <a:buChar char="o"/>
            </a:pPr>
            <a:r>
              <a:rPr lang="en-US" sz="1600" dirty="0">
                <a:solidFill>
                  <a:schemeClr val="tx1"/>
                </a:solidFill>
                <a:ea typeface="Times New Roman" panose="02020603050405020304" pitchFamily="18" charset="0"/>
              </a:rPr>
              <a:t>Landfill &amp; Post Closure Care</a:t>
            </a:r>
          </a:p>
          <a:p>
            <a:pPr marL="342900" indent="-342900">
              <a:lnSpc>
                <a:spcPct val="120000"/>
              </a:lnSpc>
              <a:spcAft>
                <a:spcPts val="300"/>
              </a:spcAft>
              <a:buFont typeface="Wingdings" panose="05000000000000000000" pitchFamily="2" charset="2"/>
              <a:buChar char=""/>
            </a:pPr>
            <a:r>
              <a:rPr lang="en-US" sz="1600" b="1" dirty="0">
                <a:latin typeface="+mn-lt"/>
                <a:ea typeface="Arial" panose="020B0604020202020204" pitchFamily="34" charset="0"/>
              </a:rPr>
              <a:t>Escalating Costs</a:t>
            </a:r>
            <a:endParaRPr lang="en-US" sz="1600" b="1" dirty="0">
              <a:latin typeface="+mn-lt"/>
              <a:ea typeface="Times New Roman" panose="02020603050405020304" pitchFamily="18" charset="0"/>
            </a:endParaRP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Fuel</a:t>
            </a:r>
            <a:endParaRPr lang="en-US" sz="1600" dirty="0">
              <a:ea typeface="Times New Roman" panose="02020603050405020304" pitchFamily="18" charset="0"/>
            </a:endParaRP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Disposal</a:t>
            </a:r>
          </a:p>
          <a:p>
            <a:pPr marL="742950" lvl="1" indent="-285750">
              <a:lnSpc>
                <a:spcPct val="120000"/>
              </a:lnSpc>
              <a:spcAft>
                <a:spcPts val="300"/>
              </a:spcAft>
              <a:buFont typeface="Courier New" panose="02070309020205020404" pitchFamily="49" charset="0"/>
              <a:buChar char="o"/>
            </a:pPr>
            <a:r>
              <a:rPr lang="en-US" sz="1600" dirty="0">
                <a:ea typeface="Times New Roman" panose="02020603050405020304" pitchFamily="18" charset="0"/>
              </a:rPr>
              <a:t>Outdated equipment</a:t>
            </a:r>
          </a:p>
          <a:p>
            <a:pPr marL="742950" lvl="1" indent="-285750">
              <a:lnSpc>
                <a:spcPct val="120000"/>
              </a:lnSpc>
              <a:spcAft>
                <a:spcPts val="300"/>
              </a:spcAft>
              <a:buFont typeface="Courier New" panose="02070309020205020404" pitchFamily="49" charset="0"/>
              <a:buChar char="o"/>
            </a:pPr>
            <a:r>
              <a:rPr lang="en-US" sz="1600" dirty="0">
                <a:ea typeface="Times New Roman" panose="02020603050405020304" pitchFamily="18" charset="0"/>
              </a:rPr>
              <a:t>Increased labor costs</a:t>
            </a:r>
          </a:p>
          <a:p>
            <a:pPr marL="742950" lvl="1" indent="-285750">
              <a:lnSpc>
                <a:spcPct val="120000"/>
              </a:lnSpc>
              <a:spcAft>
                <a:spcPts val="300"/>
              </a:spcAft>
              <a:buFont typeface="Courier New" panose="02070309020205020404" pitchFamily="49" charset="0"/>
              <a:buChar char="o"/>
            </a:pPr>
            <a:r>
              <a:rPr lang="en-US" sz="1600" dirty="0">
                <a:ea typeface="Times New Roman" panose="02020603050405020304" pitchFamily="18" charset="0"/>
              </a:rPr>
              <a:t>Increased maintenance costs</a:t>
            </a:r>
          </a:p>
          <a:p>
            <a:pPr marL="742950" lvl="1" indent="-285750">
              <a:lnSpc>
                <a:spcPct val="120000"/>
              </a:lnSpc>
              <a:spcAft>
                <a:spcPts val="300"/>
              </a:spcAft>
              <a:buFont typeface="Courier New" panose="02070309020205020404" pitchFamily="49" charset="0"/>
              <a:buChar char="o"/>
            </a:pPr>
            <a:r>
              <a:rPr lang="en-US" sz="1600" dirty="0">
                <a:ea typeface="Arial" panose="020B0604020202020204" pitchFamily="34" charset="0"/>
              </a:rPr>
              <a:t>Cost of living salary adjustments totaling 17.5% since 2002</a:t>
            </a:r>
          </a:p>
          <a:p>
            <a:pPr marL="742950" lvl="1" indent="-285750">
              <a:lnSpc>
                <a:spcPct val="120000"/>
              </a:lnSpc>
              <a:spcAft>
                <a:spcPts val="300"/>
              </a:spcAft>
              <a:buFont typeface="Courier New" panose="02070309020205020404" pitchFamily="49" charset="0"/>
              <a:buChar char="o"/>
            </a:pPr>
            <a:r>
              <a:rPr lang="en-US" sz="1600" dirty="0">
                <a:ea typeface="Times New Roman" panose="02020603050405020304" pitchFamily="18" charset="0"/>
              </a:rPr>
              <a:t>Aging Fleet/Escalating Maintenance Costs</a:t>
            </a:r>
          </a:p>
          <a:p>
            <a:pPr marL="342900" indent="-342900">
              <a:lnSpc>
                <a:spcPct val="120000"/>
              </a:lnSpc>
              <a:spcAft>
                <a:spcPts val="300"/>
              </a:spcAft>
              <a:buFont typeface="Wingdings" panose="05000000000000000000" pitchFamily="2" charset="2"/>
              <a:buChar char=""/>
            </a:pPr>
            <a:r>
              <a:rPr lang="en-US" sz="1600" b="1" dirty="0">
                <a:latin typeface="+mn-lt"/>
                <a:ea typeface="Arial" panose="020B0604020202020204" pitchFamily="34" charset="0"/>
              </a:rPr>
              <a:t>Fluctuation of Recycling Revenues Due to Commodities Market</a:t>
            </a:r>
            <a:endParaRPr lang="en-US" sz="1600" b="1" dirty="0">
              <a:latin typeface="+mn-lt"/>
              <a:ea typeface="Times New Roman" panose="02020603050405020304" pitchFamily="18" charset="0"/>
            </a:endParaRPr>
          </a:p>
          <a:p>
            <a:endParaRPr lang="en-US" dirty="0"/>
          </a:p>
        </p:txBody>
      </p:sp>
      <p:sp>
        <p:nvSpPr>
          <p:cNvPr id="3" name="Title 2"/>
          <p:cNvSpPr>
            <a:spLocks noGrp="1"/>
          </p:cNvSpPr>
          <p:nvPr>
            <p:ph type="ctrTitle"/>
          </p:nvPr>
        </p:nvSpPr>
        <p:spPr/>
        <p:txBody>
          <a:bodyPr/>
          <a:lstStyle/>
          <a:p>
            <a:r>
              <a:rPr lang="en" sz="2800" dirty="0">
                <a:latin typeface="Arial" panose="020B0604020202020204" pitchFamily="34" charset="0"/>
                <a:ea typeface="Calibri"/>
                <a:cs typeface="Arial" panose="020B0604020202020204" pitchFamily="34" charset="0"/>
                <a:sym typeface="Calibri"/>
              </a:rPr>
              <a:t>Impacts on Revenue</a:t>
            </a:r>
            <a:endParaRPr lang="en-US" sz="2800"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11346"/>
          <a:stretch/>
        </p:blipFill>
        <p:spPr>
          <a:xfrm rot="5400000">
            <a:off x="5370793" y="983318"/>
            <a:ext cx="3388661" cy="3822326"/>
          </a:xfrm>
          <a:prstGeom prst="rect">
            <a:avLst/>
          </a:prstGeom>
        </p:spPr>
      </p:pic>
    </p:spTree>
    <p:extLst>
      <p:ext uri="{BB962C8B-B14F-4D97-AF65-F5344CB8AC3E}">
        <p14:creationId xmlns:p14="http://schemas.microsoft.com/office/powerpoint/2010/main" val="2010627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xfrm>
            <a:off x="6583680" y="5012147"/>
            <a:ext cx="2103120" cy="138499"/>
          </a:xfrm>
        </p:spPr>
        <p:txBody>
          <a:bodyPr/>
          <a:lstStyle/>
          <a:p>
            <a:fld id="{B6F15528-21DE-4FAA-801E-634DDDAF4B2B}" type="slidenum">
              <a:rPr lang="en-US" smtClean="0"/>
              <a:pPr/>
              <a:t>5</a:t>
            </a:fld>
            <a:endParaRPr lang="en-US"/>
          </a:p>
        </p:txBody>
      </p:sp>
      <p:sp>
        <p:nvSpPr>
          <p:cNvPr id="11" name="Title 3"/>
          <p:cNvSpPr>
            <a:spLocks noGrp="1"/>
          </p:cNvSpPr>
          <p:nvPr>
            <p:ph type="ctrTitle"/>
          </p:nvPr>
        </p:nvSpPr>
        <p:spPr>
          <a:xfrm>
            <a:off x="0" y="466736"/>
            <a:ext cx="9144000" cy="415499"/>
          </a:xfrm>
        </p:spPr>
        <p:txBody>
          <a:bodyPr/>
          <a:lstStyle/>
          <a:p>
            <a:r>
              <a:rPr lang="en-US" sz="2800" dirty="0"/>
              <a:t>Current Budget Position</a:t>
            </a:r>
          </a:p>
        </p:txBody>
      </p:sp>
      <p:graphicFrame>
        <p:nvGraphicFramePr>
          <p:cNvPr id="6" name="Chart 5"/>
          <p:cNvGraphicFramePr>
            <a:graphicFrameLocks/>
          </p:cNvGraphicFramePr>
          <p:nvPr>
            <p:extLst/>
          </p:nvPr>
        </p:nvGraphicFramePr>
        <p:xfrm>
          <a:off x="612648" y="1289304"/>
          <a:ext cx="7973568" cy="3332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5495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xfrm>
            <a:off x="6583680" y="5012147"/>
            <a:ext cx="2103120" cy="138499"/>
          </a:xfrm>
        </p:spPr>
        <p:txBody>
          <a:bodyPr/>
          <a:lstStyle/>
          <a:p>
            <a:fld id="{B6F15528-21DE-4FAA-801E-634DDDAF4B2B}" type="slidenum">
              <a:rPr lang="en-US" smtClean="0"/>
              <a:pPr/>
              <a:t>6</a:t>
            </a:fld>
            <a:endParaRPr lang="en-US"/>
          </a:p>
        </p:txBody>
      </p:sp>
      <p:sp>
        <p:nvSpPr>
          <p:cNvPr id="11" name="Title 3"/>
          <p:cNvSpPr>
            <a:spLocks noGrp="1"/>
          </p:cNvSpPr>
          <p:nvPr>
            <p:ph type="ctrTitle"/>
          </p:nvPr>
        </p:nvSpPr>
        <p:spPr>
          <a:xfrm>
            <a:off x="0" y="466736"/>
            <a:ext cx="9144000" cy="415499"/>
          </a:xfrm>
        </p:spPr>
        <p:txBody>
          <a:bodyPr/>
          <a:lstStyle/>
          <a:p>
            <a:r>
              <a:rPr lang="en-US" sz="2800" dirty="0"/>
              <a:t>Age of Fleet</a:t>
            </a:r>
          </a:p>
        </p:txBody>
      </p:sp>
      <p:graphicFrame>
        <p:nvGraphicFramePr>
          <p:cNvPr id="6" name="Chart 5">
            <a:extLst>
              <a:ext uri="{FF2B5EF4-FFF2-40B4-BE49-F238E27FC236}">
                <a16:creationId xmlns:a16="http://schemas.microsoft.com/office/drawing/2014/main" xmlns="" id="{FFC0C765-B55C-41E4-8A64-8B79D46742FE}"/>
              </a:ext>
            </a:extLst>
          </p:cNvPr>
          <p:cNvGraphicFramePr>
            <a:graphicFrameLocks/>
          </p:cNvGraphicFramePr>
          <p:nvPr>
            <p:extLst>
              <p:ext uri="{D42A27DB-BD31-4B8C-83A1-F6EECF244321}">
                <p14:modId xmlns:p14="http://schemas.microsoft.com/office/powerpoint/2010/main" val="1692438140"/>
              </p:ext>
            </p:extLst>
          </p:nvPr>
        </p:nvGraphicFramePr>
        <p:xfrm>
          <a:off x="638629" y="1372900"/>
          <a:ext cx="4631148" cy="243710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stretch>
            <a:fillRect/>
          </a:stretch>
        </p:blipFill>
        <p:spPr>
          <a:xfrm rot="5400000">
            <a:off x="5549265" y="1314745"/>
            <a:ext cx="3139985" cy="3135086"/>
          </a:xfrm>
          <a:prstGeom prst="rect">
            <a:avLst/>
          </a:prstGeom>
        </p:spPr>
      </p:pic>
      <p:pic>
        <p:nvPicPr>
          <p:cNvPr id="3" name="Picture 2"/>
          <p:cNvPicPr>
            <a:picLocks noChangeAspect="1"/>
          </p:cNvPicPr>
          <p:nvPr/>
        </p:nvPicPr>
        <p:blipFill>
          <a:blip r:embed="rId5" cstate="print"/>
          <a:stretch>
            <a:fillRect/>
          </a:stretch>
        </p:blipFill>
        <p:spPr>
          <a:xfrm>
            <a:off x="600967" y="3831772"/>
            <a:ext cx="4674976" cy="876558"/>
          </a:xfrm>
          <a:prstGeom prst="rect">
            <a:avLst/>
          </a:prstGeom>
        </p:spPr>
      </p:pic>
    </p:spTree>
    <p:extLst>
      <p:ext uri="{BB962C8B-B14F-4D97-AF65-F5344CB8AC3E}">
        <p14:creationId xmlns:p14="http://schemas.microsoft.com/office/powerpoint/2010/main" val="221117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a:xfrm>
            <a:off x="6583680" y="5012147"/>
            <a:ext cx="2103120" cy="138499"/>
          </a:xfrm>
        </p:spPr>
        <p:txBody>
          <a:bodyPr/>
          <a:lstStyle/>
          <a:p>
            <a:fld id="{B6F15528-21DE-4FAA-801E-634DDDAF4B2B}" type="slidenum">
              <a:rPr lang="en-US" smtClean="0"/>
              <a:pPr/>
              <a:t>7</a:t>
            </a:fld>
            <a:endParaRPr lang="en-US"/>
          </a:p>
        </p:txBody>
      </p:sp>
      <p:sp>
        <p:nvSpPr>
          <p:cNvPr id="11" name="Title 3"/>
          <p:cNvSpPr>
            <a:spLocks noGrp="1"/>
          </p:cNvSpPr>
          <p:nvPr>
            <p:ph type="ctrTitle"/>
          </p:nvPr>
        </p:nvSpPr>
        <p:spPr>
          <a:xfrm>
            <a:off x="0" y="466736"/>
            <a:ext cx="9144000" cy="415499"/>
          </a:xfrm>
        </p:spPr>
        <p:txBody>
          <a:bodyPr/>
          <a:lstStyle/>
          <a:p>
            <a:r>
              <a:rPr lang="en-US" sz="2800" dirty="0"/>
              <a:t>Current Financial Position</a:t>
            </a:r>
          </a:p>
        </p:txBody>
      </p:sp>
      <p:graphicFrame>
        <p:nvGraphicFramePr>
          <p:cNvPr id="6" name="Chart 5"/>
          <p:cNvGraphicFramePr>
            <a:graphicFrameLocks/>
          </p:cNvGraphicFramePr>
          <p:nvPr>
            <p:extLst>
              <p:ext uri="{D42A27DB-BD31-4B8C-83A1-F6EECF244321}">
                <p14:modId xmlns:p14="http://schemas.microsoft.com/office/powerpoint/2010/main" val="1149926272"/>
              </p:ext>
            </p:extLst>
          </p:nvPr>
        </p:nvGraphicFramePr>
        <p:xfrm>
          <a:off x="914401" y="2604420"/>
          <a:ext cx="7299863" cy="2008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52510544"/>
              </p:ext>
            </p:extLst>
          </p:nvPr>
        </p:nvGraphicFramePr>
        <p:xfrm>
          <a:off x="744793" y="1196463"/>
          <a:ext cx="7731696" cy="1292327"/>
        </p:xfrm>
        <a:graphic>
          <a:graphicData uri="http://schemas.openxmlformats.org/drawingml/2006/table">
            <a:tbl>
              <a:tblPr firstRow="1" lastRow="1" lastCol="1" bandRow="1">
                <a:tableStyleId>{5C22544A-7EE6-4342-B048-85BDC9FD1C3A}</a:tableStyleId>
              </a:tblPr>
              <a:tblGrid>
                <a:gridCol w="1256742">
                  <a:extLst>
                    <a:ext uri="{9D8B030D-6E8A-4147-A177-3AD203B41FA5}">
                      <a16:colId xmlns:a16="http://schemas.microsoft.com/office/drawing/2014/main" xmlns="" val="2360981685"/>
                    </a:ext>
                  </a:extLst>
                </a:gridCol>
                <a:gridCol w="1079159">
                  <a:extLst>
                    <a:ext uri="{9D8B030D-6E8A-4147-A177-3AD203B41FA5}">
                      <a16:colId xmlns:a16="http://schemas.microsoft.com/office/drawing/2014/main" xmlns="" val="843652901"/>
                    </a:ext>
                  </a:extLst>
                </a:gridCol>
                <a:gridCol w="1079159">
                  <a:extLst>
                    <a:ext uri="{9D8B030D-6E8A-4147-A177-3AD203B41FA5}">
                      <a16:colId xmlns:a16="http://schemas.microsoft.com/office/drawing/2014/main" xmlns="" val="2769031571"/>
                    </a:ext>
                  </a:extLst>
                </a:gridCol>
                <a:gridCol w="1079159">
                  <a:extLst>
                    <a:ext uri="{9D8B030D-6E8A-4147-A177-3AD203B41FA5}">
                      <a16:colId xmlns:a16="http://schemas.microsoft.com/office/drawing/2014/main" xmlns="" val="3564134493"/>
                    </a:ext>
                  </a:extLst>
                </a:gridCol>
                <a:gridCol w="1079159">
                  <a:extLst>
                    <a:ext uri="{9D8B030D-6E8A-4147-A177-3AD203B41FA5}">
                      <a16:colId xmlns:a16="http://schemas.microsoft.com/office/drawing/2014/main" xmlns="" val="2359704932"/>
                    </a:ext>
                  </a:extLst>
                </a:gridCol>
                <a:gridCol w="1079159">
                  <a:extLst>
                    <a:ext uri="{9D8B030D-6E8A-4147-A177-3AD203B41FA5}">
                      <a16:colId xmlns:a16="http://schemas.microsoft.com/office/drawing/2014/main" xmlns="" val="2151744641"/>
                    </a:ext>
                  </a:extLst>
                </a:gridCol>
                <a:gridCol w="1079159">
                  <a:extLst>
                    <a:ext uri="{9D8B030D-6E8A-4147-A177-3AD203B41FA5}">
                      <a16:colId xmlns:a16="http://schemas.microsoft.com/office/drawing/2014/main" xmlns="" val="258515299"/>
                    </a:ext>
                  </a:extLst>
                </a:gridCol>
              </a:tblGrid>
              <a:tr h="329102">
                <a:tc>
                  <a:txBody>
                    <a:bodyPr/>
                    <a:lstStyle/>
                    <a:p>
                      <a:pPr algn="ctr" fontAlgn="ctr"/>
                      <a:r>
                        <a:rPr lang="en-US" sz="800" u="none" strike="noStrike" dirty="0">
                          <a:effectLst/>
                        </a:rPr>
                        <a:t>Service</a:t>
                      </a:r>
                      <a:endParaRPr lang="en-US" sz="800" b="1" i="0" u="none" strike="noStrike" dirty="0">
                        <a:solidFill>
                          <a:srgbClr val="000000"/>
                        </a:solidFill>
                        <a:effectLst/>
                        <a:latin typeface="Arial" panose="020B0604020202020204" pitchFamily="34" charset="0"/>
                      </a:endParaRPr>
                    </a:p>
                  </a:txBody>
                  <a:tcPr marL="7620" marR="7620" marT="5715" marB="0" anchor="ctr"/>
                </a:tc>
                <a:tc>
                  <a:txBody>
                    <a:bodyPr/>
                    <a:lstStyle/>
                    <a:p>
                      <a:pPr algn="ctr" fontAlgn="ctr"/>
                      <a:r>
                        <a:rPr lang="en-US" sz="800" u="none" strike="noStrike" dirty="0" smtClean="0">
                          <a:effectLst/>
                        </a:rPr>
                        <a:t>On-Going </a:t>
                      </a:r>
                      <a:r>
                        <a:rPr lang="en-US" sz="800" u="none" strike="noStrike" dirty="0">
                          <a:effectLst/>
                        </a:rPr>
                        <a:t>O&amp;M Expenses</a:t>
                      </a:r>
                      <a:endParaRPr lang="en-US" sz="800" b="1" i="0" u="none" strike="noStrike" dirty="0">
                        <a:solidFill>
                          <a:srgbClr val="000000"/>
                        </a:solidFill>
                        <a:effectLst/>
                        <a:latin typeface="Arial" panose="020B0604020202020204" pitchFamily="34" charset="0"/>
                      </a:endParaRPr>
                    </a:p>
                  </a:txBody>
                  <a:tcPr marL="7620" marR="7620" marT="5715" marB="0" anchor="ctr"/>
                </a:tc>
                <a:tc>
                  <a:txBody>
                    <a:bodyPr/>
                    <a:lstStyle/>
                    <a:p>
                      <a:pPr algn="ctr" fontAlgn="ctr"/>
                      <a:r>
                        <a:rPr lang="en-US" sz="800" u="none" strike="noStrike" dirty="0">
                          <a:effectLst/>
                        </a:rPr>
                        <a:t>Legacy Costs</a:t>
                      </a:r>
                      <a:endParaRPr lang="en-US" sz="800" b="1" i="0" u="none" strike="noStrike" dirty="0">
                        <a:solidFill>
                          <a:srgbClr val="000000"/>
                        </a:solidFill>
                        <a:effectLst/>
                        <a:latin typeface="Arial" panose="020B0604020202020204" pitchFamily="34" charset="0"/>
                      </a:endParaRPr>
                    </a:p>
                  </a:txBody>
                  <a:tcPr marL="7620" marR="7620" marT="5715" marB="0" anchor="ctr"/>
                </a:tc>
                <a:tc>
                  <a:txBody>
                    <a:bodyPr/>
                    <a:lstStyle/>
                    <a:p>
                      <a:pPr algn="ctr" fontAlgn="ctr"/>
                      <a:r>
                        <a:rPr lang="en-US" sz="800" u="none" strike="noStrike" dirty="0">
                          <a:effectLst/>
                        </a:rPr>
                        <a:t>City Overhead Charges</a:t>
                      </a:r>
                      <a:endParaRPr lang="en-US" sz="800" b="1" i="0" u="none" strike="noStrike" dirty="0">
                        <a:solidFill>
                          <a:srgbClr val="000000"/>
                        </a:solidFill>
                        <a:effectLst/>
                        <a:latin typeface="Arial" panose="020B0604020202020204" pitchFamily="34" charset="0"/>
                      </a:endParaRPr>
                    </a:p>
                  </a:txBody>
                  <a:tcPr marL="7620" marR="7620" marT="5715" marB="0" anchor="ctr"/>
                </a:tc>
                <a:tc>
                  <a:txBody>
                    <a:bodyPr/>
                    <a:lstStyle/>
                    <a:p>
                      <a:pPr algn="ctr" fontAlgn="ctr"/>
                      <a:r>
                        <a:rPr lang="en-US" sz="800" u="none" strike="noStrike" dirty="0">
                          <a:effectLst/>
                        </a:rPr>
                        <a:t>Total Expenses</a:t>
                      </a:r>
                      <a:endParaRPr lang="en-US" sz="800" b="1" i="0" u="none" strike="noStrike" dirty="0">
                        <a:solidFill>
                          <a:srgbClr val="000000"/>
                        </a:solidFill>
                        <a:effectLst/>
                        <a:latin typeface="Arial" panose="020B0604020202020204" pitchFamily="34" charset="0"/>
                      </a:endParaRPr>
                    </a:p>
                  </a:txBody>
                  <a:tcPr marL="7620" marR="7620" marT="5715" marB="0" anchor="ctr"/>
                </a:tc>
                <a:tc>
                  <a:txBody>
                    <a:bodyPr/>
                    <a:lstStyle/>
                    <a:p>
                      <a:pPr algn="ctr" fontAlgn="ctr"/>
                      <a:r>
                        <a:rPr lang="en-US" sz="800" u="none" strike="noStrike" dirty="0">
                          <a:effectLst/>
                        </a:rPr>
                        <a:t>Total        Revenues</a:t>
                      </a:r>
                      <a:endParaRPr lang="en-US" sz="800" b="1" i="0" u="none" strike="noStrike" dirty="0">
                        <a:solidFill>
                          <a:srgbClr val="000000"/>
                        </a:solidFill>
                        <a:effectLst/>
                        <a:latin typeface="Arial" panose="020B0604020202020204" pitchFamily="34" charset="0"/>
                      </a:endParaRPr>
                    </a:p>
                  </a:txBody>
                  <a:tcPr marL="7620" marR="7620" marT="5715" marB="0" anchor="ctr"/>
                </a:tc>
                <a:tc>
                  <a:txBody>
                    <a:bodyPr/>
                    <a:lstStyle/>
                    <a:p>
                      <a:pPr algn="ctr" fontAlgn="ctr"/>
                      <a:r>
                        <a:rPr lang="en-US" sz="800" u="none" strike="noStrike" dirty="0">
                          <a:effectLst/>
                        </a:rPr>
                        <a:t>Deficit</a:t>
                      </a:r>
                      <a:endParaRPr lang="en-US" sz="800" b="1" i="0" u="none" strike="noStrike" dirty="0">
                        <a:solidFill>
                          <a:srgbClr val="000000"/>
                        </a:solidFill>
                        <a:effectLst/>
                        <a:latin typeface="Arial" panose="020B0604020202020204" pitchFamily="34" charset="0"/>
                      </a:endParaRPr>
                    </a:p>
                  </a:txBody>
                  <a:tcPr marL="7620" marR="7620" marT="5715" marB="0" anchor="ctr"/>
                </a:tc>
                <a:extLst>
                  <a:ext uri="{0D108BD9-81ED-4DB2-BD59-A6C34878D82A}">
                    <a16:rowId xmlns:a16="http://schemas.microsoft.com/office/drawing/2014/main" xmlns="" val="3230133566"/>
                  </a:ext>
                </a:extLst>
              </a:tr>
              <a:tr h="192645">
                <a:tc>
                  <a:txBody>
                    <a:bodyPr/>
                    <a:lstStyle/>
                    <a:p>
                      <a:pPr algn="ctr" fontAlgn="b"/>
                      <a:r>
                        <a:rPr lang="en-US" sz="800" u="none" strike="noStrike" dirty="0">
                          <a:effectLst/>
                        </a:rPr>
                        <a:t>GARBAGE</a:t>
                      </a:r>
                      <a:endParaRPr lang="en-US" sz="800" b="1"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25,156,208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5,595,502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2,177,666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32,929,376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29,093,481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3,835,895 </a:t>
                      </a:r>
                      <a:endParaRPr lang="en-US" sz="800" b="0" i="0" u="none" strike="noStrike" dirty="0">
                        <a:solidFill>
                          <a:srgbClr val="000000"/>
                        </a:solidFill>
                        <a:effectLst/>
                        <a:latin typeface="Arial" panose="020B0604020202020204" pitchFamily="34" charset="0"/>
                      </a:endParaRPr>
                    </a:p>
                  </a:txBody>
                  <a:tcPr marL="7620" marR="7620" marT="5715" marB="0" anchor="b"/>
                </a:tc>
                <a:extLst>
                  <a:ext uri="{0D108BD9-81ED-4DB2-BD59-A6C34878D82A}">
                    <a16:rowId xmlns:a16="http://schemas.microsoft.com/office/drawing/2014/main" xmlns="" val="3232469046"/>
                  </a:ext>
                </a:extLst>
              </a:tr>
              <a:tr h="192645">
                <a:tc>
                  <a:txBody>
                    <a:bodyPr/>
                    <a:lstStyle/>
                    <a:p>
                      <a:pPr algn="ctr" fontAlgn="b"/>
                      <a:r>
                        <a:rPr lang="en-US" sz="800" u="none" strike="noStrike" dirty="0">
                          <a:effectLst/>
                        </a:rPr>
                        <a:t>RECYCLING</a:t>
                      </a:r>
                      <a:endParaRPr lang="en-US" sz="800" b="1"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9,580,667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882,420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685,859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11,148,946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7,907,582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3,241,364 </a:t>
                      </a:r>
                      <a:endParaRPr lang="en-US" sz="800" b="0" i="0" u="none" strike="noStrike" dirty="0">
                        <a:solidFill>
                          <a:srgbClr val="000000"/>
                        </a:solidFill>
                        <a:effectLst/>
                        <a:latin typeface="Arial" panose="020B0604020202020204" pitchFamily="34" charset="0"/>
                      </a:endParaRPr>
                    </a:p>
                  </a:txBody>
                  <a:tcPr marL="7620" marR="7620" marT="5715" marB="0" anchor="b"/>
                </a:tc>
                <a:extLst>
                  <a:ext uri="{0D108BD9-81ED-4DB2-BD59-A6C34878D82A}">
                    <a16:rowId xmlns:a16="http://schemas.microsoft.com/office/drawing/2014/main" xmlns="" val="3139880358"/>
                  </a:ext>
                </a:extLst>
              </a:tr>
              <a:tr h="192645">
                <a:tc>
                  <a:txBody>
                    <a:bodyPr/>
                    <a:lstStyle/>
                    <a:p>
                      <a:pPr algn="ctr" fontAlgn="b"/>
                      <a:r>
                        <a:rPr lang="en-US" sz="800" u="none" strike="noStrike" dirty="0">
                          <a:effectLst/>
                        </a:rPr>
                        <a:t>COMMERCIAL</a:t>
                      </a:r>
                      <a:endParaRPr lang="en-US" sz="800" b="1"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1,671,854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167,679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9,104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1,848,637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1,213,934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634,703 </a:t>
                      </a:r>
                      <a:endParaRPr lang="en-US" sz="800" b="0" i="0" u="none" strike="noStrike" dirty="0">
                        <a:solidFill>
                          <a:srgbClr val="000000"/>
                        </a:solidFill>
                        <a:effectLst/>
                        <a:latin typeface="Arial" panose="020B0604020202020204" pitchFamily="34" charset="0"/>
                      </a:endParaRPr>
                    </a:p>
                  </a:txBody>
                  <a:tcPr marL="7620" marR="7620" marT="5715" marB="0" anchor="b"/>
                </a:tc>
                <a:extLst>
                  <a:ext uri="{0D108BD9-81ED-4DB2-BD59-A6C34878D82A}">
                    <a16:rowId xmlns:a16="http://schemas.microsoft.com/office/drawing/2014/main" xmlns="" val="4289815321"/>
                  </a:ext>
                </a:extLst>
              </a:tr>
              <a:tr h="192645">
                <a:tc>
                  <a:txBody>
                    <a:bodyPr/>
                    <a:lstStyle/>
                    <a:p>
                      <a:pPr algn="ctr" fontAlgn="b"/>
                      <a:r>
                        <a:rPr lang="en-US" sz="800" u="none" strike="noStrike" dirty="0">
                          <a:effectLst/>
                        </a:rPr>
                        <a:t>FRONT FOOTAGE</a:t>
                      </a:r>
                      <a:endParaRPr lang="en-US" sz="800" b="1"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14,595,888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2,617,727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1,461,460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18,675,075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a:effectLst/>
                        </a:rPr>
                        <a:t> $    12,915,120 </a:t>
                      </a:r>
                      <a:endParaRPr lang="en-US" sz="800" b="0" i="0" u="none" strike="noStrike">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5,759,955 </a:t>
                      </a:r>
                      <a:endParaRPr lang="en-US" sz="800" b="0" i="0" u="none" strike="noStrike" dirty="0">
                        <a:solidFill>
                          <a:srgbClr val="000000"/>
                        </a:solidFill>
                        <a:effectLst/>
                        <a:latin typeface="Arial" panose="020B0604020202020204" pitchFamily="34" charset="0"/>
                      </a:endParaRPr>
                    </a:p>
                  </a:txBody>
                  <a:tcPr marL="7620" marR="7620" marT="5715" marB="0" anchor="b"/>
                </a:tc>
                <a:extLst>
                  <a:ext uri="{0D108BD9-81ED-4DB2-BD59-A6C34878D82A}">
                    <a16:rowId xmlns:a16="http://schemas.microsoft.com/office/drawing/2014/main" xmlns="" val="1887280681"/>
                  </a:ext>
                </a:extLst>
              </a:tr>
              <a:tr h="192645">
                <a:tc>
                  <a:txBody>
                    <a:bodyPr/>
                    <a:lstStyle/>
                    <a:p>
                      <a:pPr algn="ctr" fontAlgn="b"/>
                      <a:r>
                        <a:rPr lang="en-US" sz="800" u="none" strike="noStrike" dirty="0">
                          <a:effectLst/>
                        </a:rPr>
                        <a:t>TOTAL</a:t>
                      </a:r>
                      <a:endParaRPr lang="en-US" sz="800" b="1"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51,004,617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9,263,328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4,334,089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64,602,034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51,130,117 </a:t>
                      </a:r>
                      <a:endParaRPr lang="en-US" sz="800" b="0" i="0" u="none" strike="noStrike" dirty="0">
                        <a:solidFill>
                          <a:srgbClr val="000000"/>
                        </a:solidFill>
                        <a:effectLst/>
                        <a:latin typeface="Arial" panose="020B0604020202020204" pitchFamily="34" charset="0"/>
                      </a:endParaRPr>
                    </a:p>
                  </a:txBody>
                  <a:tcPr marL="7620" marR="7620" marT="5715" marB="0" anchor="b"/>
                </a:tc>
                <a:tc>
                  <a:txBody>
                    <a:bodyPr/>
                    <a:lstStyle/>
                    <a:p>
                      <a:pPr algn="ctr" fontAlgn="b"/>
                      <a:r>
                        <a:rPr lang="en-US" sz="800" u="none" strike="noStrike" dirty="0">
                          <a:effectLst/>
                        </a:rPr>
                        <a:t> $    13,471,917 </a:t>
                      </a:r>
                      <a:endParaRPr lang="en-US" sz="800" b="0" i="0" u="none" strike="noStrike" dirty="0">
                        <a:solidFill>
                          <a:srgbClr val="000000"/>
                        </a:solidFill>
                        <a:effectLst/>
                        <a:latin typeface="Arial" panose="020B0604020202020204" pitchFamily="34" charset="0"/>
                      </a:endParaRPr>
                    </a:p>
                  </a:txBody>
                  <a:tcPr marL="7620" marR="7620" marT="5715" marB="0" anchor="b"/>
                </a:tc>
                <a:extLst>
                  <a:ext uri="{0D108BD9-81ED-4DB2-BD59-A6C34878D82A}">
                    <a16:rowId xmlns:a16="http://schemas.microsoft.com/office/drawing/2014/main" xmlns="" val="454434421"/>
                  </a:ext>
                </a:extLst>
              </a:tr>
            </a:tbl>
          </a:graphicData>
        </a:graphic>
      </p:graphicFrame>
      <p:sp>
        <p:nvSpPr>
          <p:cNvPr id="5" name="Rectangle 1"/>
          <p:cNvSpPr>
            <a:spLocks noChangeArrowheads="1"/>
          </p:cNvSpPr>
          <p:nvPr/>
        </p:nvSpPr>
        <p:spPr bwMode="auto">
          <a:xfrm>
            <a:off x="4370065" y="2555659"/>
            <a:ext cx="98973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55563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FDF22F44-F17D-42B3-B855-4B1AC29B46A6}" type="slidenum">
              <a:rPr lang="en-US" smtClean="0"/>
              <a:pPr/>
              <a:t>8</a:t>
            </a:fld>
            <a:endParaRPr lang="en-US" dirty="0"/>
          </a:p>
        </p:txBody>
      </p:sp>
      <p:sp>
        <p:nvSpPr>
          <p:cNvPr id="6" name="Text Placeholder 5"/>
          <p:cNvSpPr>
            <a:spLocks noGrp="1"/>
          </p:cNvSpPr>
          <p:nvPr>
            <p:ph type="body" sz="quarter" idx="11"/>
          </p:nvPr>
        </p:nvSpPr>
        <p:spPr>
          <a:xfrm>
            <a:off x="106174" y="882725"/>
            <a:ext cx="4221836" cy="3148384"/>
          </a:xfrm>
        </p:spPr>
        <p:txBody>
          <a:bodyPr/>
          <a:lstStyle/>
          <a:p>
            <a:pPr marL="285750" indent="-285750">
              <a:lnSpc>
                <a:spcPct val="150000"/>
              </a:lnSpc>
              <a:spcBef>
                <a:spcPts val="0"/>
              </a:spcBef>
              <a:spcAft>
                <a:spcPts val="600"/>
              </a:spcAft>
              <a:buFont typeface="Wingdings" charset="2"/>
              <a:buChar char="§"/>
            </a:pPr>
            <a:r>
              <a:rPr lang="en-US" sz="1400" dirty="0">
                <a:solidFill>
                  <a:schemeClr val="tx1"/>
                </a:solidFill>
              </a:rPr>
              <a:t>Eliminate </a:t>
            </a:r>
            <a:r>
              <a:rPr lang="en-US" sz="1400" dirty="0">
                <a:solidFill>
                  <a:schemeClr val="tx1"/>
                </a:solidFill>
                <a:latin typeface="+mj-lt"/>
              </a:rPr>
              <a:t>front footage for residents</a:t>
            </a:r>
          </a:p>
          <a:p>
            <a:pPr marL="285750" indent="-285750">
              <a:lnSpc>
                <a:spcPct val="150000"/>
              </a:lnSpc>
              <a:spcBef>
                <a:spcPts val="0"/>
              </a:spcBef>
              <a:spcAft>
                <a:spcPts val="600"/>
              </a:spcAft>
              <a:buFont typeface="Wingdings" charset="2"/>
              <a:buChar char="§"/>
            </a:pPr>
            <a:r>
              <a:rPr lang="en-US" sz="1400" dirty="0">
                <a:solidFill>
                  <a:schemeClr val="tx1"/>
                </a:solidFill>
                <a:latin typeface="+mj-lt"/>
              </a:rPr>
              <a:t>Provide option for smaller waste containers</a:t>
            </a:r>
          </a:p>
          <a:p>
            <a:pPr marL="285750" indent="-285750">
              <a:lnSpc>
                <a:spcPct val="150000"/>
              </a:lnSpc>
              <a:spcBef>
                <a:spcPts val="0"/>
              </a:spcBef>
              <a:spcAft>
                <a:spcPts val="600"/>
              </a:spcAft>
              <a:buFont typeface="Wingdings" charset="2"/>
              <a:buChar char="§"/>
            </a:pPr>
            <a:r>
              <a:rPr lang="en-US" sz="1400" dirty="0">
                <a:latin typeface="+mj-lt"/>
              </a:rPr>
              <a:t>Reduce reliance on General Fund and control cost</a:t>
            </a:r>
          </a:p>
          <a:p>
            <a:pPr marL="285750" indent="-285750">
              <a:lnSpc>
                <a:spcPct val="150000"/>
              </a:lnSpc>
              <a:spcBef>
                <a:spcPts val="0"/>
              </a:spcBef>
              <a:spcAft>
                <a:spcPts val="600"/>
              </a:spcAft>
              <a:buFont typeface="Wingdings" charset="2"/>
              <a:buChar char="§"/>
            </a:pPr>
            <a:r>
              <a:rPr lang="en-US" sz="1400" dirty="0">
                <a:latin typeface="+mj-lt"/>
              </a:rPr>
              <a:t>Long-term contracts for material </a:t>
            </a:r>
            <a:r>
              <a:rPr lang="en-US" sz="1400" dirty="0" smtClean="0">
                <a:latin typeface="+mj-lt"/>
              </a:rPr>
              <a:t>processing </a:t>
            </a:r>
            <a:r>
              <a:rPr lang="en-US" sz="1400" dirty="0">
                <a:latin typeface="+mj-lt"/>
              </a:rPr>
              <a:t>and </a:t>
            </a:r>
            <a:r>
              <a:rPr lang="en-US" sz="1400" dirty="0" smtClean="0">
                <a:latin typeface="+mj-lt"/>
              </a:rPr>
              <a:t>disposal</a:t>
            </a:r>
            <a:endParaRPr lang="en-US" sz="1400" dirty="0">
              <a:latin typeface="+mj-lt"/>
            </a:endParaRPr>
          </a:p>
          <a:p>
            <a:pPr marL="285750" indent="-285750">
              <a:lnSpc>
                <a:spcPct val="150000"/>
              </a:lnSpc>
              <a:spcBef>
                <a:spcPts val="0"/>
              </a:spcBef>
              <a:spcAft>
                <a:spcPts val="600"/>
              </a:spcAft>
              <a:buFont typeface="Wingdings" charset="2"/>
              <a:buChar char="§"/>
            </a:pPr>
            <a:r>
              <a:rPr lang="en-US" sz="1400" dirty="0">
                <a:latin typeface="+mj-lt"/>
              </a:rPr>
              <a:t>Increase recycling to progress toward 90% diversion goal</a:t>
            </a:r>
          </a:p>
          <a:p>
            <a:pPr marL="285750" indent="-285750">
              <a:lnSpc>
                <a:spcPct val="150000"/>
              </a:lnSpc>
              <a:spcBef>
                <a:spcPts val="0"/>
              </a:spcBef>
              <a:spcAft>
                <a:spcPts val="600"/>
              </a:spcAft>
              <a:buFont typeface="Wingdings" charset="2"/>
              <a:buChar char="§"/>
            </a:pPr>
            <a:r>
              <a:rPr lang="en-US" sz="1400" dirty="0">
                <a:latin typeface="+mj-lt"/>
              </a:rPr>
              <a:t>Modernize fleet to reduce maintenance costs</a:t>
            </a:r>
          </a:p>
          <a:p>
            <a:pPr marL="285750" indent="-285750">
              <a:lnSpc>
                <a:spcPct val="150000"/>
              </a:lnSpc>
              <a:spcBef>
                <a:spcPts val="0"/>
              </a:spcBef>
              <a:spcAft>
                <a:spcPts val="600"/>
              </a:spcAft>
              <a:buFont typeface="Wingdings" charset="2"/>
              <a:buChar char="§"/>
            </a:pPr>
            <a:r>
              <a:rPr lang="en-US" sz="1400" dirty="0">
                <a:latin typeface="+mj-lt"/>
              </a:rPr>
              <a:t>$13 to $15 per hour for City waste collectors</a:t>
            </a:r>
          </a:p>
          <a:p>
            <a:pPr marL="285750" indent="-285750">
              <a:buFont typeface="Wingdings" charset="2"/>
              <a:buChar char="§"/>
            </a:pPr>
            <a:endParaRPr lang="en-US" sz="1400" dirty="0">
              <a:latin typeface="+mj-lt"/>
            </a:endParaRPr>
          </a:p>
        </p:txBody>
      </p:sp>
      <p:sp>
        <p:nvSpPr>
          <p:cNvPr id="5" name="Title 4"/>
          <p:cNvSpPr>
            <a:spLocks noGrp="1"/>
          </p:cNvSpPr>
          <p:nvPr>
            <p:ph type="ctrTitle"/>
          </p:nvPr>
        </p:nvSpPr>
        <p:spPr>
          <a:xfrm>
            <a:off x="0" y="188945"/>
            <a:ext cx="9144000" cy="693290"/>
          </a:xfrm>
        </p:spPr>
        <p:txBody>
          <a:bodyPr/>
          <a:lstStyle/>
          <a:p>
            <a:pPr algn="l"/>
            <a:r>
              <a:rPr lang="en-US" sz="2800" dirty="0">
                <a:solidFill>
                  <a:schemeClr val="accent1">
                    <a:lumMod val="50000"/>
                  </a:schemeClr>
                </a:solidFill>
              </a:rPr>
              <a:t>Solid Waste Management Plan </a:t>
            </a:r>
            <a:br>
              <a:rPr lang="en-US" sz="2800" dirty="0">
                <a:solidFill>
                  <a:schemeClr val="accent1">
                    <a:lumMod val="50000"/>
                  </a:schemeClr>
                </a:solidFill>
              </a:rPr>
            </a:br>
            <a:r>
              <a:rPr lang="en-US" sz="2800" dirty="0">
                <a:solidFill>
                  <a:schemeClr val="accent1">
                    <a:lumMod val="50000"/>
                  </a:schemeClr>
                </a:solidFill>
              </a:rPr>
              <a:t>Benefits</a:t>
            </a:r>
          </a:p>
        </p:txBody>
      </p:sp>
      <p:pic>
        <p:nvPicPr>
          <p:cNvPr id="2" name="Picture 1"/>
          <p:cNvPicPr>
            <a:picLocks noChangeAspect="1"/>
          </p:cNvPicPr>
          <p:nvPr/>
        </p:nvPicPr>
        <p:blipFill>
          <a:blip r:embed="rId3" cstate="print"/>
          <a:stretch>
            <a:fillRect/>
          </a:stretch>
        </p:blipFill>
        <p:spPr>
          <a:xfrm>
            <a:off x="4496780" y="1733680"/>
            <a:ext cx="4405614" cy="2448237"/>
          </a:xfrm>
          <a:prstGeom prst="rect">
            <a:avLst/>
          </a:prstGeom>
        </p:spPr>
      </p:pic>
    </p:spTree>
    <p:extLst>
      <p:ext uri="{BB962C8B-B14F-4D97-AF65-F5344CB8AC3E}">
        <p14:creationId xmlns:p14="http://schemas.microsoft.com/office/powerpoint/2010/main" val="709214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FDF22F44-F17D-42B3-B855-4B1AC29B46A6}" type="slidenum">
              <a:rPr lang="en-US" smtClean="0"/>
              <a:pPr/>
              <a:t>9</a:t>
            </a:fld>
            <a:endParaRPr lang="en-US" dirty="0"/>
          </a:p>
        </p:txBody>
      </p:sp>
      <p:sp>
        <p:nvSpPr>
          <p:cNvPr id="6" name="Text Placeholder 5"/>
          <p:cNvSpPr>
            <a:spLocks noGrp="1"/>
          </p:cNvSpPr>
          <p:nvPr>
            <p:ph type="body" sz="quarter" idx="11"/>
          </p:nvPr>
        </p:nvSpPr>
        <p:spPr>
          <a:xfrm>
            <a:off x="37622" y="899394"/>
            <a:ext cx="5234175" cy="3486150"/>
          </a:xfrm>
        </p:spPr>
        <p:txBody>
          <a:bodyPr>
            <a:noAutofit/>
          </a:bodyPr>
          <a:lstStyle/>
          <a:p>
            <a:pPr marL="285750" indent="-285750">
              <a:lnSpc>
                <a:spcPct val="150000"/>
              </a:lnSpc>
              <a:spcBef>
                <a:spcPts val="200"/>
              </a:spcBef>
              <a:spcAft>
                <a:spcPts val="0"/>
              </a:spcAft>
              <a:buFont typeface="Wingdings" charset="2"/>
              <a:buChar char="§"/>
            </a:pPr>
            <a:r>
              <a:rPr lang="en-US" sz="1200" b="1" dirty="0"/>
              <a:t>Improvements to Collection Program</a:t>
            </a:r>
          </a:p>
          <a:p>
            <a:pPr marL="628634" lvl="1" indent="-285750">
              <a:lnSpc>
                <a:spcPct val="150000"/>
              </a:lnSpc>
              <a:spcBef>
                <a:spcPts val="200"/>
              </a:spcBef>
              <a:buFont typeface="Courier New" panose="02070309020205020404" pitchFamily="49" charset="0"/>
              <a:buChar char="o"/>
            </a:pPr>
            <a:r>
              <a:rPr lang="en-US" sz="1200" dirty="0"/>
              <a:t>64 and 32-gallon trash bins available by request</a:t>
            </a:r>
          </a:p>
          <a:p>
            <a:pPr marL="628634" lvl="1" indent="-285750">
              <a:lnSpc>
                <a:spcPct val="150000"/>
              </a:lnSpc>
              <a:spcBef>
                <a:spcPts val="200"/>
              </a:spcBef>
              <a:buFont typeface="Courier New" panose="02070309020205020404" pitchFamily="49" charset="0"/>
              <a:buChar char="o"/>
            </a:pPr>
            <a:r>
              <a:rPr lang="en-US" sz="1200" dirty="0"/>
              <a:t>Create incentives to recycle more </a:t>
            </a:r>
          </a:p>
          <a:p>
            <a:pPr marL="628634" lvl="1" indent="-285750">
              <a:spcBef>
                <a:spcPts val="200"/>
              </a:spcBef>
              <a:buFont typeface="Courier New" panose="02070309020205020404" pitchFamily="49" charset="0"/>
              <a:buChar char="o"/>
            </a:pPr>
            <a:r>
              <a:rPr lang="en-US" sz="1200" dirty="0"/>
              <a:t>Residents pay a variable rate, comparable to other cities, based on amount of service they use</a:t>
            </a:r>
          </a:p>
          <a:p>
            <a:pPr marL="285750" indent="-285750">
              <a:lnSpc>
                <a:spcPct val="150000"/>
              </a:lnSpc>
              <a:spcBef>
                <a:spcPts val="200"/>
              </a:spcBef>
              <a:buFont typeface="Wingdings" charset="2"/>
              <a:buChar char="§"/>
            </a:pPr>
            <a:r>
              <a:rPr lang="en-US" sz="1200" b="1" dirty="0"/>
              <a:t>Bulk Waste</a:t>
            </a:r>
          </a:p>
          <a:p>
            <a:pPr marL="628634" lvl="1" indent="-285750">
              <a:lnSpc>
                <a:spcPct val="150000"/>
              </a:lnSpc>
              <a:spcBef>
                <a:spcPts val="200"/>
              </a:spcBef>
              <a:buFont typeface="Courier New" panose="02070309020205020404" pitchFamily="49" charset="0"/>
              <a:buChar char="o"/>
            </a:pPr>
            <a:r>
              <a:rPr lang="en-US" sz="1200" dirty="0"/>
              <a:t>Expansion of </a:t>
            </a:r>
            <a:r>
              <a:rPr lang="en-US" sz="1200" dirty="0" err="1"/>
              <a:t>CHaRM</a:t>
            </a:r>
            <a:r>
              <a:rPr lang="en-US" sz="1200" dirty="0"/>
              <a:t> to four locations citywide </a:t>
            </a:r>
          </a:p>
          <a:p>
            <a:pPr marL="628634" lvl="1" indent="-285750">
              <a:lnSpc>
                <a:spcPct val="150000"/>
              </a:lnSpc>
              <a:spcBef>
                <a:spcPts val="200"/>
              </a:spcBef>
              <a:buFont typeface="Courier New" panose="02070309020205020404" pitchFamily="49" charset="0"/>
              <a:buChar char="o"/>
            </a:pPr>
            <a:r>
              <a:rPr lang="en-US" sz="1200" dirty="0"/>
              <a:t>Bulk waste drop-off for residents at each location </a:t>
            </a:r>
          </a:p>
          <a:p>
            <a:pPr marL="285750" indent="-285750">
              <a:lnSpc>
                <a:spcPct val="150000"/>
              </a:lnSpc>
              <a:spcBef>
                <a:spcPts val="200"/>
              </a:spcBef>
              <a:spcAft>
                <a:spcPts val="0"/>
              </a:spcAft>
              <a:buFont typeface="Wingdings" charset="2"/>
              <a:buChar char="§"/>
            </a:pPr>
            <a:r>
              <a:rPr lang="en-US" sz="1200" b="1" dirty="0"/>
              <a:t>Additional Benefits</a:t>
            </a:r>
          </a:p>
          <a:p>
            <a:pPr marL="628634" lvl="1" indent="-285750">
              <a:spcBef>
                <a:spcPts val="200"/>
              </a:spcBef>
              <a:buFont typeface="Courier New" panose="02070309020205020404" pitchFamily="49" charset="0"/>
              <a:buChar char="o"/>
            </a:pPr>
            <a:r>
              <a:rPr lang="en-US" sz="1200" dirty="0"/>
              <a:t>Increased public education for cleaning and greening for our communities</a:t>
            </a:r>
          </a:p>
          <a:p>
            <a:pPr marL="628634" lvl="1" indent="-285750">
              <a:lnSpc>
                <a:spcPct val="150000"/>
              </a:lnSpc>
              <a:spcBef>
                <a:spcPts val="200"/>
              </a:spcBef>
              <a:buFont typeface="Courier New" panose="02070309020205020404" pitchFamily="49" charset="0"/>
              <a:buChar char="o"/>
            </a:pPr>
            <a:r>
              <a:rPr lang="en-US" sz="1200" dirty="0"/>
              <a:t>Collect or </a:t>
            </a:r>
            <a:r>
              <a:rPr lang="en-US" sz="1200" dirty="0" smtClean="0"/>
              <a:t>franchise commercial </a:t>
            </a:r>
            <a:r>
              <a:rPr lang="en-US" sz="1200" dirty="0"/>
              <a:t>and </a:t>
            </a:r>
            <a:r>
              <a:rPr lang="en-US" sz="1200" dirty="0" smtClean="0"/>
              <a:t>multi-family </a:t>
            </a:r>
            <a:r>
              <a:rPr lang="en-US" sz="1200" dirty="0"/>
              <a:t>waste</a:t>
            </a:r>
          </a:p>
          <a:p>
            <a:pPr marL="628634" lvl="1" indent="-285750">
              <a:lnSpc>
                <a:spcPct val="150000"/>
              </a:lnSpc>
              <a:spcBef>
                <a:spcPts val="200"/>
              </a:spcBef>
              <a:buFont typeface="Courier New" panose="02070309020205020404" pitchFamily="49" charset="0"/>
              <a:buChar char="o"/>
            </a:pPr>
            <a:r>
              <a:rPr lang="en-US" sz="1200" dirty="0"/>
              <a:t>Substantially increase enforcement activities</a:t>
            </a:r>
          </a:p>
          <a:p>
            <a:pPr marL="628634" lvl="1" indent="-285750">
              <a:lnSpc>
                <a:spcPct val="150000"/>
              </a:lnSpc>
              <a:spcBef>
                <a:spcPts val="200"/>
              </a:spcBef>
              <a:buFont typeface="Courier New" panose="02070309020205020404" pitchFamily="49" charset="0"/>
              <a:buChar char="o"/>
            </a:pPr>
            <a:r>
              <a:rPr lang="en-US" sz="1200" dirty="0"/>
              <a:t>Partner with key stakeholders in the community</a:t>
            </a:r>
          </a:p>
        </p:txBody>
      </p:sp>
      <p:sp>
        <p:nvSpPr>
          <p:cNvPr id="5" name="Title 4"/>
          <p:cNvSpPr>
            <a:spLocks noGrp="1"/>
          </p:cNvSpPr>
          <p:nvPr>
            <p:ph type="ctrTitle"/>
          </p:nvPr>
        </p:nvSpPr>
        <p:spPr>
          <a:xfrm>
            <a:off x="0" y="375763"/>
            <a:ext cx="9144000" cy="415499"/>
          </a:xfrm>
        </p:spPr>
        <p:txBody>
          <a:bodyPr/>
          <a:lstStyle/>
          <a:p>
            <a:r>
              <a:rPr lang="en-US" sz="2800" dirty="0"/>
              <a:t>Solid Waste Management Plan </a:t>
            </a:r>
            <a:br>
              <a:rPr lang="en-US" sz="2800" dirty="0"/>
            </a:br>
            <a:r>
              <a:rPr lang="en-US" sz="2800" dirty="0"/>
              <a:t>Benefits</a:t>
            </a:r>
          </a:p>
        </p:txBody>
      </p:sp>
      <p:pic>
        <p:nvPicPr>
          <p:cNvPr id="2050" name="4AC02333-EB9A-4F94-AA6F-16C26957E336" descr="4AC02333-EB9A-4F94-AA6F-16C26957E3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345" y="1551343"/>
            <a:ext cx="3453247" cy="194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56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PW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DPW_PPT_tempalte" id="{EAB9A2C2-0B9C-D241-83A9-DBE7845A2B62}" vid="{36C98D76-0A00-2749-8B36-A7C83F8EA6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16433</TotalTime>
  <Words>1943</Words>
  <Application>Microsoft Office PowerPoint</Application>
  <PresentationFormat>On-screen Show (16:9)</PresentationFormat>
  <Paragraphs>415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1_DPW Master</vt:lpstr>
      <vt:lpstr>PowerPoint Presentation</vt:lpstr>
      <vt:lpstr>City of Atlanta’s Solid Waste Services</vt:lpstr>
      <vt:lpstr>Solid Waste Services By the Numbers</vt:lpstr>
      <vt:lpstr>Impacts on Revenue</vt:lpstr>
      <vt:lpstr>Current Budget Position</vt:lpstr>
      <vt:lpstr>Age of Fleet</vt:lpstr>
      <vt:lpstr>Current Financial Position</vt:lpstr>
      <vt:lpstr>Solid Waste Management Plan  Benefits</vt:lpstr>
      <vt:lpstr>Solid Waste Management Plan  Benefits</vt:lpstr>
      <vt:lpstr>Benchmarking Study</vt:lpstr>
      <vt:lpstr>PowerPoint Presentation</vt:lpstr>
      <vt:lpstr>Proposed Rate Increase</vt:lpstr>
      <vt:lpstr>Impact to Typical Homeowner</vt:lpstr>
      <vt:lpstr>Summary of Solid Waste Ordinance and Rates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Rankins, Kimberly</dc:creator>
  <cp:lastModifiedBy>Massenburg, Damon</cp:lastModifiedBy>
  <cp:revision>707</cp:revision>
  <cp:lastPrinted>2017-11-14T13:51:39Z</cp:lastPrinted>
  <dcterms:created xsi:type="dcterms:W3CDTF">2017-03-06T12:39:20Z</dcterms:created>
  <dcterms:modified xsi:type="dcterms:W3CDTF">2017-11-14T14:28:37Z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2017-03-06T00:00:00Z</vt:filetime>
  </property>
  <property fmtid="{D5CDD505-2E9C-101B-9397-08002B2CF9AE}" pid="3" name="Creator">
    <vt:lpwstr>Adobe InDesign CC 2017 (Macintosh)</vt:lpwstr>
  </property>
  <property fmtid="{D5CDD505-2E9C-101B-9397-08002B2CF9AE}" pid="4" name="LastSaved">
    <vt:filetime>2017-03-06T00:00:00Z</vt:filetime>
  </property>
</Properties>
</file>