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9"/>
  </p:notesMasterIdLst>
  <p:handoutMasterIdLst>
    <p:handoutMasterId r:id="rId20"/>
  </p:handoutMasterIdLst>
  <p:sldIdLst>
    <p:sldId id="422" r:id="rId2"/>
    <p:sldId id="421" r:id="rId3"/>
    <p:sldId id="423" r:id="rId4"/>
    <p:sldId id="399" r:id="rId5"/>
    <p:sldId id="413" r:id="rId6"/>
    <p:sldId id="388" r:id="rId7"/>
    <p:sldId id="408" r:id="rId8"/>
    <p:sldId id="404" r:id="rId9"/>
    <p:sldId id="405" r:id="rId10"/>
    <p:sldId id="414" r:id="rId11"/>
    <p:sldId id="402" r:id="rId12"/>
    <p:sldId id="411" r:id="rId13"/>
    <p:sldId id="419" r:id="rId14"/>
    <p:sldId id="410" r:id="rId15"/>
    <p:sldId id="424" r:id="rId16"/>
    <p:sldId id="425" r:id="rId17"/>
    <p:sldId id="426" r:id="rId18"/>
  </p:sldIdLst>
  <p:sldSz cx="9144000" cy="6858000" type="letter"/>
  <p:notesSz cx="7023100" cy="93091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73">
          <p15:clr>
            <a:srgbClr val="A4A3A4"/>
          </p15:clr>
        </p15:guide>
        <p15:guide id="2" orient="horz" pos="1909">
          <p15:clr>
            <a:srgbClr val="A4A3A4"/>
          </p15:clr>
        </p15:guide>
        <p15:guide id="3" orient="horz" pos="3481">
          <p15:clr>
            <a:srgbClr val="A4A3A4"/>
          </p15:clr>
        </p15:guide>
        <p15:guide id="4" orient="horz" pos="3693">
          <p15:clr>
            <a:srgbClr val="A4A3A4"/>
          </p15:clr>
        </p15:guide>
        <p15:guide id="5" orient="horz" pos="279">
          <p15:clr>
            <a:srgbClr val="A4A3A4"/>
          </p15:clr>
        </p15:guide>
        <p15:guide id="6" pos="424">
          <p15:clr>
            <a:srgbClr val="A4A3A4"/>
          </p15:clr>
        </p15:guide>
        <p15:guide id="7" pos="4759">
          <p15:clr>
            <a:srgbClr val="A4A3A4"/>
          </p15:clr>
        </p15:guide>
        <p15:guide id="8" pos="346">
          <p15:clr>
            <a:srgbClr val="A4A3A4"/>
          </p15:clr>
        </p15:guide>
        <p15:guide id="9" pos="340">
          <p15:clr>
            <a:srgbClr val="A4A3A4"/>
          </p15:clr>
        </p15:guide>
        <p15:guide id="10" pos="3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tyUser" initials="C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DDDDD"/>
    <a:srgbClr val="C0C0C0"/>
    <a:srgbClr val="B2B2B2"/>
    <a:srgbClr val="3276C8"/>
    <a:srgbClr val="83AEE1"/>
    <a:srgbClr val="6BA42C"/>
    <a:srgbClr val="94D32D"/>
    <a:srgbClr val="BEE381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17" autoAdjust="0"/>
    <p:restoredTop sz="97263" autoAdjust="0"/>
  </p:normalViewPr>
  <p:slideViewPr>
    <p:cSldViewPr snapToGrid="0">
      <p:cViewPr varScale="1">
        <p:scale>
          <a:sx n="110" d="100"/>
          <a:sy n="110" d="100"/>
        </p:scale>
        <p:origin x="1242" y="108"/>
      </p:cViewPr>
      <p:guideLst>
        <p:guide orient="horz" pos="4073"/>
        <p:guide orient="horz" pos="1909"/>
        <p:guide orient="horz" pos="3481"/>
        <p:guide orient="horz" pos="3693"/>
        <p:guide orient="horz" pos="279"/>
        <p:guide pos="424"/>
        <p:guide pos="4759"/>
        <p:guide pos="346"/>
        <p:guide pos="340"/>
        <p:guide pos="3202"/>
      </p:guideLst>
    </p:cSldViewPr>
  </p:slideViewPr>
  <p:outlineViewPr>
    <p:cViewPr>
      <p:scale>
        <a:sx n="33" d="100"/>
        <a:sy n="33" d="100"/>
      </p:scale>
      <p:origin x="0" y="113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1578" y="-84"/>
      </p:cViewPr>
      <p:guideLst>
        <p:guide orient="horz" pos="2933"/>
        <p:guide pos="2212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188004277243123E-2"/>
          <c:y val="6.6719777674849462E-2"/>
          <c:w val="0.91983668708078159"/>
          <c:h val="0.86851014903413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'Investments &amp; Expenses'!$B$18</c:f>
              <c:strCache>
                <c:ptCount val="1"/>
                <c:pt idx="0">
                  <c:v>General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'Investments &amp; Expenses'!$A$19:$A$26</c:f>
              <c:strCache>
                <c:ptCount val="8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  <c:pt idx="6">
                  <c:v>FY16</c:v>
                </c:pt>
                <c:pt idx="7">
                  <c:v>FY17</c:v>
                </c:pt>
              </c:strCache>
            </c:strRef>
          </c:cat>
          <c:val>
            <c:numRef>
              <c:f>'Investments &amp; Expenses'!$B$19:$B$26</c:f>
              <c:numCache>
                <c:formatCode>0.00%</c:formatCode>
                <c:ptCount val="8"/>
                <c:pt idx="0">
                  <c:v>0.1042</c:v>
                </c:pt>
                <c:pt idx="1">
                  <c:v>0.2046</c:v>
                </c:pt>
                <c:pt idx="2">
                  <c:v>7.4999999999999997E-3</c:v>
                </c:pt>
                <c:pt idx="3">
                  <c:v>0.16700000000000001</c:v>
                </c:pt>
                <c:pt idx="4">
                  <c:v>0.16800000000000001</c:v>
                </c:pt>
                <c:pt idx="5">
                  <c:v>5.3499999999999999E-2</c:v>
                </c:pt>
                <c:pt idx="6">
                  <c:v>4.1999999999999997E-3</c:v>
                </c:pt>
                <c:pt idx="7">
                  <c:v>0.14460000000000001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21-49D6-A2E1-537CA3009843}"/>
            </c:ext>
          </c:extLst>
        </c:ser>
        <c:ser>
          <c:idx val="1"/>
          <c:order val="1"/>
          <c:tx>
            <c:strRef>
              <c:f>'Investments &amp; Expenses'!$C$18</c:f>
              <c:strCache>
                <c:ptCount val="1"/>
                <c:pt idx="0">
                  <c:v>Fire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'Investments &amp; Expenses'!$A$19:$A$26</c:f>
              <c:strCache>
                <c:ptCount val="8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  <c:pt idx="6">
                  <c:v>FY16</c:v>
                </c:pt>
                <c:pt idx="7">
                  <c:v>FY17</c:v>
                </c:pt>
              </c:strCache>
            </c:strRef>
          </c:cat>
          <c:val>
            <c:numRef>
              <c:f>'Investments &amp; Expenses'!$C$19:$C$26</c:f>
              <c:numCache>
                <c:formatCode>0.00%</c:formatCode>
                <c:ptCount val="8"/>
                <c:pt idx="0">
                  <c:v>0.106</c:v>
                </c:pt>
                <c:pt idx="1">
                  <c:v>0.25629999999999997</c:v>
                </c:pt>
                <c:pt idx="2">
                  <c:v>2.18E-2</c:v>
                </c:pt>
                <c:pt idx="3">
                  <c:v>0.15260000000000001</c:v>
                </c:pt>
                <c:pt idx="4">
                  <c:v>0.20979999999999999</c:v>
                </c:pt>
                <c:pt idx="5">
                  <c:v>4.4999999999999997E-3</c:v>
                </c:pt>
                <c:pt idx="6">
                  <c:v>-1.1299999999999999E-2</c:v>
                </c:pt>
                <c:pt idx="7">
                  <c:v>0.13200000000000001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21-49D6-A2E1-537CA3009843}"/>
            </c:ext>
          </c:extLst>
        </c:ser>
        <c:ser>
          <c:idx val="2"/>
          <c:order val="2"/>
          <c:tx>
            <c:strRef>
              <c:f>'Investments &amp; Expenses'!$D$18</c:f>
              <c:strCache>
                <c:ptCount val="1"/>
                <c:pt idx="0">
                  <c:v>Police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'Investments &amp; Expenses'!$A$19:$A$26</c:f>
              <c:strCache>
                <c:ptCount val="8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  <c:pt idx="6">
                  <c:v>FY16</c:v>
                </c:pt>
                <c:pt idx="7">
                  <c:v>FY17</c:v>
                </c:pt>
              </c:strCache>
            </c:strRef>
          </c:cat>
          <c:val>
            <c:numRef>
              <c:f>'Investments &amp; Expenses'!$D$19:$D$26</c:f>
              <c:numCache>
                <c:formatCode>0.00%</c:formatCode>
                <c:ptCount val="8"/>
                <c:pt idx="0">
                  <c:v>0.1024</c:v>
                </c:pt>
                <c:pt idx="1">
                  <c:v>0.21290000000000001</c:v>
                </c:pt>
                <c:pt idx="2">
                  <c:v>1.2999999999999999E-2</c:v>
                </c:pt>
                <c:pt idx="3">
                  <c:v>0.15260000000000001</c:v>
                </c:pt>
                <c:pt idx="4">
                  <c:v>0.20849999999999999</c:v>
                </c:pt>
                <c:pt idx="5">
                  <c:v>-5.1999999999999998E-3</c:v>
                </c:pt>
                <c:pt idx="6">
                  <c:v>-1.8E-3</c:v>
                </c:pt>
                <c:pt idx="7">
                  <c:v>0.13519999999999999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21-49D6-A2E1-537CA30098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8117984"/>
        <c:axId val="518121264"/>
      </c:barChart>
      <c:catAx>
        <c:axId val="51811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8121264"/>
        <c:crosses val="autoZero"/>
        <c:auto val="1"/>
        <c:lblAlgn val="ctr"/>
        <c:lblOffset val="100"/>
        <c:noMultiLvlLbl val="0"/>
      </c:catAx>
      <c:valAx>
        <c:axId val="518121264"/>
        <c:scaling>
          <c:orientation val="minMax"/>
          <c:max val="0.26"/>
          <c:min val="-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811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897382618839313"/>
          <c:y val="0.84256022668446717"/>
          <c:w val="0.20989173228346455"/>
          <c:h val="0.104844617606190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'[Chart in Microsoft PowerPoint]Contributions - Line (2)'!$B$11</c:f>
              <c:strCache>
                <c:ptCount val="1"/>
                <c:pt idx="0">
                  <c:v>General - Employer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'[Chart in Microsoft PowerPoint]Contributions - Line (2)'!$A$12:$A$19</c:f>
              <c:strCache>
                <c:ptCount val="8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  <c:pt idx="6">
                  <c:v>FY16</c:v>
                </c:pt>
                <c:pt idx="7">
                  <c:v>FY17</c:v>
                </c:pt>
              </c:strCache>
            </c:strRef>
          </c:cat>
          <c:val>
            <c:numRef>
              <c:f>'[Chart in Microsoft PowerPoint]Contributions - Line (2)'!$B$12:$B$19</c:f>
              <c:numCache>
                <c:formatCode>_("$"* #,##0.0_);_("$"* \(#,##0.0\);_("$"* "-"??_);_(@_)</c:formatCode>
                <c:ptCount val="8"/>
                <c:pt idx="0">
                  <c:v>51.762</c:v>
                </c:pt>
                <c:pt idx="1">
                  <c:v>46.1</c:v>
                </c:pt>
                <c:pt idx="2">
                  <c:v>35.200000000000003</c:v>
                </c:pt>
                <c:pt idx="3">
                  <c:v>38.700000000000003</c:v>
                </c:pt>
                <c:pt idx="4">
                  <c:v>42.1</c:v>
                </c:pt>
                <c:pt idx="5">
                  <c:v>48</c:v>
                </c:pt>
                <c:pt idx="6">
                  <c:v>54.2</c:v>
                </c:pt>
                <c:pt idx="7">
                  <c:v>53.8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9F-47AF-A99E-45B00FDFF1EC}"/>
            </c:ext>
          </c:extLst>
        </c:ser>
        <c:ser>
          <c:idx val="1"/>
          <c:order val="1"/>
          <c:tx>
            <c:strRef>
              <c:f>'[Chart in Microsoft PowerPoint]Contributions - Line (2)'!$C$11</c:f>
              <c:strCache>
                <c:ptCount val="1"/>
                <c:pt idx="0">
                  <c:v>Fire - Employer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'[Chart in Microsoft PowerPoint]Contributions - Line (2)'!$A$12:$A$19</c:f>
              <c:strCache>
                <c:ptCount val="8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  <c:pt idx="6">
                  <c:v>FY16</c:v>
                </c:pt>
                <c:pt idx="7">
                  <c:v>FY17</c:v>
                </c:pt>
              </c:strCache>
            </c:strRef>
          </c:cat>
          <c:val>
            <c:numRef>
              <c:f>'[Chart in Microsoft PowerPoint]Contributions - Line (2)'!$C$12:$C$19</c:f>
              <c:numCache>
                <c:formatCode>_("$"* #,##0.0_);_("$"* \(#,##0.0\);_("$"* "-"??_);_(@_)</c:formatCode>
                <c:ptCount val="8"/>
                <c:pt idx="0">
                  <c:v>41.712000000000003</c:v>
                </c:pt>
                <c:pt idx="1">
                  <c:v>28.8</c:v>
                </c:pt>
                <c:pt idx="2">
                  <c:v>21.1</c:v>
                </c:pt>
                <c:pt idx="3">
                  <c:v>17.5</c:v>
                </c:pt>
                <c:pt idx="4">
                  <c:v>20.7</c:v>
                </c:pt>
                <c:pt idx="5">
                  <c:v>20.9</c:v>
                </c:pt>
                <c:pt idx="6">
                  <c:v>16.5</c:v>
                </c:pt>
                <c:pt idx="7">
                  <c:v>17.899999999999999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9F-47AF-A99E-45B00FDFF1EC}"/>
            </c:ext>
          </c:extLst>
        </c:ser>
        <c:ser>
          <c:idx val="2"/>
          <c:order val="2"/>
          <c:tx>
            <c:strRef>
              <c:f>'[Chart in Microsoft PowerPoint]Contributions - Line (2)'!$D$11</c:f>
              <c:strCache>
                <c:ptCount val="1"/>
                <c:pt idx="0">
                  <c:v>Police - Employer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'[Chart in Microsoft PowerPoint]Contributions - Line (2)'!$A$12:$A$19</c:f>
              <c:strCache>
                <c:ptCount val="8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  <c:pt idx="6">
                  <c:v>FY16</c:v>
                </c:pt>
                <c:pt idx="7">
                  <c:v>FY17</c:v>
                </c:pt>
              </c:strCache>
            </c:strRef>
          </c:cat>
          <c:val>
            <c:numRef>
              <c:f>'[Chart in Microsoft PowerPoint]Contributions - Line (2)'!$D$12:$D$19</c:f>
              <c:numCache>
                <c:formatCode>_("$"* #,##0.0_);_("$"* \(#,##0.0\);_("$"* "-"??_);_(@_)</c:formatCode>
                <c:ptCount val="8"/>
                <c:pt idx="0">
                  <c:v>25.864999999999998</c:v>
                </c:pt>
                <c:pt idx="1">
                  <c:v>39.1</c:v>
                </c:pt>
                <c:pt idx="2">
                  <c:v>33.700000000000003</c:v>
                </c:pt>
                <c:pt idx="3">
                  <c:v>26.5</c:v>
                </c:pt>
                <c:pt idx="4">
                  <c:v>30.2</c:v>
                </c:pt>
                <c:pt idx="5">
                  <c:v>32.700000000000003</c:v>
                </c:pt>
                <c:pt idx="6">
                  <c:v>25.4</c:v>
                </c:pt>
                <c:pt idx="7">
                  <c:v>32.700000000000003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9F-47AF-A99E-45B00FDFF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6801944"/>
        <c:axId val="606801616"/>
      </c:barChart>
      <c:lineChart>
        <c:grouping val="standard"/>
        <c:varyColors val="0"/>
        <c:ser>
          <c:idx val="3"/>
          <c:order val="3"/>
          <c:tx>
            <c:strRef>
              <c:f>'[Chart in Microsoft PowerPoint]Contributions - Line (2)'!$G$13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'[Chart in Microsoft PowerPoint]Contributions - Line (2)'!$E$12:$E$19</c:f>
              <c:numCache>
                <c:formatCode>_("$"* #,##0.0_);_("$"* \(#,##0.0\);_("$"* "-"??_);_(@_)</c:formatCode>
                <c:ptCount val="8"/>
                <c:pt idx="0">
                  <c:v>119.339</c:v>
                </c:pt>
                <c:pt idx="1">
                  <c:v>114</c:v>
                </c:pt>
                <c:pt idx="2">
                  <c:v>90</c:v>
                </c:pt>
                <c:pt idx="3">
                  <c:v>82.7</c:v>
                </c:pt>
                <c:pt idx="4">
                  <c:v>93</c:v>
                </c:pt>
                <c:pt idx="5">
                  <c:v>101.60000000000001</c:v>
                </c:pt>
                <c:pt idx="6">
                  <c:v>96.1</c:v>
                </c:pt>
                <c:pt idx="7">
                  <c:v>104.4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49F-47AF-A99E-45B00FDFF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6801944"/>
        <c:axId val="606801616"/>
      </c:lineChart>
      <c:catAx>
        <c:axId val="606801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801616"/>
        <c:crosses val="autoZero"/>
        <c:auto val="1"/>
        <c:lblAlgn val="ctr"/>
        <c:lblOffset val="100"/>
        <c:noMultiLvlLbl val="0"/>
      </c:catAx>
      <c:valAx>
        <c:axId val="6068016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/>
                  <a:t>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_);_(&quot;$&quot;* \(#,##0.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801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7"/>
            <a:ext cx="3043876" cy="46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2" tIns="46639" rIns="93282" bIns="46639" numCol="1" anchor="t" anchorCtr="0" compatLnSpc="1">
            <a:prstTxWarp prst="textNoShape">
              <a:avLst/>
            </a:prstTxWarp>
          </a:bodyPr>
          <a:lstStyle>
            <a:lvl1pPr defTabSz="933465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629" y="7"/>
            <a:ext cx="3043876" cy="46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2" tIns="46639" rIns="93282" bIns="46639" numCol="1" anchor="t" anchorCtr="0" compatLnSpc="1">
            <a:prstTxWarp prst="textNoShape">
              <a:avLst/>
            </a:prstTxWarp>
          </a:bodyPr>
          <a:lstStyle>
            <a:lvl1pPr algn="r" defTabSz="933465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697"/>
            <a:ext cx="3043876" cy="46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2" tIns="46639" rIns="93282" bIns="46639" numCol="1" anchor="b" anchorCtr="0" compatLnSpc="1">
            <a:prstTxWarp prst="textNoShape">
              <a:avLst/>
            </a:prstTxWarp>
          </a:bodyPr>
          <a:lstStyle>
            <a:lvl1pPr defTabSz="933465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629" y="8842697"/>
            <a:ext cx="3043876" cy="46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2" tIns="46639" rIns="93282" bIns="46639" numCol="1" anchor="b" anchorCtr="0" compatLnSpc="1">
            <a:prstTxWarp prst="textNoShape">
              <a:avLst/>
            </a:prstTxWarp>
          </a:bodyPr>
          <a:lstStyle>
            <a:lvl1pPr algn="r" defTabSz="933465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fld id="{6BB75019-A3EC-4EC3-8158-8D99A2DF95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742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7"/>
            <a:ext cx="3043876" cy="46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2" tIns="46639" rIns="93282" bIns="46639" numCol="1" anchor="t" anchorCtr="0" compatLnSpc="1">
            <a:prstTxWarp prst="textNoShape">
              <a:avLst/>
            </a:prstTxWarp>
          </a:bodyPr>
          <a:lstStyle>
            <a:lvl1pPr defTabSz="933465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629" y="7"/>
            <a:ext cx="3043876" cy="46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2" tIns="46639" rIns="93282" bIns="46639" numCol="1" anchor="t" anchorCtr="0" compatLnSpc="1">
            <a:prstTxWarp prst="textNoShape">
              <a:avLst/>
            </a:prstTxWarp>
          </a:bodyPr>
          <a:lstStyle>
            <a:lvl1pPr algn="r" defTabSz="933465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1675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915" y="4420552"/>
            <a:ext cx="5615287" cy="418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2" tIns="46639" rIns="93282" bIns="46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697"/>
            <a:ext cx="3043876" cy="46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2" tIns="46639" rIns="93282" bIns="46639" numCol="1" anchor="b" anchorCtr="0" compatLnSpc="1">
            <a:prstTxWarp prst="textNoShape">
              <a:avLst/>
            </a:prstTxWarp>
          </a:bodyPr>
          <a:lstStyle>
            <a:lvl1pPr defTabSz="933465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629" y="8842697"/>
            <a:ext cx="3043876" cy="46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2" tIns="46639" rIns="93282" bIns="46639" numCol="1" anchor="b" anchorCtr="0" compatLnSpc="1">
            <a:prstTxWarp prst="textNoShape">
              <a:avLst/>
            </a:prstTxWarp>
          </a:bodyPr>
          <a:lstStyle>
            <a:lvl1pPr algn="r" defTabSz="933465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fld id="{9DD8F3A2-EF11-4B76-A67A-BC660BF1F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602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>
            <a:spLocks noChangeArrowheads="1"/>
          </p:cNvSpPr>
          <p:nvPr userDrawn="1"/>
        </p:nvSpPr>
        <p:spPr bwMode="auto">
          <a:xfrm>
            <a:off x="0" y="5040313"/>
            <a:ext cx="9144000" cy="428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01688" y="2394515"/>
            <a:ext cx="7540646" cy="914400"/>
          </a:xfrm>
        </p:spPr>
        <p:txBody>
          <a:bodyPr anchor="ctr"/>
          <a:lstStyle>
            <a:lvl1pPr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76288" y="3594665"/>
            <a:ext cx="7566046" cy="914400"/>
          </a:xfrm>
        </p:spPr>
        <p:txBody>
          <a:bodyPr anchor="ctr"/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9209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644" y="144244"/>
            <a:ext cx="7391400" cy="952500"/>
          </a:xfrm>
        </p:spPr>
        <p:txBody>
          <a:bodyPr lIns="137160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1353588"/>
            <a:ext cx="8229600" cy="4587875"/>
          </a:xfrm>
        </p:spPr>
        <p:txBody>
          <a:bodyPr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20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1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90563" indent="-2333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1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914400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1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147763" indent="-2333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14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08099"/>
            <a:ext cx="4040188" cy="51604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41533"/>
            <a:ext cx="4040188" cy="414611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33499"/>
            <a:ext cx="4041775" cy="49064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41533"/>
            <a:ext cx="4041775" cy="414611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18095" y="152400"/>
            <a:ext cx="7378700" cy="965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8229600" cy="20955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543300"/>
            <a:ext cx="8229600" cy="216950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65597" y="152400"/>
            <a:ext cx="7378700" cy="965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75637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>
            <a:spLocks noChangeArrowheads="1"/>
          </p:cNvSpPr>
          <p:nvPr userDrawn="1"/>
        </p:nvSpPr>
        <p:spPr bwMode="auto">
          <a:xfrm>
            <a:off x="0" y="5040313"/>
            <a:ext cx="9144000" cy="428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pic>
        <p:nvPicPr>
          <p:cNvPr id="5" name="Picture 21" descr="Atlanta Sea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768350"/>
            <a:ext cx="15684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7796213" y="0"/>
            <a:ext cx="13477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>
                <a:solidFill>
                  <a:srgbClr val="7F7F7F"/>
                </a:solidFill>
                <a:latin typeface="Calibri" pitchFamily="34" charset="0"/>
              </a:rPr>
              <a:t>August 16, 2011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01688" y="2394515"/>
            <a:ext cx="7540646" cy="914400"/>
          </a:xfrm>
        </p:spPr>
        <p:txBody>
          <a:bodyPr anchor="ctr"/>
          <a:lstStyle>
            <a:lvl1pPr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76288" y="3594665"/>
            <a:ext cx="7566046" cy="914400"/>
          </a:xfrm>
        </p:spPr>
        <p:txBody>
          <a:bodyPr anchor="ctr"/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237671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08099"/>
            <a:ext cx="4040188" cy="51604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41533"/>
            <a:ext cx="4040188" cy="414611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33499"/>
            <a:ext cx="4041775" cy="49064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41533"/>
            <a:ext cx="4041775" cy="414611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08100" y="152400"/>
            <a:ext cx="7378700" cy="965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6062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353876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09405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358901"/>
            <a:ext cx="8229600" cy="456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4834" name="Text Box 34"/>
          <p:cNvSpPr txBox="1">
            <a:spLocks noChangeArrowheads="1"/>
          </p:cNvSpPr>
          <p:nvPr/>
        </p:nvSpPr>
        <p:spPr bwMode="auto">
          <a:xfrm>
            <a:off x="8750300" y="6465794"/>
            <a:ext cx="3048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spAutoFit/>
          </a:bodyPr>
          <a:lstStyle/>
          <a:p>
            <a:pPr>
              <a:spcBef>
                <a:spcPct val="0"/>
              </a:spcBef>
              <a:defRPr/>
            </a:pPr>
            <a:fld id="{CCDEBD78-9166-4FFE-9FC4-988821FD7BC2}" type="slidenum">
              <a:rPr lang="en-US" sz="900" b="0">
                <a:solidFill>
                  <a:schemeClr val="tx2"/>
                </a:solidFill>
                <a:cs typeface="+mn-cs"/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US" sz="900" b="0" dirty="0">
              <a:solidFill>
                <a:schemeClr val="tx2"/>
              </a:solidFill>
              <a:cs typeface="+mn-cs"/>
            </a:endParaRPr>
          </a:p>
        </p:txBody>
      </p:sp>
      <p:cxnSp>
        <p:nvCxnSpPr>
          <p:cNvPr id="1029" name="Straight Connector 7"/>
          <p:cNvCxnSpPr>
            <a:cxnSpLocks noChangeShapeType="1"/>
          </p:cNvCxnSpPr>
          <p:nvPr/>
        </p:nvCxnSpPr>
        <p:spPr bwMode="auto">
          <a:xfrm>
            <a:off x="438150" y="1206500"/>
            <a:ext cx="8274050" cy="1588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0795" y="165100"/>
            <a:ext cx="7366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29698" name="Picture 2" descr="for atlanta with seal"/>
          <p:cNvPicPr>
            <a:picLocks noChangeAspect="1" noChangeArrowheads="1"/>
          </p:cNvPicPr>
          <p:nvPr userDrawn="1"/>
        </p:nvPicPr>
        <p:blipFill>
          <a:blip r:embed="rId12" cstate="print"/>
          <a:srcRect r="69262"/>
          <a:stretch>
            <a:fillRect/>
          </a:stretch>
        </p:blipFill>
        <p:spPr bwMode="auto">
          <a:xfrm>
            <a:off x="212653" y="141215"/>
            <a:ext cx="903766" cy="89882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0" r:id="rId3"/>
    <p:sldLayoutId id="2147483848" r:id="rId4"/>
    <p:sldLayoutId id="2147483869" r:id="rId5"/>
    <p:sldLayoutId id="2147483855" r:id="rId6"/>
    <p:sldLayoutId id="2147483858" r:id="rId7"/>
    <p:sldLayoutId id="2147483860" r:id="rId8"/>
    <p:sldLayoutId id="2147483864" r:id="rId9"/>
    <p:sldLayoutId id="2147483868" r:id="rId10"/>
  </p:sldLayoutIdLst>
  <p:transition spd="med"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9pPr>
    </p:titleStyle>
    <p:bodyStyle>
      <a:lvl1pPr marL="233363" indent="-233363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457200" indent="-223838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Calibri" pitchFamily="34" charset="0"/>
        <a:buChar char="–"/>
        <a:defRPr sz="1800">
          <a:solidFill>
            <a:schemeClr val="tx1"/>
          </a:solidFill>
          <a:latin typeface="Calibri" pitchFamily="34" charset="0"/>
        </a:defRPr>
      </a:lvl2pPr>
      <a:lvl3pPr marL="690563" indent="-233363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400">
          <a:solidFill>
            <a:schemeClr val="tx1"/>
          </a:solidFill>
          <a:latin typeface="Calibri" pitchFamily="34" charset="0"/>
        </a:defRPr>
      </a:lvl3pPr>
      <a:lvl4pPr marL="914400" indent="-223838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 sz="1400">
          <a:solidFill>
            <a:schemeClr val="tx1"/>
          </a:solidFill>
          <a:latin typeface="Calibri" pitchFamily="34" charset="0"/>
        </a:defRPr>
      </a:lvl4pPr>
      <a:lvl5pPr marL="1147763" indent="-233363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Arial" charset="0"/>
        <a:buChar char="–"/>
        <a:defRPr sz="1400">
          <a:solidFill>
            <a:schemeClr val="tx1"/>
          </a:solidFill>
          <a:latin typeface="Calibri" pitchFamily="34" charset="0"/>
        </a:defRPr>
      </a:lvl5pPr>
      <a:lvl6pPr marL="22352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6pPr>
      <a:lvl7pPr marL="26924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7pPr>
      <a:lvl8pPr marL="31496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8pPr>
      <a:lvl9pPr marL="36068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268413" y="185738"/>
            <a:ext cx="7391400" cy="952500"/>
          </a:xfrm>
        </p:spPr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</a:rPr>
              <a:t>Defined Contribution (“DC”) Plan</a:t>
            </a:r>
          </a:p>
        </p:txBody>
      </p:sp>
      <p:sp>
        <p:nvSpPr>
          <p:cNvPr id="16" name="Freeform 15"/>
          <p:cNvSpPr/>
          <p:nvPr/>
        </p:nvSpPr>
        <p:spPr>
          <a:xfrm>
            <a:off x="3411538" y="1346200"/>
            <a:ext cx="2286000" cy="2273300"/>
          </a:xfrm>
          <a:custGeom>
            <a:avLst/>
            <a:gdLst>
              <a:gd name="connsiteX0" fmla="*/ 0 w 2440627"/>
              <a:gd name="connsiteY0" fmla="*/ 1258725 h 2517449"/>
              <a:gd name="connsiteX1" fmla="*/ 344158 w 2440627"/>
              <a:gd name="connsiteY1" fmla="*/ 382568 h 2517449"/>
              <a:gd name="connsiteX2" fmla="*/ 1220316 w 2440627"/>
              <a:gd name="connsiteY2" fmla="*/ 1 h 2517449"/>
              <a:gd name="connsiteX3" fmla="*/ 2096473 w 2440627"/>
              <a:gd name="connsiteY3" fmla="*/ 382570 h 2517449"/>
              <a:gd name="connsiteX4" fmla="*/ 2440629 w 2440627"/>
              <a:gd name="connsiteY4" fmla="*/ 1258728 h 2517449"/>
              <a:gd name="connsiteX5" fmla="*/ 2096472 w 2440627"/>
              <a:gd name="connsiteY5" fmla="*/ 2134885 h 2517449"/>
              <a:gd name="connsiteX6" fmla="*/ 1220314 w 2440627"/>
              <a:gd name="connsiteY6" fmla="*/ 2517453 h 2517449"/>
              <a:gd name="connsiteX7" fmla="*/ 344157 w 2440627"/>
              <a:gd name="connsiteY7" fmla="*/ 2134884 h 2517449"/>
              <a:gd name="connsiteX8" fmla="*/ 1 w 2440627"/>
              <a:gd name="connsiteY8" fmla="*/ 1258726 h 2517449"/>
              <a:gd name="connsiteX9" fmla="*/ 0 w 2440627"/>
              <a:gd name="connsiteY9" fmla="*/ 1258725 h 2517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40627" h="2517449">
                <a:moveTo>
                  <a:pt x="0" y="1258725"/>
                </a:moveTo>
                <a:cubicBezTo>
                  <a:pt x="0" y="931643"/>
                  <a:pt x="123434" y="617405"/>
                  <a:pt x="344158" y="382568"/>
                </a:cubicBezTo>
                <a:cubicBezTo>
                  <a:pt x="574003" y="138027"/>
                  <a:pt x="890112" y="1"/>
                  <a:pt x="1220316" y="1"/>
                </a:cubicBezTo>
                <a:cubicBezTo>
                  <a:pt x="1550520" y="1"/>
                  <a:pt x="1866629" y="138029"/>
                  <a:pt x="2096473" y="382570"/>
                </a:cubicBezTo>
                <a:cubicBezTo>
                  <a:pt x="2317196" y="617408"/>
                  <a:pt x="2440629" y="931646"/>
                  <a:pt x="2440629" y="1258728"/>
                </a:cubicBezTo>
                <a:cubicBezTo>
                  <a:pt x="2440629" y="1585810"/>
                  <a:pt x="2317195" y="1900048"/>
                  <a:pt x="2096472" y="2134885"/>
                </a:cubicBezTo>
                <a:cubicBezTo>
                  <a:pt x="1866628" y="2379426"/>
                  <a:pt x="1550519" y="2517453"/>
                  <a:pt x="1220314" y="2517453"/>
                </a:cubicBezTo>
                <a:cubicBezTo>
                  <a:pt x="890110" y="2517453"/>
                  <a:pt x="574001" y="2379426"/>
                  <a:pt x="344157" y="2134884"/>
                </a:cubicBezTo>
                <a:cubicBezTo>
                  <a:pt x="123434" y="1900046"/>
                  <a:pt x="0" y="1585809"/>
                  <a:pt x="1" y="1258726"/>
                </a:cubicBezTo>
                <a:lnTo>
                  <a:pt x="0" y="1258725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83457" tIns="394707" rIns="383457" bIns="394707" spcCol="127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RETIREMENT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BENEFIT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LIMITED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Limited to the amount of money in employee’s DC Retirement Account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" name="Left Arrow 16"/>
          <p:cNvSpPr/>
          <p:nvPr/>
        </p:nvSpPr>
        <p:spPr>
          <a:xfrm rot="19643820">
            <a:off x="2344738" y="2952750"/>
            <a:ext cx="1166812" cy="60325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Freeform 17"/>
          <p:cNvSpPr/>
          <p:nvPr/>
        </p:nvSpPr>
        <p:spPr>
          <a:xfrm>
            <a:off x="317500" y="3286125"/>
            <a:ext cx="2400300" cy="2262188"/>
          </a:xfrm>
          <a:custGeom>
            <a:avLst/>
            <a:gdLst>
              <a:gd name="connsiteX0" fmla="*/ 0 w 2317788"/>
              <a:gd name="connsiteY0" fmla="*/ 1057146 h 2114292"/>
              <a:gd name="connsiteX1" fmla="*/ 377881 w 2317788"/>
              <a:gd name="connsiteY1" fmla="*/ 276132 h 2114292"/>
              <a:gd name="connsiteX2" fmla="*/ 1158896 w 2317788"/>
              <a:gd name="connsiteY2" fmla="*/ 1 h 2114292"/>
              <a:gd name="connsiteX3" fmla="*/ 1939910 w 2317788"/>
              <a:gd name="connsiteY3" fmla="*/ 276134 h 2114292"/>
              <a:gd name="connsiteX4" fmla="*/ 2317789 w 2317788"/>
              <a:gd name="connsiteY4" fmla="*/ 1057149 h 2114292"/>
              <a:gd name="connsiteX5" fmla="*/ 1939909 w 2317788"/>
              <a:gd name="connsiteY5" fmla="*/ 1838163 h 2114292"/>
              <a:gd name="connsiteX6" fmla="*/ 1158895 w 2317788"/>
              <a:gd name="connsiteY6" fmla="*/ 2114295 h 2114292"/>
              <a:gd name="connsiteX7" fmla="*/ 377881 w 2317788"/>
              <a:gd name="connsiteY7" fmla="*/ 1838162 h 2114292"/>
              <a:gd name="connsiteX8" fmla="*/ 2 w 2317788"/>
              <a:gd name="connsiteY8" fmla="*/ 1057147 h 2114292"/>
              <a:gd name="connsiteX9" fmla="*/ 0 w 2317788"/>
              <a:gd name="connsiteY9" fmla="*/ 1057146 h 2114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7788" h="2114292">
                <a:moveTo>
                  <a:pt x="0" y="1057146"/>
                </a:moveTo>
                <a:cubicBezTo>
                  <a:pt x="0" y="759926"/>
                  <a:pt x="137162" y="476437"/>
                  <a:pt x="377881" y="276132"/>
                </a:cubicBezTo>
                <a:cubicBezTo>
                  <a:pt x="591373" y="98483"/>
                  <a:pt x="869922" y="1"/>
                  <a:pt x="1158896" y="1"/>
                </a:cubicBezTo>
                <a:cubicBezTo>
                  <a:pt x="1447870" y="1"/>
                  <a:pt x="1726418" y="98484"/>
                  <a:pt x="1939910" y="276134"/>
                </a:cubicBezTo>
                <a:cubicBezTo>
                  <a:pt x="2180629" y="476440"/>
                  <a:pt x="2317789" y="759929"/>
                  <a:pt x="2317789" y="1057149"/>
                </a:cubicBezTo>
                <a:cubicBezTo>
                  <a:pt x="2317789" y="1354369"/>
                  <a:pt x="2180628" y="1637858"/>
                  <a:pt x="1939909" y="1838163"/>
                </a:cubicBezTo>
                <a:cubicBezTo>
                  <a:pt x="1726417" y="2015813"/>
                  <a:pt x="1447868" y="2114295"/>
                  <a:pt x="1158895" y="2114295"/>
                </a:cubicBezTo>
                <a:cubicBezTo>
                  <a:pt x="869921" y="2114295"/>
                  <a:pt x="591373" y="2015812"/>
                  <a:pt x="377881" y="1838162"/>
                </a:cubicBezTo>
                <a:cubicBezTo>
                  <a:pt x="137162" y="1637856"/>
                  <a:pt x="1" y="1354367"/>
                  <a:pt x="2" y="1057147"/>
                </a:cubicBezTo>
                <a:cubicBezTo>
                  <a:pt x="1" y="1057147"/>
                  <a:pt x="1" y="1057146"/>
                  <a:pt x="0" y="105714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83247" tIns="353446" rIns="383247" bIns="353446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Employee Contribution: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LIMITED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% of salary to DC Retirement Account from each paycheck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" name="Left Arrow 18"/>
          <p:cNvSpPr/>
          <p:nvPr/>
        </p:nvSpPr>
        <p:spPr>
          <a:xfrm rot="12663420">
            <a:off x="5573713" y="2995613"/>
            <a:ext cx="1154112" cy="581025"/>
          </a:xfrm>
          <a:prstGeom prst="leftArrow">
            <a:avLst>
              <a:gd name="adj1" fmla="val 69975"/>
              <a:gd name="adj2" fmla="val 4747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Freeform 19"/>
          <p:cNvSpPr/>
          <p:nvPr/>
        </p:nvSpPr>
        <p:spPr>
          <a:xfrm>
            <a:off x="6513513" y="3319463"/>
            <a:ext cx="2400300" cy="2286000"/>
          </a:xfrm>
          <a:custGeom>
            <a:avLst/>
            <a:gdLst>
              <a:gd name="connsiteX0" fmla="*/ 0 w 2322434"/>
              <a:gd name="connsiteY0" fmla="*/ 1061456 h 2122912"/>
              <a:gd name="connsiteX1" fmla="*/ 377756 w 2322434"/>
              <a:gd name="connsiteY1" fmla="*/ 277995 h 2122912"/>
              <a:gd name="connsiteX2" fmla="*/ 1161218 w 2322434"/>
              <a:gd name="connsiteY2" fmla="*/ 2 h 2122912"/>
              <a:gd name="connsiteX3" fmla="*/ 1944680 w 2322434"/>
              <a:gd name="connsiteY3" fmla="*/ 277997 h 2122912"/>
              <a:gd name="connsiteX4" fmla="*/ 2322434 w 2322434"/>
              <a:gd name="connsiteY4" fmla="*/ 1061460 h 2122912"/>
              <a:gd name="connsiteX5" fmla="*/ 1944679 w 2322434"/>
              <a:gd name="connsiteY5" fmla="*/ 1844922 h 2122912"/>
              <a:gd name="connsiteX6" fmla="*/ 1161217 w 2322434"/>
              <a:gd name="connsiteY6" fmla="*/ 2122916 h 2122912"/>
              <a:gd name="connsiteX7" fmla="*/ 377755 w 2322434"/>
              <a:gd name="connsiteY7" fmla="*/ 1844921 h 2122912"/>
              <a:gd name="connsiteX8" fmla="*/ 0 w 2322434"/>
              <a:gd name="connsiteY8" fmla="*/ 1061459 h 2122912"/>
              <a:gd name="connsiteX9" fmla="*/ 0 w 2322434"/>
              <a:gd name="connsiteY9" fmla="*/ 1061456 h 212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22434" h="2122912">
                <a:moveTo>
                  <a:pt x="0" y="1061456"/>
                </a:moveTo>
                <a:cubicBezTo>
                  <a:pt x="0" y="763405"/>
                  <a:pt x="137088" y="479086"/>
                  <a:pt x="377756" y="277995"/>
                </a:cubicBezTo>
                <a:cubicBezTo>
                  <a:pt x="591780" y="99166"/>
                  <a:pt x="871253" y="1"/>
                  <a:pt x="1161218" y="2"/>
                </a:cubicBezTo>
                <a:cubicBezTo>
                  <a:pt x="1451183" y="2"/>
                  <a:pt x="1730657" y="99168"/>
                  <a:pt x="1944680" y="277997"/>
                </a:cubicBezTo>
                <a:cubicBezTo>
                  <a:pt x="2185348" y="479090"/>
                  <a:pt x="2322435" y="763409"/>
                  <a:pt x="2322434" y="1061460"/>
                </a:cubicBezTo>
                <a:cubicBezTo>
                  <a:pt x="2322434" y="1359511"/>
                  <a:pt x="2185346" y="1643830"/>
                  <a:pt x="1944679" y="1844922"/>
                </a:cubicBezTo>
                <a:cubicBezTo>
                  <a:pt x="1730655" y="2023751"/>
                  <a:pt x="1451182" y="2122916"/>
                  <a:pt x="1161217" y="2122916"/>
                </a:cubicBezTo>
                <a:cubicBezTo>
                  <a:pt x="871252" y="2122916"/>
                  <a:pt x="591778" y="2023751"/>
                  <a:pt x="377755" y="1844921"/>
                </a:cubicBezTo>
                <a:cubicBezTo>
                  <a:pt x="137087" y="1643829"/>
                  <a:pt x="0" y="1359510"/>
                  <a:pt x="0" y="1061459"/>
                </a:cubicBezTo>
                <a:lnTo>
                  <a:pt x="0" y="106145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83928" tIns="354708" rIns="383928" bIns="354708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City Contribution: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LIMITED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Amount equal to % of employee’s salary to her/his DC Retirement Account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168650" y="3913188"/>
            <a:ext cx="2838450" cy="29448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DC Retirement Account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*An investment account *Employee directs how money is invested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*Value at retirement is based on amount invested and performance of investment </a:t>
            </a:r>
          </a:p>
        </p:txBody>
      </p:sp>
      <p:sp>
        <p:nvSpPr>
          <p:cNvPr id="9225" name="Right Arrow 22"/>
          <p:cNvSpPr>
            <a:spLocks noChangeArrowheads="1"/>
          </p:cNvSpPr>
          <p:nvPr/>
        </p:nvSpPr>
        <p:spPr bwMode="auto">
          <a:xfrm rot="1932320" flipV="1">
            <a:off x="2554288" y="4803775"/>
            <a:ext cx="627062" cy="71913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226" name="Right Arrow 10"/>
          <p:cNvSpPr>
            <a:spLocks noChangeArrowheads="1"/>
          </p:cNvSpPr>
          <p:nvPr/>
        </p:nvSpPr>
        <p:spPr bwMode="auto">
          <a:xfrm rot="9192389" flipV="1">
            <a:off x="6019800" y="4800600"/>
            <a:ext cx="622300" cy="7175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42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1223348"/>
            <a:ext cx="8229600" cy="458787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604462"/>
              </p:ext>
            </p:extLst>
          </p:nvPr>
        </p:nvGraphicFramePr>
        <p:xfrm>
          <a:off x="314643" y="1223348"/>
          <a:ext cx="8492490" cy="5371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506">
                  <a:extLst>
                    <a:ext uri="{9D8B030D-6E8A-4147-A177-3AD203B41FA5}">
                      <a16:colId xmlns:a16="http://schemas.microsoft.com/office/drawing/2014/main" val="287956246"/>
                    </a:ext>
                  </a:extLst>
                </a:gridCol>
                <a:gridCol w="939506">
                  <a:extLst>
                    <a:ext uri="{9D8B030D-6E8A-4147-A177-3AD203B41FA5}">
                      <a16:colId xmlns:a16="http://schemas.microsoft.com/office/drawing/2014/main" val="79314089"/>
                    </a:ext>
                  </a:extLst>
                </a:gridCol>
                <a:gridCol w="2342662">
                  <a:extLst>
                    <a:ext uri="{9D8B030D-6E8A-4147-A177-3AD203B41FA5}">
                      <a16:colId xmlns:a16="http://schemas.microsoft.com/office/drawing/2014/main" val="216538678"/>
                    </a:ext>
                  </a:extLst>
                </a:gridCol>
                <a:gridCol w="2208447">
                  <a:extLst>
                    <a:ext uri="{9D8B030D-6E8A-4147-A177-3AD203B41FA5}">
                      <a16:colId xmlns:a16="http://schemas.microsoft.com/office/drawing/2014/main" val="3539597547"/>
                    </a:ext>
                  </a:extLst>
                </a:gridCol>
                <a:gridCol w="2062369">
                  <a:extLst>
                    <a:ext uri="{9D8B030D-6E8A-4147-A177-3AD203B41FA5}">
                      <a16:colId xmlns:a16="http://schemas.microsoft.com/office/drawing/2014/main" val="684862708"/>
                    </a:ext>
                  </a:extLst>
                </a:gridCol>
              </a:tblGrid>
              <a:tr h="263198"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Description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General 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Police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826302"/>
                  </a:ext>
                </a:extLst>
              </a:tr>
              <a:tr h="438663"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Participants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Eligible non-sworn employees &amp; Legacy APS participants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Police sworn</a:t>
                      </a:r>
                      <a:r>
                        <a:rPr lang="en-US" sz="1200" baseline="0" dirty="0"/>
                        <a:t> employees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Fire</a:t>
                      </a:r>
                      <a:r>
                        <a:rPr lang="en-US" sz="1200" baseline="0" dirty="0"/>
                        <a:t> sworn employees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275163"/>
                  </a:ext>
                </a:extLst>
              </a:tr>
              <a:tr h="438663"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Approx. Value</a:t>
                      </a:r>
                      <a:r>
                        <a:rPr lang="en-US" sz="1200" baseline="0" dirty="0"/>
                        <a:t> of Fund Assets (9/01/2017)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$1.341b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$1.041b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$661.5m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5589084"/>
                  </a:ext>
                </a:extLst>
              </a:tr>
              <a:tr h="263198"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Investment Consultant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Callahan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Marquette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Consequent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962722"/>
                  </a:ext>
                </a:extLst>
              </a:tr>
              <a:tr h="263198"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Third Party Administrator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GEM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Zenith</a:t>
                      </a:r>
                      <a:r>
                        <a:rPr lang="en-US" sz="1200" baseline="0" dirty="0"/>
                        <a:t> American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Zenith American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717414"/>
                  </a:ext>
                </a:extLst>
              </a:tr>
              <a:tr h="263198"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Actuary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Segal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Southern Actuarial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Southern Actuarial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642526"/>
                  </a:ext>
                </a:extLst>
              </a:tr>
              <a:tr h="614128"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Outside Counsel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Peter Chan</a:t>
                      </a:r>
                    </a:p>
                    <a:p>
                      <a:pPr algn="ctr"/>
                      <a:r>
                        <a:rPr lang="en-US" sz="1200" dirty="0"/>
                        <a:t>Morgan, Lewis, Bockius,</a:t>
                      </a:r>
                      <a:r>
                        <a:rPr lang="en-US" sz="1200" baseline="0" dirty="0"/>
                        <a:t> LLP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Helen Cleveland</a:t>
                      </a:r>
                    </a:p>
                    <a:p>
                      <a:pPr algn="ctr"/>
                      <a:r>
                        <a:rPr lang="en-US" sz="1200" dirty="0"/>
                        <a:t>Cleveland Gilbreath,</a:t>
                      </a:r>
                      <a:r>
                        <a:rPr lang="en-US" sz="1200" baseline="0" dirty="0"/>
                        <a:t> LLC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Ed Emerson</a:t>
                      </a:r>
                    </a:p>
                    <a:p>
                      <a:pPr algn="ctr"/>
                      <a:r>
                        <a:rPr lang="en-US" sz="1200" dirty="0"/>
                        <a:t>Morris, Manning and Martin LLP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343842"/>
                  </a:ext>
                </a:extLst>
              </a:tr>
              <a:tr h="483578"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COA Resources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Cost of DHR, Finance,</a:t>
                      </a:r>
                      <a:r>
                        <a:rPr lang="en-US" sz="1200" baseline="0" dirty="0"/>
                        <a:t> Law </a:t>
                      </a:r>
                    </a:p>
                    <a:p>
                      <a:pPr algn="ctr"/>
                      <a:r>
                        <a:rPr lang="en-US" sz="1200" baseline="0" dirty="0"/>
                        <a:t>Indirect Costs varies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Cost of DHR, Finance,</a:t>
                      </a:r>
                      <a:r>
                        <a:rPr lang="en-US" sz="1200" baseline="0" dirty="0"/>
                        <a:t> Law Indirect Costs varies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Cost of DHR, Finance,</a:t>
                      </a:r>
                      <a:r>
                        <a:rPr lang="en-US" sz="1200" baseline="0" dirty="0"/>
                        <a:t> Law Indirect Costs varies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6921"/>
                  </a:ext>
                </a:extLst>
              </a:tr>
              <a:tr h="263198"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Total</a:t>
                      </a:r>
                      <a:r>
                        <a:rPr lang="en-US" sz="1200" baseline="0" dirty="0"/>
                        <a:t> Investment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Admin. Expenses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FY10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$4.79M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$3.20M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$2.37M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322">
                <a:tc vMerge="1">
                  <a:txBody>
                    <a:bodyPr/>
                    <a:lstStyle/>
                    <a:p>
                      <a:pPr algn="r"/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/>
                        <a:t>FY11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$5.24M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$2.97M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$2.35M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895521"/>
                  </a:ext>
                </a:extLst>
              </a:tr>
              <a:tr h="263198">
                <a:tc vMerge="1">
                  <a:txBody>
                    <a:bodyPr/>
                    <a:lstStyle/>
                    <a:p>
                      <a:pPr algn="r"/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/>
                        <a:t>FY12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$4.97M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$3.44M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$2.58M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3524251"/>
                  </a:ext>
                </a:extLst>
              </a:tr>
              <a:tr h="316321">
                <a:tc vMerge="1">
                  <a:txBody>
                    <a:bodyPr/>
                    <a:lstStyle/>
                    <a:p>
                      <a:pPr algn="r"/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/>
                        <a:t>FY13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$4.25M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$3.15M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$2.59M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0343188"/>
                  </a:ext>
                </a:extLst>
              </a:tr>
              <a:tr h="263198">
                <a:tc vMerge="1">
                  <a:txBody>
                    <a:bodyPr/>
                    <a:lstStyle/>
                    <a:p>
                      <a:pPr algn="r"/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/>
                        <a:t>FY14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$14.11M*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$4.49M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$3.56M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877161"/>
                  </a:ext>
                </a:extLst>
              </a:tr>
              <a:tr h="263198">
                <a:tc vMerge="1">
                  <a:txBody>
                    <a:bodyPr/>
                    <a:lstStyle/>
                    <a:p>
                      <a:pPr algn="r"/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/>
                        <a:t>FY15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$5.56M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$3.85M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$3.21M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0108519"/>
                  </a:ext>
                </a:extLst>
              </a:tr>
              <a:tr h="263198">
                <a:tc vMerge="1">
                  <a:txBody>
                    <a:bodyPr/>
                    <a:lstStyle/>
                    <a:p>
                      <a:pPr algn="r"/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/>
                        <a:t>FY16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$4.60M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$3.55M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$2.98M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986298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r"/>
                      <a:endParaRPr lang="en-US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/>
                        <a:t>FY17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$5.02M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$4.17M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$3.04M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146581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FDBAB5A-08CC-40F7-83CC-9FD5DCCC2AB5}"/>
              </a:ext>
            </a:extLst>
          </p:cNvPr>
          <p:cNvSpPr txBox="1"/>
          <p:nvPr/>
        </p:nvSpPr>
        <p:spPr>
          <a:xfrm>
            <a:off x="977131" y="6595247"/>
            <a:ext cx="76004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0" dirty="0"/>
              <a:t>* FY14 General administrative expense includes City </a:t>
            </a:r>
            <a:r>
              <a:rPr lang="en-US" sz="1050" b="0" dirty="0" err="1"/>
              <a:t>indirects</a:t>
            </a:r>
            <a:r>
              <a:rPr lang="en-US" sz="1050" b="0" dirty="0"/>
              <a:t> from previous years allocation not charged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27973324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E5878FC-27D8-4AF1-AA01-D2270834F1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50" t="31512" r="39050" b="44333"/>
          <a:stretch/>
        </p:blipFill>
        <p:spPr>
          <a:xfrm>
            <a:off x="5232400" y="4850071"/>
            <a:ext cx="3657600" cy="12423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FFA783-199A-4FDD-B705-081440ACE2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45" t="31353" r="39726" b="42170"/>
          <a:stretch/>
        </p:blipFill>
        <p:spPr>
          <a:xfrm rot="21250599">
            <a:off x="5231087" y="3376915"/>
            <a:ext cx="3600059" cy="9641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109FFD-C14A-4FB8-98E5-F1415E33D9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92" t="32046" r="10854" b="8788"/>
          <a:stretch/>
        </p:blipFill>
        <p:spPr>
          <a:xfrm rot="221298">
            <a:off x="5225250" y="1805169"/>
            <a:ext cx="3824628" cy="14776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6A925C-A7F1-4024-B180-4F3AD934B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 in Pension Governance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7249" y="1619251"/>
            <a:ext cx="3275904" cy="101743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11 Trustees</a:t>
            </a:r>
          </a:p>
          <a:p>
            <a:pPr marL="223837" lvl="1" indent="0">
              <a:spcBef>
                <a:spcPts val="0"/>
              </a:spcBef>
              <a:buNone/>
            </a:pPr>
            <a:r>
              <a:rPr lang="en-US" sz="1400" dirty="0"/>
              <a:t>6 appointed by Mayor </a:t>
            </a:r>
          </a:p>
          <a:p>
            <a:pPr marL="223837" lvl="1" indent="0">
              <a:spcBef>
                <a:spcPts val="0"/>
              </a:spcBef>
              <a:buNone/>
            </a:pPr>
            <a:r>
              <a:rPr lang="en-US" sz="1400" dirty="0"/>
              <a:t>1 Police active or retired, elected by members </a:t>
            </a:r>
          </a:p>
          <a:p>
            <a:pPr marL="223837" lvl="1" indent="0">
              <a:spcBef>
                <a:spcPts val="0"/>
              </a:spcBef>
              <a:buNone/>
            </a:pPr>
            <a:r>
              <a:rPr lang="en-US" sz="1400" dirty="0"/>
              <a:t>1 Fire active or retired, elected by members </a:t>
            </a:r>
          </a:p>
          <a:p>
            <a:pPr marL="223837" lvl="1" indent="0">
              <a:spcBef>
                <a:spcPts val="0"/>
              </a:spcBef>
              <a:buNone/>
            </a:pPr>
            <a:r>
              <a:rPr lang="en-US" sz="1400" dirty="0"/>
              <a:t>3 appointed by nominations committee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7249" y="1301750"/>
            <a:ext cx="3292475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Dallas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875" y="3492500"/>
            <a:ext cx="1698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Mix of Outsiders &amp; Plan Representation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525" y="1597025"/>
            <a:ext cx="1698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Board Makeup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525" y="4381500"/>
            <a:ext cx="169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Expertise Requirements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03708" y="4381500"/>
            <a:ext cx="339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03708" y="3413125"/>
            <a:ext cx="339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127249" y="4660901"/>
            <a:ext cx="3275904" cy="101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233363" indent="-2333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Wingdings" pitchFamily="2" charset="2"/>
              <a:buChar char="§"/>
              <a:defRPr lang="en-US" sz="20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Calibri" pitchFamily="34" charset="0"/>
              <a:buChar char="–"/>
              <a:defRPr lang="en-US" sz="1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90563" indent="-2333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itchFamily="34" charset="0"/>
              <a:buChar char="•"/>
              <a:defRPr lang="en-US" sz="1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914400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Wingdings" pitchFamily="2" charset="2"/>
              <a:buChar char="§"/>
              <a:defRPr lang="en-US" sz="1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147763" indent="-2333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–"/>
              <a:defRPr lang="en-US" sz="14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352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6pPr>
            <a:lvl7pPr marL="26924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7pPr>
            <a:lvl8pPr marL="31496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8pPr>
            <a:lvl9pPr marL="36068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400" b="0" dirty="0"/>
              <a:t>All trustees must have demonstrated financial, accounting, business, investment, budgeting, real estate, or actuarial expertise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127249" y="3670301"/>
            <a:ext cx="3275904" cy="61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233363" indent="-2333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Wingdings" pitchFamily="2" charset="2"/>
              <a:buChar char="§"/>
              <a:defRPr lang="en-US" sz="20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Calibri" pitchFamily="34" charset="0"/>
              <a:buChar char="–"/>
              <a:defRPr lang="en-US" sz="1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90563" indent="-2333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itchFamily="34" charset="0"/>
              <a:buChar char="•"/>
              <a:defRPr lang="en-US" sz="1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914400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Wingdings" pitchFamily="2" charset="2"/>
              <a:buChar char="§"/>
              <a:defRPr lang="en-US" sz="1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147763" indent="-2333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–"/>
              <a:defRPr lang="en-US" sz="14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352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6pPr>
            <a:lvl7pPr marL="26924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7pPr>
            <a:lvl8pPr marL="31496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8pPr>
            <a:lvl9pPr marL="36068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400" b="0" dirty="0"/>
              <a:t>6 Mayor appointees (majority) have background in finance and investment </a:t>
            </a: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 bwMode="auto">
          <a:xfrm>
            <a:off x="285750" y="3381375"/>
            <a:ext cx="511105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cxnSpLocks/>
          </p:cNvCxnSpPr>
          <p:nvPr/>
        </p:nvCxnSpPr>
        <p:spPr bwMode="auto">
          <a:xfrm>
            <a:off x="285750" y="4381500"/>
            <a:ext cx="511105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57175" y="5661025"/>
            <a:ext cx="169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Consolidated governance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97358" y="5661025"/>
            <a:ext cx="339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2120899" y="5940426"/>
            <a:ext cx="3275904" cy="101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233363" indent="-2333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Wingdings" pitchFamily="2" charset="2"/>
              <a:buChar char="§"/>
              <a:defRPr lang="en-US" sz="20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Calibri" pitchFamily="34" charset="0"/>
              <a:buChar char="–"/>
              <a:defRPr lang="en-US" sz="1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90563" indent="-2333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itchFamily="34" charset="0"/>
              <a:buChar char="•"/>
              <a:defRPr lang="en-US" sz="1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914400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Wingdings" pitchFamily="2" charset="2"/>
              <a:buChar char="§"/>
              <a:defRPr lang="en-US" sz="1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147763" indent="-2333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–"/>
              <a:defRPr lang="en-US" sz="14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352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6pPr>
            <a:lvl7pPr marL="26924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7pPr>
            <a:lvl8pPr marL="31496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8pPr>
            <a:lvl9pPr marL="36068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400" b="0" dirty="0"/>
              <a:t>Police and Fire Pension System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 bwMode="auto">
          <a:xfrm>
            <a:off x="279400" y="5661025"/>
            <a:ext cx="511740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877826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Governance Changes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899588"/>
              </p:ext>
            </p:extLst>
          </p:nvPr>
        </p:nvGraphicFramePr>
        <p:xfrm>
          <a:off x="354648" y="1379538"/>
          <a:ext cx="8435021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9269">
                  <a:extLst>
                    <a:ext uri="{9D8B030D-6E8A-4147-A177-3AD203B41FA5}">
                      <a16:colId xmlns:a16="http://schemas.microsoft.com/office/drawing/2014/main" val="221980415"/>
                    </a:ext>
                  </a:extLst>
                </a:gridCol>
                <a:gridCol w="3085323">
                  <a:extLst>
                    <a:ext uri="{9D8B030D-6E8A-4147-A177-3AD203B41FA5}">
                      <a16:colId xmlns:a16="http://schemas.microsoft.com/office/drawing/2014/main" val="1646063596"/>
                    </a:ext>
                  </a:extLst>
                </a:gridCol>
                <a:gridCol w="3440429">
                  <a:extLst>
                    <a:ext uri="{9D8B030D-6E8A-4147-A177-3AD203B41FA5}">
                      <a16:colId xmlns:a16="http://schemas.microsoft.com/office/drawing/2014/main" val="25582512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Future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967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Multiple investments</a:t>
                      </a:r>
                      <a:r>
                        <a:rPr lang="en-US" sz="1400" baseline="0" dirty="0"/>
                        <a:t> with @ 25% of fund families existing across all 3 Boards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dirty="0"/>
                        <a:t>Combined</a:t>
                      </a:r>
                      <a:r>
                        <a:rPr lang="en-US" sz="1400" baseline="0" dirty="0"/>
                        <a:t> assets of @$ 3.435b which will provide greater leverage and desirability in the external market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371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Board Governance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 Boards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COA Investment Board</a:t>
                      </a:r>
                    </a:p>
                    <a:p>
                      <a:r>
                        <a:rPr lang="en-US" sz="1400" dirty="0"/>
                        <a:t>5</a:t>
                      </a:r>
                      <a:r>
                        <a:rPr lang="en-US" sz="1400" baseline="0" dirty="0"/>
                        <a:t> C</a:t>
                      </a:r>
                      <a:r>
                        <a:rPr lang="en-US" sz="1400" dirty="0"/>
                        <a:t>ommittees</a:t>
                      </a:r>
                    </a:p>
                    <a:p>
                      <a:pPr lvl="1"/>
                      <a:r>
                        <a:rPr lang="en-US" sz="1400" dirty="0"/>
                        <a:t>1-3 General</a:t>
                      </a:r>
                      <a:r>
                        <a:rPr lang="en-US" sz="1400" baseline="0" dirty="0"/>
                        <a:t> EE, APD, AFR, </a:t>
                      </a:r>
                    </a:p>
                    <a:p>
                      <a:pPr lvl="1"/>
                      <a:r>
                        <a:rPr lang="en-US" sz="1400" baseline="0" dirty="0"/>
                        <a:t>4 Governance/Compliance</a:t>
                      </a:r>
                    </a:p>
                    <a:p>
                      <a:pPr lvl="1"/>
                      <a:r>
                        <a:rPr lang="en-US" sz="1400" baseline="0" dirty="0"/>
                        <a:t>5 Audit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411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Board Composition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Mayoral Appointment,</a:t>
                      </a:r>
                      <a:r>
                        <a:rPr lang="en-US" sz="1400" baseline="0" dirty="0"/>
                        <a:t> Standing Members, Participant Elections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Mayoral Appointment,</a:t>
                      </a:r>
                      <a:r>
                        <a:rPr lang="en-US" sz="1400" baseline="0" dirty="0"/>
                        <a:t> Standing Members, Council Appointment, Participant Elections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72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Investment Consultant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 Firms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Firm selected by Investment Board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799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Third Party Administrator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r>
                        <a:rPr lang="en-US" sz="1400" baseline="0" dirty="0"/>
                        <a:t> Firms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Firm selected by Investment Board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93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Actuary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 Actuaries with different philosophies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firm selected by Investment Board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645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Outside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Counsel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 Firms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firm selected by Investment Board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77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COA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Charge back varies from DHR,</a:t>
                      </a:r>
                      <a:r>
                        <a:rPr lang="en-US" sz="1400" baseline="0" dirty="0"/>
                        <a:t> Finance &amp; Law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Defined Administrative Overhead and Indirect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966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32727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Outcomes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1353589"/>
            <a:ext cx="3510770" cy="246195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865" y="1645919"/>
            <a:ext cx="36091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Lower Administrative Cost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 reduction of 20% in administration cost is $1.4 million per year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4375" y="1645919"/>
            <a:ext cx="38986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Reduce Investment Management Cost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 reduction of 10% in Investment Management Cost is $2.9 million per year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767" y="4023360"/>
            <a:ext cx="776408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Performance Improvement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 overall performance improvement of 1% based on a focus on manager selection and asset allocation across all plan would improve performance by $32.6 million across the three plans.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General: $15.5 million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Fire: $6.6 million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Police: $10.5 million</a:t>
            </a:r>
          </a:p>
        </p:txBody>
      </p:sp>
    </p:spTree>
    <p:extLst>
      <p:ext uri="{BB962C8B-B14F-4D97-AF65-F5344CB8AC3E}">
        <p14:creationId xmlns:p14="http://schemas.microsoft.com/office/powerpoint/2010/main" val="175629562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Proposed Changes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6AB4EC-34FB-46B0-9694-A2509F4FE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353588"/>
            <a:ext cx="8229600" cy="4587875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>
                <a:solidFill>
                  <a:schemeClr val="accent1"/>
                </a:solidFill>
                <a:sym typeface="Wingdings" panose="05000000000000000000" pitchFamily="2" charset="2"/>
              </a:rPr>
              <a:t>Impacts for ALL stakeholders (plan participants, elected officials, taxpayers)</a:t>
            </a:r>
          </a:p>
          <a:p>
            <a:r>
              <a:rPr lang="en-US" sz="1600" dirty="0">
                <a:sym typeface="Wingdings" panose="05000000000000000000" pitchFamily="2" charset="2"/>
              </a:rPr>
              <a:t>Improved returns and lower administrative costs = Lower City of Atlanta contributions (e.g., General Fund and enterprise funds) and ability to invest further in city services</a:t>
            </a:r>
          </a:p>
          <a:p>
            <a:r>
              <a:rPr lang="en-US" sz="1600" dirty="0"/>
              <a:t>Pushes out as far as possible the financial cap that triggers further potential pension changes</a:t>
            </a:r>
          </a:p>
          <a:p>
            <a:pPr marL="0" indent="0">
              <a:buNone/>
            </a:pPr>
            <a:endParaRPr lang="en-US" sz="1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accent1"/>
                </a:solidFill>
                <a:sym typeface="Wingdings" panose="05000000000000000000" pitchFamily="2" charset="2"/>
              </a:rPr>
              <a:t>Impacts for Pension Board Trustees</a:t>
            </a:r>
            <a:endParaRPr lang="en-US" sz="1600" dirty="0">
              <a:sym typeface="Wingdings" panose="05000000000000000000" pitchFamily="2" charset="2"/>
            </a:endParaRPr>
          </a:p>
          <a:p>
            <a:r>
              <a:rPr lang="en-US" sz="1600" dirty="0">
                <a:sym typeface="Wingdings" panose="05000000000000000000" pitchFamily="2" charset="2"/>
              </a:rPr>
              <a:t>Governance responsibilities for generating returns and managing risk to be supplemented and shared with additional member experts</a:t>
            </a:r>
          </a:p>
          <a:p>
            <a:r>
              <a:rPr lang="en-US" sz="1600" dirty="0">
                <a:sym typeface="Wingdings" panose="05000000000000000000" pitchFamily="2" charset="2"/>
              </a:rPr>
              <a:t>Access to best-available external advice at lower costs</a:t>
            </a:r>
          </a:p>
          <a:p>
            <a:r>
              <a:rPr lang="en-US" sz="1600" dirty="0">
                <a:sym typeface="Wingdings" panose="05000000000000000000" pitchFamily="2" charset="2"/>
              </a:rPr>
              <a:t>Ability to better align expertise and experience with trustee role (investment vs. administrative)</a:t>
            </a:r>
          </a:p>
          <a:p>
            <a:pPr marL="0" indent="0">
              <a:buNone/>
            </a:pPr>
            <a:endParaRPr lang="en-US" sz="1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accent1"/>
                </a:solidFill>
                <a:sym typeface="Wingdings" panose="05000000000000000000" pitchFamily="2" charset="2"/>
              </a:rPr>
              <a:t> Impacts for plan participants</a:t>
            </a:r>
            <a:endParaRPr lang="en-US" sz="1600" b="1" dirty="0">
              <a:solidFill>
                <a:schemeClr val="accent1"/>
              </a:solidFill>
            </a:endParaRPr>
          </a:p>
          <a:p>
            <a:r>
              <a:rPr lang="en-US" sz="1600" dirty="0"/>
              <a:t>Greater visibility into board activities</a:t>
            </a:r>
          </a:p>
          <a:p>
            <a:r>
              <a:rPr lang="en-US" sz="1600" dirty="0"/>
              <a:t>Greater confidence in pension performance due to increased expertise</a:t>
            </a:r>
          </a:p>
          <a:p>
            <a:r>
              <a:rPr lang="en-US" sz="1600" dirty="0"/>
              <a:t>No impact on paycheck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38315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246DB-5C0F-4ACA-AA7B-D957CF45B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5EC2A-9B13-497F-8DA8-5519EFD90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3094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BF16A7-BD17-4633-9B56-47906CCDB77B}"/>
              </a:ext>
            </a:extLst>
          </p:cNvPr>
          <p:cNvSpPr/>
          <p:nvPr/>
        </p:nvSpPr>
        <p:spPr>
          <a:xfrm>
            <a:off x="947956" y="1659285"/>
            <a:ext cx="74158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Borders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298 Ga.  at 192: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"In addition, the General Assembly has expressly authorized municipalities to establish and finance retirement systems and to provide retirement and pension benefits. OCGA § 36–34–2(4) confers upon the governing body of any municipal corporation,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'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[t]he power to establish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merit systems,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retirement systems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insurance plans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all municipal employees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to establish insurance plans for school employees of independent municipal systems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to provide the method or methods of financing such systems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plans[.] ...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(Emphasis supplied.)'"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4783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2DDC3F-32A8-422B-B6EC-5B17EE0D511F}"/>
              </a:ext>
            </a:extLst>
          </p:cNvPr>
          <p:cNvSpPr/>
          <p:nvPr/>
        </p:nvSpPr>
        <p:spPr>
          <a:xfrm>
            <a:off x="5066527" y="3456008"/>
            <a:ext cx="233789" cy="1511162"/>
          </a:xfrm>
          <a:prstGeom prst="rect">
            <a:avLst/>
          </a:prstGeom>
          <a:solidFill>
            <a:srgbClr val="CC66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EA7AC-6EEA-4BFF-93E9-F27E57DD79DF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63032" y="1537401"/>
            <a:ext cx="8507835" cy="446627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ular Callout 13">
            <a:extLst>
              <a:ext uri="{FF2B5EF4-FFF2-40B4-BE49-F238E27FC236}">
                <a16:creationId xmlns:a16="http://schemas.microsoft.com/office/drawing/2014/main" id="{E9724ED7-40D7-4149-8445-59EE7D71C6E0}"/>
              </a:ext>
            </a:extLst>
          </p:cNvPr>
          <p:cNvSpPr/>
          <p:nvPr/>
        </p:nvSpPr>
        <p:spPr>
          <a:xfrm>
            <a:off x="4658254" y="2049111"/>
            <a:ext cx="2127637" cy="940278"/>
          </a:xfrm>
          <a:prstGeom prst="wedgeRectCallout">
            <a:avLst>
              <a:gd name="adj1" fmla="val -27968"/>
              <a:gd name="adj2" fmla="val 9359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+mj-lt"/>
              </a:rPr>
              <a:t>Currently expect to hit 35% cap (and trigger employee cost sharing) by 2029.  Estimate that 50 bps improvement in rate of return delays trigger by 3-5 years; 100 bps improvement likely avoids trigger altogether.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E8C4E3C-E931-4DCF-A7E3-B11493B42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644" y="144244"/>
            <a:ext cx="7391400" cy="952500"/>
          </a:xfrm>
        </p:spPr>
        <p:txBody>
          <a:bodyPr/>
          <a:lstStyle/>
          <a:p>
            <a:r>
              <a:rPr lang="en-US" dirty="0"/>
              <a:t>Annual Required Contribution</a:t>
            </a:r>
            <a:br>
              <a:rPr lang="en-US" dirty="0"/>
            </a:br>
            <a:r>
              <a:rPr lang="en-US" sz="2000" dirty="0"/>
              <a:t>(Slide from Efficiency Commission, 2014)</a:t>
            </a:r>
          </a:p>
        </p:txBody>
      </p:sp>
    </p:spTree>
    <p:extLst>
      <p:ext uri="{BB962C8B-B14F-4D97-AF65-F5344CB8AC3E}">
        <p14:creationId xmlns:p14="http://schemas.microsoft.com/office/powerpoint/2010/main" val="58785553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</a:rPr>
              <a:t>Defined Benefit (“DB”) Pension Plan</a:t>
            </a:r>
          </a:p>
        </p:txBody>
      </p:sp>
      <p:sp>
        <p:nvSpPr>
          <p:cNvPr id="23" name="Freeform 22"/>
          <p:cNvSpPr/>
          <p:nvPr/>
        </p:nvSpPr>
        <p:spPr>
          <a:xfrm>
            <a:off x="1106488" y="3903663"/>
            <a:ext cx="2193925" cy="2193925"/>
          </a:xfrm>
          <a:custGeom>
            <a:avLst/>
            <a:gdLst>
              <a:gd name="connsiteX0" fmla="*/ 0 w 2170178"/>
              <a:gd name="connsiteY0" fmla="*/ 992909 h 1985818"/>
              <a:gd name="connsiteX1" fmla="*/ 352573 w 2170178"/>
              <a:gd name="connsiteY1" fmla="*/ 260392 h 1985818"/>
              <a:gd name="connsiteX2" fmla="*/ 1085091 w 2170178"/>
              <a:gd name="connsiteY2" fmla="*/ 1 h 1985818"/>
              <a:gd name="connsiteX3" fmla="*/ 1817608 w 2170178"/>
              <a:gd name="connsiteY3" fmla="*/ 260394 h 1985818"/>
              <a:gd name="connsiteX4" fmla="*/ 2170179 w 2170178"/>
              <a:gd name="connsiteY4" fmla="*/ 992912 h 1985818"/>
              <a:gd name="connsiteX5" fmla="*/ 1817607 w 2170178"/>
              <a:gd name="connsiteY5" fmla="*/ 1725429 h 1985818"/>
              <a:gd name="connsiteX6" fmla="*/ 1085090 w 2170178"/>
              <a:gd name="connsiteY6" fmla="*/ 1985821 h 1985818"/>
              <a:gd name="connsiteX7" fmla="*/ 352573 w 2170178"/>
              <a:gd name="connsiteY7" fmla="*/ 1725429 h 1985818"/>
              <a:gd name="connsiteX8" fmla="*/ 2 w 2170178"/>
              <a:gd name="connsiteY8" fmla="*/ 992911 h 1985818"/>
              <a:gd name="connsiteX9" fmla="*/ 0 w 2170178"/>
              <a:gd name="connsiteY9" fmla="*/ 992909 h 19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70178" h="1985818">
                <a:moveTo>
                  <a:pt x="0" y="992909"/>
                </a:moveTo>
                <a:cubicBezTo>
                  <a:pt x="0" y="714286"/>
                  <a:pt x="127936" y="448483"/>
                  <a:pt x="352573" y="260392"/>
                </a:cubicBezTo>
                <a:cubicBezTo>
                  <a:pt x="552614" y="92895"/>
                  <a:pt x="813940" y="1"/>
                  <a:pt x="1085091" y="1"/>
                </a:cubicBezTo>
                <a:cubicBezTo>
                  <a:pt x="1356242" y="1"/>
                  <a:pt x="1617567" y="92896"/>
                  <a:pt x="1817608" y="260394"/>
                </a:cubicBezTo>
                <a:cubicBezTo>
                  <a:pt x="2042245" y="448486"/>
                  <a:pt x="2170179" y="714289"/>
                  <a:pt x="2170179" y="992912"/>
                </a:cubicBezTo>
                <a:cubicBezTo>
                  <a:pt x="2170179" y="1271535"/>
                  <a:pt x="2042244" y="1537338"/>
                  <a:pt x="1817607" y="1725429"/>
                </a:cubicBezTo>
                <a:cubicBezTo>
                  <a:pt x="1617566" y="1892926"/>
                  <a:pt x="1356240" y="1985821"/>
                  <a:pt x="1085090" y="1985821"/>
                </a:cubicBezTo>
                <a:cubicBezTo>
                  <a:pt x="813939" y="1985821"/>
                  <a:pt x="552614" y="1892926"/>
                  <a:pt x="352573" y="1725429"/>
                </a:cubicBezTo>
                <a:cubicBezTo>
                  <a:pt x="127936" y="1537337"/>
                  <a:pt x="1" y="1271534"/>
                  <a:pt x="2" y="992911"/>
                </a:cubicBezTo>
                <a:lnTo>
                  <a:pt x="0" y="99290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30515" tIns="303516" rIns="330515" bIns="303516" spcCol="127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Employee Contribution: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LIMITED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Percentage of salary to pension plan from each paycheck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911850" y="3903663"/>
            <a:ext cx="2195513" cy="2193925"/>
          </a:xfrm>
          <a:custGeom>
            <a:avLst/>
            <a:gdLst>
              <a:gd name="connsiteX0" fmla="*/ 0 w 2170178"/>
              <a:gd name="connsiteY0" fmla="*/ 992909 h 1985818"/>
              <a:gd name="connsiteX1" fmla="*/ 352573 w 2170178"/>
              <a:gd name="connsiteY1" fmla="*/ 260392 h 1985818"/>
              <a:gd name="connsiteX2" fmla="*/ 1085091 w 2170178"/>
              <a:gd name="connsiteY2" fmla="*/ 1 h 1985818"/>
              <a:gd name="connsiteX3" fmla="*/ 1817608 w 2170178"/>
              <a:gd name="connsiteY3" fmla="*/ 260394 h 1985818"/>
              <a:gd name="connsiteX4" fmla="*/ 2170179 w 2170178"/>
              <a:gd name="connsiteY4" fmla="*/ 992912 h 1985818"/>
              <a:gd name="connsiteX5" fmla="*/ 1817607 w 2170178"/>
              <a:gd name="connsiteY5" fmla="*/ 1725429 h 1985818"/>
              <a:gd name="connsiteX6" fmla="*/ 1085090 w 2170178"/>
              <a:gd name="connsiteY6" fmla="*/ 1985821 h 1985818"/>
              <a:gd name="connsiteX7" fmla="*/ 352573 w 2170178"/>
              <a:gd name="connsiteY7" fmla="*/ 1725429 h 1985818"/>
              <a:gd name="connsiteX8" fmla="*/ 2 w 2170178"/>
              <a:gd name="connsiteY8" fmla="*/ 992911 h 1985818"/>
              <a:gd name="connsiteX9" fmla="*/ 0 w 2170178"/>
              <a:gd name="connsiteY9" fmla="*/ 992909 h 19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70178" h="1985818">
                <a:moveTo>
                  <a:pt x="0" y="992909"/>
                </a:moveTo>
                <a:cubicBezTo>
                  <a:pt x="0" y="714286"/>
                  <a:pt x="127936" y="448483"/>
                  <a:pt x="352573" y="260392"/>
                </a:cubicBezTo>
                <a:cubicBezTo>
                  <a:pt x="552614" y="92895"/>
                  <a:pt x="813940" y="1"/>
                  <a:pt x="1085091" y="1"/>
                </a:cubicBezTo>
                <a:cubicBezTo>
                  <a:pt x="1356242" y="1"/>
                  <a:pt x="1617567" y="92896"/>
                  <a:pt x="1817608" y="260394"/>
                </a:cubicBezTo>
                <a:cubicBezTo>
                  <a:pt x="2042245" y="448486"/>
                  <a:pt x="2170179" y="714289"/>
                  <a:pt x="2170179" y="992912"/>
                </a:cubicBezTo>
                <a:cubicBezTo>
                  <a:pt x="2170179" y="1271535"/>
                  <a:pt x="2042244" y="1537338"/>
                  <a:pt x="1817607" y="1725429"/>
                </a:cubicBezTo>
                <a:cubicBezTo>
                  <a:pt x="1617566" y="1892926"/>
                  <a:pt x="1356240" y="1985821"/>
                  <a:pt x="1085090" y="1985821"/>
                </a:cubicBezTo>
                <a:cubicBezTo>
                  <a:pt x="813939" y="1985821"/>
                  <a:pt x="552614" y="1892926"/>
                  <a:pt x="352573" y="1725429"/>
                </a:cubicBezTo>
                <a:cubicBezTo>
                  <a:pt x="127936" y="1537337"/>
                  <a:pt x="1" y="1271534"/>
                  <a:pt x="2" y="992911"/>
                </a:cubicBezTo>
                <a:lnTo>
                  <a:pt x="0" y="99290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30515" tIns="303516" rIns="330515" bIns="303516" spcCol="127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City Contribution: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Unlimited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Amount needed to fulfill lifetime retirement obligation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5" name="Left Arrow 24"/>
          <p:cNvSpPr/>
          <p:nvPr/>
        </p:nvSpPr>
        <p:spPr>
          <a:xfrm rot="18764263">
            <a:off x="2612232" y="3250406"/>
            <a:ext cx="1371600" cy="639763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Left Arrow 25"/>
          <p:cNvSpPr/>
          <p:nvPr/>
        </p:nvSpPr>
        <p:spPr>
          <a:xfrm rot="13302380">
            <a:off x="5133975" y="3322638"/>
            <a:ext cx="1371600" cy="639762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Freeform 21"/>
          <p:cNvSpPr/>
          <p:nvPr/>
        </p:nvSpPr>
        <p:spPr>
          <a:xfrm>
            <a:off x="3191066" y="1252463"/>
            <a:ext cx="2824144" cy="3038610"/>
          </a:xfrm>
          <a:custGeom>
            <a:avLst/>
            <a:gdLst>
              <a:gd name="connsiteX0" fmla="*/ 0 w 4848768"/>
              <a:gd name="connsiteY0" fmla="*/ 2061726 h 4123451"/>
              <a:gd name="connsiteX1" fmla="*/ 853796 w 4848768"/>
              <a:gd name="connsiteY1" fmla="*/ 491136 h 4123451"/>
              <a:gd name="connsiteX2" fmla="*/ 2424387 w 4848768"/>
              <a:gd name="connsiteY2" fmla="*/ 2 h 4123451"/>
              <a:gd name="connsiteX3" fmla="*/ 3994978 w 4848768"/>
              <a:gd name="connsiteY3" fmla="*/ 491139 h 4123451"/>
              <a:gd name="connsiteX4" fmla="*/ 4848769 w 4848768"/>
              <a:gd name="connsiteY4" fmla="*/ 2061732 h 4123451"/>
              <a:gd name="connsiteX5" fmla="*/ 3994975 w 4848768"/>
              <a:gd name="connsiteY5" fmla="*/ 3632323 h 4123451"/>
              <a:gd name="connsiteX6" fmla="*/ 2424384 w 4848768"/>
              <a:gd name="connsiteY6" fmla="*/ 4123458 h 4123451"/>
              <a:gd name="connsiteX7" fmla="*/ 853793 w 4848768"/>
              <a:gd name="connsiteY7" fmla="*/ 3632321 h 4123451"/>
              <a:gd name="connsiteX8" fmla="*/ 1 w 4848768"/>
              <a:gd name="connsiteY8" fmla="*/ 2061729 h 4123451"/>
              <a:gd name="connsiteX9" fmla="*/ 0 w 4848768"/>
              <a:gd name="connsiteY9" fmla="*/ 2061726 h 412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48768" h="4123451">
                <a:moveTo>
                  <a:pt x="0" y="2061726"/>
                </a:moveTo>
                <a:cubicBezTo>
                  <a:pt x="1" y="1457053"/>
                  <a:pt x="312140" y="882862"/>
                  <a:pt x="853796" y="491136"/>
                </a:cubicBezTo>
                <a:cubicBezTo>
                  <a:pt x="1292189" y="174090"/>
                  <a:pt x="1848906" y="2"/>
                  <a:pt x="2424387" y="2"/>
                </a:cubicBezTo>
                <a:cubicBezTo>
                  <a:pt x="2999869" y="2"/>
                  <a:pt x="3556585" y="174093"/>
                  <a:pt x="3994978" y="491139"/>
                </a:cubicBezTo>
                <a:cubicBezTo>
                  <a:pt x="4536633" y="882866"/>
                  <a:pt x="4848770" y="1457058"/>
                  <a:pt x="4848769" y="2061732"/>
                </a:cubicBezTo>
                <a:cubicBezTo>
                  <a:pt x="4848769" y="2666406"/>
                  <a:pt x="4536631" y="3240597"/>
                  <a:pt x="3994975" y="3632323"/>
                </a:cubicBezTo>
                <a:cubicBezTo>
                  <a:pt x="3556582" y="3949369"/>
                  <a:pt x="2999866" y="4123458"/>
                  <a:pt x="2424384" y="4123458"/>
                </a:cubicBezTo>
                <a:cubicBezTo>
                  <a:pt x="1848902" y="4123458"/>
                  <a:pt x="1292186" y="3949368"/>
                  <a:pt x="853793" y="3632321"/>
                </a:cubicBezTo>
                <a:cubicBezTo>
                  <a:pt x="312137" y="3240594"/>
                  <a:pt x="0" y="2666403"/>
                  <a:pt x="1" y="2061729"/>
                </a:cubicBezTo>
                <a:cubicBezTo>
                  <a:pt x="1" y="2061728"/>
                  <a:pt x="0" y="2061727"/>
                  <a:pt x="0" y="206172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25326" tIns="619105" rIns="725326" bIns="619105" spcCol="127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RETIREMENT BENEFIT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UNLIMITED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Pension payment for  entire life of employee,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and for life of surviving  qualified beneficiary</a:t>
            </a:r>
          </a:p>
        </p:txBody>
      </p:sp>
    </p:spTree>
    <p:extLst>
      <p:ext uri="{BB962C8B-B14F-4D97-AF65-F5344CB8AC3E}">
        <p14:creationId xmlns:p14="http://schemas.microsoft.com/office/powerpoint/2010/main" val="299135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Seminal Fact About DB Pension</a:t>
            </a:r>
          </a:p>
        </p:txBody>
      </p:sp>
      <p:sp>
        <p:nvSpPr>
          <p:cNvPr id="6" name="Freeform 5"/>
          <p:cNvSpPr/>
          <p:nvPr/>
        </p:nvSpPr>
        <p:spPr>
          <a:xfrm>
            <a:off x="793214" y="1560511"/>
            <a:ext cx="7557571" cy="4432663"/>
          </a:xfrm>
          <a:custGeom>
            <a:avLst/>
            <a:gdLst>
              <a:gd name="connsiteX0" fmla="*/ 0 w 4848768"/>
              <a:gd name="connsiteY0" fmla="*/ 2061726 h 4123451"/>
              <a:gd name="connsiteX1" fmla="*/ 853796 w 4848768"/>
              <a:gd name="connsiteY1" fmla="*/ 491136 h 4123451"/>
              <a:gd name="connsiteX2" fmla="*/ 2424387 w 4848768"/>
              <a:gd name="connsiteY2" fmla="*/ 2 h 4123451"/>
              <a:gd name="connsiteX3" fmla="*/ 3994978 w 4848768"/>
              <a:gd name="connsiteY3" fmla="*/ 491139 h 4123451"/>
              <a:gd name="connsiteX4" fmla="*/ 4848769 w 4848768"/>
              <a:gd name="connsiteY4" fmla="*/ 2061732 h 4123451"/>
              <a:gd name="connsiteX5" fmla="*/ 3994975 w 4848768"/>
              <a:gd name="connsiteY5" fmla="*/ 3632323 h 4123451"/>
              <a:gd name="connsiteX6" fmla="*/ 2424384 w 4848768"/>
              <a:gd name="connsiteY6" fmla="*/ 4123458 h 4123451"/>
              <a:gd name="connsiteX7" fmla="*/ 853793 w 4848768"/>
              <a:gd name="connsiteY7" fmla="*/ 3632321 h 4123451"/>
              <a:gd name="connsiteX8" fmla="*/ 1 w 4848768"/>
              <a:gd name="connsiteY8" fmla="*/ 2061729 h 4123451"/>
              <a:gd name="connsiteX9" fmla="*/ 0 w 4848768"/>
              <a:gd name="connsiteY9" fmla="*/ 2061726 h 412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48768" h="4123451">
                <a:moveTo>
                  <a:pt x="0" y="2061726"/>
                </a:moveTo>
                <a:cubicBezTo>
                  <a:pt x="1" y="1457053"/>
                  <a:pt x="312140" y="882862"/>
                  <a:pt x="853796" y="491136"/>
                </a:cubicBezTo>
                <a:cubicBezTo>
                  <a:pt x="1292189" y="174090"/>
                  <a:pt x="1848906" y="2"/>
                  <a:pt x="2424387" y="2"/>
                </a:cubicBezTo>
                <a:cubicBezTo>
                  <a:pt x="2999869" y="2"/>
                  <a:pt x="3556585" y="174093"/>
                  <a:pt x="3994978" y="491139"/>
                </a:cubicBezTo>
                <a:cubicBezTo>
                  <a:pt x="4536633" y="882866"/>
                  <a:pt x="4848770" y="1457058"/>
                  <a:pt x="4848769" y="2061732"/>
                </a:cubicBezTo>
                <a:cubicBezTo>
                  <a:pt x="4848769" y="2666406"/>
                  <a:pt x="4536631" y="3240597"/>
                  <a:pt x="3994975" y="3632323"/>
                </a:cubicBezTo>
                <a:cubicBezTo>
                  <a:pt x="3556582" y="3949369"/>
                  <a:pt x="2999866" y="4123458"/>
                  <a:pt x="2424384" y="4123458"/>
                </a:cubicBezTo>
                <a:cubicBezTo>
                  <a:pt x="1848902" y="4123458"/>
                  <a:pt x="1292186" y="3949368"/>
                  <a:pt x="853793" y="3632321"/>
                </a:cubicBezTo>
                <a:cubicBezTo>
                  <a:pt x="312137" y="3240594"/>
                  <a:pt x="0" y="2666403"/>
                  <a:pt x="1" y="2061729"/>
                </a:cubicBezTo>
                <a:cubicBezTo>
                  <a:pt x="1" y="2061728"/>
                  <a:pt x="0" y="2061727"/>
                  <a:pt x="0" y="206172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25326" tIns="619105" rIns="725326" bIns="619105" spcCol="127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RETIREMENT BENEFIT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UNLIMITED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Pension payment for  entire life of employee,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and for life of surviving  qualified beneficiary</a:t>
            </a:r>
          </a:p>
        </p:txBody>
      </p:sp>
    </p:spTree>
    <p:extLst>
      <p:ext uri="{BB962C8B-B14F-4D97-AF65-F5344CB8AC3E}">
        <p14:creationId xmlns:p14="http://schemas.microsoft.com/office/powerpoint/2010/main" val="211171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3F65-D9E9-45BB-8974-9E99499DC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Reed Administration: A Legacy of Fiscal Strengthening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BD8E8-26B0-4BE1-A42B-A4BF501F0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3893754"/>
            <a:ext cx="8229600" cy="2546103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5004" y="1393934"/>
            <a:ext cx="7851767" cy="35183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i="1" dirty="0"/>
              <a:t>Because of our efforts, Atlanta is in the strongest financial condition in more than a generation.  </a:t>
            </a:r>
          </a:p>
          <a:p>
            <a:r>
              <a:rPr lang="en-US" i="1" dirty="0"/>
              <a:t>In 2010, we started out with our heaviest lift – pension reform. Our solution has become a model for other cities in America. </a:t>
            </a:r>
          </a:p>
          <a:p>
            <a:r>
              <a:rPr lang="en-US" i="1" dirty="0"/>
              <a:t>Since then, we have built our cash reserves from $7.4 million to over $175 million today. We have balanced our budget for eight consecutive years, without once turning to a property tax increase. We have moved our credit rating eight positions, to AA+, the second highest credit rating that a City can have. </a:t>
            </a:r>
          </a:p>
          <a:p>
            <a:r>
              <a:rPr lang="en-US" sz="2000" i="1" dirty="0"/>
              <a:t>Now is the time to take this last final big vote on a fiscally smart, good government policy proposal.</a:t>
            </a:r>
          </a:p>
          <a:p>
            <a:r>
              <a:rPr lang="en-US" dirty="0"/>
              <a:t>				</a:t>
            </a:r>
          </a:p>
          <a:p>
            <a:r>
              <a:rPr lang="en-US" dirty="0"/>
              <a:t>				- Mayor Kasim Reed</a:t>
            </a:r>
          </a:p>
        </p:txBody>
      </p:sp>
    </p:spTree>
    <p:extLst>
      <p:ext uri="{BB962C8B-B14F-4D97-AF65-F5344CB8AC3E}">
        <p14:creationId xmlns:p14="http://schemas.microsoft.com/office/powerpoint/2010/main" val="310899612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A39B4-FEF5-40A2-8E49-0ABD85B48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50000"/>
              </a:spcBef>
              <a:defRPr/>
            </a:pPr>
            <a:r>
              <a:rPr lang="en-US" dirty="0"/>
              <a:t>2014 Blue Ribbon Commission on Waste &amp; Efficiency in Government Recommendation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D68DF2-BA31-4A5C-A139-9526175EC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54" t="11241" r="20117" b="4626"/>
          <a:stretch/>
        </p:blipFill>
        <p:spPr>
          <a:xfrm>
            <a:off x="138222" y="1372469"/>
            <a:ext cx="6423843" cy="4320822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2AB8A1-BEAC-4A3E-AA43-31BF8B390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912" r="3646"/>
          <a:stretch/>
        </p:blipFill>
        <p:spPr>
          <a:xfrm rot="21053209">
            <a:off x="4552723" y="3675856"/>
            <a:ext cx="4213673" cy="308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8447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71F07-6BE4-4300-8196-E1F520C82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17-O-1589 Proposed Improvements to Governance of Pension 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6C147-20BC-4532-B10E-5CB3A5496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402" y="1238123"/>
            <a:ext cx="8464455" cy="2233493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>
                <a:solidFill>
                  <a:schemeClr val="accent1"/>
                </a:solidFill>
              </a:rPr>
              <a:t>What are we proposing?</a:t>
            </a:r>
          </a:p>
          <a:p>
            <a:pPr marL="0" indent="0">
              <a:buNone/>
            </a:pPr>
            <a:r>
              <a:rPr lang="en-US" sz="1600" dirty="0"/>
              <a:t>Ensuring that the investment decisions for employee pensions are the best they can be by:</a:t>
            </a:r>
          </a:p>
          <a:p>
            <a:r>
              <a:rPr lang="en-US" sz="1600" dirty="0"/>
              <a:t>Bringing together the three pension boards into one investment board to achieve lower costs in administrating three employee pension funds</a:t>
            </a:r>
          </a:p>
          <a:p>
            <a:r>
              <a:rPr lang="en-US" sz="1600" dirty="0"/>
              <a:t>Implementing best practices such as bringing more expert capability to the board, improving board training qualifications and increasing transparency</a:t>
            </a:r>
          </a:p>
          <a:p>
            <a:r>
              <a:rPr lang="en-US" sz="1600" dirty="0"/>
              <a:t>While still maintaining the funds separately and creating administrative sub-committees for claims and non-investment administration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BCE6F3E-1B84-4E20-9211-F0D7C4166684}"/>
              </a:ext>
            </a:extLst>
          </p:cNvPr>
          <p:cNvSpPr txBox="1">
            <a:spLocks/>
          </p:cNvSpPr>
          <p:nvPr/>
        </p:nvSpPr>
        <p:spPr bwMode="auto">
          <a:xfrm>
            <a:off x="291553" y="3971991"/>
            <a:ext cx="8464455" cy="223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233363" indent="-2333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Wingdings" pitchFamily="2" charset="2"/>
              <a:buChar char="§"/>
              <a:defRPr lang="en-US" sz="20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Calibri" pitchFamily="34" charset="0"/>
              <a:buChar char="–"/>
              <a:defRPr lang="en-US" sz="1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90563" indent="-2333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itchFamily="34" charset="0"/>
              <a:buChar char="•"/>
              <a:defRPr lang="en-US" sz="1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914400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Wingdings" pitchFamily="2" charset="2"/>
              <a:buChar char="§"/>
              <a:defRPr lang="en-US" sz="1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147763" indent="-2333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–"/>
              <a:defRPr lang="en-US" sz="14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352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6pPr>
            <a:lvl7pPr marL="26924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7pPr>
            <a:lvl8pPr marL="31496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8pPr>
            <a:lvl9pPr marL="36068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9pPr>
          </a:lstStyle>
          <a:p>
            <a:pPr marL="9525" indent="0">
              <a:buNone/>
            </a:pPr>
            <a:r>
              <a:rPr lang="en-US" sz="1600" dirty="0">
                <a:solidFill>
                  <a:schemeClr val="accent1"/>
                </a:solidFill>
              </a:rPr>
              <a:t>Benefits</a:t>
            </a:r>
          </a:p>
          <a:p>
            <a:r>
              <a:rPr lang="en-US" sz="1600" b="0" dirty="0"/>
              <a:t>Reduce the administrative costs of servicing three separate boards, e.g., actuarial, legal, investment consultants, third party administrators</a:t>
            </a:r>
          </a:p>
          <a:p>
            <a:r>
              <a:rPr lang="en-US" sz="1600" b="0" dirty="0"/>
              <a:t>Ensure investment performance is optimized, so that the annual pension contribution cost from the General Fund is the lowest it can be in all financial cycles</a:t>
            </a:r>
          </a:p>
          <a:p>
            <a:pPr lvl="1"/>
            <a:r>
              <a:rPr lang="en-US" sz="1600" b="0" dirty="0"/>
              <a:t>And pushes out as far as possible the financial cap that triggers further potential pension changes</a:t>
            </a:r>
          </a:p>
        </p:txBody>
      </p:sp>
    </p:spTree>
    <p:extLst>
      <p:ext uri="{BB962C8B-B14F-4D97-AF65-F5344CB8AC3E}">
        <p14:creationId xmlns:p14="http://schemas.microsoft.com/office/powerpoint/2010/main" val="35985208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Proposal Does and Does Not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0AE252-F94D-4FE3-A435-7ADECE26440D}"/>
              </a:ext>
            </a:extLst>
          </p:cNvPr>
          <p:cNvSpPr txBox="1">
            <a:spLocks/>
          </p:cNvSpPr>
          <p:nvPr/>
        </p:nvSpPr>
        <p:spPr bwMode="auto">
          <a:xfrm>
            <a:off x="417286" y="1238123"/>
            <a:ext cx="8258401" cy="225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233363" indent="-2333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Wingdings" pitchFamily="2" charset="2"/>
              <a:buChar char="§"/>
              <a:defRPr lang="en-US" sz="20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Calibri" pitchFamily="34" charset="0"/>
              <a:buChar char="–"/>
              <a:defRPr lang="en-US" sz="1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90563" indent="-2333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itchFamily="34" charset="0"/>
              <a:buChar char="•"/>
              <a:defRPr lang="en-US" sz="1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914400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Wingdings" pitchFamily="2" charset="2"/>
              <a:buChar char="§"/>
              <a:defRPr lang="en-US" sz="1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147763" indent="-2333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–"/>
              <a:defRPr lang="en-US" sz="14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352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6pPr>
            <a:lvl7pPr marL="26924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7pPr>
            <a:lvl8pPr marL="31496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8pPr>
            <a:lvl9pPr marL="36068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9pPr>
          </a:lstStyle>
          <a:p>
            <a:pPr marL="9525" indent="0">
              <a:buNone/>
            </a:pPr>
            <a:r>
              <a:rPr lang="en-US" sz="1800" kern="0" dirty="0">
                <a:solidFill>
                  <a:schemeClr val="accent1"/>
                </a:solidFill>
              </a:rPr>
              <a:t>What this will NOT do:</a:t>
            </a:r>
          </a:p>
          <a:p>
            <a:pPr marL="352425" indent="-342900"/>
            <a:r>
              <a:rPr lang="en-US" sz="1800" b="0" kern="0" dirty="0"/>
              <a:t>Does </a:t>
            </a:r>
            <a:r>
              <a:rPr lang="en-US" sz="1800" u="sng" kern="0" dirty="0"/>
              <a:t>NOT</a:t>
            </a:r>
            <a:r>
              <a:rPr lang="en-US" sz="1800" b="0" kern="0" dirty="0"/>
              <a:t> affect your paycheck or retirement check</a:t>
            </a:r>
            <a:endParaRPr lang="en-US" sz="1800" u="sng" kern="0" dirty="0"/>
          </a:p>
          <a:p>
            <a:pPr marL="352425" indent="-342900"/>
            <a:r>
              <a:rPr lang="en-US" sz="1800" b="0" kern="0" dirty="0"/>
              <a:t>Does</a:t>
            </a:r>
            <a:r>
              <a:rPr lang="en-US" sz="1800" u="sng" kern="0" dirty="0"/>
              <a:t> NOT</a:t>
            </a:r>
            <a:r>
              <a:rPr lang="en-US" sz="1800" b="0" kern="0" dirty="0"/>
              <a:t> co-mingle the three funds – they will be maintained separately</a:t>
            </a:r>
          </a:p>
          <a:p>
            <a:pPr marL="352425" indent="-342900"/>
            <a:r>
              <a:rPr lang="en-US" sz="1800" b="0" kern="0" dirty="0"/>
              <a:t>Does </a:t>
            </a:r>
            <a:r>
              <a:rPr lang="en-US" sz="1800" u="sng" kern="0" dirty="0"/>
              <a:t>NOT</a:t>
            </a:r>
            <a:r>
              <a:rPr lang="en-US" sz="1800" b="0" kern="0" dirty="0"/>
              <a:t> eliminate representation on Board of plan participants: both active and retire representation remains on the Board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208E4D-699D-49B4-9D54-EADEE4F3B7BF}"/>
              </a:ext>
            </a:extLst>
          </p:cNvPr>
          <p:cNvSpPr txBox="1">
            <a:spLocks/>
          </p:cNvSpPr>
          <p:nvPr/>
        </p:nvSpPr>
        <p:spPr bwMode="auto">
          <a:xfrm>
            <a:off x="417286" y="3971991"/>
            <a:ext cx="8258401" cy="225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233363" indent="-2333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Wingdings" pitchFamily="2" charset="2"/>
              <a:buChar char="§"/>
              <a:defRPr lang="en-US" sz="20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Calibri" pitchFamily="34" charset="0"/>
              <a:buChar char="–"/>
              <a:defRPr lang="en-US" sz="1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90563" indent="-2333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itchFamily="34" charset="0"/>
              <a:buChar char="•"/>
              <a:defRPr lang="en-US" sz="1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914400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Wingdings" pitchFamily="2" charset="2"/>
              <a:buChar char="§"/>
              <a:defRPr lang="en-US" sz="1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147763" indent="-2333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–"/>
              <a:defRPr lang="en-US" sz="14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352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6pPr>
            <a:lvl7pPr marL="26924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7pPr>
            <a:lvl8pPr marL="31496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8pPr>
            <a:lvl9pPr marL="3606800" indent="-139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–"/>
              <a:defRPr sz="1000">
                <a:solidFill>
                  <a:srgbClr val="4D4D4D"/>
                </a:solidFill>
                <a:latin typeface="+mn-lt"/>
              </a:defRPr>
            </a:lvl9pPr>
          </a:lstStyle>
          <a:p>
            <a:pPr marL="9525" indent="0">
              <a:buNone/>
            </a:pPr>
            <a:r>
              <a:rPr lang="en-US" sz="1800" kern="0" dirty="0">
                <a:solidFill>
                  <a:schemeClr val="accent1"/>
                </a:solidFill>
              </a:rPr>
              <a:t>What this will do:</a:t>
            </a:r>
          </a:p>
          <a:p>
            <a:pPr marL="295275" indent="-285750"/>
            <a:r>
              <a:rPr lang="en-US" sz="1800" b="0" kern="0" dirty="0"/>
              <a:t>Bring more financial expertise to the pension investment decisions, in line with best practices</a:t>
            </a:r>
            <a:endParaRPr lang="en-US" sz="1800" b="0" i="1" kern="0" dirty="0">
              <a:solidFill>
                <a:schemeClr val="tx2"/>
              </a:solidFill>
            </a:endParaRPr>
          </a:p>
          <a:p>
            <a:pPr marL="295275" indent="-285750"/>
            <a:r>
              <a:rPr lang="en-US" sz="1800" b="0" kern="0" dirty="0"/>
              <a:t>Save administrative costs by consolidating advisors/consultants across three funds</a:t>
            </a:r>
          </a:p>
          <a:p>
            <a:pPr marL="295275" indent="-285750"/>
            <a:r>
              <a:rPr lang="en-US" sz="1800" b="0" kern="0" dirty="0"/>
              <a:t>Increase transparency through additional reporting requirements</a:t>
            </a: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27735592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Pension Fund Investment Returns	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F7EA0C1-E338-4142-81E6-DFFCEFF0A5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653854"/>
              </p:ext>
            </p:extLst>
          </p:nvPr>
        </p:nvGraphicFramePr>
        <p:xfrm>
          <a:off x="457200" y="1331913"/>
          <a:ext cx="8229600" cy="458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646836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of Atlanta Contributions</a:t>
            </a:r>
            <a:br>
              <a:rPr lang="en-US" dirty="0"/>
            </a:br>
            <a:r>
              <a:rPr lang="en-US" sz="1400" dirty="0"/>
              <a:t> </a:t>
            </a:r>
            <a:r>
              <a:rPr lang="en-US" sz="1200" dirty="0"/>
              <a:t>Including General Fund, Aviation, Watershed and various other enterprise funds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2AE62D8-22D6-45C8-9424-51C628860E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34062"/>
              </p:ext>
            </p:extLst>
          </p:nvPr>
        </p:nvGraphicFramePr>
        <p:xfrm>
          <a:off x="446088" y="1354138"/>
          <a:ext cx="8229600" cy="458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179112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XMLTAGS" val="1"/>
  <p:tag name="MEKKOXML1" val="4HooU0THZk28POP9trq+pbTvvzd/gcV8t56cq85kb3NDTsUhojRA0EsgEHHMH7oYP1SYpn09ysXVivguJdhTvfyVMsBLTGvcX7WPTor/CmV3kwZIe318YC++LWDleSOpwmuChU8E103LXYzB67zmw40xTlRJbydaQmxPfKNtNdR5cOlC2k6RuuBWqmhJPZmDZR5zOosyZXYj/JWvQBKKBEjvU5ruSsZWmzUlaEYTMtjUxXiYspyrIofecgZkKroPkFCToAD6gR99bEQWNN2hg8hM6WP7W+X+PNZB+PPoxcVZMgEx7bL6M9AuifIZSbQq9/CCSCjeI44qISMiaclI/GTOME9iGhO2uidFyNOUD+KnZpi1DmA8tWhA83IhN+fDaSD2PEMblKmIDugoR0CQtPYkOmoX1MshfskDduSS+X8AtF7Y4FUnhZiTHeL5ZBfOAvUfZsbdnKhhupmvXu06C7I1280Ct07bhMUqyrOdTF1WS6iDHT6iCmQScFja5xPqXIUr/NiXxAR8MzjL/JWd/Exhm+tyB1y5Us07Me+1+OXXKvfaOBYjuLnw9xw8Te0xxiWHOxyfJnKrfPmdIRHCgSFvSs0YboejWZGEDAU+/60i/4pbYLS+ZJRH8AT65gH3h4MOU7+oNjUY2GTB9yEZBQdkHKomERaTHY1ychU1rdj6QkBAqJEcqGgK8qjJL7b432tKrMfF3Pu61Ng2ICrIHNLyn6A7bZOOEyIgZrURcv4oq1QsMIlkEci8i3VqWuehp0EcBifFoXWtDh1cVgEWSnFEMZI7bVnul2WGxy3emkZoZ4cZJEpMJu+aZlVqAGEFmVcnLqGNOIJSduKex0bxraTquirO/SOyu0rbSFNZE3r9JxTeSXdwDshTLz9BYa7Jn3MW2hGEVJfgZI51JIMkwdx3M+Rv3Xt9Hty4vgcWlk5tH5RNyzXlAH/IFr0cPBV+PwB/cwyJJ0NSW/Pt+GelKmLpgfEMPDcbdfBOSpxO/WusK4I6KrkBh5RQlY1eGUO0UAZxZBNWknCU7bFQfDVyqa8li9cmRykNZBtzChAiLXdXKy2CJ/I1Cb2Z78t0WK/gtQEvPfG7SIyhm4WMgagklI6uWOweBwy+JXa437Et0w+sK2u6obU3HrNl4skt5tnAs66LEMIRUIgNCu572tnA5zu0NlcVZohFYREbT+W8eYgrPk5msT42P6Q/Us8i5WgJ1M5H3Ts66eWxSGdg/nEbbByrfn8Dji6bGQUqTipr48X8gmtcAs/6alCPt2ta6p3DcU8OnUJQ54o1INB4abBKBBoZ82o8RdPeHzxfuq0yhxVuIbRyJpSZva9Kq/GSXkWMU14A1xsCY1MSEGIGtQfDMQl1U/W/ZdeN7xYxiP/VefP3RG8lT1ENIYGXO1qggLV1ujOMU0h0cEm2SDS0X34bzWOIJN/O9WKxtfsMoTsZYXJRoKuqJsVMjB6K2aFzHFV62URoW1VUI0cgKrGZBTZCyuEaoBgayp8sEMkmA98OLFBXhUZ/P4CYSyu8AN65Tvwcyj/1eBPdNAV+B1qEtVuW7eG8v0vIlLEE817oFZqrbHDMOZqXAb/Kcs7ySO8eLgvVUpmXXT4/aG/RIH9Uv3rF+b1neivCK4P01jdNYfzOYAFm1/IrEMjLk4QfuSQHwlPLwVkDuv3zwKLp9FukfRDp2Bxo65rRSfgeHi3KI4Z+SFj2YUHct4vbhkaGVAzeCqEPcH/rCNmc9xPC9r7OMpFu70UL4Ds5v7rD1lPtUIK6VzP2Iz+JBfeRlG9FDB2RMGXMRJ3+od3AHM/x1GXcX508ShgelxfO3yWSNw450lks4WKRmhbQ3EmmThnddNJMdKykSH8R2eaM63CSNU/UE+mPFoEC8dsPCCG4IBl4vPqD3Kk32DXEKBQju5GvDgclKZ61J+aR1G9q0BLoRe0Is6BiLHNtowyZzLtOQJlASMp2d0FdMAxwdoL1shLZZyXWCZTec0fB6g0LatYwuwO78B4yKKYIT2ChpfmFatwDQ+i/RWJlzP+vCV0fdVVxsFyGyIPMZm5ZxgGJijqe7A/e6vKYfSSZU03964VSgg1wEUlcgOWlY3PIMJi44njAVcckL9/UfUXADgaBf9qw6DEQOSnqjy4Jl7fkbsGPF7APPUqey455BkeH/nIL60Mf84wBUl7T4jRYKVAbX8vdssSTN0q3J32gf/P6O41K3SasYgklxJIN1xp0i1yjS15qX8xW2JHGhxL4Uo9nvsnPo7EKh2zp53VE5z61LXYUpKbdkDSGeeDftPIRC2wzB902HiJOEJt4ob8ILmkz1zCNglbLpRSywGOc3Y7EAvaUkcGjYWEqfWk5yBuesVpmhp+ZzazZ1sVbAVFKZI7d2pVnCPZp2F0T/ZHuAt8mx4g9j5UIyuCwe/HhZszQTs3Ixu7FkcsfAmn8RYcxbaBv9+D2DSdo1X4jxYDCXxUBYZYf3uJg6LmmqF0SOdJFZE3S4kJBHeXYHqTjiJf/FsTqM8Vn80ctnk72hZj8snVN5b8hDByR8R63YBHMWeeu24wHWFRdtm1O0SlhzhFqPPDcohqZLIjWYFL+PxqAXKfbpNTzlnscLeHQHK6Rx0YKxN3kjMfvUL+SZhETwnaug6g6PUARCK/FuWPVjs3eT3UckCl6v3M9P0+utWk4kivFqlGONNKPHei3wtm+W51wGLiSi3QzeASE0urwumTcDeB71G1y1m/a5kfNPK9Jg2+h/c4Eed09D5/+IpcIqFdYOA5lf4zbNIVnIDHEXVs/PPHoRECF9HZPp3gPCBtNzAj6FrirWih8/rpoNftmTsnidk/NCLC/9NlQSbgsxqVvEDez4J3M1PzTnbSXKgnr7xT/D6LrjEUtZXf6mnq76T4Ap4f1mz3yv/czcsJ7yagOj3WNtAYlGJOdlkYdi0SjoWYxkZgAVbLP3OgDEkDoUbDXc5bpWpvnuLB7+c67TK88jAxl10uLSuLMHecK1+rtNG7nP/KUptN3HaB4zHgH/+gldKMcMnvetxKgJcMFqiggGTWoyKCp1lzHoxOzQ51GRDFxfj9GWnK6MN+8RHjy8B7xGWopO+ObniO6EU2IDy7RJu4W95XJ1nb4H6Q8Dt3GdemN3WTzdLhoigTbrjtzXUo7xNuQH4JD3HZtrCPON6XT6eBxYfg5ClB1HhfcYUiHkDp4J6hlFRtYcVN0R3j41nU7MoFALL+L8pG5x/gvCQAqWe67GQdM70xGLx0c4IBl5lbkMouTq3jkIarDwCkD8nyAz1bI4z2Tl8TdT5FkNGgBtmbnVfa/PBumMkv/Zrm8ZoKLf9bJaPReuBwKTszanCOerMR4zkywBLyJy+6un3wRgADeMzIg8JzbbMmDVULmfbYJbfyoffC84Yf8MLh0yHer5iMDYlXmrC8+RLyyISUYqtmgpKQQzFy+79t3VemZz7lgSfyz6VKdBg5fWELwJTMKYT1TlZZad/t2uZxE5TAEdySfJn8mltR1p3YdOv4EFdlT6GJYTxw2+V/DEeRRD436oQr55fWuzqKkHjk1xo0PkHEYN4ooN8FYFAS1rXkn/SdTeZA+J6LdERageJ6tFYlif47C89GSzKz0lRkrXi2lb59ietZTncNP5CLZ82Hxz98i7dxEhVw5eSH1mfEQMtdFTkQcZR3biiTBKQjogcnubA+tLHVz8V2TqIySZUTE1jHTVlkFtoHdcFptCpAR91DW+ZyxUm9zGm6JFPWu9xLXSgm6usXManXzWzWBkiaMLN3VMQv8vNaqnlptUm9ATodLiw7otZnu0ChjcEwlU/eG6baijLLk5E6pMaXEZsrLCoqOaO1s6BDz6AqoZ2qWxN9MvZK443EDvJIKjuTm/5a23K9P4sFV/KDp/UGRysiDGKMWvOVgKctFE9h1fAS3zFR/SOl70u4yXtwAP34suKHuG8RUOEUERd1Gcb1TrV4XJGBwnWTfLYzNkqMIKa6O8Ed4uMwAUQMyFxD6TYpjsTqLrgYRUQmhJmU/3aVQGMzHjRhMNNPzSqpAZXrarMdUkk857JA4EhzS80w/UxYwUZhBUIczL186IYVbkoiXZT/i+vv7+rXAPzr3nC07IBlyZ5AmNku+kF22E4Kvp5N1oEut7natSDYQjy9fQfq0cNKBVluHG3jcrmxMZC3TrNvc85ATUQoXV2jTtw+EP/vO8izDb1FbtInQiyIZeGNrPV+hLGeGih6QOgAOJdMTDtTps8k+5Wokry3SxnbLoeP4PFv7PcEjGMy5DCiHhWDy41GeGujAmc81hAKIH+NReGjiqzFuw6tLYzAq1i19fC0umR5qiJsp1nlHJGapwp9Ogx7HpktZ2E048o4gls0MNvwP/3VnJxHpESQogg/s4/bDxSM4B39BTIyudKNXKaZ3NvfkXTKuiHIPepIdRS90wW+7pQyNsHzw+/5VxFH8bnMssmSuUvMKjFMND/SltrrtDbAHtzNcCA1bgpfq7k7uwbfQvUXXmKW6KBtgNKGskz8BpKcwnpalSONsMI4aKcXKgLf/uC73LeVaV4JyAZcfR/yrfYnld8La/3ZRhxqR4d3I3nWMBxTBxkTkFReLwGayaMTtKxysIUtdMGE3hkNCGBghpIYOnqjHwKaJGHCK0ao+m/siOn0oXgRN56t0zyJmrJxi3zmrI3WkjAazrZAGt8L8BWUaAPSswJ++AUvqUQ+qk/ZlhB2xK/aspBfFctM3sjoniAjjy+myEfqX1IomqvQwCmRuYS6I2s0rntapWtEGNdCvg6iu7wCSgpt5h8mMFVYalAoaRiE0JRIx1YNZCuU8mWpVs0RFrxMHyAuOArlcAy0bNf8ZL8M6/qCpUC2li1TZvajU3lKOLkrQOmxoi8FxNJYZjmG86NTml7dhlWHHqH1yYaMyxkf1fdEcAb8BBfmJBzGZ72voGa4kuJ5aeX9/bdtzJx0bjXJD8ZQbnlTUzb47SyS75+YvVuFA5ponytssFXTtAtEdJXu+FIdPqquafFyu2QB64IO/8scrd+UcPgUubf8aMhS8HqK6DoBtq0qEIkPpae50kYzuI6YbKCnejhffmbPT6G+HdOnJe96Ro9/rEuy23I/xX1Igp04pNiPwB71y12OcqsMJVU7SRN7I86sRYeH0FY6lmNLDOjoocJNrcXKRb02xJWnXAyqGT/ayCY7JKWYAYAKmlnvf4Ec1Tvr1ZoHJQkhj1fRD9B1VAkQdAUXOKSQMgHMJJts/acA/EQNtWJ6CmP9kNZpe/dT1zq4SkaKqgO1m4WJd2BVqDZQdVJkLsU+VVIEmGjzk+F43e6IWJY1S00eL4is7rqSlxLem2n22idcb1Xjval2sU3qTQTjiH/3NImaxHByt7OfIWWoEBn3WW6xXttrL+pyvf86vdL0gcLuReVMMxLCVG2nFoluXq2+lZs/JNGqfw2LZnEtIJ2Fc43gBvumGzPhiy9cB41BHYUUU6SjiQRXoeF3rTYbjFltQV7F4VVlwQ8kC56+MznJd/s1F59ezisFF07lO8BLWb9MjiWbbViynJElKX0+s72KjGK0luaMmkb6vwRCp9Nj1j7j19me3OWWvPTy1QS4idA1AOPk0zWV2QOtQuMMwmyq8k0sZp+ZlJWUG5H8OfM9gNAGS4DexHnAWeyJK5i5FQ8mWIeb13g0/Sa0S/7x/hvCbPj2etmJ2P+w5All6zpyC0YCON473+fgqP+gxEVOH3J0U0gSaMtJhGioXauXYOSJQlgIboEQSTlpD0nESEYtM9QJyoU96kB3epXD76kKQ6m03vIoUqOeWlK5yxm0gCKlnoVOpPRoxzvtJhDhqGpJZRftU51DOtAzuVbsmtwOXYp42EbhdFqmmUA0dvTIS0Ly+9PUfc+/+vb+grErAaAp6weDBzho+Bx9ltjTHdE+Y3OwlSO7lL7riNgqo5800pUBGeHMsUQkZesvX+nx7qV5uvc9kcUIAo+ThJenV4PSUcK66e1qeMfvGGCeBlk0OVyIN6uegn4m9sdRD27BEz3RS9/RfZdnZeqYtEalzUlFNFiGpeRzu88QVKAZHeSXCivTL27D/TqMxE31eF6v/8YLVkbO0RPiDPbkNq0vcoW8KyYqv8zlx9f1K2w0DrWKaCj5ii+fMHb4nwrSoDGg/4j5vJbUQOdxmUpPVg7TjzMmM4nHiXhF6HBvXyKJc8cKzbI4g+ko7VHGsD268tdduH9ub3RBCGED2CJi6EB7h7KKiuyQCajAt9/0H4TyC2nGv+5EoIgSq0X9+a8QGqx9n8gDPs/gCYk8LRmqQyjhE7rRaUvmr+qUvH0WeKfvMAjLbLTtE9S2I9wfE0M9kpahl9xn1dtRAwIyh1zci/5eJDI6A2sfEisVGvkVvwT3FnxyRXBXl55F7cxROTEV2L5i63yZDEr/TROg5FQctW4ImxagsLNCK33l9cAbkneElbFe5MHzqKxT7BYMkFgS0H40t/ld6z7c+J172yKHpD+CZZXlacq/OBRYE53I8cTwEH3WhkvFu2oOKff8fDnNadqr8AQI3DmMtMs5X5Bq4Xcx4B1SIhBIDFY6q8Yyr1UVTpVDBKDMCpJfoB6TAll0AKVpwBeZnmGCIcabAdccTWhjNNeWXJqPSHIYfa6UaK36ly/GKFIet3M0lLD2vMRXEy+ZHdBnmM8cBkU+0uKhwsb0M+W5AJjQwk54APVmtZfWMUU56GdqaoaTMt6Y/xEGmwRvNj3nEr2hiCDTQXnjTOaOYtyMkq3rFu6bvohdIPYIETBje0gPe33nIYDP1L0n33vWJ21tRHNx98MJjLwuoL+v4H/hUTLDiNRL5EoAxRhEZ3l/5wIGBGde+GRlkmlslc6DhfUMlCwtHt1yvvR5LbRUiPazcWymo1rX8/qtCI41xrIzIQnwLIXb4xwp0VNo4Wu35JW86DHE79Y78WNOa79Pbm1SOXB+FvScJBMqT7yhbgYVfF4+fCUAIxj5tHSj34RIOVfdtBinU0Ee+IZOkDqrK7TwdNw0KOhIuJsq5BADSJdhS1XjFGdPPr/erdCUq5IRChmMTX63aJ+6i6XoIw/k5ubBgo3ZXmviQmMgUaJhCO9jql4fCHHxE8l1jSS9wTVNx+VOvDPwd0BJGly78bE07ubEDyussR6cbEy4XHX5xf/NOrnCGc1dNrxc8m7zD3EzjTE5IAZ57wEoDgxVbzQrSHhHC0NFkn8xqdLYntdJoOlDR19EpP0KVIXwZ2vnnC9bAlRW8TZeOTv042Ol3GievLYl19hQ/iS2BxlfEz77jn1FCBT66iJvYfXGPNHIqYGF+2fsfnST5KijlNB5IIRGgxreNm3I2Xx6zega8LMgHvpkkcZR0rSmxhblaR1x60l+rb5drkmzR18NUL2rN1cCzNfLABIFvLQQxApc5yjfw4pnNRkTJxbV+0c+io2S3bTCsfNllmwtiZiqX/JoMPPOvMl6CeTRikZNf/YWBs3EoP+UcB5u8BKAYaBufcFFe1uEVM/VAZYvNdlO1rOqD7Z3j6t1s54OwKIbB8BgLW9qs7mIYbD9jebGNUSe5ta8twdaETYYdvtzfCmhiPSkKl+idk27VWg5ZKVMRi7GgpyP9oa3TQITaNfqvtpzP98J3EOQG1LfhcWe7m4KxUi1gnf2y9KOy8TfZSw9gSf2fvAgMKd2+4c4kbLLLHpnR16Qg9OwVhKlZ+BnNp6NtLO8AS+SMRcy6bDn0Ww13WmFGfNk+GXNKhlj0vbon9AK1aubgbwx+lSurjjzBcLslbnpSRyUAVebusaEowLjysawD/g1TsIccEwypz7hlaanjoQ86G2+6cVIikOmHO2ZtTSYJejpk3yoax6u5d1mhKfZXmfKYrjUz1MWBpTpn/LsOF/Y9ZqklbGfXcKW7voCNFfzkAtwPV2sd0oaAjDNA4chenhsvr6+Cib37Sgof5P1mGEsrCXiDi5rCW/4r/auOlsELhsOh7vBLq6ew+bQ/Ch82cnSH3mHXZAVZKQa1hf2FAvUBEeFj2WlKXCxlD1x/wmrCIXa2sv29dLG0zoCnDOqEQuBpxJUgI2iYlo6P6eM/RazevxFYSKfKCOrV4BTcmKhS6yzVQh1AOc2c0cnhpYnDKCmjZ8eA0vIO/aVmou3egbOr7MNhvpTF5XLrx9mP4MDQGgebco1huPDNBPTyXUxMclbzmiqaQrFKSeB5s62bZfzdzgZGefkvFaqrUYVm1s4U8KqMFgqfXhBNUF7e0QGwbfkrNV9O77XZUHeerwmE1RPNtHZuKnlUeEquEehLBZOQawkOagJPmScvjtNs6MWuc4VT0S//Q+O+eeSOx67sGtbB8IMczNesP2FfuaRFrRriNh3qrKdLl7MnxhI2QiOGRJkz2sS/1f6W7y32qIOFs/m/yZfdJGeyqXe9TILE/FTrz6iGoMVropB1EOSIlSZSPqevGJIOQCokxl4pQcjmSUYSq+LHLRvs+lrT19HyZFPhSQmvucJuJpDRZ02BlcSeohmjTB5qKuZTCMsEhZ/lAZlYkfPI55qBK5IL20mvhtQ6V0z9oEzlwGu1socLEqu+/ZWpKiOKF+AMf19alouwax9kPwj0Q3mBsYLlQeUSjeg75GyXtPKdsEZwm3EUxA2lis/vwfmww1GZSA6ejLY8NV4ij3DMmUwysj+ojKtvat+3kv031iwsa+DdsMoZupjGNJ0eEzmutbTWql95IMMRsNgT/kfn0h+15J/eWqJpJkOB2LIqCrOSnfpv2v5N/vqnY0JoZqoNmn7H4049RL/xoz1OaLxGlxRnxf2S+24zTrkwiSmpsi/5ZedafZn+x7WOqsThyLqb1OEOBD5f19R5cMA7jYWtPCoV2RvfjlWhwNRMvKefVRKBJM+bcdWn41khPb8X4D7UjKmyH+N2mmrxOMFDr92ur7HFj04qZxEKhPN2PSR/FbQBTPzhQMWpzXCza+nWx5+EjIkXbZpUgIVgJbQDucv4m4QSCLc5ZikydeZCZvLhAoU2mI8yZzkaQZPC4rjNW9UHkPhiN06iXCLnyq1il+ZzMUwo79SracoqzyZ6tVM99i1bIElxEsLtv7Ur8KaQImmb+BFsfIoO/9yJx78zR22sBUEsWW2bQWcuv1zn8bBrmstECZ1/ttUNgkLMJ2q8qdiIL0le3ILPwbBZHpAaJyY+zcwyNKIe8iRIjVdRjH6qqMhUxK+TXY5hYw2J8ZX/Oc7HXqHCnxUy8RwiqpJvgjWegoc9CAe3hDbvJsI4teoR+UJUiJp1mwY75w8Rq240A9i+BhRx3HV59reD7jc1v/Iit0O2DayNOSsldRVY66yPL9aZC2Z676GPbvi4yAxmzNg3kd0/bzWPA0b5Zc6GE0wJ0RsxYf0CmuHSUG1ItUpIpGk80QLx0WBiXn7oO6Ak8WpM9woY7QdJRn8mKzvqyXMW5XU8B/hhA2BSHCge2r7wywX29BzFn6dJgZU40EStDSpnmaffzi5ElkluGK5p0jquc8f3VGDc2XlN6KaILU0pW9AdRRR75u6OJGlE3TcI7pKA2iMFCiHMdLcSNeEq/ib15zFdjn7afNH37YPBHHKrFZGUgr8s2SvZFhyQWtiNS7UechjNa/vxxtGr7GdddVQcTBMiPlWA/Y6SeKCfHgj+2WIym59GRVwGIktm4IOePO0+b7ldKpN+B92ejyQN0BsmfgIDsP6Xc6iS8oAh7/GjotMNW0z6HKSxHpFS7Q6Ly7lRM3dxLDw12Sz4ZZUNoYyvzVlUhiRAKRO2Xpp119CfmVk97PvVg3K1GtOoI4vxV7K3yCSuqVAFPnr1ODsN8FHFRVTBGUDoBp4K8Y8SCJIdsm92CbmG88Fn2kd9dC3NMkyxp6pKrNmpR9/HfxcGT5luY7e7rPFm+6DV2IV3I3wlMAEJ5wkaU+Ue3chvC5Ij8LceM4kSvRHlUg5DJRASVnCqiheGFGkHbUtY97VlQEuletZ6HW+7OAwxQPODr1re5LA6j/Kqj7HASJgmSYncQ72fXnjFEFH2hVMd9CAcoWE7CGsvDwBfiln7dzMf80BJxFfp5N55c4NDkv4FjeEjbTvg7uWmaP9HNgb4vWzhSQgUtFtI2+QCu3GAnAUN2dk1skkj/Vap0CeDLAVBz8ocZImuDTuOgrFTqBpCGabIw0syJ1PL+FiLLvulesqCHer+IM4vJpuEQXFpR66MXlmBsorolS2UVeAKuf4jWecR3822DXDGM4a8QfOc3YL2NmILezovOQ3ssJjWtV/DGQXDhh58gre2+iWWyYlXyCKoRbveJZ5t061Ho4WBzq46cHarey+lqnujPHcEHXrloY12EZBZWOvOVj1tR4rJl01xl9u7Csrt1uXkOUDglWqke1UZY0prY/Cp1AYh6l1xDXG9oSA+/Slb937y6gGI4rmGV/t3m7eTS4NjSAMC9CQYXLdHFZxjZSeriSafxEGdpAMAKv8c/DfvFpZpDR2BTl89Zz6VdEVQD99RLu+3vAeLTFuwhWglDlwr/QkeN+jsuGSLRmgx4NPJqW4twhuJt1nug7UchS23+vdJztnLGfWWgIIq6kxgzzBwA+4EPKzumNnRVC7zf9tVvUzu1tNhAsEubrm/GOxXCPfjLBhhjQ0FvDdd0vsQspdX1buRRCuuxwJsAQ0CoUImUf8nTZ5f+9+VH13AYbNDbJL5VVvyITVLxzAVh2d1oEHQ6Aut2KU2Lo4VEWidOW+Lw1XVSVhedr4OQK4DFp4cpUx4M4d2/N9H6lj02CwyWeiqbHoffDkmwDYHas2NFIkfhqjvtUq3w4zSEC8KjN10e5iOvwVukUdKjGwT39LTmCG7Z94GwcSfeOsZ/Ac5PPHirSBms3pcaXLWXR010HjKv/xEFEx5lCRONJ6CkFq+CyPIdtjhCTSVTZhMjvjQiQ2/fU0qlK5gm/UbqYhX3lJkdLwN3BKv2X4IHobqM/93wOy1m6p2zHtxTbH1o5SQkBKLGjgWITBPa50srYSbcYDWhuE34+j3UHuqRP+D7MG26Zon2S9gWGf3s7HJKUAAQTVmxNBpekUJk7QaHEvN3Ue7fuBSYC8wuk4zx4PRtHCIjFnu2zDhZyjYj30mVNkW7T8mCrRCc4TIkxfJhs6nwPFGz+HA9szzK6rvKXGyBjYvAwpDlSxJJ9+NStV4AeEUCnVs/DzX9GZHtPYw0+I19vL48bWdDa5HBGc4etEC2AFf7aK6rahIflhKPqoenZIvLHCUV9fnPvtex9S1dOJIVj83dB49W1TBvP8JJn9GnsOfY9qbSCp53n/ti+TiV2y1SaVmLIVdxP+HD8Ln6ZUsR94VnT9Jo7PCQ2P8yqzKzxcLZFPSslsRATiejaSB1Zgm1p+U03qy5jImM2RHLWZ+1S4hDVNI7j+IHuwSw9C/ekfeIqlVsTfE6lSG/XY7E7Hsz4+/yjhuDpV0H8yve2pHVPkBct8StMn4CXBrwhvoM2bRaS6BaD3QNr+N12IImNqlGJ6ZJr6wtc8R12eyiqShYMuQhqKxATaH4IsbfsO+x3sl0S8tP4B+0l/avnh1IcqxtqItLEoS7RxT0gUmjuwiXjSd8W1SMqxzdpmoDbz1kKe4HFRP217IthWxr2/YM6hsCdr56AeJPOjtI7hOix4SJ6qn1oGTnm63pGpBEdQeU01hB7bXvf2pY75myalqm6kNytpCIFWbjNEOZe9qFWDIBZLgIcxrSZbGG6AjiofmToWcw4KKJOsMEUXUBmBH/JrKWEEna/XRzUXyDWkM1uZUL+BM5hibhXBxd1yl2TsQx2yk4LLodJ0Lgb47+HrJHnSkMKcJMxpvnA2gGLTTPSN3zLSWecYjGMl0PBw7Nt2ImCWRT8CXWHOueCXCR9WOU6z4Ry8CJOOEzvO6o747RJ3mEeLahhibhSAd/A1DpFMdQpEwFFwAlJ/rEJQqNfFrL7+doWH8lxEtxp1hBhHNw399Sjrz9qSI9ZNCXWaOeYk1VxkmuQqZXTw5zo3fU74uSgHiOl/1fqCjs+Tbv/z/aumcXQmPWODHwnOtDDCDOzTXBKS4W30ykU0QXmbtoVpDgg14iEg3c9N/SMm1BwVAoEM853n4lIcbNCD33olpsHUIR4E+B2HmdwLcXjJ7+bpVx3BGamS/SWxZCkHEyS2oY385aAr2GOkZuQmRP9LqndQDNNg4P7sLcDGea4U9iREfj+BfRLWKgEHEkMwbH77gxYTXMKyqdqBvHtAoiBuzBb4Rsghgr9Gb3TAGegaq4DrpLqiS5VxfNDq1SIjDNQv3iIhN1pMPR/cNTmfD5bmvCsXOKHFDOOVJfvpcFHHLiUYDEYT346+bDwuQjCYOgjLLA8RmC74XZpEnrSzvkqbZX8dTMtMhaHTzhwaqve/axzGDy8Yfgedw0QGIs/6sCZ1j7xOpypJFp6C8s3jpnh6SPt5a1+iXfTN9uWK44CXYqVEi5hvs87jSpQFWD+RdOxRi6PjHJVXpWLrx3JSR78FzRLAu65t3A7EvggLCiafxx+KohqcfF0EOsbYGpjS/cOvez6EjN+7j4gnwE2EkcET2hMuBRr3SwTBSN7BFWROIw2QoO6xxKLhTJC4Q48vINE2BjHF5ScDZCQ0r2dcn4uH6ZxUdLN8lRxfM38uYuturR/ZSkI3Ta7wibGoTdbELw81YcQWGSMGUZl+gG3DmlpT+PEbi38OK/yPdxRyOBER0P6r61E3daEG250OKDE+qZbkvUsXuqQy3K8THGb2KgIYsOB5Ni/FLX0YoR9mtkd4B7bSQcFp1oqJVx4szxaaZGCtuEuzqXbKJQZluA0JcdAcqxT76r64zJSvol3WceY//MEYJ+gnKWn89JDjtfnJl2OmazwHMdtKF9sdvexU171W3zkje2DofuW9/liapgqrht+08a4U1PNSMz1WN05LYmMyWiFCgbNdLSe6iYbFbAA/CUnXGA01Vbd2YVy+WPpBTHQpkh7Z+nHQgkKwDEnUQqCtniwN36t+hDgT4+kt4F8wqbJNFKLWRXLdE+mc+7AeXtBvroZ05NVxAmlZVOUzpzQ6/D4FkD1PqfLj1VsJHJZOcu0nPM9on8RJGYWSakXUIY43mDFTFAg8zdWIbNRvmVrzv8zxugpVKWeeAPUvs03/M1+wHUvfO75kwqF0uzN/KwBg4tsSvdCvXB80rLwRUow1iEJmNoF8HVjHv3TZEiWHkiEJSJLp6Ir3e52BuRcgprU+5Lwn/keWpE0ol8HTrQfTlMhITaXFXUxoMZrXCC7Z6yzqEP+1ln43DsUp7F5TLbq3qS4pRsnESNaDWI6S926RBDzZR5WaaXqCFAv41l+F/oVLOYbHavUUh8JaGOe5cRzc5TG8SYmigmPqCNzC5HA4h+YgkKhMzVqLXz0DBxlSwiygmvVrxjN9sjXUtJeN6WRw1FeOHkNSza6PqgsYW6to5vL5jE9MDrTkEavpYOX48eik4lOEHMzP284uomp99gOeVBQOqbrioqqioUz7ga+ohAZts9dHzRYdPqz512XTxugbwPiYjgy8mQzh/S0Xq3bn+WDovm12hsuP6R8Z7qonXeO8ebhxcy9dy4sZeKF9w8G9Ilwvhr3N7WIfjYeOHFbW+RlXOrLrDwNJjq9SoDNT/pHBa+fS+RRrcGlaRtT/uT/yDckuhJoqHPwtlZneGYYKPbpuGbjBaykKbfsvGXn66wdL1Q/MqXUjZ7iut7gG+0YtxkXmReUViqAchyqZ7VMi71gxjoruOrFKGIGgBjPrT90xIXZabBffxxh7AoOhtDzhX19gJ4ICf7Dod6hFKszPFtFNW3e9ghRiOZ3EaS4ymC1wNpw7yTOGxkGnhemgtiHY1dbx65Vehtrp53RL8yUnjmh3+otmrF/kS1nFlf5peYwPoDkJqINb6MANtSX7fJPRJ/1qoNEWur1USbtbV1//B5EHc/W+dhaEbSmfcd1SZ+WH8AY+TYML5IYDRjy8i3CHZSvgs8LPyTE1aW3OvnPdg8+J2XLgmgoqvWsNTvBHhmtMz7x1/cTWkJl20gqzdda83r9++50uT9Thy+F8VCdJr2M8XFxgdmPF3f6QQj8dSAU5m0LGgaZlkmy3dPV05G3mRtNuqJWCmj91cOxrSzs2cxGOfWmoiJqHbOFGgZ0PIjogE5tZNIlh6oXxRfi2viKNKrgeVVGW9iuOJUECIrTldJLKuLyl1BHbG81mysV7hiDwmF+pFrwa5U/Uvt8HYazQyCumneeRg6ntqxnYaGxctuIIfpWHKBMw5e5WnyUd/pUuD5WyMsuRNT5X53FbMV+wUw3MRvMm90VH1tX/VRHJJ5Cur4+i5xC8FWglayjv0UPz2N/lVkg6N3A+IWbe6XymaIJJbgWHnHYNPXZ2YInwadmMkiSAhGOp0SWf3/EqSCkDe1r0piVLGBG2goXbgxR4i9xCGe+45+PrB+RGXFf7b/G2UdpQ80/GYUuwOcD3xGP7cMztLz5LaLxgOwp7VdQMqLsIPsrA2lKvPdtRmVJSNmSL/WBPhgzm4xQffjwFowwAeJXCRx2eX5wnH3qbASxiFMYLCPGiQYJKKaITknnQHXBs2U8e4qAqoDyd0vZJMzRZJu3WauHQE/3dNBnj94w1I3JSfVzBaVo54uwdgIo64Gc6CEK9mxODQGkXKR5HgeDQY1KHtJ+qqHtT4zvJqxhlUzrks4B4X2lgqcmbK4fvbwGheJUJqcrOrfI0MJE1noB2ilTdHizGiA+Zt1rNb7PCz+SVe8+o2F0Fd/XBSDQXV7PN8HJUjJC8OCca1dAkkS4cEG9Odymr7uM5FMOpnkZXkZiFX3F4cB3tKa75Brv/M3dA3HT2kHJjnbcseMVLvZYxBHLEjltSwQJ3VVjodViGp9HDCPW5oE6G473WKG5Fek19VZ+6p6t85vM/YAkCsL7jCWzuz8a+xO7I1epSwfq25y195zGtVSMzLWVGPPkSy0XfbRxprFiGtWh9gK9NhYuJjeOttD7+Lra3AZLveVxrs0NkJ3l78yCNTmeZYRS9lFPIP15VL3tE6TVOYwXJfTO8eZL+2MXDUU3orf6pifaxF9J8pzUBCLEju/Jpht1t2WMe7K2nLoF+yO4bgQwIZFwNIBhJSUYyNVbWl5B1q18NRGutNxrMshweOPRmeeu57OgZjtG9L0stiNqaY+WRCOr0S03Wpr2nBCciW3/yrh3oZZF6h39AjygCMb8A/XzgKHETw89gEeZ6qQcnklxfuSxpS8g93jdxVB6BjFHsjTK1jMDszqf06Yz/duc/u8FQm3Tnh+UlvlApp6EgR0EzGaga/7OaMVrR4DIekUR3KlGDUHjLfQ9Oslxc7ONgOrRfTzSEnX2Yz+wzgi61y0sgUiV+Jm+RpgcGDuXgpNH6QUQNjWd6JA/VrM/0X0DM7giVUCphMzpUK/6g5jeJkYIVQP24YNwIN63ItVMsQhXbtyqR4bYtwxKx+hKHZjkh+8DY1D6iMZhg5RHMgZFWpCF6MuxtsZ6Oecs3zAeWThNAkwSmu0Jf0WIpunW50ELxa0EE/r+dLl58126b0of1L/r2JzifgBLi7uz7BJKdTxtT3HZxRu8f3dhTW3FlwDVaEy1BKn8iyojWEs9ftK2tc+/w+hVTljTaO0FBkqlyH6V6WBdsB7+YKtehQ3Jp8lbko3yTJJz1fJHoZMARN+KwuxWj+Z2OKlg74dlVVvUcEdim8V4u7SNGLnVxrE5HKRGUmsdQo5/A9mHPcmN1Mkhmdzudo96whxiGBQ5BI7JIJiF9rpva8acITrAhHbHzPgk2MkD45sgGzQssX11Dz8MOKP8LES1fjI7OGTTJRtrbFZeH8b5UWwiBbkWaQ1xRjonq7a63gtosk1mOcdDLW99xXABlaBzNLLnn2wOjdOcNiBUAyzuSzqIdidy7jA7HSuoDQJ6XD+4TxVProF3In465bDbwEBIAskRVIrdjlsGV3th0jETxPKaWLvfqHiw6hNwj+cNtlSD/ZDm7xQjph8wvFx5O1BPr1eFX2Xl3FMzTQVGSqMpDpKwv8RL+oaWImRUxJWDQQV6LsNimHuBM4TR8zuDPsXRN2sNzIfR7cTJ8n3aGS9GkJuwv3247WPXbtsY4r9xYEjq6T8Gl/iqo6cTzw0MOIaf5bf3jXaz/d0WOfzCd5ngy885sJlRosswW5skgF6h4eDvIwNPSTtAIatz2GxN73/lX5lcohvw3d6KT/KDnQeyD9ZqPhAxI2LCrXTtU+75ZkIDVvHJmyxi78FRuCGGIP8aDFjEKvdtaYAUCfnWK4BVvEYguLpzatT8bM3tdI6FpH/0IOOhxCdRgn9HK35udoFyAJzfyyGh5rbMebfMSnOWafH8WS/4iONC0Hc9+CQgOTbzhVLVlhpbrK0+5Z9Uccel7Ep2k5JNCBbQE3hPJ/J6fY+SrIMGSj1NKOi8zMqC1vHt5gLdjektIP4T4S/iGRUuGbc3RGAVimJJDjxGuo6i9SSEYyWYosRZVIvGSsOl7TM/wDYWpjxe51CfW3GnlfpJK6jnVNT9j/m8ypdkV5dn1kQB3iz6C0qi1ZL2M+n5yySMgDP/agvz2o1+9OV7ypH9VIjtYz+vgpLH5+27pv0rxDqP5G54rEfd+l5buVoz5osHXD7PwCA0jx2w/LifhDjGrbbPUIf9+LQgtUL0BbUNNjLcWRsXw0XEZwg/epsJSyNFACpK6yKmX4Leh0Yx/YpEn0z5m264Jd8shZAh20nJA6Jm6ANmZqIpVLoqcvo5U54Op0+SEsGALJfaBuUbpcuqw4FLouuCnGnYj0r/BjtlQLpwa2Bz2xvzvNZWy6z8ZzzI5xuJNFgIdWHQOEv+m11/+mZVahWlR1QyXnEWiDPV1uTmK/3aVgyLqeg3wSOpFITb0w2dQhcKYl07ydfVdp73+/xAQEnIDIWiYmZnZtEtGqA/6ozseIkj69rzO/lFPsvivg2eb3zAYUCnFO451p2QMG6zslpaqt3pBKsJ42sgZ7/HdxPvitOZVXT4jo0xuk9uaWr6yUbPVVk0q70SUvtqVz2f7XBGCQ+142/wRO9plmqws0Ysg9v5i+SZHY+Gz25Dj9vNErxkfbpPsEl2m0qzwFADvtGgxuQWcxfJrYxrqMT8kYW1t12plvVkoeBseKTn75bXODKpUZEJ7PeOCgnSuRpSSU7d/mD4/sFdmJ2Qsx0FPqKyUQLpAQ5AATD9XOh9tDXmFdr0U6gyLtnpX3Jue5tOaX0cOzUvdxJ74AVcGoO5RyAgDt9q81DNVBmswjpDsHvezmN0wPOtWvsO+iqna8O/tf1CenL1ox7negazv3H0TWrtjY9Rm+dvAMAiP0k6oqIcge2Qrd5xGDXn1JmRRJnUvWSu2oClB6S+ST9GY0kwZ6o4DB1xggDbECumWZOjHrcEbZ7hP12G7AW6CWr1HsohJdFakQLENcoHV3WzMq38hamxauekNX3Tku3dvl8eMCMceSUtTk+r6EyrKjOLD24RHv9k3iACzdCwSgSye+xxkbU6eV85jAywMacjOTTyzgbx7R4RjwBHyWpZc+vGwKwOUoRlW6kQSJ+aY0wa6Mou3PM/yaanKSqS0mKzsUdSpORbe2DQzHEDZIUV97/cMnpJW/9o6gxM2JiP4LoGlXJEDibZdMnnT8YZAO9CAR6FwD1cESZKyZTb42gGD/GZUcJP7xQAGWhJvJLq9hq/sEOXOxRNP1OYB2Qjg+THrf3oyJLA/020HP6ysvVYiVtbj/Bd/82cvO1Tuyy0/JlXIQUD4R821EFFXQ07spFtd0lWx+opEYxL254JqXtLWF2gtfycMPME2BLya3J1R6UxAf9+P0cd30dQI5DXIfpO94PDN2XZD/2l0U4ZGzATmGAI69uaWaraGvuxEYejiSOVN/B3L5XLU0P4LFSzKX1DkG5lm9/9dgQp84k4z1UkJCUlq2YmpjUXxDi5HX1d2+dppibdVONeN3Pcvx2iAuhUjD3/7bLzgglt9Rk9U5QUo9be9xsuDueCRroRmX3wVtuNpvaLzEiiPZ279Y1sgsvB0nuJAfObBoNB0JlZr3Hd6g9hbEHQSdJEY0LRqp1zM3gJFWvPp17IHNL1aL4lVM4ycABZ0Uhr7KKExPpwSbTiYJjc2VCfShdlbq1lMLb4ZFbhSzqKY6YaT6Xo6/iskpVNDXg9xk5VQWAJGb5eBIVLjndx4jqkjROyZxVph6i0IjmpD94noe0AUiS8EeHZMrIoF6Vqy8kX8NSVM+7v/mecH4QBWP80hdg2adHQzdyL/Z4ZbtHE3EHjcK/IM+cK9/wZ+LlTdEJtvSykB7YrCfI8trtu7MTLI2UHm1zsfPzPiiLb83tMNVETIG2rdQlRIti6tSN3JT3ZwuKQ8vf1XXSwW/YoO4CPV3cHB3GpQ8YXUgl7FoMn2DbWWQxBx74dxl9Dbg8VlvbihJDWWRhMw4LQ6n9+dfKKFYHxFKxlKBqdNmvxrN9U0qifO1ANZhMpcRLaeb9CJJRlTlFzIGVhkwDFtdqLOyuf8Ps10KdslqPL3mDbC0BI7rbQQWwijNGK5d7ujsg0USZSGIy2VmX8ElEfe8nxADfgfykQ2Ia1fehmceSrGUfF+Yf/7BacxGeIVzgbV8vT8OEsfQzbjVp9u+G3HERjX8L1xJ5ymqdmrOWmQ83qZV2yRJZhT6IrJI1aEXVFqqZIdTOiiVXm7FMtukJ6BpuH2KSUYY3KnaWof3K+L6qA/+JrYdEKcVgphPMyZ/824HrlkQwTtxGvpKp41gDoWRJjhzOwX6kr/uwQZGWZSyFvcr+XQW72q6Z65fu+QZ/IPo9xt4YzpelEpT7QbdgVJ72KkyMc436VEuVayODE5o92zSzYdepEmaMgDA+LHD3Zi8xt+N29wo2ylYPOxgpkuul4aHREv22EoLoTubIyTJ93n7EjmwdhWGQv9kF4DXmdPXxkLPtiK1pnITduSgCVFxtmlNwi/DGy7+RwMTUrDMBo07YbS4XJTW09WMtGnqjVKEKdztXHg57j0d/9OahZAZvNA+Ufgzq09WqWkNxUc1oOX/qFpykGpWjuZx1PUl8Db61Wg4w0yaXyGZU+7mXZke+fTA8ZkJ2U1ixx9mouu2FsEfih/Bd5zPfOmYOZtKAoWsHR8ffTMqYhqCKlbcVxs9H7oY68ImT3okNBrLUSLCWUrp14vXZR2ahY30haN5lJNeh6tslj6j4/4UeNbAcIH1rsyFB/QaVq3XuY6gkN0xZfv1lTkzUyuWVLvHjP9o5KVB+BYutzeKB5ZsxKQpvHSaiWQBHtA6x/ld9HUTX54Hy1u/iNTdDf12rXaRjvsLqJ1/UN80ka+JHrzcCEOO5s4rGGviVbxtBkPbpFkyCr6HorqR2Cu67QJrrgCNwsqNJncvKBYxeYLgBSkyXVrT8OlqmnBPSH8deSJCLfIqRNnOdYTPJPu7i9W9SOq9O9zFaZ4aLrVm5Km9gRQBRErZqdlZKI4t7HgpuFtE/yOFO2ujEv1EMtdx1RJkaPBMq+f+3NkaYbZfwxR0a+6peCFDcN0wnLRh0Ezb5YfQLS3I5php/AEzVF9SYIo3ERqIW3i2Z5wN+Tf7FEh0P3L5KClUtdX2YU9TXoKOjvTu13TRDsu4UcVXE5kDLlLOgRk4pES5lpHXMvjyhD6ohFvIl34KuUZVZu9G6DSJEB/VZO5Rrw3tv7OfPq07gBI2Dq7BJMBML3afrgcAzyTLdd6/ze8+qo4dQJVCEVdooYV+NJ5CGD9ecA8H55ma6NzawrLJ7YCHY4nwRJ+xn+T7s0xfvFnFsV8qyovM9VY8anLEz4xEP9abIaenBq3Wd3NKGsRC2+m8VIsgFhM0mnlI19pQwemO4PtwGmoGrCPrEx+5CPG454aeuy1gDzHyjTUgeaIpMJaiVIPhmGl29Hcb9+CdO4PWQ7Hko7CBsM8ozfXBRHzILwkEGa07giMClc0FLC0etCR1b2POdLRZaXu3w0R9czGCLDObfkPCiUm7X7iSf88D2U/DG9A2i7pjlQgaelvHt2z6w55gFfD5tFVMfQQKo1PnTZ3dtnyK/EPld1VErRkEGIP1u+x9zkC7IqfwLs73T05bhTR17qrb1GK8aRNCvVCLJYB1nHhMPKySgJxMrOTz8nmNDQMa7ta5EzDkZn+cTdCgDTyjRTStuR568hf4GmVCZe3N4nIOE7nR9tHAK70A+wgePw/gj/DtcqpsfiXrW6LX9ItDJxoqQhOmsoZ8VSufje/bJLOcg+ViJKsRSppFNCI5aDcfqllFf2igyZwk9uhqGpFQHlZbJqC9/YNqUabQXl8YN4Ig/QgHNnn7hgeFluL37WYZt9kiFEtiEiVCy2bpBAvkwqWWN1aMPaDl/o/S4jFNvEwTpNDyYlYCjoHp+Va31XW+P23LP4n2+3BaPmLBzZ4V0Hng/H76wN4ubg74FGXSxjCBPDvvwxWADpt1iROzxKASVHnoY1+Q91owQRUpJrhxpDCU1Ev7NieDLa2evJQ/iTeVkNB5iCVs0uiyb4AaithrRfhwLFYrwa9bPdtmajEmVuDBVzgNtfwhc37s6uI3Cl8muT+GtcuJk5mKQCyDm7SzRCeBxKCyyWqPf/XJSt+uqZovfTjss/GCaJtyvsbWqMvmqI3mYf0Xd1mtTQkacp0m8H4Z++JpgAhhkTkbt0IQ1GAkFp66oXd0tBAiKE9FreJMrCcGutRzMs/hbXLFVvYp+640hzbU2id2Vbn/Zw1MBKCbsHJe3QCxSlT7wLvDZI8dn5aAz4mRSI1iN8lAV8Gvq2bRqS4+yGPPGRQgEcLv38ip4XKJ+IPup/O0MBud1i7/fkqQkYKgpT3dSiHUMCxvDe2SEep9ChAPPOwFJ2FMOvCy1nuaxpQZREH2HsKcvdE4UmCi5Te5cM77j//1EIOYam0z+XvRBqDPbIw+k9RvXggd7BMZ4xbubgQtPvgUjI+ha6N0RzrHhx+JT7J25+UM/6Rq1da1J2SnGIokY1mpsBtxfJeq7ype+6J3kf0pi6FwcC+yymZd/8BF5b0SYGOLvJgMYX/tmYJq9lqljzqB+/A0S3V0rrDziC2LZnohGkY23AHK0iq+0P/HcNqFqz98RfiQj4ngAjI0ZWxeQQxYxFvFwR+8WGVrQE6DnWrxS31Lk9AnZlt4aj/toN0tr0rVL8WQCNKjbevd+PqyZ+x4as334WAsalFw+x/m+iQG9lv8Omg7cElfBIFRJuiX3LO+F+pHWQXElJ9oFq62E0uw3qVOFumKEkd2O1FI8yf7/ssfb2uS/uS3klWqBxh+Qr9eQNubEG25is2/1qxWCfEjRZjp11ByNt37Z4XIyRSKhbdkz96qKzFybXWKe0N+FmS+hGxwESRCoHuc9ZXxIZaVY3FJ8IInVwh9LrLMpIX10vhHJL+KhDMWBJO7oHw8wSIUufhTpnJNPxPQpx8dOkhEm404bqIsM6wQRRZc0jeiC9M9uVto1x7OiFzx7U9j/bSk0SCwdq1xGcm7HM6e1qdNSEgnVVmGt5vhsuOXfSXxE0/jdniczs1GC5WIBAxF+utEyoPfCnOTbq3CBPtro1QAhB2U1a2c9zBmT5W4Czozh4VpaERqlgTj9UKr9HMLEx8YmqNcAlPLe/jGhInApRuLUK2GkDrrB9qYZkciYi6WAoK92zFQAGNatLMNmCAtbzzOW1dsoF3t1yQiSdXZkHu9fYIIO3ppHdUanzJR58EtqHMItSaEgwaAWWbJpkUqXPQ5sFX/qbO0imItD9Zl0o7e0GG8XiPkowvx1shWSYNOtOeWsMjOgC8eguan/SYi1FYUqEi64USjyeAjL2xepUH8fCDsEau5iZjfo9emN1L/xpf5Qs/RG6fP6rJ1pp/Kxh+OoWa4aP65EulmThre91xHY7T10/dPoAusB+7V9HxKRm/D2QNjNfghJvEdoxmHTE29iYj61/ai3GvuEPG3SGkoXeAs2uT38QGPSFIBkCd4v69uZ/PK409hnriHtCPyALL2wTzQZBAenZGQXloFwh3raXwzTnqNwb0peUAFEHJqgBOa64qRdmG0Xl17jzdYjG1VgrmS5qxwX6zsHewYhKgw7i7iRL9lCCDhjKjsDj7jY7wcbr6GNvXoTpQGXOeUea2Ve3TjqDoR9OacP8xsHtYKLdrYGWRS5DU/HjhXgSUI3VO8IT0/VVH6aiTgxQnWjjXufrksa+YTo95mijVVmrGdQcpnhIuIJe+RPXMvXdqDCV2zTO1NbURMxuoeHJ1RZgJAqy8AeCq7RreuQBs9JUzIUVhkvjpy4yvrhJA4UgkcfG+Z9eJYTo+/NSIx/WgfIAvIJVxj2p4TXqAM2wnCW6B9H5am2lcn+7nCQSuv8hbtjwpq1VytE5ITVnYlP9mNJs6gs4CERWe/uQIo/lG2aBhL/nZnBnVGhWZwZX1Qdkxq+II6q3bQ6mawpaChjaE5T13Jy5je3rYPu+AkiFkUeX/LFGflrF5MK7r7mo8QRgc4SKb/+zsPxvjdkqZqseiCSK7DgorBAn7GEu/ZwT/8VYb3aezArTlEmNF3DDzCZMtBvoV3KYk1uwZ6kYkCnrJT42OL7zEnlFdEyZ+48LNDwZzPOIw8kNr5pSmOfFDTRqAWvfjeINgla7M2OGahAeCxvTSt8aNY140T+4Tc6JJEezXqL46wkdqtAwII357DcD6OXhBhJrCi0NfnSUUZTPSdhFwbML5ecU7kC5O/Fii5hv0DN8MM592w5QLbPODBDRhKHv7HvjsQqYt1kPfajqUI9rvv5O6TQrYxjzrNhJ6UiSDgBgKm8nGC1INdTLWfZ3g0f0NcnmeVSP8V2IrzTWrwzEZb4o3GL29DmDEz6wTgCAK2kJ9vXGVJLXY7hGa64HV8y4nM5XNkQ0KEumHYLtINGKN3Od2aTMSGat9MPLvpD0hfw0nlyAlFCXkFQiMk/ICqxrzAWATA2wjQJbhTvEMhiS38kOhVIrx+PrKcMFg1R5YVwPPgV6NblveRhgxl5gMPqh4WLlXbv9LdFgVIKdItNirKasiVxR4ejM7gCmoA0qjMWjIQUDauHq+MpdJ72+U6IdI6UurNo/98hcsBZoShIIlZIjBmcX3Ba/VJJjjh3HhQVNSQpkDCqPtw8ClzeG6z3EJ2lz3XYZPXIWUK31wCI+6O/m+Schmow/J2d8q2FnKW/leRO67zy5H9NTYjXvEu5PV1vcqoRZd/aYMLAopHP3qP7ERRVGGCgi7mlcoMkW+o5dAgE11TJil5XEiKJlNzRr/VG7FTCM2ZnCOe9kJTKUFPsEkqblT9kM+vT8YyHV9vrBN9FwiWCzRlkNCQaHk7mbAC0gQroDp9TDubxdtqMgGL/Sw07gK77rHxHnTPR5xZwC6gn4qQ3vMeuneLm5B2CnUWJJRQvLTE1iRBKvw0AyY2N97rbcnp3e52j6Lj1QmzJ8JvEnVYWN8g5UFrjUiEsgJN71vp+H8GGA8w2eLwkPbszdc7CrizrXgKt7vuuy4mq3YUeB9gdXOctLRXLGFCg0rlxdPuc5z03STG8xiA+vDigRZB5DJNFumhdh4XR2xlle2NFhAqI9R6mBI3KZ6JlRzoR+qEBzTNkROTDuS0zJeZz/Rs97kWPT6kRnj/lcMAxYvPygUZxHP6F9XKpeWueVbTG52bhrI+AAhJsKNSMdtSf84oZL8TSh+ugfaWJHPx6BgFvSJCmGY3ozK7DWdVCNPK/mvfE4/YS7lUWPxOwtlGZ7ITHpbLb+xczuELe6afPsCPtU4BtfRwpvkc91jFgMT4c9vPZb9/XFt27AK5GQgp1Kr0U2vO53E4xvxmFwF6mRIUrq+cpmIm2dV26N8rGbymzcZS9w9R2aXqALm3H0GtTCUF8/hGnh3w9tTSTvpoeeGMjm4wx2qBl4kNuIVkfeFHZVV12pvyUrEtXqN0ArRMjYkmfG6fA76JSOaEv5naKU2v+bqDF4opudeq3H3lfwqY/74M9Owvl6l+iFV8KMl3zo/Ro5zyVTzAOOn3cicptDM/cEWQFXjiH1tQ2WrXftWyoF4JvKxS0ahucAEgzW9fqyKOEmUd4BD65JULnvcT+zrLP/Z7s+yjkhCe5halLpAVIbZ9S+QCa3uQWLbP7hJmF9ShkEzmmFC3qiVVdMx/ECbx4wDZcKauKcsnfgcuMs1Ljhp9v/cnUKgtnsnAdTa0DU5NV9b6xerFu9ahM61xmgWPABgPIfo35+a8ac7RpgPyXei2EGJfG74PheLkf15Ha7o4vuDBzrD/Ue0UwbCgRay+1bO/oX2OUunUDOVzTD7V4BJDJDSWS/qmOQ+2uvfVLmjkdeIldg3qzYlMozrjlFMVp43TgZKbce0381Mmw7wtqbIGsb2sLJilvRc22qs5n0wnqxJ3jo+mNBRfwD5Od0eehNg3HRxFMqo9FtK++xUchkKmL6hIkbYOz+BOje9Fw/pfrmjCb0qERzZM1fWAztCWrRfmEOYeARFdm2Py5Ms6iT1sPFDHlkaWSG40YsAj+63gDKvWtcCXZ6VKrHdBCXdeoRPp1SH/IYFigEmeinZYsfwyhDqhVVDVquLZ/3W4FWIhEwwDDL8dbMCfe8J9o9SHXV0LHP0cjo9lmAZ71EXviXUESXYEZKWXn990cyoOmVQX3L3XU/5BHVjSFI1BrFuCzS7aWrHOR+3GsEZgYMRsse4ZAEKpMkfbNekbDR5e4MTy0m0+NgNcMQPG4OpS3FNKmzItpZjY6y/+whx9j0dR3uoeDHBNMZOuPbcqZAZfbgg0o+L3XnJYCgC7iGBV5h8V5r1kQU9KAK6/q2jYWFJ2w2oOF2zxasmuvg+pSOCjFj7nf3k8tygm3iESK7dCxi1bbz207JEvz/6O6sobgRrx68gn0JBamfhvEgzRhI0fA7w4v/0CML6QUuq4mT9DLDd2UXIzCsl3HoZ8zYHERpdtdPNVDxiW9z4G7pViWwiJKt1F1XmITn334x+0G0sD2rbyjQYInUUpNbYDAcnoFaQStjqzXSepk2TTjlLPewnNfjeR6UNBgsa0aedWX488P/ahumoCK7Vx5S+ksfuKJvIZ4gz6s21mxQ0woi0Z5T/q1F2oWnT0bKdvnx6gwT4a4B98Oua0kfYiE7sW6Nzr1L0Px9MlvTYjtuO9tPI/vGOPuq0zihG7I3suOiSB7z1w53iP3B9Ljq08lBs/yiPpgRBcnXeRL5aAEfq68ERU4d0GH6JdewDWwu1R8sXycOYc0tdZQ68BwrsGkGeOLEapFqAGHTTnA9FxsZSIsSD31GpaVJ7dfJpU9nXO3suE+5Z1Qg+DvyR50eHRjcmWHd/rF2SZeJzKy/fieIHI5EXFb4qwGMqa2MS/1Yf+YWQyQsmc3IHt0VDbR1Xe17yvQ0hxYaAXjoFPwhPqYlO2Oz8C95zgmgoElfO5LwL8PH256p4hiKp3t5j1U88WrFn6ltHLl1HF8+sLKbaOy1za2JkxnohUvM4D24ECKJYDaC3auklaZpdCZA1Pgnt7jMIYsPfxFv7nATImhjqNbLJIxBcumXfhtfwm9kbO2rg0wZuAZjIFiykx/BzVJPBdU/VivwVA2EnK75tHsDvVq4OR0AghxPLdets5VUnrKKC6lX/0XxkfnYvGSLfaK/WPulAgqkNyPoLn0GfcNI0d6FpoihKK64BNqWT37dTFZDAMf84+G1HhsmzL6QGG6L17RP0L8gEYg9f9LZnlBE6dB62L+Kujbvu2x4bko0Yfo1EGaZF2ACwZeAJoTMj6gWpC/LRzPO8FyWYQwPXlgYCM7Q9rJNcFwSQJBNBcZSwwH5bEN8p/pVAB99i1qrzZApO6hvk6miWn7GPtBq6TRbV4TUzyOQLpVgpGdvszLSJE+x51D5fTroh1J2D/r5lwEylBhEQatzA8oMslpeFOImK1Jle98hSGPDjunQU6jRE/dMxlwsgRtKpMpED+SY9OBLL8+mqkFpJR0Zm1h8zXM3GNfEfWqMqxF0xBUN0ZbydS79kTUuPXepe++64dAd7/vE8SoFKvfcWeCKHrbm2ZVRfJqy1KYoj3aQ8fyC35oDDA9q63fiDE8aPQLQZBbq2yC2NG0TXFWnwEF1YGhqqqWkQIHgriz/sy5Z2GG8y/WTiO64/8tVOwPOsDyFhX7SGGmVMg3B7+43LE9NCxnjKcuiHN+UCBbrHWp47gONfDfhfxd2lI/LyJlUbIcOlz8Yn9r7O8QXQMOkNUv8exuYUokyLMbrrzD/2J7dy1jvFilqnjPoIJ0B3ch1VnTVG6bgl7wXTgkcQU4g8hvtsu4XEk0j53ICGvLtsc7b5hGReUoWbosEqyTQ8FrORBH1W5gfm6582knmCtI540avhJb6oaUN3sMeVSsaa269b2huPAs36L3qHoD0yrzNGu59Kjxbn96s0cXPsA7/x+qrgdGOgdGDiSkN99PN6xT/c+z48mqqzAC/eacy6xNcVrtvLdk19mn/Rc8xqK4AvBIIXFiUEA0o1Xqmq5RCvUEbW2tz6/QJI8BphzskIwDv9yj+56WbXqUCGRpqC3GODIkttXLogO+Tylsap5czsCR9ks4HBDd/V8A9dIFTt77u4HUVFC4/0cZ3LlHHXmG2DsNfmipjjFCoqubbdKHfEC2K5yhIA/IED+x+jlutDafwA3r2U1mhXiQCj38w7s8HT1CI33nGvloG+xSqaeIFFRZXxKOorNcuKMrwNezvUyJcB906BHpEgfQc6jJO4/lw+j3qyQ2aJ6tKbroNnDGO1mhjLdrmlTqwONtPTw9XffeDoxGF3UIqTEI7A+6yHqAbecHDfd0iKVXpWy8ERij/EZlKDrTj/CiN2otEgk2Vt5ekFm2TxNBbHdIWIMGCuqvtyen/t5oCFpR5TXjXosmesfgFL3YQ6BHZQIACczIMEVJSaKxsrGqyl2TfgCYO7JXazHpf8tnGFOM3XErfD+SO0CqbQfJYPt9Q6SZsn+7EhNUl9S5hn1EM5F1lxnvUL1SiX0jHZhf+sjxkoJqVUpdILc11kfPcbu9g3q3p7fatP4LSswtpi5InYKCv+CTpd6qyYmAehlv9nPZwgYiYd7cBkE76+iGKrCj83EAGfm13c+fK6MYEexzKE60XQwbVBzrBNNjT1JI2OlyzOa5dueghCmyw8kppOFwcFiQB17THYtV7YnzX5DrYOZz3s8eQVHj7fQ7mzhRd0b7FqGpIfDRVtCzsH4EsmE5a5d8VckRMmOiywWi5sU4K6n0HVtH3TCt4LsPUswIiQvuOc0RumfGXVHLE/eERihWXWwD7ovpt4Ve3ZsRYTEsHYuNpjJPs6kdJ4VKJNTDVwppLVwoeYROGzexQoPBAsWFW21sdoCXZFds9IwzkIHTKadIzkrNo0heJt59tydCdLxogLjF4Mp9tLoImM+xOI1q7mr6CNCBgEq812KJ/HyLT155psIYPW7FglU8aGqTKn59FFVX18R/lPkTv2t9ffrUnXWbS1OcQ97nWcz438Ljba5uwKkt4uZFaHdsHcjEZ/AP16xII7LJwymioNJ43D1hOTIaBvqoE82oU5tkHBPIM4lGDrKoK/N8tCur7jonDtQztiA7ij2V9mfJTYfpgIh4rFXvOzLTGHUiTqWLdsC3QNlQM8g2SBhEwSHDJeZ3A+wGlfPDRy1sw7ARvH/R+y0AH7Y/Tzr47K03Ok3ovuEVFVZ+UhMdwWcuT2zjw/oXEFf4H/gUuArZlwEMgYlaWAQQ+feUXA8kJx+m312eUWc/IfPEoOEIcxIsStSmMoNeCb0so3Y3pAgQpCwzxJz+K7LhNlQZuOsT4kpUlHLz3wh3uLGQXYNsHSYuIEpJf6Am3g2nYmEnO0Ix7/e0HsSD2g3NegWlVtJpmDBDH9PtwL2hwguZEyMGIpO2CNDhARHA3pQIi6n7hc+3mbsGpPkHeld1MQDiXmP3L0iUsROHyGwNyhOY7uw5Xqo3+A93LiNCUyRUAHIj0OHpoQ5gBDp9UdISWun1gPKl3NdhgxCKfLjMGffWpizNNfPeUakqEQL+yWEuUzJfCOHpZirvdNSqN0uGjB97N5a4OrUDgJxqdoojzFViOTFvDwdJNUdHJb2Xl9LQNNav8dN0FAyGUKGCLEUCFwi2TeYdcZ/ytT4RoK6Kj11HKuny3CTjK6WJM9wz48u32oVzjGw+Q7QxHvkdHjfFdXWbyo3IL4qUls/bHQiyrrVsdW2JJDgWrM71ZD/2uRd8BOZ25oBgEkssKjQHofC8e7ak6DCzebLZ1sadJKSbeEyO5hXDirFxzw/F8L3K9rnCbs5FwdC1ASTWImsKWuo+LqdYKn3E4zIIL6qnKJ2+4DJPwngkC3PEEvlvU9XZGBLW1NdtLw9hBKBdprYTXhq5Sy1Wc/4Ecof1/Kfkb/Ad/Tf+IO8wC0qldkzmy3guehjH1ERogsqm99U8K1tfIAoKYlfYjJRIzc48bMd4RqqZIUFgNaKCPcOjfdhKHoa8D3XI+eiD4tiCk24nSLJQ36ZIuEu8jqrTnTwID7moRiHIekGjxkX+4I6Ut03n/tmLKLFYLbG4HSpAAYI6OZPmCyTtWDBaONOR//dVd0EADS2Il0VX+axI+d4Hl1Y+0jyM/pzFfTsimkLp/UYiyb+hk3PKrYllC+NINmmQrEZ4QGfndsieyGMXasmIdCJ3Y7b+uAi+tRz3Kxvb91fv9i2SaPkxWMJvEBpgwSflQyP8sTS91ry3S1chFVLhdFb6nzQVuN6nQEzJKgbt38MWuAaMPam0+YHP/oupOQavludwiGcYpLceO8+Xkvl6ahJnjZrsQesL1mrkOWARSsJy9VlEljtloMMCm6nKvEvGI6GqEbNGJvPHy0od7Myp8SU0wxGg27img2cq2qI4kvBxp12dwFtHra6AHH3n6VvLf2ZWWuV5Ce0ZUNLxH8iOSyz+dQjk8Quw50kTHNHLA6pHl/dMHBqKW6zrOtOWy7TOqmufg8JJKE3kSvG4y8IANZqojcUIxNXSa3SYIGIeORfo0w/+NV+oJWRDI3+PRfXTnYOsalEV8tw9HTRy0/txmQLqMIyNjmqPdr1CDDFY9Lkfsnyorsh7GzuWlkKbvgpmZW/puCe2vLAp8p+NCwhMYJsVJS6bCoQqtRBZVJMZVj8OsCmcKfLPoyLQjy3LhlX2FNL8UnK3unKgsWX5WrzWR0Lj4jl1wuSwu4x4msYt5k+BCDNoqim1ijt0HsvRcQwE6RTBRGAYsdgG/QbfQvWTSK15OV1ipcyQl3PoExg4bSN1kCxXR2in0IfS/BFDeos2mVoi2pMosdwoMptAYDAdm6VnGZ/qPQRQY1z2SmsRy5kxTGKvQ28w95bSb/WzLT6s2SjsbZS4CTWv64DZ2sobN3HXKvUXRzd6eL6eOWNoBcqarJdd4onPMs5zZhcWXX+ctopaxdl2ncpiI9Z643GmNjREJ8VLtYWb/MgLGsQd1AL3PYGwNQFc+t5PKi5ukScxJ/iu7u83J++JNjRZhX3LY5+8GWN7BwZxvDTfBp34g6hBBjXNYDOTIfJm4Yq0YtpPdsgff+X/T9QjAYkxCyXMOdOCIOCbbPGojjoW6FaoNxFcJaRF9DBeBuJFe4g0OxaMrlJBcPkl5NSQOjy3ENB8f0LLs/FmKvIi42IJJCnkpp4T/Y5mR20TWgaRjp/C/zHDGdVEV/lYwriGiV2O2eQu27Sz5gPy0nt0m12R5ITg9u+/n+Sy8+MARL37HO+IGCKSv74KPq8grg5rsIuRXvEPljwDmLo2VrXTm7I4oN+Wv4tECoxY/XrrPMKgeTv0cJfmtP+HKssH4GNxzc2saw7ogemNXkyacE7xzD9rCkrLv7PGk931tpEhwKWrgAdU8qgckUS7M1cytfoYQ9jGoMaMhzT+EhisLkZ+biTKQY8m2I4gSlcCPbf6GmdUZDr0ZS/g8Dvk1n4ci9YCPL5UPar58Uw2vuYWyh80ySalm4GJU9yr+/RdGTDgEhL8Qg0aMcuifURPS0GqAFxJZJc2ri9cyQ+coFrszbWGT0K/vrclpFe/C2JXlQFBUA/akky6ZCxYk4+8O9+W38iV70ooF8EvHHhgC/9URAl6qy8vczEItP+T5VehO4EWdl3I/Yhd1TpRx63D+U3R/PitpUVihfA+3Phty9O7BTtzY63svzy6VAWpH/ZUOCz8Y36Tld7ldVHS99QWYngCdvqgIDqVVOWt2NBtPURadv0k8vctWRmlLI6fxOWmJEzZqkB92cpcH/MLD5KYYYG1R23/3itegASuOjjylRupEGHCf/U7h2UKGJ4xY1YouCeW4aw/54w3V7bm988oOIl4kV+DwgmK7nL9abm23Bk87t4YcVILNaIlNWA7OpZs5aD5dRUJVGhmtewR4o4DaeCuoqlfVZJxFm4zNj1EKML0n0C4emufzsVPzvqnfrRxeeboe0QIiBmyla6oNgY8Hzphqa30gXHj206IiyBJ1TzfdZbwzqIGKA8WnQo2Drx5Souv6d5L3pJg3NBqCum2zDlMh/B4F20JzQyQImgsclof4HEgULgok/Z8EW1EyIUlWrFqMje6G94MV1rP9U3vI4e7ENqoRJmm2iww1aAD+GWRzCe23CoQq7PD1LJZi65eInXFCtNZYBK4JwA8QQfggh3l0WgUVpAafzFTTZImC9BszebNrotfP4R9hojptCmsvlxyLfh9sbzQz5H/bOyQZqXFjQ1aWLFWk6gFrSg6rQgROnPtk1xcGWRvw8quVnoZRu4VCt9Ot7DH+y5Q2XnAl4+FbdWQeGMO2a/sbG8z3aOiCluSXS3GhK9Z1QYpC9u5bDU13JOh7EVsEq/vRNhFPsmfYkpnB5ZXcU2AlVKBLq1VIkxoL5XrtA8DKP1s2LdpxhzzKLrZS7FWEiiUFowTCEHCQzub5l888vnkPzw9c/PfhZIpOCf7J3RTBi2671iyEG46oL3gAks1WDL1HINIWppeef6i5oZJKZ8SdKj0GmCUqWt3RwqDmpWzAIMxpMfq1qbLB6iN8vHnp5NDv0bHVa2Wr3VnF3WMD7RSpRpgxpYRinuDZjQcRFAmppcanOgKemY8ekBqr6Fbbnp+9LKepXy7eP2jysYZ9GqrbsCBDtu4Y9R6OheJtlcOuTe5AqnCTKIas6ZdVTqqr8JgCTDyhuWaJKWk4NNxbHCHvvGFxMITvCaZf8f4TAUEmDFY71TqUuiHt6Fl6tjRzbsmODo1Th5vuFQIHSGynftnff2wYD22X8DXUTEN51n5vcUA0B9OungTKifoDdyu9mhOIvBKvCHP7BtgJ1SH1qGMq9plFZTthgQ7UcqI8VmYTAaChxwYvpHbyle3/hXlBLN+Vje3xFEKlWOVctQw0yPLCe2ZFFdyfq7fj7rl4VzQzFg/MaTR+ziI4roMJ/ZjUSgG1QAUcENzMU0ogQpDrzJKNr91raPkTzTuM1WN/hsLtRFjidURMu0GF44hAsblv39Aq80OW1d8Z2T5/tTzNTRsNTkG8yuMwxc7P1FKf2WXMcg5++1M+iFzXpWv9IarSJ+su1ybz+GXWIbMPbLpmuOK33jwgJW+CaO9DPWVIs4fDBe9vVWOQWEMTa4UmJ4orewaxPDluWBRox0rWqYx4DmwM99SkArpL4Wd46G/wP+4jIY1wii/pfOemRNrGiOCCR41fS5+oZvMy+dxf8qfJC7o8jvBZMfW3eSX8fsckpZEt0NHM/+7sZS+RrCdAYmie8hAoHAJP3yIzdawcOayWGXzame4NJGK0tG5LqpPp2S/fcuEXgTLaMzKWzfXvOOffy72c4Y1A2WpBDIiEGvRW0DDD04gUrO5ViUAmQSrcSVsF8YVmd/D3Y+7F7AFL/fLPEKtZrxWIecO/m3vlTQ8fw2m0fQL2OtrsxalNT8ulF089P9pPr19l0JePODeVueNWWA9Y5MbH93Qt7Z8sDxHNj4N3YCakhZc/A0xfJYwNmI6npOkK1u5lqVukTiDseexUo9YvgjI2iLHtllhZ0Lt+8g6XLLyH2coY2oKVjfrrvwZl/BRQHAT+GHJ9gteSBG+biLFTf+M4sVx9QQ3VnoonTper8b98SH+lXyisJzY7yA/nQXXa/9oVUrGvPEUXLnyhAw8URcGAfTUFfYfnYmOsf9XrM/yBOVWsUMLpTjnrGbFeirSomdcJ6cF7LVnyxIjqWDB9uLqFylhZ55V8x0m8ySFTMRd3MEcTlJH4LJqQj6a4wQnDznDmvdCoVzV075WkjBFoG2Dsixh1cnzg11Iz8nD1JK4dHrqCUbTNk4wJfrXv4Ok6DVg2+7M7enTyn8cthyf76WOSjJn5xqUEXsBqH0gq6jVj9oOE9cIfb3MnW5wPqcjk2pp6nl9Q6ryxR8SIfSrcQ/DozbU063xSUochl/BhDPKKVnKVh21UuZV/IbxfdPtN+P6vTqK9knnRJVYLLuTYrUN2IAzGypTTPE0D+qunY5QSbwHOByWP3hUb28DGCTsnvII6JzgPrEAp855QRK6LzmRESCLrGMdIFuSJA2jknNUmPYdVb1LcgIC2rlReqUnRLJChjvl3zvwyNSRllTj05bzxaps/phsWHr0co8PXl3txMw7b0cg5Vg7B2Im70uv2gEZjaL9zlPR9bd5emmlrmMo9nUyFTyq9M0CRZNwmNBxkvsTfRvz/I7d9aTGTQYzLOZquG9jn1bI7pGw+FaKBAAuIln5ziibfR9wn22zSZdMKr5sDEWznj28uQPS+a6FHn9X8Uw0iJ0tn24wztV73umJ71KGf0sVJuG7lKIP23o1pWMOtWrzd2vtM00ZpfFgHSqQ3ls+rRr52ceXmWxOrim/DCJQQ0yp8QeigaonZYS9rrzNKN1s/xahSpt7rT2lFhWrzHuQ7a2+WR4fJ/RB+ooBmpF1FjHPuIzH5h+VXKEl+OjShBJ9UCDJRY+KF9Vj5m9BtY5EcXGByY+u9PVgGGORjt7ghl9VAYhT+BrvgsoDJdv70iZG3LIBYNFvPFInKNTrmjPOG7ae9rEIonc+4y/6lXVJjfMIzfhq+KnPpN8jDTtlvu4UCAE4cYYUDU2adDMhqsCFIPDoG9m6QmdEEIHm/5g4Awsi2wFltGEL2ur+84KKeA5me1wilfs107NGiV5cMzG+LA0Nc7ouiq2ph2yewaLk8FIhnmN9dLhz8qCV4MVF0btGiHV9voJvV9Mu8vnyYRiUU3T2Gxe01WwAnrpS0sLoGNK/HvUPuk78VhYRCDbUC+wyCN5UYd0D+hO3sqNWF7BXLeaCQF6FKcpHI/7mpfGh0Uko0bM9+OVQGPGpeG8LLnRBjGu56g+x7LCHPdJR4DAK6dodfm8eVBUcCXLKNj5uCINvC0SbqI1qEPqasE5lDTEbtAsNL8l1I2DMRXY5Zh+7RqV/F9ijv+hzdJCC+/v/8Fdeo5WBGexcHAvDH4NmsDGD5b9jcnbWtnQAG8s37jfHaNBRyiBzNy/2Tn4vJ67zs2/tU1jsCiAMw3+7j0XCju1Kieg35onDNOric4WvMCyOYl0d9yf/WoLmMJCNWCVTfd0s26RbF1NBXveINpCcMKegybYUf6u3BEmdQiVo0pkW5DnK+mMed+s92yOFtbMhT1udCnBaqNFjNLcuEszDIqqdffhZUojiLsHLyraa3H6xvCVKCZ3smCy+MuLzoafs2m/tVYWnTn1uaqboXM6afiKYPOLsco2LK9dFPaNgGMKgjFt1FMIWfnxYX3bY7M5iOeY57KsbhQS8gQftu1Y8CUCAdl1dOf4R3n07CoUJRRz0ZBd2g32NKr4k6Ww7xr5ij8OaWZDRvevVvxPX3+9TjlTDnfJl+tkfiioY8MhpZuO8ITMu+N3ASYqcJqMiJYglGD0JzIdsSdbhb3OBKAeR7vhmmmUEBXU2XjoxZjb6rSdG9cLya+FJ635FU8PxDoXxhhSyCd8+Ybg3IxzgRnZ44cPZGr6kV5Ltr800HGhpDjF2wZQae0J9ahGs7PgOjtSHci5uHcL4fIamKTl96y75KuqR0KKV1HgoXEwCUY+q/Nnj/AOOP13Y0fKYJtQkHsnb3CRNLX1UIN75DYRhwXKNmw8WKMWhkReYErLN2/hSolfE/mFXCZ7OqUyOvXTpQqZHzrorMHiMRB5VepP+l4XaKXrVDKfcZxFN/kJ1/hELKr4W8f9AYjikjlbR6l4XSiSNxUGUl0Fo4EzSQ4M1KzAL8gjgcozE5PGfq+SuI1jK1pTIW4g3G3yiKZcrLQah/O6vanqHzP9LdspbCcB8xMfSxiBPtDrk64aY/pgNVPAGyiaOo2EohWj1pLu20W6almSQf2cJ+lBPjk3PpmnQWxvWm8OnaMSUpZjhDG20EOt2jkvG8jf8aSi7V3lYkKCCOtFXYwjPmpW4LVSgylPp2aeTYf95Rf+th0qPE9IbcIQ9PyQITm0hVOlZKKexhTAADKjAq2Uk8oiPxUeVstvY/i87VdDLJsJl9ay44ttItW5/wp/BQUdyQ0GDzFCscewem/2VV7ctSjGCJiutl2ogSL+TnDkRxVaXuKA7NaR45cvoB798yV3HLyCjqtqxAojf6sfye4pFjQgHPy3niJ8shrtR/aJ5qKR2y2DUyfXS/Q7oZQRyB1g74fvZugwGn/BuWIGqMbPsOZB7Q7NTWZqSujmSz7UE49CnZ93rtg1A/rB3FUAVSey9HCnGoYC5DIZah+MkMZVA+xcsuUpqePxCiLwy9BXyKUVAUIoTnP8GaCk/2IdKDkMeGjPVFpAPSaqQjYW8zuGA/Mf8akjTk71kJ30LxGp2s5rttxSEFXosJCWCGi5qPdhnhGBiMA4WYvK7f6HZxWXQRZFbrPsM2cUyi4qCqZzN/TNDNWmIM5kQeu55AX4iInIx0Ynepo7lb63TwtaZfJkPM3KUK7E76XPSWtwfoNMNySn1gEDtN0iHPrvwTtacWtUNjR2ShMHHXY9QrstrrXWYbMC29ovezEXUOeLKHHDUIdaPAfbXFdOmRAySlgkCzcgVC2/o1i/yaBZNYqa9ZCfXIAAztQU8Sj8ncOHff6zL2Z3qdwi3qh6SpxLWD/jQVvtXuH8pK6cglQ/WCqQscHSK1yP8TVgw4YWOq6tGMNpG9WJpGPzhLJ825nYSa3iUk15msrVgkCSIGH8uv8jCFTrDdnWTFpkb5XMmCvgpQVIxkhpU/O0wOZhnUgoCWETXLJVuTnfeGvL4mDbfg1N6XT+b2MDlaGfC5zkaMiL9Nxk/XtxwP4VgOZvxyphC6Ct88QZpuL+qJXmGVrnEyJuCUC4+uDleHtc+euMGW5WeyPknBgNvfoiGo1FCp1jcI2mUuoIqU5s8s76L98b7EZFFcUSQE3ngioW44WCbUEoYZ0CBthDIRKk7e+lZ+GL9E8q6HCdf2cYEfXZTNtwSwNBwkq5Xd7ZhB+HjXaBpOZtRGyVEsi6/7XQ9gupzEtX62f2X4WVJPIupWxaxBE8iqkgOC3csIAw884WYLH3bNTL+ErejupdTKPK/GUB4txwpeip/fhGP37D2Q0Zd1U4HyKhhxWGOj+Z0yTDgDnj4UvHJBB3wGnxmGnrcvHjwgh0aU37MUI4al03lZ7UlnnsMHzURvbwDvSTwtBE6KpE+TsLmVK0WuDEFJEzFn6HSL6M+tlzGlyEtlVl3vnbxZsPJR0Ut4JmyxCV1/zWbAq/WBcayGC/3wKkYcZ6Z+aBbwrvGmJl0oALsT6hWe8cGzmuzSSD9mHA9QzrsrG/PVSauQsMtvrIglsA/fq9r12G3tvD36u5YazIQSI0kiGeYaChjWgoBtZykUaTB5OgGroZaNGx5oNjMqfyJTUKw8KZ/xWkYIKLW23YP3aXQgkrMAWaXh9T1YpeIurU62N6Wr/TnQXL8fVKLHqLcKWFRAZ8XVEb7dBT7VISl6BVRiAq3ZWt22LoEsv4rDSLm4AA3fdqsUpXDzS/DhtXy1D9l6RQOtS6h0627/ke52wUJFgHGNtbc7JAzqLPQkk/8iPQRndletqcQ2f/YbresfWV8liIF0qc2SgcVtYUIujyU8er1JAygexrgVHxbCmOP6CVur0S6gzmabeVmQKcdRLzJnGE9VDz2Ncmg6qdIRKex0EpeFPN/dodRHWcmBU2N7B8ho7HBZ4PoDC/c/UohxlE6Sj7Q91xnSf3UsiWYmMJnO73Zw49pvP68UPUaZglfwGOZglxLiB6ia3moisXPUSiuRJsFTaODVIimNvqDVUGhgeMUzx9r8H+cTlwZkIhtR/0PrWEjJIy4Dke7M2OCM8L1jB6EIykledRFRiaZgqKSCrU+f5m2L2x11yGlhfNCV3atUne8jb7Iziaon3ScYSsFzsgayjR5IxM5nGYZtu7w4igsAaAsvi7RhuC26YvHn6/9wYG/wRPF6OY2MHb7BPR1SjpGPATi2vhhpdu3Zoaf8bZkQ9W9SdbGDGREZZ4ZeLm6oo09B9T1mGQ0HZn8UJsgL0jsDouaXJQ+QUSlxB1z+5sh/wafE+9iv6EdquhQYpPVV77DGBy5quaeJEV7WZNWUq4XFc3c2QvWKbrkEW3GKpdWuPnxYopILfLf6XzkLPxNNSfv6r855psZ8VD5GDgvC38ejwpkMTTXmKRVWj1hYUjDcT6vjnRGY8htc0FQsYn4GfOpSHIwice/X6C9qftVmW4l6wOUmYa1PfhcGrWi73+O6bXfjNmoSqeJ2GwKZWnuwnN5/eV47x8EHv4TiI16ZXr5S4FUulTP4yXuUZnp/onPFDtZfsVv5mpzA6sF8dTZY5v+bHAjHBX/3zWFrXYMCPI2wLOLs805QnK3C6Vo2zjVqzGq95fZGYCHEpAbNL8DfxDo/qWcIS0YD3rqAg4JKOMcNv5VyW29S7Pu3ORqxZ+T7bvtMwNKAtgHxpmd8wEiMGIKD/4qMgIbDbJAPQXFY6w2vo7zxzRriGbAvEnFpLtdxdOA/0rtGuRPV3mlIt2hRcq+cQtRZ2ykpurpVOK0Dyu856p7ZSgC+UjX0YMe79nUlhb2lOPezImDuCgtE4WAklYwuE1ID2cCrvuaByKb3OWkhvhIkbvZpzOfVxm7l2KN0YTLq5L6ZQpmx3IdpfYMY4YvXUh9EMgYOGhdO20Jabr21PURVFRikCmH9FeMhGSQlCvSapR0NXPc+I2t9d2w7xP9EW/G2xz7Bz9rFBNHi6lh98ACJEu/d5A/ym42r7oHOL7+ACBrhGVHh1cOHGqVTx8s/53NVVMqs8zt4xyKE/Fh8o7JSvGo5ZisKBrCl3nTRtdX8hT5MvbQvCgc0Fj7cPt3k6V3e6HM6q+swJBQZGraGjKvUc91Y1qiF4AAvwigH50lu/IPB8NYtDGbyI32xQoNPF8qGsebXfc7M3dj0haPA3ScbxyXA9lh09ooYOhkkkvovinMFtjvqO2Aw8LaEBnzgFU1uuy0Hb6peRXNoMxm95iZwmCwvKZrfZHoQjXIUtVZvQdIqdnAyuOZ54Z05ftpO9Iej3dfQ6gpZ0cojD2M3rv2t6/9px3B7ye9aVDn2GX1HRc6LzdNcrpJ/rkeJ3taDIc1wP9N7ZhnfBGmqO1x0K805UI9VV4/tamgBsuXZxc5gWvyoU+4JucJCLGs9iKFUa63jO8XiyMWOekayDJpe8LjgwsS/XZlOHHuaAWiy6WRL0dB8sOWObJcxKVNKkVl72SmyMOq8GT88S/ZY8Ftd8XEscu2mto+fL+xcmLpGNhobR5ltly6eUO31tRo9brOVnrG4CcPGi297yop39jzR6IivwxMLgqed0iL8H8w/iUcrPnPB8AjwgdhuWEXlQW4Ft6VYOAc+4QVumahPySjPNmPU+5ztHVr4UL4gKyoV+JSzZbk2bOM8ynHbx2usi8TyoIO2+dhbxqace7nm7+iktqjWbzrmxj1JbKEzQz6RJ4/BqUjQ8xbJ9G0FsvzbKYH1dP7ILoWlWpBG7xyliTEU+ikIvuLqRvCJayUGgnIo7/socA5A8FvQVMD1XE+d5fhFEI5WAHma4DpTu3vEgv+V3vAOioinAGUzJh6EdLJMWCBsws0IJSDF28OBUxcs/H89REfheYwXTEOFhvc8NCEBi7n82Os4Ib5ShhIONYZuqmGZsu1ChgPglh2wAgHFCqke7RkTjDyPIUIavabiA6mF7pywMXDk3BkHqF9E+SOR0tU6tXL9h3jBkRiy58NkCxjuSf/7YonubB/GZEfhUluLT0fpcF80gmlk03J5uN3zU3bbcvjSTs6aOy7WIR5NK50o5AZASXoI1Vau9hD6ohpIdXexI15m7XJGJLeAh2GAgOT0j8EO5OOKmN5dOt0yWZxMt3qf/q2D2Me3ABBoavSWuJDKfsFaTrX8VlPQh3kMBFNVZkA0JjS5ONdS3JOWLHXf/slgidPaZKe9fOhYxW7pjJczQBVcB0Orl0d0Qzvt4wLdtjzTC1ToIUSUa7tgS5uCfWbJ4wnWpRRf8DHlhWVhBJTRVDL/iFn2lErA0212TXh9BDjaw7DEdek0MZNOUAbffj6qhZXofDfFRUQPyoF5fWUOZCbntj0RGlarpzgLbxf8RlnxeYrmBUemAiwgNlcaNFmDefFukqvVNeF01yll7+bwfuk0iYeyykf/l702yEftIXeic3u3k5TUQI4/PKLWTMIQTW+7d+POumy4DqEByPt7tCsiBQJUfRS1c8T77Ey2OwCCPvf6yfF9mKVRhxAd1HFYu+2CIL1C7t7NlylOSJVOeDufXOiGv7zX6hWaZcDKqQRfTAVtmi+R6MQ6pqtjpXrdwm7fnLU8IxwCecJkvVqMgsPu9jnd6upylcmGeLfMdAUiq+WPrG6V1mv+tQ3fLFdxcyQWMCuV3nv83qVypz7waWAAF5BIN2dGm5MAOMVUPvAGHfvKIdj3xFzl7/d9QnYAav6e5NOExU1nK1Mge1hmA0y9A3pXF2Ta8pO5fZtYh5GYdrrC3vhstX3scpqNF8si56vGzt8FWJuGKlQVrMmifYKhosnUVDsbXBrKaBWFaFJdmpxPRoa4jcFDtpNAZVu+JuqsXT7TKhvTz6bR1J3SUPJgtkSE8eCzw6HdLGYyK6qhpPWemRXlcst6dvkeBQpsqqO9cLlR8oYc5J3jbIxjKIqlSj/Z6rZn3v+IcLC42QmgrA2qjUPPtCM1A3iNsdUC/brc3hw96Dr773k1xfwL1QLqwwFZJidMKiuWzLMpThL9UUKOQgpS+eyd3kMoWJrj7K5SdUZlwcN6zsD7edd5KQoTDVy0dFExVgOIVQdG5fSlnXCKClodgp+r/nijmB+iZNAcFEZSUIMoCwVQ6RQ+U5NjQ7t8QCn2kZkClBCfjc4nSRZDkS4mCOwd4ZdOCNsnzM2CczZ3o6sCYL+Vuf9Qv6Qp8rB818Rz84zntaJQj4E0DpVdjLM0DtVvQzdoUwnVP9BTMyKd8rcMPBjvjDzP264Eb0mEiBKb5lll3fa/vftA5XQzHf/W9RGM6jIHFx/S81xAm5EzhahyJf4qRMq6xWmwTmqw3XfmhxazEQVcqcOLWTD2IIGrgn6Fg2g5dPzLq57v/M5QkCLTjt1s/FpKm+9PL/VzJb/l4Xh+A8QIg+Ne72BBE/Z12VPOTp9NWc/YxES7SKdziIUK51zaGMTsguim6hsCxeShf88YpgeYaLwUAmTFPXrWHEJ6GWmSh6DuHUhXRpAourfLU4foTYdkKQu2fGE/y6ZIdmU++fIM7TgThnCqs2bjFMVHpVj+DiwxbR9wJAJGSH9Pl0iuwO3r+4SoZXLttgTLNwUpvf2YRxp2wFFQpp0za/+6OhkJvyJmyOXYYuqXr10mKnp4kJIuuK5N2uZuYQ/Zath1wIwRg6m6bnscZlWC4IkB5iUimQFdYyVYzzX+8FaUcFARAHIaY4TTnjJFsGVN/3/Q5v7TOyic4mIVV1Hajc4nQWkT/+5TSAbnQrNFJqtvCTR7QLzPGaByjJHjbkN1RsW2xsqCOMaga/SWN8nmk7Z2kH4G9gRAvqyJRvuB8+Jk2e2d/CDZ/SrAM6ByUmXY5mIcBxuU0Zubl3CjWFZflV8iiabgfx8Vk9CkeMVO+TLYQNV68y6075MIxYH9VrIBW4Sw8Hc99sPSYxkvIm+w13D1EUknp6r87GqpHZmefpV17vCFkWlOZG6XfCHuhj77cywnTSfMBQINuhdbI6h+uobsaUDPQ3SnxtRrY3IgWgR1oUuGCz40zPD97D2lU+qO5NP2RiUdZH/B/CRq1N2zskG3sJZdONZt2Mf/i9oCTrqGOb0Q7fNy1prz3qxO7Dvo7MHSm0v/wICAyNgtGBFQ/5mqWeTptjNk3a9kVxDsrNBl9wjTt6wYf95jWIm4Mtez+IDS9FR11YnHvGSYUB8rUd1dKRmK2WnWTxQI8jqhmuE3bsqlvYGiRNBFiigCyy1kTUKHp4PwEfDHnUo+blVBSK436DyOrUmzB+sHISEeTMGDgV0o49J/RWPlbeScwMqylebtbBuqHPHXDN4yhkfNQI22zazNuU9+Z2NrZtCZdRuT9k+qzL6kCvqBgljwSNYfOs0keMz0vBDbBqbqDkNjYZlc8jf7mX0iyzxqukWhaihcanFTSe/1bwNyAyIsWeLJLl7LcA6E54yO8CX4HSt+bPtQlRLHLnfo6PiWjk+wOo+JSOD/WhloyN2mtwJ5bFG+judIgb1ZEkquHmTj/p8wekGaqoaaCTP2ITZz7lpmclQQyg6++J0gAh2sHO2w/y3V3Pfev131cL6RZFGi1VWohdQaDPEpoQ7SbpZ1yxpQQxqem5HlA0ETJrD9YmwOalcR+E5lWkNtmR47C98/jpFDDAGhB2cFUEGyYp+OEGuGHXd6dW3QNA+GOZUaMNvAeeD1Fa5MF+vZRXsOHGjgQsi9veRAxKfBxiVyno1bdeiTlSC5cvtkSSF87d/kwxsFo9AW6pN7y86cB9tQi5KaC1D3OdzlWvy7NGQytFZIx+YMa4+41iO9nbcDHDYjnDY3MF493jby66uLJonzLpa3WKKfWnsQe32LzwIw2QCSNUTkn8o+ETEpBz38Waq0yaJoldNpp0fCS0Mth26B6g59rOVZ50R5/wOzR8uVBoOlC4jW0JBNVpUDwAoGEplaoKJ0jkAdkqHWXJxA2cOK6LkOyjp62bagllg/mHeCEqUIHCVnulruhgePDdpaPdu+4RIxbWkTtvan5CDvRbLJUyAWQijC2C8zcZgOK0yPjj43TJAQYb2PQbn6If3Wt2V5/X6xLx5lW7JrMaZ32aQTVkgg5gl7+qbrElZ6XNt/0rQ9sMh3GmyZQnCF65k0iJkYpcDf/6oRxgvyYxdvb2haZHSSs3e3QsYIFe21lrwla0/7MBbkFBxJmtDESfjqHPKDH2HDskxF4FI3D7IgalQ+feIfwVfBTJ7hpp1a4bsK9+ZROgCwkMKXl9/sLpkdr1SWd6ZxvkXFruObnn5qTIx6IaImMmupO+iLo79AFOK0WPD7v1n51XYnM26Yrb6c41ZmRz6O3cVF2YwNms3svXRsxZJXTKVPHvkJCtygKwJQwCtRG+r4SNSmT3n7oyFHOHQn2pm1BIDWF2Gc9v6A03FD5a7sWnEAf5MaMSWucO7SO96aS0xtNMj/K7gAAaXVqi52RjL2bkm0s3Rle1qFK1lFeRU8cLMwd2uXpJRw1IVjj3EvcH8aEz7/L/Zf4qn8kLtVJCXVYcxtarK0XqeAub5quHwKIq5bWZewisjQgt0Nm0x95AkWhRU1CytQlzEUCxjRiajSF3nOInq0qoFQPZ9VreiWH5rIkj5uSu/AsY63lgyekxLyphYEG+DhltxO76AoB5/zKzKXfBDqPF9TqiDzlFEn7x/QoPKL9YU3s0Ff0H+w59H75HBx5o1q1JvWtaoQE3zujtSmOvW4On1jidf7P4l2imoY5/+hgrgRD3oDn6eTS49W+pY8TUVmYuBGNZVsw0nlu7dbprAAiQiFSaebXS+R6qiG4iYoeAhyCoosBsq+AnjJ963ISiD5cwyVpbdy1LBUkj/W2Jt7K2UHBvuU3AkcSoLzMkWQGHkufEKaapiQ9VVZEikwwsLosf9LqcHkZvCm6EvT8eXv/yN63DrrK2mWqD+Htz3Gst9yMwlou6K4lWWwWAla6lDk6+j9+b9DjSTmW+JMkc3ymvhxUeFP7BuxsccH5s4bUIPOjShNv7v1amcpU/OBw3+5XLGQRDP40t5HRWndMAba76VnAJcvuVrO+xYVDFsz/m9gRDVwWjBgEI8nYokrDoIK4Ock8GhKTvIo5WbMgbvtC6wMoB1Q88kboVo5svJc8sWB7Pvf0EeRAO9K6rRqlzXufCRs9F72/nAD0S4kM86BIf7Z7BYYWnhfZ2tcyBXwJhkHikKbAzbs6D9yel+F9/PFz2kyyYhfFAOt9S9Xgub4Fx9ljyftc4mzguXrm0WDNj+ZUj5aITP1gCCP2Wpmf4qdLkMhL0fJccYn0kEAmIDQUVL5YR/jz4kDyR99C9wgXCrjvbb0wxL555x8n5j+E3S01pILvddpesSQ5u+KYyT4ci7J1e/ZzKF5krcFaK6XE55lrE9Jeh2SbvgF90lwMSx6md/46DUO6toSVnPeyBuUZfZEZzUxMTfeSLfoqo55sYwiHooCzyUD7cEV8NstiLy/CNm56GCV15rvDWRGoY/i7MgiPNsBqSP2IoCzWANqhFN2lG/+enHEkZ1lqyF2VpTOiEjUQ/BSLjF6Ei9boRYDsvOiadpfIFw4B8cnXiNmIJEK+9stW6cIVIbKwD3xqEKBG/ivHxb1cQWiWH1HYDtTPHgAmzhOFvExrt3SX9eEiox2/jhjzUJy/U+CQS+jtixWWTx/mwBkgPw5Ye73V6H79M/wco2BhcM9JqnolX5GqXeXYwXBqrD8A2ZS3OR7rKeT6c8V3kvgRYoNlwWvbebLAOp45LEUdlUZjWthJi33iBr4Qj7OSBs9wdNJAdavMRqidRWy+N3uaaEdr3oHTD9c9muUvbxNYOEcfEfRLBucQWm+YC0sbo8FAkcPHZ1IRG3D5uWm/2p5kKC9s9rj7+6v0aMuwBUIPQOY3RZsSomdP+7Ah2Zsa9z701hcJhbqQWb7nKEbmNsfo8JGGv3ztfgPcqQtQUeoApJrfgpDRma7+hrrcDnpKD2lw+x94UC3+il+nNS2oENleUSyVObWOETXB5eNGUGSslRyEQnZAN3SV28jcqG7elt/sP1DyEvXgXiM9ZyaqXkDsSHOsjBg9pXAP1OCRgpUqxGHGdWATkhjYfG2/ViqZczbQ211619VsIKC97tOi9f0yOA1Hydjl+aZ+6Gc2W2TKIErxrheWP/V8G6tQsWfNbHFCt9gMWP4w8YU9J3e7554LgtiTc0iPvOongZ45JTfBqL1B1VY/+wK5oTTnTyuuLNNqz0Z5U11FdelJ17ekxMw3eIACswtJ8UQyZLN0eTtZOhG64vsycl/t3UcpxLQHm0L0JebxhLNg2S0wVJuNmw3Ls7zCpgXCpDYN7jgWpYiRNAh1n9PJ8ueSAalNWXph8tUHbqFgTKrL2SVwIGqzDDDpl8aBCczkICs0JPL/ux0PIbYEbmUdQYvruJKxEjqBbL6/sXgj9YKrl6zydhSjHmsYWrlNr5RT0AGB8lXMBU1FvyOhZwRfSXSIbwxYJwQVUlFiGjXffVtMYgojZwh4wa7t+9fl9sw5ewBm0G/g8f1UCz/T6aHjgky7gaHNHhYg4lz0taRflfCzHHbXUOlzgY8Nv1iZB14AmgznTZ6k0L5yZJa/orlNHFqH3aWdfSNvFgtiuyGCT8PMJq+jeXXzUURwA0+/NOo73EwliTkvVNnlOIalm/nzzQgnrYoRfjzLNvwdDOnIRSq9G48TiP3CBruV1In0L8ZasD3ng7h/RIoOQ0wVgeFl3CH1TAvMqjYV4NacSSRopGBObC1NhCUSHPHhhC5tM1Xh/VceZDUCmE6kJffAlE7G83LXf9/7oHToM4v6eJDN/JU4d+l3IQpIkD5OEK6V9XYVIvHC6uAsRzYTZNUQdhaltBtdqZv0zNh+uRtTnkjSRTQEstKF2iTAmALBMU0lv8nOZN0PxtLzukCL8SykanELwJWW0eMgmkbKR9vqh2RiXK21cHSLcWO3p0RkkojjfOS7ZrhBhPCopCESHtqrt732qV3WXdhYM12mRZeiSJ80PoGs9BBhlOz8f9g9MJjTtudsuCDdI5059VhCIKjls9anwPZuZtrTY8gLFZjwsLfTFVXPR85fEQiDUmbh6XfjTpQ17QyIy0p2Y1lesrBWTIXDGYCYMLM7pObpeK1VXu0kU3zjf/wzW8ceQSfBywjWonSCotoMDCAoLeCjwka4fu3vqkBtvRytOlFzBNmLSUFjpVoEGu8cCf9Krf02XSJ/dJ3RlW0O3jKwAlBuFabxRzwNhX59Ia5+joAZK8H68seNb3ZBecogGpFcyPfw43ao/mVx7FmLoRlgc+bG2iu2tnX7mhHfiXwSpneP8UYS0rL2qgXQneeD0KPx344lkUpX6XOVdCvsnvBvAdGjQn2oJ02MQiAldi6hfAWFV+QgYYsNgUi2UFdotm8qQPDQzE3/tst5Zgr0J/DUcyXWz2gg0nn25dAkV+ZZ9mN/uvNJY3SMozQDLtWQsE7+bpEoL36nTp5vrQ3nUR6A0SppyQC8nvM3zjIU8EhmSXMzw79aov2ZO9nZE6XGbS23MJb1cDA356nu5p6S61TEgSUvEN7HIFgJDhn81fxfTSnyarHu9MY0slYllygTVgNFTZNpvElABaB0WT01uAdrojxOavnudkQjHWbynpXNequFlTYbqHLpmAzTqcMMpVLn9Xxv5lMWzuWY04wXVkAgcawJ/Zz886FS1l7Xh8dwJhwzxTVdb0magsbop0A8JUaGzNUdLBeiWDJ3rZEF/IqBTbEVi7mIMGTgC4lvEzSPZn9yE244aNbEcmtiDVhIoj5DNZO5JFUyXpoPfDETlBqTdj6gaxNIMZhjUbCCW6LZuHXBiw3AMi4++GjPFTlHYfvh7cmAFIKH8zylJ2qtjX/GQqjXs796PzvVQQyOQTuI8E3GQUIhDFhfPCyM0H3IygoxZxqtk7yrf/Lh4boIjU6Cqaav//cBrSlvVadIXhFpj6axRKZzBE63I2jhnXm3SMr8K+/b7XTQEZB8UkG3rE80x2k7yaMQeT+YfUYQUQp5cyDeaYqqoXBO0yfHWd+tHxChxNaaHB3tWFnI0RK0R6sfX/enHNOSPWFH24CVbp1+mvo5PoLdp4JzHLDcjWVJcZEiFCEHbADl1rwprXClSQkTB+qLWlKmcVJ276Tsn1pN2tRtqXWWxbmHIIIQdon5AdN5XVKTdQ9OOhRTxRQgLg7wmf8uVKGvKU2xqJigxvPIJoCw+usBq1YxmCm1VBkna0Nn4z3BMXnOHvuN5GjlOd+qytKTnS0aAMbm0z82APc+Ju3ONWJtoUM0bVYMguUysT5eFuEau3aJp1tat9bZc6HXbx7KEJLlaC2WtZ5BWQhAoA5j4VYw9hqN0d7fPiaafSmXEqsuPuUhJUg0lSr20URoET0M52LhTyLD7prrEt0+pufhotWkxVWibTpbDNVN3Mlw2idfCNKmaqHbxon7C0wBJyygk/1kuWMzomJLMlctuGXnJXugncOG7pj+7qFeowT6ixyD1g6Pds+DkgRIYXsyJcf7cnUJ1Eyfhad2fic9jSWOm5TG+C5pjVk34MTI0vvnOeCxmDaPaY3wMpZ2y1QqU64B7gOk1r/hIKcW4xfi+S28ryNh46eGdPoAXF8JJpw2SOErqLa+zo64nyAqetFqrIrZ3Qay7CEI3ZUPV4qVG3FxelftlRhtJOwG+rNIU/jdH0BXg3+p+SLopFcCiU5BzCxLxeT44vUg/c3wZqbLtggrCNtqHNdVkkRvRL2Mc4xsAtOuBiFOe3mrZUhnibQQGr3U6508IgT2Ga9ZEjc92eSVT6+9jpNCu41h+RolYw5tHD4UGwBK5dO/gSTB/KkbU8JoFgwwUWwmBKqEMCiWIZuNUP5RfPHVXbUh9oZIyr7t6uEjBklt9BELPniZbButzeFMbOE8rrXuoOFR1wmTlv9PpiZk2qo8DILhxWEdDdx8Z2/BS5LWYAjYQT9QepjBIxe8UzJnXyKgMbjzDo2BWHIlBhNcb+M+zMY5h3NwqpmM9HSsY6w8SsSgrscLxa1cBIZgosQeBw423f1j2P/NrfMt+ANvwvkM3mShNbNkkoVQVG7LA4zqh5zzqy/Y6rHvxQN+YIzanvavvee2wyKFmMbNwjejVyfsJWDyBPvRIUStvX9PxBYkXhCVKSvnnmIx5rnlDT48BLfu3H38hEJPp8NOIPcxCq67FEz7mWk9vPyBBGXRPEPPQ3488A4VbNRTaXstkx5TxQQRO+jcRbsXhbWyitGNwnqTbSwgPZNCjaOXf8ShIHW71KQAmIlAW3gImXrbZTIc0KU4S/jjrpulA6zOE/++q17lfCe04wFaQMmQMpngsavjH1EqOOXD18ALnvrn25Uc1DDxqCwNeizamRFj0Gnv2s8YPifonmsWuQfGlEAQqmBdGnXUEFGhGCZvY0cLG6Fpu2JIUiiLkljr2RnqOMVEjqcScQ19UA3YKUd53BS4QHxUciigMMQmJHFNMVaXtRO5Db3S+r2UDtwi+ZIoLSF8FxNVVUEaCXavGltu5qyLxwaGUsF0RFTrCBI/yrL9oWcpQFseqzoo1dfMbzUzUCY2qRYuNZe+WDZj2g1VuBx1xy7+tK3mWkM4aNxm7Stl/cJUrpvdNCdaVXOG6wMS0R8AVdiQ1uiFxvmPJykBIrcep4rz0gXu8ua28Zs05+sZw4b1YgcvEJmSBdhNK0ozLCya+yqLuVM5DrT/w7ny1kfZiM0macHjdco8CTzRbpMmHwNOGaR+8j5bAMmBaTbcxniBg7FrY7ypHPWaSt4zvPgR6xY6WX3+HX12Z3UVijR4Aao3rDwObDa9FuVjHUHVsiWw6g9ExvBWPaVXF3+YXG2fB2MgnwLExM5kUBZTtRDWv4MfC/zGowsu+4/T3u7Tyk2G7+z8a0u0KCoTpgn5Z8ls1wZC8wsx/jxXwg0PkFlnJh2nUK4Y5HMVumuVrCXGJ+dVFWc/Z83IGOdETyHxXkfe6oLRWDAMrtTtxDrkPGg6EG0JYm+YTmsnp/slFr8ugVT6BAUfck7Dfa8vQEsFH/JebvPClOEa68my19wHGii6+2EkVmC5F+hg+wXSsi9DcCWuKT8wP9CdHjy1bpxSeeJZt/dN7lvHzGaq8MOnhNHDgriUAs4zrExkvTW6LrSnYyrlnGaQGhPxlfl+qpYKF79rq88bKrU+kpyHL9FtB/sux7vPwc2npbuNv43Kbes73vv1Atf0qejeb+q2l3Gff3t0dPWYsInkmso2gY7UVEtlMgJEgkiHlxMkSAP9as1RF0x5qc4zKsWN/wVeNyzreENZwj99VgXaRz7fxbYR+rKaGCIOHN1zSrnJht/7awUyaCHmPrT6To0AyBXx0eNxbVSUuW5U6DI9ftP2NrwMSQ+tUniFtu7LF4WPCwVyuggDqs3s0L/PlRAP9FJL8NefKIP58dYJnwpdfaeL68274ZJwEbb9G+Es0xlvbLfnork/x1daT/CVft5Q/GoOf2coaSQtoTw8VFH/mv2TM3k1MUm80rXUrM5R9A8rfAt4PmXOYHHvznQ9Fr21Xdl3sDqjwkOrY5Fc8Mp9GTFFDjG30OBye66bca9rG1l99649i3JNC71kL0CNEJEYPbCGw3bAaabewqBaJxjCNdSaqqpoQAgpRWiGR8ezzIrZVIve3wfzpiCLpxRufM6FHtOU6bPvOxozDPJHi90hiTiU/dpWXW5FPm/DsvuOTtLgqwzbuJJa4s9AazcsZkAL3gWdEApumPW1Ep+qRxagrXgXO2jvSBbmcmTXwO33Tvtb6uvTFYGO+8IfcufMaOTywFgQbRFwKbeT7Oca36g1VjPZgy+nAFks6Tz9+BwrUCGWyEAWERi3Pq/8M34sK7XWZd/qU7b0MGK/WHroGezT8U+Us03sam0Mq6pTUnPxoRBNK5fiaDPXW4ZYN9/AVZfGl8SgIJPTn9AH/jAUmarnpWwrePL0OVcwc73DeTy+pHOZlFU5bAyvpJTQHZ6t6f9pn2oHxVnXAb5ZJz1EnCVE/0sRR83oYM5dp37pMh0MC+nETKCJ8O9ggjxVT4idR59QeoCA4yZ5xQyRAFoWkydmVIipL/95jjuGs43r40bv5edhhXzoQqLuYrj1kz7FfhMeqdcZLV2ZTMaRF5XIjKsIIh4+bSEvyfmc1IKKGNQHvcRE/ho3XjNkMir6XUDc1hoFwcBhXkBYJk2wbJAjyInmm9bRofk7ocjmu6mVLOF4L3hfaT3kl3g3Y6GneQsHGc+rvuICpOmc5YdGgZjb1pzWFOBlc4fEwwFweaESuMxZpqKyIfHWxvzNRuoGdeq21RD8V8oQPU++R2B0rQlabMNf6T4Rg84lAXp/PWgKKZCQ/uhL5vT8ktM/mGTD1y0YRDPxaWViuPGt8CGOeOuIRJDkmkUR3yRV9EEHInjfxMKrHrQD1ka0h8i8QHlPyLu7ZuFgyW6ifjE6NowSHXh+1dUgO4k0IvZXI0/Gji5+AuTx9SgSWYVrSm7v8cm7b+W4XUGMzIQcOkRX3BOxitmQaTwCxlUf7g98tBGAD+kw8ZhKHOwYrRwfEYQbrZfG1nAcX20qaordrBwQwKScnUimcykerzuvp81Zy3gA6McL4CipbFUgMWKRG/1BHz5YD2MnMBOZ8eKJqokOvEf18KUa9LrSmznuF8F6xPICtTY7qkUmYK43lFdU2mJ1hEEoFu+lOXNegvtym8n+KBNxets/q2DbHU6ge8uTxaUhTLhf4T6wMkG1RHQuGa0obm+0hMJF0OuQ5VGWZz6z5Rzu4OmTE82dyiMTnQMoglDrW4Vf8UPiTe6+pj+WxYzHaJrA1UL/NXOqyT64iTenzla1QfbyogLZNB3NA2mUoIIXczOwYHopQGz163HqAZpedntwBXU2DPCMGKmxN0YfXw3x0aEDfxGZrzWBqiztsxZRNceUIHjsq9nkEg+cJ0wKXd2OnypulTBUyb/+jQbGL4C6r1mpRbSgvJXph2BvDOcN2deduCRmFAzI23Km13tvUYoAfhrx5iRlhxHP+zAY1x7Q8bfTnNp5frPoniiAzTBU6fYTFCXxOxwxaWv86BWOnYjzZEsv4x40GUcB38AVlrRz2Fjz+wlM0FbdVPUHNYFQyF/p7+1Vnbhr86dDBhjkasG/AFlBEe0KJDlq+1TUEi7O18K8Af6R6AvfrqCZ7HK0vgky9QNNq+H9xc0rfzTslNmFxMNe/k6V5DoKVJELblmI4xndoItwHzUKF5sbv/9IVFd6NByc4PjScUXFNlFz83XopXSiBj5wgI/mtnXGl8LJekN4UxeAvWLx/vPkJYZBBBouq0Cw5gRRguDymv+03hbOHZrSdwPUdzD0p4jS/CUfIzlu2K8ABxebwg430L+iWQVVTbHqslyF3ClFvhPgnBCPIGnJ2J1yOYrFD3RoZ8juRuIwS18nfNkePWTVyjocsjOfBWIvC2Rsdz3IQ8YW0knAORlt35hcjU3PExfR+SNJq77F5yCe7y+wB7Jfc5gttxYqrAAR885ThqO89QQjuufZ61DvZKnRHlr8/KiZFJKVh5XW6YrEfrBzQ1v3yNx/z2psf6SILPbFv7qe+U4t2iWwrNRJbPNT4uLU9lMb98M3/0uQBT6ZmVvpGhwBz0uZSCfzvo/vFIrorKxXyVvIJDX+eqtvqVDgBnoqhL8zOMrshTHC+lhJhjyMk424oUeNL/M5KQ9PhRJM2Yg3158glL4JsrJM0M/EFiu4XKfX/cBjbSHiUAK9uOVoU6r14Ug2R4RF+v60fuccH2pNYMpCQXkb25ZXyMe6ygjkJpuZesWjnrwlaZdqbwXaJUg2W1rl/92uQPRZKo+chmgmlLK5weuHcAo7ugxRfqQJGgG4quwHahdK5Lliu+0ARsmGLvOaSOLMXPS+GpKm7YGfp31+mvML8h3mTjkejFiKNeXKCkdENV3leBBCJ4NWOfCd9vUUbNqLTn91oAizPLOleDm1yA6FcHqZ/oeoiOUe0w2sO4Q41QdSIq5nEcCJhEgCMev0sQOtW55oUKGQ5NMQ4iLKoS1Q3RqQyE+hAL5LUKwtJ5Ejhc84Z3zgIGbvXDuYoluqWC/oebMl72DkQpcS+3539tmTrvF0tdyhUajJtEyB48k91/jOmNfq1zvWjEYQwxih8AKUE2o+1SdKnkNR8WGNNmBSHyKSkE0p9TjvVVoirdxyQ5qtp+/GSGlEdwqXmsjLJTmNXc5a7l0Chl5bLS+vIqvDppoW+dAy8aW7ez3MDFplS3g1hQxou4hI8013b1RAiQIPwsesLumAQw2NqKjZmjMzb3CK9TlZ+mUb1fxh1e0SqRXgyoRcWtBJJyMdi5DFykQDFiIitGAjc9Atz9RLtfpa5CkTx9PIiO2JmT48aATYmRMslvJPjVFkuG13yt5sggadGqxCGwA5YqQZ2Ut1x9uZFCpfvxJEIr9ZzGQKTexvudmNIE0+IoTEkKEb9wJZJsBtdgJAHUZ8leOUwjiG6UqtnDtbCiCCdyqzhWZgUwXvkn9nXQDNMZTyRVVuEyFDD+4XQZBwmROJRAV/G5do59h8iA5hjt2tLU52vfkGNFM4JVrducWPMHPc08UvIH36bmXu2SRUKgiUzKrPIk7kqDT6eS78bZV0GREbcldIPgXBQRmdSSRvKpsjJk6YxVX95YSQbIa6kx1MVtPHR1KLratw/7EL6eZbNoKG/6mRru645DE+HZcYHIh11rv4e+ihWwrkMoPO3DzVp6Ac5KLgoQO76r3I8wmK83c/VD275pDq0sKDJ1ayKy5mtxucNLRvDUynEIqrkYdsKS32MRTTmk3kor6JyJXi+h2X9dXjUHLlmFyCfg2pE5hMR9EEqJkE8jXxAuyzQ00hMIxNy+8HRb1Tp/XM/8nht3EMDbx0oD1tJ6J0huGVSQfQCcmBUUvCc8xO1K3+IPTIcduXtIkG0LHyiRH5uZjJFL7bo8jk7rn7eSWTSXcFGg6WW7Bcl6tvpYxpc3tf1Jy4qBxH6eAuhhQeMTleATADUysAkYSMEJzoouWXGeWk72Tz6caHNSAUhnNxwfVV/Izpvb7aJ6DQOxPQcAuZlBnmZw7079SLPOxTq7oO3zqRObSRUfdhO9nE8hzJP+2xBYSIYMWyT8BhIWINs+KeZgeboZ1Sh/HixRB9S4Blsu1SIZ1pqPCcD/ToLLycr27n0VYFMjAjBTlM/g/HuZ/dPo9WfBcAa+aXNpKszjGh0oAJNa4CasZZ/EpL0hO9Uj4xRxGVig49269vJfExCbbNrQ/K/S8cOku6ReZlvSGEeTYjrPpN5MJZYNKQxy9rEQeBAmJ6bDtXH5oiCG4nXe00uHqb2PAvV0UPQaqFdso3i8O7MjirZDL5drFU09r5kamQqWVq9Rk9C5M8VexgjkVB9s221oSxozyTJVh1o6WhrV0AziVO/5u6LCsfP/C9iCnRiPl0yjJ8BsYxrm/V+Hm1Cv5qrrAqAe/P3zr7cxK30T2jgzq4O3f1Dct9iwUjpJeWKMHnwkWPDiE1+1rE6NENVoCraFyRflUFzLnQiDYo02iA0nxdmZ5gwpJ4X4FJjFn1QojguR7VD9eDGZrOLLxmtgXi1lzo0umUZRsl9GUKhHwF4OVhWcISA463Vmcq0AeHagF0KJm4R7V1eT/ANbdJKnPelqlPqWB6r1KDGaF+ApGyQUYk0fx52+P2y624MD0h6hDWZQCgusmx66vWiQDmibzevCiqOIjWF5rIk9yhXmoG7PSRI1Yt/XXEJYkbpGiz6OP/FvXHgx+6WJE8XxJltJtNN/YNSUK8cYaOSDJltohtVqNOlsBIcuqJuAF6qVJy+9E/lVOAyIishFQVMJ3wuNxosR/UlqDi3mj14Zfr39bZjIzU8+0XS7C9BlgOJ9Pr6xRcFz2061PYkst60Q4HcusdNykfssTb0w5PBHTKBYh3DaS9iGXXOuZ9FcQXntqV34oNXnZ/NqwO+Amhl+QAod8OOA6uB0whu/zfWKIscgcKLZzP5DDhjqMPR3W+ag02IiAM9cJhSoANQ6AaxHCGpOiIl38sbosL8BVUDyLRtUk9CK4AiES3L25OKmL0SRdDWGPGBc1P8xwL79JtbI4Xe5Wi5WK51kIo1P3OXMeF0vchUpE/hH1NfYnu2siiS9YuFkToPjGDdLi0C9vBgG0B4nb8CIEiZ5ieQdAYLiV5wHskOrrp3BH4/R4zU/bpJvZSaTGJq6hP5ISD16AQz89yPPdGMc8RrdL590WzHFdJ0vwYVg2Rxneud6SN9fmbG/6GP6qvNbhepXaWRc9lqfFdOB849faMta6tYTDQMBvYqO7h/drZS9Bm8+XCTeGWrP2smyiqTqFdIDkDo6DhT/swCh1R9OgH/Vpmyemh5rC/9QaxhtBT41Dfa6i1y6tQ+P322OtcjpjTkN2MopaXUGFc/Sp4B7A//vzW1ii4fw8lFwrfcIKCm5c+WKF4L6PKmpOnuPKIYuYAnRhsjXiXvjQgAkDTWxsJpwc7oL1inFAz8fN/ju0Mi+rYx9hi/NbgfJz6OvcBThVNbP7xbGWhmDaxnmDcbmHng1nIYlqNwi/pUh7ygIxkjRcXXLU1hP9dENNmChD1v6Sy3Yq5TTI0aeff1+xroyXHZnVWnrocd+l00rz+67GKGk6W9L7yNMHjMmbD+WLL4LU9esm3NnQEZwaxlIyKKlhGx1pOLjx3ycHFVLmqONGgnYvt8DGzJSeNsnFnvXbXkOWzHzkvhT4lIHvju0Qog5jWm4bp0npB8zEL286AUO54VkVO5oe8y4wJyhfic75CqYr0jMcuhjqg7dNzXD72I75U80f7dwg+CrtOWq4GjJSpoYD2o0uU1qisZIKuuxHOsCxq0gWm3feQC/Fvzsf9LfvD3P1gLU8GiOickpSR/vSM38/tJ3GVyhDXW3Bfc0U2RnTlgVJwHgLXqfr9JqWH2IswPkkCj/xxf49nKHzJ6EPw3n+bCGpw6Up8gbJ8k2jknO7P5fzsYchazsbE1/6NKu7Fn2zW0POOhzFZN+Lj8EGUeoFcDyqxurnqI7hdWMPziz1ZC4bd5z/ps/qV7AvSM9CmayGM1jcbMCaw6HxgfcRJFpSQ1bkhVV6E3BRoee/p9z2zdlQmDML+mWiOrL8wUFxCrDrJ68f2JhogVL9RhJDZxQJaQ7ByWhodEbZczISYTyERTW0cnyOrO3WYH5biK6PRzPgPojo9zjwmVdkid2M83WZ96NGaRuvstdbNO9/FHHx61jpA044EQb5CvwKQtp9mYrmes47/pils2+t/HfrvIaLh0G32WkHa6otasWzF6XXdfohQRbpQcwYmQkihtwFG6ydEiMu+yya6YNCNoqOEbRxYSTReVcXDI/5g7W/ni0ikj0hhlAd6VBGT3OvZGMskSDIs5TsQhWev8Fhfmwm5xkDZaPsZvwVbLGDcOriGRkf9KRSKUVWZdmRHx/LXGgN7vihEjHzTHAOKe3a1fR1EnwoWYfkWw1wlJGv3U2FT67gbtqE+lHo1KkFZj/d6n9B5OKW22pwikUGes8ypV0+ZZH1E6eeIgfG8W7ZQ2cynQSEZ5Gh8ckN6hC5+CTWiVBZ84FDna5miL120L0JFm3OQgNqz62NWu6od1VI5LwL0zq+VIZRkrOlra0h/XiFTtas+Ej/lpkSQn9Smo027gNR8HnXMIz2DCs+yiKv5ttxZISAff3kW4dp/rctcI94ghCUdzPW4g+IsfcMrd+1Tq4vnGttvz1VXqGNlrd6blD/pzYx6h1OuTq7cwcwtEuXUXQ2h1LNp8iEANyaq5QbVyFaCHPv/uq41NWLz/cfTv1+ihxtVOdo79kN9HJqYEZGDpikpVpcPU7c0W2Q5BIn2CoMCdFsDx/z1fWXqtB1KjX61CuNyQZWqy+tgxf+MdA1IS+GNBZxohrJsh0cOnk4m67blSsDvKqJOIAZm23bymJ3NrSCkSaMRoR1r8ttP4bVdZwxCnGTb0l8EESYpgQAAIsHMNeGcruE6HBKAfDJAaBZ49foKhn5JjM6vFYL7uN2Czu6VBSa9nHIHrybpR1JA8zka8+3c2CH7u3Ef2KhUTRXlbFOF3Dz4gD/GorEOu5QxOQdyUeHLh45r9TVbS2+uhzsYFuN4L3mz9cdI+u9OClub6yMXgyzhbyfLwinhMiDAgSDsc3BxqiesXE/d9b4wiEEvgqS2DmSf26UM6Xyle+a3ayn2ZtvXsvulaufcVx2f5ULsg3Pj6PS8WdULMQuiBS+u5fnx7Lzu465JWQHSL4xFiIJcSx7JSM3LeH19BP+6ZPd8ENjOKXhftdubzAe8kx8Idc33yJDRqthDf05muMks5hi74LhEjx2JbgNYHX5K1PkDzqyDAF3gHiDiASxfLwDwJ0kbKJZhgpOhR9lVsfZcs3nc6e9ctSMrRAnRxPSnjbTJWq0K5N16QrQtCQc1JZ/YizoaUh/5iTdrH7XvEltqxy/ZVe+xqorSlLqc95t9NItORoT3qnDsBoF/ynhp6qY8GOj2Gky8GC/ECe266KnxYPQVGh/WZXiTeVrjQHSP+ECDnWAkVgXTSC0vvPdSHtZQR+EgBcSWQhbEjg2RUSAtnF2qgkrx3h0S4tKJuGv7jihocqYSy+InIYpU92U14ctSYBmPrR4s7h5iDXPOUtRXs3QXSBji5asWPSopFKRx9BzztVRa3yxVqfHkVSNNCSZXkhC1R860qgGBZh7eM/vo/SmiHbbS6lPlNG1y3hOll0Uf0XNkX8x/5OLcL9LaoK+dWXzsrucaFVjFFTQoDG2UjrAn18AUGQn2+kjcpEjT642F3GRskUB/sqPtmPTt4LkXXH9V5TO9SIx7YSden2hXg1fnp4MHPwScbTxo4ICw5sY7IhS+ufPB2g9or9tA8oQK/ZuS1DPukILRn/eAG+JHTtLJxX922qEm8kwCgXbB6urGMm0iKa/XUxVzrHzb+opWc+8D/ztRd8L0dgoL1P6ZvA1P90+LMvoZwecDLLluv4SEPiN++7G19Q/LkA1VnGxoNC1HMIQwZH7xcsKd2f41cjV06M5yNigjr2inJQhgKuA5rJUU3C5FPwId0YCCSbvfjpyDvh7IbLEKIacdhbJP+aeqGakYyKk1z1NLkMKchs24aHlxSNxpAjy7CPBZdVl8nRv1WWBkuTUBE2bM25e1wVialHIh9qWJx8uKlvOxFa/BiVacL1CHG+enl7loIvnXTJpKEW6qIzhmZRgnvq/sigsnushEzcSWDhk3l+Nt9fIGepM6moujhK0Vp5+8+9FaoLcomJ3Gt+x+1hiT5K7JMSYJfBmJfEUXP11RGRXLD/8somKqeo2vKGfZqtg0++5TL/L3bTVQUorkk+cs2YIpAD6THa9z4v3yh2k93TIsMwqByhxwywOl+vzJsrV30cVMDFyoa8zV+ZfGdEP9myXmirS4MfPCrhWSsAwxWCHifs3yrftrAck1IYeqOK1yWNBIxdlTMNn6mxj0y78DKRGd957Na8OUZh/lVEKoe3tICXY7SBI7ZGt6DtwnBtpg1EnM1N9kJ7mabW5fS2vh8pbEnSzOcccQGh6O/3bKuWExSFfxHAU+11jThyf6wsD2pOKneLc0IclTOcb3+vQZQA67Z4qc9Z1zf+icAMOEsgAol+auSRlSbUrIHZrJXEcPMg/H0nVFDW7x95yxCHpwISs7epP+3Xf/IWiDJUcf5ClHTKqMbLhaIYpV7D51uMlCkNPGrn6H2kHr+xBoT7ZlKKVw0VFoW86xi32U+60+m9xIvvOqO9OctgvOn9gmzCT0N5nALjHDRWh/euzINn4DjM00fDoYoAlJbEKyO/77UZk69TlEtAE6qYzi1CHPiMG5S5JOXk3fsaL++anA7NdKDhOT9HLmHQbm2hnWVResCKGStnxCe1CWdSp253hJ+5Z8k7egdHFwSi61niUcXmsc4ZeTLH0uJDdbpVT3+7uBuYGmsYWSIP6DsC2ymk8trx2v4nWheihQ+tADn/8XLT1MqrUDEh4/peGIqwZyNCxeaNvjnqx7dhx9xJxLnmU2fAV4ImOSLNOPYnW63vMtkxbqg4zGmRguahBKLva2MbxNzkX5w1dD8UUbV9XLWVzzAkonPzJAM3kbuVgWi+3G+5LEqjqY9G2dLuQJQL0W2yktqAA6nmoVQNvrJduhJSub3QX2ldIkRo5l4wih2BnThSzJDX5hU9FeMVEXsC61cW1BUrTkYpCZGnifvKPWiO5EXlZisj+KleUN+Qwt3YPB0crcZ1b4Hpm2kkQ6GK7dTQdw69L2ywJRK+JYsTJlxLHkD+Z0VF83pe4Lza7Ni35mVsV7yNTKDwwdfjwtuWu6zp8unsbnomgNALhKSoVQM4PHKQyaOr58gUvW9f7i09GEQtgSSTA5vdbaE66AMa/xJkueWM9KYYXoZMq/FokneYnRDTWjdtS+BWqXm/fU2mY27pqf66QU1hrTmdshYxB7uK/oJiui+YJk4NnntRRW0aJYyEARQDXiy2kMFDkMtMqxEnERvGZDz8Mci55SgeLEpgyy91rk5aGEm3p8WpcioESCPvWFV2sTZGotfGvuesxjr548ScMVc+7VezNHMOjzuxEx6BmVxbWvFyM7fcJYxnliwA6tgByMLS7oH3fpPRFDGH0UdGMPi7WakIFCelnip8CdZJMxueDGydwSK9oX7mp5AEr7CkeCqL7MKvaMP5NRgsMCwN+gZ+rqgXkOACAXn+ikKP+06fm8LnyG0nkmsWIcRutUVuKt/FZCy5Mk4tR8CIJalkP+oAAIT86RVMb1mG5FqNnJaNgqWHUFcL8eK/AV7gkzCkf7GjAOuVSz6A/qW0p0qol9D1AaRwFBSY3zR6NU0RU62p+Oq8YDj4T5DxJ6/+16BURsoYsGABTtLIlJAt90Ln9hojiDr3yk6zHR3Qn8pp1cDMCiW5dORgNWl4mPcJgNajetehF0fo3QyKWaanw9qQumW1rSS7Sc+vb0f9FoUH+sJFbyUadzAHFqx+aNyYwfSPtEZa0ka/iP/NS0aPJdNLE+yUmdy/rWyGR2r1wwZHxPU+YYiFRcgMdY4g8ximcmKaNVV/JCQbeTOYViXxqkStYMEmkwIwWUVRfQ/tWKkF5842g83cHzhSe2ymU9R13CRfBQ1juT8FYEiMqKa5oafXyZM2NCGifqi/vvUR+7O/iJk2GieTWAKbzkBf0m9JrcwHpoWVCSDiAWOD2OUyaq6LL0QhxbW/ZOmQBBxAqAplzKhbITczm9P8QHVQPZOP5EAynFwwI261QqTgnzhJjqkXKUlSQGk8LtXjCWD2V7SgkGbWjex+eDY7irbZcVnMFUCE+M48tkQp41cqhoRguNH/A1xx/Mn1Mc2B0ldfjLXAjOM8lJOlS4yrH4TdZ0Wv8imP2cBg7iRhcde1wQcBtxZJbbNFbOnVEX94yqKOHOYmI1iyK4J2nk7/rnA6u7ydPMqvCiCPA8kXMXasXgQUK8fvtEtJlXBBQNxvZmWyPwtdhjpFEK5FWs8p8gE/vSo7WD3POJMuvqb2CtqbMkevO1AxeXwQC3Q7u+RqfheyPY16BRs7MvfyF/uWznJmzEXECV1QypTavS+/otw8R8Z9WIpb8vNosogyh68F+K554Tm5nef87PXp3AbmMXZ8si8xNPZmVDDdLSCkgPbsKyc3L0L+2wdJSWY30vRhddsjeayXWRow3RlWkXMBYXLWj5t3M95iNdvvq2SEUB3bE6vFfapgiOJSyiqa1Vryn+2H8aSHfWrbL1Va6MiTBckNCiQqQEBAQ7Lk3aXfQPof2IDqsE7k58gLuKqkPzFmLSQURIQS8MdQ9YKAVg9LKGpN9zoMhAzt9iaV3CiHQFcxKzLVSXhakxQ7yzzbGcQMsu7PG8lPzORPFFYtkDi1cu22m89G/6ZKSd8P54dt27o6yZa7rvMr1zyD/Olvqduqi2NMq6ezmbWhThjb0dE1jrADwlyIaWT5iAkN61Vzks0AWu8+iZBIBDMLePTBitWSh7KbcYbAS5Pvu++c4aok8TrLmRQoDHcnN9Kqm9AnVMIxW1cyam++/1jJvUw5h5tobXS9B2Qi3gi+e4jAmLp+kutIEBEb0Qmcx5/5fx6aFOO7R2F1qkIft+g3/kORsz4HC7DxBjQYUIV9foBEzkKRVunAmgMCh//TsqsXWQTkeOcvyiYjDtnzE2KJ7AKTlq9lHuxeRnfKGS3i8hklxBgZcts5ewh+yJ0KvV1w2EWfuRrSfJEPWratoO458L67gPxSXegAzfLmPHtFhwB9lXiHZRaYWE2k6ieo3CglrN8uwb0ZzMjbCTQlem0hxPmFiSDrJUhNOcuvYVUyDM4vWwhToF55LFSwt5PAVbozVKYHodYSe6pmchyRsymMTy2Uhm8DuT590L1H292KatkFmJzfxvJeGKcB9dZ/ESdkvzxqCBtTgT9xAZDByvE3wfrV/8OJdgaJ+HW43oX1ySvBhTESlh2Y1/uON5NJ2FzNYIkLjktWt4r7gjma1WDQlOFomk25LveKcmqfO1OixfZEih/47+tSP2Avs5+TVswu8IDXsDt0zBOVUhUjBTGNfdYa9/G+b0EYOnfJ8bEP+hvRPA4bZb5zEq6c0jXtXja6kYXzoXumoPTwVEBlby7Ij4lduhQ2LZhXU025Krj9HXtVWNns/2Qkd7e+dyc6zD58wo1LCRLX7dcXC5/dw6j0mOetAJCImErEyMscZxF0StAbfLfi8/noS6EmOX3/qhMYWcGmfVUA7ehs2jKXhQcAzrdDT2CW2+32uaO5+4vbpBzk5+kB7nW/LRv/XzkTTWp6zKYxPqt5pdXyNgUfs/k6Sxn32ZgHBIUmTIiITtfOADcx3vS0FILTY+1Pczbwpu9AYorqTI9ZR9SSVmLtwNGcztJEd9cMnAIB9EDW1AFPDS1CW9KnNhrVAOJ+FCqmlBlRQv3sSrphob19keyujRQe8IfCQNE8PheZi38mHeGnWCSREyw+03HgyBmOB0gCD1wIkMC8I44a/5oosIAGLArAKLVf2LnFKXxs+jHlGXpvjaPqAA/zVHhPxPq5Twro6TI8w3qgE5HK9uwHncM2dzD4T3mtFCGvLfLVexiL3bsEYSSDRs90WTaCeXuINn5g+10Z3ZHFr+L4LTvbwbr3909/Ud4BJUEVef4+Q3W2wdl6fV4VX0NqYKC9x94+12UhhIfakI5jF0YFm0CD6YIgOOeS4WI1cvOGZmWCPP1KQqPCqjOE7jhldqjKH4/pOpCAtBMIitZyViG4JV5wX0KdE1mVRXpcwFR5qOOGrlCePVMVJehv7gV3jDmWXkpEHR3mjOXgVvz+GNVoYVtAKJ0fcNgwVzbAYTpceU4+WsKjRooYEA4GK3Pi/rikqhF3bWs/ssUZGu+iODbbgQRB/+StpyMjFRXVxpS8cPx0C2seh1By6ANj49wqS7K/KIqzfrkOb2zVb5BO450EmZY3VTnQqfpl99MjWm7sB5NRm63WECgGQk2CWvk14Js4FO0j5DDt/dmiU0e9FBc5z4cifM8M2TEtLpYTv/KjSmEqTu8DZIWUj0a3C5s+unRM8oJ7VH+o/RdvP+FrpTb75k01nkx93Z95PhMdUha0qOPbd5M9cqJhIF7BIB5gU8An3/MZuXk2/LYrdYcKDJgd8vdmJ6YUqMbJ4PUEPSKIgi0whRqWlVeYViPVq+tiEj+DmfINXpenaM8x7hFLRAojO4R+csth8iLHqJX4YM7LecooViOIEZxy2NRiP/s/GRM+qsQ134b3IPfY253YiM0gCFr1p9cxjGEvZ/Tf/LZLkUUzTXPQC2aUpa0W+ZsXuQs2p+r5GarOdAJnLa9ucR6nIxU5oAlTvP2lUt5hAsoAThTxOeAJ2NhF3nO2/pRV7YPi4bv9Dilx2H92FEXifLRftVn/O1CSR32J4qXFhNeHU+WugdKbPrmkFx+6QjNKbpksFIJYfedpXj939j0EPnt323Lka2xEtJDcvlp+OrfMz+6TS5d4XASiV1ZJ2ez2ICljMS1K3HLFX+u8kRtGsvxFfbfiPLXC2ki0VQvuCHRm/E+50p0BEh3lYii+wLdtWZT7gxGhuLJsS1rlXqf/b3+zOkAQolU9F+k1NFX/SPPs/RHVqalJ+OriH0CHbDmusCR9nxw+zb90CfqGvF765ZC0FX8PNbOyEeA7//yGckbbN+Vx3y3JgG4nsd8vhNCwnYMx/qcsHE+EiW8AoOsNVSwXabvD086Sl88Lf5yM6QYU4038tBSpo1LonrgzCqi4Ml5APche2knFA977dgeeZBoCCmaAamFXCUBeXEdMY6Edde0BHgtyNWJDJ7aSNwZr31d6IHeBLXqKyPvzo6hHeiCjmoZKHClXuD+nh2H++nWtDNLwM1cAjuAcPpinG8MKPqPUqZXiC3szGNS/l0tRooIVwZsVPT3CwFetVzidytBrGONyw1qfOB2GI2lc+JPV/5iUondLo/liTctZpcpVqlJoiSxLiVj3YjiYqbtnnxUcmgAvLGBRR0+lD4JvKAv+cuIW5KveZ2nJtaIAxQJ8ceBulbRxllqgFe2VwI25pP9Hz36XL1gQMISvlAjv9bVQ4OzRCK9j3nGfuSb9pRdp3oINLX6GxJz98zpTTAtp6OfYoMw3Fdpl6WTHU9YYT3UZ50R/6hBSG9nbZnymkx+Oa3axyP06yMh9AIzT4xCxpmVY+wmxihSsyLDEqIERV/Ckeieu0BAFfJuXFaUtja1tA5gSfed0/2r5Bd1BRYncSaRINzDNnV7J8Xwi9Jh7gOiH5Ufopqc9LRydrCyn1KzO+7w1Oa5ZZl9/BcSaTkal5lI8nV9U8qg9cepgPDpXwX0iSaOxtFkZsKByNDduh3ws4t/hdYgQeY2w7KVqHivTmFglSGrF908njAcmghGbyz8yKfLz2l3U9JBLJI3ePb0REKi2yAoxgIyOHOsagEgr4TQx9HueRoCOKmQImTCZimbt9ysmKRJsCgsr+xtaox16SAjwg4QMltEYk/7DBFI0/dv4MG7+Qp3FJC640CQg04e5Q6y7/YdhDQ3FLkCj5LBEjOeUMMmsX9uOwv0DEK/ZKTuIeYu3i2Txtcp/YO10zEuVJT6q9Pm9LJkLpR47YrnDA3JGXY7kEwtT/mNEUUztvuBszBBZWlHPYGnkFvr+b8BoQAHH/0/VnYnnGtzPDm4EbADhF+0noh9VCou3z4tC72QDrcYzJnZG5QOiabUMI+24JzgcerQE+YwCHSPl7Ed7ibM3A8LgABYdSwj+Xa6Do51/3MKA4Qj5oD/UVf3MjKpfyRwQAZLMTfAH6O5PmsQXVxC0I+v1ODetxM4QIuJKxFpJ65GVzqMJUKNWYvRjVWK9yx7CZYo/s7lA/TxCE1um+xdlCzCxEDZ55nhj7aV7W1zx6BAxRQ1CRQcjH+tYXHwTYBSYOfWV0wRVTnsApQ1KE7KkCNPbDUunyUq9rj0qglTO3/OcHuHs1KXb7Nh9MLUhXzUPLvNPUUePdpxWfkqQJaCIG+uoz5TEar7mZmnJvXkhVh5o7CX9cHw3OY/KLTbRCxSvEVxR8y/hVhE7of6WYG6NtKy+95r6IQm/HWpX1DaGuYrZ/LvfKsCe4Ot/yWToCOSawXgeREL2+1XOPDRWyrOlpfdMaHBKeswXi8apjbcpa7GrBU7KP7LgcGVaJ0GfGiEdLw1Wmw7Dml9eORrMvH5gMs1iLP3ol2KvajIp6pFqcSvQmN61sr+LIZk8xFFrH8ro5N9205WXl43xG43T/HVKDEB76CMKeOFQq++5D3wfQPmUvQIDVDAFD2KaSz/sE6P5u2WliE3IQdAsnUz3ACsOQDKopLNQiCWRBtE2o9zJ3JCVgJmJWFHnexDJBaueN3wy/lI2H49TO/CBC7o5IxQr2WoLsvZ8g2C5N50CRkx0ipYZnDW0lOKJYfaXwrmkxlNoncVKzM23LC0Sq+2YACKtrFcuDqmzpb5CUDciKY5sdyNch9y1A/IIPCFqu4zzSpOSlpXRllxM0YdRv+FHz2dfJPv/mjqt06tpBdgo8Sy9SwAw7ywgskWQ91mLXxLBG/uEBfQv9w0rXaWtCWlrbPpwlOC79gyOx0ehNdkMVOHCJFv3wBHTRwOcsKXwztpJ5UtwACVewp4H0mdCrf6JcyJ1MZqo2UDJHXIlhZ5IIeYf9UZX1bUS9zxTCDAYdF4uqkRyzGlWrp/Qk+ILiIcu321BpMuw9RvTqJLok6V87fFcbVZnnk2Cm4+iGQaXN6cvufqWuhQAQ1vZ8S86q5ACtlPx1d+Q29r+vA6g8gcQuYofc1A1+osOOEcwDKTn7MyRMigKrHgAo2sQnkM0C+4yy/Ucd1WAwE63HxrMiYU2boaNAoiCSrBkPkYA6WaFmRFpnAoZq+YCZrTbdI/RqCwdoYh3OTDHVKglxIY/gxSDrGQoS31mIc+IkRqsgc6VCJqlHiM85AzjFHpYqE4zCGjh5hOwQ25lrK3JftGq1YdgzWFvuPLdR9yIjucurf779eVuFB/17AyPCsrqlRTASUia4vhgF/3L0X4kbTmFPYd9I46CPAKlSBt/c18HCxAm2Cf7jCh2MhTgzaQS3ht9Pv5nysJ5YYR5E7PRG3VnZMXOWOW7kEO3G5LquSgw+URyL4vJM+p4L0H4mBoJITCb394NdQK23OA/TwAOX9mWpqts22yrgi+XoWmtwMFp3ZxowtNbCwKFM9rokLWxJrMbrhcTacZ2jsJS9BgrhJ7dJcI8/5f6Tcm+j0Wfjb9eVcjnT7A32WwM8VMje845jxHZhkohXoXsHfd75g4Sq8x1xTRdns1P19pn2oD9PZPktRYazr3njb7Ps99D5istutxBBtuUKJKko177Ye8Ni20yYnrhiU3hjKRaZSyZZ3Bh6PF34/KFcg5pgi0VV9r1TCYQ2Hn9vZL1apJDUujOLX9G279H+APcxYCV1fiA4gLqTN6M0f++VnOI7zQJbLnDBFYte+a68acp2RJKzJ+/Revo8zfCpgNUCqeHGZFztIR4vwN30Su1cl6YtfnoiI2/DjIy1EvN3ypkuZwJL3Iwy1L40kC9Rvv3VHJngv5v0E5SEsgZ0wY0sOuDNERcauFWDEDwVCx5wyVyRv1ZlgEi3aZBbrD7jLucC7jUOB72XBUgEyEnT/18SMZ0P/RifkmpRhIhQqjOrk+aGhGGFiqaAEbtYBGwPGe38s7euxaGjQkjHKy6nwuHi/0tYfQUNboDR1mkQ6dRzUKD6RmmU0cqmM19Cq6f1fTwCykRxmZWpX0G25weP0rhkjjUQYiWS5VsbhrsRgd0Rkl9Is1cMAo97Xe30rbhC2xpohJMn4xld3DFVg86Xd0KcVPjFHdJ6G5nF5Ftdqz91n3nfG9ho0ZSTG5HEN3lWiFZVsEin6HDUnx93wpnR83d6hXUcoHlUwRWCBDxhqQQZ3oqPEKzLSybmHvmWmyr1L79Ww5/oKKRtaMfG6650UfKkz3jXo1szdiK807R/r8Icit6sqt34SQtNLpJLuuZaNsl2IJh4o088uooIn19WVeTU5WF6SmKMId7e1TsC7iBkzZt3A0IZgFw5/z6EZVFhVTcfIgMw6RmYQNZOgqo72sUpG20j2WwWfUdlXsgqjCitx1AUuPOd2k/MjI6mO8Dq6D2x/VuZijqlJW1OIGGA4j1yc6ZGcILMDjbEOWjz4z3K7FvXRyTvh4kSONmkQ8YHveanpHJHtc/8qHnL5vqjS3HL/rawbhgQxPluzyslAHCmIY/rX7k/2YOskWnBt5U868rE7c7Gsas094vxoHCWye99iuZeVmgseUI61TDej6rpSdSb1KQtuF8tApfnq7Y9FP6Ix+S5235aW6OybvP2aiH3Nm6WEywLJedzVdmKybwZKg/+irDejwSScVhRo7M8+B/OgQY0wiC95Rhd2LcSsW04LxPfX1QcEJ3N8G17vq9ZlZapbPW4PQyAccrj7xcTI5MfowehokeHtTrxvPPXEMnzF3oblZE4yDPPxaVpCnr3SxUTd3mZI3kb8fVhvmZn0I0n5hRZ9p312APRXFkJ7/jjYeEAAs0gLisIjvC/BfOSSGS2Za6HWEyvDcqnJFOpHuVt6087HX8/6HauDdtrrlsJRCC8I79nqxD8fouHCUDjjvEXLRK5E8INmHjYIZUv6RGInv4jHxemS+5qJlrDDccYb10XVpRhzGQXEi2C48V21Tma8H0vKqAGSudlnMm3gM7a84A9+Dveyh4JRV/Xxs8nxVwkjrAcpciUNWrBxusXeTG52LpPNp9Tkug0DcKQs8MZbUbvJFcpkRlaOKwseiXe7pagfF6Bs9mGw0lM6lSqLS9cE+DI0dyoJ8yXRma1RD39ZBhlMl1DAiI/3VoN7fUtBm7JJ82r3/KWVFm7NmgrGswV8Tyg7076C4ufDjNHfCgNj49my8Py/pV+FeD9YIZkH8qPXDO6fgRoJ/k3b7wNpJlL+vGJxJIr999UZ1tRPoZi1fUNaf8CIYGipzHBpIrLceTQ17AutygDd74QfhrhtS+G4Qwn7ReUJVNaTIBe9aJbYlnAJ3W6oZuyMAbwazBIR/8wHAcrheWz9wDpCiKw9qnnJFcDrHvERxN3REs5/h5OiMqC3U0/wszV5RH1mJ2iCD8UDZMcSAyCpMhUZS5k6AdPOwBPMHqjqpnvDTS8/jjhAGbQIjrZ+mThvC5BEVVsn6v3qv/kL5chMKgf7d5yne/JED4CN0TJT3HNUp8mpV139aU0LydhbQLuqO5l+DU4hZyTjTm9IM8SbddocVo+8uhcDFL7PzdCsYlUyjXhGFw8iFFTaUm5CT7kE9OU9VJaGc8G0pf0RuyP+tG53EzxPgmthaK8rb5dzlixY3wAbr+o2l0Vvh7c8WtDdK6e5PpeLiLs5YotfpyYBOoRn4QOZv6SXQ27UqPzL779w29kPYMC8XcelOUxSKKYjaeDj0qmfmk+JISGIlOT++OgLoYJmqEOAkQ8NwXtJ3J9PJqxSZaUeOVF/zhmlJ3q1p9bVsEYLbRmR7tKqYo46skihiKsV/TB+5ImC8YXjhfNpwZJsyJUfIU22pQME/rIKM3s7qf1j7VYN4dgsS75dbFpj4foZ7WgRGi5UhAd2WUBnWH3QjpHpaj+bBwUoVNVoqP4K+kJevILOKFEsixeDMH4k8FtR8vSNpmuIFsf5Wj7NsE7SVy4aMAq0WBqg8mUyZQ9NKEEDo8d2Bjrf/hTTwCEQ3gfOJxrdz3IfozRLXFQSA33B7iIYm87rYw0OpKDXzZPvKAHoZApArPYP4RboTU1tcnvihJrWk2XkDTGp5RRCVbb+ktKHnPsEUuAdXKwAzIpckx+LJ421GAg8OrS7mGwg7k64C1t9unV9Kq27mDVV5wncVsNWWXgnqehPnIf/8O17D3vDLYDziNy3doZCxiztgMbCleQsevQflBrGRer3weJkte02ZwwaN11SKkjRgAE1nKyMX/MNO2AOCvuwijIk7P9EifLFTTPCNM2czAhXyifGWrGoaCET/qy/A232jKnWPgRnfMrbKGJLZ/lu0Efhct6NYvcDh9wiBB8ay862krqwD7WUMGrRkWu3RcJ9jczd/npaNfpkv09+SjxZIznEf/V7ORe+o1spcY/p+2s0F9JZcwal1BpLTZw+jlLqpmNg+wJ6TUkjh8GoOXWAUt4N/LdpHqodezR00AC1X5a90YgH5kH7ONBwhvmrmHW0ViJb8tEjzXqg4yVg0Hfcvp+dlN3k592VS7ANHQYuKl4mWcDTdtbgvum3fCiY0VynunmI5AbJMqOUBr6tqanqlaEXRsSDX9qsFPRU9DddGRcwBa7ROeLGwiWklK61fpRoHg53kRi8bapkF0PBj3N498vnAQW4FG133Ob6xTRa7rP2e2WzwY1DXC+KD6ZAfa4LjvqucUV7381GlGmXBBw5oB9VgEentDG/MQw6bl8088wx4XGDBeNwPf39DXtmVApFrc2FaN8ow67SpTPCs7XWe8J/uy32Fi52I/4nQh57Rp8o0w1mMnUN3X0CBmYbiR59chPylj0Nuv/gA2NYZnrXusatXY67aLpJsNSdxNqGRD/DMR3y0hxYPUJv+Msb3KjCvuLN0WtI63UDwsZnVwoTJDE4N9rB9hQ8hs0lwNEcebBa1bVhHjY7LkrcsYgMG5BZFRqWAWNNVkwfCJ/uhK6CtcBd84uM0m7VjEHWEXT7ZaknZJsplt3pkGAIx9zF8ziKTv8MboTomX/RqJFYBsc//NOt9un2PThRzWGq4aJUnb6LjfiHNE43Kz3fFknpwEpKGVFfyn9d8jLyMZoLBRgOdNu4JavZ79ofOHObavTbtg7sPOhIWH+V1Zd5+TB245KMQsTFnCw6CEiiG2136zDV3F5V/nAUjp24JVkLvk7+Ga6VUo8pO68czGDk2HKVnV8AP32ShvSN0RzLFQ3ZyB0ZbcFP/+p7rhRfK3fyH05W3eHORRefumxnGsQsNzqoaAYtkQrosi9dwlpiQ6MwTj3kqpeK8byZmlf2gvTl9ZniqLksOSilQQgstFYib9Tj4AG3TNj2+b347bd8LlTThAerL/3IK5T9vaC2L/9U/9heZ81EWPI0kgy2iF/yIdNXr7KFm+H9uNIKODahHRyevnHiPXR1yNbb1rP3v+e6SRWLvdoiCCZgjyCb6pQpP8f6Vo1nJ18ryKDDhHtiVhosZw7fDNzG6dpN4qXVGkwW9zPLAMZOCx1cxO/bd4ZShXs1PyBZp9oSsHLjBF7L17X1aASw1VfhvxUsvWsVRlcfwGNEQK+QdtAGyJiUMrXx9awnENKek1PHk7t9InLThZJU4m2sPc7lSDxi7gzm8tOtstImIGwLzGaFW7q0riYnZNZiO8iqezkEaEVS13LV/f27Cc+JCESEuWc37ii4nVrS5FU/R/C2su6FgePcytWWVn/4YuJ/RFe0sf85nom+FsowZrXOewZtPOFP3SYlWgF6QzvT6FtRb3TYqqnJecgE/CBZC+DcjWGBFnNJFoWFT7X62ElWuIFWFnXzZ/Vc6fQGa/N2MkKTkPM7dbQhkCMU3Pcx8SGSW7UM5pzHF4ZSkPsZ1Hs43gMepI/c7KrxDbB4XbixcgezEltHzaLunSVVAcfn9C2OvdkODC+mRbg6vk7TKfcF3t9dbwlfE7FHfzKu5UsxfP5PAMWw9bcx+9I8Lotc50ob3EAXv7PLzR7xWGv5JgZB5HNETK98fxRM+s7tbFun42CKl2JrCggpR+y4zVgwOm18c+W8HV/6BYPdMFSYhxRjQE9LVyMoq9czRmwxc6OEdEiFVOJX+JXiAGdjqqogcQBS1SRAt/3boXIhF1VN7aDsjLOT0VD4dicVkAzoqRTOnwV9kfm9NQQOVNaCCfTEOsBOV9rH8hHz0URo8UflENrVPH/EXS32DQ0yYZdX40PfK/ZfwKJj1u92klboKBCbB4s3BfT6BOFnVZnBG9FCrPfZ/oOdbUIWzCTM3Jn4Ky+edqxWEFdJp17+xrj83OSgq33oBXWzkeGPMn8OXANp7s7E0VnUDRTj9IqofqpGfxb8a2O/88vlmhmq3BxTj0BXdz2iogRleN2bp6yGZvWFB28jpVtPNc02cYpj3jsARaLLxgZTgLRa2FQZxnHI5SwXfEzVa0iSD/x4fX01EhOfwbRW6ww89I35S+5PpGfXSc9vO9iLY2Ym6tf07WuPiHNFfghw54icYBZrZyJHIMo5kMYqREbKIpttszL1woopEA4gKepNFBBrOY1m3+0Wk0aQzPi9O28/44T+9EiT0+C/vVzSPbjhYSW+G0cqqFmAZ7V2x5IhwZsUYVCvvniqeq51XEuaFHDkkAzPSguSBI93B8wFF2Dn7bqUI4yt1Bb0SmlaBUmEVQo3vlibMJU1YCOHLzGvBFFD7HaEhhCKGHRTBQ1RfMz7DV+MmkAbRZ41+ZLynVzQwtLZA94PGieYlsu0pht8FD28U8KCL2o22CBLO+RJzaKaj/zCUY7U7HChXSJ56n7KxK+SUSfGSzI9UPHyUtoZ/pYp5dK5cJ8N/D497i96Ym5FeSVZ54UGXg75/5cAcOoslX7Wk72usqzMcjtF6uhcK5d7DKBWRdOwUBs4dycDcV1Pa/Ao4STzaS/MRTTVZg71VceEiijxhCwjztX4CSQStU7kduHpfX+MxYovJoVdq0yq+4whC4fJajekPLJqq7N3he+t8m6kpe1qHHINoSj/mm83uV+Kkdj7JUI6IpGB8zOqzB45wENo8GiNW/FoEfbXKy/ISp7J9hRq2KRiJyeKALulEzrirTQCBOuAmKYsMYdrV7HeJgCQJc4lENKA7NvaULMQcJS4Jo1HHFGAkcuOYrETfhrkyCXUuDDEvHFJD/Y8L1VBNFh1DAYWDNWUpHoPatBidR5QPAYGvW7tJ5d7SI7HLqEqrjsT7IyNlttLr7T6zJtrssDlMcPn35KOwtQJeDH1TRHZXMU+H2zxKJnadvx8CmZBhp5lBRF4+zT7WBX1KGPyO7cFH0g9c7Pptl2WfrEOtIgQ47iSTXg18yfq6AV3+3GketNcm0nNXeco7xQZ84yEWUBUPhJ99wrk8fvheK1S9wNqjl6Q3efIGtmifQBZbHz+a48SyjtLx/mJ0gYehmC90AzDAcvWyfPvSxNUMwHwKBeWSTxWDqEw7VxNzNgO/O3+Z0zkqIXF15fXB0Ff0RpAiIO/MyQAD/Ghp8sbBfL/l+Taa9dUbzJo1r0spWNMkS5jSwnUHFMgfsNhQdv64iaL1+6r3ejAzObt5bb7biMIA8RMvGtcg+Ei3noOPWsXCyZ0w+z6WrVBsacvlhupZqVU0pgSKhWXDfwpYr+PirdLZtkaGK0ij8hDbRecnK0tx1UQilU1K/2n74l3BssJbmFisguDmQ2LTst7+h6xoksj+a3nH+PKyf8b6xhXVjObFR6g2OAMerLJznEjyc0JtFpv/RulaitSF/8ymiUwPtwOTK3nWlnz6aZTF8nq/82lLXMy45QLmfLTcZ18p/LlIL3Uv6BWEA4tLRSRtL51KYfn9Asp/BVcBKoVKxnGySJ5P5U520t8NeRtBC1iLqEP82RijDFhEg2TBWXvXPVYtQ5bYPv9+c6jXHqaAEuJ+2BuFNLVy/aYdY5slRb249h5XWX9lE4IH9YZZoGvk6GxVTIiYU+OZNzEMEh1gjWKZymnBuO1LexexhyGbJXn+xy78pLJ5QUyPK8Kh6fqVHciIKYeJGRbvXGGtA7XEK0gnpZgIByEGzlA4KdWHcIJ/BQQPbdJkrfkUyNO0mdu5o9qdlCb4q+Cn/APXP+uH4RSFKD+6ITn5oVm7wV4sfh5gOW2XDnSoZ08mLR+puf15Z14zKnVpeGuAppQjpuavxI8L2omw7PhCuy62upi2VxQ1vtxepriFe6z3BEA73vlNyNVOAAivXKV7Z0wnA1qqzp4v9wwTkmKuIyu5HrifCeuc19B9+TX9a0LuPhHe2drOzNmbOmm3p4ueGah8tJkRhhmxDqBLOMWWPGpL+6u6Fk52yT+J2Q5HxomIEwpWPYtXfrdWyePqurQmAT+bgERivH6sWQzZ9rYTdwo8CbZzFetMOpDRES/4FwqYWTkJ+TgK3BQ8I/b8ltYAPC9hzHYSeCkAUbCS90HL8ZDvOjkwZsifnc3IkN/MQE7mL3m0/YNoAdURQhSBNT4/GLa8L5HLRNdLoSlnBIjQ5HbkkTTgWXPzWjKefzbaxw3da/SHXVXAiWhRfoD2yR82APOT8NRfeFoOduXmGTVNgofHSG15BDUK6faXUdxSzVSdQG/0e1rraHH+qBR2zuHqJTJhLe2IZuv4xUsY/+rz5IPhAqeQuv8zMIkB4eYKXyDZ5eU/Is5Bj+uzW9Pl3iBR+LlZ2EMC/AJShIQCwPFqF/LpRaEghyDK/pxTzpGyPbJkIVxypLWd9eKe2Z3Yh0ra8T+y3iHOj6kK1sevcF5JVgsNt2EgY9iIKFPyy8PkSJNsCoP598FKBVqF1H80mREdrk+u8bxSHDq888x0g5HLp6+RLHE1fKRNnJhaDBJnfKdj1E1LHMSXggNTOa4f+mA7A1DwKKKS4at3oXJjtGgziiGpTHLF9GS2pmQ+T9lf5Nt2ySEVH2TvfeMugiorMXvVTlLuyruOTT8tyWgYd2+6tROtMJg5Dbmis+UJVauhi3kxqq6AwaFYcv/2uj8vdMFe2EWxcO/urrNwFLt4xGvy+ekCS63vKr/cPvs4svG3rsdxixzVtX4+y0OoFMq82DQTb0xy+Gw/1F0dS53buDCQfMxwhUou1T0Q2wXpG8zuYyqCoaFcVH4E//bsoiSEW4ESbirFqXPy/r8DwQuKkJ6xq7O4Jkvr/tjYuSl0vncP6gF8wnv2F8WUFwYZg+VEtbVIBR9RL4Kes5RqjW3xBGMUnstYaGrxp/9EOT1OiYqtxQ7uB8HCLih0kjK0WeooxSRRZq9kd03Wo8mQTrwaAD4Fz5UXBMmD0mMJVmCxz9SPlObYj33Ly5hFf++LIShmCMxdcR9VE75YqO/yq7bRlw/iWyvZo1A/SS7x/GVzL5253c44hAP9soj87fqd/lKHVz5Ban+Zk1SYhhYnnb+p9suTWhdGKXHvYFRAl7ir+VrhueW9Z5Zjc0Q3MrAyiFXEomKcSD/231GZLFUbtad6xlXApjvXtM3PkE2qzk+/HfUu+dsgn0Dh5JAlNW2Yxrrr3GDUtYzYqk3unVI89VI3quPdOS4wbUorb6ajRnbtyTy2znn7Y3wPBYwEDQugx4myidWS90mPwZzNW3UGHEjGF2dBdjFf2VmBoOKF3/2us+EB5Ajq3nreYrY6onuac9KDdN3CV+PVPo8Xo8qhV1cRdM7s0paX2fSkyeIr42+VhZY6LHaL3m/+6rUBpmWqxe5Rgyj5U3e2DTs54ez2Q3Q2qkiIw75NY3nYm8GBmzVXnmfWbNNiike205IXXbdMzOI5iDkjG8JCn4PSYwcYo05uDWTxgiGXP5z4lqQvuHVIWH0LVxik8pRPSG7+VymcjELUujK54BCxYX6aazqNc0L9XBosc38+1yEt1LOOrInCJlGkGjZu8MdePTUraGldvlU/vsonmgLjbI/D08Wa4gOx8+FbhDlZtUdaokU4kqHipBSnE+STgIX4XBSh2OSwkp3OhdQmcF3mk5iNgu4jSXFDS0D9AUkt3zqdb8Hcn7wr5+2x5JogNWlNPRrrO4vJfzs5H3bXzhC0GtDcgEdXYZl6Evwlhvv4WOvxt61SlS2V/RPE9d8RAakCN9q0Jfh1YSDbpdSH6SGHFTrChuk54DnmaVUcY0lrNE7zXJtvh7blT+Yey/WGTCy8z0C8zCTF0qEK6aJFB34d5tMFxiQoHYZ6sPsyw1qkc1igicBuzyL1FHlNyjFmdSyPJgDcTMZLKJZpcgeY6mAXsjNm6x3bjQO837k2ba30NkQaw/uWDOulj2d8OsoahUYWmM5OPp1jAJUZcbDfzlC1iaBBFSyPKTIMUw5PoZK58bRaHr1ZzkwsdDFhgkYqYEbjpPJyCHlSza0OMGIjIKhYCIT9LnpICQ7O7+8CP4s+wqzkQcW3917W37QMRZST4UfH/vNR8/QDZMRelIjuq1ojA9+ednu0dTfF4qeEetbdcJO5q3IpxDQB6jVGA5M7DaVDhpfTAf7/rmxftzHSXlgEcvOk++MzW2a1/GmlINySl4UJwKlxCiCpQONaYP+AGegUqjR95qA+ORWni+ThuQv/LeCuMRy4vN1eLa7K1Uc9y64sjVmf2jo7b9UzWqin4r0u2kipj5JalELKwvqoRPpl+On4HtFoWiExrGsD2V5/bf1a6POpTbyVLRAx3Xilmw9WW25IPTO99eJfhdEu0jdMHCb5fS2N7EDanN0ltpABpYk+9JmR3xPsK15B8TXyJKzHyf9Z7EX5smT/loikT42sgYeDqAPxPBr30k73VcZkaG+De3wXpQga7QGHd039m5QQXeDP3/5B9b4Dagd1NmlYsUia5RR6VLY2T7iaU1We6RtBAeSXTTHztt3kDNOvFECbPIMRPnWgDpSI4So5IXKN/82Ft2jg5S5RNE9AMflWipO9njn/Q5tzbR1IZ5ba1R2xCtx/3YxqMQG235+3/laAE+UfIna4pfkgzbpjMsVWOEe/oU9anrT0eJk57NyfQ7C1HwrVvKU0rFeKRxWh2rC7R3WeuiOzXNwOPb2lWbdurUMZoaMyDg5gpzw8e8BnuCdmBprTs4nwUXxWiIruHttOuZ5HsTojq1J+SklVIjcfTaAAUIM5thAnNLyVEEIGeKe5/6olbzVUGrt2KuZEmmTSQ6iCQIac8eMcEbAk9yhqADW45z4wgWZsrrmH/wtKuGFHScFjl1Vv+110YxVriC3H5Wu3rj3F34XFew1AxjbSt72bvAh3mLIvX0mE+Fs8l9gB/0W7wiwCt9SHBwMp9u0bT81FgJS2vRgspy1r11SudS8u29nVmc4yc8c3Oj8VUAxzuiqaudxf7y0wB8tjlGmnS1894ATtJ1pw+X5RtSgPa9kKqU450Ia8EN3p+wed12aph/NVlWLXyZxQJPytBeHkH85RpCNh5e+92vZUXiIpO1+CGqzMevhIfoVATCqziu/JvV3IDqmXkxDUcDDOt8juHMK/G0LkzsGJpf5BA/9C0iRQo6hSTfF65J42JKL+0B/6gFfEJn4VfWjUi8CEyUY2ppTlNnYRAmlyRHPHFeIoHrB08hovxxPwL9MGVCHecgXEdDQwLTjxWTGXgzxKhqBQ3yfCrQSZxUpduuHJZoNbhjsyfZUPfSdDOQpyn/YkecvB/laWDXxhbLrR1+wCMgGyJ0pLwEAaVc16ONC6Dqo/YHm7ooPViGTlHchjegHWEErwUrpnBh7T9+KpRSY0PAuaMiS/6AHlsq5Q/kuFHhDyya4oMsEezw+BrDZz+TjNrAuoAVB/2s9xioU4AHiBL13Kg5KRvzHNxC35UYfDLeESD567FNpc5OEPoMyL8lW7pPGNyJm5Xvg4clUt8vL5tGZ5jHOxDWWq2+zWN4apncycBp4doNaWU8mqPZ6YVXP3M0NYa5CbWEWvn6okv/4SIoxKbKeu/uDxrS5nbqg9jXb4fx4bO3EyyeD5L5QIjG3sT52lI0hTS2/1k/3vvuypBrZzb1jjvolk/aJbLF7azXITZEaSd9eMn9UNXbCTLQyM5WtVXGFx+prO3KiBcUROQ8mgwUaOb/RojQYI2Sgrd2hxzsVrvUb5mMK/Hy2PD41hSIs7gCwd0PPGUOB+nkUwqzcIMSNrzxsc4vmzZSJWNLvvguESr+3knTq0DrsI8O6wb3UA83spIiHfwRSAcNURx/KbJ2hSidOhL2J5W3TTmwSF6keh3hlYqXV6PnCH5Z68AkiCMo2VCsPdDMYV6ESvUmDC7OfeKBmRK5IIB5BQcWSDA00D0JpcdR7w8fiZKbQsp+ZAdd0+dx62baE8xvefHS/VRMBOLVTQcurAbzdfndFNRjVOAAUVVrGTffTvAsvuioD57sclod2VTFKNCQuwH/yZd1sOk9MLY6hvCpxHvcpeHiMT/LcqCUouXYGJr23waL4gD/udtagdT4C1lsC4OPYWTTdJk2hAFU1ZbMk427EiiDkIyZs0Orb/ggHjz9HuzGFXAEJP6+dqjy7cN7RNa0Bvq787Xnz6h8i5R9YRPk6ztTYRg+vrSIO7emRO7ikiSMXrl5q93Rk+5BSt6ax0mJQvRL4DO/Ve0af8Wb23lctaXEFVimo9sqkPFO9b42nxz+zZ++9MXfgEz0QbpQEzVk1t69GkwrqTAlU41aWGYdzg0bzo/ljM492/Fep5Lh5BQVhr8kgA3YP5UvTqKsSJ5lGz42T9Daeb8FyH6NC+BD4lzDVhUUTDRjNsFKvFCJu9hhl0DaSJ7juquHBAHH4WuIPozFyUQTNQwkosoaTH2AP7uszKeYI56NlBUKvFl7/4MQgE1tjs5QINOf7kmVJhjfbFbdWK0+r4ncv5AKFgEIWX3IIjahRIT4My+fDWymIC02rw0VnDU0C1XhjUryfb+FGfQMwDdsSfPiJjssKqaWIqMYARNANvCDgMMhGHRqFslkH88N5TyPom2k1hxpj2PCVsJg3gxZOd0v4eLN0z69HVNf5SucKpM5EVG65c+avao3wBz8G+ph3ixcKZoFBL5+XNHDLdVa0YskQvMIuDF2kEedqT3DEUeDvCdqTjkGzgBfq437w94rux0aYcWnYjWHkQwpv/STRVNFec16Q96Z8aXj4kdpiJrwyEtZEhOnn7PTlGHo8ZiW+DtfBkGwsgFUW74O4D0ovyFaFVXxvl/9gWg20Zi4q5P0pgHU5j0oA6rnmUtYPaAKEUgyNTM6ZZo4jEcJdQTxxbubWwYdbz+tJMMXgNOPogWCJtM2E0UEOhGTKFRko6jJnNzmjJ6rw+Hpun3B1F0J+yO7/Ei4yxGSM7GJIl3M4UKt98gqgC8+5sTVDV8YZmLEGp7HZW1FA88I9SHxoSup7fHScBBlUegEhKmsl5khZoA+2bJRopwENHnINhKGvAhiwC26xQO2lXHWfJtmgyIMmmib12pGKUCKP1mUSXcp3yM0xqgCUZpI6710Q7ZtWDXmndIg95ChLezrlWm+Hi7WrSiZOedKLsm3NkkmtXCXgW3gMU23ClblI2z/4Q4308q0+c6D3K+nc/6IvPBdrhIKl4I0T7nduXTAb3AunJIIUL6q+XgdcLUZpph/chyb/WP68+yWwzcrW3vybc4euuIqcgWVQN/ee8gTNkkxHwJBsS7H0knNBW3DpRRckvu70MtDtEGk90XJCxZD1fXp5a7N2Bmx6Wz4cvg6hIRor8Emz0GlU3ECB3f+zDRrtAD2Qg1qvlmD7wq9oKlsfkzdUhp62PFdiom5GTuxE6fxt7V4xh5tWcCvk90EDzRuBbyC7mAx+M5nwMEPbUbUBMvHinodgSXD2ndxE45BHuZ+HWr/WdB0b3ENW3k0y14dSrdUf+CfLi90xA/GEBeBDC10popQa/H8GVBTze7XTCTNV9z0tCuThfHZbhIvJ5FtdN0VyGVmItSYAgimEhGGtLC+f1F7S3jsmL28tS/DAOWKu04+XV7EaiDcqND9b5Zr+5DcdCLK70akg1oV+Mg4Jn7onXBTzXUP8nPjDoYjDREAk6OLgM5TGpWlDMRh7XC9JmmNbn23fkHTyu0E3epul31U0DLnOTXcBQE/XUZzZud6Jy4reC9FOFfuO2lOzU7X6/mQeF6iNM6/Mn5d154OwLbNC/S6pbZg7dcguNQCLoAS+/o9izdOwI0Id6aWa0MFyDPwInS5oHnUwMind9bZ6sNUtumnQDPoAP8VOtEFJXR9FZyESbYVrxezm/EKh6Ht4wnA+EF6cHxb6xluDNu6sJP9sOfu5h9+I4GLaTj2VwEsv8cceSpPEdz117HUNtxNzACRzwKapS2gLo9yA0whjbG+7umqmmdx+Z+Ye5v3Y7xLwxDREea3vcXwnboxnFOWyZLqLBvEaL/ibLxhVbA+231bjBFlUr1TzUalTFApBipoN9d+SD0yKOCpnJ82H385loL6hC4LL4D/dTAMHAu7IrDgPliLk+hlqsRN86kc9AbtGR8ZrltwcmUqJRoTWA1O4BcenfRVRROAoMlKYCzmxSOlMC+t3VO3bjBpIvlnoVFTUu7ziBtf3tOJm6M6MYoC20/lBepZ67KyRQTM48Jz6lFSRU7vdFqDpS1CUdkiVZmy1JLXSoS2KIQf1NxCry0vzoNNJrxUGl4OR7g94tFHfgX7QgxKCpIhn/uie3FYukExCjFDttDNWMov+/HoWgjNa54APRAhpdJhEQm3RosKlHwG0z0dbZlACEkOF55xXp6Fn+sNvQXPiim6bFPwWHWTGaR/Jo5FHD5zvSn/a0PnE4SmSddnNu1jm0121Dry7qqisAyk01OM3Z/bMjLfAKJjw7CzA+05UcrO9JEblExlxQQs1rzIkT0DUyfWTK3x+5d7zCJ+NQtZJmRJJ9s40BpjPI/4sJweYSuHQAEGr8+A3/3AGXRiZ4j58RFUEXfILg43M0WmmGefjVv5NmacJ2KkNEH9iq/FnRX78uz1cZJ1Jo9tCf9Se9zI4saUmx81SI3USJYkcbgRawNe6CgZAltpfUbFdtR1UP/pd89VHDUujBbstlxdJIj1CvCYduurI+HM2w7sLFnjJM8PKGrp0o1b//DtW+N9N/k1ZpVMo2SCqIutPrvdPFHrLftlsIhaXEDYsjCwyzkg7g0U7TX2cI6aQ2Irv5SA+9syTydhm+LiSJAueB50G1DlOSCQ9c4anyYeZOzePBVH8cYHHuqp/t0bvXe7aFMvFvrjjMKo7F+Dve3Pl1IZj+h6ZNvvQ/0gzUMen9nY6t4g8caWeBTq3m3zjm2qxK2G644ZAuJpVC5b/LpdaxeqxhOtFuOCKefYyB2uNbB/KM4aK3FUVRBn7RH6U4CoAGDulsQkzIr7h2bKPQ4JNOGsgydpXgRdX0NKI07fi0eHpjL+OLSKdNcgkiiA7EoMTjL9RQm6YSg/jnIOSiB93G1RGHM28prr8vk39yovKiCjCE1+AnyWNd7wF+4KY1Y7a55r7W5lvxGtK67uj80GfiAkuKZ1WtH44DyioCvn+m946uq5Shm8MfSD96kChNUCskw3AtLJW5PPw2B7S/EmIAAvkomEe28nV2rPY+DR4ANBsem3uuJRAyk+hS4bQ4GyEizQ84B+sOnbMYy+x+Us4A2AuceXuS1RKEtzwif/ggwMN5aAnhbruKqbDkRj2LlNgcJpFC11piIXXWrqomNUohSC1oPeovvQXkllrxz62hPAE1vkABMK2+3iKJIOm02naUaHXkITs+05Whr4iSAjJ8nD9RQUcnUZJtuT1DawbiubxqgBp4IRH0L/F/CcjvWa1xtRluuKfdxgItD5IfNmwVtEiUprVL88RnsUik9GpO5Lk90mL87XMdby8ONxYsSj2dGJ1v75+BSghIzjlNBcyZLgnuZephZfggxYDgu8DEMy128fWv02rdbHMeNpnQwAJ29dqjtH4oN4mofypcYxZVLLrEeUShmbqDw3fYOUPCMpb/NvpGG3M0gSPQ4xhGG1DWtM9uOLO7QGpuRZq3xIUxICWKZZHAlIruWkL3FTpnm1jFG3zQpsVjcL7jY+V9224xXCQFHA/fnhnQf6dEqKj4pj5btFg3kvU9URohpF8EzGqoWc+8JROBviTahHIHWFnpfZ6R2aYO5cBJ06el9Dvpb2DHXs5a1ZwTPDSqCMTe9kaQdQ5JjbvmTWl/qszqkOdn5GBlv7/wOtRVnMzUnaXViIKkhlzmohndHZr3PuOiaSk/FIC1SixCiB4djgMZIL93gBrFmkG5/omJj4ApynEqWVsg797s+q9uwBM1N8mSIu7YKDdFXAniA2F7nzR2jQccVvRtfOMr3esBZ5Hpm28dCLQ+zDZ6jCbu92rKgXM7kzTvcrHJl3mRfj30Mbr4rZ2oAwzksA+v3rj7V77OEmgti4dd35nuWnrvG5Pqkvc8QX3FLI4bwRQLpAqPqY3ZTaDTbF68NCvG2RK4azwpbCQMh5Ev4MYKOVnhm0aUkqrDqARpadfxJAg9mK0IzleRx+tnRP0UMkYUNuvk8qGCS0OEXwg2ytbCaxgjsrPMDiqaqM9qa3/QrZUCop/ixK90i38VPktEZoyLTyzSauqKcCIwCpKFenRuljDovmzo1eHXErDzTcHxo7PdN6BW/Akn0m2akU79M/tlEWHa+oRZJh3lXDFojHl7S/KOpHqkl8GD/EapS/zQc26DB1hgo9YHHV0s/VLEJzF7f7qJO/gdAPiyEVOCB4MtbZuzbg5W1B46YVrYtP/UUF65+R2QLDvRNuKJV24AMwafEcUCos0+4rtfF2daKlK/9+wBYQIvgnfyJDUoR21LbDW6UgLhmrPp4APYHDhJJNyWWMYcEndgd7p+BvX4k/5N5NHfhPARL82RaKyBBoInvSKRbFLOU7jz26VqxzJKX/Ruiyj/7hpuNYsnaZKd+X0PTLAtUXeuqTt/PGwxbsPfZMTbe0e/4Q4xTMTsYm1711x9+i20Mx/ZAH5jBQlGDnsPGB+1nj74pYMCfmZ2EVOK7FZK+ANAbiRmutAhOcg0gmXqRQM19HJR5pPuL2l8RecY4vdVXnW18dNpclcYUZWsgMVTmpI9mEZsNLP4hZBdqNvGeU5+a48l6M6NC8OEUxDpoDyJgFm8UpBLu72ikeldYzE83JWzGUniMtX71QNZmFSFtM+yMyUTEZcMwYVUXzXdsNjXb4EoF03RzDokjUqMvKWj6f00BRdSo6Ur4ckuRPo+Wyvlpxyg7A3PRkTCBwzyUN3wvBsBdAtZtuHHxFCxiXl3Ha+QwdM6DD0yVwE7jIybLQvcgPBYjWmvpBb+oWJHYR0wthF68rDI4t9bphuK7xC425nLuw8Dw87nz8FpTITSIFuK4cBNqYJOSQl/FuS+Jt7/GZwv8ErdQXtAEoc49kkwsgFAqcRBIBK+C2HFWIP8ikAvJsxrVKV5jsu2MNqVpLcEeVkwEEG1ow7xLhnS0/cleab98iXGX3gZR1qtIJfKm5UETLB8b7P/Y1M0sa5fgwmsCap1KMd2IlhutrNm0N3AOfGtFfoDEHZnM5IRvF+Ow433FHydOkl+RC0CEUlDLaT7VXZPXJ2mllxazBf2QdOT5QdOmU2dtcXgq2+4lmY00aQbPepLast9uyii9nin+sfBheHGgMczNfPs82na3Tmdp/GRlqTF7pxlwVqR4hF+K/kOs5godjOLFczjh1BdHJkgPFaspgBoobRaS98byjApYQPSMTYcLJWsddOWbKzrybaF0SCUIJi+6hZjx3MqdjNjMKvBUgOzcczKLIogddso92i6RL/WgXKEumRsQBZrKWtwxiytIrOjN4Ngo0i6/LXx+/a28LrArJmJQBj/RJQ4Uucio74GRgyF1OhdFqteMEyrkBOwaUlx93L1+l+fTbfgKPQpnx6IiqS2KujphcO/+lWb2yAWApjC/kC6jyFqFzxrtFs3yrM6ZjcSSuNS+K2twoisxFbs33wjOKC2QFPeJp5ADHIpS22gW//NPiXoOSWW90knZqFLHDdDnqHzJtpd3NHKe4vHwOpJO1sD+5ixtkkO3R5YcY85Ck6mU6BrBfpuhyK2mA9vYmTLO8LOr59po7zXnDxhE4a2zfmOAQiv1Dd2MJR5hAadoGlzhKE/0HQ0pYlvxnRrp4Kqd9AKGpaq0XPERsEh0Ph31mtK5c/6ikXs6MckzkLmF6PsDQrQwO4s1GUiDLp43wnszfL8xSj20YkCaE+NUfxUgu1lR8szRTp4ZcaKtfGw/SHe5m0moY61LY1WSPCM/2WUzAbvCGFFUUfPDI6rb+A6dLJ7KJaTtNHA08Z4Q1hsAoOA+Z0s72njIs3ZneQGWdbusaEkFEUQtw5hbSy+3d/E8A8n4eFvA+nYBqOKRke8fwWV6APkgnZWmhqW4SUmTHIUGa3Wu7CgBYwmmZh0QFgPJPUewURbyehjJODPPS9nDK5QKdpaa9zOQLnxm3PaxqbE4KV2O3S1JAbwSo9r/sf9FR8BROl/dlGAcWDqgPpcfy2Z++0nv0QehEyOk7zQ61AlRTG43ol8o1gmqPyDi/Nu1J5QqohMrAeOG+FDdUiGsa8DLk69KSvrTRHr7V83N/Wr90d0SF+xnlaJ7cqRXUW4hNlfVbSZDZ8pnr4c7uRE1TZGjJDfbIBBx88ctfYfpnQVkZ6JOZ8EcDzByt6xB9q5JlZbFwx/qLs7YKI0Z8u0UKwGG62rTa/B6l6NmAQrrYKg5s0S6O6+w2RhnN3EXMwGWigfTA3cewjbfAz4U8W4uxoP03ELiqqKTR4hELbwnX8rQQS7fMIKNJLjTondh1OHVFqF0ZVw5m76QyET0Lp5D060q0kOHZOmFFAkEe0UmKTIYnrTwPiE0Exv7RuuSwxIcAtIxG7zG0wm67sg4jaO4ZSyFPzxw297EyM+n2vfuIXUT6cz1tyZ6HbM8Ui5TU+r62QKSaa+Vo8LdDjPRJsDhmqER0iDzb2OP6bhypbYtMDpXE1HGjBTsmA3BL+kHdin0AQ1+gw1hRbjRJXHCp9z9YPviGAm1V77uxyvCmeMatBHWptF/XsJTdzNSpFPGYZjQ53iFJJkRLu+pKtEyzY2ae0U/p/8Mcvrnn4PnrsdkbbkjzMydpZJib/RhtJe/in4wNvnD5x4VauSQCIphlCiaw+q+TOad+2NlyuvGVl4yvCq/ApegobWhoKCouPLRSLv+nDLTAsz084JvIgxaOCo5z94q212NHB2l+vJepWk5ol02lesQZq4B+lpcEkDA19rUEH90r+NAl/+ZqMNeZ9fAhCRHnVlz/FvNYb9lk11TInW/QsDO9Isfqhy1pGB+xZgO/pyk9rJzmP0nBOtisigfxmuts2ojFy5w1R/RxGBXi7jDmdfFmRsGuuBcg9iH9BULBeYVrgznrPCOYsTlsur2wbN1vu07Xwq4AFBaHWPcQqiXwKKkrMy/bnkftTTlQILQ/qUreS/9FyWleU0T+UIy/Ng4XM34eBs56WX5i0+48/x4sSD7tgQCuKSKLAExR5v6CrSJ2BXjEaXJn9e1q13j3uZ92hYRkXNz+kodETn8godmQBN3ZJ1WmdFzYMuM2C17+XuNjjsOzrP14v5q/EBtdeQKHqXsJLwWkigjXq3diqmT0L1mhbCvvgprXpbzbx7bZBuPJBSmgvE+Jhm+G+06cUI89TmPuDCWsFlUhakQ9mAQ707pkwyBP0U7L1YUcl0zAFwxY9VjLjPknLiKhXVNiqtg5ISGQ5cfTjYg+qNUbFFh7uLXRBHvcn33Ep3exxclJQuB2CdKmqTpZLYXmr6QEFiTprcfTrMl0jVZejOJmQ80jGTggdegFhV84qv8Mu0SATOBvhud8FypzFeCCGwH2vLmTUd59vEl7aq8ducVFHzGVZVd6qWnBVAy4djn82N3r76QpCl/AR/uLQdlSw1aryXBUXULvgLZzqoAG28A2Egfx1zsZF7G8MHc+UvrMReY9UVDidteAD1dFP77AR0AoNiKJrNT1hDAWZt2v41wV2Da9X2eGLy80qoSklAWlZ44s1jZLjFhKiD0qMEzdsEpuk3htu0jcA4I5nkq2R2auSIk6swqWeF6H03y2VZ/Ne0VhiWUjfzEBjq6qvLOFT0CU2TrTYk2C46mZjkGSmvrF58c1I+QDtp88K7IMmW9KGmc49byEs3rcvewqnnhxPx+KNb54fI1/T2g9VZRekSJAaL3wy0wta7gk2Pe4gTDu5Pw+trOAEOK+fs2c3lmmAW7Vf7emJaXpu5TqU7cJ27dxk+N5euJdxRTDkiDTNboJYgSV17XX7HG2JYq8k/AM+9QN2n10lVLW51CGAQF/IiNFATeJRLmD3Uyr5hHI3eSaBEQyrvWPKtJJ0yqmtY2J1Tb2t5tat2JAU2iQ6gTIbbH6pb2KlBrv2o/UhOOZbneqEAkT/SqPsJ/5F3AAp6Ox15Pl8CU1qb47iF94hv5Ukpoob11h72i3EtSEu0nWP+2X3+z1RHicZRyFpdSda216isQkwejlihGjKJW8Kk0QQvSkSNj1/oAVSMSiNjPxcloib7MIxUpbHMC7LSUHY8n8Zvb19HyOVfnOBmduUc8ZKolghgHqJkp45hbTc2TuKthrQh2S0fe7N1FIwLVTFS7mxEL8dbT5K+2YpEiUZ0cdPWHd0X7w/PH7OmPhBzCzSUIrDbTiJJwymXvPE2iG6+FJ9I/MEb/fmGoIdUM5p/d2YmyjmBIOBZ4xtR+YQq1ZO8fIRJ8+3Puf4QGmdEyKTxC0R8nMMvhJZeZ4dtfSEa9EmQ/XeOtDzyxVerYJo6FA1+UOHbZh1D7uxxjKKfk3uiMO+ezuK0Qxr7hrAxOsA/U9zM6V+S8OFgaRiY0grh651Mk/orHMYSItftPP/XMHjfgDjItMmtTJq9wyqHD4yynBPJdrZhQQPZ+q1M0Amollj3G1ewEiexdh6MmjRByEnUWzUg6303Www366yVHW8nokc/3eC4licq3/adch8F0x8vNFO0YN+/NfCqs7gBIhk9M0AFAv9Ua7h03AwPB3OwombShXz7HQV50VSAtdKp3so6FJq2BV3NkhAnD+7Y2IgXWa9phUCaoeEJAdF/ZEEsRffCDHjIGQ/KJHHVOHYWd9mcGODTra+NWZ57FBZYFXrPgat9o+xliwOb2BersQxrnxGi53yFJt/LyPMnBPUHV/09ZG4ei8bH+djsEK70oQpzmc5Fw+pt940V4sJ9KtBlQJo8sbBkyLtnJQDuGScB7xLRWvuPIuofoygc3c56kwifJNKHsEsyECPiDuiSOW/lFLvY/FxuJZmXXvIi9PuQZqU1AkoBMlI0AKzAbsaTM7vrZ3+6f7nvM2tNgVeqU+DTUyMdDgs/qikX5ZZni0LX9WoCEc+3DEs8PByu95kz7kFBLbD9GNCYutA0cUUCON6mJK98aIyA7oSH0gPdxFTl3lBetlU5uTkAfjuvr1lLDZKfMBX6YNcoIXlB6DwORJsSCSC6pRUHBS73k6ODjVap7XD8RmShSxIL7IZKKKns2CtF4HABHVkJr6rerI6PSphutDKOVBLgh9jMfgqnPq54OL6w4LIE7+E+3MvVOQlcKXZ3sZQg1VJISwyVSDOTlUZybKbxz4OTnQXD++en92pDUEkA1ZZ8/v34dN394BJPdOhtZhy1UQTIA1pGIF/wQMSS9gnjCLQDOct3huMJWdo0ZQ3cx7V8Qi2Qvi3mUGSlXNc05+XE7Apyw3UXt2raj103cjknBwmW/6QX6FYYCOMiKq9X4uL0abaTWsPeEVy583sWPAINU8xamAf9WANPPJxBNJ8bUGWZSNJ05q7vL/q61cdcI6Cadn6+NWHOZQMSPJDQhrEr5+8n44RrHumYIL5o8vXmEdaaGBExui75e4q7ljn27Szqtl45KTN5Kr76bcDksfrMJoCbtwvRAwo/LJ6Oc/U07ArVgQMHvY3lPGdUFNhT34Kw3bB087u9ryErtnI8uOdX0kM9MKmEJbuRUHUFJhhPq2PhGo66ep1qwJA1R8JG+mlZAxSxJoVTZX4iGqtd59aeg94B2J2OPR/4cMTiCfEh8aQwSquXzF2btT0w1fEx0GYR6PCtDJ9/s53UcNm41YklpZGg+yvLGEMOXf7y6M2YPbI6jdlM0OFFSGgqg/sJq5OLwzcoruprdnxim+5VgfrPUIvC+27fdD2oSVYDIudF/Nkp1ayzMQAU/B+RWZFb0Vvoi2WGu18agHD3WuP9Bj/rxsR/gKTuIAvNLKC6EEDMx10JuRi9lE69Dvu4c2blelHd4X2I5LAiDOTGDoTGaWG11ERBGRrN3pMbgxg9AesWSy195aonDcBTS0HYIHNeaJcc1KnorVAhc8hssyaaNT3CjWKCe/i5p3DOcYBchNZan5IBthZafCklFwQhK2YO7TpFwVFi1blz4YGboDQQWlxwcFGLP/teCwwB81/xYUAa1v83uWWPoDI8DaPfGyUpP7+zJ/MNPh6ex0LEdZ8nAIl+WKezTL8W+cWr2DULm2CvtAZ8aPmm2Vuk0vQAB17O5XoM80wiyfeCXPYhN0k3PIiC+DooEVgRdwKjZSdeQEnqeK+QJhS3wifOfE7WylolJc8eiAL2MZrxiG4apjjxa2kmT6/zDL4zAffcoOXBy3yhEiIiE7OMVoZpl/SC9xZf5BP2dsFSVCDszjAcj2NHOK1/ART/UT6PS9M3LMFaHEIhvgq9JkztaG7gXmV4vuOcFrp070Py4I2mwkDNGdPKz0/KNx88XaikDVVz2CYR8PynLZ4gaeNkukDCN7TDoDNzUcMqdOH5NJSJQntENZ5Dfcu7uCGeIeyWxMQjDAqJdeQLM9yMDmp1GlfPcCKVsOG6XSe/hxVW6ErLi2QBxyr8zwL3wIloixzPuYgxwXt/KeC53Tv2bEJS8JE9bXaD2lF6m/wcfLnkt2EiAw3uCtPYT2guP/h7FQcnkFWCRNTMA4qSgciD0IFAqPwI90DW2/WiFXWqgCbf2MZl16b2qIb1NRNXxftoj4QU+nIyZLSHq4ENakHGWaTnApATWFrzfJxeEF2J8roxoQHWyMMgfJxO9QENxuaFFmadAP/VfpRBPrlQftuUMx/K2L9kAnAZ7tKdCsdP2xN7Cjq+5sHFJUZ2RDGAVbA2iLfJapxRgeFkoLU6NrtVxJmiaApt6/iQsZA3XOQnPl3X0UYyotK+y3VdHgaUpiN1PL0vMF7bPrz1l3FxXx9PB0iTqX5uMhSiN3uVCAgzP/U6azXA9UWc74n92Mv33CrJIVgEitftLht8hzAx5pbk9s/hRUm5ALEMMLbm3sLQoI3wqF4PYV+1RWETNqukydHoqEf8xSb7mCUwxvHtG3TXcBbvq8eEM9eAZn84f7YTptik7aU4NiMoYK6LYupPfX1OZ1xx+5fQsA/yF9T7i2s7GBcHkknShxFDXjScDxEDicWYb37LnlPA6SFmdL6w6QGCR95aK0sEYvnmWQDQ09K6f9GxUD8rRaWqJbiECH/EB48p91oImeuqrCXMJsFoev2634CaK/pj9Wk83pU+L54X9jiHwmKtAPrc4GWZWdVrWN9WNx2Og/66ZQfHQzkBduIcULOZsrZSUzj0BoLtX4M+9FXVIkhXrEpISWj4pGJ0rP++3S2pY6ldHhzJE7mPcZ8qXgWHHmGwM+M+IPVdgzOaqVsrRXPPEKTZGPY2iu7FrtMwUC9sjNYEGkbsWzb8p+PgVhwOzHRRDLlDGUEuvU3VpiRayXUdRbOVzxCjY5PtNohHUYcWUK0sUYv2JidugiSg5ZxHnj4bYpxXpEM5csF0FyZ+AZotMs0+Z5fvulTCqnF8fh1dMFWnJoTRqQJeE5r0z7nS+w7d6sUgIjsf2wumb3MDCLoCHnSW3f1CpDNvZ+w40touf0C/Nv0EeUvWDEBy1Y1lVAgl5ON/IARU8+IsEVgFuG0mXeYEDExKYtuoPOIN+PlEj9lo9bUynfB/Hb5QDmbVDx7Z/oZmSE7eFcmLe5jBTIPIqFGcKXqdT24DYpFVhEo6Hv+n0Ds5yWUovkyvsyVre4DNHK+V2R9ZDF1+RtcirAbIgxNHkM1jR1NvjxflJNxPZHt2pFRBcimlwH8vJu6OyzL4L1LBEa7R/do5bXj+cJXgGcZlChvLXOde/kvwEoFqRFx1ar/5fXsJthBwyhUPrnIWiYKyWZNGeWtbeO0MJVOIToHBlXt0a1eA4HHgrWpe6depIhw1gujgdUfR63+TfnLlbXFfKqdnndGQ/vIgHsJCLEUdn3Lvve6Zl6wB9dMgyiXe2ypSExtxLZheqT/WbaJLF13wXi3UYlosPsdFAQzU7COgupse4wfaHUsx3/ij5iAuNXG4Dp31e5F/GmvuQjmWrkb3v67yo5bzdMHGY+8/b3AoPfAF2oDIEhVzOupC6ab6Z/pRDAWyeeMNyMbd43fKqvDIoi7/V/cvE1hwhRRFzFbWkv+WJssatot9mtkNKFawoSe0/YiOE6NxgnCXpQr4Hj4Hi/Tl2N7bJkxumaoWkhVEic9Xt+hFqj0xedCqboEHwziOe+z/FbmIuU4Gf3Y5nGS4Xc5tVNOPH+oJ+yySsOIAMj5K/r2/bOMQng1RhcOm5HELgB3eZ26MCXS7GC+bzY5bo4IQ8NWob4vzshs1ZAP78+7XgD52F2eEPynGY/18KcAw6per6QkA7TBeIhuxTG2RWVkvObB8zPQcJJWngYxMbU3+Joz4US05D9sthML5BSryPP63rfa/EJgVCkX66zIdDGBFHHcMT0QEwPcfLGrkaLFUBUw6f9z7R/xQfB6orVB7VgPjTjxdhIO8hJKQLongeP2KLBINWk7W4Bnf9/5kzWUxYaWadOEpvtBQnUe4WQoNKF/Y/Ei3c8JIC3Xr+wtb/QT+zg6bvTR6M6BzOhQOQzQHApQ2bTeS2yWr+MnDT1jmDjAsmzrpThpbiiHpn175N7dZikIRktRhFkhCrfVkTY/RnCt0GjmZP5iLNDjaV/6fJve7ETBdfsDM7u0padnT/Xt/+g6VIuuSHTUKP8LkIR9g4bghb48xn4N5OJemykHZC4NMaJNpjwmLnRbsdmRjJTm+OJjihtBl3D6N+Z/IH6pAa4tQd3vfkv2UAMxbLVsnx9Nbrc+ddDBlbyDn7iiznMqQHrRpyd1DIUm/knn53Huqsfg/EPxUZxbQ2pbJ2lalOeJm1ifM/3t0anoNrkmNakREknkbEh3wwBKNJNMAkw0d7r7XABR0gsW6U+jXfbh3Hr38AhKrY1xMZZx9Zu+fDVAUL+JHNKEaE7iuYkdFY6tueGEXMBqzlUY0dD7nun6+lGXjW+L+TCaWm6WnP4lAKZfPVIrmDsCEk14coQKB78YHWjA88Bkwd7qvmklRls2YH10j4223ex3efdJSbZNma7XgjvAvx2rMjojDnQEoeUpYUcRDKV7qTRVWCF4U3KBLQSLIIDj/4+k8BJG6BvrGBo4UMmlQ0paQNLMkw6dowMBRfubLxwOEdSoX15vg7FqkDN61xR8GEfPv5WLD3LvTfHtMi+EGR7qRUo75GF4ARI2AqPvnaBKR4p7up9PoFMiwmoXa2iNjfdHJRLt5UFXvbWA1vTk2GQLmw+EmVtKElHDsB4xP7TLIAfBOhmukihFm1SrFmdMZbKlj++qGsbJ0FR1zVrB1XEEfa1q7xV5k8ZHLJTSrQPeRQWClBtgc1LdgY/WxBKCdCXBScrVDTmYJ4iQJMFPiAWjURaZBryBfSCbkrttqezcIicrt3kw8xTTFBfu2jwflIiEezVDlRcDcVdrugymuyA+JI70zLpG72ZgfJaJ+Tl3YlCB6Aqm0bRbnmnx07XGong525j8P/wtaigN/LEwXSJCVWqDrA0LbtZcbPiG799wjpTq8IqFfW/CsHrcGkS7TQtzehiVhd4O6SP82WLBEMZdtFHJWOqn3p6R5HX0aCk3mlK9OOjMWVVkC+jLYrv5de4gIgNZpGkjTmr8BBDeGIOmGbxhNkgEVILi23aLtQX9Lhz2twHboImXvUBqFQI9f3v32mrNcio3aWlIAr2uo8XYxKECNND1G1fw/X+MNjzVoJ9hRiT9rWWR/jlGepV8g6vpbt26EVsP1okuASNUKpGuS1zEtfettfEL03sAGyr6OkDXpNc5XOcxJhAlbBZRJZy396Ps0G0O7kfEi+pkbjX+/Ch7IXpc9AE2i7j7oVUv/c0W4dm/f2ji792907PEJIKjDYynJ6/InWzjJQCUesjXgKvniN8c7JPgiACOiCpE74Wg8eAejfzXjfznW8LIFt8U/ECbcfkfmfFbTAyWRu4oOw0STTZU+dF0VWiuenY9+Fa/DuOlWxCgM0FnKsyC33DarGxBFk/lNmGSsIACOCdQMFrsHbo+w4mPVdT+5pTuG4szKIKgYfUnYEhOPTjT/ADNKGbQyVwtzSyjjqtoBOJBVcvRad71K2Yf0ve55vI0bPHIYsdMcRiHmguMFcT5GCGDcjfx2N/aM3HmNGwFaHvWJoV4Oh888sIxrF1nPmU3bNuWJW7q38uDVpLMrL3pcK8d343yKnl1ksNR1D6LH7MBwR2TeYuAt/XFF2xO/DwsINCjN2tI7Yx1uY6P/PnztpXC6Ya/z9QuRtqgcjC6iNbGgMBAmYCE/VdMlkwE3/LDhq/DOeK+3+LKC4CzRDxjTck/aAByW0scAWzgKlZ6qh85BB7Oq31DVfRNKSpOL6zc+a/KW/p9/K8004lOj56jCw//v/D0HiIdWERGmBd+w2V2Pu+qOzi2sG+gQptP7Wvxs7pfoP6k6AqcMbq7fpuK8ZS6qWfeXNwpcqjyDWo0kxs0ke1Y7Rw/wfLm0DvxHr0wGiQpEghTJQpeu8Z2XUJzdzb64SbGYc+uXdMiziROGDjwEgWqfJSNM0NPCgFIMiXc/coGx9mEkE8oRx3XI3ECmBvnA3y3xrppJwwO38iKQAUTrL4DwFTr177s2vhPB8jPwvc9o318yiXK/+Rl93D1ZoVjdf4cEcthI4mZ+Dnmn3eIs7FvXUVOrwOrCDTaC/HUyEuE7p5ok442lBaIPbzFrQ0B4RPfdGAdbCbLE+WVX3LvAEWs53EKGUBp3wGpQVczR7o67Kkz/MwKoQgO/9hw7CDE9yunzd3DjK/oJfK1se/QIrBsSPMUDT9wAbYm6BMBEav6MqGUzh1QjICIhl1Grytpj5tkScGp7UELQClvACtyBmh4Kn7q4Ipuzvq/55rHHCJzSk6AthPHONGZOM+9Iqt34OalW54cChgeRcAxjSg32fdO3Amjs+Bh53EEbGFH7/kH9T2p1kUkqignuf6d6C28tw+XEWch00K36/x4IPEfeo+9+Y3eB/omzegjLItfNe/kQp1+UyNnU1aNjEy0aGJbX3+X1Oo+7AOh/XTXnmwz+c2o7ij3JV1o3KPb6ZBKmLaDxyjkCUAcsLNugmjTQZ9oToGtlM+bmDH97sej/I1OWYddhZHC5ruF1n5l/YHxpOlAoY4hWQ7l0HO8hC4Vb6qg0J3480KhkCvKbhXUm6cXc7N0Ps5H0U2syLnzCQIzhn0FEC5sb+TCfJ+xrk0M8kejMox+MqseZb5SoXOIfxlZEoXkT4KVvY0k8x27b+hp4m4hmZKbFudf1VK6LXjQw/LKRY2UQLHhyxtXpmMKHg4qhN795JOROOJZzAe4wZc9TEJEeEnIUhneGcY/KtP/mLysFscj7NZMzc02SZ4k+6obyKtTNvKc3xBrtXxIrgH+fe+/howM3cLU28AQXAaG8P4D/oVvnEfX8Xv2SAnty2LEBx3aS4Ga3V60qpPmB0Qe4EN8hssaV2R5UGSmbxeGoVa67NboxIpML6s9SU8CRNYb59gCe0faqJRsamo13T5eqpOfpjdatl7bV9AElKdUURBsQK4962+U+x4MEzZwgq10mvEMnJE2+95wuD6efiujKvCPAxrrBXlsSrY+/IoaTiULvq+qIPSULVb+k6vOsgYEqDUb8hQ93HcHlptAxbv/L/rxAcy0cqDJwL9WRfY5cVMemwEw51A8c5bNuvs/LPaYZwbJ0PcyoYP+HJx+muNfJHk6Dt5hj29NehkLOxrv+oURgfTrjk2f1gSoT0R2x0TTD4oS92Ayef4hQIAeu0PJS05ej4jyia4ARuxjrvgdU50xJ6LEJe+5ed2oy2AWdTQ9RklXCPJBj39kEiOSBYzVAyHUgyEXEXGaVQiQW5qdbYIzvYglES8OioFCI2ymuScsdwJUwMGXYvfUd6buA/uRIwSJYJy/0VQXbunJype0L5I+eUsEOVMmTYwPA6SRM4tMpqIxkIM9HV1Ua7FcWmpakioZ761eCRyr9NJj4RnGQsHNhcq4rxEBRj7FvPe6hsvOEus2K3qKVysrdVr+ez59t1dDEejwHygSup+sQFCQiIsFb/S5UWCSkW/WFEZuB2+MFzWTpqHRtuWD+btFFpdKCsVIVunT/AuORxzwqS+ElBf0CXbCOT+kUYESs1m32IG3FOV9T9fGhrcbVxtfN8u+ONIBok+vgp/p0XupznwmsNj64agwRatI/n7LSVVVVyNP5Li/9CclMULNHcONdLQ3fVIT/2xKzQF3XFNULhXQqysXjv5b1MBtKbxVB7jrctbp1+rbKrE+7Jiq4a2AwurOSS9rG1uohtr+UyuPXVnBD74/mtCRY7qwEBvN6W9TmxoScY7RyLcKAyGzcNzt+ttdFHhoS0GNWF1aHcvmrOvBGLgORhnUqE+gCvUAyc2kxqjj0js/yvVUDsNJ0DzJfUNbpVsNENeHVjs/5x+pASaMthbZKB6THA8BfEPClmVSg5RfL5edRHeuXJW1i0naLI+c+iHdCzIuaV6z1xE/30QDVI0UzsX0o7cuGAYyzE6b/WjFY2NYE4ViIKUZOec5GN0i0NE7MY45f9Qf/r/HeAKIl7lldoUSs11OPIurlqkyhTSMsaXn4pho62lSuLn29iaKXmjrTZMjen2/XQsHNv+eThnikD8oK+B1LEckfVS11W+RvBtveXSaAM9axaFisKqyLdwReI+D2Os6N27NEKwKv7RCkMFeqqg+HPaKJ70yxwTkiwZmsOiJDFZy/cpu8W29nmZyDnuFekUVdS/2P+1v1cBy0wOypICa6lw0sU0zIw9YFir6df6mhvXS5M2ZfNkaiIt9viX4HdCVbxR7PzHfwLm55/yBRTdZIr9cvPzWnzB/oOCfmgGQDcN1ytL0UKkcXUcOWwEOJQqMBdPPFjiwbZDix2ySDtw5g74zksRrHrX5WDKEJXtTQOh3j9pohIEIiRsTELyrrMxonqg9t8lSOcIk/AJvMdyAoqt08cI+4ViM6U5kq4rBJBT85mnYD3sYa65difwD2z93StMl247Se8PcMRuGVzQ44pFIkz/qmClMqnrVihEaEEbu846qOcZ3sMJoFxNBGK5dWbTgwtE5i6eOFPinSgiKscskZzzkU27l/v2svsBW3xx6CzAC0rp1lS/z3h9OpQcRJZ7OrhT7HNA7tF2/822AjyM+5HiV7Ceq+lcWtGsNLKnvcafiSNKjBS30r9oCLW28uh3eH/LqMlF77CrSSmW2tUJy7/HD5ucB45u0hdGnDVVNehkyrbARRWEAwgARRmO8g2VadLlRDWQNCcwVi2ghFMIyYWuzX4XuzYOzrmvxpZKXcwuS0Cg3eDU8wWCWxqf6Jyv5uJyfF2v8w0oR4BPDH4wBz4YP6n0PR8IbjufK6rdfOMBXXb5bzdIcTxRW69w6AfnC0Y4WLbBJYubHyqWkS+jK7abzfaBE2EYjfJjERH61iFqjaORkPR4/uwGtBw/qWV/gOV7HTbMjB3W3hbjCH43erf+3YYz57fzbw3iP0N6tOgigpCqESrH/fbUXGReORC0QOkO5fQr6+N61OVfOZDWaVx/gxJUYyFod8KK7C7ItqG/WDFbGqA/pGa86RpNCJewB76GaRdnS5ASandT9KwMmSaQ0gYNw9/zt3tSwKHpJ2Lw8BLV6mAj0e+nVSvE7L1yAnqhGKLUUZ7DlZmrWCI9YInQRlb72KRzJ0oQZ2viqa3dd5n0rCCke9rbFsnjBdCh+guinzEXmnrqFNqHYIkdes0ym7qolgHUEnucad69/EKaGyTTClYD5NjESWcCSW6H3ILW2/SESDiqQj7ewHcXBXFVhyNpq1j8FAeJ/lUGAKA42BMjU4BelVyG3iOWierj3Wd2d2Ble9An9Eoh54E6MtVXtki7/rUJAMkN681lqDOFHuStP29gyjlW6uwT22f3BKgG1mU3ByvQcOfLBfRDlGadGs+i42Q8Lbz1eGvy3WFIcoEjZ77vjwynEtVuCne/jc2Co3lVe/7pDz7ODv+3Ihs4/g7tS3IjUr+lQG7rbGbLuGNwHc++uEH5IW1I4UpdW+/KbCSiF5P2A3iSr8WSPbwHzdmblnK3ujzHLb4cE8J8ccY0CjdwITuccXr6b9H0MphDwxSv5vodLfajDMOwyyaIrscbSVsXJSX+/vIi8Ge7zqkV+ilFcYdQIHdSzq8vg0sSaRYOc506yDbY4hrOy3clVXg4VHLh/kuGbH2M9OgRJ0g3bHSvNFV3GmEUbQTdWiM/aCUa6KL3lTphWv/y6EgvrdQzTrihLESIZTnciJ67qQCm2LwgXWI3Rmz/LzpbzUgM/0YQJ5cjOdDxq3RuGp1HxCT/89SE6QhEbUopQ8F4siEc7hMZEPJhJqopvgPSFgo3QYI4Ho/B0iVSW/RTxrFvYP1RnKl8OnVJdEcwFnk6cGzcaFH1cS0uGZ8+mazGrg6rXdgkD8w1ngW0AuTn6tt/RJL6mttxu8AEor/GZY2/LsMdR2G2Tr8/Nm4Dw0gqpHPU5bSuot0Dookr23L6MxTwN40C9CYLY3NMax5MhmvHOevgn6rbxPvBkH/pseJdnMyfa7GaMjTimM8RHPGVI5p5FflyWewWCxzKRkjPgfhzf2BY/fmfZHRxyJb5wpDTQ2PkKHkf9mLBoES4a5MxspMdtmXomayfoaRj9uQfZuXmH1XGpvx2d435AWeRyFxS41Qj3jBlhi1M8rKU5k/8xsoo7P0ON8btW6Aik7IuiuFNbZq7ETyhstESU9NDB4N1EQjx20SLgTcZNAUnxTgZDulubhr0HtyHmSNOe5PY3e+9CeX3ioUWrdXSawjRMoYFY7osxcD+ETlA7+LivlbZWLK2hZ4o0eq5gGmH7znUDrPs8URHPfzH/9hx1nqcjcsNZ/wuYCoJ/yOoIs9sYKAvJGPR6MIC8aWz8h1TDy2NhoO0FPNy+EXUntKtLhny+/8+jTbXjZJ3525c9yRpo6cetbd8zkz2YRIIX+38EcCJFtF6h875o7w2bfcIJZ++86d9BhORNi7WsYUhYJNZXsL6BlDbGF2h8FSYVIlBb8bNWH7pZ49MNz3jPMRJ/LELvujmJXPNnII0OS4ObtE5IpRDhmuQlWOerWDEPBCN76sInxN1sLMZUpRCc32pua0Ou5tuRWff2tZ5h7bQdZWoC7H5GeLXNSFPjtK6TIQy1DWbN+zAKsRnqfRTz9iUy7HmeQj3pynkFUFQd5vZTj3F3YmgPPIYFTo8q2sSs9iig23HQHYik1zRzAX/qCo/KeWDOTCecQUOgf070F/xM+WZorf8R9b/eQFMIgpApigVCLLPz/Y96yFewia5Z+BcHT5c9WgcuRwWxih8rLz5StCOhdKWCECV2muzhtDJWMjv4PlAZAyGf8vmU7cZR7lKRvj36P8bur4evcYD7t7PVftjJUfKHJlTxHwSJN/RbvdAkpQOMrQIv47prZhQPX9Zgh8tzi1PGmFV7KQr5FW8HH5vgiZA00LF1No6O5XqfAqWJzSFc5NCthgfcgQ1ccGi4w4H5bXnhqEaRg6c/uOTCI+VgHbfVS7AGuWKNuqQc56BeE4P3fZY+tJreS5dSS3cI5Vd/FyLJ9DGOf+ZI2PhYRRvinTMsEqcsX7nkmwDKvRRue1h5Z442Qd3ztO8JJFQ5NcInRFoz80SDZ9/bEI2tlCs54nN0LzB0jiQJhn3UR4784nanHXNb1SlesRV6mjbuygMRQ8Wwfi6C264hBOVM34PTIW90ou2VmG6IqwOzPHArlWyIVqhpNPyZLFrU3ZXGbpFduXmVmRw/Bm8jKuwMPrrWG1SzJSw48jLnh9EsBgzyT+arPTvYworj4+EjUb5Cok05Y2XJMqUmrxrBEpK50hP/Qxdpc/Yg48LOmc3igbpapX4pLqZqHzvUSA2KHyCozMkXpWsC69bV1XVPGucdkjwf24ve23Db7ezINUy16UT6N1L/Cry6K163AneIv8ZUDLaf06gXZKDRtgLf1wbmW4XFLRQ6Jm5oqaUZe8sJo+64KPiPkcazwluneMB6Bq4AHHcpFeFcfH4Obx3kf4g47Wkx1ughJenhqUYjyPBJWQ9OoPo9F0ZtrVZkQzrfvJE0CBDow5pzl36aFVJ3/ofthxQJJggYd+vPgFqBY96Yo1ZQISBuVcoyzlQhgbINn8aJygKp88U9Lj7vpOzCpcPPPoTQBRq6/EYI0UwaphOPStX/PJxi8bp3MWuZ6/AHfi2Z22EfBjQqRzaa2igUUhOOik3GmQp94Sm/IS6aAVXbrKUan28jCBK5q0IfSmzxSXkK2UXXtaZcMIHMuYMWxI1+gPsuihyxd3zOf4HZLnD3LFVkQNx8QA1fpBP6UOtKNnzWop1isI5tRQBpj4Bjjiryz4fPkPd5g50ruGFAeonVEyADXWNw9jtVceYVuYmtkau17QmMY7Gg9VaCVVdUPdE5oosd72lXycU8gPKOmx00k/yYlSlEjFwGUVL/g2l/2LrhytTFSBsWtPGKVffq8llkjcPeu27oow30nGrdSEabdyIFAHoqMaTmicBCdJ6khsu8h2NYmSl56bg9niLmEPvOy7RXTUhUOObLIDXOIwcfAeYod8nX/+VBtfOoZmnTwMZkbf8IDq/41ukyJR6n+D3zJY1xYwJHfRMAiBO2gOjC1H/nqdAoHqeoW60tn7mJpjDzOpN74qSP5ZKOHfSTChd4Uvgbj8kYUtovB/7fz4VYjmWAwa3Z5TV7S/Kyf8JVD2YnzFn6EO9hAi/rwiTfhwogKwjHNFWdV8YxsM/sf7VtekcXjy5w5vyzsxv6w82GX0weosh5+WClOSOh4ZBCrmBuGHhovFZqCAaRcvYZ4PqBQ068DIp5U5dndkchLbGVO1QVGBRDsf2JFTpFKS8ip7NP6jfR0LVPKGOe4DnTw9etuNMlQgeGmAPn7UVHfOHAxzBP7AdWNGhvSqc7FTxja1g1gAo8kzx4SDcIUcw6RkRzFYE4iUT1iyINTFELCPqr1Wb+8tQ+rKkmldR+nDS30eBN3SLFnuz1AGbG02HwCVUd2ff9SvxA6erJUI2NcwNkLwGaEnqOpUYvjV1+sMoVSNuEE52MR/PBQEYENd22nv7W3n79qWtJGyKEPR9now00Sjx5sbkfubL+wf3Dtq0WHKyzMZfGsaKgkzRp2wiEqY28bTdPqBT3zKQlkssRPXyJS8phQHy3JoZkIGCa8aeEVwad4ITMBzTa+Z2YyCqVTfzfY6PkanvctOzocVJoPUwsnwr7IFysXw1i/vuT3ebxOr+/HuJnPD9RxDU6xIU+ArBjJVIqIfEj8oyf1RFH6RwJThvJ1ElQMmCBSB6rPQA9oovIZrSVrMsOxKr7A3/jQme82f7qZmi/a0CVbY9iKCV7JCO24Ddal6bxK/fiA994hxKG+BujdUYiPSprMVdcX9a0dajkWUyDVUFfaViLX/CLeQOsuB1fnP0po/9RLYfa5SIJFrKsbwCFrbjDMhKNkQdcWZN3Y7aHQX7FShDCP7z7wj1vz83j40hfGVHrN1e+z/t08i1MmAHhbm3ssfHvFMuj94/IdMRaFy0kDL0qtosF+o7rzcx9Q2Xr9ypbRdopT1uog1bLOOoqNgSBIRvVzbjdIiE6X0dwh4U6gnrOE1uqsh6ReooeWwWQauOQhWyDl+PhaNGatoDDtPBI6c6U2Xv/zfXQbdgqcZCsxVJkQRwFEo+FAMjmfd9Qbp2OuQBYoaI10hA0mw49aP7ISf48bV4Fl7UzlDZYQDYqXr6Zj0PhxBF6GzSTKh33CcWD1TjStUGW4hlhA2URaNYmHCrPgjMk3LJU8Oz5HKU4fnxaT2M6lVaNPULUqAquLMXTuE9fAH7CD6MgpIYHK1Q50a4qAUEKlI5ZolMXv+wxAQPqzHS2lrnVAtO0CGw8FdyZXXAhXCpz/asKCOsTMWARoCjDz7oQS5I47pBPkdI3g2RigxHFr70tW9wAZmf7qsPLy53EgDNXJt1vQNz3JrR8i5nPkjsb/v0iEzWqisKIgwl/W3ziXVDnaZ7D6fPeA1d1oCFmkAvPrakWNp+pd+FRPvW64RdqWoNhUemg8bqgLwpFkfUnvnZtCoucnLkOgbfoVhXwHTpO1Ant5RsvHUm4xTaRh+L5+YurxHh5e3ZdxSnnEK8UOUlscOsI1uqzsjdDiib8x5ZN8TN4fg84sc3PpuY/V+jtm3XxZexKXwyzVsTyYqRQmq00KYyNml9WSFRU2Bq09SAI2v6iTpZXUsh8Vtd48/OoB2V1l+0hHEJb881fi7AWjmKxeu7wueLmfEHssZkXD1PXpgKbXGsXoHVmO2hbrhf46n1A/gCsM94R2yC6J1ASg5Vh96iDqlthswscEcIpqEETqyly4h5BIMl0SHqgnmPeWQk9uy7ZiF/Xb7R29loiVuv3HmesAyvfZCjZ2z8bJk73JwQOolkDiddIzh9y0YI7xQtfZzFiFV8OMVzs9Q2ZP2u5DhekI+RxURZWyxqpnvl/Q8ZmGmSMEzlXQoelxKhbpF/LJhGX4ALOmuqnXbhgvtipU1CuqRysloTLIgrtMDau3pMJA9Qm8J45DEha68guD6p4/VALcDdtdZKMLjusKtAVmYrHw90fwqE/lw4KsmxBzrXkzvsYa537wRtcZ6nt0r77EHWHNR8YFQdZ8DHG5+flskhxRFjkkPjKZO3hdRkYOpxX4Fa8a+9eF4K/1NKe+21h2pGJx163MkNjE9l2wfpb8UPBkjoSY+cIBRPR1DSuumPhfs15bdqt17y2wAFgRcYgh2ccaMXPXXBUdhiIxIBNvo9tBrVjwZGgv7TazJbwmBhAarZHcPo/bokDwZuUvJN7WqbBxvEqoxhct0xFECm4CVeKXkXmLJS6DBXVA+XqlS3hawGomykC6x+xBiQff/vvSuQbGDRCxRzBMUvOSJE+ziocjZCfv33FUdBVUoAoBadRLA0FYkTIGJLJ+pehihGq0UOiqzOHn5C8vs41Jm5hGFN1cMXcVjdWwBDdpibNNJUYLMBH2+sEcQGkps+9UediKeFGj6fqzaq1/YVizTld0Pli0gh73eGzsv658YBX0jUus6jR/+bH0n1PVbO/9NItM1GxBoGfBFQ4ylqYheWucLaMSW0muSOtRuXiMcwEOiG7ebcKgYW4pqY3Mf7YqshwH5oTGj5qvPmS1jPQQK5CrGYju2fP4e5adJ1ZZuS37slMQ5MjLTkX7AuFKT04sPIfSWr4BiyVnXAhYXh6adFCs2bjfAQAi+fAYLLaHYVKywPvMH/Q+XzXho8nILdRI5qAL3iCb5w6ussaAmqZFcBIqIKx1dl/UJmQ5FEqgu8ybmZSuCOd7kNQqlOMHEqXmVaiZVCw9dXSdGvgpGdahGMJX4BFtg+XZbn8lVmTY3C/ceFPsBJ2WXPkoNUiWdcujK9w9SFTijIiNGgNxVe7LENnO8aIsZ6c0r0lCtdiwo2jzQWCrEEm8Tgno119/43pticU8CBq4kRoQmtSNmM7wLoj1YKH+BaWj4zlSQaoLv9vKtCa9X5n2AJag/lLRs2mwPpxVh0lTbNyQ8NkSKLU2fZzsR+ea5e5L2JnHQIbzGFNrC1J/vfiV1ugKcAF4TTeyvIWQqYhPkZ4T9kaeoC/WX5MC2bcTiS9vgxPXQcHNdlZp+2n9uKjDbVZJW3JyYq26EL3FSGu2fhiF2sPzteGcW5Rn8+OkWNCtFMlvhPoSHAa/zF0Dlm30f1KE3OnefJzNlFS9QCe9B3Z1ICYpk/ysOj7n3sXWhgHJO+Y98+1GpnI0r+gQzQkXI3RjmXSB5uNd5VoisE+NVUXf+LINolLSWgRv7D6uhNTKdpUegQ4vigk31Yv4QP0E8imaqm3VhWYpXJ0JllwQZjZUhu4y7svFuXTMwmcTNlQpCZXf2SwOnYRXgsix3Ei8v2TjM/IhBKNbHLw7oE0xKY18de4vEiL/mMas4XBkP4rc7Sdl2u/qNZ3TCGIzQbJttzb5L1ISa8eiwUGz2hm7kxdendJfSzs3eYoFZn6g2TpTvcO0rrwIwrEzzfphMQ9l6JcIluvyV6CHyNkSv7YEg2qRywWrlk2j183+jrkNxng0/kzhSeMg8E2v8lIS5f2M5uQfej7UhoYpZD5d2hr5U9sw6O2eXF6DZjAmkwtYm3A4zu+gFelc1cv/Vz4cZDw1HlErPGz3/+f+Kfr80qqjUVVbmjoXio9w07F6MAlW0lyA7Ifnng6sXhbVRY8rqNux3PSjKzcnAHybukhJDpVRob4Tf2vmmE23W2POgLbM/grj02BHG+ZMPOd8UN/0H1wSVvNAZ6AT4qbji4SOhJAKe1HSeoaoir2+Q8sx9mQwGxWq5ATqigwLHVlnORtYXZXfrS86AX/IjViSpw0ncy1EfhpXzojOUbbtiR9NiXfm8nnZXrTETPYWtAVEyB0ig6kAneOoiJ8pVMFWfj08WEP7J59mdzzsL7c6riEjcQe1+k4NLYyTZebXa3utWMysLDXBshfwYx5KMThYUUl30lUlpp3i9nmdUBI6y2dW7TCPsl33dKKekDSUzfKCVeg0kzk/cAnVvsaec2vwJFitfPDFgM3XUbL3uqcBekHXTEjVCTS4LzbnTyJyL31Qj3TvkszCPg96SyfbNhDso+97zqmslcZJpVY8xj6St7OGfayLOZpkNMUBFSmJ3oTuR9b7EXOQ7Oi8jD8xYjYzKBlfbueehTpC33/ersu7K2Ryx7rNMOJewrU/Z68YrNkDu/tbq4EflcVsm4YaNLEm1ChMhkfpP591Ba12k2PlgrxMXz0UoJlDvrIZwFWRmodQbEUzcy7NmNHtwXoVnWotIroA4nM7ttgQzuN8bqK4EwevrlItiTJj7G0xGmgj3PAwChusVTFKgJFAHMSBa8trnse5e7Y1Wack/kpemGGj8qGgBpWSQUlktr535VEzAmCj1cBK7eWRBuoM0ynAOq7vg/wDEq99gsx81xXXykaVkx2YhCkd0FqWoPQbvWbVJNWjGjgOIsMfrjcUJvu8F7gWkHc3bxmhu75nDamhhjFO9fuUq3GNPXnvCRHUnhhOrbZO4SbnctfPUmfOI0YwwKdH9j4sFQ+x8KkemcC1tHDrnXolFWSHt5Rn3qnlqv8yZdfMABmsX192CTCDC7Y/RHEdayAuo3FS9CCrKeCBfqkuy1ztAF+9ug5LiD+VWPSm43okiccMRLKW0SRIVvJa611lMnvN/ws/EBJd0z1B92KB9MolZjRzEPKDi5UI6OyWhYBaE3PSes63XzX0ChhuJVaPpgv+Yo6U8W6CsyGoXi5DG7EoLe0vYAFn4tBIaPUG5HVdcua8A6uPfy2TzButNF+axTG/G60/Ol19jK+zBMJxYhnyvJytqHj0p6MfzqFd31nCZeN5cXTl009TJBtXwFL/b1qLOQG+XqpeAkTpbSYbWKNo2M30wnY08WsV+M1uUQF060BkHivbSyFR9TPXowVdFhoGnNZlfP2w66mmz9z0xKTQ0ssAohC38iaeRcBo2eOTKhTLg2n7tAdDsYHLbOjkxz9aeNMezUIJI58YW5kmnRzIBhzMceT1cFvVFgerk0/ncqsb369HMCs7Jwq/E7MoyZvx6+aTTH/f1VbpAMW7dRdbM+UAPNFbYfw1P8c6UzyUGjBraxNI99neJ+2KXjEMRXsmcX35oBKosIMyKLG+55z4OxEfd000iiA+RgIepusLR8tX2MWngBnlzT1o01fPckSUqgo3nDHBf1nXO8gJIURpUTg1TiN/3sbJ875UZR7nzFy6j7OQ7+pdfMRndVvbq0ycBAqa9QxVp3ORmIYdO76M+lORfolxIs21nMH4u09ZBbDy9rrZVM+uKUHigeJcZ2RYQpsUBMQHfwvPSpwW825oKouqJ5NNRJ5g8CqNxUfOp9zTbGC3d2Hrph7GZ2eTtVJrlnF6I64Y5rCg6ETiH1LaqoVIv8vgwCu7IYjuCcLvH2yp99dpMtVCniNrj3JCTO1OFGYHK6jt0Y1lpA95SgBUxo7SErIje1byLHODHIPkiwAAiY4unZyRX1A9YvIR1dC4axSiqWzhcV7lvw5yUkHUpIuaILLngnlTaXLgY96hI8A9Cdghc0TZXOjV68hOwcoY/rtRNL55YW4PHBx3ogALpnYn4PhgB4NbxYuwOV3iZtWQjp2X1n7z5EEpuKVKdIpk27y/V2bjUyzHzwRT7jaqrZrvoLYcZQQkRJijo74N0T04tpd30MY4p0+Yeo5Y6EjCdxXp1Fm7+ZfuInVVpraab6wvOO+kcKUhgZtYnnK02R/srKZPboS5sei58/GXOBfkj2jiInUaOQ31/LyTsbZMDVQ/4ve/WUKNANTavCT9N0dnIL1QyDc9sYSjLX+u3UvSmdKsEneF93FYCFKQxddvsKTLZDtcK+xCXabmcq5WSk5RnXmy+jym6IH84Rk3D+R7Sj62ycqpyVn75SKoJCCAN6rnXPTUiASCi0Hxc5+T9vM4v+jxtzQNrFsSfE6JWhhiDtWblGeaJziOervuFMSaechtvep1rdCrF/Dw9dALIsiI6+6YZ6yGARvJoRdt5w3RmZozHEhXBCRh7qpXZDIVRFqDZ991o9l1pBhgtaq+eDAUlt/HgW/uxP71rRMLgoUDujwbESQ5g/EBSW3VtDbDaGE0ccZeUfBCBnJd9meg/0vmXuPjL32bn+QeeDXlCjrnzz4VSmBNLyA7C3njTNDNO4ScMOdYWDPZGW/8ZNOGP+lqYNFSJJpgIcTp/K0082akl7kRjs0PaXY0d9bG/vgZqjA4VY1qaMZ9nwZebssMzSnmha7xtNyC0O4B7AoefXnmsvIcHb/og6cNxsdhYOS4Iaxvos+dbU1NF1FyTUSDnbF606obxvCpnt1NtyfpibqMsVHPFZ+wdfbOHnRA1S6zTJvWxn24WiuhxcnXBlmrFD61nKpwgnGW6q5g7yqhQbfhmyJiK1txW+lSkUpVD6CBclQdnn9tY88yE1EnDX4bC/6diXY370qa1u0UQxoAc6imaHJATrRNx6aARJMjSVvMaOuwinQug+F8/msr6GoqWk9Gi29XR0hau1AAgEdMqVGV6CgyCYIeIvNlCQheQ+CmZMsIrTPBpW6R91S155ixWu8T+vtihCcAUeCfsYT5RDkV3sTGn/2eoWFD3F9zmrr8Z8ZpORHEPbu9ixlTtiu15W+fNiyip8gcyZ8NyOO4cS2lnwQekyCvR5r8ycWaSrB0b9ldH2TyQczfcAfhnnebeVXxmIiJ4/In5y2ob6lLT4Gpqq/KhoNPSvPEzkaApffmsLxmM0wwY+81VC9UzeSUMTCkIKZuR522CyMulWSd06BiYWabn6zrdbBHW0XEFmGrsXj2FL+Zp8i3WYnPTUdM72Vbuxu/Tv8iRDpHP0Q7Y2j61JaSf6ANUiYRUPM0Zy1PxTKnmcCMa11xpKupRJsc0tOlK9GJdVpZGiHlAXFsp1/Bi9dOeZ++pD5IxCcwgP+Ej6OnU38UPfNpxrvF7Duyc7QaFpmbptHiDNLb6UUG/4uDIaCIXOoxvWuGWyj382SlMsHIOXeN8sGKs15v73RgAjgSnDowoMQtajqK0rxukvELBDdlX5A9t6XsSFZco8z7X5pSSvuXafK7lgc7h0SInE4+QT5khswAl6fWi4iaLbEXxFEwjO7O+F4gr4yy8uFaIV8YwRjM1+SZqRR5qMJrDRl7iZCPEf3GM1Mdr2dFkIOlt5FsIhZTUWoQbLk3FvgyLr3BwSIi+9RAI7sxIDvwASoPqMQz4I4WXm7p3GblLwrz0YLM8Eh0Wo2+a4CVogF+1f3ff5EQpmjoOmInjDg9pmv4LnRPJq9uCbep9Z0HqrflqLz7+13wMa3Dd/nqNanX2AHJ16GQE4DHrfdhgO6FPOLpj5hEcA1c5QAG+XXhhnic25m9+5DyqACS0Tu6XMm2KkLMVgCgVyGXzsmRsle7uUBLDMdhamCmafTAqNHWicsYiCExs2EA8UzHRL3kdy2IRgrIQPLgeinmXG0nc7Knf5KBI1KCkrqqrQ4MpRmwG4GkE90OKTzI7m0r/4HQUzuw0HnVZ5IkUbarWEW7VHdwsBcvPdeb1gr3GDuX7YCKVG3QDFvkDe3gFnGViA58sEEljsGFO8ikgJ1BRdI21RbaEz9RNYe7Hk/jzVkUJs8RU2L/JOz49nKWYKHuVL+AP7iNns/1etxIcl0bFSn4QcEQ7z/tBRZIvpQBKNPmRnlYWiaS6Xte2BLs5QtYire9fqBHNkYY2ay8SR+S07R0CVLYnN+N+hjW6XSaAe/74qiIMyQ4ifVZ8faKlvyx7VtQi4N7bHN76oHVuFuf5RPBKYOntDQ3nDJBDoJMaZrHirUIvy85ntOEngUaVdMfSQsf7vTE0H86pjfQLHKr/nAmD8rpZ95g5vvZP6ZPQg8Hiqv3UcZgtZeGAlbtQa+wctWD7yLOVUhMZc8tWTDClojGbyEm1Ig9EhvKR1+NwExcJZYjOJ86dtenqixitwMe2JkM4PyblX0kMmVFEDt2O4gzgAJoADo5hiZ0eLSsHvACFxI5YRf27RWTtGFW+BAEmkiFfh4MBWmexjSWTuwkTLEYMoD4FVls0Txm+aZLzL9LU2pIRs8J+qfFE7tG1kjcAUBEUpgdtGN/48Tqx75oClrXfv4RqQUMLagYHIogvrp38mZ01zfoElQws2RO4mSiQZfX130bQmtu9J+rjDFZOV/3RRUGyRa5YmUp9fERGjCMeel2wGC4z0yqaqdiIi41+DGTRC+u+mW1i7LtXBYBcdPc81wKoYW98PpDv3exaQJmkDL2x6hm5khl7iG0QdRv491Y9zmAXdGslOMOPjUrBF0u60pAgPSIGko3gr4+ne0Mjy3QUJU596ujbxRMihf3NsnBy6XwF43NO7We8U2wzA29B/ZBYKGHPe3/Sg5+UjbrNKnWms4JymjcI3HveO+56sLmdZAzMYCQ/lIzr4B3l1wjUSUNhg9ymmOHm3t5XcErm2B9Lm8fumKRjFGqeTKXCxlploVqPf7Owxfjd/r/RkzS0ncTECqvjXTMwiPvlBdjMeYoCnCrr8oTzBLcQZG5bVPAB0OBrT+r8tDqFRwCULHpoCpqMyUstLDFSFvDdQ/5AMkw3JXFciT7f22AVVP4/R8VdDP4JE/Edan8Vog0OorNt1y/lIwpWoYJxG3tnFr7T20Sv/cv3Labf09DUpEHgPedBhtZkFkzNmv0CiH5upAwLvskhhSR2jUJvsRQB+hMJhCCaQRhhSDxXM6jaNHWYsRvT5RF1IkKH5XEexh63mTIKniHI5oGthuxwugJTnaKeuj4M+tk/IWIrtwM7939okLSJBP99BHqkg5bw8QxxZta8mZNlMmtXPrrWSSPAI1nDPtxoLk9Z0GHCZmwljyEQLFKL7FwfhJtUpxFb1y1gJELmmnnA4MSL7KV6OtrZBDl5B8QvGCc99TFsOue5dpdjvjjsn4RuRLjX3shDe3dsTwuoM+L/MiuN4DnZSVr22JQdiQ20scQTAAyKm00byqg8apoTJd9VCBz7Q+cY2bazzNknAAA8izSQqAKZzG9vrZaTvDxCRGYfAMGj47Ih3OdrGJ0sOrr4MCoWkQJGuYo3LU3Mz1jrZk4ADZYUiAD6V8Pb4KNtfp2HqvqafIAeSfVForfNxapqSAfYfJaXkb4NFwIGwkKPwV/ndKjfWtP8QXVmf8FhWuQObDckIFDW1kWu6ZksPqmrvMS1P+rui+3Cy4Du+VPc2LcRAGwVjqMf5HrWCXeR1UdP7EWIgya+8jGw8mL37WY8NDjhd9oM9qQEd4YZBeWVD1PYz2JsFKkGm27RuH0h48MIiEi1LzLUZnqgYWRjd6i9Vbi3lDAfCPhXJP8p2a/odOza66YoXjX61VDNLIPqIJGbg9rj0ehCnflNfGlBMMJ2CF5FEzi4S3d7bbePK1jvaCq+HGVb9R9EVawHtZu+6WFbpSn3/sQCoe4iCxCkpShUoeNDGvV+JOmRerRWRbx+KELB30N6/0ILEpjnIaAMCadtk225cB6jAmhDcFSs1U9wJ3/Uh+wakMptC7yruPUTOFLVd8uU/rfkGrbKOWz2DpSDXi0DNN9H2EuEL1SmoL5AktfUYfDi+ZoOxEhaGyyanamb/omvcHYYwQBVedDUxHFfSgyAIoWWjtOZEcnnAhH++V+/Ba4nF1VX5ese4KNO3lxk3l7l6bO8drKKBADRzizS2bjWKM4LHlifgzAMWutM24G8CsRn03aOOQTcObdY8d/E0ao4ReREOQQIP/F9lMg0j5OxrpwmvFm/3ar7pYlGUdJ3LF1/q2FU8DJeZ+jiPMF/vx2qhIlGTBw8UJt6KpnG1L2inKxfVbrB31VOJR8cLz34Hc41E5611SbCF9Uv9xd6O+iR6TkBDFKqcASAY+zznRBY2L7FKAnJ6EDzeg4p8j4lLW/9oFuDN+Aiww97px16ddCmXD/DVf3cylYOKlps7DGhDnqUlu8JRiPV5xbmItOixe/nGOZF7DmBF2Nk8F66+gKuYylfZcznsgTI4a98UPjq0LpUVkx3+m4RQbOJIciDzSyb13ut0FZjsLnzuE9fbPRC9swbDzPS/ghctUUbYcf8CHoMJVV8X/wO/qFz+WJwizz6RRANayzki66IHLixCARfL+T1mKHuC26RFCE35OCUagA9cRs73X8EZyv+nd0ccAk8XbdQXZqCtEauc5Qjzsfr4ITnfdQUR2l2/RPwCahZaqD2F+vHfQnhva99hEdg29yXn1x2pJznaK2g+MrDfSIwnc69Df6E5y3L/pjpMYWGkURI6buhbHbeRE6euzY4m+ygha+d/lRYyYKRFm/BIvWxVRN4cZBh8yjWIONCi8BkrTpiYdgp2FXUoGkDgQfqbfybRlHxDtpzveljBey1l4W7G6z/7BbkaBC9fTWUYRhnuLS9fHGH46EaYM7yyfdCrLAHCtS7ivW4iT1ZxqQ0rf/7MOYDUQvu435EpwoTNB1iFY3YMcOVMN8j1sgkqQSkKjV9PrUO9MSN2CyhHZt3Dr+nwMvBLdx9izhGoIBojFTiPs14OErhoPECy2EExzUpTYsW0xO4PslGwS7IGdDroq3aOutfinlox78kuHSolkcbxucqCrW1YqeJ0KSlhoKZdrA5U7PqGUOw8CCBwwnkWN3uiPCzLLafEZ2yCfr/HJZG6F4w1MmGr1Gcks1EoSBpbpNBDaw4fhw7K0stPGTzSomOEIFenSVQED+8CqGCDu2kqUIuVGN/Y+Ls1c9/xAqx67oTA6hsy0Iy0oW+q4SthTEx800cCWuL3AqaDq2xwoAlhBP7XbrSTcIAStqgFCr/ADKv1UIbY+F2DMRAjelKYS6OPq2IHBXK/M7iZ0nVYUGDUxUTppSrBqjyIH0KHzmBLDMNqMQVaZ+j9RNbwxyLc37bBZ/wvNkWfxFOrxa6xMakeLdKAFdGHbeRdGqklW7C9KDm+VnRe+VwJP9y5sMW+0kmD0Z9ddVzjva+c68BFVOGUKfxbEq1e498c/jDzKfZakNUmAaaHlzHe/mJINari46n71Vd1CUo7ULrHVK02ww7pU9Vnj6ERlkfW9UvD/oocSuWca1G7AjyiDuJD+d8oYqPZ2P+3XqoAR6VfNVh2w+9PnNkn9ZxPECSGDQCL2EHMXZvtvgIvA7ZBVx4LdXCH19eSVWkclPUWYC+7YV73QrDLnDXrb7FZEsi12kqiIg92Khv4DZnkx1anPcB4VkrkPU0CHVvoAXklOX4k16cmICh/E3BrbrZ2O1XtYVOnZUsLpmN18BPeqexsSNRQYtvKNQhqTW4CW4QsoZViS6rXtKxPL2+2GZFCxfdb7lGrh9/xSVgfAffwhdABmhWTCAI14Etoo1TKnwjyE+01DwXwSC5hadgA88R+tjeKnd0pNRUhKLoqHc9YrnJGM6smBhXR8c8gFnMAOGi4G+eV9/j4K2WP8IVjH8uz4oqhrnvgFMxfJjpNQTsrD57S80FAmLT/i88Ke9jPZgQA0mfWsLiFZ1I7zEI1y9NJj9s5V7ay4Kd04705kmqYHvrF+CiSITSbxOsf6kawiT+g24lL1zKj4MAW6GRJ4Tbjo8OjpfdAhbqJVpRTmX3GITgNOJcXo7CkluooGmfKNy/PjZCpgHniCEMD6x6JTdFedaf3xv1pN/4K64dB3XhpYFMkO78eH7aRBEdKPTA281IuYiGPiBCrzIq5CNCaFjlvcyMgYxYCoZgBeRKO9tpc17jauOEsjNMPszTQLrGDOaNZPGzaIZtIpvXk+Lzf4jAw1mb0C/fdaq8cz/Oa/yfzCtpDSyMx+NcHzeSbDvXa09KqJRyF/BczX906h3T7qghEgEY0Jse8hXc6eAfNTRVQZHOHnKXFfTwIHtUVPnOUH5Ryzior2OXpL9yMRZk9fhbsOqh+jqo4/z3MpKOztVaWA3DhVVUHcvnPrvIPHzVfWUkYcOuyLzEvR6aHpLbLMj1SLvhJwdUxsin4C8hLXmmPsfu6LlWaDb3F68gtqyuF7HqSCtjegVv6vzyXuHqVQEJfhFoiBErm72M+ZDDNmlwtiyYr2dbvq5hzM1JJwm+ZHGUZxHu6KS2ruF6rJibyCWdzEyZ8vsMME3AUq6mAkv2FMp/HOTkCqoJaeeweOhvaUFEYMF+oTPFgXJhqFs2EVuvV6ppI3tYkbd2YKlGamfIVhxxkFki7PSWQCegBjdsC9zodhhDa0/UahHgXCZT28F7Kma9HFdzxBphe3cLA7f+aQMuSBLiGtUG8KkP2DFfXgcPYXVbnoyVfmePSpR+b4N08MplkQjwru6qFlNU/un9l0mpLYp2geG1lk2ZyUIojPq8uKtMMiLwbkXRhLRlViiqt6X1YepCztKM/HPpJybN6AenTl8UIRn4YkHVaWvX1BN8KijLNrk1QnlDzU9qnVjcLFJqpWSQUK/jT+GNSrePbr+p9tR/jeAn6gW32jnjOnXS5UtlhwaSRjx+XOM2y5ehkpDKZSPF6sdiVaTQK89TYKa8XUnFEms1/6fdGTrXNBxyyvq8w511tSCbuwD4RfOZVPm/8EqF2by9cmdEeUEwM7LT7zAMot+N3Bdupo84VjJynGCRIWzOLtJm1fEnnIINH3yHKQqjhhenJC7MjWV4VoniQ0hb4HPfP0Equ75j01TmcmAgSuFRKh96iauNzYoKBTuIBi3o4MsmOS3zMJdWypIJRt6oascjkRb08BWRFf+DpNmRTBPl+p6l/3TcSYckABLniwukXxJRYQHrPhtoABK5CItYgwGVnEvXhJ++iYhLO02OC7hReDNdqOnEBVKeTvXMDmF5fwEI9RU5tsoJUEeXpauqRx2IpE5T4WGVvpPN2jcVJuDhBON9F5sPAyrblwgX91TdUD2LmYorUsgMXQ0H+UZD9QeYVRnxXa5dQAHcGxt94C+EeDKlB1A+0N+s1zIsPRfyKCt35QN4Dq9gq9I4LbCImt3kOGyX+QUMyNUfsNBH5EK25P+UcOnDdVniZLGLser7AiwpHPYEDFGBYuZRL8oFgDAYo+qF61/P6oOXX5uSEdRqBdnLNLkM4xAiLf5qI9jXcHyVMXSh2uy3bKnXHWl0g6j2jwT6bPONHPdMhGNKhv4sB03cZT8/k7v+ritZhi9o8AmgqGi5wDiGV4c56VGGiccn4Dy9TVwAKIH64umnQUAP5DtveftbksMPkknxcnpRmRdkoOQV4jEU1icfFt+vjjvYAUSK812TdsLpcjRNStsp/oZBqcGsp7Qy6Pw3K3WTujzKlRM0QJ6UjNC+BYwNycr7i8al+EZz9VUUXWMhqT1y1k15+/NZOmZNUAqhs/APdYH+LQsCz10g5OszLyw8K0QBfHIJspNg2VzZYHgKS5KU9p45ESPKZQF22UjnjvImiu9VKAz8MCJAlUXaVQ9n17gUa5wUGJP+tqpZjB/i1j1oM8sjgDoAIK2zE0cMi67q8jufCjiU8TXRIf/9WsYlK9Wfn6NUNp9MIKlZusKzwmIcjjaQL1FZS4hiqufAgrpxV6MJ3PKOLaRr1XMpnFjHxlyUwG6uQH8EATxKfv7tr1FCh6iNa0idi+2vsq/e4puLzvzTqfB+rvBfChjTyJdUTUdQaDiT5/7jKuY1/FkEfO2bdS7/XAhzW15GN/v1HHNTnRct5syydeVWp5XEUJ8Ffze2ChL78abdXDL1tgnn0Ie+ejX/Le8qPbj7sBRuiluFPJTOtf5SkoOERODc81tYK8Uy6A1Q/T/cSIBrAnAa1AbHIAfEE3ot0MRJ1ZLMu2xCStmPffLktIvGBHhafN1KFjvIj3qJVnnn6mrkX1nNMwCjeDKFtY7+R1OcLVF6p6F4si9TV/fvIEeD1OgaQc9WjS/b6tWONkZFXlqb3pySRuYgqJ5/1bXuQnYvc91KoiPVXkbEzLdw7HiPeKuj/LxPi8HEXj9/D2XvK/0TW3eg8dBH5jWkJvcCIkUyCKR4lhqvrQvbFRRevq1UkCoIf1iY38l/WpXGu5mxT/rbaOo0uNps9Z+NPM6W9BQisRx40ijv/SJGdyJoE81/u6gJmieX18BXla+MuVCJsQP/QSu0L/elDe3JeUIzOQio1qYBU1oV5wSukpKm+Rs1fVsvvq2FZYq3VfqNQ0eAH4KhSFLD7Rcyc6ljQFa429ES5mmDN804iG+3LsN7I4qNR/juHUuZOE/FIbpEW1iydZzXA0qnvN0BmWH06WkIUHMcmdM88hruhR7qlb053kz9OhMLPLWFX+E3CbGKrFBuk4vZndZPNil4zFFV2imfBMcQZuhQymWBOt7Bp7lgh3gw+5AibyOSBp9ZEoJYPKY69rkRTYm0NpPM25px8dG/NHTPleMUvo9hy8g9Yn30SGq543hhvraDetgMXpmb9UuzsO/pzJE7yeFjY06ok0H5H62j+8ghqs0dm6z/BGfiFBnt1UMAAm3gqAepJ9QZGqNAVyTDGZ+iFpnkEW7+0UIoraSXJtETlUk2l4nYBaZTMMsBW7cvxbgZofw8kknvM7pHNKfUAq8XVeV4cl1vLOVrT4AL6CsOOoitI4s0gASnulT03Kb2U5pyIgbUBUrIgdL37KOgVJAC3ES5+HRHrjzfHmr35ta+7Oi77BtsyCtszFWJNadNPi0BGHFEDBi+omrNpEga0tUa6qRLUysrjIv/VKWzkAZWlJSMkwQhvOyvMJ02ALWsds6zIX1DxmP6J7LrfCB2jVlHUfsqVthWO4uwoxtMAQ5ow+UDYFapkkKL2vgI4nwkGTqdIA97lkeL6+UWwVy9nxUzdCnlqw+X5vIhr7aHmExEIgaIEJ3B9Vb3FvMtUd79xTY57axyvszwA11IqSATEJBpm6/2CbkPNpvEAYSwnTx6eM3i7Q6VBsplIjpL6C1Bq/y5xj+NqWXlQqPzKng5n2WcsFbfbpyUuKOvbkRC5sJHsD0pJ5XMjIizutDAUcg2eaCzK7U17/keB4UnZ5OOCEmwnS0DEEesut4y9rAxwLUOf8Mis+u5DgMlcWMOqTRI5qA7R375rFL+xSK3F7wLuEaL/d1gSUA9K8dRFdvabUO0SshGjLI6orzAWFfjb95VQ6HnOGeLU/GaWrpwo9ptdIpM4lAFDhZKhIe0r/kkSmW0T9AVPv3ShNJIMh+/SCkUkB3V+FgAzWQ1HNyvIVRC2PfBf24DoLBOpAVNbPY0VeLvvP3AFLsYblMdPfR1hx4pJJLhcz4CHokGRdO4eQ3AVxEG2r8bY6nPGI8drgUP4O/iN89W83UvAjti4AZViXmna0ZXkOE70mnIAIhPBBFaSt1t8F/mAqhVgh9rVW/GRItDdvyGf6B+Bihxncn1SEAgx3m7KocoKZB9yqW4pb6lbtneR7v97x7GctNM/3cZPGqx+5Jkp/ZT31EAk7VmUxtzdn+xZLDwwgE6CmDFn6NrlDtGe3vOPVpTxNSS8aXpHs1Wmu0hdU0uS5yS6U9hqnuf3GO5vwXJH7uD8vcVrXjhKWnZZ1n4nayBz2Me93xkUtmSgmQPxr+GItINd+JlKhfyYLXTW4Q+mQ6pG1+Lakp1SlsT7MrAkoaX8aiq87SiBPLSKH/BLAlC6sLfW0kjJvcXo/rO5uMKSEC2PEJNn1BT4CblIOEuBqEC/gBX+HNVsb5E6tqFmSzgcSu63KIIkvQ3HA1UolB0SPHWHyOTxvLelHW9K5GehmY9gzSvmtbUNFprv/l0NQjta741+C6E62qKbeQowPzfIilmnTfYuIAVsxwfjIhEWinnaEnOAFffMdyE8SuLdQTnz6Wk2YG8xfGSVnXeUpkGgy5dO0I6FnUwWxD7o5zUIpt/wID8XockJP1NdK7RH+XZPcw/TOnp25DRM2TVnZYRkfa+BCaZK13KNcdZXT92YAFPoo2onBOxZCLjxmHBdZNWsQFQFttCqMsLxT9EwWJqJR3JiExyuAZ3cih8aKMyT2NQO13PVVuJZGoUENYZJIoNCOYaV76Hb/cUsY7J9S4x1PPprl857tYr5fDP/IAEvCraZdLn9U/2WD7kMOAGiXXAr+cx0xW/a5RjeuKrcojgkzFCxvgGBS2ZMhKmBGy88tN2+MtBoyGSNq6ImpocrOsJjjh96eiadg5ts5HxNF/14LhNhTF8htCPCT7KodiDU3V0jll3DAXHgthxkcqej254HSvgS8B5pWwHWjNxm892oMbgz95Z5f6nzFrMi08V5xT/DoTD/fSPCcY8lMQafzwFPpDUYscGLoo0+QIeJrUOb/6gZ2YeCft7+sVURi6VTlL8IvLgpZmFEGkOzRu+7w8o3BDx2BHPLGnndUpvn+e/Zqm82TqkcUe93VVnfF/5JvUeJpoe0a+KIPvs//ftl9AkMsS8D/SocLAFYqaXFZYMk81JOavGkUDypxsUg8BRs9WMm7RJQSJcvcy6NSOfJdlI8cVjGqa4Ht8FxugX/M3zHF6eah3yi61hu2n04PHG72/18RdCjcz9baMAMJanJ/+H0jA4r+pI9Mkkmq8efK6gWBDkwgEIYKITYxubdWZigIDtzwu9D+bGnNF2ErRfuS7KqhzWl9ZmJAHo7DM4r69uqWVTWky5gtdZdXPWEG9SO3uzD2tFu8vmjf/YxDXHuzQdjl8Ga/cFhRm9DsgJ3o4riXxFaZMzNe7vYWREcuKNUugIkwTdfGrDyuVFSPuk6fUSV3eapZg9XaoC0piWYhKx66bzTLVEsPVzhGQZ5r+3XTblV/o41CE9sHkKvDoHcYUF3AFqLmJQQnlVjnF8Q0jWJ4TGgTJoyqYOnvfoxHFm62uv5QQd+7xWEZzPwbmzSbC7NyojIuLD6Nkd8WJm6AeZixUubufku+Et6WOX1zqx9xgrdSq/uAOCnVzU+q8UeMhZ/IyUsg2ys2RmMmFg7fsmvdARmSKgXI6pUNW6C6GbwjhrK70lgqcNtBVYMQKST+P0LTfRRM8h6NvlvuVDyfbszWOI/alPnLVRvwC2wkzNJqi28l/sGSTLGeIzhaPjhL5UiPkFDCPXy7ZtNpmKEq7sayeiUQvOWwpHVyK6Yi1VMMY1X3CCak68urUTeHuhnesHBW67KIpLp5cN5QgiWFxraI1Nd7VCQa0eNOVsWF1BD0567ldi76Puh4nsV5v9d66iIHMiHvLdpTRE/XTpn3RKKMANn9O/0LV/nlsq0gs6nu6QCf1h5otEruvaKV71Vpb75wO1CWyi+8Pk1kLUKOnrjiHZuC6XiCmP6kTrIIxAjQDv+omz59y/jHlkDeLYVur/bhaab5j7XsLLsnUy9j/um/svoy0cb3aIwioiDvR/9htUPbIz55VH1A1p4VITGkJE/CaicwbyUV5Pdf5dp0A2JAWL5pnHG6nOEzDVN2bt4jGMnMN1TC62SnpBLZQTLthkr1tCfiXRB3rN8l0ldhJZHyE6Sys06h959g2OfEhHboXsQtcnzgq6gc+z2324ZsS27ARVMxMze+PZ0xp+MYurrzQROayYUrEUtmr9kNIo9EveFjMB9gzFpOF6vUtkMbA8gypHpC281AT11/+9qz8OvwyC26UVAm+mtqVdyygA3jI1u5KdlWVdXrgr2izvhu1wPgJaBG5WYAWVBN3jScpTkY/XbmVmYhFsxEMhEMsS5N/90fdZlk3bNWt1aSv5/7u3ZlqjgDFd+eXAXYC4VovT1CWkSvvhtb3FBhmlNw+WULqjeUI7crRq5BOp5zOlEUyKI4LShnAUph4ImGqhKJIbA+y3y5nT12CMJzT4L+bLs9UwNIkLi01s4kQuxblottf7yFrftqWv5kEViTMgQDBEDaov7OK544pjTcRd20H43Jfd2jwt7IgB4n4d4qGL2T71rmmi3X+Uzb8oegDhqJRHTJZ8+AqR9OVvkRl9vLCqi3TLvPugM+ah54nOKnZ6k8jWehJXyi0typPgGGtzsqa7WmZP1d89TIQtwmxA3b4YhNJi13DGbS1AGkhUZYIs7sO3kZxlOfQ4mY/NJYbqrHRi0t48A=="/>
  <p:tag name="MEKKO" val="MekkoChart"/>
</p:tagLst>
</file>

<file path=ppt/theme/theme1.xml><?xml version="1.0" encoding="utf-8"?>
<a:theme xmlns:a="http://schemas.openxmlformats.org/drawingml/2006/main" name="ATLStat">
  <a:themeElements>
    <a:clrScheme name="ATLSta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BBB59"/>
      </a:accent3>
      <a:accent4>
        <a:srgbClr val="8064A2"/>
      </a:accent4>
      <a:accent5>
        <a:srgbClr val="E36C09"/>
      </a:accent5>
      <a:accent6>
        <a:srgbClr val="7F7F7F"/>
      </a:accent6>
      <a:hlink>
        <a:srgbClr val="FFCCFF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4D4D4D"/>
        </a:dk1>
        <a:lt1>
          <a:srgbClr val="FFFFFF"/>
        </a:lt1>
        <a:dk2>
          <a:srgbClr val="999999"/>
        </a:dk2>
        <a:lt2>
          <a:srgbClr val="000000"/>
        </a:lt2>
        <a:accent1>
          <a:srgbClr val="F04E22"/>
        </a:accent1>
        <a:accent2>
          <a:srgbClr val="F0B500"/>
        </a:accent2>
        <a:accent3>
          <a:srgbClr val="FFFFFF"/>
        </a:accent3>
        <a:accent4>
          <a:srgbClr val="404040"/>
        </a:accent4>
        <a:accent5>
          <a:srgbClr val="F6B2AB"/>
        </a:accent5>
        <a:accent6>
          <a:srgbClr val="D9A400"/>
        </a:accent6>
        <a:hlink>
          <a:srgbClr val="F07800"/>
        </a:hlink>
        <a:folHlink>
          <a:srgbClr val="00A6A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26298</TotalTime>
  <Words>1125</Words>
  <Application>Microsoft Office PowerPoint</Application>
  <PresentationFormat>Letter Paper (8.5x11 in)</PresentationFormat>
  <Paragraphs>213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Zapf Dingbats</vt:lpstr>
      <vt:lpstr>ATLStat</vt:lpstr>
      <vt:lpstr>Defined Contribution (“DC”) Plan</vt:lpstr>
      <vt:lpstr>Defined Benefit (“DB”) Pension Plan</vt:lpstr>
      <vt:lpstr>Seminal Fact About DB Pension</vt:lpstr>
      <vt:lpstr>Reed Administration: A Legacy of Fiscal Strengthening</vt:lpstr>
      <vt:lpstr>2014 Blue Ribbon Commission on Waste &amp; Efficiency in Government Recommendation</vt:lpstr>
      <vt:lpstr>17-O-1589 Proposed Improvements to Governance of Pension Boards</vt:lpstr>
      <vt:lpstr>What Proposal Does and Does Not</vt:lpstr>
      <vt:lpstr>Pension Fund Investment Returns </vt:lpstr>
      <vt:lpstr>City of Atlanta Contributions  Including General Fund, Aviation, Watershed and various other enterprise funds</vt:lpstr>
      <vt:lpstr>Current structure</vt:lpstr>
      <vt:lpstr>Best practice in Pension Governance  </vt:lpstr>
      <vt:lpstr>Proposed Governance Changes</vt:lpstr>
      <vt:lpstr>Desired Outcomes </vt:lpstr>
      <vt:lpstr>Impacts of Proposed Changes</vt:lpstr>
      <vt:lpstr>PowerPoint Presentation</vt:lpstr>
      <vt:lpstr>PowerPoint Presentation</vt:lpstr>
      <vt:lpstr>Annual Required Contribution (Slide from Efficiency Commission, 2014)</vt:lpstr>
    </vt:vector>
  </TitlesOfParts>
  <Company>Lenovo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mdnguyen</dc:creator>
  <cp:lastModifiedBy>Pace, Theodis</cp:lastModifiedBy>
  <cp:revision>1358</cp:revision>
  <cp:lastPrinted>2017-11-06T20:29:59Z</cp:lastPrinted>
  <dcterms:created xsi:type="dcterms:W3CDTF">2011-10-05T18:52:35Z</dcterms:created>
  <dcterms:modified xsi:type="dcterms:W3CDTF">2017-11-11T14:48:37Z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