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4088" r:id="rId2"/>
  </p:sldMasterIdLst>
  <p:notesMasterIdLst>
    <p:notesMasterId r:id="rId10"/>
  </p:notesMasterIdLst>
  <p:handoutMasterIdLst>
    <p:handoutMasterId r:id="rId11"/>
  </p:handoutMasterIdLst>
  <p:sldIdLst>
    <p:sldId id="781" r:id="rId3"/>
    <p:sldId id="782" r:id="rId4"/>
    <p:sldId id="780" r:id="rId5"/>
    <p:sldId id="784" r:id="rId6"/>
    <p:sldId id="785" r:id="rId7"/>
    <p:sldId id="786" r:id="rId8"/>
    <p:sldId id="787" r:id="rId9"/>
  </p:sldIdLst>
  <p:sldSz cx="12192000" cy="6858000"/>
  <p:notesSz cx="6973888" cy="9236075"/>
  <p:custDataLst>
    <p:tags r:id="rId12"/>
  </p:custDataLst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6F842612-D82C-4AB8-B2B7-12C358EB613B}">
          <p14:sldIdLst>
            <p14:sldId id="781"/>
            <p14:sldId id="782"/>
            <p14:sldId id="780"/>
            <p14:sldId id="784"/>
            <p14:sldId id="785"/>
            <p14:sldId id="786"/>
            <p14:sldId id="787"/>
          </p14:sldIdLst>
        </p14:section>
      </p14:sectionLst>
    </p:ex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047" userDrawn="1">
          <p15:clr>
            <a:srgbClr val="A4A3A4"/>
          </p15:clr>
        </p15:guide>
        <p15:guide id="12" orient="horz" pos="14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4" orient="horz" pos="3370" userDrawn="1">
          <p15:clr>
            <a:srgbClr val="A4A3A4"/>
          </p15:clr>
        </p15:guide>
        <p15:guide id="15" orient="horz" pos="3589" userDrawn="1">
          <p15:clr>
            <a:srgbClr val="A4A3A4"/>
          </p15:clr>
        </p15:guide>
        <p15:guide id="16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der Kuur, Cindy K" initials="CV" lastIdx="7" clrIdx="0">
    <p:extLst>
      <p:ext uri="{19B8F6BF-5375-455C-9EA6-DF929625EA0E}">
        <p15:presenceInfo xmlns:p15="http://schemas.microsoft.com/office/powerpoint/2012/main" userId="Vander Kuur, Cindy K" providerId="None"/>
      </p:ext>
    </p:extLst>
  </p:cmAuthor>
  <p:cmAuthor id="2" name="Dammu, Leelakrishna" initials="LD" lastIdx="4" clrIdx="1">
    <p:extLst>
      <p:ext uri="{19B8F6BF-5375-455C-9EA6-DF929625EA0E}">
        <p15:presenceInfo xmlns:p15="http://schemas.microsoft.com/office/powerpoint/2012/main" userId="Dammu, Leelakrishna" providerId="None"/>
      </p:ext>
    </p:extLst>
  </p:cmAuthor>
  <p:cmAuthor id="3" name="Bailey, John" initials="JB" lastIdx="10" clrIdx="2">
    <p:extLst>
      <p:ext uri="{19B8F6BF-5375-455C-9EA6-DF929625EA0E}">
        <p15:presenceInfo xmlns:p15="http://schemas.microsoft.com/office/powerpoint/2012/main" userId="Bailey, John" providerId="None"/>
      </p:ext>
    </p:extLst>
  </p:cmAuthor>
  <p:cmAuthor id="4" name="Levell, Damon" initials="DL" lastIdx="2" clrIdx="3">
    <p:extLst>
      <p:ext uri="{19B8F6BF-5375-455C-9EA6-DF929625EA0E}">
        <p15:presenceInfo xmlns:p15="http://schemas.microsoft.com/office/powerpoint/2012/main" userId="Levell, Damon" providerId="None"/>
      </p:ext>
    </p:extLst>
  </p:cmAuthor>
  <p:cmAuthor id="5" name="Van Namen, Cathryn" initials="CV" lastIdx="12" clrIdx="4">
    <p:extLst>
      <p:ext uri="{19B8F6BF-5375-455C-9EA6-DF929625EA0E}">
        <p15:presenceInfo xmlns:p15="http://schemas.microsoft.com/office/powerpoint/2012/main" userId="Van Namen, Cathryn" providerId="None"/>
      </p:ext>
    </p:extLst>
  </p:cmAuthor>
  <p:cmAuthor id="6" name="Croone, Tiffany" initials="TC" lastIdx="1" clrIdx="5">
    <p:extLst>
      <p:ext uri="{19B8F6BF-5375-455C-9EA6-DF929625EA0E}">
        <p15:presenceInfo xmlns:p15="http://schemas.microsoft.com/office/powerpoint/2012/main" userId="Croone, Tiffan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FFFFF"/>
    <a:srgbClr val="E7E8EB"/>
    <a:srgbClr val="041E42"/>
    <a:srgbClr val="575757"/>
    <a:srgbClr val="81BC00"/>
    <a:srgbClr val="B4B4B4"/>
    <a:srgbClr val="313131"/>
    <a:srgbClr val="00A1DE"/>
    <a:srgbClr val="00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8" autoAdjust="0"/>
    <p:restoredTop sz="88956" autoAdjust="0"/>
  </p:normalViewPr>
  <p:slideViewPr>
    <p:cSldViewPr snapToGrid="0" showGuides="1">
      <p:cViewPr varScale="1">
        <p:scale>
          <a:sx n="81" d="100"/>
          <a:sy n="81" d="100"/>
        </p:scale>
        <p:origin x="768" y="90"/>
      </p:cViewPr>
      <p:guideLst>
        <p:guide/>
        <p:guide orient="horz" pos="2047"/>
        <p:guide orient="horz" pos="1440"/>
        <p:guide orient="horz" pos="2568"/>
        <p:guide orient="horz" pos="3370"/>
        <p:guide orient="horz" pos="3589"/>
        <p:guide pos="4224"/>
      </p:guideLst>
    </p:cSldViewPr>
  </p:slideViewPr>
  <p:outlineViewPr>
    <p:cViewPr>
      <p:scale>
        <a:sx n="33" d="100"/>
        <a:sy n="33" d="100"/>
      </p:scale>
      <p:origin x="0" y="-591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124" d="100"/>
          <a:sy n="124" d="100"/>
        </p:scale>
        <p:origin x="4896" y="96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22226" cy="461303"/>
          </a:xfrm>
          <a:prstGeom prst="rect">
            <a:avLst/>
          </a:prstGeom>
        </p:spPr>
        <p:txBody>
          <a:bodyPr vert="horz" lIns="87105" tIns="43553" rIns="87105" bIns="43553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0104" y="1"/>
            <a:ext cx="3022226" cy="461303"/>
          </a:xfrm>
          <a:prstGeom prst="rect">
            <a:avLst/>
          </a:prstGeom>
        </p:spPr>
        <p:txBody>
          <a:bodyPr vert="horz" lIns="87105" tIns="43553" rIns="87105" bIns="43553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10/25/2017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3341"/>
            <a:ext cx="3022226" cy="461303"/>
          </a:xfrm>
          <a:prstGeom prst="rect">
            <a:avLst/>
          </a:prstGeom>
        </p:spPr>
        <p:txBody>
          <a:bodyPr vert="horz" lIns="87105" tIns="43553" rIns="87105" bIns="43553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0104" y="8773341"/>
            <a:ext cx="3022226" cy="461303"/>
          </a:xfrm>
          <a:prstGeom prst="rect">
            <a:avLst/>
          </a:prstGeom>
        </p:spPr>
        <p:txBody>
          <a:bodyPr vert="horz" lIns="87105" tIns="43553" rIns="87105" bIns="43553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2018" cy="461804"/>
          </a:xfrm>
          <a:prstGeom prst="rect">
            <a:avLst/>
          </a:prstGeom>
        </p:spPr>
        <p:txBody>
          <a:bodyPr vert="horz" lIns="94353" tIns="47176" rIns="94353" bIns="4717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7" y="1"/>
            <a:ext cx="3022018" cy="461804"/>
          </a:xfrm>
          <a:prstGeom prst="rect">
            <a:avLst/>
          </a:prstGeom>
        </p:spPr>
        <p:txBody>
          <a:bodyPr vert="horz" lIns="94353" tIns="47176" rIns="94353" bIns="4717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10/25/2017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3738"/>
            <a:ext cx="6154738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53" tIns="47176" rIns="94353" bIns="4717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</p:spPr>
        <p:txBody>
          <a:bodyPr vert="horz" lIns="94353" tIns="47176" rIns="94353" bIns="4717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22018" cy="461804"/>
          </a:xfrm>
          <a:prstGeom prst="rect">
            <a:avLst/>
          </a:prstGeom>
        </p:spPr>
        <p:txBody>
          <a:bodyPr vert="horz" lIns="94353" tIns="47176" rIns="94353" bIns="4717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7" y="8772670"/>
            <a:ext cx="3022018" cy="461804"/>
          </a:xfrm>
          <a:prstGeom prst="rect">
            <a:avLst/>
          </a:prstGeom>
        </p:spPr>
        <p:txBody>
          <a:bodyPr vert="horz" lIns="94353" tIns="47176" rIns="94353" bIns="4717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02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Annual Licensing 4% increase per</a:t>
            </a:r>
            <a:r>
              <a:rPr lang="en-US" sz="1100" baseline="0" dirty="0"/>
              <a:t> year for EBS/HCM Cloud Hybrid (until year 10) vs 0 % increase until year 5 and then 3 % increase from year 6-10 for full ERP/HCM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aseline="0" dirty="0"/>
              <a:t>Software hosting for EBS/HCM Cloud Hybrid is $651k for years 3-10 vs $0 for years 3-10 for full ERP/HCM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/>
              <a:t>Full ERP/HCM Cloud includes PBCS implementation, building 11i hyperion interfaces and case management interfaces to AR.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0213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899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8313" y="1705968"/>
            <a:ext cx="363696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9900" y="1705968"/>
            <a:ext cx="362743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104176" y="1705968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278313" y="1851441"/>
            <a:ext cx="363016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851441"/>
            <a:ext cx="362743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93075" y="1851441"/>
            <a:ext cx="3629025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pic>
        <p:nvPicPr>
          <p:cNvPr id="6" name="Picture 5" descr="Powerpoint_Cov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2" b="25000"/>
          <a:stretch/>
        </p:blipFill>
        <p:spPr>
          <a:xfrm>
            <a:off x="0" y="-12032"/>
            <a:ext cx="12175958" cy="6858000"/>
          </a:xfrm>
          <a:prstGeom prst="rect">
            <a:avLst/>
          </a:prstGeom>
        </p:spPr>
      </p:pic>
      <p:pic>
        <p:nvPicPr>
          <p:cNvPr id="7" name="Picture 21" descr="Atlanta Seal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5766" y="4907921"/>
            <a:ext cx="1792627" cy="17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469900" y="3720841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2"/>
          </p:nvPr>
        </p:nvSpPr>
        <p:spPr bwMode="gray">
          <a:xfrm>
            <a:off x="469900" y="5444173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11895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RS - 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8009" y="771498"/>
            <a:ext cx="10665792" cy="3118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00" kern="1200" dirty="0" smtClean="0">
                <a:solidFill>
                  <a:srgbClr val="75787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8008" y="331305"/>
            <a:ext cx="10665792" cy="4770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47833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RS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08" y="331305"/>
            <a:ext cx="10665792" cy="4770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032458" y="6463651"/>
            <a:ext cx="2473740" cy="2154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6F3CA2-2827-4594-BEA5-0A0F74EC375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pyright"/>
          <p:cNvSpPr txBox="1"/>
          <p:nvPr userDrawn="1"/>
        </p:nvSpPr>
        <p:spPr>
          <a:xfrm>
            <a:off x="688008" y="6476999"/>
            <a:ext cx="3146288" cy="202097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Deloitte Presentation for CRS – Governance │ February 23, 2017</a:t>
            </a:r>
          </a:p>
        </p:txBody>
      </p:sp>
    </p:spTree>
    <p:extLst>
      <p:ext uri="{BB962C8B-B14F-4D97-AF65-F5344CB8AC3E}">
        <p14:creationId xmlns:p14="http://schemas.microsoft.com/office/powerpoint/2010/main" val="22669974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1" descr="Atlanta Seal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5766" y="4907921"/>
            <a:ext cx="1792627" cy="17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 bwMode="gray">
          <a:xfrm>
            <a:off x="469900" y="3720841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5444173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3936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291" y="1981200"/>
            <a:ext cx="11129420" cy="3962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64403" y="6556248"/>
            <a:ext cx="1226717" cy="182880"/>
          </a:xfrm>
          <a:prstGeom prst="rect">
            <a:avLst/>
          </a:prstGeom>
        </p:spPr>
        <p:txBody>
          <a:bodyPr/>
          <a:lstStyle/>
          <a:p>
            <a:fld id="{E248A2DF-98E5-4437-B842-E0DCD9A6A408}" type="datetime1">
              <a:rPr lang="en-US"/>
              <a:pPr/>
              <a:t>10/25/2017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79576" y="6556248"/>
            <a:ext cx="2499373" cy="182880"/>
          </a:xfrm>
          <a:prstGeom prst="rect">
            <a:avLst/>
          </a:prstGeom>
        </p:spPr>
        <p:txBody>
          <a:bodyPr/>
          <a:lstStyle/>
          <a:p>
            <a:r>
              <a:rPr dirty="0"/>
              <a:t>Oracle Confidential – Internal/Restricted/Highly Restricted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8950" y="6556248"/>
            <a:ext cx="381760" cy="182880"/>
          </a:xfrm>
          <a:prstGeom prst="rect">
            <a:avLst/>
          </a:prstGeom>
        </p:spPr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31953" y="1373742"/>
            <a:ext cx="11128097" cy="343299"/>
          </a:xfrm>
        </p:spPr>
        <p:txBody>
          <a:bodyPr>
            <a:noAutofit/>
          </a:bodyPr>
          <a:lstStyle>
            <a:lvl1pPr marL="1588" indent="0">
              <a:spcBef>
                <a:spcPts val="0"/>
              </a:spcBef>
              <a:buFontTx/>
              <a:buNone/>
              <a:defRPr sz="2400" b="1" baseline="0"/>
            </a:lvl1pPr>
            <a:lvl2pPr marL="1588" indent="0">
              <a:buFontTx/>
              <a:buNone/>
              <a:defRPr sz="2400"/>
            </a:lvl2pPr>
            <a:lvl3pPr marL="1588" indent="0">
              <a:buFontTx/>
              <a:buNone/>
              <a:defRPr sz="2400"/>
            </a:lvl3pPr>
            <a:lvl4pPr marL="1588" indent="0">
              <a:buFontTx/>
              <a:buNone/>
              <a:defRPr sz="2400"/>
            </a:lvl4pPr>
            <a:lvl5pPr marL="1588" indent="0">
              <a:buFontTx/>
              <a:buNone/>
              <a:defRPr sz="2400"/>
            </a:lvl5pPr>
            <a:lvl6pPr marL="1588" indent="0">
              <a:buFontTx/>
              <a:buNone/>
              <a:defRPr sz="2400"/>
            </a:lvl6pPr>
            <a:lvl7pPr marL="1588" indent="0">
              <a:buFontTx/>
              <a:buNone/>
              <a:defRPr sz="2400"/>
            </a:lvl7pPr>
            <a:lvl8pPr marL="1588" indent="0">
              <a:buFontTx/>
              <a:buNone/>
              <a:defRPr sz="2400"/>
            </a:lvl8pPr>
            <a:lvl9pPr marL="1588" indent="0">
              <a:buFontTx/>
              <a:buNone/>
              <a:defRPr sz="2400"/>
            </a:lvl9pPr>
          </a:lstStyle>
          <a:p>
            <a:pPr lvl="0"/>
            <a:r>
              <a:rPr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8617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64403" y="6556248"/>
            <a:ext cx="1226717" cy="182880"/>
          </a:xfrm>
          <a:prstGeom prst="rect">
            <a:avLst/>
          </a:prstGeom>
        </p:spPr>
        <p:txBody>
          <a:bodyPr/>
          <a:lstStyle/>
          <a:p>
            <a:fld id="{A52D99EC-ABE5-42A5-B15B-B8C044BE7365}" type="datetime1">
              <a:rPr lang="en-US"/>
              <a:pPr/>
              <a:t>10/25/2017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79576" y="6556248"/>
            <a:ext cx="2499373" cy="182880"/>
          </a:xfrm>
          <a:prstGeom prst="rect">
            <a:avLst/>
          </a:prstGeom>
        </p:spPr>
        <p:txBody>
          <a:bodyPr/>
          <a:lstStyle/>
          <a:p>
            <a:r>
              <a:rPr dirty="0"/>
              <a:t>Oracle Confidential – Internal/Restricted/Highly Restricted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8950" y="6556248"/>
            <a:ext cx="381760" cy="182880"/>
          </a:xfrm>
          <a:prstGeom prst="rect">
            <a:avLst/>
          </a:prstGeom>
        </p:spPr>
        <p:txBody>
          <a:bodyPr/>
          <a:lstStyle/>
          <a:p>
            <a:fld id="{C51EAA63-D034-42AE-91FA-B13B9518C7BE}" type="slidenum">
              <a:rPr/>
              <a:pPr/>
              <a:t>‹#›</a:t>
            </a:fld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446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0213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899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3661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785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431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8182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6805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2722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654328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9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20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63425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9899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177460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0436" y="4249683"/>
            <a:ext cx="127491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9036" y="4248209"/>
            <a:ext cx="1244160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203963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8313" y="1705968"/>
            <a:ext cx="363696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9900" y="1705968"/>
            <a:ext cx="362743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104176" y="1705968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278313" y="1851441"/>
            <a:ext cx="363016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851441"/>
            <a:ext cx="362743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93075" y="1851441"/>
            <a:ext cx="3629025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124477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153534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 dirty="0"/>
              <a:t>Click to edit Master title style</a:t>
            </a:r>
          </a:p>
          <a:p>
            <a:pPr lvl="1"/>
            <a:r>
              <a:rPr lang="en-US" noProof="0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pic>
        <p:nvPicPr>
          <p:cNvPr id="6" name="Picture 5" descr="Powerpoint_Cov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32" b="25000"/>
          <a:stretch/>
        </p:blipFill>
        <p:spPr>
          <a:xfrm>
            <a:off x="0" y="-12032"/>
            <a:ext cx="12175958" cy="6858000"/>
          </a:xfrm>
          <a:prstGeom prst="rect">
            <a:avLst/>
          </a:prstGeom>
        </p:spPr>
      </p:pic>
      <p:pic>
        <p:nvPicPr>
          <p:cNvPr id="7" name="Picture 21" descr="Atlanta Seal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5766" y="4907921"/>
            <a:ext cx="1792627" cy="17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469900" y="3720841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2"/>
          </p:nvPr>
        </p:nvSpPr>
        <p:spPr bwMode="gray">
          <a:xfrm>
            <a:off x="469900" y="5444173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492343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1" descr="Atlanta Seal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15766" y="4907921"/>
            <a:ext cx="1792627" cy="175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 bwMode="gray">
          <a:xfrm>
            <a:off x="469900" y="3720841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5444173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400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RS - Title,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688009" y="771498"/>
            <a:ext cx="10665792" cy="3118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800" kern="1200" dirty="0" smtClean="0">
                <a:solidFill>
                  <a:srgbClr val="75787B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600" kern="1200" dirty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8008" y="331305"/>
            <a:ext cx="10665792" cy="4770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70292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RS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08" y="331305"/>
            <a:ext cx="10665792" cy="47707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ct val="100000"/>
              </a:lnSpc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9032458" y="6463651"/>
            <a:ext cx="2473740" cy="2154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6F3CA2-2827-4594-BEA5-0A0F74EC375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pyright"/>
          <p:cNvSpPr txBox="1"/>
          <p:nvPr userDrawn="1"/>
        </p:nvSpPr>
        <p:spPr>
          <a:xfrm>
            <a:off x="688008" y="6476999"/>
            <a:ext cx="3146288" cy="202097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Deloitte Presentation for CRS – Governance │ February 23, 2017</a:t>
            </a:r>
          </a:p>
        </p:txBody>
      </p:sp>
    </p:spTree>
    <p:extLst>
      <p:ext uri="{BB962C8B-B14F-4D97-AF65-F5344CB8AC3E}">
        <p14:creationId xmlns:p14="http://schemas.microsoft.com/office/powerpoint/2010/main" val="90396626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9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20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9899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177460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0436" y="4249683"/>
            <a:ext cx="127491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9036" y="4248209"/>
            <a:ext cx="1244160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vmlDrawing" Target="../drawings/vmlDrawing2.v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161685504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think-cell Slide" r:id="rId21" imgW="270" imgH="270" progId="TCLayout.ActiveDocument.1">
                  <p:embed/>
                </p:oleObj>
              </mc:Choice>
              <mc:Fallback>
                <p:oleObj name="think-cell Slide" r:id="rId2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13" r:id="rId6"/>
    <p:sldLayoutId id="2147483695" r:id="rId7"/>
    <p:sldLayoutId id="2147483751" r:id="rId8"/>
    <p:sldLayoutId id="2147483724" r:id="rId9"/>
    <p:sldLayoutId id="2147483725" r:id="rId10"/>
    <p:sldLayoutId id="2147483696" r:id="rId11"/>
    <p:sldLayoutId id="2147483946" r:id="rId12"/>
    <p:sldLayoutId id="2147484086" r:id="rId13"/>
    <p:sldLayoutId id="2147484087" r:id="rId14"/>
    <p:sldLayoutId id="2147484104" r:id="rId15"/>
    <p:sldLayoutId id="2147484106" r:id="rId16"/>
    <p:sldLayoutId id="2147484107" r:id="rId17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09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968">
          <p15:clr>
            <a:srgbClr val="F26B43"/>
          </p15:clr>
        </p15:guide>
        <p15:guide id="4" pos="296">
          <p15:clr>
            <a:srgbClr val="F26B43"/>
          </p15:clr>
        </p15:guide>
        <p15:guide id="5" pos="7384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45">
          <p15:clr>
            <a:srgbClr val="F26B43"/>
          </p15:clr>
        </p15:guide>
        <p15:guide id="8" orient="horz" pos="4081">
          <p15:clr>
            <a:srgbClr val="F26B43"/>
          </p15:clr>
        </p15:guide>
        <p15:guide id="10" pos="4986">
          <p15:clr>
            <a:srgbClr val="F26B43"/>
          </p15:clr>
        </p15:guide>
        <p15:guide id="12" pos="1382">
          <p15:clr>
            <a:srgbClr val="F26B43"/>
          </p15:clr>
        </p15:guide>
        <p15:guide id="13" pos="1496">
          <p15:clr>
            <a:srgbClr val="F26B43"/>
          </p15:clr>
        </p15:guide>
        <p15:guide id="14" pos="2581">
          <p15:clr>
            <a:srgbClr val="F26B43"/>
          </p15:clr>
        </p15:guide>
        <p15:guide id="15" pos="2695">
          <p15:clr>
            <a:srgbClr val="F26B43"/>
          </p15:clr>
        </p15:guide>
        <p15:guide id="16" pos="6185">
          <p15:clr>
            <a:srgbClr val="F26B43"/>
          </p15:clr>
        </p15:guide>
        <p15:guide id="17" pos="3783">
          <p15:clr>
            <a:srgbClr val="F26B43"/>
          </p15:clr>
        </p15:guide>
        <p15:guide id="18" pos="3896">
          <p15:clr>
            <a:srgbClr val="F26B43"/>
          </p15:clr>
        </p15:guide>
        <p15:guide id="19" pos="3840">
          <p15:clr>
            <a:srgbClr val="F26B43"/>
          </p15:clr>
        </p15:guide>
        <p15:guide id="20" pos="6299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1">
          <p15:clr>
            <a:srgbClr val="F26B43"/>
          </p15:clr>
        </p15:guide>
        <p15:guide id="23" orient="horz" pos="28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18"/>
            </p:custDataLst>
            <p:extLst/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5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1410953" y="102274"/>
            <a:ext cx="674614" cy="60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3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098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968">
          <p15:clr>
            <a:srgbClr val="F26B43"/>
          </p15:clr>
        </p15:guide>
        <p15:guide id="4" pos="296">
          <p15:clr>
            <a:srgbClr val="F26B43"/>
          </p15:clr>
        </p15:guide>
        <p15:guide id="5" pos="7384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45">
          <p15:clr>
            <a:srgbClr val="F26B43"/>
          </p15:clr>
        </p15:guide>
        <p15:guide id="8" orient="horz" pos="4081">
          <p15:clr>
            <a:srgbClr val="F26B43"/>
          </p15:clr>
        </p15:guide>
        <p15:guide id="10" pos="4986">
          <p15:clr>
            <a:srgbClr val="F26B43"/>
          </p15:clr>
        </p15:guide>
        <p15:guide id="12" pos="1382">
          <p15:clr>
            <a:srgbClr val="F26B43"/>
          </p15:clr>
        </p15:guide>
        <p15:guide id="13" pos="1496">
          <p15:clr>
            <a:srgbClr val="F26B43"/>
          </p15:clr>
        </p15:guide>
        <p15:guide id="14" pos="2581">
          <p15:clr>
            <a:srgbClr val="F26B43"/>
          </p15:clr>
        </p15:guide>
        <p15:guide id="15" pos="2695">
          <p15:clr>
            <a:srgbClr val="F26B43"/>
          </p15:clr>
        </p15:guide>
        <p15:guide id="16" pos="6185">
          <p15:clr>
            <a:srgbClr val="F26B43"/>
          </p15:clr>
        </p15:guide>
        <p15:guide id="17" pos="3783">
          <p15:clr>
            <a:srgbClr val="F26B43"/>
          </p15:clr>
        </p15:guide>
        <p15:guide id="18" pos="3896">
          <p15:clr>
            <a:srgbClr val="F26B43"/>
          </p15:clr>
        </p15:guide>
        <p15:guide id="19" pos="3840">
          <p15:clr>
            <a:srgbClr val="F26B43"/>
          </p15:clr>
        </p15:guide>
        <p15:guide id="20" pos="6299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1">
          <p15:clr>
            <a:srgbClr val="F26B43"/>
          </p15:clr>
        </p15:guide>
        <p15:guide id="2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 Oracle Implementation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69900" y="5444173"/>
            <a:ext cx="10418233" cy="1167084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October, 2017</a:t>
            </a:r>
          </a:p>
        </p:txBody>
      </p:sp>
    </p:spTree>
    <p:extLst>
      <p:ext uri="{BB962C8B-B14F-4D97-AF65-F5344CB8AC3E}">
        <p14:creationId xmlns:p14="http://schemas.microsoft.com/office/powerpoint/2010/main" val="89854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07929" y="1430857"/>
            <a:ext cx="10131044" cy="47183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Program needed to be business driven, focused on: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Business process improvement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Best practices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Standardization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Improved compliance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Cost reduction</a:t>
            </a:r>
          </a:p>
          <a:p>
            <a:pPr marL="460375" lvl="3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Increased focus on people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Change management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Education </a:t>
            </a:r>
          </a:p>
          <a:p>
            <a:pPr marL="460375" lvl="3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Consolidating consulting resources creates synergies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Improves quality of outcomes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Increases the rate of success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Lowers implementation cost</a:t>
            </a: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During the journey it became apparent that</a:t>
            </a:r>
          </a:p>
        </p:txBody>
      </p:sp>
      <p:sp>
        <p:nvSpPr>
          <p:cNvPr id="4" name="Oval 3"/>
          <p:cNvSpPr/>
          <p:nvPr/>
        </p:nvSpPr>
        <p:spPr bwMode="gray">
          <a:xfrm>
            <a:off x="904425" y="1421292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gray">
          <a:xfrm>
            <a:off x="904425" y="3487886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 bwMode="gray">
          <a:xfrm>
            <a:off x="904425" y="4724031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0042346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91056" y="1329299"/>
            <a:ext cx="10131044" cy="537283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</a:rPr>
              <a:t>New Cloud functionality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Multi funded projects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Automated invoice processing 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Single segregation of duties roles and responsibilities rules based solution</a:t>
            </a:r>
          </a:p>
          <a:p>
            <a:pPr marL="460375" lvl="3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</a:rPr>
              <a:t>Built-in integration between HR-Budget-Finance-Projects</a:t>
            </a:r>
            <a:endParaRPr lang="en-US" sz="1600" dirty="0"/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Reduces maintenance complexity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Significant reduction of cost for development and testing future upgrades</a:t>
            </a:r>
          </a:p>
          <a:p>
            <a:pPr marL="746125" lvl="3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400" dirty="0"/>
              <a:t>Minimizes connectivity and data integration risks and improves performance</a:t>
            </a:r>
          </a:p>
          <a:p>
            <a:pPr marL="460375" lvl="3" indent="0">
              <a:spcAft>
                <a:spcPts val="600"/>
              </a:spcAft>
              <a:buNone/>
            </a:pPr>
            <a:endParaRPr lang="en-US" sz="1400" dirty="0"/>
          </a:p>
          <a:p>
            <a:pPr>
              <a:spcAft>
                <a:spcPts val="3000"/>
              </a:spcAft>
            </a:pPr>
            <a:r>
              <a:rPr lang="en-US" sz="2000" dirty="0">
                <a:solidFill>
                  <a:schemeClr val="tx1"/>
                </a:solidFill>
              </a:rPr>
              <a:t>Improves and simplifies reporting capabilities</a:t>
            </a:r>
          </a:p>
          <a:p>
            <a:pPr>
              <a:spcAft>
                <a:spcPts val="3000"/>
              </a:spcAft>
            </a:pPr>
            <a:r>
              <a:rPr lang="en-US" sz="2000" dirty="0">
                <a:solidFill>
                  <a:schemeClr val="tx1"/>
                </a:solidFill>
              </a:rPr>
              <a:t>Reduces total cost of ownership</a:t>
            </a:r>
            <a:endParaRPr lang="en-US" sz="1400" dirty="0"/>
          </a:p>
          <a:p>
            <a:pPr>
              <a:spcAft>
                <a:spcPts val="18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we switched to an all Cloud approach</a:t>
            </a:r>
          </a:p>
        </p:txBody>
      </p:sp>
      <p:sp>
        <p:nvSpPr>
          <p:cNvPr id="4" name="Oval 3"/>
          <p:cNvSpPr/>
          <p:nvPr/>
        </p:nvSpPr>
        <p:spPr bwMode="gray">
          <a:xfrm>
            <a:off x="987552" y="1295771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 bwMode="gray">
          <a:xfrm>
            <a:off x="987552" y="296855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Oval 5"/>
          <p:cNvSpPr/>
          <p:nvPr/>
        </p:nvSpPr>
        <p:spPr bwMode="gray">
          <a:xfrm>
            <a:off x="987552" y="4498790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Oval 6"/>
          <p:cNvSpPr/>
          <p:nvPr/>
        </p:nvSpPr>
        <p:spPr bwMode="gray">
          <a:xfrm>
            <a:off x="987552" y="5196158"/>
            <a:ext cx="457200" cy="457200"/>
          </a:xfrm>
          <a:prstGeom prst="ellipse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859281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US" b="1" dirty="0"/>
              <a:t>EBS/HCM Cloud Hybrid vs. Full ERP/HCM Cloud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FA22DE9-7FC7-46A0-98B5-9BAB4276B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973932"/>
              </p:ext>
            </p:extLst>
          </p:nvPr>
        </p:nvGraphicFramePr>
        <p:xfrm>
          <a:off x="1026795" y="920083"/>
          <a:ext cx="10138410" cy="4968797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94827">
                  <a:extLst>
                    <a:ext uri="{9D8B030D-6E8A-4147-A177-3AD203B41FA5}">
                      <a16:colId xmlns:a16="http://schemas.microsoft.com/office/drawing/2014/main" val="295887367"/>
                    </a:ext>
                  </a:extLst>
                </a:gridCol>
                <a:gridCol w="5274503">
                  <a:extLst>
                    <a:ext uri="{9D8B030D-6E8A-4147-A177-3AD203B41FA5}">
                      <a16:colId xmlns:a16="http://schemas.microsoft.com/office/drawing/2014/main" val="1795851024"/>
                    </a:ext>
                  </a:extLst>
                </a:gridCol>
                <a:gridCol w="1954530">
                  <a:extLst>
                    <a:ext uri="{9D8B030D-6E8A-4147-A177-3AD203B41FA5}">
                      <a16:colId xmlns:a16="http://schemas.microsoft.com/office/drawing/2014/main" val="203194957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3830520295"/>
                    </a:ext>
                  </a:extLst>
                </a:gridCol>
              </a:tblGrid>
              <a:tr h="492866">
                <a:tc grid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EBS/HCM Cloud Hybrid (Year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Full ERP/HCM Cloud (Year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</a:rPr>
                        <a:t> 1)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04970"/>
                  </a:ext>
                </a:extLst>
              </a:tr>
              <a:tr h="492866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Software Costs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2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One Time Purchases (Business</a:t>
                      </a:r>
                      <a:r>
                        <a:rPr lang="en-US" sz="1400" baseline="0" dirty="0"/>
                        <a:t> intelligence and reporting</a:t>
                      </a:r>
                      <a:r>
                        <a:rPr lang="en-US" sz="1400" dirty="0"/>
                        <a:t>, Automated</a:t>
                      </a:r>
                      <a:r>
                        <a:rPr lang="en-US" sz="1400" baseline="0" dirty="0"/>
                        <a:t> invoice processing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$1.56M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781746"/>
                  </a:ext>
                </a:extLst>
              </a:tr>
              <a:tr h="4928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69862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Annual Licensing / Subscription (Finance, Procurement, Human</a:t>
                      </a:r>
                      <a:r>
                        <a:rPr lang="en-US" sz="1400" baseline="0" dirty="0"/>
                        <a:t> Resource Management, Risk Management, Reporting, Budgeting and Planning, Recruiting, Automated Invoice Processing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$1.42M/yr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$1.4M/yr(Cloud)</a:t>
                      </a:r>
                    </a:p>
                    <a:p>
                      <a:pPr algn="ctr"/>
                      <a:r>
                        <a:rPr lang="en-US" sz="1400" dirty="0"/>
                        <a:t>911k (EBS 11i)*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271526"/>
                  </a:ext>
                </a:extLst>
              </a:tr>
              <a:tr h="324041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9862" marR="0" lvl="0" indent="0" algn="l" defTabSz="9143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$2.98M/yr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$2.3M/yr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899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Software Hosting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$700k/yr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$598K/yr**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200373"/>
                  </a:ext>
                </a:extLst>
              </a:tr>
              <a:tr h="450526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On-going 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Party Support, Maintenance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$1.76M/yr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$1.76M/yr***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127515"/>
                  </a:ext>
                </a:extLst>
              </a:tr>
              <a:tr h="420979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 House Maintenance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Included</a:t>
                      </a:r>
                      <a:r>
                        <a:rPr lang="en-US" sz="1400" baseline="0" dirty="0"/>
                        <a:t> in implementation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$1.5M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987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On</a:t>
                      </a:r>
                      <a:r>
                        <a:rPr lang="en-US" sz="1400" baseline="0" dirty="0"/>
                        <a:t>e Time </a:t>
                      </a:r>
                      <a:r>
                        <a:rPr lang="en-US" sz="1400" dirty="0"/>
                        <a:t>Implementation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$13.72M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$13.05M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0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$19.16M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$19.20M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9C72C9D-1016-4273-AE0B-3EECD1E554D3}"/>
              </a:ext>
            </a:extLst>
          </p:cNvPr>
          <p:cNvSpPr txBox="1"/>
          <p:nvPr/>
        </p:nvSpPr>
        <p:spPr>
          <a:xfrm>
            <a:off x="1026795" y="5971069"/>
            <a:ext cx="10006796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*EBS 11i cost goes away in Year 2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** Ongoing third party support will be reduced in half after Cloud implementation</a:t>
            </a:r>
          </a:p>
          <a:p>
            <a:pPr>
              <a:lnSpc>
                <a:spcPct val="90000"/>
              </a:lnSpc>
            </a:pPr>
            <a:r>
              <a:rPr lang="en-US" sz="1200" dirty="0"/>
              <a:t>*** Software hosting goes away after Cloud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1599406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noAutofit/>
          </a:bodyPr>
          <a:lstStyle/>
          <a:p>
            <a:r>
              <a:rPr lang="en-US" b="1" dirty="0"/>
              <a:t>EBS/HCM Cloud Hybrid vs. Full ERP/HCM Cloud TCO Analysis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80786" y="751438"/>
            <a:ext cx="11128097" cy="343299"/>
          </a:xfrm>
        </p:spPr>
        <p:txBody>
          <a:bodyPr/>
          <a:lstStyle/>
          <a:p>
            <a:r>
              <a:rPr lang="en-US" sz="1800" b="0" dirty="0"/>
              <a:t>10 year Cumulative Costs &amp; TCO Per Year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3980DC-FE30-44C6-868D-5A852F4C82A7}"/>
              </a:ext>
            </a:extLst>
          </p:cNvPr>
          <p:cNvSpPr txBox="1"/>
          <p:nvPr/>
        </p:nvSpPr>
        <p:spPr>
          <a:xfrm>
            <a:off x="1558868" y="6244264"/>
            <a:ext cx="8762999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Note: TCO Modeling Assumptions in Appendix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00257" y="1597566"/>
            <a:ext cx="4108626" cy="338532"/>
          </a:xfrm>
          <a:prstGeom prst="rect">
            <a:avLst/>
          </a:prstGeom>
          <a:noFill/>
        </p:spPr>
        <p:txBody>
          <a:bodyPr wrap="square" lIns="121899" tIns="60949" rIns="121899" bIns="60949" rtlCol="0" anchor="ctr">
            <a:spAutoFit/>
          </a:bodyPr>
          <a:lstStyle/>
          <a:p>
            <a:r>
              <a:rPr lang="en-US" sz="1400" b="1" dirty="0"/>
              <a:t>Total Cost Of Ownership Per Year (Ms)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270069" y="1861457"/>
            <a:ext cx="0" cy="3581400"/>
          </a:xfrm>
          <a:prstGeom prst="line">
            <a:avLst/>
          </a:prstGeom>
          <a:ln w="190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89873"/>
              </p:ext>
            </p:extLst>
          </p:nvPr>
        </p:nvGraphicFramePr>
        <p:xfrm>
          <a:off x="7725685" y="2015445"/>
          <a:ext cx="3429000" cy="35672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8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2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30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EBS/HCM Cloud Hybrid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ERP/HCM Cloud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$19.16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$19.20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$6.13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$4.55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4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$4.67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$4.76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$4.86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$5.03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$5.14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$5.25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Year 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$5.44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$2.21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9D9C3028-5D3D-4E47-A981-D3AC083CB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46" y="1868198"/>
            <a:ext cx="6101308" cy="3955386"/>
          </a:xfrm>
          <a:prstGeom prst="rect">
            <a:avLst/>
          </a:prstGeom>
        </p:spPr>
      </p:pic>
      <p:sp>
        <p:nvSpPr>
          <p:cNvPr id="14" name="TextBox 12"/>
          <p:cNvSpPr txBox="1"/>
          <p:nvPr/>
        </p:nvSpPr>
        <p:spPr>
          <a:xfrm>
            <a:off x="2201779" y="2039592"/>
            <a:ext cx="1676400" cy="861752"/>
          </a:xfrm>
          <a:prstGeom prst="rect">
            <a:avLst/>
          </a:prstGeom>
          <a:noFill/>
        </p:spPr>
        <p:txBody>
          <a:bodyPr wrap="square" lIns="121899" tIns="60949" rIns="121899" bIns="60949" rtlCol="0" anchor="ctr">
            <a:spAutoFit/>
          </a:bodyPr>
          <a:lstStyle>
            <a:defPPr>
              <a:defRPr lang="en-US"/>
            </a:defPPr>
            <a:lvl1pPr marL="0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1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1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3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4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5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85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48" algn="l" defTabSz="914361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10 year savings of </a:t>
            </a:r>
            <a:r>
              <a:rPr lang="en-US" sz="1600" b="1" dirty="0">
                <a:solidFill>
                  <a:schemeClr val="accent1"/>
                </a:solidFill>
              </a:rPr>
              <a:t>$26.1M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68479" y="1646140"/>
            <a:ext cx="2819400" cy="369310"/>
          </a:xfrm>
          <a:prstGeom prst="rect">
            <a:avLst/>
          </a:prstGeom>
          <a:noFill/>
        </p:spPr>
        <p:txBody>
          <a:bodyPr wrap="square" lIns="121899" tIns="60949" rIns="121899" bIns="60949" rtlCol="0" anchor="ctr">
            <a:spAutoFit/>
          </a:bodyPr>
          <a:lstStyle/>
          <a:p>
            <a:pPr algn="ctr"/>
            <a:r>
              <a:rPr lang="en-US" sz="1600" b="1" dirty="0"/>
              <a:t>Cumulative Costs</a:t>
            </a:r>
          </a:p>
        </p:txBody>
      </p:sp>
    </p:spTree>
    <p:extLst>
      <p:ext uri="{BB962C8B-B14F-4D97-AF65-F5344CB8AC3E}">
        <p14:creationId xmlns:p14="http://schemas.microsoft.com/office/powerpoint/2010/main" val="34540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0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13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1221344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277601" y="6556248"/>
            <a:ext cx="381661" cy="182880"/>
          </a:xfrm>
        </p:spPr>
        <p:txBody>
          <a:bodyPr/>
          <a:lstStyle/>
          <a:p>
            <a:fld id="{C51EAA63-D034-42AE-91FA-B13B9518C7BE}" type="slidenum">
              <a:rPr lang="en-US" sz="1000" b="1"/>
              <a:pPr/>
              <a:t>7</a:t>
            </a:fld>
            <a:endParaRPr lang="en-US" sz="1000" b="1" dirty="0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BE03C887-83F0-4EE9-BB35-A9CBDFE4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635000"/>
            <a:ext cx="11353799" cy="660400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b="1" dirty="0"/>
              <a:t>TCO Cost Detail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C72C9D-1016-4273-AE0B-3EECD1E554D3}"/>
              </a:ext>
            </a:extLst>
          </p:cNvPr>
          <p:cNvSpPr txBox="1"/>
          <p:nvPr/>
        </p:nvSpPr>
        <p:spPr>
          <a:xfrm>
            <a:off x="1066800" y="6018034"/>
            <a:ext cx="8762999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/>
              <a:t>Note: ERP – Finance, Purchasing; EPM – Enterprise Performance Mgt; OBIEE – Oracle  Business Intelligence  Enterprise Edition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F9A57C-E9E8-4695-B3F2-39AA77CCD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862854"/>
              </p:ext>
            </p:extLst>
          </p:nvPr>
        </p:nvGraphicFramePr>
        <p:xfrm>
          <a:off x="1066800" y="1610360"/>
          <a:ext cx="9982199" cy="3479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87413">
                  <a:extLst>
                    <a:ext uri="{9D8B030D-6E8A-4147-A177-3AD203B41FA5}">
                      <a16:colId xmlns:a16="http://schemas.microsoft.com/office/drawing/2014/main" val="1036185606"/>
                    </a:ext>
                  </a:extLst>
                </a:gridCol>
                <a:gridCol w="3712388">
                  <a:extLst>
                    <a:ext uri="{9D8B030D-6E8A-4147-A177-3AD203B41FA5}">
                      <a16:colId xmlns:a16="http://schemas.microsoft.com/office/drawing/2014/main" val="2663052823"/>
                    </a:ext>
                  </a:extLst>
                </a:gridCol>
                <a:gridCol w="3382398">
                  <a:extLst>
                    <a:ext uri="{9D8B030D-6E8A-4147-A177-3AD203B41FA5}">
                      <a16:colId xmlns:a16="http://schemas.microsoft.com/office/drawing/2014/main" val="2663416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EBS / HCM Cloud Hybrid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Full Cloud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8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Software Costs – Purchase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OBIEE: $800K, WebCenter: $643K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27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Software Costs – Annual Vendor Support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EBS ERP:$572K, EBS HCM: $145K, EPM: $87K, OBIEE: $176K, WebCenter: $142K, Database support 122k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HCM Cloud: $436.6K, ERP Cloud: $765.9K, PBCS: $87.4K, PaaS: $91.4K, Maintenance</a:t>
                      </a:r>
                      <a:r>
                        <a:rPr lang="en-US" sz="1200" baseline="0" dirty="0"/>
                        <a:t> 750K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Implementation Cost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EBS/HCM Cloud Upgrade &amp; Implementation: $3.85M, Data Migration: $1.8M, BPR: $1.6M, Change Mgt: $1.75M, AIM Staffing: $2M, DLT Support: $1.76M, Contingency: $962.5K</a:t>
                      </a:r>
                    </a:p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OBIEE: $800K, WebCenter: $380K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Deloitte Proposal: $13.05M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04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Hosting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Years 1: EBS: $476K, EBS R12: $750K, OBIEE: $100K, WebCenter: $75K</a:t>
                      </a:r>
                    </a:p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Years 2-10: EBS: $476K, OBIEE: $100K, WebCenter: $75K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indent="-168275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Years 1: EBS: $476K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266963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COA_F">
      <a:dk1>
        <a:sysClr val="windowText" lastClr="000000"/>
      </a:dk1>
      <a:lt1>
        <a:sysClr val="window" lastClr="FFFFFF"/>
      </a:lt1>
      <a:dk2>
        <a:srgbClr val="53565A"/>
      </a:dk2>
      <a:lt2>
        <a:srgbClr val="53565A"/>
      </a:lt2>
      <a:accent1>
        <a:srgbClr val="012169"/>
      </a:accent1>
      <a:accent2>
        <a:srgbClr val="0097A9"/>
      </a:accent2>
      <a:accent3>
        <a:srgbClr val="62B5E5"/>
      </a:accent3>
      <a:accent4>
        <a:srgbClr val="DB291C"/>
      </a:accent4>
      <a:accent5>
        <a:srgbClr val="ED8B00"/>
      </a:accent5>
      <a:accent6>
        <a:srgbClr val="FFCD00"/>
      </a:accent6>
      <a:hlink>
        <a:srgbClr val="000000"/>
      </a:hlink>
      <a:folHlink>
        <a:srgbClr val="000000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1" id="{EA1B90AC-21CD-4B14-9BAE-973E82648603}" vid="{CFC985DD-EBF0-49B3-86A9-BB3F35E1AC72}"/>
    </a:ext>
  </a:extLst>
</a:theme>
</file>

<file path=ppt/theme/theme2.xml><?xml version="1.0" encoding="utf-8"?>
<a:theme xmlns:a="http://schemas.openxmlformats.org/drawingml/2006/main" name="1_Deloitte_US_Onscreen">
  <a:themeElements>
    <a:clrScheme name="COA_F">
      <a:dk1>
        <a:sysClr val="windowText" lastClr="000000"/>
      </a:dk1>
      <a:lt1>
        <a:sysClr val="window" lastClr="FFFFFF"/>
      </a:lt1>
      <a:dk2>
        <a:srgbClr val="53565A"/>
      </a:dk2>
      <a:lt2>
        <a:srgbClr val="53565A"/>
      </a:lt2>
      <a:accent1>
        <a:srgbClr val="012169"/>
      </a:accent1>
      <a:accent2>
        <a:srgbClr val="0097A9"/>
      </a:accent2>
      <a:accent3>
        <a:srgbClr val="62B5E5"/>
      </a:accent3>
      <a:accent4>
        <a:srgbClr val="DB291C"/>
      </a:accent4>
      <a:accent5>
        <a:srgbClr val="ED8B00"/>
      </a:accent5>
      <a:accent6>
        <a:srgbClr val="FFCD00"/>
      </a:accent6>
      <a:hlink>
        <a:srgbClr val="000000"/>
      </a:hlink>
      <a:folHlink>
        <a:srgbClr val="000000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spcBef>
            <a:spcPts val="200"/>
          </a:spcBef>
          <a:buSzPct val="100000"/>
          <a:defRPr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1" id="{EA1B90AC-21CD-4B14-9BAE-973E82648603}" vid="{CFC985DD-EBF0-49B3-86A9-BB3F35E1AC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19346</TotalTime>
  <Words>725</Words>
  <Application>Microsoft Office PowerPoint</Application>
  <PresentationFormat>Widescreen</PresentationFormat>
  <Paragraphs>135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Open Sans</vt:lpstr>
      <vt:lpstr>Verdana</vt:lpstr>
      <vt:lpstr>Wingdings</vt:lpstr>
      <vt:lpstr>Wingdings 2</vt:lpstr>
      <vt:lpstr>Deloitte_US_Onscreen</vt:lpstr>
      <vt:lpstr>1_Deloitte_US_Onscreen</vt:lpstr>
      <vt:lpstr>think-cell Slide</vt:lpstr>
      <vt:lpstr>COA Oracle Implementation</vt:lpstr>
      <vt:lpstr>During the journey it became apparent that</vt:lpstr>
      <vt:lpstr>Why we switched to an all Cloud approach</vt:lpstr>
      <vt:lpstr>EBS/HCM Cloud Hybrid vs. Full ERP/HCM Cloud</vt:lpstr>
      <vt:lpstr>EBS/HCM Cloud Hybrid vs. Full ERP/HCM Cloud TCO Analysis</vt:lpstr>
      <vt:lpstr>Appendix</vt:lpstr>
      <vt:lpstr>TCO Cost Detail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4 steps in our assessment for the City of Atlanta</dc:title>
  <dc:creator>Locker, John (US - Atlanta)</dc:creator>
  <cp:lastModifiedBy>Dominguez, Maria</cp:lastModifiedBy>
  <cp:revision>907</cp:revision>
  <cp:lastPrinted>2017-10-24T16:14:36Z</cp:lastPrinted>
  <dcterms:created xsi:type="dcterms:W3CDTF">2016-10-05T10:47:27Z</dcterms:created>
  <dcterms:modified xsi:type="dcterms:W3CDTF">2017-10-25T16:56:19Z</dcterms:modified>
</cp:coreProperties>
</file>