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5" r:id="rId3"/>
    <p:sldId id="296" r:id="rId4"/>
    <p:sldId id="297" r:id="rId5"/>
    <p:sldId id="298" r:id="rId6"/>
    <p:sldId id="271" r:id="rId7"/>
    <p:sldId id="264" r:id="rId8"/>
    <p:sldId id="301" r:id="rId9"/>
    <p:sldId id="265" r:id="rId10"/>
    <p:sldId id="308" r:id="rId11"/>
    <p:sldId id="307" r:id="rId12"/>
    <p:sldId id="309" r:id="rId13"/>
    <p:sldId id="268" r:id="rId14"/>
  </p:sldIdLst>
  <p:sldSz cx="9144000" cy="5715000" type="screen16x1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C3C"/>
    <a:srgbClr val="FFC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558" y="13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AA315C4-1633-4DF3-81E8-4BFD8159FB57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154113"/>
            <a:ext cx="49879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2CCD805-40A7-40D8-92E1-F0C2FDC801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2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494" indent="-289036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6145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8602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060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518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976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434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0891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8E7EDF-8C73-440E-82AC-2FD3CCB0FDA5}" type="slidenum">
              <a:rPr lang="en-US" altLang="en-US" smtClean="0">
                <a:latin typeface="Haettenschweiler" panose="020B070604090206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6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494" indent="-289036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6145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8602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060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518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976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434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0891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8E7EDF-8C73-440E-82AC-2FD3CCB0FDA5}" type="slidenum">
              <a:rPr lang="en-US" altLang="en-US" smtClean="0">
                <a:latin typeface="Haettenschweiler" panose="020B070604090206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494" indent="-289036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6145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8602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060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518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976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434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0891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8E7EDF-8C73-440E-82AC-2FD3CCB0FDA5}" type="slidenum">
              <a:rPr lang="en-US" altLang="en-US" smtClean="0">
                <a:latin typeface="Haettenschweiler" panose="020B070604090206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7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494" indent="-289036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6145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8602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060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518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976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434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0891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8E7EDF-8C73-440E-82AC-2FD3CCB0FDA5}" type="slidenum">
              <a:rPr lang="en-US" altLang="en-US" smtClean="0">
                <a:latin typeface="Haettenschweiler" panose="020B070604090206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5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494" indent="-289036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6145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8602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060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518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976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434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0891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8E7EDF-8C73-440E-82AC-2FD3CCB0FDA5}" type="slidenum">
              <a:rPr lang="en-US" altLang="en-US" smtClean="0">
                <a:latin typeface="Haettenschweiler" panose="020B070604090206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3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494" indent="-289036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6145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8602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060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518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976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434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0891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8E7EDF-8C73-440E-82AC-2FD3CCB0FDA5}" type="slidenum">
              <a:rPr lang="en-US" altLang="en-US" smtClean="0">
                <a:latin typeface="Haettenschweiler" panose="020B070604090206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8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494" indent="-289036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6145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8602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060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518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976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434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0891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8E7EDF-8C73-440E-82AC-2FD3CCB0FDA5}" type="slidenum">
              <a:rPr lang="en-US" altLang="en-US" smtClean="0">
                <a:latin typeface="Haettenschweiler" panose="020B070604090206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5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494" indent="-289036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6145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8602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060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518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976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434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0891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8E7EDF-8C73-440E-82AC-2FD3CCB0FDA5}" type="slidenum">
              <a:rPr lang="en-US" altLang="en-US" smtClean="0">
                <a:latin typeface="Haettenschweiler" panose="020B070604090206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1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494" indent="-289036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6145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8602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060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518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976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434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0891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8E7EDF-8C73-440E-82AC-2FD3CCB0FDA5}" type="slidenum">
              <a:rPr lang="en-US" altLang="en-US" smtClean="0">
                <a:latin typeface="Haettenschweiler" panose="020B070604090206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2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1494" indent="-289036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6145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8602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1060" indent="-231229" defTabSz="940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3518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5976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434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0891" indent="-231229" defTabSz="940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8E7EDF-8C73-440E-82AC-2FD3CCB0FDA5}" type="slidenum">
              <a:rPr lang="en-US" altLang="en-US" smtClean="0">
                <a:latin typeface="Haettenschweiler" panose="020B070604090206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7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CB9F-565B-425A-BD63-60532B31F50D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4FA-C30E-4144-8D08-D8746AB7C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CB9F-565B-425A-BD63-60532B31F50D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4FA-C30E-4144-8D08-D8746AB7C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CB9F-565B-425A-BD63-60532B31F50D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4FA-C30E-4144-8D08-D8746AB7C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rgbClr val="FFC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66973"/>
            <a:ext cx="5486400" cy="5142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81500"/>
            <a:ext cx="5486400" cy="6704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CB9F-565B-425A-BD63-60532B31F50D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4FA-C30E-4144-8D08-D8746AB7C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"/>
            <a:ext cx="7772400" cy="1819276"/>
          </a:xfrm>
        </p:spPr>
        <p:txBody>
          <a:bodyPr anchor="b" anchorCtr="0">
            <a:noAutofit/>
          </a:bodyPr>
          <a:lstStyle>
            <a:lvl1pPr algn="ctr">
              <a:defRPr sz="5400">
                <a:solidFill>
                  <a:srgbClr val="FFC3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93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14700"/>
            <a:ext cx="8686800" cy="1135063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457700"/>
            <a:ext cx="8686800" cy="5334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CB9F-565B-425A-BD63-60532B31F50D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4FA-C30E-4144-8D08-D8746AB7C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4267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4267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CB9F-565B-425A-BD63-60532B31F50D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04FA-C30E-4144-8D08-D8746AB7C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86800" cy="72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8686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5257800"/>
            <a:ext cx="914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6C3C"/>
                </a:solidFill>
              </a:defRPr>
            </a:lvl1pPr>
          </a:lstStyle>
          <a:p>
            <a:fld id="{C92ECB9F-565B-425A-BD63-60532B31F50D}" type="datetimeFigureOut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5175504"/>
            <a:ext cx="5486400" cy="380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rgbClr val="0C6C3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5257800"/>
            <a:ext cx="838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6C3C"/>
                </a:solidFill>
              </a:defRPr>
            </a:lvl1pPr>
          </a:lstStyle>
          <a:p>
            <a:fld id="{D8AE04FA-C30E-4144-8D08-D8746AB7C5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8" r:id="rId4"/>
    <p:sldLayoutId id="2147483657" r:id="rId5"/>
    <p:sldLayoutId id="2147483649" r:id="rId6"/>
    <p:sldLayoutId id="2147483651" r:id="rId7"/>
    <p:sldLayoutId id="2147483652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C6C3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4076700"/>
            <a:ext cx="6794500" cy="11153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667" dirty="0"/>
          </a:p>
          <a:p>
            <a:pPr marL="0" indent="0">
              <a:buNone/>
              <a:defRPr/>
            </a:pPr>
            <a:r>
              <a:rPr lang="en-US" sz="2000" b="1" dirty="0">
                <a:solidFill>
                  <a:prstClr val="black">
                    <a:tint val="75000"/>
                  </a:prstClr>
                </a:solidFill>
              </a:rPr>
              <a:t>Cary S. Burgess</a:t>
            </a:r>
            <a:br>
              <a:rPr lang="en-US" sz="2000" b="1" dirty="0">
                <a:solidFill>
                  <a:prstClr val="black">
                    <a:tint val="75000"/>
                  </a:prstClr>
                </a:solidFill>
              </a:rPr>
            </a:br>
            <a:r>
              <a:rPr lang="en-US" sz="2000" b="1" dirty="0">
                <a:solidFill>
                  <a:prstClr val="black">
                    <a:tint val="75000"/>
                  </a:prstClr>
                </a:solidFill>
              </a:rPr>
              <a:t>SVP, Operations, Guest Services &amp; Community Affairs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"/>
            <a:ext cx="2971800" cy="2435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8100" y="283707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solidFill>
                  <a:srgbClr val="0C6C3C"/>
                </a:solidFill>
                <a:ea typeface="+mj-ea"/>
                <a:cs typeface="+mj-cs"/>
              </a:rPr>
              <a:t>CITY of </a:t>
            </a:r>
            <a:r>
              <a:rPr lang="en-US" sz="2800" b="1" cap="all" dirty="0" smtClean="0">
                <a:solidFill>
                  <a:srgbClr val="0C6C3C"/>
                </a:solidFill>
                <a:ea typeface="+mj-ea"/>
                <a:cs typeface="+mj-cs"/>
              </a:rPr>
              <a:t>Atlanta</a:t>
            </a:r>
            <a:r>
              <a:rPr lang="en-US" sz="2800" b="1" cap="all" dirty="0">
                <a:solidFill>
                  <a:srgbClr val="0C6C3C"/>
                </a:solidFill>
                <a:ea typeface="+mj-ea"/>
                <a:cs typeface="+mj-cs"/>
              </a:rPr>
              <a:t/>
            </a:r>
            <a:br>
              <a:rPr lang="en-US" sz="2800" b="1" cap="all" dirty="0">
                <a:solidFill>
                  <a:srgbClr val="0C6C3C"/>
                </a:solidFill>
                <a:ea typeface="+mj-ea"/>
                <a:cs typeface="+mj-cs"/>
              </a:rPr>
            </a:br>
            <a:r>
              <a:rPr lang="en-US" sz="2800" b="1" cap="all" dirty="0">
                <a:solidFill>
                  <a:srgbClr val="0C6C3C"/>
                </a:solidFill>
                <a:ea typeface="+mj-ea"/>
                <a:cs typeface="+mj-cs"/>
              </a:rPr>
              <a:t>CDHS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375557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09034-6E86-4BE2-BFD5-C5C33239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7" y="98143"/>
            <a:ext cx="8686800" cy="543220"/>
          </a:xfrm>
        </p:spPr>
        <p:txBody>
          <a:bodyPr>
            <a:normAutofit fontScale="90000"/>
          </a:bodyPr>
          <a:lstStyle/>
          <a:p>
            <a:r>
              <a:rPr lang="en-US" dirty="0"/>
              <a:t>Safari Day Camp Scholarship Program</a:t>
            </a:r>
          </a:p>
        </p:txBody>
      </p:sp>
      <p:pic>
        <p:nvPicPr>
          <p:cNvPr id="4" name="Picture 3" descr="C:\Users\yrobinson\AppData\Local\Microsoft\Windows\INetCache\Content.Word\IM0_09889a.jpg">
            <a:extLst>
              <a:ext uri="{FF2B5EF4-FFF2-40B4-BE49-F238E27FC236}">
                <a16:creationId xmlns:a16="http://schemas.microsoft.com/office/drawing/2014/main" xmlns="" id="{3D2178DD-A3BC-4324-B0FC-728BB9E4905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3"/>
          <a:stretch/>
        </p:blipFill>
        <p:spPr bwMode="auto">
          <a:xfrm rot="5400000">
            <a:off x="2180109" y="1984890"/>
            <a:ext cx="3754120" cy="2004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yrobinson\AppData\Local\Microsoft\Windows\INetCache\Content.Word\IM0_20296a.jpg">
            <a:extLst>
              <a:ext uri="{FF2B5EF4-FFF2-40B4-BE49-F238E27FC236}">
                <a16:creationId xmlns:a16="http://schemas.microsoft.com/office/drawing/2014/main" xmlns="" id="{BD31696F-A58F-411A-A13C-FC1EC090CA0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5"/>
          <a:stretch/>
        </p:blipFill>
        <p:spPr bwMode="auto">
          <a:xfrm>
            <a:off x="5239881" y="1098244"/>
            <a:ext cx="2105819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yrobinson\AppData\Local\Microsoft\Windows\INetCache\Content.Word\IM0_30445a.jpg">
            <a:extLst>
              <a:ext uri="{FF2B5EF4-FFF2-40B4-BE49-F238E27FC236}">
                <a16:creationId xmlns:a16="http://schemas.microsoft.com/office/drawing/2014/main" xmlns="" id="{D4265D3D-0C1B-4B65-B798-31B0F7C0A7E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8"/>
          <a:stretch/>
        </p:blipFill>
        <p:spPr bwMode="auto">
          <a:xfrm>
            <a:off x="7526064" y="1156016"/>
            <a:ext cx="1499993" cy="148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47C5BD53-1CA7-4C80-8667-0A52FC10E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32907"/>
              </p:ext>
            </p:extLst>
          </p:nvPr>
        </p:nvGraphicFramePr>
        <p:xfrm>
          <a:off x="5239881" y="2987237"/>
          <a:ext cx="3562806" cy="2161095"/>
        </p:xfrm>
        <a:graphic>
          <a:graphicData uri="http://schemas.openxmlformats.org/drawingml/2006/table">
            <a:tbl>
              <a:tblPr firstRow="1" firstCol="1" bandRow="1"/>
              <a:tblGrid>
                <a:gridCol w="1650837">
                  <a:extLst>
                    <a:ext uri="{9D8B030D-6E8A-4147-A177-3AD203B41FA5}">
                      <a16:colId xmlns:a16="http://schemas.microsoft.com/office/drawing/2014/main" xmlns="" val="537244147"/>
                    </a:ext>
                  </a:extLst>
                </a:gridCol>
                <a:gridCol w="939476">
                  <a:extLst>
                    <a:ext uri="{9D8B030D-6E8A-4147-A177-3AD203B41FA5}">
                      <a16:colId xmlns:a16="http://schemas.microsoft.com/office/drawing/2014/main" xmlns="" val="718697412"/>
                    </a:ext>
                  </a:extLst>
                </a:gridCol>
                <a:gridCol w="972493">
                  <a:extLst>
                    <a:ext uri="{9D8B030D-6E8A-4147-A177-3AD203B41FA5}">
                      <a16:colId xmlns:a16="http://schemas.microsoft.com/office/drawing/2014/main" xmlns="" val="1108617076"/>
                    </a:ext>
                  </a:extLst>
                </a:gridCol>
              </a:tblGrid>
              <a:tr h="432219"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100" b="1" u="sng" dirty="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n-US" sz="1100" dirty="0">
                        <a:solidFill>
                          <a:srgbClr val="A5421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100" b="1" u="sng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Awarded</a:t>
                      </a:r>
                      <a:endParaRPr lang="en-US" sz="1100">
                        <a:solidFill>
                          <a:srgbClr val="A5421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100" b="1" u="sng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Participated</a:t>
                      </a:r>
                      <a:endParaRPr lang="en-US" sz="1100">
                        <a:solidFill>
                          <a:srgbClr val="A5421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0729897"/>
                  </a:ext>
                </a:extLst>
              </a:tr>
              <a:tr h="432219"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100" b="1" dirty="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July 10 – 14, 2017</a:t>
                      </a:r>
                      <a:endParaRPr lang="en-US" sz="1100" dirty="0">
                        <a:solidFill>
                          <a:srgbClr val="A5421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10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10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652525"/>
                  </a:ext>
                </a:extLst>
              </a:tr>
              <a:tr h="432219"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100" b="1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July 17 – 21, 2017</a:t>
                      </a:r>
                      <a:endParaRPr lang="en-US" sz="1100">
                        <a:solidFill>
                          <a:srgbClr val="A5421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10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10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7133405"/>
                  </a:ext>
                </a:extLst>
              </a:tr>
              <a:tr h="432219"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100" b="1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July 24 – 28, 2017</a:t>
                      </a:r>
                      <a:endParaRPr lang="en-US" sz="1100">
                        <a:solidFill>
                          <a:srgbClr val="A5421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10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10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319197"/>
                  </a:ext>
                </a:extLst>
              </a:tr>
              <a:tr h="432219"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100" b="1" dirty="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July 31 – Aug 4, 2017</a:t>
                      </a:r>
                      <a:endParaRPr lang="en-US" sz="1100" dirty="0">
                        <a:solidFill>
                          <a:srgbClr val="A5421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10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100" dirty="0">
                          <a:solidFill>
                            <a:srgbClr val="A542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4833" marR="64833" marT="0" marB="0" anchor="ctr">
                    <a:lnL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44882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5548DD-46E6-4A1A-A09F-C762A9489AF7}"/>
              </a:ext>
            </a:extLst>
          </p:cNvPr>
          <p:cNvSpPr txBox="1"/>
          <p:nvPr/>
        </p:nvSpPr>
        <p:spPr>
          <a:xfrm>
            <a:off x="930180" y="697157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7C35FB-6927-4F56-9995-38502D204A12}"/>
              </a:ext>
            </a:extLst>
          </p:cNvPr>
          <p:cNvSpPr txBox="1"/>
          <p:nvPr/>
        </p:nvSpPr>
        <p:spPr>
          <a:xfrm>
            <a:off x="663480" y="1898344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youth were able to  attend one week of Summer Safari Day Camp!</a:t>
            </a:r>
          </a:p>
        </p:txBody>
      </p:sp>
      <p:pic>
        <p:nvPicPr>
          <p:cNvPr id="12" name="Picture 11" descr="C:\Users\yrobinson\AppData\Local\Microsoft\Windows\INetCache\Content.Word\IM0_19996a.jpg">
            <a:extLst>
              <a:ext uri="{FF2B5EF4-FFF2-40B4-BE49-F238E27FC236}">
                <a16:creationId xmlns:a16="http://schemas.microsoft.com/office/drawing/2014/main" xmlns="" id="{23447262-EE70-44E4-8059-DE1F841117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1" y="3288588"/>
            <a:ext cx="2553429" cy="1575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363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6A3F8-2756-407E-B618-548DBC8C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 Public Events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8B8C3B-0A1C-4B51-823C-1FC6F2B213DB}"/>
              </a:ext>
            </a:extLst>
          </p:cNvPr>
          <p:cNvSpPr/>
          <p:nvPr/>
        </p:nvSpPr>
        <p:spPr>
          <a:xfrm>
            <a:off x="838200" y="571500"/>
            <a:ext cx="7696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18 		10am – 3pm Spring Educator Appreciation Day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7,500)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1 – 9 		Spring Break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77,000)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23 – 29 		Volunteer Appreciation Week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26,000)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22 		9:30am – 1pm Zoos Go Blue – Autism Awareness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8,000)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29 		5:30pm – 8:30pm Members Only Night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3,000)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6 		6:30pm – 12am Beastly Feast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1,200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13 		10am – 4pm Endangered Species Day/Girl Scout Day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6,500)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27 		4:30pm – 10pm Brew at the Zoo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3,500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5 – 9 		8am – 5:30pm Art Gone Wild Paint Out Week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16,500)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16 		7:00 pm – 10:00pm Art Gone Wild Preview Party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17, 18 		9:30am – 5:30pm Art Gone Wild Art Sale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8,000)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16–22 		National Zookeeper Week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24,000)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5, 6 		10am – 4pm Wild World Weekend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9,000)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12 		5:30pm – 8:30pm Members Only Night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3,000)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19, 20 	9:30am – 5:30pm Fulton County/City of Atlanta Family Days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23,000)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9 		10am – 3pm Play the Animal Way &amp; Boy Scout Day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5,000)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16 	10am – 3pm Fall Educator Appreciation Day &amp; Red Panda Day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7,500)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23 	5:00pm – 9:00 Sippin’ Safari  &amp;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Rhino Day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2,500)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21, 22, 28, 29 	9:30am – 3pm Boo at the Zoo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16,000 - 20,000)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17, 18 	10:00 am – 4:30 pm Zoo Partner Holiday Tree Trim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Event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25 –December 24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9:30 am – 4:30 pm Jungle Bells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Event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December 2 – 3	8:30am – 4:30pm Cookies with Santa 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2,000)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7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D9383-C32D-4B8C-B2EB-24E6BC41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02" y="184928"/>
            <a:ext cx="7064604" cy="1638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Lyndsay Newton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Birds &amp; Program Animals Keeper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043C24-375E-44A7-8303-DF1BB3C98810}"/>
              </a:ext>
            </a:extLst>
          </p:cNvPr>
          <p:cNvSpPr txBox="1"/>
          <p:nvPr/>
        </p:nvSpPr>
        <p:spPr>
          <a:xfrm>
            <a:off x="1197067" y="1822963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C6C3C"/>
                </a:solidFill>
              </a:rPr>
              <a:t>Special Animal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BE2B10-C706-4127-9233-BFFEEA626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54" y="2705100"/>
            <a:ext cx="33147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991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43000" y="3695700"/>
            <a:ext cx="6794500" cy="114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667" dirty="0"/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04" y="1210181"/>
            <a:ext cx="4218496" cy="2813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3388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C6C3C"/>
                </a:solidFill>
              </a:rPr>
              <a:t>						Thank you!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94635"/>
            <a:ext cx="2542096" cy="40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43000" y="3695700"/>
            <a:ext cx="6794500" cy="114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667" dirty="0"/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387"/>
            <a:ext cx="5734130" cy="3791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50" y="41334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C6C3C"/>
                </a:solidFill>
              </a:rPr>
              <a:t>128 years wild: at home in Grant Park since 1889</a:t>
            </a:r>
          </a:p>
        </p:txBody>
      </p:sp>
    </p:spTree>
    <p:extLst>
      <p:ext uri="{BB962C8B-B14F-4D97-AF65-F5344CB8AC3E}">
        <p14:creationId xmlns:p14="http://schemas.microsoft.com/office/powerpoint/2010/main" val="240833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43000" y="3695700"/>
            <a:ext cx="6794500" cy="114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667" dirty="0"/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72" y="157169"/>
            <a:ext cx="5880983" cy="3922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50" y="425327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C6C3C"/>
                </a:solidFill>
              </a:rPr>
              <a:t>Home of North America’s largest zoological population of great apes and a national leader in the care and study of gorillas and orangutans</a:t>
            </a:r>
          </a:p>
        </p:txBody>
      </p:sp>
    </p:spTree>
    <p:extLst>
      <p:ext uri="{BB962C8B-B14F-4D97-AF65-F5344CB8AC3E}">
        <p14:creationId xmlns:p14="http://schemas.microsoft.com/office/powerpoint/2010/main" val="30143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43000" y="3695700"/>
            <a:ext cx="6794500" cy="114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667" dirty="0"/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00" y="288278"/>
            <a:ext cx="5490527" cy="3660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50" y="425327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C6C3C"/>
                </a:solidFill>
              </a:rPr>
              <a:t>One of only four zoos in the U.S. housing giant pandas – our most significant financial investment in wildlife conservation</a:t>
            </a:r>
          </a:p>
        </p:txBody>
      </p:sp>
    </p:spTree>
    <p:extLst>
      <p:ext uri="{BB962C8B-B14F-4D97-AF65-F5344CB8AC3E}">
        <p14:creationId xmlns:p14="http://schemas.microsoft.com/office/powerpoint/2010/main" val="46483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43000" y="3695700"/>
            <a:ext cx="6794500" cy="114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667" dirty="0"/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48" y="289110"/>
            <a:ext cx="5488030" cy="3658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50" y="425327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C6C3C"/>
                </a:solidFill>
              </a:rPr>
              <a:t>A vital partner for Georgia educators and lifelong learning for more than 151,000 students in 2016</a:t>
            </a:r>
          </a:p>
        </p:txBody>
      </p:sp>
    </p:spTree>
    <p:extLst>
      <p:ext uri="{BB962C8B-B14F-4D97-AF65-F5344CB8AC3E}">
        <p14:creationId xmlns:p14="http://schemas.microsoft.com/office/powerpoint/2010/main" val="44410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43000" y="3695700"/>
            <a:ext cx="6794500" cy="114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667" dirty="0"/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81493"/>
            <a:ext cx="6648524" cy="3763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50" y="43770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C6C3C"/>
                </a:solidFill>
              </a:rPr>
              <a:t>The Zoo’s Grand New View</a:t>
            </a:r>
          </a:p>
        </p:txBody>
      </p:sp>
    </p:spTree>
    <p:extLst>
      <p:ext uri="{BB962C8B-B14F-4D97-AF65-F5344CB8AC3E}">
        <p14:creationId xmlns:p14="http://schemas.microsoft.com/office/powerpoint/2010/main" val="357165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43000" y="3695700"/>
            <a:ext cx="6794500" cy="114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667" dirty="0"/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32"/>
            <a:ext cx="5151472" cy="2217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50" y="45339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C6C3C"/>
                </a:solidFill>
              </a:rPr>
              <a:t>Success for Grand New View: Elephants, Events and Expansion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24" y="2681435"/>
            <a:ext cx="5567504" cy="16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9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43000" y="3695700"/>
            <a:ext cx="6794500" cy="114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667" dirty="0"/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1935"/>
            <a:ext cx="6191325" cy="3482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50" y="43770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C6C3C"/>
                </a:solidFill>
              </a:rPr>
              <a:t>Grand New View: state-of-the-art event space concept </a:t>
            </a:r>
          </a:p>
        </p:txBody>
      </p:sp>
    </p:spTree>
    <p:extLst>
      <p:ext uri="{BB962C8B-B14F-4D97-AF65-F5344CB8AC3E}">
        <p14:creationId xmlns:p14="http://schemas.microsoft.com/office/powerpoint/2010/main" val="70333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43000" y="3695700"/>
            <a:ext cx="6794500" cy="1143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667" dirty="0"/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3" y="73972"/>
            <a:ext cx="7115990" cy="50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3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177</Words>
  <Application>Microsoft Office PowerPoint</Application>
  <PresentationFormat>On-screen Show (16:10)</PresentationFormat>
  <Paragraphs>83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Haettenschweiler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Safari Day Camp Scholarship Program</vt:lpstr>
      <vt:lpstr>2017 Public Events</vt:lpstr>
      <vt:lpstr>Lyndsay Newton Birds &amp; Program Animals Keeper</vt:lpstr>
      <vt:lpstr>PowerPoint Presentation</vt:lpstr>
    </vt:vector>
  </TitlesOfParts>
  <Company>Zoo Atlanta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Thompson</dc:creator>
  <cp:lastModifiedBy>Lindo, Corrine A</cp:lastModifiedBy>
  <cp:revision>189</cp:revision>
  <cp:lastPrinted>2017-10-23T15:01:41Z</cp:lastPrinted>
  <dcterms:created xsi:type="dcterms:W3CDTF">2014-07-03T21:06:38Z</dcterms:created>
  <dcterms:modified xsi:type="dcterms:W3CDTF">2017-10-23T19:48:56Z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