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4"/>
    <p:sldMasterId id="2147483891" r:id="rId5"/>
  </p:sldMasterIdLst>
  <p:notesMasterIdLst>
    <p:notesMasterId r:id="rId20"/>
  </p:notesMasterIdLst>
  <p:handoutMasterIdLst>
    <p:handoutMasterId r:id="rId21"/>
  </p:handoutMasterIdLst>
  <p:sldIdLst>
    <p:sldId id="613" r:id="rId6"/>
    <p:sldId id="536" r:id="rId7"/>
    <p:sldId id="571" r:id="rId8"/>
    <p:sldId id="614" r:id="rId9"/>
    <p:sldId id="550" r:id="rId10"/>
    <p:sldId id="597" r:id="rId11"/>
    <p:sldId id="592" r:id="rId12"/>
    <p:sldId id="594" r:id="rId13"/>
    <p:sldId id="582" r:id="rId14"/>
    <p:sldId id="598" r:id="rId15"/>
    <p:sldId id="607" r:id="rId16"/>
    <p:sldId id="615" r:id="rId17"/>
    <p:sldId id="620" r:id="rId18"/>
    <p:sldId id="619" r:id="rId19"/>
  </p:sldIdLst>
  <p:sldSz cx="12192000" cy="6858000"/>
  <p:notesSz cx="7023100" cy="93091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73" userDrawn="1">
          <p15:clr>
            <a:srgbClr val="A4A3A4"/>
          </p15:clr>
        </p15:guide>
        <p15:guide id="2" orient="horz" pos="1909" userDrawn="1">
          <p15:clr>
            <a:srgbClr val="A4A3A4"/>
          </p15:clr>
        </p15:guide>
        <p15:guide id="3" orient="horz" pos="3481" userDrawn="1">
          <p15:clr>
            <a:srgbClr val="A4A3A4"/>
          </p15:clr>
        </p15:guide>
        <p15:guide id="4" orient="horz" pos="3693" userDrawn="1">
          <p15:clr>
            <a:srgbClr val="A4A3A4"/>
          </p15:clr>
        </p15:guide>
        <p15:guide id="5" orient="horz" pos="279" userDrawn="1">
          <p15:clr>
            <a:srgbClr val="A4A3A4"/>
          </p15:clr>
        </p15:guide>
        <p15:guide id="6" pos="565" userDrawn="1">
          <p15:clr>
            <a:srgbClr val="A4A3A4"/>
          </p15:clr>
        </p15:guide>
        <p15:guide id="7" pos="6345" userDrawn="1">
          <p15:clr>
            <a:srgbClr val="A4A3A4"/>
          </p15:clr>
        </p15:guide>
        <p15:guide id="8" pos="461" userDrawn="1">
          <p15:clr>
            <a:srgbClr val="A4A3A4"/>
          </p15:clr>
        </p15:guide>
        <p15:guide id="9" pos="453" userDrawn="1">
          <p15:clr>
            <a:srgbClr val="A4A3A4"/>
          </p15:clr>
        </p15:guide>
        <p15:guide id="10" pos="4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tyUser" initials="C" lastIdx="0" clrIdx="0"/>
  <p:cmAuthor id="1" name="Sawhney, Sanjay" initials="SS" lastIdx="2" clrIdx="1">
    <p:extLst>
      <p:ext uri="{19B8F6BF-5375-455C-9EA6-DF929625EA0E}">
        <p15:presenceInfo xmlns:p15="http://schemas.microsoft.com/office/powerpoint/2012/main" userId="S-1-5-21-1998280219-2088136258-456279356-815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535"/>
    <a:srgbClr val="0071BE"/>
    <a:srgbClr val="9BBB59"/>
    <a:srgbClr val="8064A2"/>
    <a:srgbClr val="A5B87D"/>
    <a:srgbClr val="548235"/>
    <a:srgbClr val="FFFFFF"/>
    <a:srgbClr val="535049"/>
    <a:srgbClr val="C0504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0" autoAdjust="0"/>
    <p:restoredTop sz="94984" autoAdjust="0"/>
  </p:normalViewPr>
  <p:slideViewPr>
    <p:cSldViewPr snapToGrid="0">
      <p:cViewPr varScale="1">
        <p:scale>
          <a:sx n="92" d="100"/>
          <a:sy n="92" d="100"/>
        </p:scale>
        <p:origin x="68" y="352"/>
      </p:cViewPr>
      <p:guideLst>
        <p:guide orient="horz" pos="4073"/>
        <p:guide orient="horz" pos="1909"/>
        <p:guide orient="horz" pos="3481"/>
        <p:guide orient="horz" pos="3693"/>
        <p:guide orient="horz" pos="279"/>
        <p:guide pos="565"/>
        <p:guide pos="6345"/>
        <p:guide pos="461"/>
        <p:guide pos="453"/>
        <p:guide pos="4269"/>
      </p:guideLst>
    </p:cSldViewPr>
  </p:slideViewPr>
  <p:outlineViewPr>
    <p:cViewPr>
      <p:scale>
        <a:sx n="33" d="100"/>
        <a:sy n="33" d="100"/>
      </p:scale>
      <p:origin x="0" y="1133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1578" y="-84"/>
      </p:cViewPr>
      <p:guideLst>
        <p:guide orient="horz" pos="2933"/>
        <p:guide pos="2212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bg1"/>
                </a:solidFill>
              </a:rPr>
              <a:t>System Outages by Month: Past</a:t>
            </a:r>
            <a:r>
              <a:rPr lang="en-US" sz="1800" baseline="0" dirty="0">
                <a:solidFill>
                  <a:schemeClr val="bg1"/>
                </a:solidFill>
              </a:rPr>
              <a:t> 2 Years</a:t>
            </a:r>
            <a:endParaRPr lang="en-US" sz="180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Outages!$X$26</c:f>
              <c:strCache>
                <c:ptCount val="1"/>
                <c:pt idx="0">
                  <c:v>Total Hours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Outages!$V$27:$V$53</c:f>
              <c:numCache>
                <c:formatCode>mmm\-yy</c:formatCode>
                <c:ptCount val="26"/>
                <c:pt idx="0">
                  <c:v>42186</c:v>
                </c:pt>
                <c:pt idx="1">
                  <c:v>42217</c:v>
                </c:pt>
                <c:pt idx="2">
                  <c:v>42248</c:v>
                </c:pt>
                <c:pt idx="3">
                  <c:v>42278</c:v>
                </c:pt>
                <c:pt idx="4">
                  <c:v>42309</c:v>
                </c:pt>
                <c:pt idx="5">
                  <c:v>42339</c:v>
                </c:pt>
                <c:pt idx="6">
                  <c:v>42370</c:v>
                </c:pt>
                <c:pt idx="7">
                  <c:v>42401</c:v>
                </c:pt>
                <c:pt idx="8">
                  <c:v>42430</c:v>
                </c:pt>
                <c:pt idx="9">
                  <c:v>42461</c:v>
                </c:pt>
                <c:pt idx="10">
                  <c:v>42491</c:v>
                </c:pt>
                <c:pt idx="11">
                  <c:v>42522</c:v>
                </c:pt>
                <c:pt idx="12">
                  <c:v>42552</c:v>
                </c:pt>
                <c:pt idx="13">
                  <c:v>42583</c:v>
                </c:pt>
                <c:pt idx="14">
                  <c:v>42614</c:v>
                </c:pt>
                <c:pt idx="15">
                  <c:v>42644</c:v>
                </c:pt>
                <c:pt idx="16">
                  <c:v>42675</c:v>
                </c:pt>
                <c:pt idx="17">
                  <c:v>42705</c:v>
                </c:pt>
                <c:pt idx="18">
                  <c:v>42736</c:v>
                </c:pt>
                <c:pt idx="19">
                  <c:v>42767</c:v>
                </c:pt>
                <c:pt idx="20">
                  <c:v>42795</c:v>
                </c:pt>
                <c:pt idx="21">
                  <c:v>42826</c:v>
                </c:pt>
                <c:pt idx="22">
                  <c:v>42856</c:v>
                </c:pt>
                <c:pt idx="23">
                  <c:v>42887</c:v>
                </c:pt>
                <c:pt idx="24">
                  <c:v>42917</c:v>
                </c:pt>
                <c:pt idx="25">
                  <c:v>42948</c:v>
                </c:pt>
              </c:numCache>
            </c:numRef>
          </c:cat>
          <c:val>
            <c:numRef>
              <c:f>Outages!$X$27:$X$53</c:f>
              <c:numCache>
                <c:formatCode>General</c:formatCode>
                <c:ptCount val="26"/>
                <c:pt idx="0">
                  <c:v>453.87</c:v>
                </c:pt>
                <c:pt idx="1">
                  <c:v>267.77</c:v>
                </c:pt>
                <c:pt idx="2">
                  <c:v>346.16</c:v>
                </c:pt>
                <c:pt idx="3">
                  <c:v>100.53</c:v>
                </c:pt>
                <c:pt idx="4">
                  <c:v>5.5</c:v>
                </c:pt>
                <c:pt idx="5">
                  <c:v>30.5</c:v>
                </c:pt>
                <c:pt idx="6">
                  <c:v>430.9</c:v>
                </c:pt>
                <c:pt idx="7">
                  <c:v>936.95</c:v>
                </c:pt>
                <c:pt idx="8">
                  <c:v>55.22</c:v>
                </c:pt>
                <c:pt idx="9">
                  <c:v>376.34</c:v>
                </c:pt>
                <c:pt idx="10">
                  <c:v>27</c:v>
                </c:pt>
                <c:pt idx="11">
                  <c:v>286.63</c:v>
                </c:pt>
                <c:pt idx="12">
                  <c:v>72.88</c:v>
                </c:pt>
                <c:pt idx="13">
                  <c:v>46.16</c:v>
                </c:pt>
                <c:pt idx="14">
                  <c:v>25.91</c:v>
                </c:pt>
                <c:pt idx="15">
                  <c:v>60.4</c:v>
                </c:pt>
                <c:pt idx="16">
                  <c:v>1.7</c:v>
                </c:pt>
                <c:pt idx="17">
                  <c:v>2.0099999999999998</c:v>
                </c:pt>
                <c:pt idx="18">
                  <c:v>72.819999999999993</c:v>
                </c:pt>
                <c:pt idx="19">
                  <c:v>28.07</c:v>
                </c:pt>
                <c:pt idx="20">
                  <c:v>19.510000000000002</c:v>
                </c:pt>
                <c:pt idx="21">
                  <c:v>28.02</c:v>
                </c:pt>
                <c:pt idx="22">
                  <c:v>12.54</c:v>
                </c:pt>
                <c:pt idx="23">
                  <c:v>269.72000000000003</c:v>
                </c:pt>
                <c:pt idx="24">
                  <c:v>46.35</c:v>
                </c:pt>
                <c:pt idx="25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7D-4C18-B490-39B70775E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15811696"/>
        <c:axId val="715812024"/>
      </c:barChart>
      <c:lineChart>
        <c:grouping val="standard"/>
        <c:varyColors val="0"/>
        <c:ser>
          <c:idx val="0"/>
          <c:order val="0"/>
          <c:tx>
            <c:strRef>
              <c:f>Outages!$W$26</c:f>
              <c:strCache>
                <c:ptCount val="1"/>
                <c:pt idx="0">
                  <c:v>Count</c:v>
                </c:pt>
              </c:strCache>
            </c:strRef>
          </c:tx>
          <c:spPr>
            <a:ln w="34925" cap="rnd">
              <a:solidFill>
                <a:schemeClr val="bg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97E-4D96-8F83-DC1E2F33BB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Outages!$V$27:$V$53</c:f>
              <c:numCache>
                <c:formatCode>mmm\-yy</c:formatCode>
                <c:ptCount val="26"/>
                <c:pt idx="0">
                  <c:v>42186</c:v>
                </c:pt>
                <c:pt idx="1">
                  <c:v>42217</c:v>
                </c:pt>
                <c:pt idx="2">
                  <c:v>42248</c:v>
                </c:pt>
                <c:pt idx="3">
                  <c:v>42278</c:v>
                </c:pt>
                <c:pt idx="4">
                  <c:v>42309</c:v>
                </c:pt>
                <c:pt idx="5">
                  <c:v>42339</c:v>
                </c:pt>
                <c:pt idx="6">
                  <c:v>42370</c:v>
                </c:pt>
                <c:pt idx="7">
                  <c:v>42401</c:v>
                </c:pt>
                <c:pt idx="8">
                  <c:v>42430</c:v>
                </c:pt>
                <c:pt idx="9">
                  <c:v>42461</c:v>
                </c:pt>
                <c:pt idx="10">
                  <c:v>42491</c:v>
                </c:pt>
                <c:pt idx="11">
                  <c:v>42522</c:v>
                </c:pt>
                <c:pt idx="12">
                  <c:v>42552</c:v>
                </c:pt>
                <c:pt idx="13">
                  <c:v>42583</c:v>
                </c:pt>
                <c:pt idx="14">
                  <c:v>42614</c:v>
                </c:pt>
                <c:pt idx="15">
                  <c:v>42644</c:v>
                </c:pt>
                <c:pt idx="16">
                  <c:v>42675</c:v>
                </c:pt>
                <c:pt idx="17">
                  <c:v>42705</c:v>
                </c:pt>
                <c:pt idx="18">
                  <c:v>42736</c:v>
                </c:pt>
                <c:pt idx="19">
                  <c:v>42767</c:v>
                </c:pt>
                <c:pt idx="20">
                  <c:v>42795</c:v>
                </c:pt>
                <c:pt idx="21">
                  <c:v>42826</c:v>
                </c:pt>
                <c:pt idx="22">
                  <c:v>42856</c:v>
                </c:pt>
                <c:pt idx="23">
                  <c:v>42887</c:v>
                </c:pt>
                <c:pt idx="24">
                  <c:v>42917</c:v>
                </c:pt>
                <c:pt idx="25">
                  <c:v>42948</c:v>
                </c:pt>
              </c:numCache>
            </c:numRef>
          </c:cat>
          <c:val>
            <c:numRef>
              <c:f>Outages!$W$27:$W$53</c:f>
              <c:numCache>
                <c:formatCode>General</c:formatCode>
                <c:ptCount val="26"/>
                <c:pt idx="0">
                  <c:v>32</c:v>
                </c:pt>
                <c:pt idx="1">
                  <c:v>29</c:v>
                </c:pt>
                <c:pt idx="2">
                  <c:v>23</c:v>
                </c:pt>
                <c:pt idx="3">
                  <c:v>21</c:v>
                </c:pt>
                <c:pt idx="4">
                  <c:v>13</c:v>
                </c:pt>
                <c:pt idx="5">
                  <c:v>9</c:v>
                </c:pt>
                <c:pt idx="6">
                  <c:v>12</c:v>
                </c:pt>
                <c:pt idx="7">
                  <c:v>9</c:v>
                </c:pt>
                <c:pt idx="8">
                  <c:v>7</c:v>
                </c:pt>
                <c:pt idx="9">
                  <c:v>7</c:v>
                </c:pt>
                <c:pt idx="10">
                  <c:v>4</c:v>
                </c:pt>
                <c:pt idx="11">
                  <c:v>13</c:v>
                </c:pt>
                <c:pt idx="12">
                  <c:v>8</c:v>
                </c:pt>
                <c:pt idx="13">
                  <c:v>8</c:v>
                </c:pt>
                <c:pt idx="14">
                  <c:v>5</c:v>
                </c:pt>
                <c:pt idx="15">
                  <c:v>10</c:v>
                </c:pt>
                <c:pt idx="16">
                  <c:v>3</c:v>
                </c:pt>
                <c:pt idx="17">
                  <c:v>2</c:v>
                </c:pt>
                <c:pt idx="18">
                  <c:v>8</c:v>
                </c:pt>
                <c:pt idx="19">
                  <c:v>6</c:v>
                </c:pt>
                <c:pt idx="20">
                  <c:v>4</c:v>
                </c:pt>
                <c:pt idx="21">
                  <c:v>5</c:v>
                </c:pt>
                <c:pt idx="22">
                  <c:v>3</c:v>
                </c:pt>
                <c:pt idx="23">
                  <c:v>5</c:v>
                </c:pt>
                <c:pt idx="24">
                  <c:v>3</c:v>
                </c:pt>
                <c:pt idx="2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7D-4C18-B490-39B70775E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7360544"/>
        <c:axId val="707360216"/>
      </c:lineChart>
      <c:dateAx>
        <c:axId val="7158116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812024"/>
        <c:crosses val="autoZero"/>
        <c:auto val="1"/>
        <c:lblOffset val="100"/>
        <c:baseTimeUnit val="months"/>
      </c:dateAx>
      <c:valAx>
        <c:axId val="715812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811696"/>
        <c:crosses val="autoZero"/>
        <c:crossBetween val="between"/>
      </c:valAx>
      <c:valAx>
        <c:axId val="70736021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360544"/>
        <c:crosses val="max"/>
        <c:crossBetween val="between"/>
      </c:valAx>
      <c:dateAx>
        <c:axId val="70736054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0736021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[SPv_MSPO Export_Datasheet_Executive Report100617 DRAFT.xlsx]On-Hold Chart!PivotTable1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</c:pivotFmt>
      <c:pivotFmt>
        <c:idx val="2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</c:pivotFmt>
      <c:pivotFmt>
        <c:idx val="3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4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</c:pivotFmt>
      <c:pivotFmt>
        <c:idx val="5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6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7"/>
        <c:spPr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8"/>
        <c:spPr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</c:pivotFmt>
      <c:pivotFmt>
        <c:idx val="11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</c:pivotFmt>
      <c:pivotFmt>
        <c:idx val="12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</c:pivotFmt>
      <c:pivotFmt>
        <c:idx val="13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14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15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16"/>
        <c:spPr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17"/>
        <c:spPr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</c:pivotFmt>
      <c:pivotFmt>
        <c:idx val="20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</c:pivotFmt>
      <c:pivotFmt>
        <c:idx val="21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</c:pivotFmt>
      <c:pivotFmt>
        <c:idx val="22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23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24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25"/>
        <c:spPr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26"/>
        <c:spPr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c:spPr>
      </c:pivotFmt>
    </c:pivotFmts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9247304"/>
        <c:axId val="619247632"/>
      </c:barChart>
      <c:catAx>
        <c:axId val="61924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47632"/>
        <c:crosses val="autoZero"/>
        <c:auto val="1"/>
        <c:lblAlgn val="ctr"/>
        <c:lblOffset val="100"/>
        <c:noMultiLvlLbl val="0"/>
      </c:catAx>
      <c:valAx>
        <c:axId val="619247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47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[SPv_MSPO Export_Datasheet_Executive Report100617 DRAFT.xlsx]Sheet5!PivotTable2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rgbClr val="FFC000"/>
          </a:solidFill>
          <a:ln>
            <a:noFill/>
          </a:ln>
          <a:effectLst/>
        </c:spPr>
      </c:pivotFmt>
      <c:pivotFmt>
        <c:idx val="2"/>
        <c:spPr>
          <a:solidFill>
            <a:srgbClr val="FFC000"/>
          </a:solidFill>
          <a:ln>
            <a:noFill/>
          </a:ln>
          <a:effectLst/>
        </c:spPr>
      </c:pivotFmt>
      <c:pivotFmt>
        <c:idx val="3"/>
        <c:spPr>
          <a:solidFill>
            <a:srgbClr val="FFC000"/>
          </a:solidFill>
          <a:ln>
            <a:noFill/>
          </a:ln>
          <a:effectLst/>
        </c:spPr>
      </c:pivotFmt>
      <c:pivotFmt>
        <c:idx val="4"/>
        <c:spPr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c:spPr>
      </c:pivotFmt>
      <c:pivotFmt>
        <c:idx val="5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6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7"/>
        <c:spPr>
          <a:solidFill>
            <a:schemeClr val="bg2">
              <a:lumMod val="75000"/>
            </a:schemeClr>
          </a:solidFill>
          <a:ln>
            <a:noFill/>
          </a:ln>
          <a:effectLst/>
        </c:spPr>
      </c:pivotFmt>
      <c:pivotFmt>
        <c:idx val="8"/>
        <c:spPr>
          <a:solidFill>
            <a:schemeClr val="bg2">
              <a:lumMod val="75000"/>
            </a:schemeClr>
          </a:solidFill>
          <a:ln>
            <a:noFill/>
          </a:ln>
          <a:effectLst/>
        </c:spPr>
      </c:pivotFmt>
      <c:pivotFmt>
        <c:idx val="9"/>
        <c:spPr>
          <a:solidFill>
            <a:schemeClr val="bg2">
              <a:lumMod val="75000"/>
            </a:schemeClr>
          </a:solidFill>
          <a:ln>
            <a:noFill/>
          </a:ln>
          <a:effectLst/>
        </c:spPr>
      </c:pivotFmt>
      <c:pivotFmt>
        <c:idx val="10"/>
        <c:spPr>
          <a:solidFill>
            <a:srgbClr val="C00000"/>
          </a:solidFill>
          <a:ln>
            <a:noFill/>
          </a:ln>
          <a:effectLst/>
        </c:spPr>
      </c:pivotFmt>
      <c:pivotFmt>
        <c:idx val="11"/>
        <c:spPr>
          <a:solidFill>
            <a:srgbClr val="C00000"/>
          </a:solidFill>
          <a:ln>
            <a:noFill/>
          </a:ln>
          <a:effectLst/>
        </c:spPr>
      </c:pivotFmt>
      <c:pivotFmt>
        <c:idx val="12"/>
        <c:spPr>
          <a:solidFill>
            <a:srgbClr val="C00000"/>
          </a:solidFill>
          <a:ln>
            <a:noFill/>
          </a:ln>
          <a:effectLst/>
        </c:spPr>
      </c:pivotFmt>
      <c:pivotFmt>
        <c:idx val="13"/>
        <c:spPr>
          <a:solidFill>
            <a:srgbClr val="00B050"/>
          </a:solidFill>
          <a:ln>
            <a:noFill/>
          </a:ln>
          <a:effectLst/>
        </c:spPr>
      </c:pivotFmt>
      <c:pivotFmt>
        <c:idx val="14"/>
        <c:spPr>
          <a:solidFill>
            <a:srgbClr val="00B050"/>
          </a:solidFill>
          <a:ln>
            <a:noFill/>
          </a:ln>
          <a:effectLst/>
        </c:spPr>
      </c:pivotFmt>
      <c:pivotFmt>
        <c:idx val="15"/>
        <c:spPr>
          <a:solidFill>
            <a:srgbClr val="00B050"/>
          </a:solidFill>
          <a:ln>
            <a:noFill/>
          </a:ln>
          <a:effectLst/>
        </c:spP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rgbClr val="FFC000"/>
          </a:solidFill>
          <a:ln>
            <a:noFill/>
          </a:ln>
          <a:effectLst/>
        </c:spPr>
      </c:pivotFmt>
      <c:pivotFmt>
        <c:idx val="18"/>
        <c:spPr>
          <a:solidFill>
            <a:srgbClr val="FFC000"/>
          </a:solidFill>
          <a:ln>
            <a:noFill/>
          </a:ln>
          <a:effectLst/>
        </c:spPr>
      </c:pivotFmt>
      <c:pivotFmt>
        <c:idx val="19"/>
        <c:spPr>
          <a:solidFill>
            <a:srgbClr val="FFC000"/>
          </a:solidFill>
          <a:ln>
            <a:noFill/>
          </a:ln>
          <a:effectLst/>
        </c:spPr>
      </c:pivotFmt>
      <c:pivotFmt>
        <c:idx val="20"/>
        <c:spPr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c:spPr>
      </c:pivotFmt>
      <c:pivotFmt>
        <c:idx val="21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22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23"/>
        <c:spPr>
          <a:solidFill>
            <a:schemeClr val="bg2">
              <a:lumMod val="75000"/>
            </a:schemeClr>
          </a:solidFill>
          <a:ln>
            <a:noFill/>
          </a:ln>
          <a:effectLst/>
        </c:spPr>
      </c:pivotFmt>
      <c:pivotFmt>
        <c:idx val="24"/>
        <c:spPr>
          <a:solidFill>
            <a:schemeClr val="bg2">
              <a:lumMod val="75000"/>
            </a:schemeClr>
          </a:solidFill>
          <a:ln>
            <a:noFill/>
          </a:ln>
          <a:effectLst/>
        </c:spPr>
      </c:pivotFmt>
      <c:pivotFmt>
        <c:idx val="25"/>
        <c:spPr>
          <a:solidFill>
            <a:schemeClr val="bg2">
              <a:lumMod val="75000"/>
            </a:schemeClr>
          </a:solidFill>
          <a:ln>
            <a:noFill/>
          </a:ln>
          <a:effectLst/>
        </c:spPr>
      </c:pivotFmt>
      <c:pivotFmt>
        <c:idx val="26"/>
        <c:spPr>
          <a:solidFill>
            <a:srgbClr val="C00000"/>
          </a:solidFill>
          <a:ln>
            <a:noFill/>
          </a:ln>
          <a:effectLst/>
        </c:spPr>
      </c:pivotFmt>
      <c:pivotFmt>
        <c:idx val="27"/>
        <c:spPr>
          <a:solidFill>
            <a:srgbClr val="C00000"/>
          </a:solidFill>
          <a:ln>
            <a:noFill/>
          </a:ln>
          <a:effectLst/>
        </c:spPr>
      </c:pivotFmt>
      <c:pivotFmt>
        <c:idx val="28"/>
        <c:spPr>
          <a:solidFill>
            <a:srgbClr val="C00000"/>
          </a:solidFill>
          <a:ln>
            <a:noFill/>
          </a:ln>
          <a:effectLst/>
        </c:spPr>
      </c:pivotFmt>
      <c:pivotFmt>
        <c:idx val="29"/>
        <c:spPr>
          <a:solidFill>
            <a:srgbClr val="00B050"/>
          </a:solidFill>
          <a:ln>
            <a:noFill/>
          </a:ln>
          <a:effectLst/>
        </c:spPr>
      </c:pivotFmt>
      <c:pivotFmt>
        <c:idx val="30"/>
        <c:spPr>
          <a:solidFill>
            <a:srgbClr val="00B050"/>
          </a:solidFill>
          <a:ln>
            <a:noFill/>
          </a:ln>
          <a:effectLst/>
        </c:spPr>
      </c:pivotFmt>
      <c:pivotFmt>
        <c:idx val="31"/>
        <c:spPr>
          <a:solidFill>
            <a:srgbClr val="00B050"/>
          </a:solidFill>
          <a:ln>
            <a:noFill/>
          </a:ln>
          <a:effectLst/>
        </c:spP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rgbClr val="FFC000"/>
          </a:solidFill>
          <a:ln>
            <a:noFill/>
          </a:ln>
          <a:effectLst/>
        </c:spPr>
      </c:pivotFmt>
      <c:pivotFmt>
        <c:idx val="34"/>
        <c:spPr>
          <a:solidFill>
            <a:srgbClr val="FFC000"/>
          </a:solidFill>
          <a:ln>
            <a:noFill/>
          </a:ln>
          <a:effectLst/>
        </c:spPr>
      </c:pivotFmt>
      <c:pivotFmt>
        <c:idx val="35"/>
        <c:spPr>
          <a:solidFill>
            <a:srgbClr val="FFC000"/>
          </a:solidFill>
          <a:ln>
            <a:noFill/>
          </a:ln>
          <a:effectLst/>
        </c:spPr>
      </c:pivotFmt>
      <c:pivotFmt>
        <c:idx val="36"/>
        <c:spPr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c:spPr>
      </c:pivotFmt>
      <c:pivotFmt>
        <c:idx val="37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38"/>
        <c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c:spPr>
      </c:pivotFmt>
      <c:pivotFmt>
        <c:idx val="39"/>
        <c:spPr>
          <a:solidFill>
            <a:schemeClr val="bg2">
              <a:lumMod val="75000"/>
            </a:schemeClr>
          </a:solidFill>
          <a:ln>
            <a:noFill/>
          </a:ln>
          <a:effectLst/>
        </c:spPr>
      </c:pivotFmt>
      <c:pivotFmt>
        <c:idx val="40"/>
        <c:spPr>
          <a:solidFill>
            <a:schemeClr val="bg2">
              <a:lumMod val="75000"/>
            </a:schemeClr>
          </a:solidFill>
          <a:ln>
            <a:noFill/>
          </a:ln>
          <a:effectLst/>
        </c:spPr>
      </c:pivotFmt>
      <c:pivotFmt>
        <c:idx val="41"/>
        <c:spPr>
          <a:solidFill>
            <a:schemeClr val="bg2">
              <a:lumMod val="75000"/>
            </a:schemeClr>
          </a:solidFill>
          <a:ln>
            <a:noFill/>
          </a:ln>
          <a:effectLst/>
        </c:spPr>
      </c:pivotFmt>
      <c:pivotFmt>
        <c:idx val="42"/>
        <c:spPr>
          <a:solidFill>
            <a:srgbClr val="C00000"/>
          </a:solidFill>
          <a:ln>
            <a:noFill/>
          </a:ln>
          <a:effectLst/>
        </c:spPr>
      </c:pivotFmt>
      <c:pivotFmt>
        <c:idx val="43"/>
        <c:spPr>
          <a:solidFill>
            <a:srgbClr val="C00000"/>
          </a:solidFill>
          <a:ln>
            <a:noFill/>
          </a:ln>
          <a:effectLst/>
        </c:spPr>
      </c:pivotFmt>
      <c:pivotFmt>
        <c:idx val="44"/>
        <c:spPr>
          <a:solidFill>
            <a:srgbClr val="C00000"/>
          </a:solidFill>
          <a:ln>
            <a:noFill/>
          </a:ln>
          <a:effectLst/>
        </c:spPr>
      </c:pivotFmt>
      <c:pivotFmt>
        <c:idx val="45"/>
        <c:spPr>
          <a:solidFill>
            <a:srgbClr val="00B050"/>
          </a:solidFill>
          <a:ln>
            <a:noFill/>
          </a:ln>
          <a:effectLst/>
        </c:spPr>
      </c:pivotFmt>
      <c:pivotFmt>
        <c:idx val="46"/>
        <c:spPr>
          <a:solidFill>
            <a:srgbClr val="00B050"/>
          </a:solidFill>
          <a:ln>
            <a:noFill/>
          </a:ln>
          <a:effectLst/>
        </c:spPr>
      </c:pivotFmt>
      <c:pivotFmt>
        <c:idx val="47"/>
        <c:spPr>
          <a:solidFill>
            <a:srgbClr val="00B050"/>
          </a:solidFill>
          <a:ln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5.1540768744013719E-2"/>
          <c:y val="6.0244393002163103E-2"/>
          <c:w val="0.93555981924571963"/>
          <c:h val="0.8712341324807407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8593776"/>
        <c:axId val="458594104"/>
      </c:barChart>
      <c:catAx>
        <c:axId val="45859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594104"/>
        <c:crosses val="autoZero"/>
        <c:auto val="1"/>
        <c:lblAlgn val="ctr"/>
        <c:lblOffset val="100"/>
        <c:noMultiLvlLbl val="0"/>
      </c:catAx>
      <c:valAx>
        <c:axId val="458594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59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81619371261617E-2"/>
          <c:y val="0.18889395782643958"/>
          <c:w val="0.8911557801547394"/>
          <c:h val="0.4811520597315278"/>
        </c:manualLayout>
      </c:layout>
      <c:lineChart>
        <c:grouping val="standard"/>
        <c:varyColors val="0"/>
        <c:ser>
          <c:idx val="0"/>
          <c:order val="0"/>
          <c:tx>
            <c:strRef>
              <c:f>AIM!$B$3</c:f>
              <c:strCache>
                <c:ptCount val="1"/>
                <c:pt idx="0">
                  <c:v>Critical (24/7)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AIM!$C$2:$AK$2</c:f>
              <c:strCache>
                <c:ptCount val="26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</c:strCache>
            </c:strRef>
          </c:cat>
          <c:val>
            <c:numRef>
              <c:f>AIM!$C$3:$AK$3</c:f>
              <c:numCache>
                <c:formatCode>0.00%</c:formatCode>
                <c:ptCount val="26"/>
                <c:pt idx="0">
                  <c:v>0.9506</c:v>
                </c:pt>
                <c:pt idx="1">
                  <c:v>0.98619999999999997</c:v>
                </c:pt>
                <c:pt idx="2">
                  <c:v>0.97250000000000003</c:v>
                </c:pt>
                <c:pt idx="3">
                  <c:v>0.99450000000000005</c:v>
                </c:pt>
                <c:pt idx="4">
                  <c:v>0.99880000000000002</c:v>
                </c:pt>
                <c:pt idx="5">
                  <c:v>0.99209999999999998</c:v>
                </c:pt>
                <c:pt idx="6">
                  <c:v>0.98980000000000001</c:v>
                </c:pt>
                <c:pt idx="7">
                  <c:v>0.96060000000000001</c:v>
                </c:pt>
                <c:pt idx="8">
                  <c:v>0.98660000000000003</c:v>
                </c:pt>
                <c:pt idx="9">
                  <c:v>0.99709999999999999</c:v>
                </c:pt>
                <c:pt idx="10">
                  <c:v>0.99770000000000003</c:v>
                </c:pt>
                <c:pt idx="11">
                  <c:v>0.98260000000000003</c:v>
                </c:pt>
                <c:pt idx="12">
                  <c:v>0.98980000000000001</c:v>
                </c:pt>
                <c:pt idx="13">
                  <c:v>0.997</c:v>
                </c:pt>
                <c:pt idx="14">
                  <c:v>0.99650000000000005</c:v>
                </c:pt>
                <c:pt idx="15">
                  <c:v>0.99180000000000001</c:v>
                </c:pt>
                <c:pt idx="16">
                  <c:v>0.99980000000000002</c:v>
                </c:pt>
                <c:pt idx="17">
                  <c:v>0.99980000000000002</c:v>
                </c:pt>
                <c:pt idx="18">
                  <c:v>0.99280000000000002</c:v>
                </c:pt>
                <c:pt idx="19">
                  <c:v>0.99829999999999997</c:v>
                </c:pt>
                <c:pt idx="20">
                  <c:v>0.995</c:v>
                </c:pt>
                <c:pt idx="21">
                  <c:v>0.99729999999999996</c:v>
                </c:pt>
                <c:pt idx="22">
                  <c:v>0.99919999999999998</c:v>
                </c:pt>
                <c:pt idx="23">
                  <c:v>0.99829999999999997</c:v>
                </c:pt>
                <c:pt idx="24">
                  <c:v>0.99909999999999999</c:v>
                </c:pt>
                <c:pt idx="25">
                  <c:v>0.99790000000000001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2EB-4419-B84D-AEE5D26B4564}"/>
            </c:ext>
          </c:extLst>
        </c:ser>
        <c:ser>
          <c:idx val="1"/>
          <c:order val="1"/>
          <c:tx>
            <c:strRef>
              <c:f>AIM!$B$4</c:f>
              <c:strCache>
                <c:ptCount val="1"/>
                <c:pt idx="0">
                  <c:v>Critical (8AM-5PM)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AIM!$C$2:$AK$2</c:f>
              <c:strCache>
                <c:ptCount val="26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</c:strCache>
            </c:strRef>
          </c:cat>
          <c:val>
            <c:numRef>
              <c:f>AIM!$C$4:$AK$4</c:f>
              <c:numCache>
                <c:formatCode>0.00%</c:formatCode>
                <c:ptCount val="26"/>
                <c:pt idx="0">
                  <c:v>0.96699999999999997</c:v>
                </c:pt>
                <c:pt idx="1">
                  <c:v>0.99160000000000004</c:v>
                </c:pt>
                <c:pt idx="2">
                  <c:v>0.98119999999999996</c:v>
                </c:pt>
                <c:pt idx="3">
                  <c:v>0.98929999999999996</c:v>
                </c:pt>
                <c:pt idx="4">
                  <c:v>0.99709999999999999</c:v>
                </c:pt>
                <c:pt idx="5">
                  <c:v>0.99180000000000001</c:v>
                </c:pt>
                <c:pt idx="6">
                  <c:v>0.99260000000000004</c:v>
                </c:pt>
                <c:pt idx="7">
                  <c:v>0.92230000000000001</c:v>
                </c:pt>
                <c:pt idx="8">
                  <c:v>0.98050000000000004</c:v>
                </c:pt>
                <c:pt idx="9">
                  <c:v>0.99939999999999996</c:v>
                </c:pt>
                <c:pt idx="10">
                  <c:v>0.995</c:v>
                </c:pt>
                <c:pt idx="11">
                  <c:v>0.98340000000000005</c:v>
                </c:pt>
                <c:pt idx="12">
                  <c:v>0.99180000000000001</c:v>
                </c:pt>
                <c:pt idx="13">
                  <c:v>0.99139999999999995</c:v>
                </c:pt>
                <c:pt idx="14">
                  <c:v>0.99590000000000001</c:v>
                </c:pt>
                <c:pt idx="15">
                  <c:v>0.98899999999999999</c:v>
                </c:pt>
                <c:pt idx="16">
                  <c:v>0.99950000000000006</c:v>
                </c:pt>
                <c:pt idx="17">
                  <c:v>0.99929999999999997</c:v>
                </c:pt>
                <c:pt idx="18">
                  <c:v>0.99409999999999998</c:v>
                </c:pt>
                <c:pt idx="19">
                  <c:v>0.99939999999999996</c:v>
                </c:pt>
                <c:pt idx="20">
                  <c:v>0.99080000000000001</c:v>
                </c:pt>
                <c:pt idx="21">
                  <c:v>0.99709999999999999</c:v>
                </c:pt>
                <c:pt idx="22">
                  <c:v>0.99909999999999999</c:v>
                </c:pt>
                <c:pt idx="23">
                  <c:v>0.99739999999999995</c:v>
                </c:pt>
                <c:pt idx="24">
                  <c:v>0.99860000000000004</c:v>
                </c:pt>
                <c:pt idx="25">
                  <c:v>0.99690000000000001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82EB-4419-B84D-AEE5D26B4564}"/>
            </c:ext>
          </c:extLst>
        </c:ser>
        <c:ser>
          <c:idx val="2"/>
          <c:order val="2"/>
          <c:tx>
            <c:strRef>
              <c:f>AIM!$B$5</c:f>
              <c:strCache>
                <c:ptCount val="1"/>
                <c:pt idx="0">
                  <c:v>High(24/7)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AIM!$C$2:$AK$2</c:f>
              <c:strCache>
                <c:ptCount val="26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</c:strCache>
            </c:strRef>
          </c:cat>
          <c:val>
            <c:numRef>
              <c:f>AIM!$C$5:$AK$5</c:f>
              <c:numCache>
                <c:formatCode>0.00%</c:formatCode>
                <c:ptCount val="26"/>
                <c:pt idx="0">
                  <c:v>0.999</c:v>
                </c:pt>
                <c:pt idx="1">
                  <c:v>0.99439999999999995</c:v>
                </c:pt>
                <c:pt idx="2">
                  <c:v>0.99939999999999996</c:v>
                </c:pt>
                <c:pt idx="3">
                  <c:v>0.99939999999999996</c:v>
                </c:pt>
                <c:pt idx="4">
                  <c:v>0.99960000000000004</c:v>
                </c:pt>
                <c:pt idx="5">
                  <c:v>1</c:v>
                </c:pt>
                <c:pt idx="6">
                  <c:v>0.99019999999999997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0.99990000000000001</c:v>
                </c:pt>
                <c:pt idx="11">
                  <c:v>0.99738333333333307</c:v>
                </c:pt>
                <c:pt idx="12">
                  <c:v>1</c:v>
                </c:pt>
                <c:pt idx="13">
                  <c:v>0.99980000000000002</c:v>
                </c:pt>
                <c:pt idx="14">
                  <c:v>0.99990000000000001</c:v>
                </c:pt>
                <c:pt idx="15">
                  <c:v>0.99990000000000001</c:v>
                </c:pt>
                <c:pt idx="16">
                  <c:v>1</c:v>
                </c:pt>
                <c:pt idx="17">
                  <c:v>0.99960000000000004</c:v>
                </c:pt>
                <c:pt idx="18">
                  <c:v>0.99990000000000001</c:v>
                </c:pt>
                <c:pt idx="19">
                  <c:v>1</c:v>
                </c:pt>
                <c:pt idx="20">
                  <c:v>0.99919999999999998</c:v>
                </c:pt>
                <c:pt idx="21">
                  <c:v>0.99860000000000004</c:v>
                </c:pt>
                <c:pt idx="22">
                  <c:v>0.99880000000000002</c:v>
                </c:pt>
                <c:pt idx="23">
                  <c:v>0.99419999999999997</c:v>
                </c:pt>
                <c:pt idx="24">
                  <c:v>0.99939999999999996</c:v>
                </c:pt>
                <c:pt idx="25">
                  <c:v>0.99829999999999997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82EB-4419-B84D-AEE5D26B4564}"/>
            </c:ext>
          </c:extLst>
        </c:ser>
        <c:ser>
          <c:idx val="3"/>
          <c:order val="3"/>
          <c:tx>
            <c:strRef>
              <c:f>AIM!$B$6</c:f>
              <c:strCache>
                <c:ptCount val="1"/>
                <c:pt idx="0">
                  <c:v>Essential (8AM- 5PM)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AIM!$C$2:$AK$2</c:f>
              <c:strCache>
                <c:ptCount val="26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</c:strCache>
            </c:strRef>
          </c:cat>
          <c:val>
            <c:numRef>
              <c:f>AIM!$C$6:$AK$6</c:f>
              <c:numCache>
                <c:formatCode>0.00%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0.99980000000000002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0.99981666666666669</c:v>
                </c:pt>
                <c:pt idx="12">
                  <c:v>1</c:v>
                </c:pt>
                <c:pt idx="13">
                  <c:v>0.99839999999999995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0.99990000000000001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82EB-4419-B84D-AEE5D26B4564}"/>
            </c:ext>
          </c:extLst>
        </c:ser>
        <c:ser>
          <c:idx val="4"/>
          <c:order val="4"/>
          <c:tx>
            <c:strRef>
              <c:f>AIM!$B$7</c:f>
              <c:strCache>
                <c:ptCount val="1"/>
                <c:pt idx="0">
                  <c:v>Important (8AM-5PM)</c:v>
                </c:pt>
              </c:strCache>
            </c:strRef>
          </c:tx>
          <c:spPr>
            <a:ln w="19050" cap="rnd">
              <a:solidFill>
                <a:srgbClr val="7EB0DE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AIM!$C$2:$AK$2</c:f>
              <c:strCache>
                <c:ptCount val="26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</c:strCache>
            </c:strRef>
          </c:cat>
          <c:val>
            <c:numRef>
              <c:f>AIM!$C$7:$AK$7</c:f>
              <c:numCache>
                <c:formatCode>0.00%</c:formatCode>
                <c:ptCount val="26"/>
                <c:pt idx="0">
                  <c:v>0.99939999999999996</c:v>
                </c:pt>
                <c:pt idx="1">
                  <c:v>0.99909999999999999</c:v>
                </c:pt>
                <c:pt idx="2">
                  <c:v>0.99739999999999995</c:v>
                </c:pt>
                <c:pt idx="3">
                  <c:v>1</c:v>
                </c:pt>
                <c:pt idx="4">
                  <c:v>0.99960000000000004</c:v>
                </c:pt>
                <c:pt idx="5">
                  <c:v>1</c:v>
                </c:pt>
                <c:pt idx="6">
                  <c:v>0.99990000000000001</c:v>
                </c:pt>
                <c:pt idx="7">
                  <c:v>1</c:v>
                </c:pt>
                <c:pt idx="8">
                  <c:v>0.99939999999999996</c:v>
                </c:pt>
                <c:pt idx="9">
                  <c:v>0.99950000000000006</c:v>
                </c:pt>
                <c:pt idx="10">
                  <c:v>0.99950000000000006</c:v>
                </c:pt>
                <c:pt idx="11">
                  <c:v>0.99921111111111116</c:v>
                </c:pt>
                <c:pt idx="12">
                  <c:v>1</c:v>
                </c:pt>
                <c:pt idx="13">
                  <c:v>0.99890000000000001</c:v>
                </c:pt>
                <c:pt idx="14">
                  <c:v>0.99929999999999997</c:v>
                </c:pt>
                <c:pt idx="15">
                  <c:v>0.99970000000000003</c:v>
                </c:pt>
                <c:pt idx="16">
                  <c:v>1</c:v>
                </c:pt>
                <c:pt idx="17">
                  <c:v>0.99980000000000002</c:v>
                </c:pt>
                <c:pt idx="18">
                  <c:v>0.99970000000000003</c:v>
                </c:pt>
                <c:pt idx="19">
                  <c:v>0.99970000000000003</c:v>
                </c:pt>
                <c:pt idx="20">
                  <c:v>1</c:v>
                </c:pt>
                <c:pt idx="21">
                  <c:v>0.99950000000000006</c:v>
                </c:pt>
                <c:pt idx="22">
                  <c:v>0.99970000000000003</c:v>
                </c:pt>
                <c:pt idx="23">
                  <c:v>0.99880000000000002</c:v>
                </c:pt>
                <c:pt idx="24">
                  <c:v>0.99680000000000002</c:v>
                </c:pt>
                <c:pt idx="25">
                  <c:v>0.99870000000000003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7-82EB-4419-B84D-AEE5D26B4564}"/>
            </c:ext>
          </c:extLst>
        </c:ser>
        <c:ser>
          <c:idx val="5"/>
          <c:order val="5"/>
          <c:tx>
            <c:strRef>
              <c:f>AIM!$B$8</c:f>
              <c:strCache>
                <c:ptCount val="1"/>
                <c:pt idx="0">
                  <c:v>Target</c:v>
                </c:pt>
              </c:strCache>
            </c:strRef>
          </c:tx>
          <c:spPr>
            <a:ln w="38100" cap="rnd">
              <a:solidFill>
                <a:srgbClr val="C00000"/>
              </a:solidFill>
              <a:prstDash val="sysDot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AIM!$C$2:$AK$2</c:f>
              <c:strCache>
                <c:ptCount val="26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</c:strCache>
            </c:strRef>
          </c:cat>
          <c:val>
            <c:numRef>
              <c:f>AIM!$C$8:$AK$8</c:f>
              <c:numCache>
                <c:formatCode>0.00%</c:formatCode>
                <c:ptCount val="26"/>
                <c:pt idx="0">
                  <c:v>0.99</c:v>
                </c:pt>
                <c:pt idx="1">
                  <c:v>0.99</c:v>
                </c:pt>
                <c:pt idx="2">
                  <c:v>0.99</c:v>
                </c:pt>
                <c:pt idx="3">
                  <c:v>0.99</c:v>
                </c:pt>
                <c:pt idx="4">
                  <c:v>0.99</c:v>
                </c:pt>
                <c:pt idx="5">
                  <c:v>0.99</c:v>
                </c:pt>
                <c:pt idx="6">
                  <c:v>0.99</c:v>
                </c:pt>
                <c:pt idx="7">
                  <c:v>0.99</c:v>
                </c:pt>
                <c:pt idx="8">
                  <c:v>0.99</c:v>
                </c:pt>
                <c:pt idx="9">
                  <c:v>0.99</c:v>
                </c:pt>
                <c:pt idx="10">
                  <c:v>0.99</c:v>
                </c:pt>
                <c:pt idx="11">
                  <c:v>0.99</c:v>
                </c:pt>
                <c:pt idx="12">
                  <c:v>0.99</c:v>
                </c:pt>
                <c:pt idx="13">
                  <c:v>0.99</c:v>
                </c:pt>
                <c:pt idx="14">
                  <c:v>0.99</c:v>
                </c:pt>
                <c:pt idx="15">
                  <c:v>0.99</c:v>
                </c:pt>
                <c:pt idx="16">
                  <c:v>0.99</c:v>
                </c:pt>
                <c:pt idx="17">
                  <c:v>0.99</c:v>
                </c:pt>
                <c:pt idx="18">
                  <c:v>0.99</c:v>
                </c:pt>
                <c:pt idx="19">
                  <c:v>0.99</c:v>
                </c:pt>
                <c:pt idx="20">
                  <c:v>0.99</c:v>
                </c:pt>
                <c:pt idx="21">
                  <c:v>0.99</c:v>
                </c:pt>
                <c:pt idx="22">
                  <c:v>0.99</c:v>
                </c:pt>
                <c:pt idx="23">
                  <c:v>0.99</c:v>
                </c:pt>
                <c:pt idx="24">
                  <c:v>0.99</c:v>
                </c:pt>
                <c:pt idx="25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82EB-4419-B84D-AEE5D26B4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4972216"/>
        <c:axId val="604972608"/>
        <c:extLst/>
      </c:lineChart>
      <c:catAx>
        <c:axId val="604972216"/>
        <c:scaling>
          <c:orientation val="minMax"/>
        </c:scaling>
        <c:delete val="0"/>
        <c:axPos val="b"/>
        <c:numFmt formatCode="mmm\ 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972608"/>
        <c:crosses val="autoZero"/>
        <c:auto val="0"/>
        <c:lblAlgn val="ctr"/>
        <c:lblOffset val="100"/>
        <c:tickLblSkip val="1"/>
        <c:noMultiLvlLbl val="1"/>
      </c:catAx>
      <c:valAx>
        <c:axId val="604972608"/>
        <c:scaling>
          <c:orientation val="minMax"/>
          <c:max val="1"/>
          <c:min val="0.9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972216"/>
        <c:crossesAt val="1"/>
        <c:crossBetween val="midCat"/>
        <c:maj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808836605443052E-3"/>
          <c:y val="0.85180832708137433"/>
          <c:w val="0.96974452042091019"/>
          <c:h val="0.125381498590184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bg1"/>
                </a:solidFill>
              </a:rPr>
              <a:t>Service Desk Performance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Fiscal 7/15</a:t>
            </a:r>
            <a:r>
              <a:rPr lang="en-US" sz="1400" baseline="0" dirty="0">
                <a:solidFill>
                  <a:schemeClr val="bg1"/>
                </a:solidFill>
              </a:rPr>
              <a:t> – 8/17</a:t>
            </a:r>
            <a:endParaRPr lang="en-US" sz="16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8805110554806518"/>
          <c:y val="2.271813995617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797381403837089E-2"/>
          <c:y val="0.19723468695633239"/>
          <c:w val="0.88383122864358932"/>
          <c:h val="0.49290634121387644"/>
        </c:manualLayout>
      </c:layout>
      <c:lineChart>
        <c:grouping val="standard"/>
        <c:varyColors val="0"/>
        <c:ser>
          <c:idx val="0"/>
          <c:order val="0"/>
          <c:tx>
            <c:strRef>
              <c:f>AIM!$B$9</c:f>
              <c:strCache>
                <c:ptCount val="1"/>
                <c:pt idx="0">
                  <c:v>Total Tickets Resolved  (Incidents &amp; Requests)</c:v>
                </c:pt>
              </c:strCache>
            </c:strRef>
          </c:tx>
          <c:spPr>
            <a:ln w="38100" cap="rnd">
              <a:solidFill>
                <a:sysClr val="window" lastClr="FFFFFF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AIM!$C$2:$AJ$2</c:f>
              <c:strCache>
                <c:ptCount val="26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</c:strCache>
            </c:strRef>
          </c:cat>
          <c:val>
            <c:numRef>
              <c:f>AIM!$C$9:$AJ$9</c:f>
              <c:numCache>
                <c:formatCode>0.00%</c:formatCode>
                <c:ptCount val="26"/>
                <c:pt idx="0">
                  <c:v>0.89</c:v>
                </c:pt>
                <c:pt idx="1">
                  <c:v>0.89</c:v>
                </c:pt>
                <c:pt idx="2">
                  <c:v>0.88</c:v>
                </c:pt>
                <c:pt idx="3">
                  <c:v>0.87</c:v>
                </c:pt>
                <c:pt idx="4">
                  <c:v>0.84</c:v>
                </c:pt>
                <c:pt idx="5">
                  <c:v>0.85</c:v>
                </c:pt>
                <c:pt idx="6">
                  <c:v>0.88</c:v>
                </c:pt>
                <c:pt idx="7">
                  <c:v>0.92</c:v>
                </c:pt>
                <c:pt idx="8">
                  <c:v>0.88</c:v>
                </c:pt>
                <c:pt idx="9">
                  <c:v>0.85</c:v>
                </c:pt>
                <c:pt idx="10">
                  <c:v>0.89</c:v>
                </c:pt>
                <c:pt idx="11">
                  <c:v>0.86</c:v>
                </c:pt>
                <c:pt idx="12">
                  <c:v>0.85</c:v>
                </c:pt>
                <c:pt idx="13">
                  <c:v>0.84</c:v>
                </c:pt>
                <c:pt idx="14">
                  <c:v>0.9</c:v>
                </c:pt>
                <c:pt idx="15">
                  <c:v>0.9</c:v>
                </c:pt>
                <c:pt idx="16">
                  <c:v>0.90280000000000005</c:v>
                </c:pt>
                <c:pt idx="17">
                  <c:v>0.92220000000000002</c:v>
                </c:pt>
                <c:pt idx="18">
                  <c:v>0.9</c:v>
                </c:pt>
                <c:pt idx="19">
                  <c:v>0.9</c:v>
                </c:pt>
                <c:pt idx="20">
                  <c:v>0.89590000000000003</c:v>
                </c:pt>
                <c:pt idx="21">
                  <c:v>0.8992</c:v>
                </c:pt>
                <c:pt idx="22">
                  <c:v>0.88929999999999998</c:v>
                </c:pt>
                <c:pt idx="23">
                  <c:v>0.90269999999999995</c:v>
                </c:pt>
                <c:pt idx="24">
                  <c:v>0.88480000000000003</c:v>
                </c:pt>
                <c:pt idx="25">
                  <c:v>0.87660000000000005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8-6028-4055-AAE8-2E120098D33E}"/>
            </c:ext>
          </c:extLst>
        </c:ser>
        <c:ser>
          <c:idx val="2"/>
          <c:order val="2"/>
          <c:tx>
            <c:strRef>
              <c:f>AIM!$B$11</c:f>
              <c:strCache>
                <c:ptCount val="1"/>
                <c:pt idx="0">
                  <c:v>Incidents Resolved</c:v>
                </c:pt>
              </c:strCache>
            </c:strRef>
          </c:tx>
          <c:spPr>
            <a:ln w="12700" cap="rnd">
              <a:solidFill>
                <a:srgbClr val="C0504D">
                  <a:lumMod val="60000"/>
                  <a:lumOff val="40000"/>
                </a:srgb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AIM!$C$2:$AJ$2</c:f>
              <c:strCache>
                <c:ptCount val="26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</c:strCache>
            </c:strRef>
          </c:cat>
          <c:val>
            <c:numRef>
              <c:f>AIM!$C$11:$AJ$11</c:f>
              <c:numCache>
                <c:formatCode>0.00%</c:formatCode>
                <c:ptCount val="26"/>
                <c:pt idx="0">
                  <c:v>0.73</c:v>
                </c:pt>
                <c:pt idx="1">
                  <c:v>0.86</c:v>
                </c:pt>
                <c:pt idx="2">
                  <c:v>0.83</c:v>
                </c:pt>
                <c:pt idx="3">
                  <c:v>0.81</c:v>
                </c:pt>
                <c:pt idx="4">
                  <c:v>0.77</c:v>
                </c:pt>
                <c:pt idx="5">
                  <c:v>0.75</c:v>
                </c:pt>
                <c:pt idx="6">
                  <c:v>0.77</c:v>
                </c:pt>
                <c:pt idx="7">
                  <c:v>0.76</c:v>
                </c:pt>
                <c:pt idx="8">
                  <c:v>0.83</c:v>
                </c:pt>
                <c:pt idx="9">
                  <c:v>0.75</c:v>
                </c:pt>
                <c:pt idx="10">
                  <c:v>0.83</c:v>
                </c:pt>
                <c:pt idx="11">
                  <c:v>0.73</c:v>
                </c:pt>
                <c:pt idx="12">
                  <c:v>0.74</c:v>
                </c:pt>
                <c:pt idx="13">
                  <c:v>0.75560000000000005</c:v>
                </c:pt>
                <c:pt idx="14">
                  <c:v>0.81</c:v>
                </c:pt>
                <c:pt idx="15">
                  <c:v>0.83</c:v>
                </c:pt>
                <c:pt idx="16">
                  <c:v>0.84030000000000005</c:v>
                </c:pt>
                <c:pt idx="17">
                  <c:v>0.86029999999999995</c:v>
                </c:pt>
                <c:pt idx="18">
                  <c:v>0.8</c:v>
                </c:pt>
                <c:pt idx="19">
                  <c:v>0.8</c:v>
                </c:pt>
                <c:pt idx="20">
                  <c:v>0.82569999999999999</c:v>
                </c:pt>
                <c:pt idx="21">
                  <c:v>0.82330000000000003</c:v>
                </c:pt>
                <c:pt idx="22">
                  <c:v>0.83020000000000005</c:v>
                </c:pt>
                <c:pt idx="23">
                  <c:v>0.81899999999999995</c:v>
                </c:pt>
                <c:pt idx="24">
                  <c:v>0.81740000000000002</c:v>
                </c:pt>
                <c:pt idx="25">
                  <c:v>0.84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F-6028-4055-AAE8-2E120098D33E}"/>
            </c:ext>
          </c:extLst>
        </c:ser>
        <c:ser>
          <c:idx val="4"/>
          <c:order val="4"/>
          <c:tx>
            <c:strRef>
              <c:f>AIM!$B$13</c:f>
              <c:strCache>
                <c:ptCount val="1"/>
                <c:pt idx="0">
                  <c:v>Requests Resolved</c:v>
                </c:pt>
              </c:strCache>
            </c:strRef>
          </c:tx>
          <c:spPr>
            <a:ln w="12700" cap="rnd">
              <a:solidFill>
                <a:srgbClr val="9BBB59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AIM!$C$2:$AJ$2</c:f>
              <c:strCache>
                <c:ptCount val="26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</c:strCache>
            </c:strRef>
          </c:cat>
          <c:val>
            <c:numRef>
              <c:f>AIM!$C$13:$AJ$13</c:f>
              <c:numCache>
                <c:formatCode>0.00%</c:formatCode>
                <c:ptCount val="26"/>
                <c:pt idx="0">
                  <c:v>0.9</c:v>
                </c:pt>
                <c:pt idx="1">
                  <c:v>0.99</c:v>
                </c:pt>
                <c:pt idx="2">
                  <c:v>0.89</c:v>
                </c:pt>
                <c:pt idx="3">
                  <c:v>0.88</c:v>
                </c:pt>
                <c:pt idx="4">
                  <c:v>0.86</c:v>
                </c:pt>
                <c:pt idx="5">
                  <c:v>0.89</c:v>
                </c:pt>
                <c:pt idx="6">
                  <c:v>0.91</c:v>
                </c:pt>
                <c:pt idx="7">
                  <c:v>0.9</c:v>
                </c:pt>
                <c:pt idx="8">
                  <c:v>0.91</c:v>
                </c:pt>
                <c:pt idx="9">
                  <c:v>0.88</c:v>
                </c:pt>
                <c:pt idx="10">
                  <c:v>0.9</c:v>
                </c:pt>
                <c:pt idx="11">
                  <c:v>0.9</c:v>
                </c:pt>
                <c:pt idx="12">
                  <c:v>0.89</c:v>
                </c:pt>
                <c:pt idx="13">
                  <c:v>0.87609999999999999</c:v>
                </c:pt>
                <c:pt idx="14">
                  <c:v>0.92</c:v>
                </c:pt>
                <c:pt idx="15">
                  <c:v>0.92</c:v>
                </c:pt>
                <c:pt idx="16">
                  <c:v>0.92169999999999996</c:v>
                </c:pt>
                <c:pt idx="17">
                  <c:v>0.94110000000000005</c:v>
                </c:pt>
                <c:pt idx="18">
                  <c:v>0.92679999999999996</c:v>
                </c:pt>
                <c:pt idx="19">
                  <c:v>0.92259999999999998</c:v>
                </c:pt>
                <c:pt idx="20">
                  <c:v>0.91510000000000002</c:v>
                </c:pt>
                <c:pt idx="21">
                  <c:v>0.92349999999999999</c:v>
                </c:pt>
                <c:pt idx="22">
                  <c:v>0.90890000000000004</c:v>
                </c:pt>
                <c:pt idx="23">
                  <c:v>0.9294</c:v>
                </c:pt>
                <c:pt idx="24">
                  <c:v>0.91720000000000002</c:v>
                </c:pt>
                <c:pt idx="25">
                  <c:v>0.89349999999999996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B-6028-4055-AAE8-2E120098D33E}"/>
            </c:ext>
          </c:extLst>
        </c:ser>
        <c:ser>
          <c:idx val="6"/>
          <c:order val="6"/>
          <c:tx>
            <c:strRef>
              <c:f>AIM!$B$15</c:f>
              <c:strCache>
                <c:ptCount val="1"/>
                <c:pt idx="0">
                  <c:v>Target</c:v>
                </c:pt>
              </c:strCache>
            </c:strRef>
          </c:tx>
          <c:spPr>
            <a:ln w="38100" cap="rnd">
              <a:solidFill>
                <a:srgbClr val="C00000"/>
              </a:solidFill>
              <a:prstDash val="sysDot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AIM!$C$2:$AJ$2</c:f>
              <c:strCache>
                <c:ptCount val="26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</c:strCache>
            </c:strRef>
          </c:cat>
          <c:val>
            <c:numRef>
              <c:f>AIM!$C$15:$AJ$15</c:f>
              <c:numCache>
                <c:formatCode>0.00%</c:formatCode>
                <c:ptCount val="26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  <c:pt idx="12">
                  <c:v>0.85</c:v>
                </c:pt>
                <c:pt idx="13">
                  <c:v>0.85</c:v>
                </c:pt>
                <c:pt idx="14">
                  <c:v>0.85</c:v>
                </c:pt>
                <c:pt idx="15">
                  <c:v>0.85</c:v>
                </c:pt>
                <c:pt idx="16">
                  <c:v>0.85</c:v>
                </c:pt>
                <c:pt idx="17">
                  <c:v>0.85</c:v>
                </c:pt>
                <c:pt idx="18">
                  <c:v>0.85</c:v>
                </c:pt>
                <c:pt idx="19">
                  <c:v>0.85</c:v>
                </c:pt>
                <c:pt idx="20">
                  <c:v>0.85</c:v>
                </c:pt>
                <c:pt idx="21">
                  <c:v>0.85</c:v>
                </c:pt>
                <c:pt idx="22">
                  <c:v>0.85</c:v>
                </c:pt>
                <c:pt idx="23">
                  <c:v>0.85</c:v>
                </c:pt>
                <c:pt idx="24">
                  <c:v>0.85</c:v>
                </c:pt>
                <c:pt idx="25">
                  <c:v>0.85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C-6028-4055-AAE8-2E120098D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6085152"/>
        <c:axId val="60608554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AIM!$B$10</c15:sqref>
                        </c15:formulaRef>
                      </c:ext>
                    </c:extLst>
                    <c:strCache>
                      <c:ptCount val="1"/>
                      <c:pt idx="0">
                        <c:v>Total Ticket Resolved - Volume</c:v>
                      </c:pt>
                    </c:strCache>
                  </c:strRef>
                </c:tx>
                <c:spPr>
                  <a:ln w="34925" cap="rnd">
                    <a:solidFill>
                      <a:schemeClr val="accent2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AIM!$C$2:$AJ$2</c15:sqref>
                        </c15:formulaRef>
                      </c:ext>
                    </c:extLst>
                    <c:strCache>
                      <c:ptCount val="26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AIM!$C$10:$AJ$10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 formatCode="0">
                        <c:v>6004</c:v>
                      </c:pt>
                      <c:pt idx="1" formatCode="0">
                        <c:v>5670</c:v>
                      </c:pt>
                      <c:pt idx="2" formatCode="0">
                        <c:v>5760</c:v>
                      </c:pt>
                      <c:pt idx="3" formatCode="0">
                        <c:v>5780</c:v>
                      </c:pt>
                      <c:pt idx="4">
                        <c:v>4808</c:v>
                      </c:pt>
                      <c:pt idx="5">
                        <c:v>5178</c:v>
                      </c:pt>
                      <c:pt idx="6">
                        <c:v>5270</c:v>
                      </c:pt>
                      <c:pt idx="7" formatCode="0">
                        <c:v>5400</c:v>
                      </c:pt>
                      <c:pt idx="8">
                        <c:v>5003</c:v>
                      </c:pt>
                      <c:pt idx="9" formatCode="0">
                        <c:v>4267</c:v>
                      </c:pt>
                      <c:pt idx="10" formatCode="0">
                        <c:v>4780</c:v>
                      </c:pt>
                      <c:pt idx="11" formatCode="0">
                        <c:v>4870</c:v>
                      </c:pt>
                      <c:pt idx="12" formatCode="0">
                        <c:v>4058</c:v>
                      </c:pt>
                      <c:pt idx="13" formatCode="0">
                        <c:v>5533</c:v>
                      </c:pt>
                      <c:pt idx="14" formatCode="0">
                        <c:v>4277</c:v>
                      </c:pt>
                      <c:pt idx="15" formatCode="0">
                        <c:v>4207</c:v>
                      </c:pt>
                      <c:pt idx="16" formatCode="0">
                        <c:v>3592</c:v>
                      </c:pt>
                      <c:pt idx="17" formatCode="0">
                        <c:v>3702</c:v>
                      </c:pt>
                      <c:pt idx="18" formatCode="0">
                        <c:v>4587</c:v>
                      </c:pt>
                      <c:pt idx="19" formatCode="0">
                        <c:v>4625</c:v>
                      </c:pt>
                      <c:pt idx="20" formatCode="0">
                        <c:v>5379</c:v>
                      </c:pt>
                      <c:pt idx="21" formatCode="0">
                        <c:v>4524</c:v>
                      </c:pt>
                      <c:pt idx="22" formatCode="0">
                        <c:v>4226</c:v>
                      </c:pt>
                      <c:pt idx="23" formatCode="0">
                        <c:v>4524</c:v>
                      </c:pt>
                      <c:pt idx="24" formatCode="0">
                        <c:v>4930</c:v>
                      </c:pt>
                      <c:pt idx="25" formatCode="0">
                        <c:v>5625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D-6028-4055-AAE8-2E120098D33E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AIM!$B$12</c15:sqref>
                        </c15:formulaRef>
                      </c:ext>
                    </c:extLst>
                    <c:strCache>
                      <c:ptCount val="1"/>
                      <c:pt idx="0">
                        <c:v>Incidents Resolved - Volume</c:v>
                      </c:pt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AIM!$C$2:$AJ$2</c15:sqref>
                        </c15:formulaRef>
                      </c:ext>
                    </c:extLst>
                    <c:strCache>
                      <c:ptCount val="26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AIM!$C$12:$AJ$12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 formatCode="0">
                        <c:v>981</c:v>
                      </c:pt>
                      <c:pt idx="1" formatCode="0">
                        <c:v>1330</c:v>
                      </c:pt>
                      <c:pt idx="2" formatCode="0">
                        <c:v>1460</c:v>
                      </c:pt>
                      <c:pt idx="3" formatCode="0">
                        <c:v>1550</c:v>
                      </c:pt>
                      <c:pt idx="4">
                        <c:v>1358</c:v>
                      </c:pt>
                      <c:pt idx="5">
                        <c:v>1301</c:v>
                      </c:pt>
                      <c:pt idx="6">
                        <c:v>1228</c:v>
                      </c:pt>
                      <c:pt idx="7" formatCode="0">
                        <c:v>1206</c:v>
                      </c:pt>
                      <c:pt idx="8">
                        <c:v>1592</c:v>
                      </c:pt>
                      <c:pt idx="9" formatCode="0">
                        <c:v>1346</c:v>
                      </c:pt>
                      <c:pt idx="10" formatCode="0">
                        <c:v>1420</c:v>
                      </c:pt>
                      <c:pt idx="11" formatCode="0">
                        <c:v>1385</c:v>
                      </c:pt>
                      <c:pt idx="12" formatCode="0">
                        <c:v>1149</c:v>
                      </c:pt>
                      <c:pt idx="13" formatCode="0">
                        <c:v>1612</c:v>
                      </c:pt>
                      <c:pt idx="14" formatCode="0">
                        <c:v>1008</c:v>
                      </c:pt>
                      <c:pt idx="15" formatCode="0">
                        <c:v>988</c:v>
                      </c:pt>
                      <c:pt idx="16" formatCode="0">
                        <c:v>833</c:v>
                      </c:pt>
                      <c:pt idx="17" formatCode="0">
                        <c:v>852</c:v>
                      </c:pt>
                      <c:pt idx="18" formatCode="0">
                        <c:v>967</c:v>
                      </c:pt>
                      <c:pt idx="19" formatCode="0">
                        <c:v>929</c:v>
                      </c:pt>
                      <c:pt idx="20" formatCode="0">
                        <c:v>1160</c:v>
                      </c:pt>
                      <c:pt idx="21" formatCode="0">
                        <c:v>1098</c:v>
                      </c:pt>
                      <c:pt idx="22" formatCode="0">
                        <c:v>1078</c:v>
                      </c:pt>
                      <c:pt idx="23" formatCode="0">
                        <c:v>1094</c:v>
                      </c:pt>
                      <c:pt idx="24" formatCode="0">
                        <c:v>1560</c:v>
                      </c:pt>
                      <c:pt idx="25" formatCode="0">
                        <c:v>1926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6028-4055-AAE8-2E120098D33E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AIM!$B$14</c15:sqref>
                        </c15:formulaRef>
                      </c:ext>
                    </c:extLst>
                    <c:strCache>
                      <c:ptCount val="1"/>
                      <c:pt idx="0">
                        <c:v>Requests Resolved - Volume</c:v>
                      </c:pt>
                    </c:strCache>
                  </c:strRef>
                </c:tx>
                <c:spPr>
                  <a:ln w="34925" cap="rnd">
                    <a:solidFill>
                      <a:schemeClr val="accent6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trendline>
                  <c:spPr>
                    <a:ln w="19050" cap="rnd">
                      <a:solidFill>
                        <a:schemeClr val="accent6"/>
                      </a:solidFill>
                    </a:ln>
                    <a:effectLst/>
                  </c:spPr>
                  <c:trendlineType val="linear"/>
                  <c:dispRSqr val="0"/>
                  <c:dispEq val="0"/>
                </c:trendline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AIM!$C$2:$AJ$2</c15:sqref>
                        </c15:formulaRef>
                      </c:ext>
                    </c:extLst>
                    <c:strCache>
                      <c:ptCount val="26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AIM!$C$14:$AJ$14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 formatCode="0">
                        <c:v>4728</c:v>
                      </c:pt>
                      <c:pt idx="1" formatCode="0">
                        <c:v>4340</c:v>
                      </c:pt>
                      <c:pt idx="2" formatCode="0">
                        <c:v>4300</c:v>
                      </c:pt>
                      <c:pt idx="3" formatCode="0">
                        <c:v>4230</c:v>
                      </c:pt>
                      <c:pt idx="4">
                        <c:v>3450</c:v>
                      </c:pt>
                      <c:pt idx="5">
                        <c:v>3877</c:v>
                      </c:pt>
                      <c:pt idx="6">
                        <c:v>4042</c:v>
                      </c:pt>
                      <c:pt idx="7" formatCode="0">
                        <c:v>4069</c:v>
                      </c:pt>
                      <c:pt idx="8">
                        <c:v>3411</c:v>
                      </c:pt>
                      <c:pt idx="9" formatCode="0">
                        <c:v>2921</c:v>
                      </c:pt>
                      <c:pt idx="10" formatCode="0">
                        <c:v>3360</c:v>
                      </c:pt>
                      <c:pt idx="11" formatCode="0">
                        <c:v>3485</c:v>
                      </c:pt>
                      <c:pt idx="12" formatCode="0">
                        <c:v>2909</c:v>
                      </c:pt>
                      <c:pt idx="13" formatCode="0">
                        <c:v>3921</c:v>
                      </c:pt>
                      <c:pt idx="14" formatCode="0">
                        <c:v>3269</c:v>
                      </c:pt>
                      <c:pt idx="15" formatCode="0">
                        <c:v>3219</c:v>
                      </c:pt>
                      <c:pt idx="16" formatCode="0">
                        <c:v>2759</c:v>
                      </c:pt>
                      <c:pt idx="17" formatCode="0">
                        <c:v>2850</c:v>
                      </c:pt>
                      <c:pt idx="18" formatCode="0">
                        <c:v>3620</c:v>
                      </c:pt>
                      <c:pt idx="19" formatCode="0">
                        <c:v>3696</c:v>
                      </c:pt>
                      <c:pt idx="20" formatCode="0">
                        <c:v>4219</c:v>
                      </c:pt>
                      <c:pt idx="21" formatCode="0">
                        <c:v>3426</c:v>
                      </c:pt>
                      <c:pt idx="22" formatCode="0">
                        <c:v>3149</c:v>
                      </c:pt>
                      <c:pt idx="23" formatCode="0">
                        <c:v>3430</c:v>
                      </c:pt>
                      <c:pt idx="24" formatCode="0">
                        <c:v>3370</c:v>
                      </c:pt>
                      <c:pt idx="25" formatCode="0">
                        <c:v>3699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6028-4055-AAE8-2E120098D33E}"/>
                  </c:ext>
                </c:extLst>
              </c15:ser>
            </c15:filteredLineSeries>
          </c:ext>
        </c:extLst>
      </c:lineChart>
      <c:dateAx>
        <c:axId val="606085152"/>
        <c:scaling>
          <c:orientation val="minMax"/>
        </c:scaling>
        <c:delete val="0"/>
        <c:axPos val="b"/>
        <c:numFmt formatCode="mmm\ 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312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085544"/>
        <c:crosses val="autoZero"/>
        <c:auto val="1"/>
        <c:lblOffset val="100"/>
        <c:baseTimeUnit val="months"/>
        <c:majorUnit val="1"/>
        <c:majorTimeUnit val="months"/>
      </c:dateAx>
      <c:valAx>
        <c:axId val="606085544"/>
        <c:scaling>
          <c:orientation val="minMax"/>
          <c:max val="1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085152"/>
        <c:crossesAt val="42095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865113219921265E-2"/>
          <c:y val="0.86810446362431992"/>
          <c:w val="0.91922565668986744"/>
          <c:h val="0.10917276235227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047838121322044E-2"/>
          <c:y val="0.21101131482897911"/>
          <c:w val="0.89602512223821396"/>
          <c:h val="0.50648518035354528"/>
        </c:manualLayout>
      </c:layout>
      <c:barChart>
        <c:barDir val="col"/>
        <c:grouping val="clustered"/>
        <c:varyColors val="0"/>
        <c:ser>
          <c:idx val="7"/>
          <c:order val="7"/>
          <c:tx>
            <c:strRef>
              <c:f>AIM!$B$10</c:f>
              <c:strCache>
                <c:ptCount val="1"/>
                <c:pt idx="0">
                  <c:v>Total Ticket Resolved - Volume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AIM!$C$2:$AJ$2</c:f>
              <c:strCache>
                <c:ptCount val="26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</c:strCache>
            </c:strRef>
          </c:cat>
          <c:val>
            <c:numRef>
              <c:f>AIM!$C$10:$AJ$10</c:f>
              <c:numCache>
                <c:formatCode>General</c:formatCode>
                <c:ptCount val="26"/>
                <c:pt idx="0" formatCode="0">
                  <c:v>6004</c:v>
                </c:pt>
                <c:pt idx="1" formatCode="0">
                  <c:v>5670</c:v>
                </c:pt>
                <c:pt idx="2" formatCode="0">
                  <c:v>5760</c:v>
                </c:pt>
                <c:pt idx="3" formatCode="0">
                  <c:v>5780</c:v>
                </c:pt>
                <c:pt idx="4">
                  <c:v>4808</c:v>
                </c:pt>
                <c:pt idx="5">
                  <c:v>5178</c:v>
                </c:pt>
                <c:pt idx="6">
                  <c:v>5270</c:v>
                </c:pt>
                <c:pt idx="7" formatCode="0">
                  <c:v>5400</c:v>
                </c:pt>
                <c:pt idx="8">
                  <c:v>5003</c:v>
                </c:pt>
                <c:pt idx="9" formatCode="0">
                  <c:v>4267</c:v>
                </c:pt>
                <c:pt idx="10" formatCode="0">
                  <c:v>4780</c:v>
                </c:pt>
                <c:pt idx="11" formatCode="0">
                  <c:v>4870</c:v>
                </c:pt>
                <c:pt idx="12" formatCode="0">
                  <c:v>4058</c:v>
                </c:pt>
                <c:pt idx="13" formatCode="0">
                  <c:v>5533</c:v>
                </c:pt>
                <c:pt idx="14" formatCode="0">
                  <c:v>4277</c:v>
                </c:pt>
                <c:pt idx="15" formatCode="0">
                  <c:v>4207</c:v>
                </c:pt>
                <c:pt idx="16" formatCode="0">
                  <c:v>3592</c:v>
                </c:pt>
                <c:pt idx="17" formatCode="0">
                  <c:v>3702</c:v>
                </c:pt>
                <c:pt idx="18" formatCode="0">
                  <c:v>4587</c:v>
                </c:pt>
                <c:pt idx="19" formatCode="0">
                  <c:v>4625</c:v>
                </c:pt>
                <c:pt idx="20" formatCode="0">
                  <c:v>5379</c:v>
                </c:pt>
                <c:pt idx="21" formatCode="0">
                  <c:v>4524</c:v>
                </c:pt>
                <c:pt idx="22" formatCode="0">
                  <c:v>4226</c:v>
                </c:pt>
                <c:pt idx="23" formatCode="0">
                  <c:v>4524</c:v>
                </c:pt>
                <c:pt idx="24" formatCode="0">
                  <c:v>4930</c:v>
                </c:pt>
                <c:pt idx="25" formatCode="0">
                  <c:v>5625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7E72-416B-BE77-76BED79BE30C}"/>
            </c:ext>
          </c:extLst>
        </c:ser>
        <c:ser>
          <c:idx val="11"/>
          <c:order val="11"/>
          <c:tx>
            <c:strRef>
              <c:f>AIM!$B$14</c:f>
              <c:strCache>
                <c:ptCount val="1"/>
                <c:pt idx="0">
                  <c:v>Requests Resolved - Volume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8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8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8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AIM!$C$2:$AJ$2</c:f>
              <c:strCache>
                <c:ptCount val="26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</c:strCache>
            </c:strRef>
          </c:cat>
          <c:val>
            <c:numRef>
              <c:f>AIM!$C$14:$AJ$14</c:f>
              <c:numCache>
                <c:formatCode>General</c:formatCode>
                <c:ptCount val="26"/>
                <c:pt idx="0" formatCode="0">
                  <c:v>4728</c:v>
                </c:pt>
                <c:pt idx="1" formatCode="0">
                  <c:v>4340</c:v>
                </c:pt>
                <c:pt idx="2" formatCode="0">
                  <c:v>4300</c:v>
                </c:pt>
                <c:pt idx="3" formatCode="0">
                  <c:v>4230</c:v>
                </c:pt>
                <c:pt idx="4">
                  <c:v>3450</c:v>
                </c:pt>
                <c:pt idx="5">
                  <c:v>3877</c:v>
                </c:pt>
                <c:pt idx="6">
                  <c:v>4042</c:v>
                </c:pt>
                <c:pt idx="7" formatCode="0">
                  <c:v>4069</c:v>
                </c:pt>
                <c:pt idx="8">
                  <c:v>3411</c:v>
                </c:pt>
                <c:pt idx="9" formatCode="0">
                  <c:v>2921</c:v>
                </c:pt>
                <c:pt idx="10" formatCode="0">
                  <c:v>3360</c:v>
                </c:pt>
                <c:pt idx="11" formatCode="0">
                  <c:v>3485</c:v>
                </c:pt>
                <c:pt idx="12" formatCode="0">
                  <c:v>2909</c:v>
                </c:pt>
                <c:pt idx="13" formatCode="0">
                  <c:v>3921</c:v>
                </c:pt>
                <c:pt idx="14" formatCode="0">
                  <c:v>3269</c:v>
                </c:pt>
                <c:pt idx="15" formatCode="0">
                  <c:v>3219</c:v>
                </c:pt>
                <c:pt idx="16" formatCode="0">
                  <c:v>2759</c:v>
                </c:pt>
                <c:pt idx="17" formatCode="0">
                  <c:v>2850</c:v>
                </c:pt>
                <c:pt idx="18" formatCode="0">
                  <c:v>3620</c:v>
                </c:pt>
                <c:pt idx="19" formatCode="0">
                  <c:v>3696</c:v>
                </c:pt>
                <c:pt idx="20" formatCode="0">
                  <c:v>4219</c:v>
                </c:pt>
                <c:pt idx="21" formatCode="0">
                  <c:v>3426</c:v>
                </c:pt>
                <c:pt idx="22" formatCode="0">
                  <c:v>3149</c:v>
                </c:pt>
                <c:pt idx="23" formatCode="0">
                  <c:v>3430</c:v>
                </c:pt>
                <c:pt idx="24" formatCode="0">
                  <c:v>3370</c:v>
                </c:pt>
                <c:pt idx="25" formatCode="0">
                  <c:v>3699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7E72-416B-BE77-76BED79BE30C}"/>
            </c:ext>
          </c:extLst>
        </c:ser>
        <c:ser>
          <c:idx val="9"/>
          <c:order val="9"/>
          <c:tx>
            <c:strRef>
              <c:f>AIM!$B$12</c:f>
              <c:strCache>
                <c:ptCount val="1"/>
                <c:pt idx="0">
                  <c:v>Incidents Resolved - Volume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8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8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8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AIM!$C$2:$AJ$2</c:f>
              <c:strCache>
                <c:ptCount val="26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</c:strCache>
            </c:strRef>
          </c:cat>
          <c:val>
            <c:numRef>
              <c:f>AIM!$C$12:$AJ$12</c:f>
              <c:numCache>
                <c:formatCode>General</c:formatCode>
                <c:ptCount val="26"/>
                <c:pt idx="0" formatCode="0">
                  <c:v>981</c:v>
                </c:pt>
                <c:pt idx="1" formatCode="0">
                  <c:v>1330</c:v>
                </c:pt>
                <c:pt idx="2" formatCode="0">
                  <c:v>1460</c:v>
                </c:pt>
                <c:pt idx="3" formatCode="0">
                  <c:v>1550</c:v>
                </c:pt>
                <c:pt idx="4">
                  <c:v>1358</c:v>
                </c:pt>
                <c:pt idx="5">
                  <c:v>1301</c:v>
                </c:pt>
                <c:pt idx="6">
                  <c:v>1228</c:v>
                </c:pt>
                <c:pt idx="7" formatCode="0">
                  <c:v>1206</c:v>
                </c:pt>
                <c:pt idx="8">
                  <c:v>1592</c:v>
                </c:pt>
                <c:pt idx="9" formatCode="0">
                  <c:v>1346</c:v>
                </c:pt>
                <c:pt idx="10" formatCode="0">
                  <c:v>1420</c:v>
                </c:pt>
                <c:pt idx="11" formatCode="0">
                  <c:v>1385</c:v>
                </c:pt>
                <c:pt idx="12" formatCode="0">
                  <c:v>1149</c:v>
                </c:pt>
                <c:pt idx="13" formatCode="0">
                  <c:v>1612</c:v>
                </c:pt>
                <c:pt idx="14" formatCode="0">
                  <c:v>1008</c:v>
                </c:pt>
                <c:pt idx="15" formatCode="0">
                  <c:v>988</c:v>
                </c:pt>
                <c:pt idx="16" formatCode="0">
                  <c:v>833</c:v>
                </c:pt>
                <c:pt idx="17" formatCode="0">
                  <c:v>852</c:v>
                </c:pt>
                <c:pt idx="18" formatCode="0">
                  <c:v>967</c:v>
                </c:pt>
                <c:pt idx="19" formatCode="0">
                  <c:v>929</c:v>
                </c:pt>
                <c:pt idx="20" formatCode="0">
                  <c:v>1160</c:v>
                </c:pt>
                <c:pt idx="21" formatCode="0">
                  <c:v>1098</c:v>
                </c:pt>
                <c:pt idx="22" formatCode="0">
                  <c:v>1078</c:v>
                </c:pt>
                <c:pt idx="23" formatCode="0">
                  <c:v>1094</c:v>
                </c:pt>
                <c:pt idx="24" formatCode="0">
                  <c:v>1560</c:v>
                </c:pt>
                <c:pt idx="25" formatCode="0">
                  <c:v>1926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7E72-416B-BE77-76BED79BE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5213240"/>
        <c:axId val="475212912"/>
        <c:extLst>
          <c:ext xmlns:c15="http://schemas.microsoft.com/office/drawing/2012/chart" uri="{02D57815-91ED-43cb-92C2-25804820EDAC}">
            <c15:filteredBarSeries>
              <c15:ser>
                <c:idx val="19"/>
                <c:order val="19"/>
                <c:tx>
                  <c:strRef>
                    <c:extLst>
                      <c:ext uri="{02D57815-91ED-43cb-92C2-25804820EDAC}">
                        <c15:formulaRef>
                          <c15:sqref>AIM!$B$22</c15:sqref>
                        </c15:formulaRef>
                      </c:ext>
                    </c:extLst>
                    <c:strCache>
                      <c:ptCount val="1"/>
                      <c:pt idx="0">
                        <c:v>MTTR_Vol - Low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lumMod val="70000"/>
                          <a:lumOff val="3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lumMod val="70000"/>
                          <a:lumOff val="3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70000"/>
                          <a:lumOff val="3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AIM!$C$2:$AJ$2</c15:sqref>
                        </c15:formulaRef>
                      </c:ext>
                    </c:extLst>
                    <c:strCache>
                      <c:ptCount val="26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AIM!$C$22:$AJ$22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5707</c:v>
                      </c:pt>
                      <c:pt idx="1">
                        <c:v>5405</c:v>
                      </c:pt>
                      <c:pt idx="2">
                        <c:v>5463</c:v>
                      </c:pt>
                      <c:pt idx="3">
                        <c:v>5443</c:v>
                      </c:pt>
                      <c:pt idx="4">
                        <c:v>4466</c:v>
                      </c:pt>
                      <c:pt idx="5">
                        <c:v>4898</c:v>
                      </c:pt>
                      <c:pt idx="6">
                        <c:v>5033</c:v>
                      </c:pt>
                      <c:pt idx="7">
                        <c:v>4960</c:v>
                      </c:pt>
                      <c:pt idx="8">
                        <c:v>4607</c:v>
                      </c:pt>
                      <c:pt idx="9">
                        <c:v>4016</c:v>
                      </c:pt>
                      <c:pt idx="10">
                        <c:v>4482</c:v>
                      </c:pt>
                      <c:pt idx="11">
                        <c:v>4576</c:v>
                      </c:pt>
                      <c:pt idx="12">
                        <c:v>3796</c:v>
                      </c:pt>
                      <c:pt idx="13">
                        <c:v>5154</c:v>
                      </c:pt>
                      <c:pt idx="14">
                        <c:v>4071</c:v>
                      </c:pt>
                      <c:pt idx="15">
                        <c:v>4207</c:v>
                      </c:pt>
                      <c:pt idx="16">
                        <c:v>3386</c:v>
                      </c:pt>
                      <c:pt idx="17">
                        <c:v>3516</c:v>
                      </c:pt>
                      <c:pt idx="18">
                        <c:v>4368</c:v>
                      </c:pt>
                      <c:pt idx="19">
                        <c:v>4448</c:v>
                      </c:pt>
                      <c:pt idx="20">
                        <c:v>5149</c:v>
                      </c:pt>
                      <c:pt idx="21">
                        <c:v>4307</c:v>
                      </c:pt>
                      <c:pt idx="22">
                        <c:v>3980</c:v>
                      </c:pt>
                      <c:pt idx="23">
                        <c:v>4343</c:v>
                      </c:pt>
                      <c:pt idx="24">
                        <c:v>4545</c:v>
                      </c:pt>
                      <c:pt idx="25">
                        <c:v>5194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3-7E72-416B-BE77-76BED79BE30C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10"/>
          <c:order val="10"/>
          <c:tx>
            <c:strRef>
              <c:f>AIM!$B$13</c:f>
              <c:strCache>
                <c:ptCount val="1"/>
                <c:pt idx="0">
                  <c:v>Requests Resolved</c:v>
                </c:pt>
              </c:strCache>
            </c:strRef>
          </c:tx>
          <c:spPr>
            <a:ln w="12700" cap="rnd">
              <a:solidFill>
                <a:srgbClr val="9BBB59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AIM!$C$2:$AJ$2</c:f>
              <c:strCache>
                <c:ptCount val="26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</c:strCache>
            </c:strRef>
          </c:cat>
          <c:val>
            <c:numRef>
              <c:f>AIM!$C$13:$AJ$13</c:f>
              <c:numCache>
                <c:formatCode>0.00%</c:formatCode>
                <c:ptCount val="26"/>
                <c:pt idx="0">
                  <c:v>0.9</c:v>
                </c:pt>
                <c:pt idx="1">
                  <c:v>0.99</c:v>
                </c:pt>
                <c:pt idx="2">
                  <c:v>0.89</c:v>
                </c:pt>
                <c:pt idx="3">
                  <c:v>0.88</c:v>
                </c:pt>
                <c:pt idx="4">
                  <c:v>0.86</c:v>
                </c:pt>
                <c:pt idx="5">
                  <c:v>0.89</c:v>
                </c:pt>
                <c:pt idx="6">
                  <c:v>0.91</c:v>
                </c:pt>
                <c:pt idx="7">
                  <c:v>0.9</c:v>
                </c:pt>
                <c:pt idx="8">
                  <c:v>0.91</c:v>
                </c:pt>
                <c:pt idx="9">
                  <c:v>0.88</c:v>
                </c:pt>
                <c:pt idx="10">
                  <c:v>0.9</c:v>
                </c:pt>
                <c:pt idx="11">
                  <c:v>0.9</c:v>
                </c:pt>
                <c:pt idx="12">
                  <c:v>0.89</c:v>
                </c:pt>
                <c:pt idx="13">
                  <c:v>0.87609999999999999</c:v>
                </c:pt>
                <c:pt idx="14">
                  <c:v>0.92</c:v>
                </c:pt>
                <c:pt idx="15">
                  <c:v>0.92</c:v>
                </c:pt>
                <c:pt idx="16">
                  <c:v>0.92169999999999996</c:v>
                </c:pt>
                <c:pt idx="17">
                  <c:v>0.94110000000000005</c:v>
                </c:pt>
                <c:pt idx="18">
                  <c:v>0.92679999999999996</c:v>
                </c:pt>
                <c:pt idx="19">
                  <c:v>0.92259999999999998</c:v>
                </c:pt>
                <c:pt idx="20">
                  <c:v>0.91510000000000002</c:v>
                </c:pt>
                <c:pt idx="21">
                  <c:v>0.92349999999999999</c:v>
                </c:pt>
                <c:pt idx="22">
                  <c:v>0.90890000000000004</c:v>
                </c:pt>
                <c:pt idx="23">
                  <c:v>0.9294</c:v>
                </c:pt>
                <c:pt idx="24">
                  <c:v>0.91720000000000002</c:v>
                </c:pt>
                <c:pt idx="25">
                  <c:v>0.89349999999999996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7E72-416B-BE77-76BED79BE30C}"/>
            </c:ext>
          </c:extLst>
        </c:ser>
        <c:ser>
          <c:idx val="12"/>
          <c:order val="12"/>
          <c:tx>
            <c:strRef>
              <c:f>AIM!$B$15</c:f>
              <c:strCache>
                <c:ptCount val="1"/>
                <c:pt idx="0">
                  <c:v>Target</c:v>
                </c:pt>
              </c:strCache>
            </c:strRef>
          </c:tx>
          <c:spPr>
            <a:ln w="38100" cap="rnd">
              <a:solidFill>
                <a:srgbClr val="C00000"/>
              </a:solidFill>
              <a:prstDash val="sysDot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AIM!$C$2:$AJ$2</c:f>
              <c:strCache>
                <c:ptCount val="26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</c:strCache>
            </c:strRef>
          </c:cat>
          <c:val>
            <c:numRef>
              <c:f>AIM!$C$15:$AJ$15</c:f>
              <c:numCache>
                <c:formatCode>0.00%</c:formatCode>
                <c:ptCount val="26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  <c:pt idx="12">
                  <c:v>0.85</c:v>
                </c:pt>
                <c:pt idx="13">
                  <c:v>0.85</c:v>
                </c:pt>
                <c:pt idx="14">
                  <c:v>0.85</c:v>
                </c:pt>
                <c:pt idx="15">
                  <c:v>0.85</c:v>
                </c:pt>
                <c:pt idx="16">
                  <c:v>0.85</c:v>
                </c:pt>
                <c:pt idx="17">
                  <c:v>0.85</c:v>
                </c:pt>
                <c:pt idx="18">
                  <c:v>0.85</c:v>
                </c:pt>
                <c:pt idx="19">
                  <c:v>0.85</c:v>
                </c:pt>
                <c:pt idx="20">
                  <c:v>0.85</c:v>
                </c:pt>
                <c:pt idx="21">
                  <c:v>0.85</c:v>
                </c:pt>
                <c:pt idx="22">
                  <c:v>0.85</c:v>
                </c:pt>
                <c:pt idx="23">
                  <c:v>0.85</c:v>
                </c:pt>
                <c:pt idx="24">
                  <c:v>0.85</c:v>
                </c:pt>
                <c:pt idx="25">
                  <c:v>0.85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7E72-416B-BE77-76BED79BE30C}"/>
            </c:ext>
          </c:extLst>
        </c:ser>
        <c:ser>
          <c:idx val="6"/>
          <c:order val="6"/>
          <c:tx>
            <c:strRef>
              <c:f>AIM!$B$9</c:f>
              <c:strCache>
                <c:ptCount val="1"/>
                <c:pt idx="0">
                  <c:v>Total Tickets Resolved  (Incidents &amp; Requests)</c:v>
                </c:pt>
              </c:strCache>
            </c:strRef>
          </c:tx>
          <c:spPr>
            <a:ln w="38100" cap="rnd">
              <a:solidFill>
                <a:sysClr val="window" lastClr="FFFFFF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AIM!$C$2:$AJ$2</c:f>
              <c:strCache>
                <c:ptCount val="26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</c:strCache>
            </c:strRef>
          </c:cat>
          <c:val>
            <c:numRef>
              <c:f>AIM!$C$9:$AJ$9</c:f>
              <c:numCache>
                <c:formatCode>0.00%</c:formatCode>
                <c:ptCount val="26"/>
                <c:pt idx="0">
                  <c:v>0.89</c:v>
                </c:pt>
                <c:pt idx="1">
                  <c:v>0.89</c:v>
                </c:pt>
                <c:pt idx="2">
                  <c:v>0.88</c:v>
                </c:pt>
                <c:pt idx="3">
                  <c:v>0.87</c:v>
                </c:pt>
                <c:pt idx="4">
                  <c:v>0.84</c:v>
                </c:pt>
                <c:pt idx="5">
                  <c:v>0.85</c:v>
                </c:pt>
                <c:pt idx="6">
                  <c:v>0.88</c:v>
                </c:pt>
                <c:pt idx="7">
                  <c:v>0.92</c:v>
                </c:pt>
                <c:pt idx="8">
                  <c:v>0.88</c:v>
                </c:pt>
                <c:pt idx="9">
                  <c:v>0.85</c:v>
                </c:pt>
                <c:pt idx="10">
                  <c:v>0.89</c:v>
                </c:pt>
                <c:pt idx="11">
                  <c:v>0.86</c:v>
                </c:pt>
                <c:pt idx="12">
                  <c:v>0.85</c:v>
                </c:pt>
                <c:pt idx="13">
                  <c:v>0.84</c:v>
                </c:pt>
                <c:pt idx="14">
                  <c:v>0.9</c:v>
                </c:pt>
                <c:pt idx="15">
                  <c:v>0.9</c:v>
                </c:pt>
                <c:pt idx="16">
                  <c:v>0.90280000000000005</c:v>
                </c:pt>
                <c:pt idx="17">
                  <c:v>0.92220000000000002</c:v>
                </c:pt>
                <c:pt idx="18">
                  <c:v>0.9</c:v>
                </c:pt>
                <c:pt idx="19">
                  <c:v>0.9</c:v>
                </c:pt>
                <c:pt idx="20">
                  <c:v>0.89590000000000003</c:v>
                </c:pt>
                <c:pt idx="21">
                  <c:v>0.8992</c:v>
                </c:pt>
                <c:pt idx="22">
                  <c:v>0.88929999999999998</c:v>
                </c:pt>
                <c:pt idx="23">
                  <c:v>0.90269999999999995</c:v>
                </c:pt>
                <c:pt idx="24">
                  <c:v>0.88480000000000003</c:v>
                </c:pt>
                <c:pt idx="25">
                  <c:v>0.87660000000000005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7E72-416B-BE77-76BED79BE30C}"/>
            </c:ext>
          </c:extLst>
        </c:ser>
        <c:ser>
          <c:idx val="8"/>
          <c:order val="8"/>
          <c:tx>
            <c:strRef>
              <c:f>AIM!$B$11</c:f>
              <c:strCache>
                <c:ptCount val="1"/>
                <c:pt idx="0">
                  <c:v>Incidents Resolved</c:v>
                </c:pt>
              </c:strCache>
            </c:strRef>
          </c:tx>
          <c:spPr>
            <a:ln w="12700" cap="rnd">
              <a:solidFill>
                <a:srgbClr val="C0504D">
                  <a:lumMod val="60000"/>
                  <a:lumOff val="40000"/>
                </a:srgb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AIM!$C$2:$AJ$2</c:f>
              <c:strCache>
                <c:ptCount val="26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</c:strCache>
            </c:strRef>
          </c:cat>
          <c:val>
            <c:numRef>
              <c:f>AIM!$C$11:$AJ$11</c:f>
              <c:numCache>
                <c:formatCode>0.00%</c:formatCode>
                <c:ptCount val="26"/>
                <c:pt idx="0">
                  <c:v>0.73</c:v>
                </c:pt>
                <c:pt idx="1">
                  <c:v>0.86</c:v>
                </c:pt>
                <c:pt idx="2">
                  <c:v>0.83</c:v>
                </c:pt>
                <c:pt idx="3">
                  <c:v>0.81</c:v>
                </c:pt>
                <c:pt idx="4">
                  <c:v>0.77</c:v>
                </c:pt>
                <c:pt idx="5">
                  <c:v>0.75</c:v>
                </c:pt>
                <c:pt idx="6">
                  <c:v>0.77</c:v>
                </c:pt>
                <c:pt idx="7">
                  <c:v>0.76</c:v>
                </c:pt>
                <c:pt idx="8">
                  <c:v>0.83</c:v>
                </c:pt>
                <c:pt idx="9">
                  <c:v>0.75</c:v>
                </c:pt>
                <c:pt idx="10">
                  <c:v>0.83</c:v>
                </c:pt>
                <c:pt idx="11">
                  <c:v>0.73</c:v>
                </c:pt>
                <c:pt idx="12">
                  <c:v>0.74</c:v>
                </c:pt>
                <c:pt idx="13">
                  <c:v>0.75560000000000005</c:v>
                </c:pt>
                <c:pt idx="14">
                  <c:v>0.81</c:v>
                </c:pt>
                <c:pt idx="15">
                  <c:v>0.83</c:v>
                </c:pt>
                <c:pt idx="16">
                  <c:v>0.84030000000000005</c:v>
                </c:pt>
                <c:pt idx="17">
                  <c:v>0.86029999999999995</c:v>
                </c:pt>
                <c:pt idx="18">
                  <c:v>0.8</c:v>
                </c:pt>
                <c:pt idx="19">
                  <c:v>0.8</c:v>
                </c:pt>
                <c:pt idx="20">
                  <c:v>0.82569999999999999</c:v>
                </c:pt>
                <c:pt idx="21">
                  <c:v>0.82330000000000003</c:v>
                </c:pt>
                <c:pt idx="22">
                  <c:v>0.83020000000000005</c:v>
                </c:pt>
                <c:pt idx="23">
                  <c:v>0.81899999999999995</c:v>
                </c:pt>
                <c:pt idx="24">
                  <c:v>0.81740000000000002</c:v>
                </c:pt>
                <c:pt idx="25">
                  <c:v>0.84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7E72-416B-BE77-76BED79BE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5210288"/>
        <c:axId val="47521192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AIM!$B$3</c15:sqref>
                        </c15:formulaRef>
                      </c:ext>
                    </c:extLst>
                    <c:strCache>
                      <c:ptCount val="1"/>
                      <c:pt idx="0">
                        <c:v>Critical (24/7)</c:v>
                      </c:pt>
                    </c:strCache>
                  </c:strRef>
                </c:tx>
                <c:spPr>
                  <a:ln w="34925" cap="rnd">
                    <a:solidFill>
                      <a:schemeClr val="accent6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circle"/>
                  <c:size val="6"/>
                  <c:spPr>
                    <a:gradFill rotWithShape="1">
                      <a:gsLst>
                        <a:gs pos="0">
                          <a:schemeClr val="accent6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6"/>
                      </a:solidFill>
                      <a:round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AIM!$C$2:$AJ$2</c15:sqref>
                        </c15:formulaRef>
                      </c:ext>
                    </c:extLst>
                    <c:strCache>
                      <c:ptCount val="26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AIM!$C$3:$AJ$3</c15:sqref>
                        </c15:formulaRef>
                      </c:ext>
                    </c:extLst>
                    <c:numCache>
                      <c:formatCode>0.00%</c:formatCode>
                      <c:ptCount val="26"/>
                      <c:pt idx="0">
                        <c:v>0.9506</c:v>
                      </c:pt>
                      <c:pt idx="1">
                        <c:v>0.98619999999999997</c:v>
                      </c:pt>
                      <c:pt idx="2">
                        <c:v>0.97250000000000003</c:v>
                      </c:pt>
                      <c:pt idx="3">
                        <c:v>0.99450000000000005</c:v>
                      </c:pt>
                      <c:pt idx="4">
                        <c:v>0.99880000000000002</c:v>
                      </c:pt>
                      <c:pt idx="5">
                        <c:v>0.99209999999999998</c:v>
                      </c:pt>
                      <c:pt idx="6">
                        <c:v>0.98980000000000001</c:v>
                      </c:pt>
                      <c:pt idx="7">
                        <c:v>0.96060000000000001</c:v>
                      </c:pt>
                      <c:pt idx="8">
                        <c:v>0.98660000000000003</c:v>
                      </c:pt>
                      <c:pt idx="9">
                        <c:v>0.99709999999999999</c:v>
                      </c:pt>
                      <c:pt idx="10">
                        <c:v>0.99770000000000003</c:v>
                      </c:pt>
                      <c:pt idx="11">
                        <c:v>0.98260000000000003</c:v>
                      </c:pt>
                      <c:pt idx="12">
                        <c:v>0.98980000000000001</c:v>
                      </c:pt>
                      <c:pt idx="13">
                        <c:v>0.997</c:v>
                      </c:pt>
                      <c:pt idx="14">
                        <c:v>0.99650000000000005</c:v>
                      </c:pt>
                      <c:pt idx="15">
                        <c:v>0.99180000000000001</c:v>
                      </c:pt>
                      <c:pt idx="16">
                        <c:v>0.99980000000000002</c:v>
                      </c:pt>
                      <c:pt idx="17">
                        <c:v>0.99980000000000002</c:v>
                      </c:pt>
                      <c:pt idx="18">
                        <c:v>0.99280000000000002</c:v>
                      </c:pt>
                      <c:pt idx="19">
                        <c:v>0.99829999999999997</c:v>
                      </c:pt>
                      <c:pt idx="20">
                        <c:v>0.995</c:v>
                      </c:pt>
                      <c:pt idx="21">
                        <c:v>0.99729999999999996</c:v>
                      </c:pt>
                      <c:pt idx="22">
                        <c:v>0.99919999999999998</c:v>
                      </c:pt>
                      <c:pt idx="23">
                        <c:v>0.99829999999999997</c:v>
                      </c:pt>
                      <c:pt idx="24">
                        <c:v>0.99909999999999999</c:v>
                      </c:pt>
                      <c:pt idx="25">
                        <c:v>0.99929999999999997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7E72-416B-BE77-76BED79BE30C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AIM!$B$4</c15:sqref>
                        </c15:formulaRef>
                      </c:ext>
                    </c:extLst>
                    <c:strCache>
                      <c:ptCount val="1"/>
                      <c:pt idx="0">
                        <c:v>Critical (8AM-5PM)</c:v>
                      </c:pt>
                    </c:strCache>
                  </c:strRef>
                </c:tx>
                <c:spPr>
                  <a:ln w="34925" cap="rnd">
                    <a:solidFill>
                      <a:schemeClr val="accent5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circle"/>
                  <c:size val="6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5"/>
                      </a:solidFill>
                      <a:round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AIM!$C$2:$AJ$2</c15:sqref>
                        </c15:formulaRef>
                      </c:ext>
                    </c:extLst>
                    <c:strCache>
                      <c:ptCount val="26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AIM!$C$4:$AJ$4</c15:sqref>
                        </c15:formulaRef>
                      </c:ext>
                    </c:extLst>
                    <c:numCache>
                      <c:formatCode>0.00%</c:formatCode>
                      <c:ptCount val="26"/>
                      <c:pt idx="0">
                        <c:v>0.96699999999999997</c:v>
                      </c:pt>
                      <c:pt idx="1">
                        <c:v>0.99160000000000004</c:v>
                      </c:pt>
                      <c:pt idx="2">
                        <c:v>0.98119999999999996</c:v>
                      </c:pt>
                      <c:pt idx="3">
                        <c:v>0.98929999999999996</c:v>
                      </c:pt>
                      <c:pt idx="4">
                        <c:v>0.99709999999999999</c:v>
                      </c:pt>
                      <c:pt idx="5">
                        <c:v>0.99180000000000001</c:v>
                      </c:pt>
                      <c:pt idx="6">
                        <c:v>0.99260000000000004</c:v>
                      </c:pt>
                      <c:pt idx="7">
                        <c:v>0.92230000000000001</c:v>
                      </c:pt>
                      <c:pt idx="8">
                        <c:v>0.98050000000000004</c:v>
                      </c:pt>
                      <c:pt idx="9">
                        <c:v>0.99939999999999996</c:v>
                      </c:pt>
                      <c:pt idx="10">
                        <c:v>0.995</c:v>
                      </c:pt>
                      <c:pt idx="11">
                        <c:v>0.98340000000000005</c:v>
                      </c:pt>
                      <c:pt idx="12">
                        <c:v>0.99180000000000001</c:v>
                      </c:pt>
                      <c:pt idx="13">
                        <c:v>0.99139999999999995</c:v>
                      </c:pt>
                      <c:pt idx="14">
                        <c:v>0.99590000000000001</c:v>
                      </c:pt>
                      <c:pt idx="15">
                        <c:v>0.98899999999999999</c:v>
                      </c:pt>
                      <c:pt idx="16">
                        <c:v>0.99950000000000006</c:v>
                      </c:pt>
                      <c:pt idx="17">
                        <c:v>0.99929999999999997</c:v>
                      </c:pt>
                      <c:pt idx="18">
                        <c:v>0.99409999999999998</c:v>
                      </c:pt>
                      <c:pt idx="19">
                        <c:v>0.99939999999999996</c:v>
                      </c:pt>
                      <c:pt idx="20">
                        <c:v>0.99080000000000001</c:v>
                      </c:pt>
                      <c:pt idx="21">
                        <c:v>0.99709999999999999</c:v>
                      </c:pt>
                      <c:pt idx="22">
                        <c:v>0.99909999999999999</c:v>
                      </c:pt>
                      <c:pt idx="23">
                        <c:v>0.99739999999999995</c:v>
                      </c:pt>
                      <c:pt idx="24">
                        <c:v>0.99860000000000004</c:v>
                      </c:pt>
                      <c:pt idx="25">
                        <c:v>0.99739999999999995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E72-416B-BE77-76BED79BE30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AIM!$B$5</c15:sqref>
                        </c15:formulaRef>
                      </c:ext>
                    </c:extLst>
                    <c:strCache>
                      <c:ptCount val="1"/>
                      <c:pt idx="0">
                        <c:v>High(24/7)</c:v>
                      </c:pt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circle"/>
                  <c:size val="6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4"/>
                      </a:solidFill>
                      <a:round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AIM!$C$2:$AJ$2</c15:sqref>
                        </c15:formulaRef>
                      </c:ext>
                    </c:extLst>
                    <c:strCache>
                      <c:ptCount val="26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AIM!$C$5:$AJ$5</c15:sqref>
                        </c15:formulaRef>
                      </c:ext>
                    </c:extLst>
                    <c:numCache>
                      <c:formatCode>0.00%</c:formatCode>
                      <c:ptCount val="26"/>
                      <c:pt idx="0">
                        <c:v>0.999</c:v>
                      </c:pt>
                      <c:pt idx="1">
                        <c:v>0.99439999999999995</c:v>
                      </c:pt>
                      <c:pt idx="2">
                        <c:v>0.99939999999999996</c:v>
                      </c:pt>
                      <c:pt idx="3">
                        <c:v>0.99939999999999996</c:v>
                      </c:pt>
                      <c:pt idx="4">
                        <c:v>0.99960000000000004</c:v>
                      </c:pt>
                      <c:pt idx="5">
                        <c:v>1</c:v>
                      </c:pt>
                      <c:pt idx="6">
                        <c:v>0.99019999999999997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0.99990000000000001</c:v>
                      </c:pt>
                      <c:pt idx="11">
                        <c:v>0.99738333333333307</c:v>
                      </c:pt>
                      <c:pt idx="12">
                        <c:v>1</c:v>
                      </c:pt>
                      <c:pt idx="13">
                        <c:v>0.99980000000000002</c:v>
                      </c:pt>
                      <c:pt idx="14">
                        <c:v>0.99990000000000001</c:v>
                      </c:pt>
                      <c:pt idx="15">
                        <c:v>0.99990000000000001</c:v>
                      </c:pt>
                      <c:pt idx="16">
                        <c:v>1</c:v>
                      </c:pt>
                      <c:pt idx="17">
                        <c:v>0.99960000000000004</c:v>
                      </c:pt>
                      <c:pt idx="18">
                        <c:v>0.99990000000000001</c:v>
                      </c:pt>
                      <c:pt idx="19">
                        <c:v>1</c:v>
                      </c:pt>
                      <c:pt idx="20">
                        <c:v>0.99919999999999998</c:v>
                      </c:pt>
                      <c:pt idx="21">
                        <c:v>0.99860000000000004</c:v>
                      </c:pt>
                      <c:pt idx="22">
                        <c:v>0.99880000000000002</c:v>
                      </c:pt>
                      <c:pt idx="23">
                        <c:v>0.99419999999999997</c:v>
                      </c:pt>
                      <c:pt idx="24">
                        <c:v>0.99939999999999996</c:v>
                      </c:pt>
                      <c:pt idx="25">
                        <c:v>0.99009999999999998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E72-416B-BE77-76BED79BE30C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AIM!$B$6</c15:sqref>
                        </c15:formulaRef>
                      </c:ext>
                    </c:extLst>
                    <c:strCache>
                      <c:ptCount val="1"/>
                      <c:pt idx="0">
                        <c:v>Essential (8AM- 5PM)</c:v>
                      </c:pt>
                    </c:strCache>
                  </c:strRef>
                </c:tx>
                <c:spPr>
                  <a:ln w="3492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circle"/>
                  <c:size val="6"/>
                  <c:spPr>
                    <a:gradFill rotWithShape="1">
                      <a:gsLst>
                        <a:gs pos="0">
                          <a:schemeClr val="accent6">
                            <a:lumMod val="60000"/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lumMod val="60000"/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lumMod val="60000"/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6">
                          <a:lumMod val="60000"/>
                        </a:schemeClr>
                      </a:solidFill>
                      <a:round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AIM!$C$2:$AJ$2</c15:sqref>
                        </c15:formulaRef>
                      </c:ext>
                    </c:extLst>
                    <c:strCache>
                      <c:ptCount val="26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AIM!$C$6:$AJ$6</c15:sqref>
                        </c15:formulaRef>
                      </c:ext>
                    </c:extLst>
                    <c:numCache>
                      <c:formatCode>0.00%</c:formatCode>
                      <c:ptCount val="26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0.99980000000000002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0.99981666666666669</c:v>
                      </c:pt>
                      <c:pt idx="12">
                        <c:v>1</c:v>
                      </c:pt>
                      <c:pt idx="13">
                        <c:v>0.99839999999999995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0.99990000000000001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1</c:v>
                      </c:pt>
                      <c:pt idx="23">
                        <c:v>1</c:v>
                      </c:pt>
                      <c:pt idx="24">
                        <c:v>1</c:v>
                      </c:pt>
                      <c:pt idx="25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E72-416B-BE77-76BED79BE30C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AIM!$B$7</c15:sqref>
                        </c15:formulaRef>
                      </c:ext>
                    </c:extLst>
                    <c:strCache>
                      <c:ptCount val="1"/>
                      <c:pt idx="0">
                        <c:v>Important (8AM-5PM)</c:v>
                      </c:pt>
                    </c:strCache>
                  </c:strRef>
                </c:tx>
                <c:spPr>
                  <a:ln w="3492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circle"/>
                  <c:size val="6"/>
                  <c:spPr>
                    <a:gradFill rotWithShape="1">
                      <a:gsLst>
                        <a:gs pos="0">
                          <a:schemeClr val="accent5">
                            <a:lumMod val="60000"/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lumMod val="60000"/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60000"/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5">
                          <a:lumMod val="60000"/>
                        </a:schemeClr>
                      </a:solidFill>
                      <a:round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AIM!$C$2:$AJ$2</c15:sqref>
                        </c15:formulaRef>
                      </c:ext>
                    </c:extLst>
                    <c:strCache>
                      <c:ptCount val="26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AIM!$C$7:$AJ$7</c15:sqref>
                        </c15:formulaRef>
                      </c:ext>
                    </c:extLst>
                    <c:numCache>
                      <c:formatCode>0.00%</c:formatCode>
                      <c:ptCount val="26"/>
                      <c:pt idx="0">
                        <c:v>0.99939999999999996</c:v>
                      </c:pt>
                      <c:pt idx="1">
                        <c:v>0.99909999999999999</c:v>
                      </c:pt>
                      <c:pt idx="2">
                        <c:v>0.99739999999999995</c:v>
                      </c:pt>
                      <c:pt idx="3">
                        <c:v>1</c:v>
                      </c:pt>
                      <c:pt idx="4">
                        <c:v>0.99960000000000004</c:v>
                      </c:pt>
                      <c:pt idx="5">
                        <c:v>1</c:v>
                      </c:pt>
                      <c:pt idx="6">
                        <c:v>0.99990000000000001</c:v>
                      </c:pt>
                      <c:pt idx="7">
                        <c:v>1</c:v>
                      </c:pt>
                      <c:pt idx="8">
                        <c:v>0.99939999999999996</c:v>
                      </c:pt>
                      <c:pt idx="9">
                        <c:v>0.99950000000000006</c:v>
                      </c:pt>
                      <c:pt idx="10">
                        <c:v>0.99950000000000006</c:v>
                      </c:pt>
                      <c:pt idx="11">
                        <c:v>0.99921111111111116</c:v>
                      </c:pt>
                      <c:pt idx="12">
                        <c:v>1</c:v>
                      </c:pt>
                      <c:pt idx="13">
                        <c:v>0.99890000000000001</c:v>
                      </c:pt>
                      <c:pt idx="14">
                        <c:v>0.99929999999999997</c:v>
                      </c:pt>
                      <c:pt idx="15">
                        <c:v>0.99970000000000003</c:v>
                      </c:pt>
                      <c:pt idx="16">
                        <c:v>1</c:v>
                      </c:pt>
                      <c:pt idx="17">
                        <c:v>0.99980000000000002</c:v>
                      </c:pt>
                      <c:pt idx="18">
                        <c:v>0.99970000000000003</c:v>
                      </c:pt>
                      <c:pt idx="19">
                        <c:v>0.99970000000000003</c:v>
                      </c:pt>
                      <c:pt idx="20">
                        <c:v>1</c:v>
                      </c:pt>
                      <c:pt idx="21">
                        <c:v>0.99950000000000006</c:v>
                      </c:pt>
                      <c:pt idx="22">
                        <c:v>0.99970000000000003</c:v>
                      </c:pt>
                      <c:pt idx="23">
                        <c:v>0.99880000000000002</c:v>
                      </c:pt>
                      <c:pt idx="24">
                        <c:v>0.99680000000000002</c:v>
                      </c:pt>
                      <c:pt idx="25">
                        <c:v>0.99870000000000003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E72-416B-BE77-76BED79BE30C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AIM!$B$8</c15:sqref>
                        </c15:formulaRef>
                      </c:ext>
                    </c:extLst>
                    <c:strCache>
                      <c:ptCount val="1"/>
                      <c:pt idx="0">
                        <c:v>Target</c:v>
                      </c:pt>
                    </c:strCache>
                  </c:strRef>
                </c:tx>
                <c:spPr>
                  <a:ln w="3492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circle"/>
                  <c:size val="6"/>
                  <c:spPr>
                    <a:gradFill rotWithShape="1">
                      <a:gsLst>
                        <a:gs pos="0">
                          <a:schemeClr val="accent4">
                            <a:lumMod val="60000"/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lumMod val="60000"/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60000"/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4">
                          <a:lumMod val="60000"/>
                        </a:schemeClr>
                      </a:solidFill>
                      <a:round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AIM!$C$2:$AJ$2</c15:sqref>
                        </c15:formulaRef>
                      </c:ext>
                    </c:extLst>
                    <c:strCache>
                      <c:ptCount val="26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AIM!$C$8:$AJ$8</c15:sqref>
                        </c15:formulaRef>
                      </c:ext>
                    </c:extLst>
                    <c:numCache>
                      <c:formatCode>0.00%</c:formatCode>
                      <c:ptCount val="26"/>
                      <c:pt idx="0">
                        <c:v>0.99</c:v>
                      </c:pt>
                      <c:pt idx="1">
                        <c:v>0.99</c:v>
                      </c:pt>
                      <c:pt idx="2">
                        <c:v>0.99</c:v>
                      </c:pt>
                      <c:pt idx="3">
                        <c:v>0.99</c:v>
                      </c:pt>
                      <c:pt idx="4">
                        <c:v>0.99</c:v>
                      </c:pt>
                      <c:pt idx="5">
                        <c:v>0.99</c:v>
                      </c:pt>
                      <c:pt idx="6">
                        <c:v>0.99</c:v>
                      </c:pt>
                      <c:pt idx="7">
                        <c:v>0.99</c:v>
                      </c:pt>
                      <c:pt idx="8">
                        <c:v>0.99</c:v>
                      </c:pt>
                      <c:pt idx="9">
                        <c:v>0.99</c:v>
                      </c:pt>
                      <c:pt idx="10">
                        <c:v>0.99</c:v>
                      </c:pt>
                      <c:pt idx="11">
                        <c:v>0.99</c:v>
                      </c:pt>
                      <c:pt idx="12">
                        <c:v>0.99</c:v>
                      </c:pt>
                      <c:pt idx="13">
                        <c:v>0.99</c:v>
                      </c:pt>
                      <c:pt idx="14">
                        <c:v>0.99</c:v>
                      </c:pt>
                      <c:pt idx="15">
                        <c:v>0.99</c:v>
                      </c:pt>
                      <c:pt idx="16">
                        <c:v>0.99</c:v>
                      </c:pt>
                      <c:pt idx="17">
                        <c:v>0.99</c:v>
                      </c:pt>
                      <c:pt idx="18">
                        <c:v>0.99</c:v>
                      </c:pt>
                      <c:pt idx="19">
                        <c:v>0.99</c:v>
                      </c:pt>
                      <c:pt idx="20">
                        <c:v>0.99</c:v>
                      </c:pt>
                      <c:pt idx="21">
                        <c:v>0.99</c:v>
                      </c:pt>
                      <c:pt idx="22">
                        <c:v>0.99</c:v>
                      </c:pt>
                      <c:pt idx="23">
                        <c:v>0.99</c:v>
                      </c:pt>
                      <c:pt idx="24">
                        <c:v>0.99</c:v>
                      </c:pt>
                      <c:pt idx="25">
                        <c:v>0.99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E72-416B-BE77-76BED79BE30C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AIM!$B$16</c15:sqref>
                        </c15:formulaRef>
                      </c:ext>
                    </c:extLst>
                    <c:strCache>
                      <c:ptCount val="1"/>
                      <c:pt idx="0">
                        <c:v>1st Contact Resolution - Percentage</c:v>
                      </c:pt>
                    </c:strCache>
                  </c:strRef>
                </c:tx>
                <c:spPr>
                  <a:ln w="34925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circle"/>
                  <c:size val="6"/>
                  <c:spPr>
                    <a:gradFill rotWithShape="1">
                      <a:gsLst>
                        <a:gs pos="0">
                          <a:schemeClr val="accent5">
                            <a:lumMod val="60000"/>
                            <a:lumOff val="40000"/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round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</c:spPr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AIM!$C$2:$AJ$2</c15:sqref>
                        </c15:formulaRef>
                      </c:ext>
                    </c:extLst>
                    <c:strCache>
                      <c:ptCount val="26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AIM!$C$16:$AJ$16</c15:sqref>
                        </c15:formulaRef>
                      </c:ext>
                    </c:extLst>
                    <c:numCache>
                      <c:formatCode>0.00%</c:formatCode>
                      <c:ptCount val="26"/>
                      <c:pt idx="0">
                        <c:v>0.3</c:v>
                      </c:pt>
                      <c:pt idx="1">
                        <c:v>0.14000000000000001</c:v>
                      </c:pt>
                      <c:pt idx="2">
                        <c:v>0.36</c:v>
                      </c:pt>
                      <c:pt idx="3">
                        <c:v>0.36</c:v>
                      </c:pt>
                      <c:pt idx="4">
                        <c:v>0.32</c:v>
                      </c:pt>
                      <c:pt idx="5">
                        <c:v>0.33</c:v>
                      </c:pt>
                      <c:pt idx="6">
                        <c:v>0.28999999999999998</c:v>
                      </c:pt>
                      <c:pt idx="7">
                        <c:v>0.28000000000000003</c:v>
                      </c:pt>
                      <c:pt idx="8">
                        <c:v>0.21</c:v>
                      </c:pt>
                      <c:pt idx="9">
                        <c:v>0.21</c:v>
                      </c:pt>
                      <c:pt idx="10">
                        <c:v>0.38</c:v>
                      </c:pt>
                      <c:pt idx="11">
                        <c:v>0.23</c:v>
                      </c:pt>
                      <c:pt idx="12">
                        <c:v>0.2</c:v>
                      </c:pt>
                      <c:pt idx="13">
                        <c:v>0.2112</c:v>
                      </c:pt>
                      <c:pt idx="14">
                        <c:v>0.2</c:v>
                      </c:pt>
                      <c:pt idx="15">
                        <c:v>0.18</c:v>
                      </c:pt>
                      <c:pt idx="16">
                        <c:v>0.17</c:v>
                      </c:pt>
                      <c:pt idx="17">
                        <c:v>0.21</c:v>
                      </c:pt>
                      <c:pt idx="18">
                        <c:v>0.26</c:v>
                      </c:pt>
                      <c:pt idx="19">
                        <c:v>0.21</c:v>
                      </c:pt>
                      <c:pt idx="20">
                        <c:v>0.26</c:v>
                      </c:pt>
                      <c:pt idx="21">
                        <c:v>0.17</c:v>
                      </c:pt>
                      <c:pt idx="22">
                        <c:v>0.187</c:v>
                      </c:pt>
                      <c:pt idx="23">
                        <c:v>0.20399999999999999</c:v>
                      </c:pt>
                      <c:pt idx="24">
                        <c:v>0.23960000000000001</c:v>
                      </c:pt>
                      <c:pt idx="25">
                        <c:v>0.15870000000000001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E72-416B-BE77-76BED79BE30C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AIM!$B$17</c15:sqref>
                        </c15:formulaRef>
                      </c:ext>
                    </c:extLst>
                    <c:strCache>
                      <c:ptCount val="1"/>
                      <c:pt idx="0">
                        <c:v>1st Contact Resolution - Volume</c:v>
                      </c:pt>
                    </c:strCache>
                  </c:strRef>
                </c:tx>
                <c:spPr>
                  <a:ln w="34925" cap="rnd">
                    <a:solidFill>
                      <a:schemeClr val="accent4">
                        <a:lumMod val="60000"/>
                        <a:lumOff val="4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AIM!$C$2:$AJ$2</c15:sqref>
                        </c15:formulaRef>
                      </c:ext>
                    </c:extLst>
                    <c:strCache>
                      <c:ptCount val="26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AIM!$C$17:$AJ$17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1802</c:v>
                      </c:pt>
                      <c:pt idx="1">
                        <c:v>819</c:v>
                      </c:pt>
                      <c:pt idx="2">
                        <c:v>2091</c:v>
                      </c:pt>
                      <c:pt idx="3">
                        <c:v>2080</c:v>
                      </c:pt>
                      <c:pt idx="4">
                        <c:v>1475</c:v>
                      </c:pt>
                      <c:pt idx="5">
                        <c:v>1642</c:v>
                      </c:pt>
                      <c:pt idx="6">
                        <c:v>1568</c:v>
                      </c:pt>
                      <c:pt idx="7">
                        <c:v>1500</c:v>
                      </c:pt>
                      <c:pt idx="8">
                        <c:v>1044</c:v>
                      </c:pt>
                      <c:pt idx="9">
                        <c:v>926</c:v>
                      </c:pt>
                      <c:pt idx="10">
                        <c:v>1848</c:v>
                      </c:pt>
                      <c:pt idx="11">
                        <c:v>1126</c:v>
                      </c:pt>
                      <c:pt idx="12">
                        <c:v>831</c:v>
                      </c:pt>
                      <c:pt idx="13">
                        <c:v>1169</c:v>
                      </c:pt>
                      <c:pt idx="14">
                        <c:v>835</c:v>
                      </c:pt>
                      <c:pt idx="15">
                        <c:v>758</c:v>
                      </c:pt>
                      <c:pt idx="16">
                        <c:v>628</c:v>
                      </c:pt>
                      <c:pt idx="17">
                        <c:v>788</c:v>
                      </c:pt>
                      <c:pt idx="18">
                        <c:v>1182</c:v>
                      </c:pt>
                      <c:pt idx="19">
                        <c:v>992</c:v>
                      </c:pt>
                      <c:pt idx="20">
                        <c:v>1376</c:v>
                      </c:pt>
                      <c:pt idx="21">
                        <c:v>788</c:v>
                      </c:pt>
                      <c:pt idx="22">
                        <c:v>794</c:v>
                      </c:pt>
                      <c:pt idx="23">
                        <c:v>923</c:v>
                      </c:pt>
                      <c:pt idx="24">
                        <c:v>1180</c:v>
                      </c:pt>
                      <c:pt idx="25">
                        <c:v>926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E72-416B-BE77-76BED79BE30C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AIM!$B$18</c15:sqref>
                        </c15:formulaRef>
                      </c:ext>
                    </c:extLst>
                    <c:strCache>
                      <c:ptCount val="1"/>
                      <c:pt idx="0">
                        <c:v>Target - Percentage</c:v>
                      </c:pt>
                    </c:strCache>
                  </c:strRef>
                </c:tx>
                <c:spPr>
                  <a:ln w="34925" cap="rnd">
                    <a:solidFill>
                      <a:schemeClr val="accent6">
                        <a:lumMod val="5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AIM!$C$2:$AJ$2</c15:sqref>
                        </c15:formulaRef>
                      </c:ext>
                    </c:extLst>
                    <c:strCache>
                      <c:ptCount val="26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AIM!$C$18:$AJ$18</c15:sqref>
                        </c15:formulaRef>
                      </c:ext>
                    </c:extLst>
                    <c:numCache>
                      <c:formatCode>0.00%</c:formatCode>
                      <c:ptCount val="26"/>
                      <c:pt idx="0">
                        <c:v>0.55000000000000004</c:v>
                      </c:pt>
                      <c:pt idx="1">
                        <c:v>0.55000000000000004</c:v>
                      </c:pt>
                      <c:pt idx="2">
                        <c:v>0.55000000000000004</c:v>
                      </c:pt>
                      <c:pt idx="3">
                        <c:v>0.55000000000000004</c:v>
                      </c:pt>
                      <c:pt idx="4">
                        <c:v>0.55000000000000004</c:v>
                      </c:pt>
                      <c:pt idx="5">
                        <c:v>0.55000000000000004</c:v>
                      </c:pt>
                      <c:pt idx="6">
                        <c:v>0.55000000000000004</c:v>
                      </c:pt>
                      <c:pt idx="7">
                        <c:v>0.55000000000000004</c:v>
                      </c:pt>
                      <c:pt idx="8">
                        <c:v>0.55000000000000004</c:v>
                      </c:pt>
                      <c:pt idx="9">
                        <c:v>0.55000000000000004</c:v>
                      </c:pt>
                      <c:pt idx="10">
                        <c:v>0.55000000000000004</c:v>
                      </c:pt>
                      <c:pt idx="11">
                        <c:v>0.55000000000000004</c:v>
                      </c:pt>
                      <c:pt idx="12">
                        <c:v>0.55000000000000004</c:v>
                      </c:pt>
                      <c:pt idx="13">
                        <c:v>0.55000000000000004</c:v>
                      </c:pt>
                      <c:pt idx="14">
                        <c:v>0.55000000000000004</c:v>
                      </c:pt>
                      <c:pt idx="15">
                        <c:v>0.55000000000000004</c:v>
                      </c:pt>
                      <c:pt idx="16">
                        <c:v>0.55000000000000004</c:v>
                      </c:pt>
                      <c:pt idx="17">
                        <c:v>0.55000000000000004</c:v>
                      </c:pt>
                      <c:pt idx="18">
                        <c:v>0.55000000000000004</c:v>
                      </c:pt>
                      <c:pt idx="19">
                        <c:v>0.55000000000000004</c:v>
                      </c:pt>
                      <c:pt idx="20">
                        <c:v>0.55000000000000004</c:v>
                      </c:pt>
                      <c:pt idx="21">
                        <c:v>0.55000000000000004</c:v>
                      </c:pt>
                      <c:pt idx="22">
                        <c:v>0.55000000000000004</c:v>
                      </c:pt>
                      <c:pt idx="23">
                        <c:v>0.55000000000000004</c:v>
                      </c:pt>
                      <c:pt idx="24">
                        <c:v>0.55000000000000004</c:v>
                      </c:pt>
                      <c:pt idx="25">
                        <c:v>0.55000000000000004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E72-416B-BE77-76BED79BE30C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AIM!$B$19</c15:sqref>
                        </c15:formulaRef>
                      </c:ext>
                    </c:extLst>
                    <c:strCache>
                      <c:ptCount val="1"/>
                      <c:pt idx="0">
                        <c:v>MTTR_Vol - Critical</c:v>
                      </c:pt>
                    </c:strCache>
                  </c:strRef>
                </c:tx>
                <c:spPr>
                  <a:ln w="34925" cap="rnd">
                    <a:solidFill>
                      <a:schemeClr val="accent5">
                        <a:lumMod val="5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AIM!$C$2:$AJ$2</c15:sqref>
                        </c15:formulaRef>
                      </c:ext>
                    </c:extLst>
                    <c:strCache>
                      <c:ptCount val="26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AIM!$C$19:$AJ$19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5">
                        <c:v>3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1</c:v>
                      </c:pt>
                      <c:pt idx="9">
                        <c:v>0</c:v>
                      </c:pt>
                      <c:pt idx="10">
                        <c:v>1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2</c:v>
                      </c:pt>
                      <c:pt idx="20">
                        <c:v>0</c:v>
                      </c:pt>
                      <c:pt idx="21">
                        <c:v>1</c:v>
                      </c:pt>
                      <c:pt idx="22">
                        <c:v>4</c:v>
                      </c:pt>
                      <c:pt idx="23">
                        <c:v>7</c:v>
                      </c:pt>
                      <c:pt idx="24">
                        <c:v>1</c:v>
                      </c:pt>
                      <c:pt idx="25">
                        <c:v>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E72-416B-BE77-76BED79BE30C}"/>
                  </c:ext>
                </c:extLst>
              </c15:ser>
            </c15:filteredLineSeries>
            <c15:filteredLin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AIM!$B$20</c15:sqref>
                        </c15:formulaRef>
                      </c:ext>
                    </c:extLst>
                    <c:strCache>
                      <c:ptCount val="1"/>
                      <c:pt idx="0">
                        <c:v>MTTR_Vol - High</c:v>
                      </c:pt>
                    </c:strCache>
                  </c:strRef>
                </c:tx>
                <c:spPr>
                  <a:ln w="34925" cap="rnd">
                    <a:solidFill>
                      <a:schemeClr val="accent4">
                        <a:lumMod val="5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AIM!$C$2:$AJ$2</c15:sqref>
                        </c15:formulaRef>
                      </c:ext>
                    </c:extLst>
                    <c:strCache>
                      <c:ptCount val="26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AIM!$C$20:$AJ$20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157</c:v>
                      </c:pt>
                      <c:pt idx="1">
                        <c:v>157</c:v>
                      </c:pt>
                      <c:pt idx="2">
                        <c:v>111</c:v>
                      </c:pt>
                      <c:pt idx="3">
                        <c:v>188</c:v>
                      </c:pt>
                      <c:pt idx="4">
                        <c:v>176</c:v>
                      </c:pt>
                      <c:pt idx="5">
                        <c:v>119</c:v>
                      </c:pt>
                      <c:pt idx="6">
                        <c:v>109</c:v>
                      </c:pt>
                      <c:pt idx="7">
                        <c:v>158</c:v>
                      </c:pt>
                      <c:pt idx="8">
                        <c:v>184</c:v>
                      </c:pt>
                      <c:pt idx="9">
                        <c:v>105</c:v>
                      </c:pt>
                      <c:pt idx="10">
                        <c:v>104</c:v>
                      </c:pt>
                      <c:pt idx="11">
                        <c:v>114</c:v>
                      </c:pt>
                      <c:pt idx="12">
                        <c:v>104</c:v>
                      </c:pt>
                      <c:pt idx="13">
                        <c:v>140</c:v>
                      </c:pt>
                      <c:pt idx="14">
                        <c:v>89</c:v>
                      </c:pt>
                      <c:pt idx="15">
                        <c:v>95</c:v>
                      </c:pt>
                      <c:pt idx="16">
                        <c:v>90</c:v>
                      </c:pt>
                      <c:pt idx="17">
                        <c:v>93</c:v>
                      </c:pt>
                      <c:pt idx="18">
                        <c:v>104</c:v>
                      </c:pt>
                      <c:pt idx="19">
                        <c:v>104</c:v>
                      </c:pt>
                      <c:pt idx="20">
                        <c:v>90</c:v>
                      </c:pt>
                      <c:pt idx="21" formatCode="0">
                        <c:v>116</c:v>
                      </c:pt>
                      <c:pt idx="22" formatCode="0">
                        <c:v>122</c:v>
                      </c:pt>
                      <c:pt idx="23" formatCode="0">
                        <c:v>88</c:v>
                      </c:pt>
                      <c:pt idx="24" formatCode="0">
                        <c:v>263</c:v>
                      </c:pt>
                      <c:pt idx="25" formatCode="0">
                        <c:v>265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E72-416B-BE77-76BED79BE30C}"/>
                  </c:ext>
                </c:extLst>
              </c15:ser>
            </c15:filteredLineSeries>
            <c15:filteredLin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AIM!$B$21</c15:sqref>
                        </c15:formulaRef>
                      </c:ext>
                    </c:extLst>
                    <c:strCache>
                      <c:ptCount val="1"/>
                      <c:pt idx="0">
                        <c:v>MTTR_Vol - Medium</c:v>
                      </c:pt>
                    </c:strCache>
                  </c:strRef>
                </c:tx>
                <c:spPr>
                  <a:ln w="34925" cap="rnd">
                    <a:solidFill>
                      <a:schemeClr val="accent6">
                        <a:lumMod val="70000"/>
                        <a:lumOff val="3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AIM!$C$2:$AJ$2</c15:sqref>
                        </c15:formulaRef>
                      </c:ext>
                    </c:extLst>
                    <c:strCache>
                      <c:ptCount val="26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AIM!$C$21:$AJ$21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140</c:v>
                      </c:pt>
                      <c:pt idx="1">
                        <c:v>125</c:v>
                      </c:pt>
                      <c:pt idx="2">
                        <c:v>186</c:v>
                      </c:pt>
                      <c:pt idx="3">
                        <c:v>149</c:v>
                      </c:pt>
                      <c:pt idx="4">
                        <c:v>166</c:v>
                      </c:pt>
                      <c:pt idx="5">
                        <c:v>158</c:v>
                      </c:pt>
                      <c:pt idx="6">
                        <c:v>128</c:v>
                      </c:pt>
                      <c:pt idx="7">
                        <c:v>157</c:v>
                      </c:pt>
                      <c:pt idx="8">
                        <c:v>211</c:v>
                      </c:pt>
                      <c:pt idx="9">
                        <c:v>146</c:v>
                      </c:pt>
                      <c:pt idx="10">
                        <c:v>193</c:v>
                      </c:pt>
                      <c:pt idx="11">
                        <c:v>180</c:v>
                      </c:pt>
                      <c:pt idx="12">
                        <c:v>158</c:v>
                      </c:pt>
                      <c:pt idx="13">
                        <c:v>239</c:v>
                      </c:pt>
                      <c:pt idx="14">
                        <c:v>117</c:v>
                      </c:pt>
                      <c:pt idx="15">
                        <c:v>106</c:v>
                      </c:pt>
                      <c:pt idx="16">
                        <c:v>116</c:v>
                      </c:pt>
                      <c:pt idx="17">
                        <c:v>93</c:v>
                      </c:pt>
                      <c:pt idx="18">
                        <c:v>115</c:v>
                      </c:pt>
                      <c:pt idx="19">
                        <c:v>71</c:v>
                      </c:pt>
                      <c:pt idx="20">
                        <c:v>140</c:v>
                      </c:pt>
                      <c:pt idx="21">
                        <c:v>100</c:v>
                      </c:pt>
                      <c:pt idx="22">
                        <c:v>123</c:v>
                      </c:pt>
                      <c:pt idx="23">
                        <c:v>86</c:v>
                      </c:pt>
                      <c:pt idx="24">
                        <c:v>115</c:v>
                      </c:pt>
                      <c:pt idx="25">
                        <c:v>164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E72-416B-BE77-76BED79BE30C}"/>
                  </c:ext>
                </c:extLst>
              </c15:ser>
            </c15:filteredLineSeries>
            <c15:filteredLine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AIM!$B$23</c15:sqref>
                        </c15:formulaRef>
                      </c:ext>
                    </c:extLst>
                    <c:strCache>
                      <c:ptCount val="1"/>
                      <c:pt idx="0">
                        <c:v>MTTR_Avg_Hrs - Critical</c:v>
                      </c:pt>
                    </c:strCache>
                  </c:strRef>
                </c:tx>
                <c:spPr>
                  <a:ln w="34925" cap="rnd">
                    <a:solidFill>
                      <a:schemeClr val="accent4">
                        <a:lumMod val="70000"/>
                        <a:lumOff val="3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AIM!$C$2:$AJ$2</c15:sqref>
                        </c15:formulaRef>
                      </c:ext>
                    </c:extLst>
                    <c:strCache>
                      <c:ptCount val="26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AIM!$C$23:$AJ$23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5">
                        <c:v>0.28999999999999998</c:v>
                      </c:pt>
                      <c:pt idx="6" formatCode="0.00">
                        <c:v>0</c:v>
                      </c:pt>
                      <c:pt idx="7" formatCode="0.00">
                        <c:v>0</c:v>
                      </c:pt>
                      <c:pt idx="8" formatCode="0.00">
                        <c:v>9.42</c:v>
                      </c:pt>
                      <c:pt idx="9" formatCode="0.00">
                        <c:v>0</c:v>
                      </c:pt>
                      <c:pt idx="10" formatCode="0.00">
                        <c:v>53.01</c:v>
                      </c:pt>
                      <c:pt idx="11" formatCode="0.00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10.64</c:v>
                      </c:pt>
                      <c:pt idx="20">
                        <c:v>0</c:v>
                      </c:pt>
                      <c:pt idx="21">
                        <c:v>31.15</c:v>
                      </c:pt>
                      <c:pt idx="22">
                        <c:v>3.29</c:v>
                      </c:pt>
                      <c:pt idx="23">
                        <c:v>16.100000000000001</c:v>
                      </c:pt>
                      <c:pt idx="24">
                        <c:v>0.03</c:v>
                      </c:pt>
                      <c:pt idx="25">
                        <c:v>48.77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E72-416B-BE77-76BED79BE30C}"/>
                  </c:ext>
                </c:extLst>
              </c15:ser>
            </c15:filteredLineSeries>
            <c15:filteredLine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AIM!$B$24</c15:sqref>
                        </c15:formulaRef>
                      </c:ext>
                    </c:extLst>
                    <c:strCache>
                      <c:ptCount val="1"/>
                      <c:pt idx="0">
                        <c:v>Target (2hrs)</c:v>
                      </c:pt>
                    </c:strCache>
                  </c:strRef>
                </c:tx>
                <c:spPr>
                  <a:ln w="34925" cap="rnd">
                    <a:solidFill>
                      <a:schemeClr val="accent6">
                        <a:lumMod val="7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AIM!$C$2:$AJ$2</c15:sqref>
                        </c15:formulaRef>
                      </c:ext>
                    </c:extLst>
                    <c:strCache>
                      <c:ptCount val="26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AIM!$C$24:$AJ$24</c15:sqref>
                        </c15:formulaRef>
                      </c:ext>
                    </c:extLst>
                    <c:numCache>
                      <c:formatCode>0.00</c:formatCode>
                      <c:ptCount val="26"/>
                      <c:pt idx="0">
                        <c:v>2</c:v>
                      </c:pt>
                      <c:pt idx="1">
                        <c:v>2</c:v>
                      </c:pt>
                      <c:pt idx="2">
                        <c:v>2</c:v>
                      </c:pt>
                      <c:pt idx="3">
                        <c:v>2</c:v>
                      </c:pt>
                      <c:pt idx="4">
                        <c:v>2</c:v>
                      </c:pt>
                      <c:pt idx="5">
                        <c:v>2</c:v>
                      </c:pt>
                      <c:pt idx="6">
                        <c:v>2</c:v>
                      </c:pt>
                      <c:pt idx="7">
                        <c:v>2</c:v>
                      </c:pt>
                      <c:pt idx="8">
                        <c:v>2</c:v>
                      </c:pt>
                      <c:pt idx="9">
                        <c:v>2</c:v>
                      </c:pt>
                      <c:pt idx="10">
                        <c:v>2</c:v>
                      </c:pt>
                      <c:pt idx="11">
                        <c:v>2</c:v>
                      </c:pt>
                      <c:pt idx="12">
                        <c:v>2</c:v>
                      </c:pt>
                      <c:pt idx="13">
                        <c:v>2</c:v>
                      </c:pt>
                      <c:pt idx="14">
                        <c:v>2</c:v>
                      </c:pt>
                      <c:pt idx="15">
                        <c:v>2</c:v>
                      </c:pt>
                      <c:pt idx="16">
                        <c:v>2</c:v>
                      </c:pt>
                      <c:pt idx="17">
                        <c:v>2</c:v>
                      </c:pt>
                      <c:pt idx="18">
                        <c:v>2</c:v>
                      </c:pt>
                      <c:pt idx="19">
                        <c:v>2</c:v>
                      </c:pt>
                      <c:pt idx="20">
                        <c:v>2</c:v>
                      </c:pt>
                      <c:pt idx="21">
                        <c:v>2</c:v>
                      </c:pt>
                      <c:pt idx="22">
                        <c:v>2</c:v>
                      </c:pt>
                      <c:pt idx="23">
                        <c:v>2</c:v>
                      </c:pt>
                      <c:pt idx="24">
                        <c:v>2</c:v>
                      </c:pt>
                      <c:pt idx="25">
                        <c:v>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E72-416B-BE77-76BED79BE30C}"/>
                  </c:ext>
                </c:extLst>
              </c15:ser>
            </c15:filteredLineSeries>
            <c15:filteredLine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AIM!$B$25</c15:sqref>
                        </c15:formulaRef>
                      </c:ext>
                    </c:extLst>
                    <c:strCache>
                      <c:ptCount val="1"/>
                      <c:pt idx="0">
                        <c:v>MTTR_Avg_Hrs - High</c:v>
                      </c:pt>
                    </c:strCache>
                  </c:strRef>
                </c:tx>
                <c:spPr>
                  <a:ln w="34925" cap="rnd">
                    <a:solidFill>
                      <a:schemeClr val="accent5">
                        <a:lumMod val="7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AIM!$C$2:$AJ$2</c15:sqref>
                        </c15:formulaRef>
                      </c:ext>
                    </c:extLst>
                    <c:strCache>
                      <c:ptCount val="26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AIM!$C$25:$AJ$25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24.85</c:v>
                      </c:pt>
                      <c:pt idx="1">
                        <c:v>28.95</c:v>
                      </c:pt>
                      <c:pt idx="2">
                        <c:v>31.09</c:v>
                      </c:pt>
                      <c:pt idx="3">
                        <c:v>3.53</c:v>
                      </c:pt>
                      <c:pt idx="4">
                        <c:v>68.040000000000006</c:v>
                      </c:pt>
                      <c:pt idx="5">
                        <c:v>152.38999999999999</c:v>
                      </c:pt>
                      <c:pt idx="6" formatCode="0.0">
                        <c:v>19.07</c:v>
                      </c:pt>
                      <c:pt idx="7" formatCode="0.0">
                        <c:v>44.7</c:v>
                      </c:pt>
                      <c:pt idx="8" formatCode="0.0">
                        <c:v>7.16</c:v>
                      </c:pt>
                      <c:pt idx="9" formatCode="0.0">
                        <c:v>266.66000000000003</c:v>
                      </c:pt>
                      <c:pt idx="10" formatCode="0.0">
                        <c:v>57.75</c:v>
                      </c:pt>
                      <c:pt idx="11" formatCode="0.0">
                        <c:v>65.44</c:v>
                      </c:pt>
                      <c:pt idx="12">
                        <c:v>52.98</c:v>
                      </c:pt>
                      <c:pt idx="13">
                        <c:v>84.43</c:v>
                      </c:pt>
                      <c:pt idx="14">
                        <c:v>49.62</c:v>
                      </c:pt>
                      <c:pt idx="15">
                        <c:v>14.89</c:v>
                      </c:pt>
                      <c:pt idx="16">
                        <c:v>53.7</c:v>
                      </c:pt>
                      <c:pt idx="17">
                        <c:v>27</c:v>
                      </c:pt>
                      <c:pt idx="18">
                        <c:v>29.74</c:v>
                      </c:pt>
                      <c:pt idx="19">
                        <c:v>22.33</c:v>
                      </c:pt>
                      <c:pt idx="20">
                        <c:v>43.92</c:v>
                      </c:pt>
                      <c:pt idx="21">
                        <c:v>44.69</c:v>
                      </c:pt>
                      <c:pt idx="22">
                        <c:v>55.8</c:v>
                      </c:pt>
                      <c:pt idx="23">
                        <c:v>92.9</c:v>
                      </c:pt>
                      <c:pt idx="24">
                        <c:v>25.2</c:v>
                      </c:pt>
                      <c:pt idx="25">
                        <c:v>17.39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E72-416B-BE77-76BED79BE30C}"/>
                  </c:ext>
                </c:extLst>
              </c15:ser>
            </c15:filteredLineSeries>
            <c15:filteredLine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AIM!$B$26</c15:sqref>
                        </c15:formulaRef>
                      </c:ext>
                    </c:extLst>
                    <c:strCache>
                      <c:ptCount val="1"/>
                      <c:pt idx="0">
                        <c:v>Target (4 hrs)</c:v>
                      </c:pt>
                    </c:strCache>
                  </c:strRef>
                </c:tx>
                <c:spPr>
                  <a:ln w="34925" cap="rnd">
                    <a:solidFill>
                      <a:schemeClr val="accent4">
                        <a:lumMod val="7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AIM!$C$2:$AJ$2</c15:sqref>
                        </c15:formulaRef>
                      </c:ext>
                    </c:extLst>
                    <c:strCache>
                      <c:ptCount val="26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AIM!$C$26:$AJ$26</c15:sqref>
                        </c15:formulaRef>
                      </c:ext>
                    </c:extLst>
                    <c:numCache>
                      <c:formatCode>0.00</c:formatCode>
                      <c:ptCount val="26"/>
                      <c:pt idx="0">
                        <c:v>4</c:v>
                      </c:pt>
                      <c:pt idx="1">
                        <c:v>4</c:v>
                      </c:pt>
                      <c:pt idx="2">
                        <c:v>4</c:v>
                      </c:pt>
                      <c:pt idx="3">
                        <c:v>4</c:v>
                      </c:pt>
                      <c:pt idx="4">
                        <c:v>4</c:v>
                      </c:pt>
                      <c:pt idx="5">
                        <c:v>4</c:v>
                      </c:pt>
                      <c:pt idx="6">
                        <c:v>4</c:v>
                      </c:pt>
                      <c:pt idx="7">
                        <c:v>4</c:v>
                      </c:pt>
                      <c:pt idx="8">
                        <c:v>4</c:v>
                      </c:pt>
                      <c:pt idx="9">
                        <c:v>4</c:v>
                      </c:pt>
                      <c:pt idx="10">
                        <c:v>4</c:v>
                      </c:pt>
                      <c:pt idx="11">
                        <c:v>4</c:v>
                      </c:pt>
                      <c:pt idx="12">
                        <c:v>4</c:v>
                      </c:pt>
                      <c:pt idx="13">
                        <c:v>4</c:v>
                      </c:pt>
                      <c:pt idx="14">
                        <c:v>4</c:v>
                      </c:pt>
                      <c:pt idx="15">
                        <c:v>4</c:v>
                      </c:pt>
                      <c:pt idx="16">
                        <c:v>4</c:v>
                      </c:pt>
                      <c:pt idx="17">
                        <c:v>4</c:v>
                      </c:pt>
                      <c:pt idx="18">
                        <c:v>4</c:v>
                      </c:pt>
                      <c:pt idx="19">
                        <c:v>4</c:v>
                      </c:pt>
                      <c:pt idx="20">
                        <c:v>4</c:v>
                      </c:pt>
                      <c:pt idx="21">
                        <c:v>4</c:v>
                      </c:pt>
                      <c:pt idx="22">
                        <c:v>4</c:v>
                      </c:pt>
                      <c:pt idx="23">
                        <c:v>4</c:v>
                      </c:pt>
                      <c:pt idx="24">
                        <c:v>4</c:v>
                      </c:pt>
                      <c:pt idx="25">
                        <c:v>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7E72-416B-BE77-76BED79BE30C}"/>
                  </c:ext>
                </c:extLst>
              </c15:ser>
            </c15:filteredLineSeries>
            <c15:filteredLine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AIM!$B$27</c15:sqref>
                        </c15:formulaRef>
                      </c:ext>
                    </c:extLst>
                    <c:strCache>
                      <c:ptCount val="1"/>
                      <c:pt idx="0">
                        <c:v>MTTR_Avg_Hrs - Medium</c:v>
                      </c:pt>
                    </c:strCache>
                  </c:strRef>
                </c:tx>
                <c:spPr>
                  <a:ln w="34925" cap="rnd">
                    <a:solidFill>
                      <a:schemeClr val="accent6">
                        <a:lumMod val="50000"/>
                        <a:lumOff val="5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AIM!$C$2:$AJ$2</c15:sqref>
                        </c15:formulaRef>
                      </c:ext>
                    </c:extLst>
                    <c:strCache>
                      <c:ptCount val="26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AIM!$C$27:$AJ$27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19.39</c:v>
                      </c:pt>
                      <c:pt idx="1">
                        <c:v>15.47</c:v>
                      </c:pt>
                      <c:pt idx="2">
                        <c:v>19.09</c:v>
                      </c:pt>
                      <c:pt idx="3">
                        <c:v>20.260000000000002</c:v>
                      </c:pt>
                      <c:pt idx="4">
                        <c:v>58.07</c:v>
                      </c:pt>
                      <c:pt idx="5">
                        <c:v>35.07</c:v>
                      </c:pt>
                      <c:pt idx="6">
                        <c:v>49.88</c:v>
                      </c:pt>
                      <c:pt idx="7">
                        <c:v>23.14</c:v>
                      </c:pt>
                      <c:pt idx="8">
                        <c:v>24.7</c:v>
                      </c:pt>
                      <c:pt idx="9">
                        <c:v>23.65</c:v>
                      </c:pt>
                      <c:pt idx="10">
                        <c:v>20.7</c:v>
                      </c:pt>
                      <c:pt idx="11">
                        <c:v>21.06</c:v>
                      </c:pt>
                      <c:pt idx="12">
                        <c:v>20.56</c:v>
                      </c:pt>
                      <c:pt idx="13">
                        <c:v>21.17</c:v>
                      </c:pt>
                      <c:pt idx="14">
                        <c:v>22.64</c:v>
                      </c:pt>
                      <c:pt idx="15">
                        <c:v>16.28</c:v>
                      </c:pt>
                      <c:pt idx="16">
                        <c:v>19.059999999999999</c:v>
                      </c:pt>
                      <c:pt idx="17">
                        <c:v>12.45</c:v>
                      </c:pt>
                      <c:pt idx="18">
                        <c:v>15.62</c:v>
                      </c:pt>
                      <c:pt idx="19">
                        <c:v>12.65</c:v>
                      </c:pt>
                      <c:pt idx="20">
                        <c:v>16.760000000000002</c:v>
                      </c:pt>
                      <c:pt idx="21">
                        <c:v>18.43</c:v>
                      </c:pt>
                      <c:pt idx="22">
                        <c:v>29.04</c:v>
                      </c:pt>
                      <c:pt idx="23">
                        <c:v>27.1</c:v>
                      </c:pt>
                      <c:pt idx="24">
                        <c:v>17.57</c:v>
                      </c:pt>
                      <c:pt idx="25">
                        <c:v>19.690000000000001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7E72-416B-BE77-76BED79BE30C}"/>
                  </c:ext>
                </c:extLst>
              </c15:ser>
            </c15:filteredLineSeries>
            <c15:filteredLine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AIM!$B$28</c15:sqref>
                        </c15:formulaRef>
                      </c:ext>
                    </c:extLst>
                    <c:strCache>
                      <c:ptCount val="1"/>
                      <c:pt idx="0">
                        <c:v>Target (9hrs)</c:v>
                      </c:pt>
                    </c:strCache>
                  </c:strRef>
                </c:tx>
                <c:spPr>
                  <a:ln w="34925" cap="rnd">
                    <a:solidFill>
                      <a:schemeClr val="accent5">
                        <a:lumMod val="50000"/>
                        <a:lumOff val="5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AIM!$C$2:$AJ$2</c15:sqref>
                        </c15:formulaRef>
                      </c:ext>
                    </c:extLst>
                    <c:strCache>
                      <c:ptCount val="26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AIM!$C$28:$AJ$28</c15:sqref>
                        </c15:formulaRef>
                      </c:ext>
                    </c:extLst>
                    <c:numCache>
                      <c:formatCode>0.00</c:formatCode>
                      <c:ptCount val="26"/>
                      <c:pt idx="0">
                        <c:v>9</c:v>
                      </c:pt>
                      <c:pt idx="1">
                        <c:v>9</c:v>
                      </c:pt>
                      <c:pt idx="2">
                        <c:v>9</c:v>
                      </c:pt>
                      <c:pt idx="3">
                        <c:v>9</c:v>
                      </c:pt>
                      <c:pt idx="4">
                        <c:v>9</c:v>
                      </c:pt>
                      <c:pt idx="5">
                        <c:v>9</c:v>
                      </c:pt>
                      <c:pt idx="6">
                        <c:v>9</c:v>
                      </c:pt>
                      <c:pt idx="7">
                        <c:v>9</c:v>
                      </c:pt>
                      <c:pt idx="8">
                        <c:v>9</c:v>
                      </c:pt>
                      <c:pt idx="9">
                        <c:v>9</c:v>
                      </c:pt>
                      <c:pt idx="10">
                        <c:v>9</c:v>
                      </c:pt>
                      <c:pt idx="11">
                        <c:v>9</c:v>
                      </c:pt>
                      <c:pt idx="12">
                        <c:v>9</c:v>
                      </c:pt>
                      <c:pt idx="13">
                        <c:v>9</c:v>
                      </c:pt>
                      <c:pt idx="14">
                        <c:v>9</c:v>
                      </c:pt>
                      <c:pt idx="15">
                        <c:v>9</c:v>
                      </c:pt>
                      <c:pt idx="16">
                        <c:v>9</c:v>
                      </c:pt>
                      <c:pt idx="17">
                        <c:v>9</c:v>
                      </c:pt>
                      <c:pt idx="18">
                        <c:v>9</c:v>
                      </c:pt>
                      <c:pt idx="19">
                        <c:v>9</c:v>
                      </c:pt>
                      <c:pt idx="20">
                        <c:v>9</c:v>
                      </c:pt>
                      <c:pt idx="21">
                        <c:v>9</c:v>
                      </c:pt>
                      <c:pt idx="22">
                        <c:v>9</c:v>
                      </c:pt>
                      <c:pt idx="23">
                        <c:v>9</c:v>
                      </c:pt>
                      <c:pt idx="24">
                        <c:v>9</c:v>
                      </c:pt>
                      <c:pt idx="25">
                        <c:v>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7E72-416B-BE77-76BED79BE30C}"/>
                  </c:ext>
                </c:extLst>
              </c15:ser>
            </c15:filteredLineSeries>
            <c15:filteredLine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AIM!$B$29</c15:sqref>
                        </c15:formulaRef>
                      </c:ext>
                    </c:extLst>
                    <c:strCache>
                      <c:ptCount val="1"/>
                      <c:pt idx="0">
                        <c:v>MTTR_AVG_Hrs - Low</c:v>
                      </c:pt>
                    </c:strCache>
                  </c:strRef>
                </c:tx>
                <c:spPr>
                  <a:ln w="34925" cap="rnd">
                    <a:solidFill>
                      <a:schemeClr val="accent4">
                        <a:lumMod val="50000"/>
                        <a:lumOff val="50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AIM!$C$2:$AJ$2</c15:sqref>
                        </c15:formulaRef>
                      </c:ext>
                    </c:extLst>
                    <c:strCache>
                      <c:ptCount val="26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AIM!$C$29:$AJ$29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11.67</c:v>
                      </c:pt>
                      <c:pt idx="1">
                        <c:v>11.35</c:v>
                      </c:pt>
                      <c:pt idx="2">
                        <c:v>12.99</c:v>
                      </c:pt>
                      <c:pt idx="3">
                        <c:v>17.16</c:v>
                      </c:pt>
                      <c:pt idx="4">
                        <c:v>19.75</c:v>
                      </c:pt>
                      <c:pt idx="5">
                        <c:v>17.73</c:v>
                      </c:pt>
                      <c:pt idx="6">
                        <c:v>19.059999999999999</c:v>
                      </c:pt>
                      <c:pt idx="7">
                        <c:v>0</c:v>
                      </c:pt>
                      <c:pt idx="8">
                        <c:v>9.99</c:v>
                      </c:pt>
                      <c:pt idx="9">
                        <c:v>21.06</c:v>
                      </c:pt>
                      <c:pt idx="10">
                        <c:v>14.31</c:v>
                      </c:pt>
                      <c:pt idx="11">
                        <c:v>14.31</c:v>
                      </c:pt>
                      <c:pt idx="12">
                        <c:v>17.38</c:v>
                      </c:pt>
                      <c:pt idx="13">
                        <c:v>21.79</c:v>
                      </c:pt>
                      <c:pt idx="14">
                        <c:v>12.91</c:v>
                      </c:pt>
                      <c:pt idx="15">
                        <c:v>11.34</c:v>
                      </c:pt>
                      <c:pt idx="16">
                        <c:v>16.760000000000002</c:v>
                      </c:pt>
                      <c:pt idx="17">
                        <c:v>10.54</c:v>
                      </c:pt>
                      <c:pt idx="18">
                        <c:v>11.57</c:v>
                      </c:pt>
                      <c:pt idx="19">
                        <c:v>12.11</c:v>
                      </c:pt>
                      <c:pt idx="20">
                        <c:v>13.08</c:v>
                      </c:pt>
                      <c:pt idx="21">
                        <c:v>14.38</c:v>
                      </c:pt>
                      <c:pt idx="22">
                        <c:v>17.29</c:v>
                      </c:pt>
                      <c:pt idx="23">
                        <c:v>20.62</c:v>
                      </c:pt>
                      <c:pt idx="24">
                        <c:v>15.78</c:v>
                      </c:pt>
                      <c:pt idx="25">
                        <c:v>18.87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7E72-416B-BE77-76BED79BE30C}"/>
                  </c:ext>
                </c:extLst>
              </c15:ser>
            </c15:filteredLineSeries>
            <c15:filteredLine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AIM!$B$30</c15:sqref>
                        </c15:formulaRef>
                      </c:ext>
                    </c:extLst>
                    <c:strCache>
                      <c:ptCount val="1"/>
                      <c:pt idx="0">
                        <c:v>Target (27hrs)</c:v>
                      </c:pt>
                    </c:strCache>
                  </c:strRef>
                </c:tx>
                <c:spPr>
                  <a:ln w="34925" cap="rnd">
                    <a:solidFill>
                      <a:schemeClr val="accent6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AIM!$C$2:$AJ$2</c15:sqref>
                        </c15:formulaRef>
                      </c:ext>
                    </c:extLst>
                    <c:strCache>
                      <c:ptCount val="26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AIM!$C$30:$AJ$30</c15:sqref>
                        </c15:formulaRef>
                      </c:ext>
                    </c:extLst>
                    <c:numCache>
                      <c:formatCode>0.00</c:formatCode>
                      <c:ptCount val="26"/>
                      <c:pt idx="0">
                        <c:v>27</c:v>
                      </c:pt>
                      <c:pt idx="1">
                        <c:v>27</c:v>
                      </c:pt>
                      <c:pt idx="2">
                        <c:v>27</c:v>
                      </c:pt>
                      <c:pt idx="3">
                        <c:v>27</c:v>
                      </c:pt>
                      <c:pt idx="4">
                        <c:v>27</c:v>
                      </c:pt>
                      <c:pt idx="5">
                        <c:v>27</c:v>
                      </c:pt>
                      <c:pt idx="6">
                        <c:v>27</c:v>
                      </c:pt>
                      <c:pt idx="7">
                        <c:v>27</c:v>
                      </c:pt>
                      <c:pt idx="8">
                        <c:v>27</c:v>
                      </c:pt>
                      <c:pt idx="9">
                        <c:v>27</c:v>
                      </c:pt>
                      <c:pt idx="10">
                        <c:v>27</c:v>
                      </c:pt>
                      <c:pt idx="11">
                        <c:v>27</c:v>
                      </c:pt>
                      <c:pt idx="12">
                        <c:v>27</c:v>
                      </c:pt>
                      <c:pt idx="13">
                        <c:v>27</c:v>
                      </c:pt>
                      <c:pt idx="14">
                        <c:v>27</c:v>
                      </c:pt>
                      <c:pt idx="15">
                        <c:v>27</c:v>
                      </c:pt>
                      <c:pt idx="16">
                        <c:v>27</c:v>
                      </c:pt>
                      <c:pt idx="17">
                        <c:v>27</c:v>
                      </c:pt>
                      <c:pt idx="18">
                        <c:v>27</c:v>
                      </c:pt>
                      <c:pt idx="19">
                        <c:v>27</c:v>
                      </c:pt>
                      <c:pt idx="20">
                        <c:v>27</c:v>
                      </c:pt>
                      <c:pt idx="21">
                        <c:v>27</c:v>
                      </c:pt>
                      <c:pt idx="22">
                        <c:v>27</c:v>
                      </c:pt>
                      <c:pt idx="23">
                        <c:v>27</c:v>
                      </c:pt>
                      <c:pt idx="24">
                        <c:v>27</c:v>
                      </c:pt>
                      <c:pt idx="25">
                        <c:v>27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7E72-416B-BE77-76BED79BE30C}"/>
                  </c:ext>
                </c:extLst>
              </c15:ser>
            </c15:filteredLineSeries>
          </c:ext>
        </c:extLst>
      </c:lineChart>
      <c:dateAx>
        <c:axId val="475213240"/>
        <c:scaling>
          <c:orientation val="minMax"/>
        </c:scaling>
        <c:delete val="0"/>
        <c:axPos val="b"/>
        <c:numFmt formatCode="mmm\ 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312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212912"/>
        <c:crosses val="autoZero"/>
        <c:auto val="1"/>
        <c:lblOffset val="100"/>
        <c:baseTimeUnit val="months"/>
      </c:dateAx>
      <c:valAx>
        <c:axId val="4752129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213240"/>
        <c:crosses val="autoZero"/>
        <c:crossBetween val="between"/>
      </c:valAx>
      <c:valAx>
        <c:axId val="475211928"/>
        <c:scaling>
          <c:orientation val="minMax"/>
          <c:min val="0.60000000000000009"/>
        </c:scaling>
        <c:delete val="0"/>
        <c:axPos val="r"/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210288"/>
        <c:crosses val="max"/>
        <c:crossBetween val="between"/>
      </c:valAx>
      <c:dateAx>
        <c:axId val="475210288"/>
        <c:scaling>
          <c:orientation val="minMax"/>
        </c:scaling>
        <c:delete val="1"/>
        <c:axPos val="b"/>
        <c:numFmt formatCode="mmm\ yy" sourceLinked="1"/>
        <c:majorTickMark val="out"/>
        <c:minorTickMark val="none"/>
        <c:tickLblPos val="nextTo"/>
        <c:crossAx val="47521192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692704867267316E-2"/>
          <c:y val="0.87758259540994898"/>
          <c:w val="0.89999998183225027"/>
          <c:h val="0.105783225871517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bg1"/>
                </a:solidFill>
              </a:rPr>
              <a:t>Cyber</a:t>
            </a:r>
            <a:r>
              <a:rPr lang="en-US" sz="1800" baseline="0" dirty="0">
                <a:solidFill>
                  <a:schemeClr val="bg1"/>
                </a:solidFill>
              </a:rPr>
              <a:t> Security Performance 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400" baseline="0" dirty="0">
                <a:solidFill>
                  <a:schemeClr val="bg1"/>
                </a:solidFill>
              </a:rPr>
              <a:t>Fiscal 7/15 – 8/17</a:t>
            </a:r>
            <a:endParaRPr lang="en-US" sz="1800" baseline="0" dirty="0">
              <a:solidFill>
                <a:schemeClr val="bg1"/>
              </a:solidFill>
            </a:endParaRPr>
          </a:p>
          <a:p>
            <a:pPr>
              <a:defRPr sz="1800">
                <a:solidFill>
                  <a:schemeClr val="bg1"/>
                </a:solidFill>
              </a:defRPr>
            </a:pPr>
            <a:endParaRPr lang="en-US" sz="18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6035914285472961"/>
          <c:y val="3.1695980992394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36903364219166"/>
          <c:y val="0.17444748580697486"/>
          <c:w val="0.75439223602746786"/>
          <c:h val="0.569756115648615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Security!$A$3</c:f>
              <c:strCache>
                <c:ptCount val="1"/>
                <c:pt idx="0">
                  <c:v>Malware Attacks(Fireeye)</c:v>
                </c:pt>
              </c:strCache>
            </c:strRef>
          </c:tx>
          <c:spPr>
            <a:solidFill>
              <a:srgbClr val="BC2B04"/>
            </a:solidFill>
            <a:ln>
              <a:solidFill>
                <a:srgbClr val="BC2B04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numRef>
              <c:f>Security!$B$1:$AF$1</c:f>
              <c:numCache>
                <c:formatCode>mmm\ yy</c:formatCode>
                <c:ptCount val="26"/>
                <c:pt idx="0">
                  <c:v>42186</c:v>
                </c:pt>
                <c:pt idx="1">
                  <c:v>42217</c:v>
                </c:pt>
                <c:pt idx="2">
                  <c:v>42248</c:v>
                </c:pt>
                <c:pt idx="3">
                  <c:v>42278</c:v>
                </c:pt>
                <c:pt idx="4">
                  <c:v>42309</c:v>
                </c:pt>
                <c:pt idx="5">
                  <c:v>42339</c:v>
                </c:pt>
                <c:pt idx="6">
                  <c:v>42370</c:v>
                </c:pt>
                <c:pt idx="7">
                  <c:v>42401</c:v>
                </c:pt>
                <c:pt idx="8">
                  <c:v>42445</c:v>
                </c:pt>
                <c:pt idx="9">
                  <c:v>42476</c:v>
                </c:pt>
                <c:pt idx="10">
                  <c:v>42506</c:v>
                </c:pt>
                <c:pt idx="11">
                  <c:v>42537</c:v>
                </c:pt>
                <c:pt idx="12">
                  <c:v>42567</c:v>
                </c:pt>
                <c:pt idx="13">
                  <c:v>42598</c:v>
                </c:pt>
                <c:pt idx="14">
                  <c:v>42629</c:v>
                </c:pt>
                <c:pt idx="15">
                  <c:v>42659</c:v>
                </c:pt>
                <c:pt idx="16">
                  <c:v>42690</c:v>
                </c:pt>
                <c:pt idx="17">
                  <c:v>42720</c:v>
                </c:pt>
                <c:pt idx="18">
                  <c:v>42751</c:v>
                </c:pt>
                <c:pt idx="19">
                  <c:v>42782</c:v>
                </c:pt>
                <c:pt idx="20">
                  <c:v>42810</c:v>
                </c:pt>
                <c:pt idx="21">
                  <c:v>42841</c:v>
                </c:pt>
                <c:pt idx="22">
                  <c:v>42871</c:v>
                </c:pt>
                <c:pt idx="23">
                  <c:v>42903</c:v>
                </c:pt>
                <c:pt idx="24">
                  <c:v>42933</c:v>
                </c:pt>
                <c:pt idx="25">
                  <c:v>42964</c:v>
                </c:pt>
              </c:numCache>
            </c:numRef>
          </c:cat>
          <c:val>
            <c:numRef>
              <c:f>Security!$B$3:$AF$3</c:f>
              <c:numCache>
                <c:formatCode>#,##0</c:formatCode>
                <c:ptCount val="26"/>
                <c:pt idx="0">
                  <c:v>1919</c:v>
                </c:pt>
                <c:pt idx="1">
                  <c:v>65</c:v>
                </c:pt>
                <c:pt idx="2">
                  <c:v>44</c:v>
                </c:pt>
                <c:pt idx="3">
                  <c:v>69</c:v>
                </c:pt>
                <c:pt idx="4">
                  <c:v>80</c:v>
                </c:pt>
                <c:pt idx="5">
                  <c:v>85</c:v>
                </c:pt>
                <c:pt idx="6">
                  <c:v>359</c:v>
                </c:pt>
                <c:pt idx="7">
                  <c:v>67</c:v>
                </c:pt>
                <c:pt idx="8">
                  <c:v>55</c:v>
                </c:pt>
                <c:pt idx="9">
                  <c:v>54</c:v>
                </c:pt>
                <c:pt idx="10">
                  <c:v>61</c:v>
                </c:pt>
                <c:pt idx="11" formatCode="General">
                  <c:v>42</c:v>
                </c:pt>
                <c:pt idx="12">
                  <c:v>9</c:v>
                </c:pt>
                <c:pt idx="13">
                  <c:v>17</c:v>
                </c:pt>
                <c:pt idx="14">
                  <c:v>8</c:v>
                </c:pt>
                <c:pt idx="15">
                  <c:v>12</c:v>
                </c:pt>
                <c:pt idx="16">
                  <c:v>13</c:v>
                </c:pt>
                <c:pt idx="17">
                  <c:v>16</c:v>
                </c:pt>
                <c:pt idx="18">
                  <c:v>5</c:v>
                </c:pt>
                <c:pt idx="19">
                  <c:v>0</c:v>
                </c:pt>
                <c:pt idx="20">
                  <c:v>6</c:v>
                </c:pt>
                <c:pt idx="21">
                  <c:v>5</c:v>
                </c:pt>
                <c:pt idx="22">
                  <c:v>20</c:v>
                </c:pt>
                <c:pt idx="23" formatCode="General">
                  <c:v>12</c:v>
                </c:pt>
                <c:pt idx="24">
                  <c:v>16</c:v>
                </c:pt>
                <c:pt idx="25" formatCode="General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91-4397-B1D8-50ABDFA9EF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8808816"/>
        <c:axId val="603622616"/>
      </c:barChart>
      <c:lineChart>
        <c:grouping val="standard"/>
        <c:varyColors val="0"/>
        <c:ser>
          <c:idx val="0"/>
          <c:order val="0"/>
          <c:tx>
            <c:strRef>
              <c:f>Security!$A$2</c:f>
              <c:strCache>
                <c:ptCount val="1"/>
                <c:pt idx="0">
                  <c:v>Network Attacks(Firewall)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Security!$B$1:$AF$1</c:f>
              <c:numCache>
                <c:formatCode>mmm\ yy</c:formatCode>
                <c:ptCount val="26"/>
                <c:pt idx="0">
                  <c:v>42186</c:v>
                </c:pt>
                <c:pt idx="1">
                  <c:v>42217</c:v>
                </c:pt>
                <c:pt idx="2">
                  <c:v>42248</c:v>
                </c:pt>
                <c:pt idx="3">
                  <c:v>42278</c:v>
                </c:pt>
                <c:pt idx="4">
                  <c:v>42309</c:v>
                </c:pt>
                <c:pt idx="5">
                  <c:v>42339</c:v>
                </c:pt>
                <c:pt idx="6">
                  <c:v>42370</c:v>
                </c:pt>
                <c:pt idx="7">
                  <c:v>42401</c:v>
                </c:pt>
                <c:pt idx="8">
                  <c:v>42445</c:v>
                </c:pt>
                <c:pt idx="9">
                  <c:v>42476</c:v>
                </c:pt>
                <c:pt idx="10">
                  <c:v>42506</c:v>
                </c:pt>
                <c:pt idx="11">
                  <c:v>42537</c:v>
                </c:pt>
                <c:pt idx="12">
                  <c:v>42567</c:v>
                </c:pt>
                <c:pt idx="13">
                  <c:v>42598</c:v>
                </c:pt>
                <c:pt idx="14">
                  <c:v>42629</c:v>
                </c:pt>
                <c:pt idx="15">
                  <c:v>42659</c:v>
                </c:pt>
                <c:pt idx="16">
                  <c:v>42690</c:v>
                </c:pt>
                <c:pt idx="17">
                  <c:v>42720</c:v>
                </c:pt>
                <c:pt idx="18">
                  <c:v>42751</c:v>
                </c:pt>
                <c:pt idx="19">
                  <c:v>42782</c:v>
                </c:pt>
                <c:pt idx="20">
                  <c:v>42810</c:v>
                </c:pt>
                <c:pt idx="21">
                  <c:v>42841</c:v>
                </c:pt>
                <c:pt idx="22">
                  <c:v>42871</c:v>
                </c:pt>
                <c:pt idx="23">
                  <c:v>42903</c:v>
                </c:pt>
                <c:pt idx="24">
                  <c:v>42933</c:v>
                </c:pt>
                <c:pt idx="25">
                  <c:v>42964</c:v>
                </c:pt>
              </c:numCache>
            </c:numRef>
          </c:cat>
          <c:val>
            <c:numRef>
              <c:f>Security!$B$2:$AF$2</c:f>
              <c:numCache>
                <c:formatCode>#,##0</c:formatCode>
                <c:ptCount val="26"/>
                <c:pt idx="0">
                  <c:v>1560954</c:v>
                </c:pt>
                <c:pt idx="1">
                  <c:v>606068</c:v>
                </c:pt>
                <c:pt idx="2">
                  <c:v>358846</c:v>
                </c:pt>
                <c:pt idx="3">
                  <c:v>1830770</c:v>
                </c:pt>
                <c:pt idx="4">
                  <c:v>51142</c:v>
                </c:pt>
                <c:pt idx="5">
                  <c:v>8636</c:v>
                </c:pt>
                <c:pt idx="6">
                  <c:v>4284</c:v>
                </c:pt>
                <c:pt idx="7">
                  <c:v>26327</c:v>
                </c:pt>
                <c:pt idx="8">
                  <c:v>34549</c:v>
                </c:pt>
                <c:pt idx="9">
                  <c:v>94897</c:v>
                </c:pt>
                <c:pt idx="10">
                  <c:v>10712</c:v>
                </c:pt>
                <c:pt idx="11" formatCode="General">
                  <c:v>29412</c:v>
                </c:pt>
                <c:pt idx="12">
                  <c:v>17963</c:v>
                </c:pt>
                <c:pt idx="13">
                  <c:v>73034</c:v>
                </c:pt>
                <c:pt idx="14">
                  <c:v>64503</c:v>
                </c:pt>
                <c:pt idx="15">
                  <c:v>66110</c:v>
                </c:pt>
                <c:pt idx="16">
                  <c:v>16872</c:v>
                </c:pt>
                <c:pt idx="17">
                  <c:v>15696</c:v>
                </c:pt>
                <c:pt idx="18">
                  <c:v>32437</c:v>
                </c:pt>
                <c:pt idx="19">
                  <c:v>27999</c:v>
                </c:pt>
                <c:pt idx="20">
                  <c:v>29313</c:v>
                </c:pt>
                <c:pt idx="21">
                  <c:v>26985</c:v>
                </c:pt>
                <c:pt idx="22">
                  <c:v>18838</c:v>
                </c:pt>
                <c:pt idx="23" formatCode="General">
                  <c:v>24725</c:v>
                </c:pt>
                <c:pt idx="24">
                  <c:v>25249</c:v>
                </c:pt>
                <c:pt idx="25" formatCode="General">
                  <c:v>26930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E91-4397-B1D8-50ABDFA9EF77}"/>
            </c:ext>
          </c:extLst>
        </c:ser>
        <c:ser>
          <c:idx val="2"/>
          <c:order val="2"/>
          <c:tx>
            <c:strRef>
              <c:f>Security!$A$4</c:f>
              <c:strCache>
                <c:ptCount val="1"/>
                <c:pt idx="0">
                  <c:v>Email Spam(Websense)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Security!$B$1:$AF$1</c:f>
              <c:numCache>
                <c:formatCode>mmm\ yy</c:formatCode>
                <c:ptCount val="26"/>
                <c:pt idx="0">
                  <c:v>42186</c:v>
                </c:pt>
                <c:pt idx="1">
                  <c:v>42217</c:v>
                </c:pt>
                <c:pt idx="2">
                  <c:v>42248</c:v>
                </c:pt>
                <c:pt idx="3">
                  <c:v>42278</c:v>
                </c:pt>
                <c:pt idx="4">
                  <c:v>42309</c:v>
                </c:pt>
                <c:pt idx="5">
                  <c:v>42339</c:v>
                </c:pt>
                <c:pt idx="6">
                  <c:v>42370</c:v>
                </c:pt>
                <c:pt idx="7">
                  <c:v>42401</c:v>
                </c:pt>
                <c:pt idx="8">
                  <c:v>42445</c:v>
                </c:pt>
                <c:pt idx="9">
                  <c:v>42476</c:v>
                </c:pt>
                <c:pt idx="10">
                  <c:v>42506</c:v>
                </c:pt>
                <c:pt idx="11">
                  <c:v>42537</c:v>
                </c:pt>
                <c:pt idx="12">
                  <c:v>42567</c:v>
                </c:pt>
                <c:pt idx="13">
                  <c:v>42598</c:v>
                </c:pt>
                <c:pt idx="14">
                  <c:v>42629</c:v>
                </c:pt>
                <c:pt idx="15">
                  <c:v>42659</c:v>
                </c:pt>
                <c:pt idx="16">
                  <c:v>42690</c:v>
                </c:pt>
                <c:pt idx="17">
                  <c:v>42720</c:v>
                </c:pt>
                <c:pt idx="18">
                  <c:v>42751</c:v>
                </c:pt>
                <c:pt idx="19">
                  <c:v>42782</c:v>
                </c:pt>
                <c:pt idx="20">
                  <c:v>42810</c:v>
                </c:pt>
                <c:pt idx="21">
                  <c:v>42841</c:v>
                </c:pt>
                <c:pt idx="22">
                  <c:v>42871</c:v>
                </c:pt>
                <c:pt idx="23">
                  <c:v>42903</c:v>
                </c:pt>
                <c:pt idx="24">
                  <c:v>42933</c:v>
                </c:pt>
                <c:pt idx="25">
                  <c:v>42964</c:v>
                </c:pt>
              </c:numCache>
            </c:numRef>
          </c:cat>
          <c:val>
            <c:numRef>
              <c:f>Security!$B$4:$AF$4</c:f>
              <c:numCache>
                <c:formatCode>#,##0</c:formatCode>
                <c:ptCount val="26"/>
                <c:pt idx="0">
                  <c:v>332941</c:v>
                </c:pt>
                <c:pt idx="1">
                  <c:v>327623</c:v>
                </c:pt>
                <c:pt idx="2">
                  <c:v>330449</c:v>
                </c:pt>
                <c:pt idx="3">
                  <c:v>327623</c:v>
                </c:pt>
                <c:pt idx="4">
                  <c:v>348191</c:v>
                </c:pt>
                <c:pt idx="5">
                  <c:v>337835</c:v>
                </c:pt>
                <c:pt idx="6">
                  <c:v>289991</c:v>
                </c:pt>
                <c:pt idx="7">
                  <c:v>314227</c:v>
                </c:pt>
                <c:pt idx="8">
                  <c:v>322099</c:v>
                </c:pt>
                <c:pt idx="9">
                  <c:v>288547</c:v>
                </c:pt>
                <c:pt idx="10">
                  <c:v>343750</c:v>
                </c:pt>
                <c:pt idx="11" formatCode="General">
                  <c:v>289829</c:v>
                </c:pt>
                <c:pt idx="12">
                  <c:v>245070</c:v>
                </c:pt>
                <c:pt idx="13">
                  <c:v>249138</c:v>
                </c:pt>
                <c:pt idx="14">
                  <c:v>166649</c:v>
                </c:pt>
                <c:pt idx="15">
                  <c:v>212126</c:v>
                </c:pt>
                <c:pt idx="16">
                  <c:v>255482</c:v>
                </c:pt>
                <c:pt idx="17">
                  <c:v>167881</c:v>
                </c:pt>
                <c:pt idx="18">
                  <c:v>171432</c:v>
                </c:pt>
                <c:pt idx="19">
                  <c:v>207085</c:v>
                </c:pt>
                <c:pt idx="20">
                  <c:v>267584</c:v>
                </c:pt>
                <c:pt idx="21">
                  <c:v>186228</c:v>
                </c:pt>
                <c:pt idx="22">
                  <c:v>157389</c:v>
                </c:pt>
                <c:pt idx="23" formatCode="General">
                  <c:v>151067</c:v>
                </c:pt>
                <c:pt idx="24">
                  <c:v>190647</c:v>
                </c:pt>
                <c:pt idx="25" formatCode="General">
                  <c:v>188506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2E91-4397-B1D8-50ABDFA9EF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03623400"/>
        <c:axId val="603623008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Security!$A$5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dLbl>
                    <c:idx val="9"/>
                    <c:layout>
                      <c:manualLayout>
                        <c:x val="2.6586908731747929E-2"/>
                        <c:y val="-3.294809407948103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1-FBEF-4407-92A9-163A7410ECDF}"/>
                      </c:ext>
                    </c:extLst>
                  </c:dLbl>
                  <c:dLbl>
                    <c:idx val="10"/>
                    <c:layout>
                      <c:manualLayout>
                        <c:x val="1.9940181548810849E-2"/>
                        <c:y val="-2.534468775344696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FBEF-4407-92A9-163A7410ECDF}"/>
                      </c:ext>
                    </c:extLst>
                  </c:dLbl>
                  <c:dLbl>
                    <c:idx val="11"/>
                    <c:layout>
                      <c:manualLayout>
                        <c:x val="2.3928192981606904E-2"/>
                        <c:y val="-3.751406311989713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3-FBEF-4407-92A9-163A7410ECDF}"/>
                      </c:ext>
                    </c:extLst>
                  </c:dLbl>
                  <c:dLbl>
                    <c:idx val="12"/>
                    <c:layout>
                      <c:manualLayout>
                        <c:x val="2.5257563295160535E-2"/>
                        <c:y val="-3.04136253041363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4-FBEF-4407-92A9-163A7410ECDF}"/>
                      </c:ext>
                    </c:extLst>
                  </c:dLbl>
                  <c:dLbl>
                    <c:idx val="13"/>
                    <c:layout>
                      <c:manualLayout>
                        <c:x val="2.9702382363887107E-3"/>
                        <c:y val="-5.6127409442427639E-2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100" b="0" i="0" u="none" strike="noStrike" kern="1200" baseline="0">
                            <a:solidFill>
                              <a:schemeClr val="lt1">
                                <a:lumMod val="8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6.0486953665576965E-2"/>
                            <c:h val="6.6453937537836141E-2"/>
                          </c:manualLayout>
                        </c15:layout>
                      </c:ext>
                      <c:ext xmlns:c16="http://schemas.microsoft.com/office/drawing/2014/chart" uri="{C3380CC4-5D6E-409C-BE32-E72D297353CC}">
                        <c16:uniqueId val="{00000007-A449-4C0A-8932-F93BABF778C3}"/>
                      </c:ext>
                    </c:extLst>
                  </c:dLbl>
                  <c:dLbl>
                    <c:idx val="14"/>
                    <c:layout>
                      <c:manualLayout>
                        <c:x val="-3.2751501630240619E-2"/>
                        <c:y val="-4.279861612307367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8-2E91-4397-B1D8-50ABDFA9EF77}"/>
                      </c:ext>
                    </c:extLst>
                  </c:dLbl>
                  <c:dLbl>
                    <c:idx val="15"/>
                    <c:layout>
                      <c:manualLayout>
                        <c:x val="-1.6177960307065767E-2"/>
                        <c:y val="-4.678980808228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9-2E91-4397-B1D8-50ABDFA9EF77}"/>
                      </c:ext>
                    </c:extLst>
                  </c:dLbl>
                  <c:dLbl>
                    <c:idx val="16"/>
                    <c:layout>
                      <c:manualLayout>
                        <c:x val="0"/>
                        <c:y val="-3.940194364823992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A-2E91-4397-B1D8-50ABDFA9EF77}"/>
                      </c:ext>
                    </c:extLst>
                  </c:dLbl>
                  <c:dLbl>
                    <c:idx val="17"/>
                    <c:layout>
                      <c:manualLayout>
                        <c:x val="6.2222924257945081E-3"/>
                        <c:y val="9.8504859120599805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B-2E91-4397-B1D8-50ABDFA9EF77}"/>
                      </c:ext>
                    </c:extLst>
                  </c:dLbl>
                  <c:dLbl>
                    <c:idx val="18"/>
                    <c:layout>
                      <c:manualLayout>
                        <c:x val="-1.3689043336747919E-2"/>
                        <c:y val="-7.387864434044995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C-2E91-4397-B1D8-50ABDFA9EF77}"/>
                      </c:ext>
                    </c:extLst>
                  </c:dLbl>
                  <c:dLbl>
                    <c:idx val="19"/>
                    <c:layout>
                      <c:manualLayout>
                        <c:x val="-3.4844837584449249E-2"/>
                        <c:y val="-6.649077990640486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D-2E91-4397-B1D8-50ABDFA9EF77}"/>
                      </c:ext>
                    </c:extLst>
                  </c:dLbl>
                  <c:dLbl>
                    <c:idx val="21"/>
                    <c:layout>
                      <c:manualLayout>
                        <c:x val="-7.4667509109534102E-3"/>
                        <c:y val="-2.70888362581650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E-2E91-4397-B1D8-50ABDFA9EF77}"/>
                      </c:ext>
                    </c:extLst>
                  </c:dLbl>
                  <c:dLbl>
                    <c:idx val="22"/>
                    <c:layout>
                      <c:manualLayout>
                        <c:x val="4.9778339406355157E-3"/>
                        <c:y val="-3.940194364823992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F-2E91-4397-B1D8-50ABDFA9EF77}"/>
                      </c:ext>
                    </c:extLst>
                  </c:dLbl>
                  <c:dLbl>
                    <c:idx val="23"/>
                    <c:layout>
                      <c:manualLayout>
                        <c:x val="-6.2222924257945081E-3"/>
                        <c:y val="-3.693932217022492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0-2E91-4397-B1D8-50ABDFA9EF77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Security!$B$1:$AF$1</c15:sqref>
                        </c15:formulaRef>
                      </c:ext>
                    </c:extLst>
                    <c:numCache>
                      <c:formatCode>mmm\ yy</c:formatCode>
                      <c:ptCount val="26"/>
                      <c:pt idx="0">
                        <c:v>42186</c:v>
                      </c:pt>
                      <c:pt idx="1">
                        <c:v>42217</c:v>
                      </c:pt>
                      <c:pt idx="2">
                        <c:v>42248</c:v>
                      </c:pt>
                      <c:pt idx="3">
                        <c:v>42278</c:v>
                      </c:pt>
                      <c:pt idx="4">
                        <c:v>42309</c:v>
                      </c:pt>
                      <c:pt idx="5">
                        <c:v>42339</c:v>
                      </c:pt>
                      <c:pt idx="6">
                        <c:v>42370</c:v>
                      </c:pt>
                      <c:pt idx="7">
                        <c:v>42401</c:v>
                      </c:pt>
                      <c:pt idx="8">
                        <c:v>42445</c:v>
                      </c:pt>
                      <c:pt idx="9">
                        <c:v>42476</c:v>
                      </c:pt>
                      <c:pt idx="10">
                        <c:v>42506</c:v>
                      </c:pt>
                      <c:pt idx="11">
                        <c:v>42537</c:v>
                      </c:pt>
                      <c:pt idx="12">
                        <c:v>42567</c:v>
                      </c:pt>
                      <c:pt idx="13">
                        <c:v>42598</c:v>
                      </c:pt>
                      <c:pt idx="14">
                        <c:v>42629</c:v>
                      </c:pt>
                      <c:pt idx="15">
                        <c:v>42659</c:v>
                      </c:pt>
                      <c:pt idx="16">
                        <c:v>42690</c:v>
                      </c:pt>
                      <c:pt idx="17">
                        <c:v>42720</c:v>
                      </c:pt>
                      <c:pt idx="18">
                        <c:v>42751</c:v>
                      </c:pt>
                      <c:pt idx="19">
                        <c:v>42782</c:v>
                      </c:pt>
                      <c:pt idx="20">
                        <c:v>42810</c:v>
                      </c:pt>
                      <c:pt idx="21">
                        <c:v>42841</c:v>
                      </c:pt>
                      <c:pt idx="22">
                        <c:v>42871</c:v>
                      </c:pt>
                      <c:pt idx="23">
                        <c:v>42903</c:v>
                      </c:pt>
                      <c:pt idx="24">
                        <c:v>42933</c:v>
                      </c:pt>
                      <c:pt idx="25">
                        <c:v>42964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Security!$B$5:$AF$5</c15:sqref>
                        </c15:formulaRef>
                      </c:ext>
                    </c:extLst>
                    <c:numCache>
                      <c:formatCode>#,##0</c:formatCode>
                      <c:ptCount val="26"/>
                      <c:pt idx="0">
                        <c:v>1895814</c:v>
                      </c:pt>
                      <c:pt idx="1">
                        <c:v>933756</c:v>
                      </c:pt>
                      <c:pt idx="2">
                        <c:v>689339</c:v>
                      </c:pt>
                      <c:pt idx="3">
                        <c:v>2158462</c:v>
                      </c:pt>
                      <c:pt idx="4">
                        <c:v>399413</c:v>
                      </c:pt>
                      <c:pt idx="5">
                        <c:v>346556</c:v>
                      </c:pt>
                      <c:pt idx="6">
                        <c:v>294634</c:v>
                      </c:pt>
                      <c:pt idx="7">
                        <c:v>340621</c:v>
                      </c:pt>
                      <c:pt idx="8">
                        <c:v>366703</c:v>
                      </c:pt>
                      <c:pt idx="9">
                        <c:v>383498</c:v>
                      </c:pt>
                      <c:pt idx="10">
                        <c:v>354523</c:v>
                      </c:pt>
                      <c:pt idx="11" formatCode="General">
                        <c:v>319283</c:v>
                      </c:pt>
                      <c:pt idx="12">
                        <c:v>263042</c:v>
                      </c:pt>
                      <c:pt idx="13">
                        <c:v>266169</c:v>
                      </c:pt>
                      <c:pt idx="14">
                        <c:v>231160</c:v>
                      </c:pt>
                      <c:pt idx="15">
                        <c:v>278248</c:v>
                      </c:pt>
                      <c:pt idx="16">
                        <c:v>272367</c:v>
                      </c:pt>
                      <c:pt idx="17">
                        <c:v>183593</c:v>
                      </c:pt>
                      <c:pt idx="18">
                        <c:v>203874</c:v>
                      </c:pt>
                      <c:pt idx="19">
                        <c:v>235084</c:v>
                      </c:pt>
                      <c:pt idx="20">
                        <c:v>296903</c:v>
                      </c:pt>
                      <c:pt idx="21">
                        <c:v>213218</c:v>
                      </c:pt>
                      <c:pt idx="22">
                        <c:v>176247</c:v>
                      </c:pt>
                      <c:pt idx="23" formatCode="General">
                        <c:v>175804</c:v>
                      </c:pt>
                      <c:pt idx="24">
                        <c:v>215912</c:v>
                      </c:pt>
                      <c:pt idx="25" formatCode="General">
                        <c:v>215448</c:v>
                      </c:pt>
                    </c:numCache>
                  </c:numRef>
                </c:val>
                <c:smooth val="0"/>
                <c:extLst>
                  <c:ext uri="{02D57815-91ED-43cb-92C2-25804820EDAC}">
                    <c15:categoryFilterExceptions>
                      <c15:categoryFilterException>
                        <c15:sqref>Security!$AF$5</c15:sqref>
                        <c15:dLbl>
                          <c:idx val="25"/>
                          <c:layout>
                            <c:manualLayout>
                              <c:x val="1.8610836112223503E-2"/>
                              <c:y val="-2.281021897810219E-2"/>
                            </c:manualLayout>
                          </c:layout>
                          <c:showLegendKey val="0"/>
                          <c:showVal val="1"/>
                          <c:showCatName val="0"/>
                          <c:showSerName val="0"/>
                          <c:showPercent val="0"/>
                          <c:showBubbleSize val="0"/>
                          <c:extLst>
                            <c:ext uri="{CE6537A1-D6FC-4f65-9D91-7224C49458BB}"/>
                            <c:ext xmlns:c16="http://schemas.microsoft.com/office/drawing/2014/chart" uri="{C3380CC4-5D6E-409C-BE32-E72D297353CC}">
                              <c16:uniqueId val="{00000000-F1F6-4329-93EE-E8DAA7D2AF01}"/>
                            </c:ext>
                          </c:extLst>
                        </c15:dLbl>
                      </c15:categoryFilterException>
                    </c15:categoryFilterExceptions>
                  </c:ext>
                  <c:ext xmlns:c16="http://schemas.microsoft.com/office/drawing/2014/chart" uri="{C3380CC4-5D6E-409C-BE32-E72D297353CC}">
                    <c16:uniqueId val="{00000021-2E91-4397-B1D8-50ABDFA9EF77}"/>
                  </c:ext>
                </c:extLst>
              </c15:ser>
            </c15:filteredLineSeries>
          </c:ext>
        </c:extLst>
      </c:lineChart>
      <c:dateAx>
        <c:axId val="603623400"/>
        <c:scaling>
          <c:orientation val="minMax"/>
          <c:max val="42948"/>
        </c:scaling>
        <c:delete val="0"/>
        <c:axPos val="b"/>
        <c:numFmt formatCode="mmm\ 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312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623008"/>
        <c:crosses val="autoZero"/>
        <c:auto val="1"/>
        <c:lblOffset val="100"/>
        <c:baseTimeUnit val="months"/>
        <c:majorUnit val="1"/>
        <c:majorTimeUnit val="months"/>
      </c:dateAx>
      <c:valAx>
        <c:axId val="603623008"/>
        <c:scaling>
          <c:orientation val="minMax"/>
          <c:max val="18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Network &amp; Email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623400"/>
        <c:crosses val="autoZero"/>
        <c:crossBetween val="between"/>
        <c:majorUnit val="500000"/>
        <c:minorUnit val="25000"/>
      </c:valAx>
      <c:valAx>
        <c:axId val="603622616"/>
        <c:scaling>
          <c:orientation val="minMax"/>
          <c:max val="2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Malware   attacks</a:t>
                </a:r>
              </a:p>
            </c:rich>
          </c:tx>
          <c:layout>
            <c:manualLayout>
              <c:xMode val="edge"/>
              <c:yMode val="edge"/>
              <c:x val="0.94981662767224417"/>
              <c:y val="0.213788856990871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808816"/>
        <c:crosses val="max"/>
        <c:crossBetween val="between"/>
      </c:valAx>
      <c:dateAx>
        <c:axId val="388808816"/>
        <c:scaling>
          <c:orientation val="minMax"/>
        </c:scaling>
        <c:delete val="1"/>
        <c:axPos val="b"/>
        <c:numFmt formatCode="mmm\ yy" sourceLinked="1"/>
        <c:majorTickMark val="none"/>
        <c:minorTickMark val="none"/>
        <c:tickLblPos val="nextTo"/>
        <c:crossAx val="60362261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787994222631429E-3"/>
          <c:y val="0.8961277895005455"/>
          <c:w val="0.96658940984686592"/>
          <c:h val="0.10324012076560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000" dirty="0"/>
              <a:t>Project</a:t>
            </a:r>
            <a:r>
              <a:rPr lang="en-US" sz="2000" baseline="0" dirty="0"/>
              <a:t> Delivery </a:t>
            </a:r>
            <a:r>
              <a:rPr lang="en-US" sz="2000" dirty="0"/>
              <a:t>Fiscal</a:t>
            </a:r>
            <a:r>
              <a:rPr lang="en-US" sz="2000" baseline="0" dirty="0"/>
              <a:t> 8/16 -8/17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1264234341597462E-2"/>
          <c:y val="0.14327351987023521"/>
          <c:w val="0.91981654103821986"/>
          <c:h val="0.638576171363616"/>
        </c:manualLayout>
      </c:layout>
      <c:lineChart>
        <c:grouping val="standard"/>
        <c:varyColors val="0"/>
        <c:ser>
          <c:idx val="0"/>
          <c:order val="0"/>
          <c:tx>
            <c:strRef>
              <c:f>AIM!$B$36</c:f>
              <c:strCache>
                <c:ptCount val="1"/>
                <c:pt idx="0">
                  <c:v>Project - Controlled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AIM!$C$2:$AJ$2</c:f>
              <c:strCache>
                <c:ptCount val="26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</c:strCache>
            </c:strRef>
          </c:cat>
          <c:val>
            <c:numRef>
              <c:f>AIM!$C$36:$AJ$36</c:f>
              <c:numCache>
                <c:formatCode>0.00%</c:formatCode>
                <c:ptCount val="26"/>
                <c:pt idx="0">
                  <c:v>0.66249999999999998</c:v>
                </c:pt>
                <c:pt idx="1">
                  <c:v>0.62029999999999996</c:v>
                </c:pt>
                <c:pt idx="2">
                  <c:v>0.71599999999999997</c:v>
                </c:pt>
                <c:pt idx="3">
                  <c:v>0.58330000000000004</c:v>
                </c:pt>
                <c:pt idx="4">
                  <c:v>0.7</c:v>
                </c:pt>
                <c:pt idx="5">
                  <c:v>0.8145</c:v>
                </c:pt>
                <c:pt idx="6">
                  <c:v>0.81369999999999998</c:v>
                </c:pt>
                <c:pt idx="7">
                  <c:v>0.88180000000000003</c:v>
                </c:pt>
                <c:pt idx="8">
                  <c:v>0.87960000000000005</c:v>
                </c:pt>
                <c:pt idx="9">
                  <c:v>0.84450000000000003</c:v>
                </c:pt>
                <c:pt idx="10">
                  <c:v>0.79600000000000004</c:v>
                </c:pt>
                <c:pt idx="11">
                  <c:v>0.85229999999999995</c:v>
                </c:pt>
                <c:pt idx="12">
                  <c:v>0.88390000000000002</c:v>
                </c:pt>
                <c:pt idx="13">
                  <c:v>0.87739999999999996</c:v>
                </c:pt>
                <c:pt idx="14">
                  <c:v>0.88539999999999996</c:v>
                </c:pt>
                <c:pt idx="15">
                  <c:v>0.89300000000000002</c:v>
                </c:pt>
                <c:pt idx="16">
                  <c:v>0.82830000000000004</c:v>
                </c:pt>
                <c:pt idx="17">
                  <c:v>0.92379999999999995</c:v>
                </c:pt>
                <c:pt idx="18">
                  <c:v>0.92379999999999995</c:v>
                </c:pt>
                <c:pt idx="19">
                  <c:v>0.88029999999999997</c:v>
                </c:pt>
                <c:pt idx="20">
                  <c:v>0.82110000000000005</c:v>
                </c:pt>
                <c:pt idx="21">
                  <c:v>0.82789999999999997</c:v>
                </c:pt>
                <c:pt idx="22">
                  <c:v>0.84619999999999995</c:v>
                </c:pt>
                <c:pt idx="23">
                  <c:v>0.80700000000000005</c:v>
                </c:pt>
                <c:pt idx="24">
                  <c:v>0.77390000000000003</c:v>
                </c:pt>
                <c:pt idx="25">
                  <c:v>0.77390000000000003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FFF0-4E1E-9750-BD3169A27DA0}"/>
            </c:ext>
          </c:extLst>
        </c:ser>
        <c:ser>
          <c:idx val="1"/>
          <c:order val="1"/>
          <c:tx>
            <c:strRef>
              <c:f>AIM!$B$37</c:f>
              <c:strCache>
                <c:ptCount val="1"/>
                <c:pt idx="0">
                  <c:v>Target - Controlled</c:v>
                </c:pt>
              </c:strCache>
            </c:strRef>
          </c:tx>
          <c:spPr>
            <a:ln w="28575" cap="rnd">
              <a:solidFill>
                <a:schemeClr val="bg1"/>
              </a:solidFill>
              <a:prstDash val="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AIM!$C$2:$AJ$2</c:f>
              <c:strCache>
                <c:ptCount val="26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</c:strCache>
            </c:strRef>
          </c:cat>
          <c:val>
            <c:numRef>
              <c:f>AIM!$C$37:$AJ$37</c:f>
              <c:numCache>
                <c:formatCode>0.00%</c:formatCode>
                <c:ptCount val="26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  <c:pt idx="11">
                  <c:v>0.7</c:v>
                </c:pt>
                <c:pt idx="12">
                  <c:v>0.7</c:v>
                </c:pt>
                <c:pt idx="13">
                  <c:v>0.7</c:v>
                </c:pt>
                <c:pt idx="14">
                  <c:v>0.7</c:v>
                </c:pt>
                <c:pt idx="15">
                  <c:v>0.7</c:v>
                </c:pt>
                <c:pt idx="16">
                  <c:v>0.7</c:v>
                </c:pt>
                <c:pt idx="17">
                  <c:v>0.7</c:v>
                </c:pt>
                <c:pt idx="18">
                  <c:v>0.7</c:v>
                </c:pt>
                <c:pt idx="19">
                  <c:v>0.7</c:v>
                </c:pt>
                <c:pt idx="20">
                  <c:v>0.7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0.7</c:v>
                </c:pt>
                <c:pt idx="25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FF0-4E1E-9750-BD3169A27DA0}"/>
            </c:ext>
          </c:extLst>
        </c:ser>
        <c:ser>
          <c:idx val="2"/>
          <c:order val="2"/>
          <c:tx>
            <c:strRef>
              <c:f>AIM!$B$38</c:f>
              <c:strCache>
                <c:ptCount val="1"/>
                <c:pt idx="0">
                  <c:v>Project - Caution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AIM!$C$2:$AJ$2</c:f>
              <c:strCache>
                <c:ptCount val="26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</c:strCache>
            </c:strRef>
          </c:cat>
          <c:val>
            <c:numRef>
              <c:f>AIM!$C$38:$AJ$38</c:f>
              <c:numCache>
                <c:formatCode>0.00%</c:formatCode>
                <c:ptCount val="26"/>
                <c:pt idx="0">
                  <c:v>0.15</c:v>
                </c:pt>
                <c:pt idx="1">
                  <c:v>0.2152</c:v>
                </c:pt>
                <c:pt idx="2">
                  <c:v>0.22220000000000001</c:v>
                </c:pt>
                <c:pt idx="3">
                  <c:v>0.30209999999999998</c:v>
                </c:pt>
                <c:pt idx="4">
                  <c:v>0.18</c:v>
                </c:pt>
                <c:pt idx="5">
                  <c:v>0.14430000000000001</c:v>
                </c:pt>
                <c:pt idx="6">
                  <c:v>0.18629999999999999</c:v>
                </c:pt>
                <c:pt idx="7">
                  <c:v>0.1</c:v>
                </c:pt>
                <c:pt idx="8">
                  <c:v>0.1019</c:v>
                </c:pt>
                <c:pt idx="9">
                  <c:v>9.7000000000000003E-2</c:v>
                </c:pt>
                <c:pt idx="10">
                  <c:v>0.186</c:v>
                </c:pt>
                <c:pt idx="11">
                  <c:v>0.12839999999999999</c:v>
                </c:pt>
                <c:pt idx="12">
                  <c:v>9.8199999999999996E-2</c:v>
                </c:pt>
                <c:pt idx="13">
                  <c:v>8.4900000000000003E-2</c:v>
                </c:pt>
                <c:pt idx="14">
                  <c:v>9.3799999999999994E-2</c:v>
                </c:pt>
                <c:pt idx="15">
                  <c:v>0.08</c:v>
                </c:pt>
                <c:pt idx="16">
                  <c:v>0.1212</c:v>
                </c:pt>
                <c:pt idx="17">
                  <c:v>4.7600000000000003E-2</c:v>
                </c:pt>
                <c:pt idx="18">
                  <c:v>4.7600000000000003E-2</c:v>
                </c:pt>
                <c:pt idx="19">
                  <c:v>7.6899999999999996E-2</c:v>
                </c:pt>
                <c:pt idx="20">
                  <c:v>0.13009999999999999</c:v>
                </c:pt>
                <c:pt idx="21">
                  <c:v>8.2000000000000003E-2</c:v>
                </c:pt>
                <c:pt idx="22">
                  <c:v>5.9799999999999999E-2</c:v>
                </c:pt>
                <c:pt idx="23">
                  <c:v>0.13159999999999999</c:v>
                </c:pt>
                <c:pt idx="24">
                  <c:v>0.18260000000000001</c:v>
                </c:pt>
                <c:pt idx="25">
                  <c:v>0.1176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FF0-4E1E-9750-BD3169A27DA0}"/>
            </c:ext>
          </c:extLst>
        </c:ser>
        <c:ser>
          <c:idx val="3"/>
          <c:order val="3"/>
          <c:tx>
            <c:strRef>
              <c:f>AIM!$B$39</c:f>
              <c:strCache>
                <c:ptCount val="1"/>
                <c:pt idx="0">
                  <c:v>Target - Caution</c:v>
                </c:pt>
              </c:strCache>
            </c:strRef>
          </c:tx>
          <c:spPr>
            <a:ln w="28575" cap="rnd">
              <a:solidFill>
                <a:schemeClr val="bg1"/>
              </a:solidFill>
              <a:prstDash val="sys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AIM!$C$2:$AJ$2</c:f>
              <c:strCache>
                <c:ptCount val="26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</c:strCache>
            </c:strRef>
          </c:cat>
          <c:val>
            <c:numRef>
              <c:f>AIM!$C$39:$AJ$39</c:f>
              <c:numCache>
                <c:formatCode>0.00%</c:formatCode>
                <c:ptCount val="26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  <c:pt idx="11">
                  <c:v>0.2</c:v>
                </c:pt>
                <c:pt idx="12">
                  <c:v>0.2</c:v>
                </c:pt>
                <c:pt idx="13">
                  <c:v>0.2</c:v>
                </c:pt>
                <c:pt idx="14">
                  <c:v>0.2</c:v>
                </c:pt>
                <c:pt idx="15">
                  <c:v>0.2</c:v>
                </c:pt>
                <c:pt idx="16">
                  <c:v>0.2</c:v>
                </c:pt>
                <c:pt idx="17">
                  <c:v>0.2</c:v>
                </c:pt>
                <c:pt idx="18">
                  <c:v>0.2</c:v>
                </c:pt>
                <c:pt idx="19">
                  <c:v>0.2</c:v>
                </c:pt>
                <c:pt idx="20">
                  <c:v>0.2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FF0-4E1E-9750-BD3169A27DA0}"/>
            </c:ext>
          </c:extLst>
        </c:ser>
        <c:ser>
          <c:idx val="4"/>
          <c:order val="4"/>
          <c:tx>
            <c:strRef>
              <c:f>AIM!$B$40</c:f>
              <c:strCache>
                <c:ptCount val="1"/>
                <c:pt idx="0">
                  <c:v>Project - Critical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AIM!$C$2:$AJ$2</c:f>
              <c:strCache>
                <c:ptCount val="26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</c:strCache>
            </c:strRef>
          </c:cat>
          <c:val>
            <c:numRef>
              <c:f>AIM!$C$40:$AJ$40</c:f>
              <c:numCache>
                <c:formatCode>0.00%</c:formatCode>
                <c:ptCount val="26"/>
                <c:pt idx="0">
                  <c:v>0.1875</c:v>
                </c:pt>
                <c:pt idx="1">
                  <c:v>0.1646</c:v>
                </c:pt>
                <c:pt idx="2">
                  <c:v>6.1699999999999998E-2</c:v>
                </c:pt>
                <c:pt idx="3">
                  <c:v>0.11459999999999999</c:v>
                </c:pt>
                <c:pt idx="4">
                  <c:v>0.12</c:v>
                </c:pt>
                <c:pt idx="5">
                  <c:v>4.1200000000000001E-2</c:v>
                </c:pt>
                <c:pt idx="6">
                  <c:v>0</c:v>
                </c:pt>
                <c:pt idx="7">
                  <c:v>1.8200000000000001E-2</c:v>
                </c:pt>
                <c:pt idx="8">
                  <c:v>1.8499999999999999E-2</c:v>
                </c:pt>
                <c:pt idx="9">
                  <c:v>5.8999999999999997E-2</c:v>
                </c:pt>
                <c:pt idx="10">
                  <c:v>1.7999999999999999E-2</c:v>
                </c:pt>
                <c:pt idx="11">
                  <c:v>1.83E-2</c:v>
                </c:pt>
                <c:pt idx="12">
                  <c:v>1.7899999999999999E-2</c:v>
                </c:pt>
                <c:pt idx="13">
                  <c:v>3.7699999999999997E-2</c:v>
                </c:pt>
                <c:pt idx="14">
                  <c:v>2.0799999999999999E-2</c:v>
                </c:pt>
                <c:pt idx="15">
                  <c:v>2.7E-2</c:v>
                </c:pt>
                <c:pt idx="16">
                  <c:v>5.0500000000000003E-2</c:v>
                </c:pt>
                <c:pt idx="17">
                  <c:v>2.86E-2</c:v>
                </c:pt>
                <c:pt idx="18">
                  <c:v>2.86E-2</c:v>
                </c:pt>
                <c:pt idx="19">
                  <c:v>4.2700000000000002E-2</c:v>
                </c:pt>
                <c:pt idx="20">
                  <c:v>4.8800000000000003E-2</c:v>
                </c:pt>
                <c:pt idx="21">
                  <c:v>9.0200000000000002E-2</c:v>
                </c:pt>
                <c:pt idx="22">
                  <c:v>9.4E-2</c:v>
                </c:pt>
                <c:pt idx="23">
                  <c:v>6.1400000000000003E-2</c:v>
                </c:pt>
                <c:pt idx="24">
                  <c:v>4.3499999999999997E-2</c:v>
                </c:pt>
                <c:pt idx="25">
                  <c:v>4.2000000000000003E-2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FFF0-4E1E-9750-BD3169A27DA0}"/>
            </c:ext>
          </c:extLst>
        </c:ser>
        <c:ser>
          <c:idx val="5"/>
          <c:order val="5"/>
          <c:tx>
            <c:strRef>
              <c:f>AIM!$B$41</c:f>
              <c:strCache>
                <c:ptCount val="1"/>
                <c:pt idx="0">
                  <c:v>Target - Critical</c:v>
                </c:pt>
              </c:strCache>
            </c:strRef>
          </c:tx>
          <c:spPr>
            <a:ln w="28575" cap="rnd">
              <a:solidFill>
                <a:schemeClr val="bg1"/>
              </a:solidFill>
              <a:prstDash val="sys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AIM!$C$2:$AJ$2</c:f>
              <c:strCache>
                <c:ptCount val="26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</c:strCache>
            </c:strRef>
          </c:cat>
          <c:val>
            <c:numRef>
              <c:f>AIM!$C$41:$AJ$41</c:f>
              <c:numCache>
                <c:formatCode>0.00%</c:formatCode>
                <c:ptCount val="2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FFF0-4E1E-9750-BD3169A27DA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03624576"/>
        <c:axId val="603624184"/>
        <c:extLst/>
      </c:lineChart>
      <c:catAx>
        <c:axId val="603624576"/>
        <c:scaling>
          <c:orientation val="minMax"/>
        </c:scaling>
        <c:delete val="0"/>
        <c:axPos val="b"/>
        <c:numFmt formatCode="mmm\ 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624184"/>
        <c:crosses val="autoZero"/>
        <c:auto val="0"/>
        <c:lblAlgn val="ctr"/>
        <c:lblOffset val="100"/>
        <c:noMultiLvlLbl val="0"/>
      </c:catAx>
      <c:valAx>
        <c:axId val="603624184"/>
        <c:scaling>
          <c:orientation val="minMax"/>
          <c:max val="0.95000000000000007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62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194484331099427E-2"/>
          <c:y val="0.87097497309214811"/>
          <c:w val="0.93747035926951416"/>
          <c:h val="8.48094787024660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[FY17 YTD Implemented_Q1Q2Q3Q4 072617Rackley072717.xlsx]EPMO Act Projs Chart!PivotTable5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112 Active Projects</a:t>
            </a:r>
          </a:p>
        </c:rich>
      </c:tx>
      <c:layout>
        <c:manualLayout>
          <c:xMode val="edge"/>
          <c:yMode val="edge"/>
          <c:x val="0.30433868256291685"/>
          <c:y val="0.180010436056410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rgbClr val="FFC000"/>
          </a:solidFill>
          <a:ln>
            <a:noFill/>
          </a:ln>
          <a:effectLst/>
        </c:spPr>
      </c:pivotFmt>
      <c:pivotFmt>
        <c:idx val="2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</c:pivotFmt>
      <c:pivotFmt>
        <c:idx val="3"/>
        <c:spPr>
          <a:solidFill>
            <a:schemeClr val="bg1">
              <a:lumMod val="50000"/>
            </a:schemeClr>
          </a:solidFill>
          <a:ln>
            <a:noFill/>
          </a:ln>
          <a:effectLst/>
        </c:spPr>
      </c:pivotFmt>
      <c:pivotFmt>
        <c:idx val="4"/>
        <c:spPr>
          <a:solidFill>
            <a:srgbClr val="00B050"/>
          </a:solidFill>
          <a:ln>
            <a:noFill/>
          </a:ln>
          <a:effectLst/>
        </c:spPr>
      </c:pivotFmt>
      <c:pivotFmt>
        <c:idx val="5"/>
        <c:spPr>
          <a:solidFill>
            <a:srgbClr val="C00000"/>
          </a:solidFill>
          <a:ln>
            <a:noFill/>
          </a:ln>
          <a:effectLst/>
        </c:spPr>
      </c:pivotFmt>
      <c:pivotFmt>
        <c:idx val="6"/>
        <c:spPr>
          <a:solidFill>
            <a:srgbClr val="000099"/>
          </a:solidFill>
          <a:ln>
            <a:noFill/>
          </a:ln>
          <a:effectLst/>
        </c:spPr>
      </c:pivotFmt>
      <c:pivotFmt>
        <c:idx val="7"/>
        <c:spPr>
          <a:solidFill>
            <a:srgbClr val="92D050"/>
          </a:solidFill>
          <a:ln>
            <a:noFill/>
          </a:ln>
          <a:effectLst/>
        </c:spPr>
      </c:pivotFmt>
      <c:pivotFmt>
        <c:idx val="8"/>
        <c:spPr>
          <a:solidFill>
            <a:srgbClr val="FFC000"/>
          </a:solidFill>
          <a:ln>
            <a:noFill/>
          </a:ln>
          <a:effectLst/>
        </c:spPr>
      </c:pivotFmt>
      <c:pivotFmt>
        <c:idx val="9"/>
        <c:spPr>
          <a:solidFill>
            <a:schemeClr val="accent2">
              <a:lumMod val="50000"/>
            </a:schemeClr>
          </a:solidFill>
          <a:ln>
            <a:noFill/>
          </a:ln>
          <a:effectLst/>
        </c:spPr>
      </c:pivotFmt>
      <c:pivotFmt>
        <c:idx val="10"/>
        <c:spPr>
          <a:solidFill>
            <a:schemeClr val="bg1">
              <a:lumMod val="50000"/>
            </a:schemeClr>
          </a:solidFill>
          <a:ln>
            <a:noFill/>
          </a:ln>
          <a:effectLst/>
        </c:spPr>
      </c:pivotFmt>
      <c:pivotFmt>
        <c:idx val="11"/>
        <c:spPr>
          <a:solidFill>
            <a:srgbClr val="00B050"/>
          </a:solidFill>
          <a:ln>
            <a:noFill/>
          </a:ln>
          <a:effectLst/>
        </c:spPr>
      </c:pivotFmt>
      <c:pivotFmt>
        <c:idx val="12"/>
        <c:spPr>
          <a:solidFill>
            <a:srgbClr val="C00000"/>
          </a:solidFill>
          <a:ln>
            <a:noFill/>
          </a:ln>
          <a:effectLst/>
        </c:spPr>
      </c:pivotFmt>
      <c:pivotFmt>
        <c:idx val="13"/>
        <c:spPr>
          <a:solidFill>
            <a:srgbClr val="7030A0"/>
          </a:solidFill>
          <a:ln>
            <a:noFill/>
          </a:ln>
          <a:effectLst/>
        </c:spP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rgbClr val="FFC000"/>
          </a:solidFill>
          <a:ln>
            <a:noFill/>
          </a:ln>
          <a:effectLst/>
        </c:spPr>
      </c:pivotFmt>
      <c:pivotFmt>
        <c:idx val="16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</c:pivotFmt>
      <c:pivotFmt>
        <c:idx val="17"/>
        <c:spPr>
          <a:solidFill>
            <a:schemeClr val="bg1">
              <a:lumMod val="50000"/>
            </a:schemeClr>
          </a:solidFill>
          <a:ln>
            <a:noFill/>
          </a:ln>
          <a:effectLst/>
        </c:spPr>
      </c:pivotFmt>
      <c:pivotFmt>
        <c:idx val="18"/>
        <c:spPr>
          <a:solidFill>
            <a:srgbClr val="00B050"/>
          </a:solidFill>
          <a:ln>
            <a:noFill/>
          </a:ln>
          <a:effectLst/>
        </c:spPr>
      </c:pivotFmt>
      <c:pivotFmt>
        <c:idx val="19"/>
        <c:spPr>
          <a:solidFill>
            <a:srgbClr val="C00000"/>
          </a:solidFill>
          <a:ln>
            <a:noFill/>
          </a:ln>
          <a:effectLst/>
        </c:spPr>
      </c:pivotFmt>
      <c:pivotFmt>
        <c:idx val="20"/>
        <c:spPr>
          <a:solidFill>
            <a:srgbClr val="000099"/>
          </a:solidFill>
          <a:ln>
            <a:noFill/>
          </a:ln>
          <a:effectLst/>
        </c:spPr>
      </c:pivotFmt>
      <c:pivotFmt>
        <c:idx val="21"/>
        <c:spPr>
          <a:solidFill>
            <a:srgbClr val="92D050"/>
          </a:solidFill>
          <a:ln>
            <a:noFill/>
          </a:ln>
          <a:effectLst/>
        </c:spPr>
      </c:pivotFmt>
      <c:pivotFmt>
        <c:idx val="22"/>
        <c:spPr>
          <a:solidFill>
            <a:srgbClr val="FFC000"/>
          </a:solidFill>
          <a:ln>
            <a:noFill/>
          </a:ln>
          <a:effectLst/>
        </c:spPr>
      </c:pivotFmt>
      <c:pivotFmt>
        <c:idx val="23"/>
        <c:spPr>
          <a:solidFill>
            <a:schemeClr val="accent2">
              <a:lumMod val="50000"/>
            </a:schemeClr>
          </a:solidFill>
          <a:ln>
            <a:noFill/>
          </a:ln>
          <a:effectLst/>
        </c:spPr>
      </c:pivotFmt>
      <c:pivotFmt>
        <c:idx val="24"/>
        <c:spPr>
          <a:solidFill>
            <a:schemeClr val="bg1">
              <a:lumMod val="50000"/>
            </a:schemeClr>
          </a:solidFill>
          <a:ln>
            <a:noFill/>
          </a:ln>
          <a:effectLst/>
        </c:spPr>
      </c:pivotFmt>
      <c:pivotFmt>
        <c:idx val="25"/>
        <c:spPr>
          <a:solidFill>
            <a:srgbClr val="00B050"/>
          </a:solidFill>
          <a:ln>
            <a:noFill/>
          </a:ln>
          <a:effectLst/>
        </c:spPr>
      </c:pivotFmt>
      <c:pivotFmt>
        <c:idx val="26"/>
        <c:spPr>
          <a:solidFill>
            <a:srgbClr val="C00000"/>
          </a:solidFill>
          <a:ln>
            <a:noFill/>
          </a:ln>
          <a:effectLst/>
        </c:spPr>
      </c:pivotFmt>
      <c:pivotFmt>
        <c:idx val="27"/>
        <c:spPr>
          <a:solidFill>
            <a:srgbClr val="7030A0"/>
          </a:solidFill>
          <a:ln>
            <a:noFill/>
          </a:ln>
          <a:effectLst/>
        </c:spP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rgbClr val="FFC000"/>
          </a:solidFill>
          <a:ln>
            <a:noFill/>
          </a:ln>
          <a:effectLst/>
        </c:spPr>
      </c:pivotFmt>
      <c:pivotFmt>
        <c:idx val="30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</c:pivotFmt>
      <c:pivotFmt>
        <c:idx val="31"/>
        <c:spPr>
          <a:solidFill>
            <a:schemeClr val="bg1">
              <a:lumMod val="50000"/>
            </a:schemeClr>
          </a:solidFill>
          <a:ln>
            <a:noFill/>
          </a:ln>
          <a:effectLst/>
        </c:spPr>
      </c:pivotFmt>
      <c:pivotFmt>
        <c:idx val="32"/>
        <c:spPr>
          <a:solidFill>
            <a:srgbClr val="00B050"/>
          </a:solidFill>
          <a:ln>
            <a:noFill/>
          </a:ln>
          <a:effectLst/>
        </c:spPr>
      </c:pivotFmt>
      <c:pivotFmt>
        <c:idx val="33"/>
        <c:spPr>
          <a:solidFill>
            <a:srgbClr val="C00000"/>
          </a:solidFill>
          <a:ln>
            <a:noFill/>
          </a:ln>
          <a:effectLst/>
        </c:spPr>
      </c:pivotFmt>
      <c:pivotFmt>
        <c:idx val="34"/>
        <c:spPr>
          <a:solidFill>
            <a:srgbClr val="000099"/>
          </a:solidFill>
          <a:ln>
            <a:noFill/>
          </a:ln>
          <a:effectLst/>
        </c:spPr>
      </c:pivotFmt>
      <c:pivotFmt>
        <c:idx val="35"/>
        <c:spPr>
          <a:solidFill>
            <a:srgbClr val="92D050"/>
          </a:solidFill>
          <a:ln>
            <a:noFill/>
          </a:ln>
          <a:effectLst/>
        </c:spPr>
      </c:pivotFmt>
      <c:pivotFmt>
        <c:idx val="36"/>
        <c:spPr>
          <a:solidFill>
            <a:srgbClr val="FFC000"/>
          </a:solidFill>
          <a:ln>
            <a:noFill/>
          </a:ln>
          <a:effectLst/>
        </c:spPr>
      </c:pivotFmt>
      <c:pivotFmt>
        <c:idx val="37"/>
        <c:spPr>
          <a:solidFill>
            <a:schemeClr val="accent2">
              <a:lumMod val="50000"/>
            </a:schemeClr>
          </a:solidFill>
          <a:ln>
            <a:noFill/>
          </a:ln>
          <a:effectLst/>
        </c:spPr>
      </c:pivotFmt>
      <c:pivotFmt>
        <c:idx val="38"/>
        <c:spPr>
          <a:solidFill>
            <a:schemeClr val="bg1">
              <a:lumMod val="50000"/>
            </a:schemeClr>
          </a:solidFill>
          <a:ln>
            <a:noFill/>
          </a:ln>
          <a:effectLst/>
        </c:spPr>
      </c:pivotFmt>
      <c:pivotFmt>
        <c:idx val="39"/>
        <c:spPr>
          <a:solidFill>
            <a:srgbClr val="00B050"/>
          </a:solidFill>
          <a:ln>
            <a:noFill/>
          </a:ln>
          <a:effectLst/>
        </c:spPr>
      </c:pivotFmt>
      <c:pivotFmt>
        <c:idx val="40"/>
        <c:spPr>
          <a:solidFill>
            <a:srgbClr val="C00000"/>
          </a:solidFill>
          <a:ln>
            <a:noFill/>
          </a:ln>
          <a:effectLst/>
        </c:spPr>
      </c:pivotFmt>
      <c:pivotFmt>
        <c:idx val="41"/>
        <c:spPr>
          <a:solidFill>
            <a:srgbClr val="7030A0"/>
          </a:solidFill>
          <a:ln>
            <a:noFill/>
          </a:ln>
          <a:effectLst/>
        </c:spP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'EPMO Act Projs Chart'!$B$3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7B-45AA-B450-2AFAB0A38F7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7B-45AA-B450-2AFAB0A38F7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27B-45AA-B450-2AFAB0A38F7D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27B-45AA-B450-2AFAB0A38F7D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27B-45AA-B450-2AFAB0A38F7D}"/>
              </c:ext>
            </c:extLst>
          </c:dPt>
          <c:dPt>
            <c:idx val="6"/>
            <c:invertIfNegative val="0"/>
            <c:bubble3D val="0"/>
            <c:spPr>
              <a:solidFill>
                <a:srgbClr val="0000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27B-45AA-B450-2AFAB0A38F7D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27B-45AA-B450-2AFAB0A38F7D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27B-45AA-B450-2AFAB0A38F7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27B-45AA-B450-2AFAB0A38F7D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27B-45AA-B450-2AFAB0A38F7D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27B-45AA-B450-2AFAB0A38F7D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27B-45AA-B450-2AFAB0A38F7D}"/>
              </c:ext>
            </c:extLst>
          </c:dPt>
          <c:dPt>
            <c:idx val="1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27B-45AA-B450-2AFAB0A38F7D}"/>
              </c:ext>
            </c:extLst>
          </c:dPt>
          <c:cat>
            <c:strRef>
              <c:f>'EPMO Act Projs Chart'!$A$4:$A$19</c:f>
              <c:strCache>
                <c:ptCount val="15"/>
                <c:pt idx="0">
                  <c:v>AFR</c:v>
                </c:pt>
                <c:pt idx="1">
                  <c:v>AIM</c:v>
                </c:pt>
                <c:pt idx="2">
                  <c:v>APD</c:v>
                </c:pt>
                <c:pt idx="3">
                  <c:v>AWDA</c:v>
                </c:pt>
                <c:pt idx="4">
                  <c:v>DOC</c:v>
                </c:pt>
                <c:pt idx="5">
                  <c:v>DOF</c:v>
                </c:pt>
                <c:pt idx="6">
                  <c:v>DOP</c:v>
                </c:pt>
                <c:pt idx="7">
                  <c:v>DPCD</c:v>
                </c:pt>
                <c:pt idx="8">
                  <c:v>DPW</c:v>
                </c:pt>
                <c:pt idx="9">
                  <c:v>DWM</c:v>
                </c:pt>
                <c:pt idx="10">
                  <c:v>ENT</c:v>
                </c:pt>
                <c:pt idx="11">
                  <c:v>EXEC</c:v>
                </c:pt>
                <c:pt idx="12">
                  <c:v>JA</c:v>
                </c:pt>
                <c:pt idx="13">
                  <c:v>LAW</c:v>
                </c:pt>
                <c:pt idx="14">
                  <c:v>OEAM</c:v>
                </c:pt>
              </c:strCache>
            </c:strRef>
          </c:cat>
          <c:val>
            <c:numRef>
              <c:f>'EPMO Act Projs Chart'!$B$4:$B$19</c:f>
              <c:numCache>
                <c:formatCode>General</c:formatCode>
                <c:ptCount val="15"/>
                <c:pt idx="0">
                  <c:v>3</c:v>
                </c:pt>
                <c:pt idx="1">
                  <c:v>17</c:v>
                </c:pt>
                <c:pt idx="2">
                  <c:v>17</c:v>
                </c:pt>
                <c:pt idx="3">
                  <c:v>2</c:v>
                </c:pt>
                <c:pt idx="4">
                  <c:v>5</c:v>
                </c:pt>
                <c:pt idx="5">
                  <c:v>2</c:v>
                </c:pt>
                <c:pt idx="6">
                  <c:v>1</c:v>
                </c:pt>
                <c:pt idx="7">
                  <c:v>5</c:v>
                </c:pt>
                <c:pt idx="8">
                  <c:v>14</c:v>
                </c:pt>
                <c:pt idx="9">
                  <c:v>10</c:v>
                </c:pt>
                <c:pt idx="10">
                  <c:v>25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B27B-45AA-B450-2AFAB0A38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5325456"/>
        <c:axId val="475324800"/>
      </c:barChart>
      <c:catAx>
        <c:axId val="47532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324800"/>
        <c:crosses val="autoZero"/>
        <c:auto val="1"/>
        <c:lblAlgn val="ctr"/>
        <c:lblOffset val="100"/>
        <c:noMultiLvlLbl val="0"/>
      </c:catAx>
      <c:valAx>
        <c:axId val="47532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32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[FY17 YTD Implemented_Q1Q2Q3Q4 072617Rackley072717.xlsx]On-Hold Projects Chart!PivotTable6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bg1">
                    <a:lumMod val="50000"/>
                  </a:schemeClr>
                </a:solidFill>
              </a:rPr>
              <a:t>58</a:t>
            </a:r>
            <a:r>
              <a:rPr lang="en-US" sz="2000" b="1" baseline="0">
                <a:solidFill>
                  <a:schemeClr val="bg1">
                    <a:lumMod val="50000"/>
                  </a:schemeClr>
                </a:solidFill>
              </a:rPr>
              <a:t> Projects On Hold</a:t>
            </a:r>
            <a:endParaRPr lang="en-US" sz="2000" b="1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289508447131664"/>
          <c:y val="0.175386120956789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rgbClr val="00B050"/>
          </a:solidFill>
          <a:ln>
            <a:noFill/>
          </a:ln>
          <a:effectLst/>
        </c:spPr>
      </c:pivotFmt>
      <c:pivotFmt>
        <c:idx val="2"/>
        <c:spPr>
          <a:solidFill>
            <a:srgbClr val="00B050"/>
          </a:solidFill>
          <a:ln>
            <a:noFill/>
          </a:ln>
          <a:effectLst/>
        </c:spPr>
      </c:pivotFmt>
      <c:pivotFmt>
        <c:idx val="3"/>
        <c:spPr>
          <a:solidFill>
            <a:srgbClr val="00B050"/>
          </a:solidFill>
          <a:ln>
            <a:noFill/>
          </a:ln>
          <a:effectLst/>
        </c:spPr>
      </c:pivotFmt>
      <c:pivotFmt>
        <c:idx val="4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</c:pivotFmt>
      <c:pivotFmt>
        <c:idx val="5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</c:pivotFmt>
      <c:pivotFmt>
        <c:idx val="6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</c:pivotFmt>
      <c:pivotFmt>
        <c:idx val="7"/>
        <c:spPr>
          <a:solidFill>
            <a:schemeClr val="bg1">
              <a:lumMod val="50000"/>
            </a:schemeClr>
          </a:solidFill>
          <a:ln>
            <a:noFill/>
          </a:ln>
          <a:effectLst/>
        </c:spPr>
      </c:pivotFmt>
      <c:pivotFmt>
        <c:idx val="8"/>
        <c:spPr>
          <a:solidFill>
            <a:schemeClr val="bg1">
              <a:lumMod val="50000"/>
            </a:schemeClr>
          </a:solidFill>
          <a:ln>
            <a:noFill/>
          </a:ln>
          <a:effectLst/>
        </c:spPr>
      </c:pivotFmt>
      <c:pivotFmt>
        <c:idx val="9"/>
        <c:spPr>
          <a:solidFill>
            <a:schemeClr val="bg1">
              <a:lumMod val="50000"/>
            </a:schemeClr>
          </a:solidFill>
          <a:ln>
            <a:noFill/>
          </a:ln>
          <a:effectLst/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rgbClr val="00B050"/>
          </a:solidFill>
          <a:ln>
            <a:noFill/>
          </a:ln>
          <a:effectLst/>
        </c:spPr>
      </c:pivotFmt>
      <c:pivotFmt>
        <c:idx val="12"/>
        <c:spPr>
          <a:solidFill>
            <a:srgbClr val="00B050"/>
          </a:solidFill>
          <a:ln>
            <a:noFill/>
          </a:ln>
          <a:effectLst/>
        </c:spPr>
      </c:pivotFmt>
      <c:pivotFmt>
        <c:idx val="13"/>
        <c:spPr>
          <a:solidFill>
            <a:srgbClr val="00B050"/>
          </a:solidFill>
          <a:ln>
            <a:noFill/>
          </a:ln>
          <a:effectLst/>
        </c:spPr>
      </c:pivotFmt>
      <c:pivotFmt>
        <c:idx val="14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</c:pivotFmt>
      <c:pivotFmt>
        <c:idx val="15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</c:pivotFmt>
      <c:pivotFmt>
        <c:idx val="16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</c:pivotFmt>
      <c:pivotFmt>
        <c:idx val="17"/>
        <c:spPr>
          <a:solidFill>
            <a:schemeClr val="bg1">
              <a:lumMod val="50000"/>
            </a:schemeClr>
          </a:solidFill>
          <a:ln>
            <a:noFill/>
          </a:ln>
          <a:effectLst/>
        </c:spPr>
      </c:pivotFmt>
      <c:pivotFmt>
        <c:idx val="18"/>
        <c:spPr>
          <a:solidFill>
            <a:schemeClr val="bg1">
              <a:lumMod val="50000"/>
            </a:schemeClr>
          </a:solidFill>
          <a:ln>
            <a:noFill/>
          </a:ln>
          <a:effectLst/>
        </c:spPr>
      </c:pivotFmt>
      <c:pivotFmt>
        <c:idx val="19"/>
        <c:spPr>
          <a:solidFill>
            <a:schemeClr val="bg1">
              <a:lumMod val="50000"/>
            </a:schemeClr>
          </a:solidFill>
          <a:ln>
            <a:noFill/>
          </a:ln>
          <a:effectLst/>
        </c:spP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rgbClr val="00B050"/>
          </a:solidFill>
          <a:ln>
            <a:noFill/>
          </a:ln>
          <a:effectLst/>
        </c:spPr>
      </c:pivotFmt>
      <c:pivotFmt>
        <c:idx val="22"/>
        <c:spPr>
          <a:solidFill>
            <a:srgbClr val="00B050"/>
          </a:solidFill>
          <a:ln>
            <a:noFill/>
          </a:ln>
          <a:effectLst/>
        </c:spPr>
      </c:pivotFmt>
      <c:pivotFmt>
        <c:idx val="23"/>
        <c:spPr>
          <a:solidFill>
            <a:srgbClr val="00B050"/>
          </a:solidFill>
          <a:ln>
            <a:noFill/>
          </a:ln>
          <a:effectLst/>
        </c:spPr>
      </c:pivotFmt>
      <c:pivotFmt>
        <c:idx val="24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</c:pivotFmt>
      <c:pivotFmt>
        <c:idx val="25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</c:pivotFmt>
      <c:pivotFmt>
        <c:idx val="26"/>
        <c:spPr>
          <a:solidFill>
            <a:schemeClr val="accent2">
              <a:lumMod val="75000"/>
            </a:schemeClr>
          </a:solidFill>
          <a:ln>
            <a:noFill/>
          </a:ln>
          <a:effectLst/>
        </c:spPr>
      </c:pivotFmt>
      <c:pivotFmt>
        <c:idx val="27"/>
        <c:spPr>
          <a:solidFill>
            <a:schemeClr val="bg1">
              <a:lumMod val="50000"/>
            </a:schemeClr>
          </a:solidFill>
          <a:ln>
            <a:noFill/>
          </a:ln>
          <a:effectLst/>
        </c:spPr>
      </c:pivotFmt>
      <c:pivotFmt>
        <c:idx val="28"/>
        <c:spPr>
          <a:solidFill>
            <a:schemeClr val="bg1">
              <a:lumMod val="50000"/>
            </a:schemeClr>
          </a:solidFill>
          <a:ln>
            <a:noFill/>
          </a:ln>
          <a:effectLst/>
        </c:spPr>
      </c:pivotFmt>
      <c:pivotFmt>
        <c:idx val="29"/>
        <c:spPr>
          <a:solidFill>
            <a:schemeClr val="bg1">
              <a:lumMod val="50000"/>
            </a:schemeClr>
          </a:solidFill>
          <a:ln>
            <a:noFill/>
          </a:ln>
          <a:effectLst/>
        </c:spP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'On-Hold Projects Chart'!$B$3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FF-409A-89BC-CDEFD52434AD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FF-409A-89BC-CDEFD52434AD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FF-409A-89BC-CDEFD52434A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AFF-409A-89BC-CDEFD52434A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AFF-409A-89BC-CDEFD52434A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AFF-409A-89BC-CDEFD52434AD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AFF-409A-89BC-CDEFD52434AD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AFF-409A-89BC-CDEFD52434AD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AFF-409A-89BC-CDEFD52434AD}"/>
              </c:ext>
            </c:extLst>
          </c:dPt>
          <c:cat>
            <c:strRef>
              <c:f>'On-Hold Projects Chart'!$A$4:$A$16</c:f>
              <c:strCache>
                <c:ptCount val="12"/>
                <c:pt idx="0">
                  <c:v>AFR</c:v>
                </c:pt>
                <c:pt idx="1">
                  <c:v>AIM</c:v>
                </c:pt>
                <c:pt idx="2">
                  <c:v>APD</c:v>
                </c:pt>
                <c:pt idx="3">
                  <c:v>AWDA</c:v>
                </c:pt>
                <c:pt idx="4">
                  <c:v>DOC</c:v>
                </c:pt>
                <c:pt idx="5">
                  <c:v>DOP</c:v>
                </c:pt>
                <c:pt idx="6">
                  <c:v>DPCD</c:v>
                </c:pt>
                <c:pt idx="7">
                  <c:v>DPW</c:v>
                </c:pt>
                <c:pt idx="8">
                  <c:v>DWM</c:v>
                </c:pt>
                <c:pt idx="9">
                  <c:v>ENT</c:v>
                </c:pt>
                <c:pt idx="10">
                  <c:v>EXEC</c:v>
                </c:pt>
                <c:pt idx="11">
                  <c:v>OEAM</c:v>
                </c:pt>
              </c:strCache>
            </c:strRef>
          </c:cat>
          <c:val>
            <c:numRef>
              <c:f>'On-Hold Projects Chart'!$B$4:$B$16</c:f>
              <c:numCache>
                <c:formatCode>General</c:formatCode>
                <c:ptCount val="12"/>
                <c:pt idx="0">
                  <c:v>4</c:v>
                </c:pt>
                <c:pt idx="1">
                  <c:v>8</c:v>
                </c:pt>
                <c:pt idx="2">
                  <c:v>8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7</c:v>
                </c:pt>
                <c:pt idx="7">
                  <c:v>11</c:v>
                </c:pt>
                <c:pt idx="8">
                  <c:v>8</c:v>
                </c:pt>
                <c:pt idx="9">
                  <c:v>6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AFF-409A-89BC-CDEFD5243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1402440"/>
        <c:axId val="461403424"/>
      </c:barChart>
      <c:catAx>
        <c:axId val="461402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403424"/>
        <c:crosses val="autoZero"/>
        <c:auto val="1"/>
        <c:lblAlgn val="ctr"/>
        <c:lblOffset val="100"/>
        <c:noMultiLvlLbl val="0"/>
      </c:catAx>
      <c:valAx>
        <c:axId val="46140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402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[FY17 YTD Implemented_Q1Q2Q3Q4 072617Rackley072717.xlsx]FY17 Impl Chart!PivotTable1</c:name>
    <c:fmtId val="-1"/>
  </c:pivotSource>
  <c:chart>
    <c:autoTitleDeleted val="1"/>
    <c:pivotFmts>
      <c:pivotFmt>
        <c:idx val="0"/>
      </c:pivotFmt>
      <c:pivotFmt>
        <c:idx val="1"/>
        <c:spPr>
          <a:scene3d>
            <a:camera prst="orthographicFront"/>
            <a:lightRig rig="threePt" dir="t"/>
          </a:scene3d>
          <a:sp3d>
            <a:bevelT w="190500" h="381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h="38100"/>
          </a:sp3d>
        </c:spPr>
        <c:dLbl>
          <c:idx val="0"/>
          <c:layout>
            <c:manualLayout>
              <c:x val="5.805863341139627E-2"/>
              <c:y val="-6.165145545860246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lumMod val="6000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lumMod val="6000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6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h="38100"/>
          </a:sp3d>
        </c:spPr>
        <c:dLbl>
          <c:idx val="0"/>
          <c:layout>
            <c:manualLayout>
              <c:x val="4.5506390761456537E-2"/>
              <c:y val="-2.175534069834836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rgbClr val="000099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4"/>
        <c:spPr>
          <a:gradFill rotWithShape="1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h="38100"/>
          </a:sp3d>
        </c:spPr>
        <c:dLbl>
          <c:idx val="0"/>
          <c:layout>
            <c:manualLayout>
              <c:x val="6.11337271771814E-2"/>
              <c:y val="-4.31695790377502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h="38100"/>
          </a:sp3d>
        </c:spPr>
      </c:pivotFmt>
      <c:pivotFmt>
        <c:idx val="6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h="38100"/>
          </a:sp3d>
        </c:spPr>
      </c:pivotFmt>
      <c:pivotFmt>
        <c:idx val="7"/>
        <c:spPr>
          <a:gradFill rotWithShape="1"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h="38100"/>
          </a:sp3d>
        </c:spPr>
      </c:pivotFmt>
      <c:pivotFmt>
        <c:idx val="8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h="38100"/>
          </a:sp3d>
        </c:spPr>
      </c:pivotFmt>
      <c:pivotFmt>
        <c:idx val="9"/>
        <c:spPr>
          <a:scene3d>
            <a:camera prst="orthographicFront"/>
            <a:lightRig rig="threePt" dir="t"/>
          </a:scene3d>
          <a:sp3d>
            <a:bevelT w="190500" h="381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h="38100"/>
          </a:sp3d>
        </c:spPr>
      </c:pivotFmt>
      <c:pivotFmt>
        <c:idx val="11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h="38100"/>
          </a:sp3d>
        </c:spPr>
      </c:pivotFmt>
      <c:pivotFmt>
        <c:idx val="12"/>
        <c:spPr>
          <a:gradFill rotWithShape="1"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h="38100"/>
          </a:sp3d>
        </c:spPr>
      </c:pivotFmt>
      <c:pivotFmt>
        <c:idx val="13"/>
        <c:spPr>
          <a:gradFill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h="38100"/>
          </a:sp3d>
        </c:spPr>
        <c:dLbl>
          <c:idx val="0"/>
          <c:layout>
            <c:manualLayout>
              <c:x val="5.805863341139627E-2"/>
              <c:y val="-6.165145545860246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gradFill rotWithShape="1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h="38100"/>
          </a:sp3d>
        </c:spPr>
        <c:dLbl>
          <c:idx val="0"/>
          <c:layout>
            <c:manualLayout>
              <c:x val="6.11337271771814E-2"/>
              <c:y val="-4.31695790377502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h="38100"/>
          </a:sp3d>
        </c:spPr>
      </c:pivotFmt>
      <c:pivotFmt>
        <c:idx val="16"/>
        <c:spPr>
          <a:gradFill rotWithShape="1">
            <a:gsLst>
              <a:gs pos="0">
                <a:schemeClr val="accent1">
                  <a:lumMod val="6000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lumMod val="6000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6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h="38100"/>
          </a:sp3d>
        </c:spPr>
        <c:dLbl>
          <c:idx val="0"/>
          <c:layout>
            <c:manualLayout>
              <c:x val="4.5506390761456537E-2"/>
              <c:y val="-2.175534069834836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rgbClr val="000099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17"/>
        <c:spPr>
          <a:scene3d>
            <a:camera prst="orthographicFront"/>
            <a:lightRig rig="threePt" dir="t"/>
          </a:scene3d>
          <a:sp3d>
            <a:bevelT w="190500" h="381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h="38100"/>
          </a:sp3d>
        </c:spPr>
      </c:pivotFmt>
      <c:pivotFmt>
        <c:idx val="19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h="38100"/>
          </a:sp3d>
        </c:spPr>
      </c:pivotFmt>
      <c:pivotFmt>
        <c:idx val="20"/>
        <c:spPr>
          <a:gradFill rotWithShape="1"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h="38100"/>
          </a:sp3d>
        </c:spPr>
      </c:pivotFmt>
      <c:pivotFmt>
        <c:idx val="21"/>
        <c:spPr>
          <a:gradFill rotWithShape="1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h="38100"/>
          </a:sp3d>
        </c:spPr>
        <c:dLbl>
          <c:idx val="0"/>
          <c:layout>
            <c:manualLayout>
              <c:x val="5.805863341139627E-2"/>
              <c:y val="-6.165145545860246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gradFill rotWithShape="1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h="38100"/>
          </a:sp3d>
        </c:spPr>
        <c:dLbl>
          <c:idx val="0"/>
          <c:layout>
            <c:manualLayout>
              <c:x val="6.11337271771814E-2"/>
              <c:y val="-4.316957903775024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h="38100"/>
          </a:sp3d>
        </c:spPr>
      </c:pivotFmt>
      <c:pivotFmt>
        <c:idx val="24"/>
        <c:spPr>
          <a:gradFill rotWithShape="1">
            <a:gsLst>
              <a:gs pos="0">
                <a:schemeClr val="accent1">
                  <a:lumMod val="6000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lumMod val="6000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6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h="38100"/>
          </a:sp3d>
        </c:spPr>
        <c:dLbl>
          <c:idx val="0"/>
          <c:layout>
            <c:manualLayout>
              <c:x val="4.5506390761456537E-2"/>
              <c:y val="-2.175534069834836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rgbClr val="000099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7.1378414774131121E-2"/>
          <c:y val="8.9838246955541975E-2"/>
          <c:w val="0.39110174708976964"/>
          <c:h val="0.90064752909236179"/>
        </c:manualLayout>
      </c:layout>
      <c:pieChart>
        <c:varyColors val="1"/>
        <c:ser>
          <c:idx val="0"/>
          <c:order val="0"/>
          <c:tx>
            <c:strRef>
              <c:f>'FY17 Impl Chart'!$B$3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E949-4BB0-A340-2565BA117F2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E949-4BB0-A340-2565BA117F2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E949-4BB0-A340-2565BA117F2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E949-4BB0-A340-2565BA117F2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9-E949-4BB0-A340-2565BA117F2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B-E949-4BB0-A340-2565BA117F2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D-E949-4BB0-A340-2565BA117F2C}"/>
              </c:ext>
            </c:extLst>
          </c:dPt>
          <c:dLbls>
            <c:dLbl>
              <c:idx val="3"/>
              <c:layout>
                <c:manualLayout>
                  <c:x val="5.805863341139627E-2"/>
                  <c:y val="-6.1651455458602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49-4BB0-A340-2565BA117F2C}"/>
                </c:ext>
              </c:extLst>
            </c:dLbl>
            <c:dLbl>
              <c:idx val="4"/>
              <c:layout>
                <c:manualLayout>
                  <c:x val="6.11337271771814E-2"/>
                  <c:y val="-4.31695790377502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49-4BB0-A340-2565BA117F2C}"/>
                </c:ext>
              </c:extLst>
            </c:dLbl>
            <c:dLbl>
              <c:idx val="6"/>
              <c:layout>
                <c:manualLayout>
                  <c:x val="4.5506390761456537E-2"/>
                  <c:y val="-2.17553406983483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E949-4BB0-A340-2565BA117F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'FY17 Impl Chart'!$A$4:$A$11</c:f>
              <c:strCache>
                <c:ptCount val="7"/>
                <c:pt idx="0">
                  <c:v>AIM Centralized Services (ACS)</c:v>
                </c:pt>
                <c:pt idx="1">
                  <c:v>City Administrative Services (CAS)</c:v>
                </c:pt>
                <c:pt idx="2">
                  <c:v>City Operations Support (COS)</c:v>
                </c:pt>
                <c:pt idx="3">
                  <c:v>Enterprise Project Management Office (EPMO)</c:v>
                </c:pt>
                <c:pt idx="4">
                  <c:v>F.A.S.T./SMARTCITY</c:v>
                </c:pt>
                <c:pt idx="5">
                  <c:v>Public Safety &amp; Justice (PSJ)</c:v>
                </c:pt>
                <c:pt idx="6">
                  <c:v>Watershed Management Services (WMS)</c:v>
                </c:pt>
              </c:strCache>
            </c:strRef>
          </c:cat>
          <c:val>
            <c:numRef>
              <c:f>'FY17 Impl Chart'!$B$4:$B$11</c:f>
              <c:numCache>
                <c:formatCode>General</c:formatCode>
                <c:ptCount val="7"/>
                <c:pt idx="0">
                  <c:v>26</c:v>
                </c:pt>
                <c:pt idx="1">
                  <c:v>19</c:v>
                </c:pt>
                <c:pt idx="2">
                  <c:v>30</c:v>
                </c:pt>
                <c:pt idx="3">
                  <c:v>4</c:v>
                </c:pt>
                <c:pt idx="4">
                  <c:v>4</c:v>
                </c:pt>
                <c:pt idx="5">
                  <c:v>30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949-4BB0-A340-2565BA117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005666993229045"/>
          <c:y val="0.25054547593032445"/>
          <c:w val="0.32935608220133089"/>
          <c:h val="0.69963669898381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3.2977E-5</cdr:x>
      <cdr:y>0.09665</cdr:y>
    </cdr:from>
    <cdr:to>
      <cdr:x>0.14948</cdr:x>
      <cdr:y>0.18345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3" y="270735"/>
          <a:ext cx="874643" cy="2431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bg1"/>
              </a:solidFill>
            </a:rPr>
            <a:t>Total Hours</a:t>
          </a:r>
        </a:p>
      </cdr:txBody>
    </cdr:sp>
  </cdr:relSizeAnchor>
  <cdr:relSizeAnchor xmlns:cdr="http://schemas.openxmlformats.org/drawingml/2006/chartDrawing">
    <cdr:from>
      <cdr:x>0.83557</cdr:x>
      <cdr:y>0.09927</cdr:y>
    </cdr:from>
    <cdr:to>
      <cdr:x>0.99593</cdr:x>
      <cdr:y>0.18607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890246" y="278063"/>
          <a:ext cx="938516" cy="2431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bg1"/>
              </a:solidFill>
            </a:rPr>
            <a:t># of Outages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0.27627</cdr:x>
      <cdr:y>0.03922</cdr:y>
    </cdr:from>
    <cdr:to>
      <cdr:x>0.75145</cdr:x>
      <cdr:y>0.15998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34338" y="119969"/>
          <a:ext cx="315509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50000"/>
            </a:spcBef>
            <a:spcAft>
              <a:spcPct val="0"/>
            </a:spcAft>
            <a:defRPr sz="1600"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50000"/>
            </a:spcBef>
            <a:spcAft>
              <a:spcPct val="0"/>
            </a:spcAft>
            <a:defRPr sz="1600"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50000"/>
            </a:spcBef>
            <a:spcAft>
              <a:spcPct val="0"/>
            </a:spcAft>
            <a:defRPr sz="1600"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50000"/>
            </a:spcBef>
            <a:spcAft>
              <a:spcPct val="0"/>
            </a:spcAft>
            <a:defRPr sz="1600"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50000"/>
            </a:spcBef>
            <a:spcAft>
              <a:spcPct val="0"/>
            </a:spcAft>
            <a:defRPr sz="1600"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1600"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1600"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1600"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1600" b="1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System Availability 7/15 – 8/17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0.1724</cdr:x>
      <cdr:y>0.02729</cdr:y>
    </cdr:from>
    <cdr:to>
      <cdr:x>0.85276</cdr:x>
      <cdr:y>0.22659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C24BDC6-4EEE-4F08-A385-1D108CEE0E7B}"/>
            </a:ext>
          </a:extLst>
        </cdr:cNvPr>
        <cdr:cNvSpPr txBox="1"/>
      </cdr:nvSpPr>
      <cdr:spPr>
        <a:xfrm xmlns:a="http://schemas.openxmlformats.org/drawingml/2006/main">
          <a:off x="1137892" y="80706"/>
          <a:ext cx="4490581" cy="589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chemeClr val="bg1"/>
              </a:solidFill>
            </a:rPr>
            <a:t>Service Desk Performance w/ Volume</a:t>
          </a:r>
          <a:br>
            <a:rPr lang="en-US" sz="1800" b="1" dirty="0">
              <a:solidFill>
                <a:schemeClr val="bg1"/>
              </a:solidFill>
            </a:rPr>
          </a:br>
          <a:r>
            <a:rPr lang="en-US" sz="1400" b="1" dirty="0">
              <a:solidFill>
                <a:schemeClr val="bg1"/>
              </a:solidFill>
            </a:rPr>
            <a:t>Fiscal 7/15 - 8/17</a:t>
          </a:r>
          <a:endParaRPr lang="en-US" sz="1800" b="1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0.5728</cdr:x>
      <cdr:y>0</cdr:y>
    </cdr:from>
    <cdr:to>
      <cdr:x>0.96362</cdr:x>
      <cdr:y>0.20478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1509" y="0"/>
          <a:ext cx="2402715" cy="580490"/>
        </a:xfrm>
        <a:prstGeom xmlns:a="http://schemas.openxmlformats.org/drawingml/2006/main" prst="rect">
          <a:avLst/>
        </a:prstGeom>
        <a:solidFill xmlns:a="http://schemas.openxmlformats.org/drawingml/2006/main">
          <a:srgbClr val="0071BE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chemeClr val="bg1"/>
              </a:solidFill>
            </a:rPr>
            <a:t>118</a:t>
          </a:r>
          <a:r>
            <a:rPr lang="en-US" sz="1100" b="1" dirty="0">
              <a:solidFill>
                <a:schemeClr val="bg1"/>
              </a:solidFill>
            </a:rPr>
            <a:t> </a:t>
          </a:r>
        </a:p>
        <a:p xmlns:a="http://schemas.openxmlformats.org/drawingml/2006/main">
          <a:pPr algn="ctr"/>
          <a:r>
            <a:rPr lang="en-US" sz="1100" b="1" dirty="0">
              <a:solidFill>
                <a:schemeClr val="bg1"/>
              </a:solidFill>
            </a:rPr>
            <a:t>Projects Implemented FY17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t" anchorCtr="0" compatLnSpc="1">
            <a:prstTxWarp prst="textNoShape">
              <a:avLst/>
            </a:prstTxWarp>
          </a:bodyPr>
          <a:lstStyle>
            <a:lvl1pPr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629" y="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t" anchorCtr="0" compatLnSpc="1">
            <a:prstTxWarp prst="textNoShape">
              <a:avLst/>
            </a:prstTxWarp>
          </a:bodyPr>
          <a:lstStyle>
            <a:lvl1pPr algn="r"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69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b" anchorCtr="0" compatLnSpc="1">
            <a:prstTxWarp prst="textNoShape">
              <a:avLst/>
            </a:prstTxWarp>
          </a:bodyPr>
          <a:lstStyle>
            <a:lvl1pPr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629" y="884269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b" anchorCtr="0" compatLnSpc="1">
            <a:prstTxWarp prst="textNoShape">
              <a:avLst/>
            </a:prstTxWarp>
          </a:bodyPr>
          <a:lstStyle>
            <a:lvl1pPr algn="r"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fld id="{6BB75019-A3EC-4EC3-8158-8D99A2DF95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422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t" anchorCtr="0" compatLnSpc="1">
            <a:prstTxWarp prst="textNoShape">
              <a:avLst/>
            </a:prstTxWarp>
          </a:bodyPr>
          <a:lstStyle>
            <a:lvl1pPr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629" y="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t" anchorCtr="0" compatLnSpc="1">
            <a:prstTxWarp prst="textNoShape">
              <a:avLst/>
            </a:prstTxWarp>
          </a:bodyPr>
          <a:lstStyle>
            <a:lvl1pPr algn="r"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2750" y="701675"/>
            <a:ext cx="6203950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915" y="4420552"/>
            <a:ext cx="5615287" cy="418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69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b" anchorCtr="0" compatLnSpc="1">
            <a:prstTxWarp prst="textNoShape">
              <a:avLst/>
            </a:prstTxWarp>
          </a:bodyPr>
          <a:lstStyle>
            <a:lvl1pPr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629" y="884269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b" anchorCtr="0" compatLnSpc="1">
            <a:prstTxWarp prst="textNoShape">
              <a:avLst/>
            </a:prstTxWarp>
          </a:bodyPr>
          <a:lstStyle>
            <a:lvl1pPr algn="r"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fld id="{9DD8F3A2-EF11-4B76-A67A-BC660BF1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023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93868-FE0D-4B60-BE6C-0AC2D27400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7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701675"/>
            <a:ext cx="6203950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69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701675"/>
            <a:ext cx="6203950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43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701675"/>
            <a:ext cx="6203950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4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8F3A2-EF11-4B76-A67A-BC660BF1F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34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99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diving into the priority</a:t>
            </a:r>
            <a:r>
              <a:rPr lang="en-US" baseline="0" dirty="0"/>
              <a:t> projects, provide an overview of the Project Portfolio.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28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diving into the priority</a:t>
            </a:r>
            <a:r>
              <a:rPr lang="en-US" baseline="0" dirty="0"/>
              <a:t> projects, provide an overview of the Project Portfolio.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09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 userDrawn="1"/>
        </p:nvSpPr>
        <p:spPr bwMode="auto">
          <a:xfrm>
            <a:off x="0" y="5040313"/>
            <a:ext cx="12192000" cy="428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68917" y="2394515"/>
            <a:ext cx="10054195" cy="914400"/>
          </a:xfrm>
        </p:spPr>
        <p:txBody>
          <a:bodyPr anchor="ctr"/>
          <a:lstStyle>
            <a:lvl1pPr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035051" y="3594665"/>
            <a:ext cx="10088061" cy="914400"/>
          </a:xfrm>
        </p:spPr>
        <p:txBody>
          <a:bodyPr anchor="ctr"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55233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33500"/>
            <a:ext cx="10972800" cy="20955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543301"/>
            <a:ext cx="10972800" cy="216950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54129" y="152400"/>
            <a:ext cx="9838267" cy="96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7357" y="68320"/>
            <a:ext cx="1014779" cy="2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P COVER BANN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812" y="0"/>
            <a:ext cx="3140864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4916232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13187-E744-4320-92AA-4FCD8F0045BC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10/11/2017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2016 Fiscal Year Strategic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DFAB-913A-4F21-B847-8103215A041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l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4873" y="68321"/>
            <a:ext cx="1317263" cy="3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3218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192" y="144244"/>
            <a:ext cx="9855200" cy="952500"/>
          </a:xfrm>
        </p:spPr>
        <p:txBody>
          <a:bodyPr lIns="13716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784" y="1353589"/>
            <a:ext cx="10972800" cy="4587875"/>
          </a:xfrm>
        </p:spPr>
        <p:txBody>
          <a:bodyPr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2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905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44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477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7357" y="68320"/>
            <a:ext cx="1014779" cy="2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5418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08100"/>
            <a:ext cx="5386917" cy="51604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41534"/>
            <a:ext cx="5386917" cy="41461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33500"/>
            <a:ext cx="5389033" cy="49064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41534"/>
            <a:ext cx="5389033" cy="41461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0793" y="152400"/>
            <a:ext cx="9838267" cy="96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7357" y="68320"/>
            <a:ext cx="1014779" cy="2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4795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33500"/>
            <a:ext cx="10972800" cy="20955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543301"/>
            <a:ext cx="10972800" cy="216950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54129" y="152400"/>
            <a:ext cx="9838267" cy="96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7357" y="68320"/>
            <a:ext cx="1014779" cy="2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7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69" fontAlgn="auto">
              <a:spcBef>
                <a:spcPts val="0"/>
              </a:spcBef>
              <a:spcAft>
                <a:spcPts val="0"/>
              </a:spcAft>
            </a:pPr>
            <a:fld id="{0A913187-E744-4320-92AA-4FCD8F0045BC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269" fontAlgn="auto">
                <a:spcBef>
                  <a:spcPts val="0"/>
                </a:spcBef>
                <a:spcAft>
                  <a:spcPts val="0"/>
                </a:spcAft>
              </a:pPr>
              <a:t>10/11/2017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69"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t>2016 Fiscal Year Strategic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69" fontAlgn="auto">
              <a:spcBef>
                <a:spcPts val="0"/>
              </a:spcBef>
              <a:spcAft>
                <a:spcPts val="0"/>
              </a:spcAft>
            </a:pPr>
            <a:fld id="{BC66DFAB-913A-4F21-B847-8103215A041F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426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4873" y="68321"/>
            <a:ext cx="1317263" cy="3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894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518D-9875-4406-9440-15BBF67B3315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97B0-6982-426D-970C-4512F9BF8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07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 userDrawn="1"/>
        </p:nvSpPr>
        <p:spPr bwMode="auto">
          <a:xfrm>
            <a:off x="0" y="5040313"/>
            <a:ext cx="12192000" cy="428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68917" y="2394515"/>
            <a:ext cx="10054195" cy="914400"/>
          </a:xfrm>
        </p:spPr>
        <p:txBody>
          <a:bodyPr anchor="ctr"/>
          <a:lstStyle>
            <a:lvl1pPr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035051" y="3594665"/>
            <a:ext cx="10088061" cy="914400"/>
          </a:xfrm>
        </p:spPr>
        <p:txBody>
          <a:bodyPr anchor="ctr"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601359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192" y="144244"/>
            <a:ext cx="9855200" cy="952500"/>
          </a:xfrm>
        </p:spPr>
        <p:txBody>
          <a:bodyPr lIns="13716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784" y="1353589"/>
            <a:ext cx="10972800" cy="4587875"/>
          </a:xfrm>
        </p:spPr>
        <p:txBody>
          <a:bodyPr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2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905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44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477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7357" y="68320"/>
            <a:ext cx="1014779" cy="2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7899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08100"/>
            <a:ext cx="5386917" cy="51604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41534"/>
            <a:ext cx="5386917" cy="41461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33500"/>
            <a:ext cx="5389033" cy="49064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41534"/>
            <a:ext cx="5389033" cy="41461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0793" y="152400"/>
            <a:ext cx="9838267" cy="96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7357" y="68320"/>
            <a:ext cx="1014779" cy="2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3135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784" y="1358901"/>
            <a:ext cx="10972800" cy="456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4834" name="Text Box 34"/>
          <p:cNvSpPr txBox="1">
            <a:spLocks noChangeArrowheads="1"/>
          </p:cNvSpPr>
          <p:nvPr/>
        </p:nvSpPr>
        <p:spPr bwMode="auto">
          <a:xfrm>
            <a:off x="11667067" y="6465795"/>
            <a:ext cx="306783" cy="22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>
              <a:spcBef>
                <a:spcPct val="0"/>
              </a:spcBef>
              <a:defRPr/>
            </a:pPr>
            <a:fld id="{CCDEBD78-9166-4FFE-9FC4-988821FD7BC2}" type="slidenum">
              <a:rPr lang="en-US" sz="900" b="0">
                <a:solidFill>
                  <a:srgbClr val="1F497D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900" b="0" dirty="0">
              <a:solidFill>
                <a:srgbClr val="1F497D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7727" y="165100"/>
            <a:ext cx="982133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235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90" r:id="rId5"/>
    <p:sldLayoutId id="2147483898" r:id="rId6"/>
  </p:sldLayoutIdLst>
  <p:transition spd="med"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9pPr>
    </p:titleStyle>
    <p:bodyStyle>
      <a:lvl1pPr marL="2333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57200" indent="-223838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Calibri" pitchFamily="34" charset="0"/>
        <a:buChar char="–"/>
        <a:defRPr sz="1800">
          <a:solidFill>
            <a:schemeClr val="tx1"/>
          </a:solidFill>
          <a:latin typeface="Calibri" pitchFamily="34" charset="0"/>
        </a:defRPr>
      </a:lvl2pPr>
      <a:lvl3pPr marL="6905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400">
          <a:solidFill>
            <a:schemeClr val="tx1"/>
          </a:solidFill>
          <a:latin typeface="Calibri" pitchFamily="34" charset="0"/>
        </a:defRPr>
      </a:lvl3pPr>
      <a:lvl4pPr marL="914400" indent="-223838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4pPr>
      <a:lvl5pPr marL="11477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Arial" charset="0"/>
        <a:buChar char="–"/>
        <a:defRPr sz="1400">
          <a:solidFill>
            <a:schemeClr val="tx1"/>
          </a:solidFill>
          <a:latin typeface="Calibri" pitchFamily="34" charset="0"/>
        </a:defRPr>
      </a:lvl5pPr>
      <a:lvl6pPr marL="22352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6pPr>
      <a:lvl7pPr marL="26924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7pPr>
      <a:lvl8pPr marL="31496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8pPr>
      <a:lvl9pPr marL="36068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784" y="1358901"/>
            <a:ext cx="10972800" cy="456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4834" name="Text Box 34"/>
          <p:cNvSpPr txBox="1">
            <a:spLocks noChangeArrowheads="1"/>
          </p:cNvSpPr>
          <p:nvPr/>
        </p:nvSpPr>
        <p:spPr bwMode="auto">
          <a:xfrm>
            <a:off x="11667067" y="6465795"/>
            <a:ext cx="306783" cy="22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DEBD78-9166-4FFE-9FC4-988821FD7BC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7727" y="165100"/>
            <a:ext cx="982133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831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</p:sldLayoutIdLst>
  <p:transition spd="med"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9pPr>
    </p:titleStyle>
    <p:bodyStyle>
      <a:lvl1pPr marL="2333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57200" indent="-223838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Calibri" pitchFamily="34" charset="0"/>
        <a:buChar char="–"/>
        <a:defRPr sz="1800">
          <a:solidFill>
            <a:schemeClr val="tx1"/>
          </a:solidFill>
          <a:latin typeface="Calibri" pitchFamily="34" charset="0"/>
        </a:defRPr>
      </a:lvl2pPr>
      <a:lvl3pPr marL="6905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400">
          <a:solidFill>
            <a:schemeClr val="tx1"/>
          </a:solidFill>
          <a:latin typeface="Calibri" pitchFamily="34" charset="0"/>
        </a:defRPr>
      </a:lvl3pPr>
      <a:lvl4pPr marL="914400" indent="-223838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4pPr>
      <a:lvl5pPr marL="11477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Arial" charset="0"/>
        <a:buChar char="–"/>
        <a:defRPr sz="1400">
          <a:solidFill>
            <a:schemeClr val="tx1"/>
          </a:solidFill>
          <a:latin typeface="Calibri" pitchFamily="34" charset="0"/>
        </a:defRPr>
      </a:lvl5pPr>
      <a:lvl6pPr marL="22352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6pPr>
      <a:lvl7pPr marL="26924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7pPr>
      <a:lvl8pPr marL="31496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8pPr>
      <a:lvl9pPr marL="36068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.png"/><Relationship Id="rId3" Type="http://schemas.openxmlformats.org/officeDocument/2006/relationships/chart" Target="../charts/chart10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chart" Target="../charts/chart11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791200"/>
            <a:ext cx="2564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Presented By:</a:t>
            </a:r>
          </a:p>
          <a:p>
            <a:r>
              <a:rPr lang="en-US" dirty="0">
                <a:solidFill>
                  <a:schemeClr val="bg1"/>
                </a:solidFill>
              </a:rPr>
              <a:t>Samir Saini</a:t>
            </a:r>
          </a:p>
          <a:p>
            <a:r>
              <a:rPr lang="en-US" dirty="0">
                <a:solidFill>
                  <a:schemeClr val="bg1"/>
                </a:solidFill>
              </a:rPr>
              <a:t>Chief Information Officer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9"/>
          <a:stretch/>
        </p:blipFill>
        <p:spPr bwMode="auto">
          <a:xfrm>
            <a:off x="30953" y="1676400"/>
            <a:ext cx="1213543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67"/>
          <a:stretch/>
        </p:blipFill>
        <p:spPr bwMode="auto">
          <a:xfrm>
            <a:off x="7756327" y="914400"/>
            <a:ext cx="445625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39334" y="1841571"/>
            <a:ext cx="34569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Presented By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Samir Saini</a:t>
            </a: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Chief Information Officer, AIM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1531B-7424-4148-8D26-CC3DCB100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27825"/>
            <a:ext cx="2947637" cy="9402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9D7AE1-B67D-41F4-BEB1-E3E797C9A601}"/>
              </a:ext>
            </a:extLst>
          </p:cNvPr>
          <p:cNvSpPr txBox="1"/>
          <p:nvPr/>
        </p:nvSpPr>
        <p:spPr>
          <a:xfrm>
            <a:off x="3239769" y="259338"/>
            <a:ext cx="58918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latin typeface="+mn-lt"/>
              </a:rPr>
              <a:t>City Council Quarterly Update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Atlanta Information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286703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7D2544A-5253-4F23-A129-B1B3A4A83549}"/>
              </a:ext>
            </a:extLst>
          </p:cNvPr>
          <p:cNvSpPr/>
          <p:nvPr/>
        </p:nvSpPr>
        <p:spPr bwMode="auto">
          <a:xfrm>
            <a:off x="0" y="0"/>
            <a:ext cx="12192000" cy="844714"/>
          </a:xfrm>
          <a:prstGeom prst="rect">
            <a:avLst/>
          </a:prstGeom>
          <a:solidFill>
            <a:srgbClr val="353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52400" y="902080"/>
            <a:ext cx="12192000" cy="599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3"/>
          <p:cNvSpPr txBox="1">
            <a:spLocks/>
          </p:cNvSpPr>
          <p:nvPr/>
        </p:nvSpPr>
        <p:spPr>
          <a:xfrm>
            <a:off x="129968" y="112459"/>
            <a:ext cx="8767287" cy="67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>
                <a:solidFill>
                  <a:schemeClr val="bg1"/>
                </a:solidFill>
                <a:latin typeface="+mn-lt"/>
              </a:rPr>
              <a:t>PMO: FY18– Year to Date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221419" y="4330386"/>
            <a:ext cx="1584050" cy="10580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702115" y="4330386"/>
            <a:ext cx="1526807" cy="4685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E5E2FE9-0900-4DBC-ABF5-EEDC6CC152C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75509" y="3743864"/>
          <a:ext cx="5591175" cy="311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DB0D90D-4EBF-4F07-980F-3C63FBA685C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39198" y="3485072"/>
          <a:ext cx="6891787" cy="3372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70AC755-C1E0-43FC-BC7E-4ABFFBF47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907316"/>
            <a:ext cx="5230821" cy="3103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466CDA-37B2-4478-9BE7-2F4027071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8922" y="1069021"/>
            <a:ext cx="2154299" cy="503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F5270A-BEF1-4C99-829E-728EFAB64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8217" y="1099299"/>
            <a:ext cx="5586455" cy="29182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0D60E6-AE2D-4EED-92BD-1EB41539CC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5001" y="962039"/>
            <a:ext cx="2176461" cy="475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C1783E-23D0-4F65-8374-47E6E57031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1415" y="4125599"/>
            <a:ext cx="2145978" cy="4938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9F6C62-0542-4D1C-8851-9374FD6F47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4188" y="3675109"/>
            <a:ext cx="5465675" cy="31828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EF2A5E-01E3-4D28-9602-1FB748F652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0143" y="4139128"/>
            <a:ext cx="2414225" cy="4938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ACA324-4433-47A1-B186-22BCF3FD05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2413" y="3675110"/>
            <a:ext cx="6727063" cy="31171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99D4B7-FBF2-4BBA-A414-748EBCFE65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93203" y="203145"/>
            <a:ext cx="1473818" cy="470122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3172104" y="1019407"/>
            <a:ext cx="2402715" cy="580484"/>
          </a:xfrm>
          <a:prstGeom prst="rect">
            <a:avLst/>
          </a:prstGeom>
          <a:solidFill>
            <a:srgbClr val="0071BE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</a:rPr>
              <a:t>11  </a:t>
            </a:r>
            <a:r>
              <a:rPr lang="en-US" sz="1800" b="1" dirty="0">
                <a:solidFill>
                  <a:schemeClr val="bg1"/>
                </a:solidFill>
              </a:rPr>
              <a:t>Projects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Implemented Q1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9439275" y="951897"/>
            <a:ext cx="2629805" cy="573644"/>
          </a:xfrm>
          <a:prstGeom prst="rect">
            <a:avLst/>
          </a:prstGeom>
          <a:solidFill>
            <a:srgbClr val="0071BE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</a:rPr>
              <a:t>111  Projects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To Be Implemented End of Fy18</a:t>
            </a:r>
          </a:p>
        </p:txBody>
      </p:sp>
    </p:spTree>
    <p:extLst>
      <p:ext uri="{BB962C8B-B14F-4D97-AF65-F5344CB8AC3E}">
        <p14:creationId xmlns:p14="http://schemas.microsoft.com/office/powerpoint/2010/main" val="316458986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C519F5-E6E8-49E8-A77B-1C71B930C618}"/>
              </a:ext>
            </a:extLst>
          </p:cNvPr>
          <p:cNvSpPr/>
          <p:nvPr/>
        </p:nvSpPr>
        <p:spPr bwMode="auto">
          <a:xfrm>
            <a:off x="0" y="0"/>
            <a:ext cx="12192000" cy="844714"/>
          </a:xfrm>
          <a:prstGeom prst="rect">
            <a:avLst/>
          </a:prstGeom>
          <a:solidFill>
            <a:srgbClr val="353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53" y="-53893"/>
            <a:ext cx="10999786" cy="9525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FY18 Q1 Implemented Projects (11)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93475"/>
              </p:ext>
            </p:extLst>
          </p:nvPr>
        </p:nvGraphicFramePr>
        <p:xfrm>
          <a:off x="0" y="898606"/>
          <a:ext cx="5891683" cy="5959390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499488">
                  <a:extLst>
                    <a:ext uri="{9D8B030D-6E8A-4147-A177-3AD203B41FA5}">
                      <a16:colId xmlns:a16="http://schemas.microsoft.com/office/drawing/2014/main" val="3274540497"/>
                    </a:ext>
                  </a:extLst>
                </a:gridCol>
                <a:gridCol w="726527">
                  <a:extLst>
                    <a:ext uri="{9D8B030D-6E8A-4147-A177-3AD203B41FA5}">
                      <a16:colId xmlns:a16="http://schemas.microsoft.com/office/drawing/2014/main" val="1589047762"/>
                    </a:ext>
                  </a:extLst>
                </a:gridCol>
                <a:gridCol w="4665668">
                  <a:extLst>
                    <a:ext uri="{9D8B030D-6E8A-4147-A177-3AD203B41FA5}">
                      <a16:colId xmlns:a16="http://schemas.microsoft.com/office/drawing/2014/main" val="3009973663"/>
                    </a:ext>
                  </a:extLst>
                </a:gridCol>
              </a:tblGrid>
              <a:tr h="414777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FY18 Q1  Implemented Projects (11)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6844316"/>
                  </a:ext>
                </a:extLst>
              </a:tr>
              <a:tr h="39933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</a:rPr>
                        <a:t>#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 err="1">
                          <a:effectLst/>
                        </a:rPr>
                        <a:t>Dept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</a:rPr>
                        <a:t>Name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058543"/>
                  </a:ext>
                </a:extLst>
              </a:tr>
              <a:tr h="436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AFR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 err="1">
                          <a:effectLst/>
                        </a:rPr>
                        <a:t>Accela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5057458"/>
                  </a:ext>
                </a:extLst>
              </a:tr>
              <a:tr h="436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AIM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 err="1">
                          <a:effectLst/>
                        </a:rPr>
                        <a:t>Mircosoft</a:t>
                      </a:r>
                      <a:r>
                        <a:rPr lang="en-US" sz="1600" u="none" strike="noStrike" dirty="0">
                          <a:effectLst/>
                        </a:rPr>
                        <a:t> Online Project Server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5582628"/>
                  </a:ext>
                </a:extLst>
              </a:tr>
              <a:tr h="436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AIM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Open Enrollment for year 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5716536"/>
                  </a:ext>
                </a:extLst>
              </a:tr>
              <a:tr h="436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AIM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Numara Mobile Application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2926172"/>
                  </a:ext>
                </a:extLst>
              </a:tr>
              <a:tr h="436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AIM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Oracle User Interface Enhancements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6978349"/>
                  </a:ext>
                </a:extLst>
              </a:tr>
              <a:tr h="609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APD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Improve Crime Analysis Management (Implement Microsoft Power BI)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3361088"/>
                  </a:ext>
                </a:extLst>
              </a:tr>
              <a:tr h="436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DHR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Open Enrollment 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0113015"/>
                  </a:ext>
                </a:extLst>
              </a:tr>
              <a:tr h="436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DOC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Efforts to Outcome Software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1599899"/>
                  </a:ext>
                </a:extLst>
              </a:tr>
              <a:tr h="436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DWM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SMART BENCH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491137"/>
                  </a:ext>
                </a:extLst>
              </a:tr>
              <a:tr h="4362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>
                          <a:effectLst/>
                        </a:rPr>
                        <a:t>JA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Pre-Trial Intervention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6870874"/>
                  </a:ext>
                </a:extLst>
              </a:tr>
              <a:tr h="609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u="none" strike="noStrike" dirty="0">
                          <a:effectLst/>
                        </a:rPr>
                        <a:t>OEAM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Ethics Move from the 12th Floor CHT to 3rd Floor Atrium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4139716"/>
                  </a:ext>
                </a:extLst>
              </a:tr>
            </a:tbl>
          </a:graphicData>
        </a:graphic>
      </p:graphicFrame>
      <p:pic>
        <p:nvPicPr>
          <p:cNvPr id="10244" name="Picture 4" descr="Related image">
            <a:extLst>
              <a:ext uri="{FF2B5EF4-FFF2-40B4-BE49-F238E27FC236}">
                <a16:creationId xmlns:a16="http://schemas.microsoft.com/office/drawing/2014/main" id="{7F45F9EB-4CF4-49D8-A578-5CD211599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3" r="3932"/>
          <a:stretch/>
        </p:blipFill>
        <p:spPr bwMode="auto">
          <a:xfrm>
            <a:off x="5891684" y="844714"/>
            <a:ext cx="6300316" cy="60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CC03C1-6563-4CBD-BB29-292D5C186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3203" y="203145"/>
            <a:ext cx="1473818" cy="47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0608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C519F5-E6E8-49E8-A77B-1C71B930C618}"/>
              </a:ext>
            </a:extLst>
          </p:cNvPr>
          <p:cNvSpPr/>
          <p:nvPr/>
        </p:nvSpPr>
        <p:spPr bwMode="auto">
          <a:xfrm>
            <a:off x="0" y="0"/>
            <a:ext cx="12192000" cy="844714"/>
          </a:xfrm>
          <a:prstGeom prst="rect">
            <a:avLst/>
          </a:prstGeom>
          <a:solidFill>
            <a:srgbClr val="353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53" y="-53893"/>
            <a:ext cx="10999786" cy="9525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FY18 Q2 Projected to Be  Implemented (44)</a:t>
            </a:r>
          </a:p>
        </p:txBody>
      </p:sp>
      <p:pic>
        <p:nvPicPr>
          <p:cNvPr id="10244" name="Picture 4" descr="Related image">
            <a:extLst>
              <a:ext uri="{FF2B5EF4-FFF2-40B4-BE49-F238E27FC236}">
                <a16:creationId xmlns:a16="http://schemas.microsoft.com/office/drawing/2014/main" id="{7F45F9EB-4CF4-49D8-A578-5CD211599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3" r="3932"/>
          <a:stretch/>
        </p:blipFill>
        <p:spPr bwMode="auto">
          <a:xfrm>
            <a:off x="5891684" y="844714"/>
            <a:ext cx="6300316" cy="60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93FF6A-7547-4795-9670-D68FF2FDE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3203" y="203145"/>
            <a:ext cx="1473818" cy="47012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880EB0-2AB5-4682-BFD3-0CDD60CDC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113025"/>
              </p:ext>
            </p:extLst>
          </p:nvPr>
        </p:nvGraphicFramePr>
        <p:xfrm>
          <a:off x="0" y="876313"/>
          <a:ext cx="5891684" cy="5906326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552885">
                  <a:extLst>
                    <a:ext uri="{9D8B030D-6E8A-4147-A177-3AD203B41FA5}">
                      <a16:colId xmlns:a16="http://schemas.microsoft.com/office/drawing/2014/main" val="2955873744"/>
                    </a:ext>
                  </a:extLst>
                </a:gridCol>
                <a:gridCol w="751013">
                  <a:extLst>
                    <a:ext uri="{9D8B030D-6E8A-4147-A177-3AD203B41FA5}">
                      <a16:colId xmlns:a16="http://schemas.microsoft.com/office/drawing/2014/main" val="2625554536"/>
                    </a:ext>
                  </a:extLst>
                </a:gridCol>
                <a:gridCol w="4587786">
                  <a:extLst>
                    <a:ext uri="{9D8B030D-6E8A-4147-A177-3AD203B41FA5}">
                      <a16:colId xmlns:a16="http://schemas.microsoft.com/office/drawing/2014/main" val="2452831709"/>
                    </a:ext>
                  </a:extLst>
                </a:gridCol>
              </a:tblGrid>
              <a:tr h="33575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FY18 Q2 Projects to be Implemented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311" marR="9311" marT="9311" marB="0" anchor="b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311" marR="9311" marT="9311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311" marR="9311" marT="9311" marB="0" anchor="b"/>
                </a:tc>
                <a:extLst>
                  <a:ext uri="{0D108BD9-81ED-4DB2-BD59-A6C34878D82A}">
                    <a16:rowId xmlns:a16="http://schemas.microsoft.com/office/drawing/2014/main" val="2470868478"/>
                  </a:ext>
                </a:extLst>
              </a:tr>
              <a:tr h="270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311" marR="9311" marT="9311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Dept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311" marR="9311" marT="9311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Project Name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311" marR="9311" marT="9311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87000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APD Public Safety Academy move to 786 Cleveland Avenue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783557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 Scheduling and Deployment Management System (Phase 2)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9408669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VPN Consolidation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589450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GMS, DPS MIGRATION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1697715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Penetration Testing - phase2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5928682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EGIS Data Migration (AVS)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077417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Firing Range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8340811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Mercedes Benz Stadium Data Center Connection Project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5516765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Zone 3 Police Precinct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777274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Search360 Upgrade to Slingshot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3276718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CopLogic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5660413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 Zone 4 Investigations to 711 Fulton Industrial Blvd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0679105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Adminiistrative Services (CAS)e Management Improvement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1160639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 Network UPgrade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4662347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DHR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WellnessCenter - Timeline_08102017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2189326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Archiving Function Enhancement and Upgrade Tech Source One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4991282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Camera Proof of Concept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3915942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Corrections PC Refresh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8073297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Procurement Document Management System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0111060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DPCD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Accela Software Assessment - Procurement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6066113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DPCD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EDR Software - Procurement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7325123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DPCD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QMS Customer Queue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Procurement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5834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66007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C519F5-E6E8-49E8-A77B-1C71B930C618}"/>
              </a:ext>
            </a:extLst>
          </p:cNvPr>
          <p:cNvSpPr/>
          <p:nvPr/>
        </p:nvSpPr>
        <p:spPr bwMode="auto">
          <a:xfrm>
            <a:off x="0" y="0"/>
            <a:ext cx="12192000" cy="844714"/>
          </a:xfrm>
          <a:prstGeom prst="rect">
            <a:avLst/>
          </a:prstGeom>
          <a:solidFill>
            <a:srgbClr val="353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53" y="-53893"/>
            <a:ext cx="10999786" cy="9525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FY18 Q2 Projected to Be  Implemented (44) </a:t>
            </a:r>
            <a:r>
              <a:rPr lang="en-US" sz="2000" i="1" dirty="0">
                <a:solidFill>
                  <a:schemeClr val="bg1"/>
                </a:solidFill>
              </a:rPr>
              <a:t>(cont’d)</a:t>
            </a:r>
          </a:p>
        </p:txBody>
      </p:sp>
      <p:pic>
        <p:nvPicPr>
          <p:cNvPr id="10244" name="Picture 4" descr="Related image">
            <a:extLst>
              <a:ext uri="{FF2B5EF4-FFF2-40B4-BE49-F238E27FC236}">
                <a16:creationId xmlns:a16="http://schemas.microsoft.com/office/drawing/2014/main" id="{7F45F9EB-4CF4-49D8-A578-5CD211599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3" r="3932"/>
          <a:stretch/>
        </p:blipFill>
        <p:spPr bwMode="auto">
          <a:xfrm>
            <a:off x="5891684" y="844714"/>
            <a:ext cx="6300316" cy="60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93FF6A-7547-4795-9670-D68FF2FDE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3203" y="203145"/>
            <a:ext cx="1473818" cy="47012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880EB0-2AB5-4682-BFD3-0CDD60CDC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529949"/>
              </p:ext>
            </p:extLst>
          </p:nvPr>
        </p:nvGraphicFramePr>
        <p:xfrm>
          <a:off x="0" y="876313"/>
          <a:ext cx="5891684" cy="5906326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552885">
                  <a:extLst>
                    <a:ext uri="{9D8B030D-6E8A-4147-A177-3AD203B41FA5}">
                      <a16:colId xmlns:a16="http://schemas.microsoft.com/office/drawing/2014/main" val="2955873744"/>
                    </a:ext>
                  </a:extLst>
                </a:gridCol>
                <a:gridCol w="751013">
                  <a:extLst>
                    <a:ext uri="{9D8B030D-6E8A-4147-A177-3AD203B41FA5}">
                      <a16:colId xmlns:a16="http://schemas.microsoft.com/office/drawing/2014/main" val="2625554536"/>
                    </a:ext>
                  </a:extLst>
                </a:gridCol>
                <a:gridCol w="4587786">
                  <a:extLst>
                    <a:ext uri="{9D8B030D-6E8A-4147-A177-3AD203B41FA5}">
                      <a16:colId xmlns:a16="http://schemas.microsoft.com/office/drawing/2014/main" val="2452831709"/>
                    </a:ext>
                  </a:extLst>
                </a:gridCol>
              </a:tblGrid>
              <a:tr h="33575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FY18 Q2 Projects to be Implemented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311" marR="9311" marT="9311" marB="0" anchor="b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311" marR="9311" marT="9311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311" marR="9311" marT="9311" marB="0" anchor="b"/>
                </a:tc>
                <a:extLst>
                  <a:ext uri="{0D108BD9-81ED-4DB2-BD59-A6C34878D82A}">
                    <a16:rowId xmlns:a16="http://schemas.microsoft.com/office/drawing/2014/main" val="2470868478"/>
                  </a:ext>
                </a:extLst>
              </a:tr>
              <a:tr h="270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311" marR="9311" marT="9311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Dept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311" marR="9311" marT="9311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Project Name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311" marR="9311" marT="9311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87000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DPCD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Upgrade Accela Master Scripts Library to Version 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783557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StreetCar Primavera Contract Management Server Buildout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9408669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MaxView Server Installation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589450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 Strategy for Fleet Assetworks Application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1697715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Streetcar (ASC) Mobile Application Program - Phase 1A 090817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5928682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 Streetcar (ASC) Traffic Signal Expansion Project (Project)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077417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Fleet Mgmt System Implementation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8340811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RFP 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5516765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DWM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Kronos Enhancements DWM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777274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DWM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OSS iAuditor Heath &amp; Safety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3276718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DWM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 Managemetn Solutions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5660413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DWM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Records Management System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0679105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DWM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Online Utility Exhcnage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1160639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DWM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Maximo Optimization Upgrade Project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4662347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DWM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DWM OPA Business Performance Analytics Tool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2189326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DWM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Hansen Application Decommission Strategy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4991282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Office 2016 Upgrade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3915942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APD CITATION TICKET TO PAYMENT- Stabilization (Phase 2)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8073297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Convergint Security Systems Services Project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0111060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Flatiron Building WEI Phase 2 The Point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6066113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City Services with ATL311 Mobile App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7325123"/>
                  </a:ext>
                </a:extLst>
              </a:tr>
              <a:tr h="2409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 Plates Waze Integration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5834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27208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"/>
          <a:ext cx="12268200" cy="6962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5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SEPTEMBER 2017</a:t>
                      </a:r>
                    </a:p>
                  </a:txBody>
                  <a:tcPr>
                    <a:solidFill>
                      <a:srgbClr val="1D4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955">
                <a:tc>
                  <a:txBody>
                    <a:bodyPr/>
                    <a:lstStyle/>
                    <a:p>
                      <a:pPr algn="ctr"/>
                      <a:r>
                        <a:rPr lang="en-US" b="1" cap="small" baseline="0" dirty="0">
                          <a:solidFill>
                            <a:schemeClr val="bg1"/>
                          </a:solidFill>
                        </a:rPr>
                        <a:t>Thursday, September 14</a:t>
                      </a:r>
                      <a:r>
                        <a:rPr lang="en-US" b="1" cap="small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b="1" cap="small" baseline="0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  <a:p>
                      <a:pPr algn="ctr"/>
                      <a:r>
                        <a:rPr lang="en-US" sz="1750" b="0" dirty="0">
                          <a:solidFill>
                            <a:schemeClr val="bg1"/>
                          </a:solidFill>
                        </a:rPr>
                        <a:t>North Avenue </a:t>
                      </a:r>
                      <a:r>
                        <a:rPr lang="en-US" sz="1750" dirty="0">
                          <a:solidFill>
                            <a:schemeClr val="bg1"/>
                          </a:solidFill>
                        </a:rPr>
                        <a:t>Ribbon Cutting</a:t>
                      </a:r>
                    </a:p>
                  </a:txBody>
                  <a:tcPr>
                    <a:solidFill>
                      <a:srgbClr val="1D4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cap="small" baseline="0" dirty="0">
                          <a:solidFill>
                            <a:schemeClr val="bg1"/>
                          </a:solidFill>
                        </a:rPr>
                        <a:t>Friday, September 15</a:t>
                      </a:r>
                      <a:r>
                        <a:rPr lang="en-US" b="1" cap="small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b="1" cap="small" baseline="0" dirty="0">
                          <a:solidFill>
                            <a:schemeClr val="bg1"/>
                          </a:solidFill>
                        </a:rPr>
                        <a:t>: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“Experience Smart ATL”</a:t>
                      </a:r>
                    </a:p>
                  </a:txBody>
                  <a:tcPr>
                    <a:solidFill>
                      <a:srgbClr val="1D4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" y="1101426"/>
            <a:ext cx="6166338" cy="586133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92" y="1101425"/>
            <a:ext cx="6125308" cy="585323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9101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C266155-72DF-40F9-A1FD-494975F4B8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14733"/>
            <a:ext cx="12192000" cy="604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E7498D-2081-41A2-BA5B-60ACDAB682AF}"/>
              </a:ext>
            </a:extLst>
          </p:cNvPr>
          <p:cNvSpPr/>
          <p:nvPr/>
        </p:nvSpPr>
        <p:spPr bwMode="auto">
          <a:xfrm>
            <a:off x="0" y="0"/>
            <a:ext cx="12192000" cy="844714"/>
          </a:xfrm>
          <a:prstGeom prst="rect">
            <a:avLst/>
          </a:prstGeom>
          <a:solidFill>
            <a:srgbClr val="353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6198" y="971942"/>
            <a:ext cx="8743374" cy="5863385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64656" y="174606"/>
            <a:ext cx="7999670" cy="67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>
                <a:solidFill>
                  <a:schemeClr val="bg1"/>
                </a:solidFill>
                <a:latin typeface="+mn-lt"/>
              </a:rPr>
              <a:t>AIM Objectives, Goals, Strategies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7B344C-1005-4178-929B-DD434638C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423691" y="3763235"/>
            <a:ext cx="1429143" cy="455872"/>
          </a:xfrm>
          <a:prstGeom prst="rect">
            <a:avLst/>
          </a:prstGeom>
        </p:spPr>
      </p:pic>
      <p:sp>
        <p:nvSpPr>
          <p:cNvPr id="4" name="AutoShape 2" descr="Image result for city of atlanta seal">
            <a:extLst>
              <a:ext uri="{FF2B5EF4-FFF2-40B4-BE49-F238E27FC236}">
                <a16:creationId xmlns:a16="http://schemas.microsoft.com/office/drawing/2014/main" id="{82E0F498-CB6D-4216-BE94-9EC35F7E50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28190F-2844-4722-B75C-48F0256DA956}"/>
              </a:ext>
            </a:extLst>
          </p:cNvPr>
          <p:cNvSpPr/>
          <p:nvPr/>
        </p:nvSpPr>
        <p:spPr bwMode="auto">
          <a:xfrm>
            <a:off x="0" y="829723"/>
            <a:ext cx="2827898" cy="6015269"/>
          </a:xfrm>
          <a:prstGeom prst="rect">
            <a:avLst/>
          </a:prstGeom>
          <a:solidFill>
            <a:srgbClr val="353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9B45F7-EAAF-4371-8829-E3FA65F5EAC8}"/>
              </a:ext>
            </a:extLst>
          </p:cNvPr>
          <p:cNvSpPr/>
          <p:nvPr/>
        </p:nvSpPr>
        <p:spPr bwMode="auto">
          <a:xfrm>
            <a:off x="549818" y="1019320"/>
            <a:ext cx="2140085" cy="33282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Customers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18EF81-978D-4CAD-B8E6-27DCAA40978B}"/>
              </a:ext>
            </a:extLst>
          </p:cNvPr>
          <p:cNvSpPr/>
          <p:nvPr/>
        </p:nvSpPr>
        <p:spPr>
          <a:xfrm>
            <a:off x="141317" y="1752096"/>
            <a:ext cx="254858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Mayor’s Executive Office</a:t>
            </a:r>
          </a:p>
          <a:p>
            <a:pPr marL="171450" marR="0" lvl="0" indent="-17145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Watershed Management</a:t>
            </a:r>
          </a:p>
          <a:p>
            <a:pPr marL="171450" indent="-17145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Hartsfield-Jackson Int’l Airport</a:t>
            </a:r>
          </a:p>
          <a:p>
            <a:pPr marL="171450" marR="0" lvl="0" indent="-17145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Atlanta Police Department </a:t>
            </a:r>
          </a:p>
          <a:p>
            <a:pPr marL="171450" marR="0" lvl="0" indent="-17145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Atlanta Fire and Rescue</a:t>
            </a:r>
          </a:p>
          <a:p>
            <a:pPr marL="171450" marR="0" lvl="0" indent="-17145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Department of Corrections</a:t>
            </a:r>
          </a:p>
          <a:p>
            <a:pPr marL="171450" marR="0" lvl="0" indent="-17145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Judiciary Branch</a:t>
            </a:r>
          </a:p>
          <a:p>
            <a:pPr marL="171450" marR="0" lvl="0" indent="-17145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Dept. of Public Works</a:t>
            </a:r>
          </a:p>
          <a:p>
            <a:pPr marL="171450" marR="0" lvl="0" indent="-17145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Dept. of City Planning</a:t>
            </a:r>
          </a:p>
          <a:p>
            <a:pPr marL="171450" marR="0" lvl="0" indent="-17145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Dept. of Parks &amp; Recreation</a:t>
            </a:r>
          </a:p>
          <a:p>
            <a:pPr marL="171450" marR="0" lvl="0" indent="-17145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Dept. of Sustainability</a:t>
            </a:r>
          </a:p>
          <a:p>
            <a:pPr marL="171450" marR="0" lvl="0" indent="-17145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Workforce Dev. Agency</a:t>
            </a:r>
          </a:p>
          <a:p>
            <a:pPr marL="171450" marR="0" lvl="0" indent="-17145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Atlanta 311</a:t>
            </a:r>
          </a:p>
          <a:p>
            <a:pPr marL="171450" marR="0" lvl="0" indent="-17145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Dept. of Finance </a:t>
            </a:r>
          </a:p>
          <a:p>
            <a:pPr marL="171450" marR="0" lvl="0" indent="-17145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Department of Procurement</a:t>
            </a:r>
          </a:p>
          <a:p>
            <a:pPr marL="171450" marR="0" lvl="0" indent="-17145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Department of HR</a:t>
            </a:r>
          </a:p>
          <a:p>
            <a:pPr marL="171450" marR="0" lvl="0" indent="-17145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Dept. of Law</a:t>
            </a:r>
          </a:p>
        </p:txBody>
      </p:sp>
      <p:pic>
        <p:nvPicPr>
          <p:cNvPr id="1028" name="Picture 4" descr="Image result for city of atlanta seal">
            <a:extLst>
              <a:ext uri="{FF2B5EF4-FFF2-40B4-BE49-F238E27FC236}">
                <a16:creationId xmlns:a16="http://schemas.microsoft.com/office/drawing/2014/main" id="{9D04CF7F-3676-44B7-8FB4-48CC8AA7C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14" y="868287"/>
            <a:ext cx="1332065" cy="76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C42BCD-98BC-42DC-AA4E-0B3B1F071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3203" y="203145"/>
            <a:ext cx="1473818" cy="47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4535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FE38767B-599C-4ED1-860C-951C4614E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25831"/>
            <a:ext cx="12192001" cy="602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69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2E936F0-387E-42FE-B2D1-F4C8727B523E}"/>
              </a:ext>
            </a:extLst>
          </p:cNvPr>
          <p:cNvSpPr/>
          <p:nvPr/>
        </p:nvSpPr>
        <p:spPr bwMode="auto">
          <a:xfrm>
            <a:off x="0" y="0"/>
            <a:ext cx="12192000" cy="844714"/>
          </a:xfrm>
          <a:prstGeom prst="rect">
            <a:avLst/>
          </a:prstGeom>
          <a:solidFill>
            <a:srgbClr val="353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5" name="Title 3">
            <a:extLst>
              <a:ext uri="{FF2B5EF4-FFF2-40B4-BE49-F238E27FC236}">
                <a16:creationId xmlns:a16="http://schemas.microsoft.com/office/drawing/2014/main" id="{DC4D446D-86E4-4610-98B8-58D8C43D467D}"/>
              </a:ext>
            </a:extLst>
          </p:cNvPr>
          <p:cNvSpPr txBox="1">
            <a:spLocks/>
          </p:cNvSpPr>
          <p:nvPr/>
        </p:nvSpPr>
        <p:spPr>
          <a:xfrm>
            <a:off x="64656" y="174606"/>
            <a:ext cx="7999670" cy="67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>
                <a:solidFill>
                  <a:schemeClr val="bg1"/>
                </a:solidFill>
                <a:latin typeface="+mn-lt"/>
              </a:rPr>
              <a:t>AIM IT Scope, By the #s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1A1B7E-AAF2-4700-8E28-5C3D9080DF2E}"/>
              </a:ext>
            </a:extLst>
          </p:cNvPr>
          <p:cNvSpPr/>
          <p:nvPr/>
        </p:nvSpPr>
        <p:spPr>
          <a:xfrm>
            <a:off x="204796" y="1153883"/>
            <a:ext cx="2206053" cy="8823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0" spc="-30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9410</a:t>
            </a:r>
            <a:r>
              <a:rPr lang="en-US" sz="4000" b="0" spc="-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b="0" spc="-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431DAA5-5C51-4033-840B-E92D1392B796}"/>
              </a:ext>
            </a:extLst>
          </p:cNvPr>
          <p:cNvSpPr/>
          <p:nvPr/>
        </p:nvSpPr>
        <p:spPr>
          <a:xfrm>
            <a:off x="243036" y="2565531"/>
            <a:ext cx="254749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0" spc="-30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8        5</a:t>
            </a:r>
            <a:endParaRPr lang="en-US" sz="4000" b="0" spc="-300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data centers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18B5BC1-F986-4B32-A21E-FC6C3845718B}"/>
              </a:ext>
            </a:extLst>
          </p:cNvPr>
          <p:cNvSpPr/>
          <p:nvPr/>
        </p:nvSpPr>
        <p:spPr>
          <a:xfrm>
            <a:off x="7654478" y="1249105"/>
            <a:ext cx="274626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0" spc="-30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1352       953 </a:t>
            </a:r>
            <a:endParaRPr lang="en-US" sz="4000" b="0" spc="-300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servers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3D60B05-37A6-4710-BDAF-02F3AB0A184C}"/>
              </a:ext>
            </a:extLst>
          </p:cNvPr>
          <p:cNvSpPr/>
          <p:nvPr/>
        </p:nvSpPr>
        <p:spPr>
          <a:xfrm>
            <a:off x="7554982" y="2722245"/>
            <a:ext cx="254589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spc="-30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1493</a:t>
            </a:r>
            <a:endParaRPr lang="en-US" sz="3200" b="0" spc="-300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 devices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6FE095E-5C9F-4202-8C79-73B21111DF1A}"/>
              </a:ext>
            </a:extLst>
          </p:cNvPr>
          <p:cNvSpPr/>
          <p:nvPr/>
        </p:nvSpPr>
        <p:spPr>
          <a:xfrm>
            <a:off x="3017267" y="5284401"/>
            <a:ext cx="1402948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0" spc="-30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6216</a:t>
            </a:r>
            <a:r>
              <a:rPr lang="en-US" sz="3600" b="0" spc="-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0" spc="-3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PCs &amp; </a:t>
            </a:r>
            <a:br>
              <a:rPr lang="en-US" sz="36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laptops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2642B9B-E403-419A-89B2-78BA92F217E5}"/>
              </a:ext>
            </a:extLst>
          </p:cNvPr>
          <p:cNvSpPr/>
          <p:nvPr/>
        </p:nvSpPr>
        <p:spPr>
          <a:xfrm>
            <a:off x="5284542" y="5228029"/>
            <a:ext cx="214994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spc="-30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6000           4948</a:t>
            </a:r>
            <a:endParaRPr lang="en-US" sz="2800" b="0" spc="-300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mobile devices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4D1F66D-3DEA-4F52-978F-3F6544FBA0AA}"/>
              </a:ext>
            </a:extLst>
          </p:cNvPr>
          <p:cNvSpPr/>
          <p:nvPr/>
        </p:nvSpPr>
        <p:spPr>
          <a:xfrm>
            <a:off x="1397443" y="3892336"/>
            <a:ext cx="221086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0" spc="-30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145       432 </a:t>
            </a:r>
            <a:endParaRPr lang="en-US" sz="3600" b="0" spc="-300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city apps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D8DAF23-D253-4C12-814D-DC577D629638}"/>
              </a:ext>
            </a:extLst>
          </p:cNvPr>
          <p:cNvSpPr/>
          <p:nvPr/>
        </p:nvSpPr>
        <p:spPr>
          <a:xfrm>
            <a:off x="190644" y="5219141"/>
            <a:ext cx="18533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spc="-30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4344             4982</a:t>
            </a:r>
            <a:endParaRPr lang="en-US" sz="2400" b="0" spc="-300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service tickets</a:t>
            </a:r>
          </a:p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 month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719811D-0533-4FD6-AC81-095683948A35}"/>
              </a:ext>
            </a:extLst>
          </p:cNvPr>
          <p:cNvSpPr/>
          <p:nvPr/>
        </p:nvSpPr>
        <p:spPr>
          <a:xfrm>
            <a:off x="3280676" y="1492302"/>
            <a:ext cx="2121094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0" spc="-30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165      200 </a:t>
            </a:r>
          </a:p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supported</a:t>
            </a:r>
            <a:br>
              <a:rPr lang="en-US" sz="36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city sites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56D1DC8-0DDC-4798-80E3-CA43253987C3}"/>
              </a:ext>
            </a:extLst>
          </p:cNvPr>
          <p:cNvSpPr/>
          <p:nvPr/>
        </p:nvSpPr>
        <p:spPr>
          <a:xfrm>
            <a:off x="5703667" y="1841510"/>
            <a:ext cx="192232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spc="-30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120        179</a:t>
            </a:r>
            <a:endParaRPr lang="en-US" sz="3200" b="0" spc="-300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  <a:br>
              <a:rPr lang="en-US" sz="32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6C909DF-96AF-45C2-B765-C5E51DA118AE}"/>
              </a:ext>
            </a:extLst>
          </p:cNvPr>
          <p:cNvSpPr/>
          <p:nvPr/>
        </p:nvSpPr>
        <p:spPr>
          <a:xfrm>
            <a:off x="10109070" y="1983671"/>
            <a:ext cx="145482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spc="-30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156 </a:t>
            </a:r>
            <a:endParaRPr lang="en-US" sz="3200" b="0" spc="-300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active IT </a:t>
            </a:r>
          </a:p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vendors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8887BD5-BC03-48DF-8E9B-6290E54EFFA3}"/>
              </a:ext>
            </a:extLst>
          </p:cNvPr>
          <p:cNvSpPr/>
          <p:nvPr/>
        </p:nvSpPr>
        <p:spPr>
          <a:xfrm>
            <a:off x="6815167" y="3694694"/>
            <a:ext cx="2529860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spc="-30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946</a:t>
            </a:r>
            <a:r>
              <a:rPr lang="en-US" sz="3200" spc="-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spc="-3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network attacks </a:t>
            </a:r>
          </a:p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blocked per day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8FDFCE8-8C7F-4D67-BF9F-1379AFC92BBB}"/>
              </a:ext>
            </a:extLst>
          </p:cNvPr>
          <p:cNvSpPr/>
          <p:nvPr/>
        </p:nvSpPr>
        <p:spPr>
          <a:xfrm>
            <a:off x="3557499" y="3183561"/>
            <a:ext cx="2813591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0" spc="-30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31,000 </a:t>
            </a:r>
            <a:endParaRPr lang="en-US" sz="3600" b="0" spc="-300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emails received</a:t>
            </a:r>
          </a:p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 day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E16E0BE-EE85-4D26-B51E-F349E0908A91}"/>
              </a:ext>
            </a:extLst>
          </p:cNvPr>
          <p:cNvSpPr/>
          <p:nvPr/>
        </p:nvSpPr>
        <p:spPr>
          <a:xfrm>
            <a:off x="7699839" y="5284401"/>
            <a:ext cx="2906565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spc="-30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282</a:t>
            </a:r>
            <a:endParaRPr lang="en-US" sz="3200" b="0" spc="-300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pcs &amp; laptops</a:t>
            </a:r>
          </a:p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 tech supported</a:t>
            </a:r>
          </a:p>
        </p:txBody>
      </p:sp>
      <p:sp>
        <p:nvSpPr>
          <p:cNvPr id="91" name="Up Arrow 50">
            <a:extLst>
              <a:ext uri="{FF2B5EF4-FFF2-40B4-BE49-F238E27FC236}">
                <a16:creationId xmlns:a16="http://schemas.microsoft.com/office/drawing/2014/main" id="{289ACFC0-DD07-462A-ADE1-71BD0678A6BC}"/>
              </a:ext>
            </a:extLst>
          </p:cNvPr>
          <p:cNvSpPr/>
          <p:nvPr/>
        </p:nvSpPr>
        <p:spPr>
          <a:xfrm>
            <a:off x="4110769" y="1112228"/>
            <a:ext cx="380966" cy="693731"/>
          </a:xfrm>
          <a:prstGeom prst="upArrow">
            <a:avLst>
              <a:gd name="adj1" fmla="val 50000"/>
              <a:gd name="adj2" fmla="val 57627"/>
            </a:avLst>
          </a:prstGeom>
          <a:solidFill>
            <a:srgbClr val="0071BE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9" fontAlgn="auto">
              <a:spcBef>
                <a:spcPts val="0"/>
              </a:spcBef>
              <a:spcAft>
                <a:spcPts val="0"/>
              </a:spcAft>
            </a:pPr>
            <a:endParaRPr lang="en-US" sz="1799" b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Up Arrow 54">
            <a:extLst>
              <a:ext uri="{FF2B5EF4-FFF2-40B4-BE49-F238E27FC236}">
                <a16:creationId xmlns:a16="http://schemas.microsoft.com/office/drawing/2014/main" id="{671EA651-352D-4472-B173-70EE02D8476B}"/>
              </a:ext>
            </a:extLst>
          </p:cNvPr>
          <p:cNvSpPr/>
          <p:nvPr/>
        </p:nvSpPr>
        <p:spPr>
          <a:xfrm rot="10800000">
            <a:off x="1330401" y="2231659"/>
            <a:ext cx="372760" cy="683887"/>
          </a:xfrm>
          <a:prstGeom prst="upArrow">
            <a:avLst>
              <a:gd name="adj1" fmla="val 50000"/>
              <a:gd name="adj2" fmla="val 57627"/>
            </a:avLst>
          </a:prstGeom>
          <a:solidFill>
            <a:srgbClr val="9BBB59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9" fontAlgn="auto">
              <a:spcBef>
                <a:spcPts val="0"/>
              </a:spcBef>
              <a:spcAft>
                <a:spcPts val="0"/>
              </a:spcAft>
            </a:pPr>
            <a:endParaRPr lang="en-US" sz="1799" b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Up Arrow 56">
            <a:extLst>
              <a:ext uri="{FF2B5EF4-FFF2-40B4-BE49-F238E27FC236}">
                <a16:creationId xmlns:a16="http://schemas.microsoft.com/office/drawing/2014/main" id="{5C8D40E1-6076-4AA8-BF6A-4AA0A6A4232E}"/>
              </a:ext>
            </a:extLst>
          </p:cNvPr>
          <p:cNvSpPr/>
          <p:nvPr/>
        </p:nvSpPr>
        <p:spPr>
          <a:xfrm>
            <a:off x="6474341" y="1464859"/>
            <a:ext cx="380966" cy="682200"/>
          </a:xfrm>
          <a:prstGeom prst="upArrow">
            <a:avLst>
              <a:gd name="adj1" fmla="val 50000"/>
              <a:gd name="adj2" fmla="val 57627"/>
            </a:avLst>
          </a:prstGeom>
          <a:solidFill>
            <a:srgbClr val="0071BE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9" fontAlgn="auto">
              <a:spcBef>
                <a:spcPts val="0"/>
              </a:spcBef>
              <a:spcAft>
                <a:spcPts val="0"/>
              </a:spcAft>
            </a:pPr>
            <a:endParaRPr lang="en-US" sz="1799" b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DEBDA24-BDAA-40EA-98E8-F37CAD83413E}"/>
              </a:ext>
            </a:extLst>
          </p:cNvPr>
          <p:cNvSpPr/>
          <p:nvPr/>
        </p:nvSpPr>
        <p:spPr>
          <a:xfrm>
            <a:off x="9984196" y="3810963"/>
            <a:ext cx="1592104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spc="-30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187</a:t>
            </a:r>
            <a:r>
              <a:rPr lang="en-US" sz="3200" b="0" spc="-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0" spc="-3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active IT </a:t>
            </a:r>
          </a:p>
          <a:p>
            <a:pPr algn="ctr" defTabSz="914269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spc="-3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</a:p>
        </p:txBody>
      </p:sp>
      <p:sp>
        <p:nvSpPr>
          <p:cNvPr id="95" name="Up Arrow 59">
            <a:extLst>
              <a:ext uri="{FF2B5EF4-FFF2-40B4-BE49-F238E27FC236}">
                <a16:creationId xmlns:a16="http://schemas.microsoft.com/office/drawing/2014/main" id="{661AD38F-0741-4B0D-9EFC-F13964E06983}"/>
              </a:ext>
            </a:extLst>
          </p:cNvPr>
          <p:cNvSpPr/>
          <p:nvPr/>
        </p:nvSpPr>
        <p:spPr>
          <a:xfrm>
            <a:off x="2285179" y="3578497"/>
            <a:ext cx="380966" cy="627678"/>
          </a:xfrm>
          <a:prstGeom prst="upArrow">
            <a:avLst>
              <a:gd name="adj1" fmla="val 50000"/>
              <a:gd name="adj2" fmla="val 57627"/>
            </a:avLst>
          </a:prstGeom>
          <a:solidFill>
            <a:srgbClr val="0071BE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9" fontAlgn="auto">
              <a:spcBef>
                <a:spcPts val="0"/>
              </a:spcBef>
              <a:spcAft>
                <a:spcPts val="0"/>
              </a:spcAft>
            </a:pPr>
            <a:endParaRPr lang="en-US" sz="1799" b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Up Arrow 61">
            <a:extLst>
              <a:ext uri="{FF2B5EF4-FFF2-40B4-BE49-F238E27FC236}">
                <a16:creationId xmlns:a16="http://schemas.microsoft.com/office/drawing/2014/main" id="{B5B33DB8-EADB-46FA-8B67-6E812F2451B8}"/>
              </a:ext>
            </a:extLst>
          </p:cNvPr>
          <p:cNvSpPr/>
          <p:nvPr/>
        </p:nvSpPr>
        <p:spPr>
          <a:xfrm>
            <a:off x="926856" y="4819545"/>
            <a:ext cx="380966" cy="713435"/>
          </a:xfrm>
          <a:prstGeom prst="upArrow">
            <a:avLst>
              <a:gd name="adj1" fmla="val 50000"/>
              <a:gd name="adj2" fmla="val 57627"/>
            </a:avLst>
          </a:prstGeom>
          <a:solidFill>
            <a:srgbClr val="0071BE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9" fontAlgn="auto">
              <a:spcBef>
                <a:spcPts val="0"/>
              </a:spcBef>
              <a:spcAft>
                <a:spcPts val="0"/>
              </a:spcAft>
            </a:pPr>
            <a:endParaRPr lang="en-US" sz="1799" b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Up Arrow 28">
            <a:extLst>
              <a:ext uri="{FF2B5EF4-FFF2-40B4-BE49-F238E27FC236}">
                <a16:creationId xmlns:a16="http://schemas.microsoft.com/office/drawing/2014/main" id="{639C428B-1E70-4945-9EF3-C3F3162CA067}"/>
              </a:ext>
            </a:extLst>
          </p:cNvPr>
          <p:cNvSpPr/>
          <p:nvPr/>
        </p:nvSpPr>
        <p:spPr>
          <a:xfrm rot="10800000">
            <a:off x="8904235" y="878361"/>
            <a:ext cx="372760" cy="683887"/>
          </a:xfrm>
          <a:prstGeom prst="upArrow">
            <a:avLst>
              <a:gd name="adj1" fmla="val 50000"/>
              <a:gd name="adj2" fmla="val 57627"/>
            </a:avLst>
          </a:prstGeom>
          <a:solidFill>
            <a:srgbClr val="9BBB59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9" fontAlgn="auto">
              <a:spcBef>
                <a:spcPts val="0"/>
              </a:spcBef>
              <a:spcAft>
                <a:spcPts val="0"/>
              </a:spcAft>
            </a:pPr>
            <a:endParaRPr lang="en-US" sz="1799" b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Up Arrow 30">
            <a:extLst>
              <a:ext uri="{FF2B5EF4-FFF2-40B4-BE49-F238E27FC236}">
                <a16:creationId xmlns:a16="http://schemas.microsoft.com/office/drawing/2014/main" id="{FBA590DC-4B54-4749-8525-D174482AC179}"/>
              </a:ext>
            </a:extLst>
          </p:cNvPr>
          <p:cNvSpPr/>
          <p:nvPr/>
        </p:nvSpPr>
        <p:spPr>
          <a:xfrm rot="10800000">
            <a:off x="6197109" y="4866779"/>
            <a:ext cx="372760" cy="683887"/>
          </a:xfrm>
          <a:prstGeom prst="upArrow">
            <a:avLst>
              <a:gd name="adj1" fmla="val 50000"/>
              <a:gd name="adj2" fmla="val 57627"/>
            </a:avLst>
          </a:prstGeom>
          <a:solidFill>
            <a:srgbClr val="9BBB59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9" fontAlgn="auto">
              <a:spcBef>
                <a:spcPts val="0"/>
              </a:spcBef>
              <a:spcAft>
                <a:spcPts val="0"/>
              </a:spcAft>
            </a:pPr>
            <a:endParaRPr lang="en-US" sz="1799" b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607A2FD2-ADA3-47B1-AE06-BB4F551DC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203" y="203145"/>
            <a:ext cx="1473818" cy="47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2991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69"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2E936F0-387E-42FE-B2D1-F4C8727B523E}"/>
              </a:ext>
            </a:extLst>
          </p:cNvPr>
          <p:cNvSpPr/>
          <p:nvPr/>
        </p:nvSpPr>
        <p:spPr bwMode="auto">
          <a:xfrm>
            <a:off x="0" y="0"/>
            <a:ext cx="12192000" cy="844714"/>
          </a:xfrm>
          <a:prstGeom prst="rect">
            <a:avLst/>
          </a:prstGeom>
          <a:solidFill>
            <a:srgbClr val="353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5" name="Title 3">
            <a:extLst>
              <a:ext uri="{FF2B5EF4-FFF2-40B4-BE49-F238E27FC236}">
                <a16:creationId xmlns:a16="http://schemas.microsoft.com/office/drawing/2014/main" id="{DC4D446D-86E4-4610-98B8-58D8C43D467D}"/>
              </a:ext>
            </a:extLst>
          </p:cNvPr>
          <p:cNvSpPr txBox="1">
            <a:spLocks/>
          </p:cNvSpPr>
          <p:nvPr/>
        </p:nvSpPr>
        <p:spPr>
          <a:xfrm>
            <a:off x="64656" y="174606"/>
            <a:ext cx="7999670" cy="67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>
                <a:solidFill>
                  <a:schemeClr val="bg1"/>
                </a:solidFill>
                <a:latin typeface="+mn-lt"/>
              </a:rPr>
              <a:t>AIM IT Service Portfolio</a:t>
            </a:r>
          </a:p>
        </p:txBody>
      </p:sp>
      <p:sp>
        <p:nvSpPr>
          <p:cNvPr id="2" name="AutoShape 2" descr="Related image">
            <a:extLst>
              <a:ext uri="{FF2B5EF4-FFF2-40B4-BE49-F238E27FC236}">
                <a16:creationId xmlns:a16="http://schemas.microsoft.com/office/drawing/2014/main" id="{DA069499-2217-4C53-A574-EF4B890419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AD32F-98D1-4A5A-AFA7-2E81A2B03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447" r="27004"/>
          <a:stretch/>
        </p:blipFill>
        <p:spPr>
          <a:xfrm>
            <a:off x="7549661" y="844714"/>
            <a:ext cx="4642339" cy="6013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Text Box 2">
            <a:extLst>
              <a:ext uri="{FF2B5EF4-FFF2-40B4-BE49-F238E27FC236}">
                <a16:creationId xmlns:a16="http://schemas.microsoft.com/office/drawing/2014/main" id="{08C7E5F0-E78B-413B-8FE1-DB56EDF14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7" y="2480847"/>
            <a:ext cx="4233722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5143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effectLst/>
                <a:latin typeface="+mn-lt"/>
                <a:ea typeface="Times New Roman" panose="02020603050405020304" pitchFamily="18" charset="0"/>
              </a:rPr>
              <a:t>Accounts &amp; Access Services</a:t>
            </a:r>
            <a:endParaRPr lang="en-US" sz="2800" b="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5143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effectLst/>
                <a:latin typeface="+mn-lt"/>
                <a:ea typeface="Times New Roman" panose="02020603050405020304" pitchFamily="18" charset="0"/>
              </a:rPr>
              <a:t>Files &amp; Documents</a:t>
            </a:r>
            <a:endParaRPr lang="en-US" sz="2800" b="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5143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effectLst/>
                <a:latin typeface="+mn-lt"/>
                <a:ea typeface="Times New Roman" panose="02020603050405020304" pitchFamily="18" charset="0"/>
              </a:rPr>
              <a:t>Employee Services</a:t>
            </a:r>
            <a:endParaRPr lang="en-US" sz="2800" b="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5143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effectLst/>
                <a:latin typeface="+mn-lt"/>
                <a:ea typeface="Times New Roman" panose="02020603050405020304" pitchFamily="18" charset="0"/>
              </a:rPr>
              <a:t>Communication Services </a:t>
            </a:r>
            <a:endParaRPr lang="en-US" sz="2800" b="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5143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effectLst/>
                <a:latin typeface="+mn-lt"/>
                <a:ea typeface="Times New Roman" panose="02020603050405020304" pitchFamily="18" charset="0"/>
              </a:rPr>
              <a:t>Collaboration Services</a:t>
            </a:r>
            <a:endParaRPr lang="en-US" sz="2800" b="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5143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effectLst/>
                <a:latin typeface="+mn-lt"/>
                <a:ea typeface="Times New Roman" panose="02020603050405020304" pitchFamily="18" charset="0"/>
              </a:rPr>
              <a:t>Help &amp; Support</a:t>
            </a:r>
            <a:endParaRPr lang="en-US" sz="2800" b="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5143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effectLst/>
                <a:latin typeface="+mn-lt"/>
                <a:ea typeface="Times New Roman" panose="02020603050405020304" pitchFamily="18" charset="0"/>
              </a:rPr>
              <a:t>Equipment &amp; Software</a:t>
            </a:r>
            <a:endParaRPr lang="en-US" sz="2800" b="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5143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effectLst/>
                <a:latin typeface="+mn-lt"/>
                <a:ea typeface="Times New Roman" panose="02020603050405020304" pitchFamily="18" charset="0"/>
              </a:rPr>
              <a:t>Education/Training Services</a:t>
            </a:r>
            <a:endParaRPr lang="en-US" sz="2800" b="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5143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effectLst/>
                <a:latin typeface="+mn-lt"/>
                <a:ea typeface="Times New Roman" panose="02020603050405020304" pitchFamily="18" charset="0"/>
              </a:rPr>
              <a:t>Connectivity</a:t>
            </a:r>
            <a:endParaRPr lang="en-US" sz="2800" b="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1E59EC5F-E313-48FF-83C2-E71996A13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562" y="2480847"/>
            <a:ext cx="4233722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5143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effectLst/>
                <a:latin typeface="+mn-lt"/>
                <a:ea typeface="Times New Roman" panose="02020603050405020304" pitchFamily="18" charset="0"/>
              </a:rPr>
              <a:t>Project Management</a:t>
            </a:r>
            <a:endParaRPr lang="en-US" sz="2800" b="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5143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effectLst/>
                <a:latin typeface="+mn-lt"/>
                <a:ea typeface="Times New Roman" panose="02020603050405020304" pitchFamily="18" charset="0"/>
              </a:rPr>
              <a:t>Application Support</a:t>
            </a:r>
            <a:endParaRPr lang="en-US" sz="2800" b="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5143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effectLst/>
                <a:latin typeface="+mn-lt"/>
                <a:ea typeface="Times New Roman" panose="02020603050405020304" pitchFamily="18" charset="0"/>
              </a:rPr>
              <a:t>Solution Development</a:t>
            </a:r>
            <a:endParaRPr lang="en-US" sz="2800" b="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5143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effectLst/>
                <a:latin typeface="+mn-lt"/>
                <a:ea typeface="Times New Roman" panose="02020603050405020304" pitchFamily="18" charset="0"/>
              </a:rPr>
              <a:t>Data Analytics &amp; Reporting</a:t>
            </a:r>
            <a:endParaRPr lang="en-US" sz="2800" b="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5143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effectLst/>
                <a:latin typeface="+mn-lt"/>
                <a:ea typeface="Times New Roman" panose="02020603050405020304" pitchFamily="18" charset="0"/>
              </a:rPr>
              <a:t>Geospatial Analysis &amp; Reporting</a:t>
            </a:r>
            <a:endParaRPr lang="en-US" sz="2800" b="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5143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effectLst/>
                <a:latin typeface="+mn-lt"/>
                <a:ea typeface="Times New Roman" panose="02020603050405020304" pitchFamily="18" charset="0"/>
              </a:rPr>
              <a:t>Business Analysis</a:t>
            </a:r>
            <a:endParaRPr lang="en-US" sz="2800" b="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5143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effectLst/>
                <a:latin typeface="+mn-lt"/>
                <a:ea typeface="Times New Roman" panose="02020603050405020304" pitchFamily="18" charset="0"/>
              </a:rPr>
              <a:t>RFI/RFP Evaluation</a:t>
            </a:r>
            <a:endParaRPr lang="en-US" sz="2800" b="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5143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effectLst/>
                <a:latin typeface="+mn-lt"/>
                <a:ea typeface="Times New Roman" panose="02020603050405020304" pitchFamily="18" charset="0"/>
              </a:rPr>
              <a:t>Cyber Security Consulting</a:t>
            </a:r>
            <a:endParaRPr lang="en-US" sz="2800" b="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5143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effectLst/>
                <a:latin typeface="+mn-lt"/>
                <a:ea typeface="Times New Roman" panose="02020603050405020304" pitchFamily="18" charset="0"/>
              </a:rPr>
              <a:t>Contract Management</a:t>
            </a:r>
            <a:endParaRPr lang="en-US" sz="2800" b="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4100" name="Picture 4" descr="Image result for gears logo">
            <a:extLst>
              <a:ext uri="{FF2B5EF4-FFF2-40B4-BE49-F238E27FC236}">
                <a16:creationId xmlns:a16="http://schemas.microsoft.com/office/drawing/2014/main" id="{D46E1F82-05BD-40C6-A24E-1F88B2B4A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0" y="1344845"/>
            <a:ext cx="1042898" cy="104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AB86C7-A089-40BE-8754-E51A451D4BB0}"/>
              </a:ext>
            </a:extLst>
          </p:cNvPr>
          <p:cNvSpPr txBox="1"/>
          <p:nvPr/>
        </p:nvSpPr>
        <p:spPr>
          <a:xfrm>
            <a:off x="1568019" y="1463642"/>
            <a:ext cx="1226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0" dirty="0">
                <a:latin typeface="+mn-lt"/>
              </a:rPr>
              <a:t>General</a:t>
            </a:r>
          </a:p>
          <a:p>
            <a:pPr>
              <a:spcBef>
                <a:spcPts val="0"/>
              </a:spcBef>
            </a:pPr>
            <a:r>
              <a:rPr lang="en-US" sz="2400" b="0" dirty="0">
                <a:latin typeface="+mn-lt"/>
              </a:rPr>
              <a:t>Services</a:t>
            </a:r>
          </a:p>
        </p:txBody>
      </p:sp>
      <p:pic>
        <p:nvPicPr>
          <p:cNvPr id="4102" name="Picture 6" descr="Related image">
            <a:extLst>
              <a:ext uri="{FF2B5EF4-FFF2-40B4-BE49-F238E27FC236}">
                <a16:creationId xmlns:a16="http://schemas.microsoft.com/office/drawing/2014/main" id="{E411B586-2061-4273-924D-1D54452CA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62" y="1250773"/>
            <a:ext cx="1136970" cy="113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2725EE1-B6C6-4387-A2CE-C4F6E7EC8959}"/>
              </a:ext>
            </a:extLst>
          </p:cNvPr>
          <p:cNvSpPr txBox="1"/>
          <p:nvPr/>
        </p:nvSpPr>
        <p:spPr>
          <a:xfrm>
            <a:off x="4784532" y="1463641"/>
            <a:ext cx="1782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0" dirty="0">
                <a:latin typeface="+mn-lt"/>
              </a:rPr>
              <a:t>Operational</a:t>
            </a:r>
          </a:p>
          <a:p>
            <a:pPr>
              <a:spcBef>
                <a:spcPts val="0"/>
              </a:spcBef>
            </a:pPr>
            <a:r>
              <a:rPr lang="en-US" sz="2400" b="0" dirty="0">
                <a:latin typeface="+mn-lt"/>
              </a:rPr>
              <a:t>&amp; Consulting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273A7A7-8866-4EDE-884B-6EACE971B7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3203" y="203145"/>
            <a:ext cx="1473818" cy="47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5629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318C352-39EA-477A-B142-63BCF8E2AA0B}"/>
              </a:ext>
            </a:extLst>
          </p:cNvPr>
          <p:cNvSpPr/>
          <p:nvPr/>
        </p:nvSpPr>
        <p:spPr bwMode="auto">
          <a:xfrm>
            <a:off x="0" y="0"/>
            <a:ext cx="12192000" cy="844714"/>
          </a:xfrm>
          <a:prstGeom prst="rect">
            <a:avLst/>
          </a:prstGeom>
          <a:solidFill>
            <a:srgbClr val="353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27504" y="4932430"/>
            <a:ext cx="5389312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ATL2 Remote sites upgraded (Physical Network) – 78 of </a:t>
            </a:r>
            <a:r>
              <a:rPr lang="en-US" sz="1400" b="0" dirty="0">
                <a:solidFill>
                  <a:prstClr val="black"/>
                </a:solidFill>
                <a:latin typeface="Calibri"/>
              </a:rPr>
              <a:t>78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(</a:t>
            </a:r>
            <a:r>
              <a:rPr lang="en-US" sz="1400" b="0" dirty="0">
                <a:solidFill>
                  <a:prstClr val="black"/>
                </a:solidFill>
                <a:latin typeface="Calibri"/>
              </a:rPr>
              <a:t>100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%)</a:t>
            </a:r>
          </a:p>
          <a:p>
            <a:pPr marL="228600" marR="0" lvl="0" indent="-228600" algn="l" defTabSz="91440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AT&amp;T Ready Metro-E to ASE Conversion – </a:t>
            </a:r>
            <a:r>
              <a:rPr lang="en-US" sz="1400" b="0" dirty="0">
                <a:solidFill>
                  <a:prstClr val="black"/>
                </a:solidFill>
                <a:latin typeface="Calibri"/>
              </a:rPr>
              <a:t>58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of 60 (97%) </a:t>
            </a:r>
          </a:p>
          <a:p>
            <a:pPr marL="228600" lvl="0" indent="-2286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en-US" sz="1400" b="0" dirty="0">
                <a:solidFill>
                  <a:prstClr val="black"/>
                </a:solidFill>
                <a:latin typeface="Calibri"/>
              </a:rPr>
              <a:t>VoIP Deployment Critical Public Safety (APD/AFD) – 10 of 12 (83%)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Server Virtualization– </a:t>
            </a:r>
            <a:r>
              <a:rPr lang="en-US" sz="1400" b="0" dirty="0">
                <a:solidFill>
                  <a:prstClr val="black"/>
                </a:solidFill>
                <a:latin typeface="Calibri"/>
              </a:rPr>
              <a:t>95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% complete </a:t>
            </a:r>
          </a:p>
          <a:p>
            <a:pPr marL="228600" marR="0" lvl="0" indent="-228600" algn="l" defTabSz="91440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Critical App Back-ups </a:t>
            </a:r>
            <a:r>
              <a:rPr lang="en-US" sz="1400" b="0" dirty="0">
                <a:solidFill>
                  <a:prstClr val="black"/>
                </a:solidFill>
                <a:latin typeface="Calibri"/>
              </a:rPr>
              <a:t>to MS Azure Cloud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– 50% complete </a:t>
            </a:r>
          </a:p>
          <a:p>
            <a:pPr marL="228600" marR="0" lvl="0" indent="-228600" algn="l" defTabSz="91440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Migrate At Risk EOL 2003 Servers to 2008+ -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99% complete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01949" y="849061"/>
            <a:ext cx="3790051" cy="338554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Performance Overview (Aug 16 to Aug 17)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09907" y="1282543"/>
            <a:ext cx="378209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marR="0" lvl="0" indent="-1174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Systems Availability above target(99%)</a:t>
            </a:r>
          </a:p>
          <a:p>
            <a:pPr marL="117475" marR="0" lvl="0" indent="-1174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# Outages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BA42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↓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4</a:t>
            </a:r>
            <a:r>
              <a:rPr lang="en-US" sz="1400" b="0" dirty="0">
                <a:solidFill>
                  <a:prstClr val="black"/>
                </a:solidFill>
                <a:latin typeface="Calibri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50% since </a:t>
            </a:r>
            <a:r>
              <a:rPr lang="en-US" sz="1400" b="0" dirty="0">
                <a:solidFill>
                  <a:prstClr val="black"/>
                </a:solidFill>
                <a:latin typeface="Calibri"/>
              </a:rPr>
              <a:t>8/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16. Duration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↓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BA42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51%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BA42C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Note: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Downtime ↓due to continued focus on responsive incident management and infrastructure stabilization.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7908" y="2882542"/>
            <a:ext cx="5669466" cy="157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marR="0" lvl="0" indent="-280988" algn="l" defTabSz="914400" rtl="0" eaLnBrk="1" fontAlgn="base" latinLnBrk="0" hangingPunct="1">
              <a:spcBef>
                <a:spcPts val="0"/>
              </a:spcBef>
              <a:spcAft>
                <a:spcPts val="300"/>
              </a:spcAft>
              <a:buClr>
                <a:srgbClr val="77933C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ATL2 Watershed Refresh - Upgraded HQ circuits from 10mb to 100mb </a:t>
            </a:r>
          </a:p>
          <a:p>
            <a:pPr marL="280988" marR="0" lvl="0" indent="-280988" algn="l" defTabSz="914400" rtl="0" eaLnBrk="1" fontAlgn="base" latinLnBrk="0" hangingPunct="1">
              <a:spcBef>
                <a:spcPts val="0"/>
              </a:spcBef>
              <a:spcAft>
                <a:spcPts val="300"/>
              </a:spcAft>
              <a:buClr>
                <a:srgbClr val="77933C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ATL2 Remote sites upgraded – 72 of 78 (92%) </a:t>
            </a:r>
          </a:p>
          <a:p>
            <a:pPr marL="280988" marR="0" lvl="0" indent="-280988" algn="l" defTabSz="914400" rtl="0" eaLnBrk="1" fontAlgn="base" latinLnBrk="0" hangingPunct="1">
              <a:spcBef>
                <a:spcPts val="0"/>
              </a:spcBef>
              <a:spcAft>
                <a:spcPts val="300"/>
              </a:spcAft>
              <a:buClr>
                <a:srgbClr val="77933C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AT&amp;T Ready Metro-E Conversion to ASE – </a:t>
            </a:r>
            <a:r>
              <a:rPr lang="en-US" sz="1400" b="0" dirty="0">
                <a:solidFill>
                  <a:prstClr val="black"/>
                </a:solidFill>
                <a:latin typeface="Calibri"/>
              </a:rPr>
              <a:t>46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of 116 (</a:t>
            </a:r>
            <a:r>
              <a:rPr lang="en-US" sz="1400" b="0" dirty="0">
                <a:solidFill>
                  <a:prstClr val="black"/>
                </a:solidFill>
                <a:latin typeface="Calibri"/>
              </a:rPr>
              <a:t>40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%) completed</a:t>
            </a:r>
          </a:p>
          <a:p>
            <a:pPr marL="280988" marR="0" lvl="0" indent="-280988" algn="l" defTabSz="914400" rtl="0" eaLnBrk="1" fontAlgn="base" latinLnBrk="0" hangingPunct="1">
              <a:spcBef>
                <a:spcPts val="0"/>
              </a:spcBef>
              <a:spcAft>
                <a:spcPts val="300"/>
              </a:spcAft>
              <a:buClr>
                <a:srgbClr val="77933C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lang="en-US" sz="1400" b="0" dirty="0">
                <a:solidFill>
                  <a:prstClr val="black"/>
                </a:solidFill>
                <a:latin typeface="Calibri"/>
              </a:rPr>
              <a:t>311 Call Center Contact Solution Telephony Upgrade(30%)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280988" marR="0" lvl="0" indent="-280988" algn="l" defTabSz="914400" rtl="0" eaLnBrk="1" fontAlgn="base" latinLnBrk="0" hangingPunct="1">
              <a:spcBef>
                <a:spcPts val="0"/>
              </a:spcBef>
              <a:spcAft>
                <a:spcPts val="300"/>
              </a:spcAft>
              <a:buClr>
                <a:srgbClr val="77933C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lang="en-US" sz="1400" b="0" dirty="0">
                <a:solidFill>
                  <a:prstClr val="black"/>
                </a:solidFill>
                <a:latin typeface="Calibri"/>
              </a:rPr>
              <a:t>Upgrade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Kronos Timekeeping System – 6X 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performance boost</a:t>
            </a:r>
          </a:p>
          <a:p>
            <a:pPr marL="280988" marR="0" lvl="0" indent="-280988" algn="l" defTabSz="914400" rtl="0" eaLnBrk="1" fontAlgn="base" latinLnBrk="0" hangingPunct="1">
              <a:spcBef>
                <a:spcPts val="0"/>
              </a:spcBef>
              <a:spcAft>
                <a:spcPts val="300"/>
              </a:spcAft>
              <a:buClr>
                <a:srgbClr val="77933C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lang="en-US" sz="1400" b="0" baseline="0" dirty="0">
                <a:solidFill>
                  <a:prstClr val="black"/>
                </a:solidFill>
                <a:latin typeface="Calibri"/>
              </a:rPr>
              <a:t>Decommissioned legacy Nortel phone system affecting all City Hall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222749"/>
              </p:ext>
            </p:extLst>
          </p:nvPr>
        </p:nvGraphicFramePr>
        <p:xfrm>
          <a:off x="6648082" y="1199194"/>
          <a:ext cx="1753866" cy="1262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944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Actuals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Target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461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Critical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99.79%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99%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US" sz="80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800" baseline="0" dirty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461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High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99.83%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461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Essential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2C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461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Important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99.68%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B0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624212" y="848779"/>
            <a:ext cx="1777736" cy="338554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August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12180" y="2463131"/>
            <a:ext cx="5619961" cy="276999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FY17 Q4 / FY18 Q1 Accomplishments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24212" y="4588969"/>
            <a:ext cx="5550522" cy="284982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FY18 Q2 Plans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67354" y="4324578"/>
            <a:ext cx="1184652" cy="2143918"/>
          </a:xfrm>
          <a:prstGeom prst="rect">
            <a:avLst/>
          </a:prstGeom>
          <a:solidFill>
            <a:srgbClr val="FFFFCC">
              <a:alpha val="3294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64656" y="174606"/>
            <a:ext cx="7999670" cy="67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>
                <a:solidFill>
                  <a:schemeClr val="bg1"/>
                </a:solidFill>
                <a:latin typeface="+mn-lt"/>
              </a:rPr>
              <a:t>System Availability &amp; Performance Health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362474" y="1215987"/>
            <a:ext cx="1393771" cy="2143918"/>
          </a:xfrm>
          <a:prstGeom prst="rect">
            <a:avLst/>
          </a:prstGeom>
          <a:solidFill>
            <a:srgbClr val="FFFFCC">
              <a:alpha val="3294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A7DA47DF-5C69-428F-ACCD-211AF76D89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53231"/>
              </p:ext>
            </p:extLst>
          </p:nvPr>
        </p:nvGraphicFramePr>
        <p:xfrm>
          <a:off x="11839" y="844714"/>
          <a:ext cx="6624405" cy="290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162051"/>
              </p:ext>
            </p:extLst>
          </p:nvPr>
        </p:nvGraphicFramePr>
        <p:xfrm>
          <a:off x="-4223" y="3782475"/>
          <a:ext cx="6639770" cy="305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9305855D-16BC-4252-8DBD-7A392FD4E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3203" y="203145"/>
            <a:ext cx="1473818" cy="47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0676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71E0C5-DDB0-4082-9272-EE6E18719942}"/>
              </a:ext>
            </a:extLst>
          </p:cNvPr>
          <p:cNvSpPr/>
          <p:nvPr/>
        </p:nvSpPr>
        <p:spPr bwMode="auto">
          <a:xfrm>
            <a:off x="0" y="0"/>
            <a:ext cx="12192000" cy="844714"/>
          </a:xfrm>
          <a:prstGeom prst="rect">
            <a:avLst/>
          </a:prstGeom>
          <a:solidFill>
            <a:srgbClr val="353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74366" y="1325544"/>
            <a:ext cx="3919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marR="0" lvl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Total Ticket Resolution 90%, above 85%  target</a:t>
            </a:r>
          </a:p>
          <a:p>
            <a:pPr marL="115888" marR="0" lvl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Incidents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resolved (82%) below SLA;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Trend: Since </a:t>
            </a:r>
            <a:r>
              <a:rPr lang="en-US" sz="1400" b="0" dirty="0">
                <a:solidFill>
                  <a:prstClr val="black"/>
                </a:solidFill>
                <a:latin typeface="Calibri"/>
              </a:rPr>
              <a:t>Aug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’16 -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↑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11%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, Volume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↑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35.8%.</a:t>
            </a:r>
          </a:p>
          <a:p>
            <a:pPr marL="115888" marR="0" lvl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Requests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resolved (93%) exceeded SLA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Trend: Since </a:t>
            </a:r>
            <a:r>
              <a:rPr lang="en-US" sz="1400" b="0" dirty="0">
                <a:solidFill>
                  <a:prstClr val="black"/>
                </a:solidFill>
                <a:latin typeface="Calibri"/>
              </a:rPr>
              <a:t>Aug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’16 SLA is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↑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3%, Volume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↑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16%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401103"/>
              </p:ext>
            </p:extLst>
          </p:nvPr>
        </p:nvGraphicFramePr>
        <p:xfrm>
          <a:off x="6600304" y="1190709"/>
          <a:ext cx="1777736" cy="15020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257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Actuals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Target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232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Incidents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Resolved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82%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85%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US" sz="110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MIN SLA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532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Requests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Resolved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450205" y="850042"/>
            <a:ext cx="3741795" cy="338554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Performance Overview (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Aug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16 – 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Aug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17)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00304" y="850043"/>
            <a:ext cx="1777736" cy="338554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August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00300" y="2788816"/>
            <a:ext cx="5591700" cy="282181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FY17 Q4 / FY18 Q1 Accomplishments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00301" y="4085056"/>
            <a:ext cx="5591700" cy="276999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FY18 Q2 Plans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00300" y="3170500"/>
            <a:ext cx="541752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7933C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Office 2016 Deployment – 2222 of 3809 (58%) complete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7933C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IE 11 Upgrade (Aviation Services) – 938 of </a:t>
            </a:r>
            <a:r>
              <a:rPr lang="en-US" sz="1400" b="0" dirty="0">
                <a:solidFill>
                  <a:prstClr val="black"/>
                </a:solidFill>
                <a:latin typeface="Calibri"/>
              </a:rPr>
              <a:t>1236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(</a:t>
            </a:r>
            <a:r>
              <a:rPr lang="en-US" sz="1400" b="0" dirty="0">
                <a:solidFill>
                  <a:prstClr val="black"/>
                </a:solidFill>
                <a:latin typeface="Calibri"/>
              </a:rPr>
              <a:t>76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%) complete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7933C"/>
              </a:buClr>
              <a:buSzPct val="150000"/>
              <a:buFont typeface="Wingdings" panose="05000000000000000000" pitchFamily="2" charset="2"/>
              <a:buChar char="ü"/>
              <a:tabLst/>
              <a:defRPr/>
            </a:pPr>
            <a:r>
              <a:rPr lang="en-US" sz="1400" b="0" dirty="0" err="1">
                <a:solidFill>
                  <a:prstClr val="black"/>
                </a:solidFill>
                <a:latin typeface="Calibri"/>
              </a:rPr>
              <a:t>Capriza</a:t>
            </a:r>
            <a:r>
              <a:rPr lang="en-US" sz="1400" b="0" dirty="0">
                <a:solidFill>
                  <a:prstClr val="black"/>
                </a:solidFill>
                <a:latin typeface="Calibri"/>
              </a:rPr>
              <a:t> Mobile App Pilot: Improve AIM Service Desk ticket updates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00300" y="4529938"/>
            <a:ext cx="4251920" cy="2080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Office 2016 Deployment –100% complete</a:t>
            </a:r>
          </a:p>
          <a:p>
            <a:pPr marL="285750" marR="0" lvl="0" indent="-285750" algn="l" defTabSz="914400" rtl="0" eaLnBrk="1" fontAlgn="base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400" b="0" dirty="0">
                <a:solidFill>
                  <a:prstClr val="black"/>
                </a:solidFill>
                <a:latin typeface="Calibri"/>
              </a:rPr>
              <a:t>Pilot Windows 10</a:t>
            </a:r>
          </a:p>
          <a:p>
            <a:pPr marL="285750" indent="-28575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en-US" sz="1400" b="0" dirty="0">
                <a:solidFill>
                  <a:prstClr val="black"/>
                </a:solidFill>
                <a:latin typeface="Calibri"/>
              </a:rPr>
              <a:t>Skype for Business rollout</a:t>
            </a:r>
          </a:p>
          <a:p>
            <a:pPr marL="285750" marR="0" lvl="0" indent="-285750" algn="l" defTabSz="914400" rtl="0" eaLnBrk="1" fontAlgn="base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1400" b="0" dirty="0" err="1">
                <a:solidFill>
                  <a:prstClr val="black"/>
                </a:solidFill>
                <a:latin typeface="Calibri"/>
              </a:rPr>
              <a:t>Capriza</a:t>
            </a:r>
            <a:r>
              <a:rPr lang="en-US" sz="1400" b="0" dirty="0">
                <a:solidFill>
                  <a:prstClr val="black"/>
                </a:solidFill>
                <a:latin typeface="Calibri"/>
              </a:rPr>
              <a:t> Chatbot – password reset pilot</a:t>
            </a:r>
          </a:p>
          <a:p>
            <a:pPr marL="285750" marR="0" lvl="0" indent="-285750" algn="l" defTabSz="914400" rtl="0" eaLnBrk="1" fontAlgn="base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Deploy </a:t>
            </a:r>
            <a:r>
              <a:rPr lang="en-US" sz="1400" b="0" dirty="0">
                <a:solidFill>
                  <a:prstClr val="black"/>
                </a:solidFill>
                <a:latin typeface="Calibri"/>
              </a:rPr>
              <a:t>I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ntune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– </a:t>
            </a:r>
            <a:r>
              <a:rPr lang="en-US" sz="1400" b="0" dirty="0">
                <a:solidFill>
                  <a:prstClr val="black"/>
                </a:solidFill>
                <a:latin typeface="Calibri"/>
              </a:rPr>
              <a:t>S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trengthen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1400" b="0" dirty="0">
                <a:solidFill>
                  <a:prstClr val="black"/>
                </a:solidFill>
                <a:latin typeface="Calibri"/>
              </a:rPr>
              <a:t>M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obile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1400" b="0" dirty="0">
                <a:solidFill>
                  <a:prstClr val="black"/>
                </a:solidFill>
                <a:latin typeface="Calibri"/>
              </a:rPr>
              <a:t>D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evice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1400" b="0" dirty="0" err="1">
                <a:solidFill>
                  <a:prstClr val="black"/>
                </a:solidFill>
                <a:latin typeface="Calibri"/>
              </a:rPr>
              <a:t>Mgmt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base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Complete ITSM/ITIL procedures and Service Catalog</a:t>
            </a:r>
          </a:p>
          <a:p>
            <a:pPr marL="285750" marR="0" lvl="0" indent="-285750" algn="l" defTabSz="914400" rtl="0" eaLnBrk="1" fontAlgn="base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Improve self-service password reset capability</a:t>
            </a: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64656" y="174606"/>
            <a:ext cx="7999670" cy="67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Service Desk Health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02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060895"/>
              </p:ext>
            </p:extLst>
          </p:nvPr>
        </p:nvGraphicFramePr>
        <p:xfrm>
          <a:off x="-1" y="844714"/>
          <a:ext cx="6600301" cy="305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7D54E12-E8D5-4CDB-ABB5-222377D31D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974917"/>
              </p:ext>
            </p:extLst>
          </p:nvPr>
        </p:nvGraphicFramePr>
        <p:xfrm>
          <a:off x="-1" y="3900642"/>
          <a:ext cx="6600301" cy="2957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 descr="Image result for office 2016 logo">
            <a:extLst>
              <a:ext uri="{FF2B5EF4-FFF2-40B4-BE49-F238E27FC236}">
                <a16:creationId xmlns:a16="http://schemas.microsoft.com/office/drawing/2014/main" id="{27718307-D453-4CCA-898E-7CF23B116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342" y="4529938"/>
            <a:ext cx="1175658" cy="5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windows 10 logo">
            <a:extLst>
              <a:ext uri="{FF2B5EF4-FFF2-40B4-BE49-F238E27FC236}">
                <a16:creationId xmlns:a16="http://schemas.microsoft.com/office/drawing/2014/main" id="{E999DE0A-DE4B-41F6-9669-388F05C2F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342" y="5190158"/>
            <a:ext cx="1175658" cy="66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skype for business">
            <a:extLst>
              <a:ext uri="{FF2B5EF4-FFF2-40B4-BE49-F238E27FC236}">
                <a16:creationId xmlns:a16="http://schemas.microsoft.com/office/drawing/2014/main" id="{6F913831-A6A1-46EE-B5BB-3CAB0DD55F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5141D8-A69C-40AE-BD5E-8BFE6A65B9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6342" y="5918648"/>
            <a:ext cx="1175658" cy="62403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A99B6D-5E87-48F2-80E6-CEC76231E4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3203" y="203145"/>
            <a:ext cx="1473818" cy="47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0848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05A97F-62FB-4786-905F-64148A3EC5F7}"/>
              </a:ext>
            </a:extLst>
          </p:cNvPr>
          <p:cNvSpPr/>
          <p:nvPr/>
        </p:nvSpPr>
        <p:spPr bwMode="auto">
          <a:xfrm>
            <a:off x="3384890" y="6280786"/>
            <a:ext cx="2774750" cy="407308"/>
          </a:xfrm>
          <a:prstGeom prst="rect">
            <a:avLst/>
          </a:prstGeom>
          <a:solidFill>
            <a:srgbClr val="0071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83005" y="4115475"/>
            <a:ext cx="2921267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Completion </a:t>
            </a:r>
            <a:r>
              <a:rPr kumimoji="0" lang="en-US" sz="1800" b="1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Progress (92%)</a:t>
            </a:r>
          </a:p>
          <a:p>
            <a:pPr defTabSz="771525" fontAlgn="auto">
              <a:spcBef>
                <a:spcPts val="0"/>
              </a:spcBef>
              <a:spcAft>
                <a:spcPts val="1200"/>
              </a:spcAft>
              <a:buClr>
                <a:srgbClr val="9BBB59">
                  <a:lumMod val="75000"/>
                </a:srgbClr>
              </a:buClr>
              <a:buSzPct val="150000"/>
              <a:tabLst>
                <a:tab pos="1543050" algn="l"/>
                <a:tab pos="1889125" algn="l"/>
              </a:tabLst>
              <a:defRPr/>
            </a:pPr>
            <a:r>
              <a:rPr lang="en-US" b="0" dirty="0">
                <a:solidFill>
                  <a:prstClr val="black"/>
                </a:solidFill>
                <a:latin typeface="+mn-lt"/>
              </a:rPr>
              <a:t>GF/DWM	 	6177</a:t>
            </a:r>
          </a:p>
          <a:p>
            <a:pPr defTabSz="685702" fontAlgn="auto">
              <a:spcBef>
                <a:spcPts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SzPct val="150000"/>
              <a:tabLst>
                <a:tab pos="1543050" algn="l"/>
                <a:tab pos="1889125" algn="l"/>
              </a:tabLst>
              <a:defRPr/>
            </a:pPr>
            <a:r>
              <a:rPr lang="en-US" b="0" dirty="0">
                <a:solidFill>
                  <a:prstClr val="black"/>
                </a:solidFill>
                <a:latin typeface="+mn-lt"/>
              </a:rPr>
              <a:t>Aviation	   	778</a:t>
            </a:r>
          </a:p>
          <a:p>
            <a:pPr defTabSz="685702" fontAlgn="auto">
              <a:spcBef>
                <a:spcPts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SzPct val="150000"/>
              <a:tabLst>
                <a:tab pos="1543050" algn="l"/>
                <a:tab pos="1889125" algn="l"/>
              </a:tabLst>
              <a:defRPr/>
            </a:pPr>
            <a:r>
              <a:rPr lang="en-US" b="0" dirty="0">
                <a:solidFill>
                  <a:prstClr val="black"/>
                </a:solidFill>
                <a:latin typeface="+mn-lt"/>
              </a:rPr>
              <a:t>Field Employees		1193</a:t>
            </a:r>
          </a:p>
          <a:p>
            <a:pPr defTabSz="685702" fontAlgn="auto">
              <a:spcBef>
                <a:spcPts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SzPct val="150000"/>
              <a:tabLst>
                <a:tab pos="1543050" algn="l"/>
                <a:tab pos="1889125" algn="l"/>
              </a:tabLst>
              <a:defRPr/>
            </a:pPr>
            <a:r>
              <a:rPr lang="en-US" b="0" dirty="0">
                <a:solidFill>
                  <a:prstClr val="black"/>
                </a:solidFill>
                <a:latin typeface="+mn-lt"/>
              </a:rPr>
              <a:t>New employees	    	57</a:t>
            </a:r>
          </a:p>
          <a:p>
            <a:pPr defTabSz="685702" fontAlgn="auto">
              <a:spcBef>
                <a:spcPts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SzPct val="150000"/>
              <a:tabLst>
                <a:tab pos="1543050" algn="l"/>
                <a:tab pos="1889125" algn="l"/>
              </a:tabLst>
              <a:defRPr/>
            </a:pPr>
            <a:r>
              <a:rPr lang="en-US" b="0" dirty="0">
                <a:solidFill>
                  <a:prstClr val="black"/>
                </a:solidFill>
                <a:latin typeface="+mn-lt"/>
              </a:rPr>
              <a:t>Invest Atlanta	    	20</a:t>
            </a:r>
          </a:p>
          <a:p>
            <a:pPr defTabSz="685702" fontAlgn="auto">
              <a:spcBef>
                <a:spcPts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SzPct val="150000"/>
              <a:tabLst>
                <a:tab pos="1543050" algn="l"/>
                <a:tab pos="1889125" algn="l"/>
              </a:tabLst>
              <a:defRPr/>
            </a:pPr>
            <a:endParaRPr lang="en-US" sz="200" b="0" dirty="0">
              <a:solidFill>
                <a:prstClr val="black"/>
              </a:solidFill>
              <a:latin typeface="+mn-lt"/>
            </a:endParaRPr>
          </a:p>
          <a:p>
            <a:pPr defTabSz="685702" fontAlgn="auto">
              <a:spcBef>
                <a:spcPts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SzPct val="150000"/>
              <a:tabLst>
                <a:tab pos="1543050" algn="l"/>
                <a:tab pos="1889125" algn="l"/>
              </a:tabLst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Total Trained        		8,225</a:t>
            </a:r>
            <a:endParaRPr kumimoji="0" lang="en-US" sz="1600" b="1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C09643-0150-442F-B95C-A42A623A9DEB}"/>
              </a:ext>
            </a:extLst>
          </p:cNvPr>
          <p:cNvSpPr/>
          <p:nvPr/>
        </p:nvSpPr>
        <p:spPr bwMode="auto">
          <a:xfrm>
            <a:off x="0" y="0"/>
            <a:ext cx="12192000" cy="844714"/>
          </a:xfrm>
          <a:prstGeom prst="rect">
            <a:avLst/>
          </a:prstGeom>
          <a:solidFill>
            <a:srgbClr val="353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18587" y="2912645"/>
            <a:ext cx="59180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 defTabSz="685702" fontAlgn="auto">
              <a:spcBef>
                <a:spcPts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ISO Certification Audit Complete w/ Recommendations &amp; Responses</a:t>
            </a:r>
          </a:p>
          <a:p>
            <a:pPr marL="227013" indent="-227013" defTabSz="685702" fontAlgn="auto">
              <a:spcBef>
                <a:spcPts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External Vulnerability Assessment w/  Recommendations/Responses </a:t>
            </a:r>
          </a:p>
          <a:p>
            <a:pPr marL="227013" indent="-227013" defTabSz="685702" fontAlgn="auto">
              <a:spcBef>
                <a:spcPts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Strengthened internal security monitoring and detection to mitigate malicious malware attacks</a:t>
            </a:r>
          </a:p>
          <a:p>
            <a:pPr marL="227013" indent="-227013" defTabSz="685702" fontAlgn="auto">
              <a:spcBef>
                <a:spcPts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Security Awareness Training – Completion 92%, Adoption in the New Employee Orientation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4272" y="851954"/>
            <a:ext cx="5887728" cy="338554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Performance Overview (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Aug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16 – 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Aug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17)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2257" y="1275848"/>
            <a:ext cx="5719556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02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Pct val="125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↓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63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.0%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- Blocked Network attacks (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/>
              </a:rPr>
              <a:t>73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K to 27K) </a:t>
            </a:r>
          </a:p>
          <a:p>
            <a:pPr marL="0" marR="0" lvl="0" indent="0" algn="l" defTabSz="685702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Pct val="125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↓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29.4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- Malware blocked from ‘calling home’ (17 to 12)</a:t>
            </a:r>
          </a:p>
          <a:p>
            <a:pPr marR="0" lvl="0" algn="l" defTabSz="685702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Pct val="125000"/>
              <a:tabLst/>
              <a:defRPr/>
            </a:pPr>
            <a:r>
              <a:rPr lang="en-US" sz="1400" dirty="0">
                <a:solidFill>
                  <a:srgbClr val="00B050"/>
                </a:solidFill>
                <a:latin typeface="Calibri" panose="020F0502020204030204"/>
              </a:rPr>
              <a:t>↓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24.1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- “Phishing” Email Risk (249K to 189K)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 panose="020F0502020204030204"/>
              </a:rPr>
              <a:t>New Security Metrics starting Q2/3</a:t>
            </a:r>
          </a:p>
          <a:p>
            <a:pPr marR="0" lvl="0" algn="l" defTabSz="685702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Pct val="125000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4272" y="2520728"/>
            <a:ext cx="5887727" cy="276999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FY17 Q4 / FY18 Q1 Accomplishments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15880" y="4601347"/>
            <a:ext cx="5883266" cy="276999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FY18 Q2 Plans</a:t>
            </a: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64656" y="174606"/>
            <a:ext cx="7999670" cy="67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Cyber Security Health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0000000-0008-0000-02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988150"/>
              </p:ext>
            </p:extLst>
          </p:nvPr>
        </p:nvGraphicFramePr>
        <p:xfrm>
          <a:off x="1" y="851954"/>
          <a:ext cx="6310364" cy="2804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48904" y="4977485"/>
            <a:ext cx="5599070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 defTabSz="685702"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en-US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Identity Access Management – strengthen secure access to city electronic resources</a:t>
            </a:r>
          </a:p>
          <a:p>
            <a:pPr marL="227013" indent="-227013" defTabSz="685702"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en-US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Patch Management – Improve the timely application of software updates across servers, applications, databases, and endpoints.</a:t>
            </a:r>
          </a:p>
          <a:p>
            <a:pPr marL="227013" indent="-227013" defTabSz="685702"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en-US" sz="1400" b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Strengthen VPN Access Controls &amp; Request Fulfillments with Online Request Forms </a:t>
            </a:r>
          </a:p>
          <a:p>
            <a:pPr marL="227013" indent="-227013" defTabSz="685702"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defRPr/>
            </a:pPr>
            <a:r>
              <a:rPr lang="en-US" sz="1400" b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Roll out </a:t>
            </a:r>
            <a:r>
              <a:rPr lang="en-US" sz="1400" b="0" u="sng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</a:t>
            </a:r>
            <a:r>
              <a:rPr lang="en-US" sz="1400" b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Security Metrics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672428"/>
            <a:ext cx="6304272" cy="338554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Security Awareness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Training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630" y="4520664"/>
            <a:ext cx="285680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fontAlgn="b">
              <a:buFont typeface="Wingdings" panose="05000000000000000000" pitchFamily="2" charset="2"/>
              <a:buChar char="§"/>
            </a:pPr>
            <a:r>
              <a:rPr lang="en-US" b="0" dirty="0">
                <a:latin typeface="+mn-lt"/>
              </a:rPr>
              <a:t>Email Security</a:t>
            </a:r>
          </a:p>
          <a:p>
            <a:pPr marL="231775" indent="-231775" fontAlgn="b">
              <a:buFont typeface="Wingdings" panose="05000000000000000000" pitchFamily="2" charset="2"/>
              <a:buChar char="§"/>
            </a:pPr>
            <a:r>
              <a:rPr lang="en-US" b="0" dirty="0">
                <a:latin typeface="+mn-lt"/>
              </a:rPr>
              <a:t>Incident Reporting</a:t>
            </a:r>
          </a:p>
          <a:p>
            <a:pPr marL="231775" indent="-231775" fontAlgn="b">
              <a:buFont typeface="Wingdings" panose="05000000000000000000" pitchFamily="2" charset="2"/>
              <a:buChar char="§"/>
            </a:pPr>
            <a:r>
              <a:rPr lang="en-US" b="0" dirty="0">
                <a:latin typeface="+mn-lt"/>
              </a:rPr>
              <a:t>Intro to Security Awareness</a:t>
            </a:r>
          </a:p>
          <a:p>
            <a:pPr marL="231775" indent="-231775" fontAlgn="b">
              <a:buFont typeface="Wingdings" panose="05000000000000000000" pitchFamily="2" charset="2"/>
              <a:buChar char="§"/>
            </a:pPr>
            <a:r>
              <a:rPr lang="en-US" b="0" dirty="0">
                <a:latin typeface="+mn-lt"/>
              </a:rPr>
              <a:t>Passwords</a:t>
            </a:r>
          </a:p>
          <a:p>
            <a:pPr marL="231775" indent="-231775" fontAlgn="b">
              <a:buFont typeface="Wingdings" panose="05000000000000000000" pitchFamily="2" charset="2"/>
              <a:buChar char="§"/>
            </a:pPr>
            <a:r>
              <a:rPr lang="en-US" b="0" dirty="0">
                <a:latin typeface="+mn-lt"/>
              </a:rPr>
              <a:t>Phishing</a:t>
            </a:r>
          </a:p>
          <a:p>
            <a:pPr marL="231775" indent="-231775" fontAlgn="b">
              <a:buFont typeface="Wingdings" panose="05000000000000000000" pitchFamily="2" charset="2"/>
              <a:buChar char="§"/>
            </a:pPr>
            <a:r>
              <a:rPr lang="en-US" b="0" dirty="0">
                <a:latin typeface="+mn-lt"/>
              </a:rPr>
              <a:t>Public </a:t>
            </a:r>
            <a:r>
              <a:rPr lang="en-US" b="0" dirty="0" err="1">
                <a:latin typeface="+mn-lt"/>
              </a:rPr>
              <a:t>WiFi</a:t>
            </a:r>
            <a:endParaRPr kumimoji="0" lang="en-US" sz="1600" b="1" i="0" u="none" strike="noStrike" kern="1200" cap="none" spc="0" normalizeH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7170" name="Picture 2" descr="Image result for security mentor logo">
            <a:extLst>
              <a:ext uri="{FF2B5EF4-FFF2-40B4-BE49-F238E27FC236}">
                <a16:creationId xmlns:a16="http://schemas.microsoft.com/office/drawing/2014/main" id="{B2902299-6B42-46DF-ADF1-B8D30B59E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t="28532" r="-1275" b="27359"/>
          <a:stretch/>
        </p:blipFill>
        <p:spPr bwMode="auto">
          <a:xfrm>
            <a:off x="64656" y="4010982"/>
            <a:ext cx="2278834" cy="5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92293B-DA53-4226-BE9B-7D863907FDA8}"/>
              </a:ext>
            </a:extLst>
          </p:cNvPr>
          <p:cNvSpPr/>
          <p:nvPr/>
        </p:nvSpPr>
        <p:spPr bwMode="auto">
          <a:xfrm>
            <a:off x="6304272" y="851954"/>
            <a:ext cx="5887727" cy="6006046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FCB9E2-08ED-400C-BB6F-3E56C369BECF}"/>
              </a:ext>
            </a:extLst>
          </p:cNvPr>
          <p:cNvCxnSpPr>
            <a:cxnSpLocks/>
          </p:cNvCxnSpPr>
          <p:nvPr/>
        </p:nvCxnSpPr>
        <p:spPr bwMode="auto">
          <a:xfrm>
            <a:off x="3082994" y="4026684"/>
            <a:ext cx="3046" cy="28470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4DFA009-0521-4607-B5E1-F1B8F4FDB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3203" y="203145"/>
            <a:ext cx="1473818" cy="47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2850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3464CB6-FFCE-4187-BE4A-12A27905A939}"/>
              </a:ext>
            </a:extLst>
          </p:cNvPr>
          <p:cNvSpPr/>
          <p:nvPr/>
        </p:nvSpPr>
        <p:spPr bwMode="auto">
          <a:xfrm>
            <a:off x="0" y="0"/>
            <a:ext cx="12192000" cy="844714"/>
          </a:xfrm>
          <a:prstGeom prst="rect">
            <a:avLst/>
          </a:prstGeom>
          <a:solidFill>
            <a:srgbClr val="353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1876" y="831559"/>
            <a:ext cx="4340124" cy="276999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Performance Overview (Aug 16 – Aug 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6946" y="2473279"/>
            <a:ext cx="6115054" cy="276999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FY17 Q4 /FY18 Q1 Accomplishments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605645" y="4724400"/>
            <a:ext cx="3195081" cy="190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146902" y="831695"/>
            <a:ext cx="1704975" cy="276999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51877" y="1108558"/>
            <a:ext cx="4410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0" indent="-1143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Projects in “Control”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↓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12% - (77.4%).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Projects in “Critical”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↑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10.5% - (4.20%).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Projects in “Caution”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↑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38.5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% - (11.8%).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All status within targets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114300" marR="0" lvl="0" indent="-1143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FY18- </a:t>
            </a:r>
            <a:r>
              <a:rPr lang="en-US" sz="1200" b="1" dirty="0">
                <a:solidFill>
                  <a:prstClr val="black"/>
                </a:solidFill>
                <a:latin typeface="Calibri"/>
                <a:cs typeface="Arial" charset="0"/>
              </a:rPr>
              <a:t>122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Active,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49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On-Hold - Across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Depts.</a:t>
            </a:r>
          </a:p>
          <a:p>
            <a:pPr marL="114300" marR="0" lvl="0" indent="-1143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FY-17 close out- 118 Completed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(32-Q1, 26-Q2, 25- Q3, 35- Q4);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001254"/>
              </p:ext>
            </p:extLst>
          </p:nvPr>
        </p:nvGraphicFramePr>
        <p:xfrm>
          <a:off x="6149062" y="1140407"/>
          <a:ext cx="1688068" cy="11724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1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441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Actuals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Target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6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Control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77.39%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&gt;70%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6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Caution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11.76%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&lt;20%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6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Critical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</a:rPr>
                        <a:t>4.20%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&lt;10%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76943" y="4235676"/>
            <a:ext cx="5943601" cy="276999"/>
          </a:xfrm>
          <a:prstGeom prst="rect">
            <a:avLst/>
          </a:prstGeom>
          <a:solidFill>
            <a:srgbClr val="35353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FY18 Q2 Plans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4485" y="4743450"/>
            <a:ext cx="4383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marR="0" lvl="1" indent="-227013" algn="l" defTabSz="685702" rtl="0" eaLnBrk="1" fontAlgn="auto" latinLnBrk="0" hangingPunct="1">
              <a:lnSpc>
                <a:spcPts val="165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Re-vamping of PMO processes for project in-take, classification and approvals</a:t>
            </a:r>
          </a:p>
          <a:p>
            <a:pPr marL="227013" marR="0" lvl="1" indent="-227013" algn="l" defTabSz="685702" rtl="0" eaLnBrk="1" fontAlgn="auto" latinLnBrk="0" hangingPunct="1">
              <a:lnSpc>
                <a:spcPts val="165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Complete PMO re-organization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  <a:p>
            <a:pPr marL="227013" marR="0" lvl="1" indent="-227013" algn="l" defTabSz="685702" rtl="0" eaLnBrk="1" fontAlgn="auto" latinLnBrk="0" hangingPunct="1">
              <a:lnSpc>
                <a:spcPts val="165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Complete Customer Service Training Course</a:t>
            </a:r>
          </a:p>
          <a:p>
            <a:pPr marL="227013" marR="0" lvl="1" indent="-227013" algn="l" defTabSz="685702" rtl="0" eaLnBrk="1" fontAlgn="auto" latinLnBrk="0" hangingPunct="1">
              <a:lnSpc>
                <a:spcPts val="165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Complete onboarding of all active projects to MS Project Online</a:t>
            </a: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1" y="47176"/>
            <a:ext cx="9385159" cy="866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Project Management Delivery &amp; Performance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354305"/>
              </p:ext>
            </p:extLst>
          </p:nvPr>
        </p:nvGraphicFramePr>
        <p:xfrm>
          <a:off x="1" y="844714"/>
          <a:ext cx="6076942" cy="601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2FCD32E-025D-4CB3-A6F3-5F57B0FF7E86}"/>
              </a:ext>
            </a:extLst>
          </p:cNvPr>
          <p:cNvSpPr txBox="1"/>
          <p:nvPr/>
        </p:nvSpPr>
        <p:spPr>
          <a:xfrm>
            <a:off x="6146902" y="2854801"/>
            <a:ext cx="462186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 defTabSz="685702" fontAlgn="auto">
              <a:spcBef>
                <a:spcPts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Stage-gate review process rolled out for COO Top Projects</a:t>
            </a:r>
          </a:p>
          <a:p>
            <a:pPr marL="227013" indent="-227013" defTabSz="685702" fontAlgn="auto">
              <a:spcBef>
                <a:spcPts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PMO organizational re-structure – Phase I complete</a:t>
            </a:r>
          </a:p>
          <a:p>
            <a:pPr marL="227013" indent="-227013" defTabSz="685702" fontAlgn="auto">
              <a:spcBef>
                <a:spcPts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Cristo Rey HS/GSU CIS Internship programs complete</a:t>
            </a:r>
          </a:p>
          <a:p>
            <a:pPr marL="227013" indent="-227013" defTabSz="685702" fontAlgn="auto">
              <a:spcBef>
                <a:spcPts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MS Project Online Implementation – Phase I Complete</a:t>
            </a:r>
          </a:p>
        </p:txBody>
      </p:sp>
      <p:pic>
        <p:nvPicPr>
          <p:cNvPr id="8194" name="Picture 2" descr="Image result for MS project online logo">
            <a:extLst>
              <a:ext uri="{FF2B5EF4-FFF2-40B4-BE49-F238E27FC236}">
                <a16:creationId xmlns:a16="http://schemas.microsoft.com/office/drawing/2014/main" id="{F8C71308-CB11-4F42-9D80-278D00264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845" y="4632119"/>
            <a:ext cx="1742547" cy="174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C520F7-F91C-43F2-B2F9-04969BBC8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3203" y="203145"/>
            <a:ext cx="1473818" cy="47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1993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9C7979-8E90-4942-BB84-A086F0AC5DCF}"/>
              </a:ext>
            </a:extLst>
          </p:cNvPr>
          <p:cNvSpPr/>
          <p:nvPr/>
        </p:nvSpPr>
        <p:spPr bwMode="auto">
          <a:xfrm>
            <a:off x="0" y="0"/>
            <a:ext cx="12192000" cy="844714"/>
          </a:xfrm>
          <a:prstGeom prst="rect">
            <a:avLst/>
          </a:prstGeom>
          <a:solidFill>
            <a:srgbClr val="3535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52400" y="902080"/>
            <a:ext cx="12192000" cy="599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3"/>
          <p:cNvSpPr txBox="1">
            <a:spLocks/>
          </p:cNvSpPr>
          <p:nvPr/>
        </p:nvSpPr>
        <p:spPr>
          <a:xfrm>
            <a:off x="129970" y="119043"/>
            <a:ext cx="8767287" cy="67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>
                <a:solidFill>
                  <a:schemeClr val="bg1"/>
                </a:solidFill>
                <a:latin typeface="+mn-lt"/>
              </a:rPr>
              <a:t>PMO: FY17 Year End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9FB291-CA0E-4D87-8EC3-148E2FE8C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203" y="203145"/>
            <a:ext cx="1473818" cy="4701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152400" y="902080"/>
            <a:ext cx="12192000" cy="599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4221419" y="4330386"/>
            <a:ext cx="1584050" cy="10580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702115" y="4330386"/>
            <a:ext cx="1526807" cy="4685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79591" y="4376283"/>
            <a:ext cx="2759351" cy="627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70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217CB36-DAF1-4760-A1A8-1F4ED1712BD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2359" y="3824287"/>
          <a:ext cx="6110288" cy="303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CF984FD-C285-4A6B-B330-90C46FAC9A8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47626" y="3671887"/>
          <a:ext cx="5914895" cy="318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68DAF139-91BF-4E96-AA13-5E270AB026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275463"/>
              </p:ext>
            </p:extLst>
          </p:nvPr>
        </p:nvGraphicFramePr>
        <p:xfrm>
          <a:off x="2897109" y="1058320"/>
          <a:ext cx="6147881" cy="283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2590866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4_ATLStat">
  <a:themeElements>
    <a:clrScheme name="ATLSta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E36C09"/>
      </a:accent5>
      <a:accent6>
        <a:srgbClr val="7F7F7F"/>
      </a:accent6>
      <a:hlink>
        <a:srgbClr val="FFCCFF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4D4D4D"/>
        </a:dk1>
        <a:lt1>
          <a:srgbClr val="FFFFFF"/>
        </a:lt1>
        <a:dk2>
          <a:srgbClr val="999999"/>
        </a:dk2>
        <a:lt2>
          <a:srgbClr val="000000"/>
        </a:lt2>
        <a:accent1>
          <a:srgbClr val="F04E22"/>
        </a:accent1>
        <a:accent2>
          <a:srgbClr val="F0B500"/>
        </a:accent2>
        <a:accent3>
          <a:srgbClr val="FFFFFF"/>
        </a:accent3>
        <a:accent4>
          <a:srgbClr val="404040"/>
        </a:accent4>
        <a:accent5>
          <a:srgbClr val="F6B2AB"/>
        </a:accent5>
        <a:accent6>
          <a:srgbClr val="D9A400"/>
        </a:accent6>
        <a:hlink>
          <a:srgbClr val="F07800"/>
        </a:hlink>
        <a:folHlink>
          <a:srgbClr val="00A6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ATLStat">
  <a:themeElements>
    <a:clrScheme name="ATLSta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E36C09"/>
      </a:accent5>
      <a:accent6>
        <a:srgbClr val="7F7F7F"/>
      </a:accent6>
      <a:hlink>
        <a:srgbClr val="FFCCFF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4D4D4D"/>
        </a:dk1>
        <a:lt1>
          <a:srgbClr val="FFFFFF"/>
        </a:lt1>
        <a:dk2>
          <a:srgbClr val="999999"/>
        </a:dk2>
        <a:lt2>
          <a:srgbClr val="000000"/>
        </a:lt2>
        <a:accent1>
          <a:srgbClr val="F04E22"/>
        </a:accent1>
        <a:accent2>
          <a:srgbClr val="F0B500"/>
        </a:accent2>
        <a:accent3>
          <a:srgbClr val="FFFFFF"/>
        </a:accent3>
        <a:accent4>
          <a:srgbClr val="404040"/>
        </a:accent4>
        <a:accent5>
          <a:srgbClr val="F6B2AB"/>
        </a:accent5>
        <a:accent6>
          <a:srgbClr val="D9A400"/>
        </a:accent6>
        <a:hlink>
          <a:srgbClr val="F07800"/>
        </a:hlink>
        <a:folHlink>
          <a:srgbClr val="00A6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ED6D26F848CF429F382DCFFC1D6176" ma:contentTypeVersion="7" ma:contentTypeDescription="Create a new document." ma:contentTypeScope="" ma:versionID="cbc9316bd9c3fafc462fb7085c38a67b">
  <xsd:schema xmlns:xsd="http://www.w3.org/2001/XMLSchema" xmlns:xs="http://www.w3.org/2001/XMLSchema" xmlns:p="http://schemas.microsoft.com/office/2006/metadata/properties" xmlns:ns2="0037154b-a6ab-4e53-8c23-0c790a96f4f4" xmlns:ns3="23a4cfb0-d3ee-4e8a-a3b9-184313691e4e" targetNamespace="http://schemas.microsoft.com/office/2006/metadata/properties" ma:root="true" ma:fieldsID="fd948a32720b0ea76a77b198c5fda63e" ns2:_="" ns3:_="">
    <xsd:import namespace="0037154b-a6ab-4e53-8c23-0c790a96f4f4"/>
    <xsd:import namespace="23a4cfb0-d3ee-4e8a-a3b9-184313691e4e"/>
    <xsd:element name="properties">
      <xsd:complexType>
        <xsd:sequence>
          <xsd:element name="documentManagement">
            <xsd:complexType>
              <xsd:all>
                <xsd:element ref="ns2:cc6fc033cadf4319b41c4284710b1a5e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7154b-a6ab-4e53-8c23-0c790a96f4f4" elementFormDefault="qualified">
    <xsd:import namespace="http://schemas.microsoft.com/office/2006/documentManagement/types"/>
    <xsd:import namespace="http://schemas.microsoft.com/office/infopath/2007/PartnerControls"/>
    <xsd:element name="cc6fc033cadf4319b41c4284710b1a5e" ma:index="9" ma:taxonomy="true" ma:internalName="cc6fc033cadf4319b41c4284710b1a5e" ma:taxonomyFieldName="Owner" ma:displayName="Owner" ma:default="" ma:fieldId="{cc6fc033-cadf-4319-b41c-4284710b1a5e}" ma:sspId="20b86d5d-5381-4d6d-9575-2047fe178979" ma:termSetId="654a67f5-1cc4-4749-a58e-65586cb16ee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a4cfb0-d3ee-4e8a-a3b9-184313691e4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2ca5c6e2-3d20-4676-bb80-1b0ab53cf2ad}" ma:internalName="TaxCatchAll" ma:showField="CatchAllData" ma:web="23a4cfb0-d3ee-4e8a-a3b9-184313691e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Audienc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a4cfb0-d3ee-4e8a-a3b9-184313691e4e">
      <Value>29</Value>
    </TaxCatchAll>
    <cc6fc033cadf4319b41c4284710b1a5e xmlns="0037154b-a6ab-4e53-8c23-0c790a96f4f4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Business, Performance and Accountability</TermName>
          <TermId xmlns="http://schemas.microsoft.com/office/infopath/2007/PartnerControls">d5936acc-3c82-433d-9caf-5ca0cd353143</TermId>
        </TermInfo>
      </Terms>
    </cc6fc033cadf4319b41c4284710b1a5e>
  </documentManagement>
</p:properties>
</file>

<file path=customXml/itemProps1.xml><?xml version="1.0" encoding="utf-8"?>
<ds:datastoreItem xmlns:ds="http://schemas.openxmlformats.org/officeDocument/2006/customXml" ds:itemID="{1F5228CC-E381-4D29-AAAA-C9140DBFE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37154b-a6ab-4e53-8c23-0c790a96f4f4"/>
    <ds:schemaRef ds:uri="23a4cfb0-d3ee-4e8a-a3b9-184313691e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3BB7DA-6476-4CD6-9400-470A680B00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B66072-5B02-41CB-923E-DA7D39CC592F}">
  <ds:schemaRefs>
    <ds:schemaRef ds:uri="http://purl.org/dc/elements/1.1/"/>
    <ds:schemaRef ds:uri="http://schemas.microsoft.com/office/2006/metadata/properties"/>
    <ds:schemaRef ds:uri="23a4cfb0-d3ee-4e8a-a3b9-184313691e4e"/>
    <ds:schemaRef ds:uri="0037154b-a6ab-4e53-8c23-0c790a96f4f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90914</TotalTime>
  <Words>1493</Words>
  <Application>Microsoft Office PowerPoint</Application>
  <PresentationFormat>Widescreen</PresentationFormat>
  <Paragraphs>431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Times New Roman</vt:lpstr>
      <vt:lpstr>Wingdings</vt:lpstr>
      <vt:lpstr>4_ATLStat</vt:lpstr>
      <vt:lpstr>5_ATLStat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FY18 Q1 Implemented Projects (11)</vt:lpstr>
      <vt:lpstr>FY18 Q2 Projected to Be  Implemented (44)</vt:lpstr>
      <vt:lpstr>FY18 Q2 Projected to Be  Implemented (44) (cont’d)</vt:lpstr>
      <vt:lpstr>PowerPoint Presentation</vt:lpstr>
    </vt:vector>
  </TitlesOfParts>
  <Company>Lenovo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</dc:title>
  <dc:creator>mdnguyen</dc:creator>
  <cp:lastModifiedBy>Joseph, Benita</cp:lastModifiedBy>
  <cp:revision>2011</cp:revision>
  <cp:lastPrinted>2017-10-04T14:27:50Z</cp:lastPrinted>
  <dcterms:created xsi:type="dcterms:W3CDTF">2011-10-05T18:52:35Z</dcterms:created>
  <dcterms:modified xsi:type="dcterms:W3CDTF">2017-10-11T16:41:56Z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ContentTypeId">
    <vt:lpwstr>0x0101000FED6D26F848CF429F382DCFFC1D6176</vt:lpwstr>
  </property>
  <property fmtid="{D5CDD505-2E9C-101B-9397-08002B2CF9AE}" pid="4" name="Owner">
    <vt:lpwstr>29;#Business, Performance and Accountability|d5936acc-3c82-433d-9caf-5ca0cd353143</vt:lpwstr>
  </property>
</Properties>
</file>