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80" r:id="rId3"/>
    <p:sldId id="281" r:id="rId4"/>
  </p:sldIdLst>
  <p:sldSz cx="9144000" cy="5143500" type="screen16x9"/>
  <p:notesSz cx="697388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9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D9F5FF"/>
    <a:srgbClr val="BDEEFF"/>
    <a:srgbClr val="C9EDFF"/>
    <a:srgbClr val="ACE3FF"/>
    <a:srgbClr val="F2F2F2"/>
    <a:srgbClr val="8439BD"/>
    <a:srgbClr val="025298"/>
    <a:srgbClr val="7097D9"/>
    <a:srgbClr val="6EF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92779" autoAdjust="0"/>
  </p:normalViewPr>
  <p:slideViewPr>
    <p:cSldViewPr snapToGrid="0" snapToObjects="1">
      <p:cViewPr>
        <p:scale>
          <a:sx n="125" d="100"/>
          <a:sy n="125" d="100"/>
        </p:scale>
        <p:origin x="-1272" y="-6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-5136" y="-104"/>
      </p:cViewPr>
      <p:guideLst>
        <p:guide orient="horz" pos="2909"/>
        <p:guide pos="21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_Slidebcgrnd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72" r="-44505"/>
          <a:stretch/>
        </p:blipFill>
        <p:spPr>
          <a:xfrm>
            <a:off x="0" y="0"/>
            <a:ext cx="12950465" cy="9646567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39096" y="1090370"/>
            <a:ext cx="6328158" cy="923608"/>
          </a:xfrm>
          <a:prstGeom prst="rect">
            <a:avLst/>
          </a:prstGeom>
        </p:spPr>
        <p:txBody>
          <a:bodyPr vert="horz" lIns="92604" tIns="46303" rIns="92604" bIns="463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04" tIns="46303" rIns="92604" bIns="46303" rtlCol="0"/>
          <a:lstStyle>
            <a:lvl1pPr algn="r">
              <a:defRPr sz="1200"/>
            </a:lvl1pPr>
          </a:lstStyle>
          <a:p>
            <a:fld id="{0E22E1C9-D88C-944C-AF71-20745A711C3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04" tIns="46303" rIns="92604" bIns="463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04" tIns="46303" rIns="92604" bIns="46303" rtlCol="0" anchor="b"/>
          <a:lstStyle>
            <a:lvl1pPr algn="r">
              <a:defRPr sz="1200"/>
            </a:lvl1pPr>
          </a:lstStyle>
          <a:p>
            <a:fld id="{7C11E509-EDAD-7549-B425-DA708A1F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04" tIns="46303" rIns="92604" bIns="46303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04" tIns="46303" rIns="92604" bIns="46303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CE3523B9-78E1-4345-AA62-5BD6105820A1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4" tIns="46303" rIns="92604" bIns="46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04" tIns="46303" rIns="92604" bIns="4630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04" tIns="46303" rIns="92604" bIns="46303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04" tIns="46303" rIns="92604" bIns="46303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DCF597B0-247E-D54D-9977-2B387D3720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54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36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3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7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9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3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_SectionCover2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861011"/>
            <a:ext cx="9144000" cy="1102519"/>
          </a:xfrm>
        </p:spPr>
        <p:txBody>
          <a:bodyPr>
            <a:normAutofit/>
          </a:bodyPr>
          <a:lstStyle>
            <a:lvl1pPr algn="ctr">
              <a:defRPr sz="4000" spc="5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7015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8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4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0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9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owerpoint_Slidebcgrnd2.jpg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32116"/>
            <a:ext cx="6915619" cy="70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5368"/>
            <a:ext cx="8229600" cy="308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21" descr="Atlanta Seal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988" y="468583"/>
            <a:ext cx="881332" cy="64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40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55BABB5-A2ED-0041-A542-64358E3D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8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i="0" kern="1200" cap="all" spc="3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4592" indent="-164592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•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38912" indent="-256032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–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OB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" y="-174"/>
            <a:ext cx="9144000" cy="5143500"/>
          </a:xfrm>
          <a:prstGeom prst="rect">
            <a:avLst/>
          </a:prstGeom>
        </p:spPr>
      </p:pic>
      <p:pic>
        <p:nvPicPr>
          <p:cNvPr id="2" name="Picture 21" descr="Atlanta Sea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798" y="300086"/>
            <a:ext cx="1668403" cy="1223801"/>
          </a:xfrm>
          <a:prstGeom prst="ellipse">
            <a:avLst/>
          </a:prstGeom>
          <a:ln>
            <a:noFill/>
          </a:ln>
          <a:effectLst>
            <a:glow>
              <a:schemeClr val="bg1"/>
            </a:glo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619359"/>
            <a:ext cx="9144000" cy="1604925"/>
          </a:xfrm>
          <a:prstGeom prst="rect">
            <a:avLst/>
          </a:prstGeom>
          <a:solidFill>
            <a:srgbClr val="F2F2F2">
              <a:alpha val="61961"/>
            </a:srgbClr>
          </a:solidFill>
          <a:ln w="76200">
            <a:noFill/>
          </a:ln>
        </p:spPr>
        <p:txBody>
          <a:bodyPr anchor="ctr">
            <a:normAutofit fontScale="92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1" i="0" kern="1200" cap="all" spc="17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900" dirty="0">
                <a:solidFill>
                  <a:schemeClr val="tx1"/>
                </a:solidFill>
              </a:rPr>
              <a:t>Department of Finance</a:t>
            </a:r>
          </a:p>
          <a:p>
            <a:pPr algn="ctr"/>
            <a:r>
              <a:rPr lang="en-US" altLang="en-US" sz="2900" dirty="0">
                <a:solidFill>
                  <a:schemeClr val="tx1"/>
                </a:solidFill>
              </a:rPr>
              <a:t>Executive Summary Ordinance 17- O- 1552 </a:t>
            </a:r>
          </a:p>
          <a:p>
            <a:pPr algn="ctr"/>
            <a:r>
              <a:rPr lang="en-US" altLang="en-US" sz="2900" dirty="0">
                <a:solidFill>
                  <a:schemeClr val="tx1"/>
                </a:solidFill>
              </a:rPr>
              <a:t>Series 2017 Atlantic Station TAD Refunding</a:t>
            </a:r>
          </a:p>
          <a:p>
            <a:pPr algn="ctr"/>
            <a:r>
              <a:rPr lang="en-US" altLang="en-US" sz="2900" dirty="0">
                <a:solidFill>
                  <a:schemeClr val="tx1"/>
                </a:solidFill>
              </a:rPr>
              <a:t>September 13, 2017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8800" y="4502345"/>
            <a:ext cx="7950200" cy="0"/>
          </a:xfrm>
          <a:prstGeom prst="line">
            <a:avLst/>
          </a:prstGeom>
          <a:ln w="12700">
            <a:solidFill>
              <a:srgbClr val="ACE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8800" y="4873820"/>
            <a:ext cx="7950200" cy="0"/>
          </a:xfrm>
          <a:prstGeom prst="line">
            <a:avLst/>
          </a:prstGeom>
          <a:ln w="12700">
            <a:solidFill>
              <a:srgbClr val="ACE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" y="4527746"/>
            <a:ext cx="9144001" cy="461665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cap="all" spc="70" dirty="0">
                <a:cs typeface="Franklin Gothic Book"/>
              </a:rPr>
              <a:t>J. Anthony Beard, CFO   </a:t>
            </a:r>
            <a:r>
              <a:rPr lang="en-US" sz="2000" b="1" cap="all" spc="70" dirty="0">
                <a:cs typeface="Franklin Gothic Book"/>
                <a:sym typeface="Wingdings"/>
              </a:rPr>
              <a:t></a:t>
            </a:r>
            <a:r>
              <a:rPr lang="en-US" sz="2000" b="1" cap="all" spc="70" dirty="0">
                <a:cs typeface="Franklin Gothic Book"/>
              </a:rPr>
              <a:t>  John Gaffney, Deputy CFO</a:t>
            </a:r>
          </a:p>
        </p:txBody>
      </p:sp>
    </p:spTree>
    <p:extLst>
      <p:ext uri="{BB962C8B-B14F-4D97-AF65-F5344CB8AC3E}">
        <p14:creationId xmlns:p14="http://schemas.microsoft.com/office/powerpoint/2010/main" val="13772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EC533E3A-C295-4AAF-974E-0240E21D8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473" y="396695"/>
            <a:ext cx="7391400" cy="714375"/>
          </a:xfrm>
        </p:spPr>
        <p:txBody>
          <a:bodyPr/>
          <a:lstStyle/>
          <a:p>
            <a:pPr eaLnBrk="1" hangingPunct="1"/>
            <a:r>
              <a:rPr lang="en-US" altLang="en-US" dirty="0"/>
              <a:t>Executive Summary Ordinance 17-O-1552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E1DBB691-6DA6-4AC3-84B0-5A4866A1C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23530"/>
            <a:ext cx="8497887" cy="391997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sz="2000" dirty="0"/>
              <a:t>Refund $49.87MM outstanding portion of Series 2007 Atlantic Station TAD  Bonds (</a:t>
            </a:r>
            <a:r>
              <a:rPr lang="en-US" altLang="en-US" sz="1800" dirty="0"/>
              <a:t>excludes Series 2006 TADs</a:t>
            </a:r>
            <a:r>
              <a:rPr lang="en-US" altLang="en-US" sz="2000" dirty="0"/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000" dirty="0"/>
              <a:t>Projected PV Savings from transaction is estimated at $4.6MM or 9.157%  </a:t>
            </a:r>
          </a:p>
          <a:p>
            <a:pPr eaLnBrk="1" hangingPunct="1">
              <a:defRPr/>
            </a:pPr>
            <a:r>
              <a:rPr lang="en-US" altLang="en-US" sz="2000" dirty="0"/>
              <a:t>Estimated All-In TIC Cost – 2.330%</a:t>
            </a:r>
          </a:p>
          <a:p>
            <a:pPr lvl="1" eaLnBrk="1" hangingPunct="1">
              <a:buClr>
                <a:srgbClr val="009ED6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/>
              <a:t>Series 2007 All-In TIC Cost – 5.041% </a:t>
            </a:r>
          </a:p>
          <a:p>
            <a:pPr eaLnBrk="1" hangingPunct="1">
              <a:defRPr/>
            </a:pPr>
            <a:r>
              <a:rPr lang="en-US" altLang="en-US" sz="2000" dirty="0"/>
              <a:t>Select team of professionals to execute transaction, and pay costs for bonds issuance</a:t>
            </a:r>
          </a:p>
          <a:p>
            <a:pPr lvl="1" eaLnBrk="1" hangingPunct="1">
              <a:buClr>
                <a:srgbClr val="009ED6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/>
              <a:t>Underwriters Discount - $187K (</a:t>
            </a:r>
            <a:r>
              <a:rPr lang="en-US" altLang="en-US" sz="1400" dirty="0"/>
              <a:t>estimated cost</a:t>
            </a:r>
            <a:r>
              <a:rPr lang="en-US" altLang="en-US" sz="1800" dirty="0"/>
              <a:t>)</a:t>
            </a:r>
          </a:p>
          <a:p>
            <a:pPr lvl="1" eaLnBrk="1" hangingPunct="1">
              <a:buClr>
                <a:srgbClr val="009ED6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/>
              <a:t>Cost of Issuance - $375K (</a:t>
            </a:r>
            <a:r>
              <a:rPr lang="en-US" altLang="en-US" sz="1400" dirty="0"/>
              <a:t>estimated cost</a:t>
            </a:r>
            <a:r>
              <a:rPr lang="en-US" altLang="en-US" sz="1800" dirty="0"/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000" dirty="0"/>
              <a:t>Maintain existing maturities of refunded bonds (</a:t>
            </a:r>
            <a:r>
              <a:rPr lang="en-US" altLang="en-US" dirty="0"/>
              <a:t>final maturity 2024</a:t>
            </a:r>
            <a:r>
              <a:rPr lang="en-US" altLang="en-US" sz="2000" dirty="0"/>
              <a:t>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000" dirty="0"/>
              <a:t>Maximum annual debt service (</a:t>
            </a:r>
            <a:r>
              <a:rPr lang="en-US" altLang="en-US" sz="1800" dirty="0"/>
              <a:t>MADs</a:t>
            </a:r>
            <a:r>
              <a:rPr lang="en-US" altLang="en-US" sz="2000" dirty="0"/>
              <a:t>) is </a:t>
            </a:r>
            <a:r>
              <a:rPr lang="en-US" altLang="en-US" sz="2000" dirty="0" smtClean="0"/>
              <a:t>$6.37 MM</a:t>
            </a:r>
            <a:endParaRPr lang="en-US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000" dirty="0"/>
              <a:t>Estimated transaction closing date – November 29, 2017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446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E1445DAE-B7FF-4C0D-98FA-C523EC2D7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388961"/>
            <a:ext cx="7391400" cy="790949"/>
          </a:xfrm>
        </p:spPr>
        <p:txBody>
          <a:bodyPr anchor="ctr">
            <a:normAutofit fontScale="90000"/>
          </a:bodyPr>
          <a:lstStyle/>
          <a:p>
            <a:r>
              <a:rPr lang="en-US" altLang="en-US" dirty="0"/>
              <a:t>Refunding Summary – </a:t>
            </a:r>
            <a:br>
              <a:rPr lang="en-US" altLang="en-US" dirty="0"/>
            </a:br>
            <a:r>
              <a:rPr lang="en-US" altLang="en-US" dirty="0"/>
              <a:t>Estimated Cash Flow Savings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E2E97B8-08A9-4A8A-A89E-DE0C55B2C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476242"/>
              </p:ext>
            </p:extLst>
          </p:nvPr>
        </p:nvGraphicFramePr>
        <p:xfrm>
          <a:off x="446088" y="1288365"/>
          <a:ext cx="8365405" cy="295302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73081">
                  <a:extLst>
                    <a:ext uri="{9D8B030D-6E8A-4147-A177-3AD203B41FA5}">
                      <a16:colId xmlns:a16="http://schemas.microsoft.com/office/drawing/2014/main" xmlns="" val="1583130979"/>
                    </a:ext>
                  </a:extLst>
                </a:gridCol>
                <a:gridCol w="1673081">
                  <a:extLst>
                    <a:ext uri="{9D8B030D-6E8A-4147-A177-3AD203B41FA5}">
                      <a16:colId xmlns:a16="http://schemas.microsoft.com/office/drawing/2014/main" xmlns="" val="3045929385"/>
                    </a:ext>
                  </a:extLst>
                </a:gridCol>
                <a:gridCol w="1673081">
                  <a:extLst>
                    <a:ext uri="{9D8B030D-6E8A-4147-A177-3AD203B41FA5}">
                      <a16:colId xmlns:a16="http://schemas.microsoft.com/office/drawing/2014/main" xmlns="" val="2231810295"/>
                    </a:ext>
                  </a:extLst>
                </a:gridCol>
                <a:gridCol w="1673081">
                  <a:extLst>
                    <a:ext uri="{9D8B030D-6E8A-4147-A177-3AD203B41FA5}">
                      <a16:colId xmlns:a16="http://schemas.microsoft.com/office/drawing/2014/main" xmlns="" val="3799781728"/>
                    </a:ext>
                  </a:extLst>
                </a:gridCol>
                <a:gridCol w="1673081">
                  <a:extLst>
                    <a:ext uri="{9D8B030D-6E8A-4147-A177-3AD203B41FA5}">
                      <a16:colId xmlns:a16="http://schemas.microsoft.com/office/drawing/2014/main" xmlns="" val="3903123131"/>
                    </a:ext>
                  </a:extLst>
                </a:gridCol>
              </a:tblGrid>
              <a:tr h="3486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Fiscal Year End</a:t>
                      </a:r>
                    </a:p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(June 30)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Refunded Bonds Debt Service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Prior Receipts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Refunding Bonds Debt Service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Total Cash Flow Savings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>
                    <a:solidFill>
                      <a:srgbClr val="009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299032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7,591,406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6,470,334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947,664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173,408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240706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7,587,597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6,364,375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1,223,222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682317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7,587,506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6,368,125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1,219,381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631446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7,588,281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6,364,750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1,223,531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224764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7,587,388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6,368,625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1,218,763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9658186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7,588,906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6,369,000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1,219,906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004514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7,590,888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6,370,250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1,220,638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D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484277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7,417,069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6,196,125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1,220,944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066395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$       60,539,041 </a:t>
                      </a:r>
                      <a:endParaRPr lang="en-U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$       6,470,334 </a:t>
                      </a:r>
                      <a:endParaRPr lang="en-U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$       45,348,914 </a:t>
                      </a:r>
                      <a:endParaRPr lang="en-U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$       8,719,793 </a:t>
                      </a:r>
                      <a:endParaRPr lang="en-U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rgbClr val="009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441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8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9186</TotalTime>
  <Words>244</Words>
  <Application>Microsoft Office PowerPoint</Application>
  <PresentationFormat>On-screen Show (16:9)</PresentationFormat>
  <Paragraphs>62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Executive Summary Ordinance 17-O-1552</vt:lpstr>
      <vt:lpstr>Refunding Summary –  Estimated Cash Flow Savings</vt:lpstr>
    </vt:vector>
  </TitlesOfParts>
  <Company>wwd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mc</dc:creator>
  <cp:lastModifiedBy>Pace, Theodis</cp:lastModifiedBy>
  <cp:revision>540</cp:revision>
  <cp:lastPrinted>2017-09-13T15:54:56Z</cp:lastPrinted>
  <dcterms:created xsi:type="dcterms:W3CDTF">2016-02-13T15:24:12Z</dcterms:created>
  <dcterms:modified xsi:type="dcterms:W3CDTF">2017-09-13T18:40:44Z</dcterms:modified>
</cp:coreProperties>
</file>