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9" r:id="rId5"/>
    <p:sldId id="258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jlong\Documents\Quarterly%20Outsource%20Meetings\Outsource%20Presentation%202017\Atlanta,%20G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Stats!$A$3</c:f>
              <c:strCache>
                <c:ptCount val="1"/>
                <c:pt idx="0">
                  <c:v>*2017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Stats!$B$1:$G$1</c:f>
              <c:strCache>
                <c:ptCount val="3"/>
                <c:pt idx="0">
                  <c:v>Alarm Locations w/False Alarms</c:v>
                </c:pt>
                <c:pt idx="1">
                  <c:v>Total False Alarms</c:v>
                </c:pt>
                <c:pt idx="2">
                  <c:v>Total Alarm Locations</c:v>
                </c:pt>
              </c:strCache>
            </c:strRef>
          </c:cat>
          <c:val>
            <c:numRef>
              <c:f>Stats!$B$3:$G$3</c:f>
              <c:numCache>
                <c:formatCode>General</c:formatCode>
                <c:ptCount val="3"/>
                <c:pt idx="0">
                  <c:v>12113</c:v>
                </c:pt>
                <c:pt idx="1">
                  <c:v>19083</c:v>
                </c:pt>
                <c:pt idx="2">
                  <c:v>78115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D0-43B2-9EB3-C00F0D207BC4}"/>
            </c:ext>
          </c:extLst>
        </c:ser>
        <c:ser>
          <c:idx val="2"/>
          <c:order val="1"/>
          <c:tx>
            <c:strRef>
              <c:f>Stats!$A$4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Stats!$B$1:$G$1</c:f>
              <c:strCache>
                <c:ptCount val="3"/>
                <c:pt idx="0">
                  <c:v>Alarm Locations w/False Alarms</c:v>
                </c:pt>
                <c:pt idx="1">
                  <c:v>Total False Alarms</c:v>
                </c:pt>
                <c:pt idx="2">
                  <c:v>Total Alarm Locations</c:v>
                </c:pt>
              </c:strCache>
            </c:strRef>
          </c:cat>
          <c:val>
            <c:numRef>
              <c:f>Stats!$B$4:$G$4</c:f>
              <c:numCache>
                <c:formatCode>General</c:formatCode>
                <c:ptCount val="3"/>
                <c:pt idx="0">
                  <c:v>16154</c:v>
                </c:pt>
                <c:pt idx="1">
                  <c:v>28560</c:v>
                </c:pt>
                <c:pt idx="2">
                  <c:v>72383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D0-43B2-9EB3-C00F0D207BC4}"/>
            </c:ext>
          </c:extLst>
        </c:ser>
        <c:ser>
          <c:idx val="3"/>
          <c:order val="2"/>
          <c:tx>
            <c:strRef>
              <c:f>Stats!$A$5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Stats!$B$1:$G$1</c:f>
              <c:strCache>
                <c:ptCount val="3"/>
                <c:pt idx="0">
                  <c:v>Alarm Locations w/False Alarms</c:v>
                </c:pt>
                <c:pt idx="1">
                  <c:v>Total False Alarms</c:v>
                </c:pt>
                <c:pt idx="2">
                  <c:v>Total Alarm Locations</c:v>
                </c:pt>
              </c:strCache>
            </c:strRef>
          </c:cat>
          <c:val>
            <c:numRef>
              <c:f>Stats!$B$5:$G$5</c:f>
              <c:numCache>
                <c:formatCode>General</c:formatCode>
                <c:ptCount val="3"/>
                <c:pt idx="0">
                  <c:v>16128</c:v>
                </c:pt>
                <c:pt idx="1">
                  <c:v>28519</c:v>
                </c:pt>
                <c:pt idx="2">
                  <c:v>63526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D0-43B2-9EB3-C00F0D207BC4}"/>
            </c:ext>
          </c:extLst>
        </c:ser>
        <c:ser>
          <c:idx val="4"/>
          <c:order val="3"/>
          <c:tx>
            <c:strRef>
              <c:f>Stats!$A$6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Stats!$B$1:$G$1</c:f>
              <c:strCache>
                <c:ptCount val="3"/>
                <c:pt idx="0">
                  <c:v>Alarm Locations w/False Alarms</c:v>
                </c:pt>
                <c:pt idx="1">
                  <c:v>Total False Alarms</c:v>
                </c:pt>
                <c:pt idx="2">
                  <c:v>Total Alarm Locations</c:v>
                </c:pt>
              </c:strCache>
            </c:strRef>
          </c:cat>
          <c:val>
            <c:numRef>
              <c:f>Stats!$B$6:$G$6</c:f>
              <c:numCache>
                <c:formatCode>General</c:formatCode>
                <c:ptCount val="3"/>
                <c:pt idx="0">
                  <c:v>17440</c:v>
                </c:pt>
                <c:pt idx="1">
                  <c:v>32416</c:v>
                </c:pt>
                <c:pt idx="2">
                  <c:v>54404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5D0-43B2-9EB3-C00F0D207B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631680"/>
        <c:axId val="124060032"/>
      </c:barChart>
      <c:catAx>
        <c:axId val="12463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060032"/>
        <c:crosses val="autoZero"/>
        <c:auto val="1"/>
        <c:lblAlgn val="ctr"/>
        <c:lblOffset val="100"/>
        <c:noMultiLvlLbl val="0"/>
      </c:catAx>
      <c:valAx>
        <c:axId val="124060032"/>
        <c:scaling>
          <c:orientation val="minMax"/>
          <c:max val="85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3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Percentage of Alarm Locations With No False Alarms</a:t>
            </a:r>
          </a:p>
        </c:rich>
      </c:tx>
      <c:layout>
        <c:manualLayout>
          <c:xMode val="edge"/>
          <c:yMode val="edge"/>
          <c:x val="0.2583220778168086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Alarm Locations With No False Alarms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81-403C-A505-AEEC94DCC4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81-403C-A505-AEEC94DCC46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081-403C-A505-AEEC94DCC4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0.85</c:v>
                </c:pt>
                <c:pt idx="1">
                  <c:v>0.78</c:v>
                </c:pt>
                <c:pt idx="2">
                  <c:v>0.75</c:v>
                </c:pt>
                <c:pt idx="3">
                  <c:v>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081-403C-A505-AEEC94DCC4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081280"/>
        <c:axId val="124085376"/>
      </c:barChart>
      <c:catAx>
        <c:axId val="124081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085376"/>
        <c:crosses val="autoZero"/>
        <c:auto val="1"/>
        <c:lblAlgn val="ctr"/>
        <c:lblOffset val="100"/>
        <c:noMultiLvlLbl val="0"/>
      </c:catAx>
      <c:valAx>
        <c:axId val="1240853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08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2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5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2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7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C6796-AD02-4584-9932-4F85DBC8D36A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C055-8ED6-4DD0-96A4-3ACD53052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3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38300" y="2217373"/>
            <a:ext cx="9144000" cy="2387600"/>
          </a:xfrm>
          <a:noFill/>
        </p:spPr>
        <p:txBody>
          <a:bodyPr/>
          <a:lstStyle/>
          <a:p>
            <a:r>
              <a:rPr lang="en-US" dirty="0"/>
              <a:t>Atlanta False Alarm Reduction Program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38300" y="4604973"/>
            <a:ext cx="9144000" cy="1655762"/>
          </a:xfrm>
        </p:spPr>
        <p:txBody>
          <a:bodyPr/>
          <a:lstStyle/>
          <a:p>
            <a:r>
              <a:rPr lang="en-US" dirty="0"/>
              <a:t>September 8,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490" y="743902"/>
            <a:ext cx="1905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1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019750"/>
              </p:ext>
            </p:extLst>
          </p:nvPr>
        </p:nvGraphicFramePr>
        <p:xfrm>
          <a:off x="0" y="217170"/>
          <a:ext cx="12001500" cy="664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50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20420"/>
              </p:ext>
            </p:extLst>
          </p:nvPr>
        </p:nvGraphicFramePr>
        <p:xfrm>
          <a:off x="514350" y="320040"/>
          <a:ext cx="11349990" cy="606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0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False Alarm Reduction By Zone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59072"/>
              </p:ext>
            </p:extLst>
          </p:nvPr>
        </p:nvGraphicFramePr>
        <p:xfrm>
          <a:off x="2897747" y="1690688"/>
          <a:ext cx="5104703" cy="4146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19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6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7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84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Zone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2017 YTD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% Difference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59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2469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4684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59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7653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12040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-36%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59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2955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5074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59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4605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6965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59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2057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3629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132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4802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7855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-39%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3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Difference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41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692" y="1587770"/>
            <a:ext cx="115578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Reduction in overall cost to the Police Department as a result of the reduction in number of false alarms calls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/>
              <a:t>Saved  2500 man hours in false alarm costs to PD in 2015*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/>
              <a:t>Saved 3500 </a:t>
            </a:r>
            <a:r>
              <a:rPr lang="en-US" sz="2800"/>
              <a:t>man hours in </a:t>
            </a:r>
            <a:r>
              <a:rPr lang="en-US" sz="2800" dirty="0"/>
              <a:t>false alarm costs to PD in 2016*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Reduction in overall false alarms despite an increase in alarm users of at least 10,000 each year since the inception of the program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/>
              <a:t>Additional resources available to respond to actual emergencies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Alarm locations with false alarms has deceased from 17,440 in 2014 to 16,154 in 2016 despite a 33% increase in alarm locations.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r>
              <a:rPr lang="en-US" sz="2800" dirty="0"/>
              <a:t>*Based on average response times for each call of 15 min.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350" y="531234"/>
            <a:ext cx="10515600" cy="875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Atlanta False Alarm Program Benefits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5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60020"/>
            <a:ext cx="10515600" cy="1027748"/>
          </a:xfrm>
        </p:spPr>
        <p:txBody>
          <a:bodyPr/>
          <a:lstStyle/>
          <a:p>
            <a:pPr algn="ctr"/>
            <a:r>
              <a:rPr lang="en-US" dirty="0" err="1"/>
              <a:t>CryWolf</a:t>
            </a:r>
            <a:r>
              <a:rPr lang="en-US" dirty="0"/>
              <a:t> Customers 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1093786"/>
            <a:ext cx="7905750" cy="516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31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189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Atlanta False Alarm Reduction Program </vt:lpstr>
      <vt:lpstr>PowerPoint Presentation</vt:lpstr>
      <vt:lpstr>PowerPoint Presentation</vt:lpstr>
      <vt:lpstr>False Alarm Reduction By Zone</vt:lpstr>
      <vt:lpstr>Atlanta False Alarm Program Benefits </vt:lpstr>
      <vt:lpstr>CryWolf Customers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Suiter</dc:creator>
  <cp:lastModifiedBy>Pace, Theodis</cp:lastModifiedBy>
  <cp:revision>26</cp:revision>
  <dcterms:created xsi:type="dcterms:W3CDTF">2017-08-30T16:26:12Z</dcterms:created>
  <dcterms:modified xsi:type="dcterms:W3CDTF">2017-09-13T18:41:25Z</dcterms:modified>
</cp:coreProperties>
</file>