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0" r:id="rId4"/>
    <p:sldId id="279" r:id="rId5"/>
    <p:sldId id="280" r:id="rId6"/>
    <p:sldId id="259" r:id="rId7"/>
    <p:sldId id="261" r:id="rId8"/>
    <p:sldId id="281" r:id="rId9"/>
    <p:sldId id="263" r:id="rId10"/>
    <p:sldId id="282" r:id="rId11"/>
    <p:sldId id="264" r:id="rId12"/>
    <p:sldId id="266" r:id="rId13"/>
    <p:sldId id="265" r:id="rId14"/>
    <p:sldId id="283" r:id="rId15"/>
    <p:sldId id="284" r:id="rId16"/>
    <p:sldId id="267" r:id="rId17"/>
    <p:sldId id="270" r:id="rId18"/>
    <p:sldId id="271" r:id="rId19"/>
    <p:sldId id="276"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27" autoAdjust="0"/>
  </p:normalViewPr>
  <p:slideViewPr>
    <p:cSldViewPr>
      <p:cViewPr varScale="1">
        <p:scale>
          <a:sx n="72" d="100"/>
          <a:sy n="72" d="100"/>
        </p:scale>
        <p:origin x="211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5A9A8-739C-4600-B2F1-85F723111230}" type="datetimeFigureOut">
              <a:rPr lang="en-US" smtClean="0"/>
              <a:t>8/29/2017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95D63-0076-4474-A71B-05B66F77FF63}" type="slidenum">
              <a:rPr lang="en-US" smtClean="0"/>
              <a:t>‹#›</a:t>
            </a:fld>
            <a:endParaRPr lang="en-US"/>
          </a:p>
        </p:txBody>
      </p:sp>
    </p:spTree>
    <p:extLst>
      <p:ext uri="{BB962C8B-B14F-4D97-AF65-F5344CB8AC3E}">
        <p14:creationId xmlns:p14="http://schemas.microsoft.com/office/powerpoint/2010/main" val="186570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4723B7-E3B3-46BE-867E-F9EF42783054}" type="slidenum">
              <a:rPr lang="en-US" smtClean="0"/>
              <a:t>1</a:t>
            </a:fld>
            <a:endParaRPr lang="en-US" dirty="0"/>
          </a:p>
        </p:txBody>
      </p:sp>
    </p:spTree>
    <p:extLst>
      <p:ext uri="{BB962C8B-B14F-4D97-AF65-F5344CB8AC3E}">
        <p14:creationId xmlns:p14="http://schemas.microsoft.com/office/powerpoint/2010/main" val="1623074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observed vandalism, such as offensive graffiti, and 18 safety-related problem conditions at eight city parks during our inspections and reported them to the Office of Parks. As of April 2017, the department had resolved 12 of the problems, but 5 hadn’t been entered into the work order management software for a service request or work order.</a:t>
            </a:r>
          </a:p>
          <a:p>
            <a:endParaRPr lang="en-US" dirty="0"/>
          </a:p>
          <a:p>
            <a:r>
              <a:rPr lang="en-US" sz="1200" b="0" i="0" u="none" strike="noStrike" kern="1200" baseline="0" dirty="0">
                <a:solidFill>
                  <a:schemeClr val="tx1"/>
                </a:solidFill>
                <a:latin typeface="+mn-lt"/>
                <a:ea typeface="+mn-ea"/>
                <a:cs typeface="+mn-cs"/>
              </a:rPr>
              <a:t>According to the operations manual, parks supervisors are responsible for barricading or using caution tape to safeguard areas with safety hazards and for noting the safety problem on their inspection forms. The district manager reviews the inspection forms and checks to ensure that all data is correct and that items and problems are entered into the system and addressed. Surveys indicated that the supervisors followed up on reported maintenance issues until the work order was resolved.</a:t>
            </a:r>
            <a:endParaRPr lang="en-US" dirty="0"/>
          </a:p>
        </p:txBody>
      </p:sp>
      <p:sp>
        <p:nvSpPr>
          <p:cNvPr id="4" name="Slide Number Placeholder 3"/>
          <p:cNvSpPr>
            <a:spLocks noGrp="1"/>
          </p:cNvSpPr>
          <p:nvPr>
            <p:ph type="sldNum" sz="quarter" idx="10"/>
          </p:nvPr>
        </p:nvSpPr>
        <p:spPr/>
        <p:txBody>
          <a:bodyPr/>
          <a:lstStyle/>
          <a:p>
            <a:fld id="{C8395D63-0076-4474-A71B-05B66F77FF63}" type="slidenum">
              <a:rPr lang="en-US" smtClean="0"/>
              <a:t>10</a:t>
            </a:fld>
            <a:endParaRPr lang="en-US"/>
          </a:p>
        </p:txBody>
      </p:sp>
    </p:spTree>
    <p:extLst>
      <p:ext uri="{BB962C8B-B14F-4D97-AF65-F5344CB8AC3E}">
        <p14:creationId xmlns:p14="http://schemas.microsoft.com/office/powerpoint/2010/main" val="132972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noted needed repairs in seven of our inspections of city parks that the department’s inspector had previously identified in an annual review. Six of the seven parks scored below 70%. Carryovers are unacceptable conditions that should be documented during the inspection and scheduled for review during the following inspection to assess if the condition was resolved.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operations manual requires park supervisors to submit a justification and associated work order for scores of three or less on their routine inspections, but the 2015 and 2016 park inspector forms we reviewed had no justifications or work orders associated with unacceptable scores recorded. Instead, the inspector reported the findings to the park supervisor for service request reporting and follow-up.</a:t>
            </a:r>
          </a:p>
        </p:txBody>
      </p:sp>
      <p:sp>
        <p:nvSpPr>
          <p:cNvPr id="4" name="Slide Number Placeholder 3"/>
          <p:cNvSpPr>
            <a:spLocks noGrp="1"/>
          </p:cNvSpPr>
          <p:nvPr>
            <p:ph type="sldNum" sz="quarter" idx="10"/>
          </p:nvPr>
        </p:nvSpPr>
        <p:spPr/>
        <p:txBody>
          <a:bodyPr/>
          <a:lstStyle/>
          <a:p>
            <a:fld id="{0F5397A7-68E6-4297-988A-FA9EB70B2BF6}" type="slidenum">
              <a:rPr lang="en-US" smtClean="0"/>
              <a:t>11</a:t>
            </a:fld>
            <a:endParaRPr lang="en-US" dirty="0"/>
          </a:p>
        </p:txBody>
      </p:sp>
    </p:spTree>
    <p:extLst>
      <p:ext uri="{BB962C8B-B14F-4D97-AF65-F5344CB8AC3E}">
        <p14:creationId xmlns:p14="http://schemas.microsoft.com/office/powerpoint/2010/main" val="308966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Small parks scored higher than medium and large parks, and medium-sized parks scored slightly better than large parks (see Exhibit 11). The 14 small parks in our sample had an average score of 85% compared to 69% for the 11 medium parks and 65% for the 15 large parks. Park size plays a role in maintenance because larger parks usually offer more amenities, such as ball fields, tennis courts, playgrounds, and</a:t>
            </a:r>
          </a:p>
          <a:p>
            <a:r>
              <a:rPr lang="en-US" sz="1200" b="0" i="0" u="none" strike="noStrike" kern="1200" baseline="0" dirty="0">
                <a:solidFill>
                  <a:schemeClr val="tx1"/>
                </a:solidFill>
                <a:latin typeface="+mn-lt"/>
                <a:ea typeface="+mn-ea"/>
                <a:cs typeface="+mn-cs"/>
              </a:rPr>
              <a:t>trails. Those additional amenities require increased resources to maintain the parks to the department’s standards.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4723B7-E3B3-46BE-867E-F9EF42783054}" type="slidenum">
              <a:rPr lang="en-US" smtClean="0"/>
              <a:t>12</a:t>
            </a:fld>
            <a:endParaRPr lang="en-US" dirty="0"/>
          </a:p>
        </p:txBody>
      </p:sp>
    </p:spTree>
    <p:extLst>
      <p:ext uri="{BB962C8B-B14F-4D97-AF65-F5344CB8AC3E}">
        <p14:creationId xmlns:p14="http://schemas.microsoft.com/office/powerpoint/2010/main" val="1928498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interviews with stakeholders suggested some had concerns about maintenance standards not being the same among council districts. While our samples were too small to generalize our results across all parks in the districts, we observed some differences in the condition of parks by City Council District.</a:t>
            </a:r>
          </a:p>
          <a:p>
            <a:r>
              <a:rPr lang="en-US" sz="1200" b="0" i="0" u="none" strike="noStrike" kern="1200" baseline="0" dirty="0">
                <a:solidFill>
                  <a:schemeClr val="tx1"/>
                </a:solidFill>
                <a:latin typeface="+mn-lt"/>
                <a:ea typeface="+mn-ea"/>
                <a:cs typeface="+mn-cs"/>
              </a:rPr>
              <a:t>For example, two of three parks we inspected in Council District 3 scored below 60% and the third was 76%, while three parks we inspected in Council District 12 scored 80% or higher and the fourth scored 66%</a:t>
            </a:r>
            <a:endParaRPr lang="en-US" dirty="0"/>
          </a:p>
        </p:txBody>
      </p:sp>
      <p:sp>
        <p:nvSpPr>
          <p:cNvPr id="4" name="Slide Number Placeholder 3"/>
          <p:cNvSpPr>
            <a:spLocks noGrp="1"/>
          </p:cNvSpPr>
          <p:nvPr>
            <p:ph type="sldNum" sz="quarter" idx="10"/>
          </p:nvPr>
        </p:nvSpPr>
        <p:spPr/>
        <p:txBody>
          <a:bodyPr/>
          <a:lstStyle/>
          <a:p>
            <a:fld id="{0F5397A7-68E6-4297-988A-FA9EB70B2BF6}" type="slidenum">
              <a:rPr lang="en-US" smtClean="0"/>
              <a:t>13</a:t>
            </a:fld>
            <a:endParaRPr lang="en-US" dirty="0"/>
          </a:p>
        </p:txBody>
      </p:sp>
    </p:spTree>
    <p:extLst>
      <p:ext uri="{BB962C8B-B14F-4D97-AF65-F5344CB8AC3E}">
        <p14:creationId xmlns:p14="http://schemas.microsoft.com/office/powerpoint/2010/main" val="184150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department increases parks maintenance staffing during mowing season, but staffing during the off-season may be inadequate to keep up with year-round maintenance needs. Park inspections occur</a:t>
            </a:r>
          </a:p>
          <a:p>
            <a:r>
              <a:rPr lang="en-US" sz="1200" b="0" i="0" u="none" strike="noStrike" kern="1200" baseline="0" dirty="0">
                <a:solidFill>
                  <a:schemeClr val="tx1"/>
                </a:solidFill>
                <a:latin typeface="+mn-lt"/>
                <a:ea typeface="+mn-ea"/>
                <a:cs typeface="+mn-cs"/>
              </a:rPr>
              <a:t>mostly during mowing season, although maintenance is needed year round. While we agree that lawn maintenance requires additional resources, it may be unrealistic, given Atlanta’s temperate climate,</a:t>
            </a:r>
          </a:p>
          <a:p>
            <a:r>
              <a:rPr lang="en-US" sz="1200" b="0" i="0" u="none" strike="noStrike" kern="1200" baseline="0" dirty="0">
                <a:solidFill>
                  <a:schemeClr val="tx1"/>
                </a:solidFill>
                <a:latin typeface="+mn-lt"/>
                <a:ea typeface="+mn-ea"/>
                <a:cs typeface="+mn-cs"/>
              </a:rPr>
              <a:t>to consider five months of the year as off-season.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supervisors we interviewed suggested maintenance crews are not adequately staffed and factors such as weather conditions, equipment breakdowns, and special events, affect their ability to complete the mowing schedule on time. The department has permanent staffing of three to five employees on each maintenance crew year round. Each park district has four to five crews responsible for parks within the district. During the mowing season, the Office of Parks assigns an additional ten seasonal employees to</a:t>
            </a:r>
          </a:p>
          <a:p>
            <a:r>
              <a:rPr lang="en-US" sz="1200" b="0" i="0" u="none" strike="noStrike" kern="1200" baseline="0" dirty="0">
                <a:solidFill>
                  <a:schemeClr val="tx1"/>
                </a:solidFill>
                <a:latin typeface="+mn-lt"/>
                <a:ea typeface="+mn-ea"/>
                <a:cs typeface="+mn-cs"/>
              </a:rPr>
              <a:t>each park district. Staff told us they are expected to catch up on backlogged maintenance during the off-season, but don’t have time.</a:t>
            </a:r>
          </a:p>
          <a:p>
            <a:r>
              <a:rPr lang="en-US" sz="1200" b="0" i="0" u="none" strike="noStrike" kern="1200" baseline="0" dirty="0">
                <a:solidFill>
                  <a:schemeClr val="tx1"/>
                </a:solidFill>
                <a:latin typeface="+mn-lt"/>
                <a:ea typeface="+mn-ea"/>
                <a:cs typeface="+mn-cs"/>
              </a:rPr>
              <a:t>The department received 12 additional permanent park maintenance employees during the fiscal year 2017 budget and hiring was completed in March 2017, after we conducted our inspections.</a:t>
            </a:r>
          </a:p>
          <a:p>
            <a:endParaRPr lang="en-US" dirty="0"/>
          </a:p>
        </p:txBody>
      </p:sp>
      <p:sp>
        <p:nvSpPr>
          <p:cNvPr id="4" name="Slide Number Placeholder 3"/>
          <p:cNvSpPr>
            <a:spLocks noGrp="1"/>
          </p:cNvSpPr>
          <p:nvPr>
            <p:ph type="sldNum" sz="quarter" idx="10"/>
          </p:nvPr>
        </p:nvSpPr>
        <p:spPr/>
        <p:txBody>
          <a:bodyPr/>
          <a:lstStyle/>
          <a:p>
            <a:fld id="{C8395D63-0076-4474-A71B-05B66F77FF63}" type="slidenum">
              <a:rPr lang="en-US" smtClean="0"/>
              <a:t>14</a:t>
            </a:fld>
            <a:endParaRPr lang="en-US"/>
          </a:p>
        </p:txBody>
      </p:sp>
    </p:spTree>
    <p:extLst>
      <p:ext uri="{BB962C8B-B14F-4D97-AF65-F5344CB8AC3E}">
        <p14:creationId xmlns:p14="http://schemas.microsoft.com/office/powerpoint/2010/main" val="275008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Parks supervisors are responsible for conducting a routine inspection for each park after maintenance is complete. While routine maintenance is expected year round, weather permitting, most parks in our sample had few inspections documented during the off-seasons in 2015 and 2016. The Office of Parks collected about half as many inspections as would be expected if they were conducted on a two-week mowing cycle. According to the operations manual, park supervisors are responsible for conducting park inspections within 24 hours after crews have completed maintenance services during the 10-day mowing schedule. The manual doesn’t specify whether inspections should be conducted during mowing season only or throughout the year, but the 10-day schedule is used throughout the year. Current practice doesn’t indicate that supervisors formally inspect or submit inspections outside the mowing season.</a:t>
            </a:r>
            <a:endParaRPr lang="en-US" dirty="0"/>
          </a:p>
        </p:txBody>
      </p:sp>
      <p:sp>
        <p:nvSpPr>
          <p:cNvPr id="4" name="Slide Number Placeholder 3"/>
          <p:cNvSpPr>
            <a:spLocks noGrp="1"/>
          </p:cNvSpPr>
          <p:nvPr>
            <p:ph type="sldNum" sz="quarter" idx="10"/>
          </p:nvPr>
        </p:nvSpPr>
        <p:spPr/>
        <p:txBody>
          <a:bodyPr/>
          <a:lstStyle/>
          <a:p>
            <a:fld id="{C8395D63-0076-4474-A71B-05B66F77FF63}" type="slidenum">
              <a:rPr lang="en-US" smtClean="0"/>
              <a:t>15</a:t>
            </a:fld>
            <a:endParaRPr lang="en-US"/>
          </a:p>
        </p:txBody>
      </p:sp>
    </p:spTree>
    <p:extLst>
      <p:ext uri="{BB962C8B-B14F-4D97-AF65-F5344CB8AC3E}">
        <p14:creationId xmlns:p14="http://schemas.microsoft.com/office/powerpoint/2010/main" val="1130330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Parks maintenance employees worked over 23,000 hours of overtime in 2015 and 2016, totaling $543,539. The department paid </a:t>
            </a:r>
            <a:r>
              <a:rPr lang="en-US" sz="1200" b="0" i="0" u="none" strike="noStrike" kern="1200" baseline="0" dirty="0" err="1">
                <a:solidFill>
                  <a:schemeClr val="tx1"/>
                </a:solidFill>
                <a:latin typeface="+mn-lt"/>
                <a:ea typeface="+mn-ea"/>
                <a:cs typeface="+mn-cs"/>
              </a:rPr>
              <a:t>yearround</a:t>
            </a:r>
            <a:r>
              <a:rPr lang="en-US" sz="1200" b="0" i="0" u="none" strike="noStrike" kern="1200" baseline="0" dirty="0">
                <a:solidFill>
                  <a:schemeClr val="tx1"/>
                </a:solidFill>
                <a:latin typeface="+mn-lt"/>
                <a:ea typeface="+mn-ea"/>
                <a:cs typeface="+mn-cs"/>
              </a:rPr>
              <a:t> overtime to parks maintenance employees, but paid more hours around the mowing season (see Exhibit 15). The gaps in the graph reflect pay periods when no overtime was accrued for these positions.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Overtime paid to the maintenance crews could have hired a team of five full-time employees with benefits during 2015 and added another park worker I position to the same team in 2016. The team of five would include one park supervisor, one park worker I, two park worker II position and one park worker III position.</a:t>
            </a:r>
            <a:endParaRPr lang="en-US" dirty="0"/>
          </a:p>
        </p:txBody>
      </p:sp>
      <p:sp>
        <p:nvSpPr>
          <p:cNvPr id="4" name="Slide Number Placeholder 3"/>
          <p:cNvSpPr>
            <a:spLocks noGrp="1"/>
          </p:cNvSpPr>
          <p:nvPr>
            <p:ph type="sldNum" sz="quarter" idx="10"/>
          </p:nvPr>
        </p:nvSpPr>
        <p:spPr/>
        <p:txBody>
          <a:bodyPr/>
          <a:lstStyle/>
          <a:p>
            <a:fld id="{3A4723B7-E3B3-46BE-867E-F9EF42783054}" type="slidenum">
              <a:rPr lang="en-US" smtClean="0"/>
              <a:t>16</a:t>
            </a:fld>
            <a:endParaRPr lang="en-US" dirty="0"/>
          </a:p>
        </p:txBody>
      </p:sp>
    </p:spTree>
    <p:extLst>
      <p:ext uri="{BB962C8B-B14F-4D97-AF65-F5344CB8AC3E}">
        <p14:creationId xmlns:p14="http://schemas.microsoft.com/office/powerpoint/2010/main" val="1928498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order to ensure city parks are maintained to performance and safety standards, the Commissioner of Parks and Recreation should:</a:t>
            </a:r>
          </a:p>
          <a:p>
            <a:r>
              <a:rPr lang="en-US" sz="1200" b="0" i="0" u="none" strike="noStrike" kern="1200" baseline="0" dirty="0">
                <a:solidFill>
                  <a:schemeClr val="tx1"/>
                </a:solidFill>
                <a:latin typeface="+mn-lt"/>
                <a:ea typeface="+mn-ea"/>
                <a:cs typeface="+mn-cs"/>
              </a:rPr>
              <a:t>1. Ensure that employees are following procedures to review safety conditions and promptly initiate repairs</a:t>
            </a:r>
          </a:p>
          <a:p>
            <a:r>
              <a:rPr lang="en-US" sz="1200" b="0" i="0" u="none" strike="noStrike" kern="1200" baseline="0" dirty="0">
                <a:solidFill>
                  <a:schemeClr val="tx1"/>
                </a:solidFill>
                <a:latin typeface="+mn-lt"/>
                <a:ea typeface="+mn-ea"/>
                <a:cs typeface="+mn-cs"/>
              </a:rPr>
              <a:t>2. Compare annual inspections year-to-year and develop a report for department management reflecting the status of carryover issues</a:t>
            </a:r>
          </a:p>
          <a:p>
            <a:r>
              <a:rPr lang="en-US" sz="1200" b="0" i="0" u="none" strike="noStrike" kern="1200" baseline="0" dirty="0">
                <a:solidFill>
                  <a:schemeClr val="tx1"/>
                </a:solidFill>
                <a:latin typeface="+mn-lt"/>
                <a:ea typeface="+mn-ea"/>
                <a:cs typeface="+mn-cs"/>
              </a:rPr>
              <a:t>3. Develop a maintenance classification system that outlines how each park type will be maintained according to size and amenities</a:t>
            </a:r>
          </a:p>
        </p:txBody>
      </p:sp>
      <p:sp>
        <p:nvSpPr>
          <p:cNvPr id="4" name="Slide Number Placeholder 3"/>
          <p:cNvSpPr>
            <a:spLocks noGrp="1"/>
          </p:cNvSpPr>
          <p:nvPr>
            <p:ph type="sldNum" sz="quarter" idx="10"/>
          </p:nvPr>
        </p:nvSpPr>
        <p:spPr/>
        <p:txBody>
          <a:bodyPr/>
          <a:lstStyle/>
          <a:p>
            <a:fld id="{3A4723B7-E3B3-46BE-867E-F9EF42783054}" type="slidenum">
              <a:rPr lang="en-US" smtClean="0"/>
              <a:t>17</a:t>
            </a:fld>
            <a:endParaRPr lang="en-US" dirty="0"/>
          </a:p>
        </p:txBody>
      </p:sp>
    </p:spTree>
    <p:extLst>
      <p:ext uri="{BB962C8B-B14F-4D97-AF65-F5344CB8AC3E}">
        <p14:creationId xmlns:p14="http://schemas.microsoft.com/office/powerpoint/2010/main" val="331161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order to ensure city parks are maintained to performance and safety standards, the Commissioner of Parks and Recreation should:</a:t>
            </a:r>
          </a:p>
          <a:p>
            <a:r>
              <a:rPr lang="en-US" sz="1200" b="0" i="0" u="none" strike="noStrike" kern="1200" baseline="0" dirty="0">
                <a:solidFill>
                  <a:schemeClr val="tx1"/>
                </a:solidFill>
                <a:latin typeface="+mn-lt"/>
                <a:ea typeface="+mn-ea"/>
                <a:cs typeface="+mn-cs"/>
              </a:rPr>
              <a:t>4. Assign all parks maintained by city crews to a park district to ensure routine maintenance is performed consistently and to the department’s standards</a:t>
            </a:r>
          </a:p>
          <a:p>
            <a:r>
              <a:rPr lang="en-US" sz="1200" b="0" i="0" u="none" strike="noStrike" kern="1200" baseline="0" dirty="0">
                <a:solidFill>
                  <a:schemeClr val="tx1"/>
                </a:solidFill>
                <a:latin typeface="+mn-lt"/>
                <a:ea typeface="+mn-ea"/>
                <a:cs typeface="+mn-cs"/>
              </a:rPr>
              <a:t>5. Clearly identify all decommissioned parks</a:t>
            </a:r>
          </a:p>
          <a:p>
            <a:r>
              <a:rPr lang="en-US" sz="1200" b="0" i="0" u="none" strike="noStrike" kern="1200" baseline="0" dirty="0">
                <a:solidFill>
                  <a:schemeClr val="tx1"/>
                </a:solidFill>
                <a:latin typeface="+mn-lt"/>
                <a:ea typeface="+mn-ea"/>
                <a:cs typeface="+mn-cs"/>
              </a:rPr>
              <a:t>6. Annually inspect parks that are maintained by partnerships </a:t>
            </a:r>
          </a:p>
          <a:p>
            <a:r>
              <a:rPr lang="en-US" sz="1200" b="0" i="0" u="none" strike="noStrike" kern="1200" baseline="0" dirty="0">
                <a:solidFill>
                  <a:schemeClr val="tx1"/>
                </a:solidFill>
                <a:latin typeface="+mn-lt"/>
                <a:ea typeface="+mn-ea"/>
                <a:cs typeface="+mn-cs"/>
              </a:rPr>
              <a:t>7. Formally document present and future agreements between all entities and persons who maintain city parks and update the list annually</a:t>
            </a:r>
          </a:p>
        </p:txBody>
      </p:sp>
      <p:sp>
        <p:nvSpPr>
          <p:cNvPr id="4" name="Slide Number Placeholder 3"/>
          <p:cNvSpPr>
            <a:spLocks noGrp="1"/>
          </p:cNvSpPr>
          <p:nvPr>
            <p:ph type="sldNum" sz="quarter" idx="10"/>
          </p:nvPr>
        </p:nvSpPr>
        <p:spPr/>
        <p:txBody>
          <a:bodyPr/>
          <a:lstStyle/>
          <a:p>
            <a:fld id="{3A4723B7-E3B3-46BE-867E-F9EF42783054}" type="slidenum">
              <a:rPr lang="en-US" smtClean="0"/>
              <a:t>18</a:t>
            </a:fld>
            <a:endParaRPr lang="en-US" dirty="0"/>
          </a:p>
        </p:txBody>
      </p:sp>
    </p:spTree>
    <p:extLst>
      <p:ext uri="{BB962C8B-B14F-4D97-AF65-F5344CB8AC3E}">
        <p14:creationId xmlns:p14="http://schemas.microsoft.com/office/powerpoint/2010/main" val="331161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order to ensure city parks are maintained to performance and safety standards, the Commissioner of Parks and Recreation should:</a:t>
            </a:r>
          </a:p>
          <a:p>
            <a:r>
              <a:rPr lang="en-US" sz="1200" b="0" i="0" u="none" strike="noStrike" kern="1200" baseline="0" dirty="0">
                <a:solidFill>
                  <a:schemeClr val="tx1"/>
                </a:solidFill>
                <a:latin typeface="+mn-lt"/>
                <a:ea typeface="+mn-ea"/>
                <a:cs typeface="+mn-cs"/>
              </a:rPr>
              <a:t>8. Ensure that supervisors and district managers inspect parks throughout the year</a:t>
            </a:r>
          </a:p>
          <a:p>
            <a:r>
              <a:rPr lang="en-US" sz="1200" b="0" i="0" u="none" strike="noStrike" kern="1200" baseline="0" dirty="0">
                <a:solidFill>
                  <a:schemeClr val="tx1"/>
                </a:solidFill>
                <a:latin typeface="+mn-lt"/>
                <a:ea typeface="+mn-ea"/>
                <a:cs typeface="+mn-cs"/>
              </a:rPr>
              <a:t>9. Clarify the operations manual to require park supervisors to report routine inspections year-round</a:t>
            </a:r>
          </a:p>
          <a:p>
            <a:r>
              <a:rPr lang="en-US" sz="1200" b="0" i="0" u="none" strike="noStrike" kern="1200" baseline="0" dirty="0">
                <a:solidFill>
                  <a:schemeClr val="tx1"/>
                </a:solidFill>
                <a:latin typeface="+mn-lt"/>
                <a:ea typeface="+mn-ea"/>
                <a:cs typeface="+mn-cs"/>
              </a:rPr>
              <a:t>10. Monitor inspection results throughout the year to assess whether staffing levels are adequate to meet performance standards</a:t>
            </a:r>
          </a:p>
        </p:txBody>
      </p:sp>
      <p:sp>
        <p:nvSpPr>
          <p:cNvPr id="4" name="Slide Number Placeholder 3"/>
          <p:cNvSpPr>
            <a:spLocks noGrp="1"/>
          </p:cNvSpPr>
          <p:nvPr>
            <p:ph type="sldNum" sz="quarter" idx="10"/>
          </p:nvPr>
        </p:nvSpPr>
        <p:spPr/>
        <p:txBody>
          <a:bodyPr/>
          <a:lstStyle/>
          <a:p>
            <a:fld id="{3A4723B7-E3B3-46BE-867E-F9EF42783054}" type="slidenum">
              <a:rPr lang="en-US" smtClean="0"/>
              <a:t>19</a:t>
            </a:fld>
            <a:endParaRPr lang="en-US" dirty="0"/>
          </a:p>
        </p:txBody>
      </p:sp>
    </p:spTree>
    <p:extLst>
      <p:ext uri="{BB962C8B-B14F-4D97-AF65-F5344CB8AC3E}">
        <p14:creationId xmlns:p14="http://schemas.microsoft.com/office/powerpoint/2010/main" val="33116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4723B7-E3B3-46BE-867E-F9EF42783054}" type="slidenum">
              <a:rPr lang="en-US" smtClean="0"/>
              <a:t>2</a:t>
            </a:fld>
            <a:endParaRPr lang="en-US" dirty="0"/>
          </a:p>
        </p:txBody>
      </p:sp>
    </p:spTree>
    <p:extLst>
      <p:ext uri="{BB962C8B-B14F-4D97-AF65-F5344CB8AC3E}">
        <p14:creationId xmlns:p14="http://schemas.microsoft.com/office/powerpoint/2010/main" val="2287473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order to ensure city parks are maintained to performance and safety standards, the Commissioner of Parks and Recreation should:</a:t>
            </a:r>
          </a:p>
          <a:p>
            <a:r>
              <a:rPr lang="en-US" sz="1200" b="0" i="0" u="none" strike="noStrike" kern="1200" baseline="0" dirty="0">
                <a:solidFill>
                  <a:schemeClr val="tx1"/>
                </a:solidFill>
                <a:latin typeface="+mn-lt"/>
                <a:ea typeface="+mn-ea"/>
                <a:cs typeface="+mn-cs"/>
              </a:rPr>
              <a:t>11. Clarify expectations regarding cleanliness of natural areas </a:t>
            </a:r>
          </a:p>
          <a:p>
            <a:r>
              <a:rPr lang="en-US" sz="1200" b="0" i="0" u="none" strike="noStrike" kern="1200" baseline="0" dirty="0">
                <a:solidFill>
                  <a:schemeClr val="tx1"/>
                </a:solidFill>
                <a:latin typeface="+mn-lt"/>
                <a:ea typeface="+mn-ea"/>
                <a:cs typeface="+mn-cs"/>
              </a:rPr>
              <a:t>12. Include pest management expectations on the inspection form and the standards used by park staff to evaluate the  condition during the routine inspections</a:t>
            </a:r>
            <a:endParaRPr lang="en-US" dirty="0"/>
          </a:p>
        </p:txBody>
      </p:sp>
      <p:sp>
        <p:nvSpPr>
          <p:cNvPr id="4" name="Slide Number Placeholder 3"/>
          <p:cNvSpPr>
            <a:spLocks noGrp="1"/>
          </p:cNvSpPr>
          <p:nvPr>
            <p:ph type="sldNum" sz="quarter" idx="10"/>
          </p:nvPr>
        </p:nvSpPr>
        <p:spPr/>
        <p:txBody>
          <a:bodyPr/>
          <a:lstStyle/>
          <a:p>
            <a:fld id="{3A4723B7-E3B3-46BE-867E-F9EF42783054}" type="slidenum">
              <a:rPr lang="en-US" smtClean="0"/>
              <a:t>20</a:t>
            </a:fld>
            <a:endParaRPr lang="en-US" dirty="0"/>
          </a:p>
        </p:txBody>
      </p:sp>
    </p:spTree>
    <p:extLst>
      <p:ext uri="{BB962C8B-B14F-4D97-AF65-F5344CB8AC3E}">
        <p14:creationId xmlns:p14="http://schemas.microsoft.com/office/powerpoint/2010/main" val="33116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Department of Parks and Recreation is responsible for designing, planning, and maintaining parks, playgrounds and recreation centers for the city. The department consists of four offices:</a:t>
            </a:r>
          </a:p>
          <a:p>
            <a:r>
              <a:rPr lang="en-US" sz="1200" b="0" i="0" u="none" strike="noStrike" kern="1200" baseline="0" dirty="0">
                <a:solidFill>
                  <a:schemeClr val="tx1"/>
                </a:solidFill>
                <a:latin typeface="+mn-lt"/>
                <a:ea typeface="+mn-ea"/>
                <a:cs typeface="+mn-cs"/>
              </a:rPr>
              <a:t>• Office of Parks</a:t>
            </a:r>
          </a:p>
          <a:p>
            <a:r>
              <a:rPr lang="en-US" sz="1200" b="0" i="0" u="none" strike="noStrike" kern="1200" baseline="0" dirty="0">
                <a:solidFill>
                  <a:schemeClr val="tx1"/>
                </a:solidFill>
                <a:latin typeface="+mn-lt"/>
                <a:ea typeface="+mn-ea"/>
                <a:cs typeface="+mn-cs"/>
              </a:rPr>
              <a:t>• Office of Recreation</a:t>
            </a:r>
          </a:p>
          <a:p>
            <a:r>
              <a:rPr lang="en-US" sz="1200" b="0" i="0" u="none" strike="noStrike" kern="1200" baseline="0" dirty="0">
                <a:solidFill>
                  <a:schemeClr val="tx1"/>
                </a:solidFill>
                <a:latin typeface="+mn-lt"/>
                <a:ea typeface="+mn-ea"/>
                <a:cs typeface="+mn-cs"/>
              </a:rPr>
              <a:t>• Office of Park Design</a:t>
            </a:r>
          </a:p>
          <a:p>
            <a:r>
              <a:rPr lang="en-US" sz="1200" b="0" i="0" u="none" strike="noStrike" kern="1200" baseline="0" dirty="0">
                <a:solidFill>
                  <a:schemeClr val="tx1"/>
                </a:solidFill>
                <a:latin typeface="+mn-lt"/>
                <a:ea typeface="+mn-ea"/>
                <a:cs typeface="+mn-cs"/>
              </a:rPr>
              <a:t>• Office of Management Services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Office of Park Design plans the city’s parks and recreation centers and maintains records of park assets. </a:t>
            </a:r>
          </a:p>
          <a:p>
            <a:r>
              <a:rPr lang="en-US" sz="1200" b="0" i="0" u="none" strike="noStrike" kern="1200" baseline="0" dirty="0">
                <a:solidFill>
                  <a:schemeClr val="tx1"/>
                </a:solidFill>
                <a:latin typeface="+mn-lt"/>
                <a:ea typeface="+mn-ea"/>
                <a:cs typeface="+mn-cs"/>
              </a:rPr>
              <a:t>The Office of Parks is primarily responsible for maintaining all parks and related amenities.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Department of Parks and Recreation has been accredited since 2009 for its compliance with CAPRA (Commission for Accreditation of Park and Recreation Agencies) standards. Accreditation requires</a:t>
            </a:r>
          </a:p>
          <a:p>
            <a:r>
              <a:rPr lang="en-US" sz="1200" b="0" i="0" u="none" strike="noStrike" kern="1200" baseline="0" dirty="0">
                <a:solidFill>
                  <a:schemeClr val="tx1"/>
                </a:solidFill>
                <a:latin typeface="+mn-lt"/>
                <a:ea typeface="+mn-ea"/>
                <a:cs typeface="+mn-cs"/>
              </a:rPr>
              <a:t>completion of a five-year application process that includes self-assessments and external evaluations by the commission to review evidence that the agency successfully meets national standards of best practices.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4723B7-E3B3-46BE-867E-F9EF42783054}" type="slidenum">
              <a:rPr lang="en-US" smtClean="0"/>
              <a:t>3</a:t>
            </a:fld>
            <a:endParaRPr lang="en-US" dirty="0"/>
          </a:p>
        </p:txBody>
      </p:sp>
    </p:spTree>
    <p:extLst>
      <p:ext uri="{BB962C8B-B14F-4D97-AF65-F5344CB8AC3E}">
        <p14:creationId xmlns:p14="http://schemas.microsoft.com/office/powerpoint/2010/main" val="121842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95D63-0076-4474-A71B-05B66F77FF63}" type="slidenum">
              <a:rPr lang="en-US" smtClean="0"/>
              <a:t>4</a:t>
            </a:fld>
            <a:endParaRPr lang="en-US"/>
          </a:p>
        </p:txBody>
      </p:sp>
    </p:spTree>
    <p:extLst>
      <p:ext uri="{BB962C8B-B14F-4D97-AF65-F5344CB8AC3E}">
        <p14:creationId xmlns:p14="http://schemas.microsoft.com/office/powerpoint/2010/main" val="387671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Parks maintenance crews conduct routine maintenance following an annual two week mowing schedule. Along with mowing, which occurs seasonally from the beginning of April to the end of October,</a:t>
            </a:r>
          </a:p>
          <a:p>
            <a:r>
              <a:rPr lang="en-US" sz="1200" b="0" i="0" u="none" strike="noStrike" kern="1200" baseline="0" dirty="0">
                <a:solidFill>
                  <a:schemeClr val="tx1"/>
                </a:solidFill>
                <a:latin typeface="+mn-lt"/>
                <a:ea typeface="+mn-ea"/>
                <a:cs typeface="+mn-cs"/>
              </a:rPr>
              <a:t>maintenance crews provide year-round maintenance services for parks and park amenities, such as playgrounds, basketball and tennis courts, and pavilions.</a:t>
            </a:r>
            <a:endParaRPr lang="en-US" baseline="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department categorizes maintenance activities as routine services or skilled services. Most of the Office of Parks’ work is routine services, which include mulching, mowing, pruning, weeding, removing litter, and</a:t>
            </a:r>
          </a:p>
          <a:p>
            <a:r>
              <a:rPr lang="en-US" sz="1200" b="0" i="0" u="none" strike="noStrike" kern="1200" baseline="0" dirty="0">
                <a:solidFill>
                  <a:schemeClr val="tx1"/>
                </a:solidFill>
                <a:latin typeface="+mn-lt"/>
                <a:ea typeface="+mn-ea"/>
                <a:cs typeface="+mn-cs"/>
              </a:rPr>
              <a:t>picking up garbage. Skilled services include removing graffiti, painting, plumbing, and repairing fixtures, HVAC, or electrical services for parks and related amenities.</a:t>
            </a:r>
            <a:endParaRPr lang="en-US" dirty="0"/>
          </a:p>
        </p:txBody>
      </p:sp>
      <p:sp>
        <p:nvSpPr>
          <p:cNvPr id="4" name="Slide Number Placeholder 3"/>
          <p:cNvSpPr>
            <a:spLocks noGrp="1"/>
          </p:cNvSpPr>
          <p:nvPr>
            <p:ph type="sldNum" sz="quarter" idx="10"/>
          </p:nvPr>
        </p:nvSpPr>
        <p:spPr/>
        <p:txBody>
          <a:bodyPr/>
          <a:lstStyle/>
          <a:p>
            <a:fld id="{C8395D63-0076-4474-A71B-05B66F77FF63}" type="slidenum">
              <a:rPr lang="en-US" smtClean="0"/>
              <a:t>5</a:t>
            </a:fld>
            <a:endParaRPr lang="en-US"/>
          </a:p>
        </p:txBody>
      </p:sp>
    </p:spTree>
    <p:extLst>
      <p:ext uri="{BB962C8B-B14F-4D97-AF65-F5344CB8AC3E}">
        <p14:creationId xmlns:p14="http://schemas.microsoft.com/office/powerpoint/2010/main" val="3629355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conducted park inspections from January through March 2017. We reviewed records from January</a:t>
            </a:r>
          </a:p>
          <a:p>
            <a:r>
              <a:rPr lang="en-US" sz="1200" b="0" i="0" u="none" strike="noStrike" kern="1200" baseline="0" dirty="0">
                <a:solidFill>
                  <a:schemeClr val="tx1"/>
                </a:solidFill>
                <a:latin typeface="+mn-lt"/>
                <a:ea typeface="+mn-ea"/>
                <a:cs typeface="+mn-cs"/>
              </a:rPr>
              <a:t>1, 2015, through December 31, 2016. We recognize our park inspections were conducted during the department’s off-season that occurs from November through March.  According to CAPRA standards, park inspections should be completed from the perspective of the user. Since the city’ parks are used year-round, the user would not have different expectations for parks based upon whether it was the mowing season or off-season.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Our audit methods included:</a:t>
            </a:r>
          </a:p>
          <a:p>
            <a:r>
              <a:rPr lang="en-US" sz="1200" b="0" i="0" u="none" strike="noStrike" kern="1200" baseline="0" dirty="0">
                <a:solidFill>
                  <a:schemeClr val="tx1"/>
                </a:solidFill>
                <a:latin typeface="+mn-lt"/>
                <a:ea typeface="+mn-ea"/>
                <a:cs typeface="+mn-cs"/>
              </a:rPr>
              <a:t>• interviewing subject matter experts who manage, conduct, or inspect parks and playground maintenance</a:t>
            </a:r>
          </a:p>
          <a:p>
            <a:r>
              <a:rPr lang="en-US" sz="1200" b="0" i="0" u="none" strike="noStrike" kern="1200" baseline="0" dirty="0">
                <a:solidFill>
                  <a:schemeClr val="tx1"/>
                </a:solidFill>
                <a:latin typeface="+mn-lt"/>
                <a:ea typeface="+mn-ea"/>
                <a:cs typeface="+mn-cs"/>
              </a:rPr>
              <a:t>• interviewing park users and city council staff to identify stakeholder concerns</a:t>
            </a:r>
          </a:p>
          <a:p>
            <a:r>
              <a:rPr lang="en-US" sz="1200" b="0" i="0" u="none" strike="noStrike" kern="1200" baseline="0" dirty="0">
                <a:solidFill>
                  <a:schemeClr val="tx1"/>
                </a:solidFill>
                <a:latin typeface="+mn-lt"/>
                <a:ea typeface="+mn-ea"/>
                <a:cs typeface="+mn-cs"/>
              </a:rPr>
              <a:t>• inspecting a random sample of 40 parks</a:t>
            </a:r>
          </a:p>
          <a:p>
            <a:r>
              <a:rPr lang="en-US" sz="1200" b="0" i="0" u="none" strike="noStrike" kern="1200" baseline="0" dirty="0">
                <a:solidFill>
                  <a:schemeClr val="tx1"/>
                </a:solidFill>
                <a:latin typeface="+mn-lt"/>
                <a:ea typeface="+mn-ea"/>
                <a:cs typeface="+mn-cs"/>
              </a:rPr>
              <a:t>• reviewing CAPRA standards and accreditation handbook for certification requirements and industry best practices</a:t>
            </a:r>
          </a:p>
          <a:p>
            <a:r>
              <a:rPr lang="en-US" sz="1200" b="0" i="0" u="none" strike="noStrike" kern="1200" baseline="0" dirty="0">
                <a:solidFill>
                  <a:schemeClr val="tx1"/>
                </a:solidFill>
                <a:latin typeface="+mn-lt"/>
                <a:ea typeface="+mn-ea"/>
                <a:cs typeface="+mn-cs"/>
              </a:rPr>
              <a:t>• reviewing city code and standard operating procedures related to parks maintenance</a:t>
            </a:r>
          </a:p>
          <a:p>
            <a:r>
              <a:rPr lang="en-US" sz="1200" b="0" i="0" u="none" strike="noStrike" kern="1200" baseline="0" dirty="0">
                <a:solidFill>
                  <a:schemeClr val="tx1"/>
                </a:solidFill>
                <a:latin typeface="+mn-lt"/>
                <a:ea typeface="+mn-ea"/>
                <a:cs typeface="+mn-cs"/>
              </a:rPr>
              <a:t>• reviewing federal recommendations for playground maintenance standards</a:t>
            </a:r>
          </a:p>
          <a:p>
            <a:r>
              <a:rPr lang="en-US" sz="1200" b="0" i="0" u="none" strike="noStrike" kern="1200" baseline="0" dirty="0">
                <a:solidFill>
                  <a:schemeClr val="tx1"/>
                </a:solidFill>
                <a:latin typeface="+mn-lt"/>
                <a:ea typeface="+mn-ea"/>
                <a:cs typeface="+mn-cs"/>
              </a:rPr>
              <a:t>• analyzing work order management software records for service request and work order data related to problem and safety condition reporting</a:t>
            </a:r>
          </a:p>
          <a:p>
            <a:r>
              <a:rPr lang="en-US" sz="1200" b="0" i="0" u="none" strike="noStrike" kern="1200" baseline="0" dirty="0">
                <a:solidFill>
                  <a:schemeClr val="tx1"/>
                </a:solidFill>
                <a:latin typeface="+mn-lt"/>
                <a:ea typeface="+mn-ea"/>
                <a:cs typeface="+mn-cs"/>
              </a:rPr>
              <a:t>• observing parks supervisors who manage routine maintenance</a:t>
            </a:r>
          </a:p>
          <a:p>
            <a:r>
              <a:rPr lang="en-US" sz="1200" b="0" i="0" u="none" strike="noStrike" kern="1200" baseline="0" dirty="0">
                <a:solidFill>
                  <a:schemeClr val="tx1"/>
                </a:solidFill>
                <a:latin typeface="+mn-lt"/>
                <a:ea typeface="+mn-ea"/>
                <a:cs typeface="+mn-cs"/>
              </a:rPr>
              <a:t>• analyzing overtime and sick leave hours for parks maintenance employees recorded in Oracle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randomly selected 44 parks, including one of each of the nine park types and a small, medium, and large park within each of the twelve City Council districts. One park was randomly selected in</a:t>
            </a:r>
          </a:p>
          <a:p>
            <a:r>
              <a:rPr lang="en-US" sz="1200" b="0" i="0" u="none" strike="noStrike" kern="1200" baseline="0" dirty="0">
                <a:solidFill>
                  <a:schemeClr val="tx1"/>
                </a:solidFill>
                <a:latin typeface="+mn-lt"/>
                <a:ea typeface="+mn-ea"/>
                <a:cs typeface="+mn-cs"/>
              </a:rPr>
              <a:t>both the park types and council district samples, which reduced the total number of parks selected from 45 to 44. We could not locate four of the parks selected and assessed 40 parks.</a:t>
            </a:r>
            <a:endParaRPr lang="en-US" dirty="0"/>
          </a:p>
          <a:p>
            <a:endParaRPr lang="en-US" dirty="0"/>
          </a:p>
        </p:txBody>
      </p:sp>
      <p:sp>
        <p:nvSpPr>
          <p:cNvPr id="4" name="Slide Number Placeholder 3"/>
          <p:cNvSpPr>
            <a:spLocks noGrp="1"/>
          </p:cNvSpPr>
          <p:nvPr>
            <p:ph type="sldNum" sz="quarter" idx="10"/>
          </p:nvPr>
        </p:nvSpPr>
        <p:spPr/>
        <p:txBody>
          <a:bodyPr/>
          <a:lstStyle/>
          <a:p>
            <a:fld id="{3A4723B7-E3B3-46BE-867E-F9EF42783054}" type="slidenum">
              <a:rPr lang="en-US" smtClean="0"/>
              <a:t>6</a:t>
            </a:fld>
            <a:endParaRPr lang="en-US" dirty="0"/>
          </a:p>
        </p:txBody>
      </p:sp>
    </p:spTree>
    <p:extLst>
      <p:ext uri="{BB962C8B-B14F-4D97-AF65-F5344CB8AC3E}">
        <p14:creationId xmlns:p14="http://schemas.microsoft.com/office/powerpoint/2010/main" val="121842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average score for the parks we inspected was 73%. Fifteen of the 40 parks we inspected scored below 70%, indicating the park was in poor condition, according to the department’s quality assessment</a:t>
            </a:r>
          </a:p>
          <a:p>
            <a:r>
              <a:rPr lang="en-US" sz="1200" b="0" i="0" u="none" strike="noStrike" kern="1200" baseline="0" dirty="0">
                <a:solidFill>
                  <a:schemeClr val="tx1"/>
                </a:solidFill>
                <a:latin typeface="+mn-lt"/>
                <a:ea typeface="+mn-ea"/>
                <a:cs typeface="+mn-cs"/>
              </a:rPr>
              <a:t>form, which establishes high standards. Ten parks scored between 70% and 80%, indicating the park needed improvement, and fifteen parks scored 80% or better, indicating the park was in good or</a:t>
            </a:r>
          </a:p>
          <a:p>
            <a:r>
              <a:rPr lang="en-US" sz="1200" b="0" i="0" u="none" strike="noStrike" kern="1200" baseline="0" dirty="0">
                <a:solidFill>
                  <a:schemeClr val="tx1"/>
                </a:solidFill>
                <a:latin typeface="+mn-lt"/>
                <a:ea typeface="+mn-ea"/>
                <a:cs typeface="+mn-cs"/>
              </a:rPr>
              <a:t>excellent condition. Most play surfaces were in good to excellent condition.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Small parks—those of one acre or less—in our sample scored higher than larger parks. While the parks’ condition varied by six percentage points among maintenance districts, parks in our sample that are maintained by third parties scored an average of 15 percentage points better than the sample parks maintained by city crews.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Supervisors attributed poor park conditions to lack of staff. The department increases parks maintenance staffing during mowing season, but staffing during the off-season may not keep up with year-round needs. Most parks in our sample had few inspections documented during the off-seasons in 2015 and 2016. The Office of Parks collected about half as many inspections as would be expected if they were conducted on a ten-day cycle.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the overtime paid to parks maintenance employees in 2015 and 2016, the department could have hired a full-time crew of five or six staff. The Department of Parks and Recreation paid parks</a:t>
            </a:r>
          </a:p>
          <a:p>
            <a:r>
              <a:rPr lang="en-US" sz="1200" b="0" i="0" u="none" strike="noStrike" kern="1200" baseline="0" dirty="0">
                <a:solidFill>
                  <a:schemeClr val="tx1"/>
                </a:solidFill>
                <a:latin typeface="+mn-lt"/>
                <a:ea typeface="+mn-ea"/>
                <a:cs typeface="+mn-cs"/>
              </a:rPr>
              <a:t>maintenance employees over $540,000 in overtime in 2015 and 2016, with the majority of hours accrued during the mowing season. The department added 12 full-time parks maintenance positions in the fiscal year 2017 budget, but it filled the positions in March, after we conducted our inspections.</a:t>
            </a:r>
            <a:endParaRPr lang="en-US" dirty="0"/>
          </a:p>
        </p:txBody>
      </p:sp>
      <p:sp>
        <p:nvSpPr>
          <p:cNvPr id="4" name="Slide Number Placeholder 3"/>
          <p:cNvSpPr>
            <a:spLocks noGrp="1"/>
          </p:cNvSpPr>
          <p:nvPr>
            <p:ph type="sldNum" sz="quarter" idx="10"/>
          </p:nvPr>
        </p:nvSpPr>
        <p:spPr/>
        <p:txBody>
          <a:bodyPr/>
          <a:lstStyle/>
          <a:p>
            <a:fld id="{0F5397A7-68E6-4297-988A-FA9EB70B2BF6}" type="slidenum">
              <a:rPr lang="en-US" smtClean="0"/>
              <a:t>7</a:t>
            </a:fld>
            <a:endParaRPr lang="en-US" dirty="0"/>
          </a:p>
        </p:txBody>
      </p:sp>
    </p:spTree>
    <p:extLst>
      <p:ext uri="{BB962C8B-B14F-4D97-AF65-F5344CB8AC3E}">
        <p14:creationId xmlns:p14="http://schemas.microsoft.com/office/powerpoint/2010/main" val="165998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score for the parks we inspected was 73%. Fifteen of</a:t>
            </a:r>
          </a:p>
          <a:p>
            <a:r>
              <a:rPr lang="en-US" dirty="0"/>
              <a:t>the 40 parks we inspected scored below 70%, indicating the park was</a:t>
            </a:r>
          </a:p>
          <a:p>
            <a:r>
              <a:rPr lang="en-US" dirty="0"/>
              <a:t>in poor condition, according to the department’s quality assessment</a:t>
            </a:r>
          </a:p>
          <a:p>
            <a:r>
              <a:rPr lang="en-US" dirty="0"/>
              <a:t>form. Ten parks scored between 70% and 80%, indicating the park</a:t>
            </a:r>
          </a:p>
          <a:p>
            <a:r>
              <a:rPr lang="en-US" dirty="0"/>
              <a:t>needed improvement, and fifteen parks scored 80% or better,</a:t>
            </a:r>
          </a:p>
          <a:p>
            <a:r>
              <a:rPr lang="en-US" dirty="0"/>
              <a:t>indicating the park was in good or excellent condition. Exhibit 6</a:t>
            </a:r>
          </a:p>
          <a:p>
            <a:r>
              <a:rPr lang="en-US" dirty="0"/>
              <a:t>displays these results along with the department’s 2015 and 2016</a:t>
            </a:r>
          </a:p>
          <a:p>
            <a:r>
              <a:rPr lang="en-US" dirty="0"/>
              <a:t>annual inspection scores, when available. Missing data points reflect</a:t>
            </a:r>
          </a:p>
          <a:p>
            <a:r>
              <a:rPr lang="en-US" dirty="0"/>
              <a:t>that the department didn’t conduct an annual inspection. According</a:t>
            </a:r>
          </a:p>
          <a:p>
            <a:r>
              <a:rPr lang="en-US" dirty="0"/>
              <a:t>to the Office of Parks, the park inspector is responsible for</a:t>
            </a:r>
          </a:p>
          <a:p>
            <a:r>
              <a:rPr lang="en-US" dirty="0"/>
              <a:t>inspecting only open parks that the city maintains, but our sample</a:t>
            </a:r>
          </a:p>
          <a:p>
            <a:r>
              <a:rPr lang="en-US" dirty="0"/>
              <a:t>included two parks that are currently closed, three parks that the</a:t>
            </a:r>
          </a:p>
          <a:p>
            <a:r>
              <a:rPr lang="en-US" dirty="0"/>
              <a:t>department characterized as undeveloped and, therefore, not</a:t>
            </a:r>
          </a:p>
          <a:p>
            <a:r>
              <a:rPr lang="en-US" dirty="0"/>
              <a:t>maintained, and nine parks that are maintained by a third party.</a:t>
            </a:r>
          </a:p>
        </p:txBody>
      </p:sp>
      <p:sp>
        <p:nvSpPr>
          <p:cNvPr id="4" name="Slide Number Placeholder 3"/>
          <p:cNvSpPr>
            <a:spLocks noGrp="1"/>
          </p:cNvSpPr>
          <p:nvPr>
            <p:ph type="sldNum" sz="quarter" idx="10"/>
          </p:nvPr>
        </p:nvSpPr>
        <p:spPr/>
        <p:txBody>
          <a:bodyPr/>
          <a:lstStyle/>
          <a:p>
            <a:fld id="{C8395D63-0076-4474-A71B-05B66F77FF63}" type="slidenum">
              <a:rPr lang="en-US" smtClean="0"/>
              <a:t>8</a:t>
            </a:fld>
            <a:endParaRPr lang="en-US"/>
          </a:p>
        </p:txBody>
      </p:sp>
    </p:spTree>
    <p:extLst>
      <p:ext uri="{BB962C8B-B14F-4D97-AF65-F5344CB8AC3E}">
        <p14:creationId xmlns:p14="http://schemas.microsoft.com/office/powerpoint/2010/main" val="11322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Two-thirds of the parks we inspected warranted ratings of three or below for leaf and debris removal, a criterion of cleanliness on the inspection form. A rating of three indicates minor leaf and debris</a:t>
            </a:r>
          </a:p>
          <a:p>
            <a:r>
              <a:rPr lang="en-US" sz="1200" b="0" i="0" u="none" strike="noStrike" kern="1200" baseline="0" dirty="0">
                <a:solidFill>
                  <a:schemeClr val="tx1"/>
                </a:solidFill>
                <a:latin typeface="+mn-lt"/>
                <a:ea typeface="+mn-ea"/>
                <a:cs typeface="+mn-cs"/>
              </a:rPr>
              <a:t>problems, relatively new issues, or sloppy clean-up of executed maintenance services. A rating of two indicates visible signs of leaves, limbs, and debris left for a week or more. According to the department’s operations manual, ratings of three or below on a park inspection are unacceptable. We observed large piles of leaves throughout many park walkways and covering drainage pipes; 19 of for drainage system, primarily due to leaves clogging the catch basins. Other cleanliness problems that we frequently observed</a:t>
            </a:r>
          </a:p>
          <a:p>
            <a:r>
              <a:rPr lang="en-US" sz="1200" b="0" i="0" u="none" strike="noStrike" kern="1200" baseline="0" dirty="0">
                <a:solidFill>
                  <a:schemeClr val="tx1"/>
                </a:solidFill>
                <a:latin typeface="+mn-lt"/>
                <a:ea typeface="+mn-ea"/>
                <a:cs typeface="+mn-cs"/>
              </a:rPr>
              <a:t>included litter (55%), dirt on hard surfaces (48%), graffiti (41%), weeds growing in the cracks of hard surfaces (39%), and full garbage cans with trash around the cans or cans without liners (39%).</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We observed fallen tree limbs at 49% of the parks we inspected. Maintenance of rules signs was a problem at 54% of the parks we inspected. We also observed problems with natural area maintenance including invasive species (40%) and lack of clear perimeters between natural and formal maintenance areas (48%).</a:t>
            </a:r>
          </a:p>
          <a:p>
            <a:endParaRPr lang="en-US" sz="1200" b="0" i="0"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did not rate every park in our sample on each criterion</a:t>
            </a:r>
            <a:r>
              <a:rPr lang="en-US" sz="1200" kern="1200" baseline="0" dirty="0">
                <a:solidFill>
                  <a:schemeClr val="tx1"/>
                </a:solidFill>
                <a:effectLst/>
                <a:latin typeface="+mn-lt"/>
                <a:ea typeface="+mn-ea"/>
                <a:cs typeface="+mn-cs"/>
              </a:rPr>
              <a:t> because not every item was applicable to each park. </a:t>
            </a:r>
            <a:r>
              <a:rPr lang="en-US" sz="1200" b="0" i="0" u="none" strike="noStrike" kern="1200" baseline="0" dirty="0">
                <a:solidFill>
                  <a:schemeClr val="tx1"/>
                </a:solidFill>
                <a:latin typeface="+mn-lt"/>
                <a:ea typeface="+mn-ea"/>
                <a:cs typeface="+mn-cs"/>
              </a:rPr>
              <a:t>We didn’t rate the parks on lawn maintenance, such as mowing and trimming, because lawns were</a:t>
            </a:r>
          </a:p>
          <a:p>
            <a:r>
              <a:rPr lang="en-US" sz="1200" b="0" i="0" u="none" strike="noStrike" kern="1200" baseline="0" dirty="0">
                <a:solidFill>
                  <a:schemeClr val="tx1"/>
                </a:solidFill>
                <a:latin typeface="+mn-lt"/>
                <a:ea typeface="+mn-ea"/>
                <a:cs typeface="+mn-cs"/>
              </a:rPr>
              <a:t>dormant. While we observed ant beds in most of the parks in our sample, the department stopped assessing pest management in the parks in 2011. Office of Parks staff suggested that the pest management assessment should be reinstated.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4723B7-E3B3-46BE-867E-F9EF42783054}" type="slidenum">
              <a:rPr lang="en-US" smtClean="0"/>
              <a:t>9</a:t>
            </a:fld>
            <a:endParaRPr lang="en-US" dirty="0"/>
          </a:p>
        </p:txBody>
      </p:sp>
    </p:spTree>
    <p:extLst>
      <p:ext uri="{BB962C8B-B14F-4D97-AF65-F5344CB8AC3E}">
        <p14:creationId xmlns:p14="http://schemas.microsoft.com/office/powerpoint/2010/main" val="19284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78FD9-4CF3-4C60-8408-44B9043B2EF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125304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78FD9-4CF3-4C60-8408-44B9043B2EF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148629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78FD9-4CF3-4C60-8408-44B9043B2EF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396798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78FD9-4CF3-4C60-8408-44B9043B2EF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376423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78FD9-4CF3-4C60-8408-44B9043B2EF5}"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328929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78FD9-4CF3-4C60-8408-44B9043B2EF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174581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78FD9-4CF3-4C60-8408-44B9043B2EF5}"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42870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78FD9-4CF3-4C60-8408-44B9043B2EF5}"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422892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78FD9-4CF3-4C60-8408-44B9043B2EF5}"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152747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78FD9-4CF3-4C60-8408-44B9043B2EF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414169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78FD9-4CF3-4C60-8408-44B9043B2EF5}"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08B2A-CBE4-49BD-8383-3E1A8D1F7E25}" type="slidenum">
              <a:rPr lang="en-US" smtClean="0"/>
              <a:t>‹#›</a:t>
            </a:fld>
            <a:endParaRPr lang="en-US"/>
          </a:p>
        </p:txBody>
      </p:sp>
    </p:spTree>
    <p:extLst>
      <p:ext uri="{BB962C8B-B14F-4D97-AF65-F5344CB8AC3E}">
        <p14:creationId xmlns:p14="http://schemas.microsoft.com/office/powerpoint/2010/main" val="28722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78FD9-4CF3-4C60-8408-44B9043B2EF5}" type="datetimeFigureOut">
              <a:rPr lang="en-US" smtClean="0"/>
              <a:t>8/29/2017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08B2A-CBE4-49BD-8383-3E1A8D1F7E25}" type="slidenum">
              <a:rPr lang="en-US" smtClean="0"/>
              <a:t>‹#›</a:t>
            </a:fld>
            <a:endParaRPr lang="en-US"/>
          </a:p>
        </p:txBody>
      </p:sp>
    </p:spTree>
    <p:extLst>
      <p:ext uri="{BB962C8B-B14F-4D97-AF65-F5344CB8AC3E}">
        <p14:creationId xmlns:p14="http://schemas.microsoft.com/office/powerpoint/2010/main" val="3727064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676400"/>
          </a:xfrm>
        </p:spPr>
        <p:txBody>
          <a:bodyPr>
            <a:normAutofit fontScale="90000"/>
          </a:bodyPr>
          <a:lstStyle/>
          <a:p>
            <a:r>
              <a:rPr lang="en-US" dirty="0"/>
              <a:t>Performance Audit:</a:t>
            </a:r>
            <a:br>
              <a:rPr lang="en-US" dirty="0"/>
            </a:br>
            <a:r>
              <a:rPr lang="en-US" dirty="0"/>
              <a:t>Parks Maintenance</a:t>
            </a:r>
            <a:br>
              <a:rPr lang="en-US" dirty="0"/>
            </a:br>
            <a:endParaRPr lang="en-US" dirty="0"/>
          </a:p>
        </p:txBody>
      </p:sp>
      <p:sp>
        <p:nvSpPr>
          <p:cNvPr id="4" name="Subtitle 3"/>
          <p:cNvSpPr>
            <a:spLocks noGrp="1"/>
          </p:cNvSpPr>
          <p:nvPr>
            <p:ph type="subTitle" idx="1"/>
          </p:nvPr>
        </p:nvSpPr>
        <p:spPr/>
        <p:txBody>
          <a:bodyPr>
            <a:normAutofit fontScale="55000" lnSpcReduction="20000"/>
          </a:bodyPr>
          <a:lstStyle/>
          <a:p>
            <a:r>
              <a:rPr lang="en-US" dirty="0">
                <a:solidFill>
                  <a:schemeClr val="tx1"/>
                </a:solidFill>
              </a:rPr>
              <a:t>Amanda Noble, City Auditor</a:t>
            </a:r>
          </a:p>
          <a:p>
            <a:r>
              <a:rPr lang="en-US" dirty="0">
                <a:solidFill>
                  <a:schemeClr val="tx1"/>
                </a:solidFill>
              </a:rPr>
              <a:t>Team: Micheal Jones, Randi Qualls, Ivy Williams, and Diana Lynn</a:t>
            </a:r>
          </a:p>
          <a:p>
            <a:endParaRPr lang="en-US" dirty="0">
              <a:solidFill>
                <a:schemeClr val="tx1"/>
              </a:solidFill>
            </a:endParaRPr>
          </a:p>
          <a:p>
            <a:r>
              <a:rPr lang="en-US" dirty="0">
                <a:solidFill>
                  <a:schemeClr val="tx1"/>
                </a:solidFill>
              </a:rPr>
              <a:t>CD/HS Committee</a:t>
            </a:r>
          </a:p>
          <a:p>
            <a:r>
              <a:rPr lang="en-US" dirty="0">
                <a:solidFill>
                  <a:schemeClr val="tx1"/>
                </a:solidFill>
              </a:rPr>
              <a:t>August 29, 2017 </a:t>
            </a:r>
          </a:p>
        </p:txBody>
      </p:sp>
      <p:pic>
        <p:nvPicPr>
          <p:cNvPr id="5" name="Picture 2" descr="http://www.atlaudit.org/logo_medialog.png"/>
          <p:cNvPicPr>
            <a:picLocks noChangeAspect="1" noChangeArrowheads="1"/>
          </p:cNvPicPr>
          <p:nvPr/>
        </p:nvPicPr>
        <p:blipFill>
          <a:blip r:embed="rId3" cstate="print">
            <a:lum bright="-6000"/>
          </a:blip>
          <a:srcRect/>
          <a:stretch>
            <a:fillRect/>
          </a:stretch>
        </p:blipFill>
        <p:spPr bwMode="auto">
          <a:xfrm>
            <a:off x="0" y="0"/>
            <a:ext cx="9144000" cy="1280161"/>
          </a:xfrm>
          <a:prstGeom prst="rect">
            <a:avLst/>
          </a:prstGeom>
          <a:noFill/>
        </p:spPr>
      </p:pic>
    </p:spTree>
    <p:extLst>
      <p:ext uri="{BB962C8B-B14F-4D97-AF65-F5344CB8AC3E}">
        <p14:creationId xmlns:p14="http://schemas.microsoft.com/office/powerpoint/2010/main" val="153392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FB087-4A4A-435B-9F04-D372F80CD645}"/>
              </a:ext>
            </a:extLst>
          </p:cNvPr>
          <p:cNvSpPr>
            <a:spLocks noGrp="1"/>
          </p:cNvSpPr>
          <p:nvPr>
            <p:ph type="title"/>
          </p:nvPr>
        </p:nvSpPr>
        <p:spPr>
          <a:xfrm>
            <a:off x="457200" y="76200"/>
            <a:ext cx="8229600" cy="1143000"/>
          </a:xfrm>
        </p:spPr>
        <p:txBody>
          <a:bodyPr>
            <a:normAutofit fontScale="90000"/>
          </a:bodyPr>
          <a:lstStyle/>
          <a:p>
            <a:r>
              <a:rPr lang="en-US" dirty="0"/>
              <a:t>Vandalism and Potential Safety Hazards Identified</a:t>
            </a:r>
          </a:p>
        </p:txBody>
      </p:sp>
      <p:pic>
        <p:nvPicPr>
          <p:cNvPr id="4" name="Content Placeholder 3">
            <a:extLst>
              <a:ext uri="{FF2B5EF4-FFF2-40B4-BE49-F238E27FC236}">
                <a16:creationId xmlns:a16="http://schemas.microsoft.com/office/drawing/2014/main" xmlns="" id="{1C0B4AAF-B613-4130-923E-1A2FE5AFE7B1}"/>
              </a:ext>
            </a:extLst>
          </p:cNvPr>
          <p:cNvPicPr>
            <a:picLocks noGrp="1" noChangeAspect="1"/>
          </p:cNvPicPr>
          <p:nvPr>
            <p:ph idx="1"/>
          </p:nvPr>
        </p:nvPicPr>
        <p:blipFill rotWithShape="1">
          <a:blip r:embed="rId3"/>
          <a:srcRect l="11369" t="23244" r="64218" b="27603"/>
          <a:stretch/>
        </p:blipFill>
        <p:spPr>
          <a:xfrm>
            <a:off x="2209800" y="1334814"/>
            <a:ext cx="4876800" cy="5523186"/>
          </a:xfrm>
          <a:prstGeom prst="rect">
            <a:avLst/>
          </a:prstGeom>
        </p:spPr>
      </p:pic>
    </p:spTree>
    <p:extLst>
      <p:ext uri="{BB962C8B-B14F-4D97-AF65-F5344CB8AC3E}">
        <p14:creationId xmlns:p14="http://schemas.microsoft.com/office/powerpoint/2010/main" val="17374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4000" dirty="0"/>
              <a:t>Carried Over Problems Contributed to Poor Conditions</a:t>
            </a:r>
          </a:p>
        </p:txBody>
      </p:sp>
      <p:pic>
        <p:nvPicPr>
          <p:cNvPr id="5" name="Picture 4" descr="OCIA Web graphic NEW.JPG"/>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
        <p:nvSpPr>
          <p:cNvPr id="7" name="TextBox 6"/>
          <p:cNvSpPr txBox="1"/>
          <p:nvPr/>
        </p:nvSpPr>
        <p:spPr>
          <a:xfrm>
            <a:off x="0" y="5650468"/>
            <a:ext cx="8590237" cy="369332"/>
          </a:xfrm>
          <a:prstGeom prst="rect">
            <a:avLst/>
          </a:prstGeom>
          <a:noFill/>
        </p:spPr>
        <p:txBody>
          <a:bodyPr wrap="none" rtlCol="0">
            <a:spAutoFit/>
          </a:bodyPr>
          <a:lstStyle/>
          <a:p>
            <a:r>
              <a:rPr lang="en-US" b="1" dirty="0"/>
              <a:t>Source:</a:t>
            </a:r>
            <a:r>
              <a:rPr lang="en-US" dirty="0"/>
              <a:t> Auditor’s scores of Sampled Parks Q1 2017 and Park Inspectors scores 2015-2016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81600"/>
            <a:ext cx="24860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14253567"/>
              </p:ext>
            </p:extLst>
          </p:nvPr>
        </p:nvGraphicFramePr>
        <p:xfrm>
          <a:off x="533400" y="1524001"/>
          <a:ext cx="7924798" cy="3505198"/>
        </p:xfrm>
        <a:graphic>
          <a:graphicData uri="http://schemas.openxmlformats.org/drawingml/2006/table">
            <a:tbl>
              <a:tblPr firstRow="1" firstCol="1" bandRow="1"/>
              <a:tblGrid>
                <a:gridCol w="1933003">
                  <a:extLst>
                    <a:ext uri="{9D8B030D-6E8A-4147-A177-3AD203B41FA5}">
                      <a16:colId xmlns:a16="http://schemas.microsoft.com/office/drawing/2014/main" xmlns="" val="20000"/>
                    </a:ext>
                  </a:extLst>
                </a:gridCol>
                <a:gridCol w="1094169">
                  <a:extLst>
                    <a:ext uri="{9D8B030D-6E8A-4147-A177-3AD203B41FA5}">
                      <a16:colId xmlns:a16="http://schemas.microsoft.com/office/drawing/2014/main" xmlns="" val="20001"/>
                    </a:ext>
                  </a:extLst>
                </a:gridCol>
                <a:gridCol w="1094169">
                  <a:extLst>
                    <a:ext uri="{9D8B030D-6E8A-4147-A177-3AD203B41FA5}">
                      <a16:colId xmlns:a16="http://schemas.microsoft.com/office/drawing/2014/main" xmlns="" val="20002"/>
                    </a:ext>
                  </a:extLst>
                </a:gridCol>
                <a:gridCol w="1094169">
                  <a:extLst>
                    <a:ext uri="{9D8B030D-6E8A-4147-A177-3AD203B41FA5}">
                      <a16:colId xmlns:a16="http://schemas.microsoft.com/office/drawing/2014/main" xmlns="" val="20003"/>
                    </a:ext>
                  </a:extLst>
                </a:gridCol>
                <a:gridCol w="2709288">
                  <a:extLst>
                    <a:ext uri="{9D8B030D-6E8A-4147-A177-3AD203B41FA5}">
                      <a16:colId xmlns:a16="http://schemas.microsoft.com/office/drawing/2014/main" xmlns="" val="20004"/>
                    </a:ext>
                  </a:extLst>
                </a:gridCol>
              </a:tblGrid>
              <a:tr h="438150">
                <a:tc>
                  <a:txBody>
                    <a:bodyPr/>
                    <a:lstStyle/>
                    <a:p>
                      <a:pPr marL="0" marR="0" algn="ctr">
                        <a:lnSpc>
                          <a:spcPct val="110000"/>
                        </a:lnSpc>
                        <a:spcBef>
                          <a:spcPts val="0"/>
                        </a:spcBef>
                        <a:spcAft>
                          <a:spcPts val="0"/>
                        </a:spcAft>
                      </a:pPr>
                      <a:r>
                        <a:rPr lang="en-US" sz="1000" b="1" dirty="0">
                          <a:effectLst/>
                          <a:latin typeface="Arial"/>
                          <a:ea typeface="Calibri"/>
                          <a:cs typeface="Times New Roman"/>
                        </a:rPr>
                        <a:t>Park Name (District)</a:t>
                      </a:r>
                      <a:endParaRPr lang="en-US" sz="1100" dirty="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b="1">
                          <a:effectLst/>
                          <a:latin typeface="Arial"/>
                          <a:ea typeface="Calibri"/>
                          <a:cs typeface="Times New Roman"/>
                        </a:rPr>
                        <a:t>DPR 2015 Inspection</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b="1">
                          <a:effectLst/>
                          <a:latin typeface="Arial"/>
                          <a:ea typeface="Calibri"/>
                          <a:cs typeface="Times New Roman"/>
                        </a:rPr>
                        <a:t>DPR 2016 Inspection</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b="1">
                          <a:effectLst/>
                          <a:latin typeface="Arial"/>
                          <a:ea typeface="Calibri"/>
                          <a:cs typeface="Times New Roman"/>
                        </a:rPr>
                        <a:t>CAO 2017 Inspection</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b="1">
                          <a:effectLst/>
                          <a:latin typeface="Arial"/>
                          <a:ea typeface="Calibri"/>
                          <a:cs typeface="Times New Roman"/>
                        </a:rPr>
                        <a:t>Conditions Identified in at least Two Inspections</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9074">
                <a:tc>
                  <a:txBody>
                    <a:bodyPr/>
                    <a:lstStyle/>
                    <a:p>
                      <a:pPr marL="0" marR="0" algn="ctr">
                        <a:lnSpc>
                          <a:spcPct val="110000"/>
                        </a:lnSpc>
                        <a:spcBef>
                          <a:spcPts val="0"/>
                        </a:spcBef>
                        <a:spcAft>
                          <a:spcPts val="0"/>
                        </a:spcAft>
                      </a:pPr>
                      <a:r>
                        <a:rPr lang="en-US" sz="1000">
                          <a:effectLst/>
                          <a:latin typeface="Arial"/>
                          <a:ea typeface="Calibri"/>
                          <a:cs typeface="Times New Roman"/>
                        </a:rPr>
                        <a:t>Grove Park (D9)</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solidFill>
                            <a:srgbClr val="FFFFFF"/>
                          </a:solidFill>
                          <a:effectLst/>
                          <a:latin typeface="Arial"/>
                          <a:ea typeface="Calibri"/>
                          <a:cs typeface="Times New Roman"/>
                        </a:rPr>
                        <a:t>80%</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1167"/>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78%</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77%</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Mulch piles, tennis court fencing</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57225">
                <a:tc>
                  <a:txBody>
                    <a:bodyPr/>
                    <a:lstStyle/>
                    <a:p>
                      <a:pPr marL="0" marR="0" algn="ctr">
                        <a:lnSpc>
                          <a:spcPct val="110000"/>
                        </a:lnSpc>
                        <a:spcBef>
                          <a:spcPts val="0"/>
                        </a:spcBef>
                        <a:spcAft>
                          <a:spcPts val="0"/>
                        </a:spcAft>
                      </a:pPr>
                      <a:r>
                        <a:rPr lang="en-US" sz="1000">
                          <a:effectLst/>
                          <a:latin typeface="Arial"/>
                          <a:ea typeface="Calibri"/>
                          <a:cs typeface="Times New Roman"/>
                        </a:rPr>
                        <a:t>John C. Burdine Ctr. (D12)</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effectLst/>
                          <a:latin typeface="Arial"/>
                          <a:ea typeface="Calibri"/>
                          <a:cs typeface="Times New Roman"/>
                        </a:rPr>
                        <a:t>74%</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78%</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solidFill>
                            <a:srgbClr val="FFFFFF"/>
                          </a:solidFill>
                          <a:effectLst/>
                          <a:latin typeface="Arial"/>
                          <a:ea typeface="Calibri"/>
                          <a:cs typeface="Times New Roman"/>
                        </a:rPr>
                        <a:t>58%</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Invasive species on tree, hanging tree limbs, tree limbs down, dumped timbers</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38150">
                <a:tc>
                  <a:txBody>
                    <a:bodyPr/>
                    <a:lstStyle/>
                    <a:p>
                      <a:pPr marL="0" marR="0" algn="ctr">
                        <a:lnSpc>
                          <a:spcPct val="110000"/>
                        </a:lnSpc>
                        <a:spcBef>
                          <a:spcPts val="0"/>
                        </a:spcBef>
                        <a:spcAft>
                          <a:spcPts val="0"/>
                        </a:spcAft>
                      </a:pPr>
                      <a:r>
                        <a:rPr lang="en-US" sz="1000">
                          <a:effectLst/>
                          <a:latin typeface="Arial"/>
                          <a:ea typeface="Calibri"/>
                          <a:cs typeface="Times New Roman"/>
                        </a:rPr>
                        <a:t>Chosewood Park (D1)</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effectLst/>
                          <a:latin typeface="Arial"/>
                          <a:ea typeface="Calibri"/>
                          <a:cs typeface="Times New Roman"/>
                        </a:rPr>
                        <a:t>78%</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71%</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solidFill>
                            <a:srgbClr val="FFFFFF"/>
                          </a:solidFill>
                          <a:effectLst/>
                          <a:latin typeface="Arial"/>
                          <a:ea typeface="Calibri"/>
                          <a:cs typeface="Times New Roman"/>
                        </a:rPr>
                        <a:t>55%</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Bent rules signs, graffiti on tennis court wall</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38150">
                <a:tc>
                  <a:txBody>
                    <a:bodyPr/>
                    <a:lstStyle/>
                    <a:p>
                      <a:pPr marL="0" marR="0" algn="ctr">
                        <a:lnSpc>
                          <a:spcPct val="110000"/>
                        </a:lnSpc>
                        <a:spcBef>
                          <a:spcPts val="0"/>
                        </a:spcBef>
                        <a:spcAft>
                          <a:spcPts val="0"/>
                        </a:spcAft>
                      </a:pPr>
                      <a:r>
                        <a:rPr lang="en-US" sz="1000">
                          <a:effectLst/>
                          <a:latin typeface="Arial"/>
                          <a:ea typeface="Calibri"/>
                          <a:cs typeface="Times New Roman"/>
                        </a:rPr>
                        <a:t>Freedom Park (D2)</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effectLst/>
                          <a:latin typeface="Arial"/>
                          <a:ea typeface="Calibri"/>
                          <a:cs typeface="Times New Roman"/>
                        </a:rPr>
                        <a:t>77%</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77%</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solidFill>
                            <a:srgbClr val="FFFFFF"/>
                          </a:solidFill>
                          <a:effectLst/>
                          <a:latin typeface="Arial"/>
                          <a:ea typeface="Calibri"/>
                          <a:cs typeface="Times New Roman"/>
                        </a:rPr>
                        <a:t>59%</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Dirty park rules sign, hanging tree limbs, broken lights</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19074">
                <a:tc>
                  <a:txBody>
                    <a:bodyPr/>
                    <a:lstStyle/>
                    <a:p>
                      <a:pPr marL="0" marR="0" algn="ctr">
                        <a:lnSpc>
                          <a:spcPct val="110000"/>
                        </a:lnSpc>
                        <a:spcBef>
                          <a:spcPts val="0"/>
                        </a:spcBef>
                        <a:spcAft>
                          <a:spcPts val="0"/>
                        </a:spcAft>
                      </a:pPr>
                      <a:r>
                        <a:rPr lang="en-US" sz="1000">
                          <a:effectLst/>
                          <a:latin typeface="Arial"/>
                          <a:ea typeface="Calibri"/>
                          <a:cs typeface="Times New Roman"/>
                        </a:rPr>
                        <a:t>Rose Circle Park (D4)</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effectLst/>
                          <a:latin typeface="Arial"/>
                          <a:ea typeface="Calibri"/>
                          <a:cs typeface="Times New Roman"/>
                        </a:rPr>
                        <a:t>78%</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78%</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solidFill>
                            <a:srgbClr val="FFFFFF"/>
                          </a:solidFill>
                          <a:effectLst/>
                          <a:latin typeface="Arial"/>
                          <a:ea typeface="Calibri"/>
                          <a:cs typeface="Times New Roman"/>
                        </a:rPr>
                        <a:t>66%</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0000"/>
                        </a:lnSpc>
                        <a:spcBef>
                          <a:spcPts val="0"/>
                        </a:spcBef>
                        <a:spcAft>
                          <a:spcPts val="0"/>
                        </a:spcAft>
                      </a:pPr>
                      <a:r>
                        <a:rPr lang="en-US" sz="1000" dirty="0">
                          <a:effectLst/>
                          <a:latin typeface="Arial"/>
                          <a:ea typeface="Calibri"/>
                          <a:cs typeface="Times New Roman"/>
                        </a:rPr>
                        <a:t>Low hanging trees need pruning</a:t>
                      </a:r>
                      <a:endParaRPr lang="en-US" sz="1100" dirty="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57225">
                <a:tc>
                  <a:txBody>
                    <a:bodyPr/>
                    <a:lstStyle/>
                    <a:p>
                      <a:pPr marL="0" marR="0" algn="ctr">
                        <a:lnSpc>
                          <a:spcPct val="110000"/>
                        </a:lnSpc>
                        <a:spcBef>
                          <a:spcPts val="0"/>
                        </a:spcBef>
                        <a:spcAft>
                          <a:spcPts val="0"/>
                        </a:spcAft>
                      </a:pPr>
                      <a:r>
                        <a:rPr lang="en-US" sz="1000">
                          <a:effectLst/>
                          <a:latin typeface="Arial"/>
                          <a:ea typeface="Calibri"/>
                          <a:cs typeface="Times New Roman"/>
                        </a:rPr>
                        <a:t>Coan Park (D5)</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effectLst/>
                          <a:latin typeface="Arial"/>
                          <a:ea typeface="Calibri"/>
                          <a:cs typeface="Times New Roman"/>
                        </a:rPr>
                        <a:t>71%</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79%</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solidFill>
                            <a:srgbClr val="FFFFFF"/>
                          </a:solidFill>
                          <a:effectLst/>
                          <a:latin typeface="Arial"/>
                          <a:ea typeface="Calibri"/>
                          <a:cs typeface="Times New Roman"/>
                        </a:rPr>
                        <a:t>63%</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Worn playground cushioning/border, graffiti in pavilion, Damaged benches</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38150">
                <a:tc>
                  <a:txBody>
                    <a:bodyPr/>
                    <a:lstStyle/>
                    <a:p>
                      <a:pPr marL="0" marR="0" algn="ctr">
                        <a:lnSpc>
                          <a:spcPct val="110000"/>
                        </a:lnSpc>
                        <a:spcBef>
                          <a:spcPts val="0"/>
                        </a:spcBef>
                        <a:spcAft>
                          <a:spcPts val="0"/>
                        </a:spcAft>
                      </a:pPr>
                      <a:r>
                        <a:rPr lang="en-US" sz="1000">
                          <a:effectLst/>
                          <a:latin typeface="Arial"/>
                          <a:ea typeface="Calibri"/>
                          <a:cs typeface="Times New Roman"/>
                        </a:rPr>
                        <a:t>Deerwood Park (D11)</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effectLst/>
                          <a:latin typeface="Arial"/>
                          <a:ea typeface="Calibri"/>
                          <a:cs typeface="Times New Roman"/>
                        </a:rPr>
                        <a:t>70%</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effectLst/>
                          <a:latin typeface="Arial"/>
                          <a:ea typeface="Calibri"/>
                          <a:cs typeface="Times New Roman"/>
                        </a:rPr>
                        <a:t>70%</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0000"/>
                        </a:lnSpc>
                        <a:spcBef>
                          <a:spcPts val="0"/>
                        </a:spcBef>
                        <a:spcAft>
                          <a:spcPts val="0"/>
                        </a:spcAft>
                      </a:pPr>
                      <a:r>
                        <a:rPr lang="en-US" sz="1000">
                          <a:solidFill>
                            <a:srgbClr val="FFFFFF"/>
                          </a:solidFill>
                          <a:effectLst/>
                          <a:latin typeface="Arial"/>
                          <a:ea typeface="Calibri"/>
                          <a:cs typeface="Times New Roman"/>
                        </a:rPr>
                        <a:t>56%</a:t>
                      </a:r>
                      <a:endParaRPr lang="en-US" sz="110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0000"/>
                        </a:lnSpc>
                        <a:spcBef>
                          <a:spcPts val="0"/>
                        </a:spcBef>
                        <a:spcAft>
                          <a:spcPts val="0"/>
                        </a:spcAft>
                      </a:pPr>
                      <a:r>
                        <a:rPr lang="en-US" sz="1000" dirty="0">
                          <a:effectLst/>
                          <a:latin typeface="Arial"/>
                          <a:ea typeface="Calibri"/>
                          <a:cs typeface="Times New Roman"/>
                        </a:rPr>
                        <a:t>Damaged benches, graffiti on park rules sign</a:t>
                      </a:r>
                      <a:endParaRPr lang="en-US" sz="1100" dirty="0">
                        <a:effectLst/>
                        <a:latin typeface="Trebuchet MS"/>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96515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4000" dirty="0"/>
              <a:t>Smaller Parks Scored Higher</a:t>
            </a:r>
          </a:p>
        </p:txBody>
      </p:sp>
      <p:pic>
        <p:nvPicPr>
          <p:cNvPr id="4" name="Picture 3" descr="OCIA Web graphic NEW.JPG"/>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
        <p:nvSpPr>
          <p:cNvPr id="6" name="TextBox 5"/>
          <p:cNvSpPr txBox="1"/>
          <p:nvPr/>
        </p:nvSpPr>
        <p:spPr>
          <a:xfrm>
            <a:off x="0" y="5650468"/>
            <a:ext cx="4946675" cy="369332"/>
          </a:xfrm>
          <a:prstGeom prst="rect">
            <a:avLst/>
          </a:prstGeom>
          <a:noFill/>
        </p:spPr>
        <p:txBody>
          <a:bodyPr wrap="none" rtlCol="0">
            <a:spAutoFit/>
          </a:bodyPr>
          <a:lstStyle/>
          <a:p>
            <a:r>
              <a:rPr lang="en-US" b="1" dirty="0"/>
              <a:t>Source:</a:t>
            </a:r>
            <a:r>
              <a:rPr lang="en-US" dirty="0"/>
              <a:t> Auditor’s scores of Sampled Parks Q1 2017</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1209675"/>
            <a:ext cx="69723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97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noAutofit/>
          </a:bodyPr>
          <a:lstStyle/>
          <a:p>
            <a:r>
              <a:rPr lang="en-US" sz="3400" dirty="0"/>
              <a:t>Park Conditions Varied Little by Council District</a:t>
            </a:r>
          </a:p>
        </p:txBody>
      </p:sp>
      <p:pic>
        <p:nvPicPr>
          <p:cNvPr id="5" name="Picture 4" descr="OCIA Web graphic NEW.JPG"/>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
        <p:nvSpPr>
          <p:cNvPr id="8" name="TextBox 7"/>
          <p:cNvSpPr txBox="1"/>
          <p:nvPr/>
        </p:nvSpPr>
        <p:spPr>
          <a:xfrm>
            <a:off x="0" y="5650468"/>
            <a:ext cx="4946675" cy="369332"/>
          </a:xfrm>
          <a:prstGeom prst="rect">
            <a:avLst/>
          </a:prstGeom>
          <a:noFill/>
        </p:spPr>
        <p:txBody>
          <a:bodyPr wrap="none" rtlCol="0">
            <a:spAutoFit/>
          </a:bodyPr>
          <a:lstStyle/>
          <a:p>
            <a:r>
              <a:rPr lang="en-US" b="1" dirty="0"/>
              <a:t>Source:</a:t>
            </a:r>
            <a:r>
              <a:rPr lang="en-US" dirty="0"/>
              <a:t> Auditor’s scores of Sampled Parks Q1 2017</a:t>
            </a:r>
          </a:p>
        </p:txBody>
      </p:sp>
      <p:pic>
        <p:nvPicPr>
          <p:cNvPr id="7" name="Picture 6"/>
          <p:cNvPicPr/>
          <p:nvPr/>
        </p:nvPicPr>
        <p:blipFill>
          <a:blip r:embed="rId4"/>
          <a:stretch>
            <a:fillRect/>
          </a:stretch>
        </p:blipFill>
        <p:spPr>
          <a:xfrm>
            <a:off x="1981200" y="1371600"/>
            <a:ext cx="5524500" cy="4278868"/>
          </a:xfrm>
          <a:prstGeom prst="rect">
            <a:avLst/>
          </a:prstGeom>
        </p:spPr>
      </p:pic>
    </p:spTree>
    <p:extLst>
      <p:ext uri="{BB962C8B-B14F-4D97-AF65-F5344CB8AC3E}">
        <p14:creationId xmlns:p14="http://schemas.microsoft.com/office/powerpoint/2010/main" val="107648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548AB-839C-4496-A2A3-0E8C7A7C5A18}"/>
              </a:ext>
            </a:extLst>
          </p:cNvPr>
          <p:cNvSpPr>
            <a:spLocks noGrp="1"/>
          </p:cNvSpPr>
          <p:nvPr>
            <p:ph type="title"/>
          </p:nvPr>
        </p:nvSpPr>
        <p:spPr/>
        <p:txBody>
          <a:bodyPr>
            <a:normAutofit fontScale="90000"/>
          </a:bodyPr>
          <a:lstStyle/>
          <a:p>
            <a:r>
              <a:rPr lang="en-US" b="1" dirty="0"/>
              <a:t>Supervisors Attributed Poor Park Conditions to Lack of Staff</a:t>
            </a:r>
            <a:endParaRPr lang="en-US" dirty="0"/>
          </a:p>
        </p:txBody>
      </p:sp>
      <p:sp>
        <p:nvSpPr>
          <p:cNvPr id="3" name="Content Placeholder 2">
            <a:extLst>
              <a:ext uri="{FF2B5EF4-FFF2-40B4-BE49-F238E27FC236}">
                <a16:creationId xmlns:a16="http://schemas.microsoft.com/office/drawing/2014/main" xmlns="" id="{FDA6F4BF-68B3-4CA3-BC43-38CDAE893CAD}"/>
              </a:ext>
            </a:extLst>
          </p:cNvPr>
          <p:cNvSpPr>
            <a:spLocks noGrp="1"/>
          </p:cNvSpPr>
          <p:nvPr>
            <p:ph idx="1"/>
          </p:nvPr>
        </p:nvSpPr>
        <p:spPr>
          <a:xfrm>
            <a:off x="457200" y="1600200"/>
            <a:ext cx="8229600" cy="4191000"/>
          </a:xfrm>
        </p:spPr>
        <p:txBody>
          <a:bodyPr>
            <a:noAutofit/>
          </a:bodyPr>
          <a:lstStyle/>
          <a:p>
            <a:r>
              <a:rPr lang="en-US" sz="2200" dirty="0"/>
              <a:t>Suggested maintenance crews are not adequately staffed</a:t>
            </a:r>
          </a:p>
          <a:p>
            <a:r>
              <a:rPr lang="en-US" sz="2200" dirty="0"/>
              <a:t>Factors affect their ability to complete the mowing schedule on time</a:t>
            </a:r>
          </a:p>
          <a:p>
            <a:pPr lvl="1"/>
            <a:r>
              <a:rPr lang="en-US" sz="2200" dirty="0"/>
              <a:t>Weather conditions</a:t>
            </a:r>
          </a:p>
          <a:p>
            <a:pPr lvl="1"/>
            <a:r>
              <a:rPr lang="en-US" sz="2200" dirty="0"/>
              <a:t>Equipment breakdowns</a:t>
            </a:r>
          </a:p>
          <a:p>
            <a:pPr lvl="1"/>
            <a:r>
              <a:rPr lang="en-US" sz="2200" dirty="0"/>
              <a:t>Special events</a:t>
            </a:r>
          </a:p>
          <a:p>
            <a:r>
              <a:rPr lang="en-US" sz="2200" dirty="0"/>
              <a:t>Permanent staffing of three to five employees per crew year round</a:t>
            </a:r>
          </a:p>
          <a:p>
            <a:pPr lvl="1"/>
            <a:r>
              <a:rPr lang="en-US" sz="2200" dirty="0"/>
              <a:t>Each park district has four to five crews</a:t>
            </a:r>
          </a:p>
          <a:p>
            <a:pPr lvl="1"/>
            <a:r>
              <a:rPr lang="en-US" sz="2200" dirty="0"/>
              <a:t>10 seasonal employees assigned to each park district </a:t>
            </a:r>
          </a:p>
          <a:p>
            <a:pPr lvl="1"/>
            <a:r>
              <a:rPr lang="en-US" sz="2200" dirty="0"/>
              <a:t>Department received 12 additional permanent park maintenance employees </a:t>
            </a:r>
          </a:p>
        </p:txBody>
      </p:sp>
      <p:pic>
        <p:nvPicPr>
          <p:cNvPr id="4" name="Picture 3" descr="OCIA Web graphic NEW.JPG">
            <a:extLst>
              <a:ext uri="{FF2B5EF4-FFF2-40B4-BE49-F238E27FC236}">
                <a16:creationId xmlns:a16="http://schemas.microsoft.com/office/drawing/2014/main" xmlns="" id="{2CF67260-FA98-4EF9-B841-0A4E6902BD20}"/>
              </a:ext>
            </a:extLst>
          </p:cNvPr>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Tree>
    <p:extLst>
      <p:ext uri="{BB962C8B-B14F-4D97-AF65-F5344CB8AC3E}">
        <p14:creationId xmlns:p14="http://schemas.microsoft.com/office/powerpoint/2010/main" val="315205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548AB-839C-4496-A2A3-0E8C7A7C5A18}"/>
              </a:ext>
            </a:extLst>
          </p:cNvPr>
          <p:cNvSpPr>
            <a:spLocks noGrp="1"/>
          </p:cNvSpPr>
          <p:nvPr>
            <p:ph type="title"/>
          </p:nvPr>
        </p:nvSpPr>
        <p:spPr/>
        <p:txBody>
          <a:bodyPr>
            <a:normAutofit/>
          </a:bodyPr>
          <a:lstStyle/>
          <a:p>
            <a:r>
              <a:rPr lang="en-US" sz="3800" b="1" dirty="0"/>
              <a:t>Inspections Not Conducted Year-round</a:t>
            </a:r>
            <a:endParaRPr lang="en-US" sz="3800" dirty="0"/>
          </a:p>
        </p:txBody>
      </p:sp>
      <p:sp>
        <p:nvSpPr>
          <p:cNvPr id="3" name="Content Placeholder 2">
            <a:extLst>
              <a:ext uri="{FF2B5EF4-FFF2-40B4-BE49-F238E27FC236}">
                <a16:creationId xmlns:a16="http://schemas.microsoft.com/office/drawing/2014/main" xmlns="" id="{FDA6F4BF-68B3-4CA3-BC43-38CDAE893CAD}"/>
              </a:ext>
            </a:extLst>
          </p:cNvPr>
          <p:cNvSpPr>
            <a:spLocks noGrp="1"/>
          </p:cNvSpPr>
          <p:nvPr>
            <p:ph idx="1"/>
          </p:nvPr>
        </p:nvSpPr>
        <p:spPr>
          <a:xfrm>
            <a:off x="457200" y="1295400"/>
            <a:ext cx="8382000" cy="4648200"/>
          </a:xfrm>
        </p:spPr>
        <p:txBody>
          <a:bodyPr>
            <a:noAutofit/>
          </a:bodyPr>
          <a:lstStyle/>
          <a:p>
            <a:r>
              <a:rPr lang="en-US" sz="2500" dirty="0"/>
              <a:t>Park inspections occur mostly during mowing season </a:t>
            </a:r>
          </a:p>
          <a:p>
            <a:r>
              <a:rPr lang="en-US" sz="2500" dirty="0"/>
              <a:t>Office of Parks collected about half as many inspections as expected</a:t>
            </a:r>
          </a:p>
          <a:p>
            <a:pPr lvl="1"/>
            <a:r>
              <a:rPr lang="en-US" sz="2500" dirty="0"/>
              <a:t>Operations manual states  supervisors conduct park inspections within 24 hours after crews have completed maintenance services during the 10-day mowing schedule</a:t>
            </a:r>
          </a:p>
          <a:p>
            <a:pPr lvl="1"/>
            <a:r>
              <a:rPr lang="en-US" sz="2500" dirty="0"/>
              <a:t>Manual doesn’t specify whether inspections should be conducted during mowing season or throughout the year</a:t>
            </a:r>
          </a:p>
          <a:p>
            <a:pPr lvl="2"/>
            <a:r>
              <a:rPr lang="en-US" sz="2500" dirty="0"/>
              <a:t>10-day schedule is used throughout the year</a:t>
            </a:r>
          </a:p>
        </p:txBody>
      </p:sp>
      <p:pic>
        <p:nvPicPr>
          <p:cNvPr id="4" name="Picture 3" descr="OCIA Web graphic NEW.JPG">
            <a:extLst>
              <a:ext uri="{FF2B5EF4-FFF2-40B4-BE49-F238E27FC236}">
                <a16:creationId xmlns:a16="http://schemas.microsoft.com/office/drawing/2014/main" xmlns="" id="{0980D322-8851-48EA-9182-FBCF78ADDD10}"/>
              </a:ext>
            </a:extLst>
          </p:cNvPr>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Tree>
    <p:extLst>
      <p:ext uri="{BB962C8B-B14F-4D97-AF65-F5344CB8AC3E}">
        <p14:creationId xmlns:p14="http://schemas.microsoft.com/office/powerpoint/2010/main" val="220068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a:t>Park Maintenance Employees Receive Year-round Overtime</a:t>
            </a:r>
          </a:p>
        </p:txBody>
      </p:sp>
      <p:pic>
        <p:nvPicPr>
          <p:cNvPr id="4" name="Picture 3" descr="OCIA Web graphic NEW.JPG"/>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447800"/>
            <a:ext cx="7010399" cy="3962399"/>
          </a:xfrm>
          <a:prstGeom prst="rect">
            <a:avLst/>
          </a:prstGeom>
          <a:noFill/>
        </p:spPr>
      </p:pic>
      <p:sp>
        <p:nvSpPr>
          <p:cNvPr id="6" name="TextBox 5"/>
          <p:cNvSpPr txBox="1"/>
          <p:nvPr/>
        </p:nvSpPr>
        <p:spPr>
          <a:xfrm>
            <a:off x="0" y="5650468"/>
            <a:ext cx="7038402" cy="369332"/>
          </a:xfrm>
          <a:prstGeom prst="rect">
            <a:avLst/>
          </a:prstGeom>
          <a:noFill/>
        </p:spPr>
        <p:txBody>
          <a:bodyPr wrap="none" rtlCol="0">
            <a:spAutoFit/>
          </a:bodyPr>
          <a:lstStyle/>
          <a:p>
            <a:r>
              <a:rPr lang="en-US" b="1" dirty="0"/>
              <a:t>Source:</a:t>
            </a:r>
            <a:r>
              <a:rPr lang="en-US" dirty="0"/>
              <a:t> Oracle Reports from January 1, 2015 through December 31, 2016</a:t>
            </a:r>
          </a:p>
        </p:txBody>
      </p:sp>
    </p:spTree>
    <p:extLst>
      <p:ext uri="{BB962C8B-B14F-4D97-AF65-F5344CB8AC3E}">
        <p14:creationId xmlns:p14="http://schemas.microsoft.com/office/powerpoint/2010/main" val="111320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562600"/>
          </a:xfrm>
        </p:spPr>
        <p:txBody>
          <a:bodyPr>
            <a:normAutofit/>
          </a:bodyPr>
          <a:lstStyle/>
          <a:p>
            <a:pPr marL="0" indent="0" algn="just">
              <a:buNone/>
            </a:pPr>
            <a:r>
              <a:rPr lang="en-US" sz="2700" dirty="0"/>
              <a:t>In order to ensure city parks are maintained to performance and safety standards, the Commissioner of Parks and Recreation should:</a:t>
            </a:r>
          </a:p>
          <a:p>
            <a:r>
              <a:rPr lang="en-US" sz="2800" dirty="0"/>
              <a:t>Ensure that employees are following procedures to review safety conditions and promptly initiate repairs.</a:t>
            </a:r>
          </a:p>
          <a:p>
            <a:r>
              <a:rPr lang="en-US" sz="2700" dirty="0"/>
              <a:t>Compare annual inspections year-to-year and develop a report for department management reflecting the status of carryover issues</a:t>
            </a:r>
          </a:p>
          <a:p>
            <a:r>
              <a:rPr lang="en-US" sz="2800" dirty="0"/>
              <a:t>Develop a maintenance classification system that outlines how each park type will be maintained according to size and amenities</a:t>
            </a:r>
          </a:p>
          <a:p>
            <a:pPr marL="0" indent="0">
              <a:buNone/>
            </a:pPr>
            <a:endParaRPr lang="en-US" sz="2700" dirty="0"/>
          </a:p>
        </p:txBody>
      </p:sp>
      <p:sp>
        <p:nvSpPr>
          <p:cNvPr id="4" name="Title 1"/>
          <p:cNvSpPr>
            <a:spLocks noGrp="1"/>
          </p:cNvSpPr>
          <p:nvPr>
            <p:ph type="title"/>
          </p:nvPr>
        </p:nvSpPr>
        <p:spPr>
          <a:xfrm>
            <a:off x="457200" y="0"/>
            <a:ext cx="8229600" cy="1143000"/>
          </a:xfrm>
        </p:spPr>
        <p:txBody>
          <a:bodyPr>
            <a:noAutofit/>
          </a:bodyPr>
          <a:lstStyle/>
          <a:p>
            <a:r>
              <a:rPr lang="en-US" sz="3800" dirty="0"/>
              <a:t>Recommendations</a:t>
            </a:r>
          </a:p>
        </p:txBody>
      </p:sp>
      <p:pic>
        <p:nvPicPr>
          <p:cNvPr id="5" name="Picture 4" descr="OCIA Web graphic NEW.JPG"/>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Tree>
    <p:extLst>
      <p:ext uri="{BB962C8B-B14F-4D97-AF65-F5344CB8AC3E}">
        <p14:creationId xmlns:p14="http://schemas.microsoft.com/office/powerpoint/2010/main" val="73396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924800" cy="5562600"/>
          </a:xfrm>
        </p:spPr>
        <p:txBody>
          <a:bodyPr>
            <a:normAutofit lnSpcReduction="10000"/>
          </a:bodyPr>
          <a:lstStyle/>
          <a:p>
            <a:r>
              <a:rPr lang="en-US" dirty="0"/>
              <a:t>Assign all parks maintained by city crews to a park district to ensure routine maintenance is performed consistently and to the department’s standards</a:t>
            </a:r>
          </a:p>
          <a:p>
            <a:r>
              <a:rPr lang="en-US" dirty="0"/>
              <a:t>Clearly identify all decommissioned parks</a:t>
            </a:r>
          </a:p>
          <a:p>
            <a:r>
              <a:rPr lang="en-US" dirty="0"/>
              <a:t>Annually inspect parks that are maintained by partnerships</a:t>
            </a:r>
          </a:p>
          <a:p>
            <a:r>
              <a:rPr lang="en-US" dirty="0"/>
              <a:t>Formally document present and future agreements between all entities and persons who maintain city parks and update the list annually</a:t>
            </a:r>
          </a:p>
          <a:p>
            <a:endParaRPr lang="en-US" dirty="0"/>
          </a:p>
        </p:txBody>
      </p:sp>
      <p:sp>
        <p:nvSpPr>
          <p:cNvPr id="4" name="Title 1"/>
          <p:cNvSpPr>
            <a:spLocks noGrp="1"/>
          </p:cNvSpPr>
          <p:nvPr>
            <p:ph type="title"/>
          </p:nvPr>
        </p:nvSpPr>
        <p:spPr>
          <a:xfrm>
            <a:off x="457200" y="0"/>
            <a:ext cx="8229600" cy="1143000"/>
          </a:xfrm>
        </p:spPr>
        <p:txBody>
          <a:bodyPr>
            <a:noAutofit/>
          </a:bodyPr>
          <a:lstStyle/>
          <a:p>
            <a:r>
              <a:rPr lang="en-US" sz="3800" dirty="0"/>
              <a:t>Recommendations (con’t)</a:t>
            </a:r>
          </a:p>
        </p:txBody>
      </p:sp>
      <p:pic>
        <p:nvPicPr>
          <p:cNvPr id="5" name="Picture 4" descr="OCIA Web graphic NEW.JPG"/>
          <p:cNvPicPr>
            <a:picLocks noChangeAspect="1"/>
          </p:cNvPicPr>
          <p:nvPr/>
        </p:nvPicPr>
        <p:blipFill rotWithShape="1">
          <a:blip r:embed="rId3" cstate="print">
            <a:lum bright="-6000"/>
          </a:blip>
          <a:srcRect t="29640"/>
          <a:stretch/>
        </p:blipFill>
        <p:spPr>
          <a:xfrm>
            <a:off x="-152400" y="6324600"/>
            <a:ext cx="9448800" cy="609600"/>
          </a:xfrm>
          <a:prstGeom prst="rect">
            <a:avLst/>
          </a:prstGeom>
        </p:spPr>
      </p:pic>
    </p:spTree>
    <p:extLst>
      <p:ext uri="{BB962C8B-B14F-4D97-AF65-F5344CB8AC3E}">
        <p14:creationId xmlns:p14="http://schemas.microsoft.com/office/powerpoint/2010/main" val="8678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924800" cy="5562600"/>
          </a:xfrm>
        </p:spPr>
        <p:txBody>
          <a:bodyPr>
            <a:normAutofit/>
          </a:bodyPr>
          <a:lstStyle/>
          <a:p>
            <a:r>
              <a:rPr lang="en-US" dirty="0"/>
              <a:t>Ensure that supervisors and district managers inspect parks throughout the year</a:t>
            </a:r>
          </a:p>
          <a:p>
            <a:r>
              <a:rPr lang="en-US" dirty="0"/>
              <a:t>Clarify the operations manual to require park supervisors to report routine inspections year-round</a:t>
            </a:r>
          </a:p>
          <a:p>
            <a:r>
              <a:rPr lang="en-US" dirty="0"/>
              <a:t>Monitor inspection results throughout the year to assess whether staffing levels are adequate to meet performance standards</a:t>
            </a:r>
          </a:p>
        </p:txBody>
      </p:sp>
      <p:sp>
        <p:nvSpPr>
          <p:cNvPr id="4" name="Title 1"/>
          <p:cNvSpPr>
            <a:spLocks noGrp="1"/>
          </p:cNvSpPr>
          <p:nvPr>
            <p:ph type="title"/>
          </p:nvPr>
        </p:nvSpPr>
        <p:spPr>
          <a:xfrm>
            <a:off x="457200" y="0"/>
            <a:ext cx="8229600" cy="1143000"/>
          </a:xfrm>
        </p:spPr>
        <p:txBody>
          <a:bodyPr>
            <a:noAutofit/>
          </a:bodyPr>
          <a:lstStyle/>
          <a:p>
            <a:r>
              <a:rPr lang="en-US" sz="3800" dirty="0"/>
              <a:t>Recommendations (con’t)</a:t>
            </a:r>
          </a:p>
        </p:txBody>
      </p:sp>
      <p:pic>
        <p:nvPicPr>
          <p:cNvPr id="5" name="Picture 4" descr="OCIA Web graphic NEW.JPG"/>
          <p:cNvPicPr>
            <a:picLocks noChangeAspect="1"/>
          </p:cNvPicPr>
          <p:nvPr/>
        </p:nvPicPr>
        <p:blipFill rotWithShape="1">
          <a:blip r:embed="rId3" cstate="print">
            <a:lum bright="-6000"/>
          </a:blip>
          <a:srcRect t="29640"/>
          <a:stretch/>
        </p:blipFill>
        <p:spPr>
          <a:xfrm>
            <a:off x="-152400" y="6324600"/>
            <a:ext cx="9448800" cy="609600"/>
          </a:xfrm>
          <a:prstGeom prst="rect">
            <a:avLst/>
          </a:prstGeom>
        </p:spPr>
      </p:pic>
    </p:spTree>
    <p:extLst>
      <p:ext uri="{BB962C8B-B14F-4D97-AF65-F5344CB8AC3E}">
        <p14:creationId xmlns:p14="http://schemas.microsoft.com/office/powerpoint/2010/main" val="231163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Why This Audit?</a:t>
            </a:r>
          </a:p>
        </p:txBody>
      </p:sp>
      <p:sp>
        <p:nvSpPr>
          <p:cNvPr id="3" name="Content Placeholder 2"/>
          <p:cNvSpPr>
            <a:spLocks noGrp="1"/>
          </p:cNvSpPr>
          <p:nvPr>
            <p:ph idx="1"/>
          </p:nvPr>
        </p:nvSpPr>
        <p:spPr>
          <a:xfrm>
            <a:off x="457200" y="1143000"/>
            <a:ext cx="8229600" cy="5029200"/>
          </a:xfrm>
        </p:spPr>
        <p:txBody>
          <a:bodyPr>
            <a:normAutofit lnSpcReduction="10000"/>
          </a:bodyPr>
          <a:lstStyle/>
          <a:p>
            <a:pPr marL="0" indent="0" algn="just">
              <a:buNone/>
            </a:pPr>
            <a:r>
              <a:rPr lang="en-US" dirty="0"/>
              <a:t>In our 2015 risk assessment, the Department of Parks and Recreation had the seventh highest risk score for risk factors including:</a:t>
            </a:r>
          </a:p>
          <a:p>
            <a:pPr algn="just"/>
            <a:r>
              <a:rPr lang="en-US" dirty="0"/>
              <a:t>Size and complexity</a:t>
            </a:r>
          </a:p>
          <a:p>
            <a:pPr algn="just"/>
            <a:r>
              <a:rPr lang="en-US" dirty="0"/>
              <a:t>Spending on capital outlay and commodities</a:t>
            </a:r>
          </a:p>
          <a:p>
            <a:pPr algn="just"/>
            <a:r>
              <a:rPr lang="en-US" dirty="0"/>
              <a:t>Budget-to-actual variances</a:t>
            </a:r>
          </a:p>
          <a:p>
            <a:pPr algn="just"/>
            <a:r>
              <a:rPr lang="en-US" dirty="0"/>
              <a:t>Relatively high overtime</a:t>
            </a:r>
          </a:p>
          <a:p>
            <a:pPr algn="just"/>
            <a:r>
              <a:rPr lang="en-US" dirty="0"/>
              <a:t>Injury on the job</a:t>
            </a:r>
          </a:p>
          <a:p>
            <a:pPr algn="just"/>
            <a:r>
              <a:rPr lang="en-US" dirty="0"/>
              <a:t>Sick leave hours</a:t>
            </a:r>
          </a:p>
          <a:p>
            <a:pPr marL="0" indent="0" algn="just">
              <a:buNone/>
            </a:pPr>
            <a:endParaRPr lang="en-US" sz="2200" b="1" dirty="0"/>
          </a:p>
        </p:txBody>
      </p:sp>
      <p:pic>
        <p:nvPicPr>
          <p:cNvPr id="5" name="Picture 4" descr="OCIA Web graphic NEW.JPG"/>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Tree>
    <p:extLst>
      <p:ext uri="{BB962C8B-B14F-4D97-AF65-F5344CB8AC3E}">
        <p14:creationId xmlns:p14="http://schemas.microsoft.com/office/powerpoint/2010/main" val="388830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924800" cy="5562600"/>
          </a:xfrm>
        </p:spPr>
        <p:txBody>
          <a:bodyPr>
            <a:normAutofit/>
          </a:bodyPr>
          <a:lstStyle/>
          <a:p>
            <a:r>
              <a:rPr lang="en-US" dirty="0"/>
              <a:t>Clarify expectations regarding cleanliness of natural areas</a:t>
            </a:r>
          </a:p>
          <a:p>
            <a:r>
              <a:rPr lang="en-US" dirty="0"/>
              <a:t>Include pest management expectations on the inspection form and the standards used by park staff to evaluate the condition during the routine inspections</a:t>
            </a:r>
          </a:p>
        </p:txBody>
      </p:sp>
      <p:sp>
        <p:nvSpPr>
          <p:cNvPr id="4" name="Title 1"/>
          <p:cNvSpPr>
            <a:spLocks noGrp="1"/>
          </p:cNvSpPr>
          <p:nvPr>
            <p:ph type="title"/>
          </p:nvPr>
        </p:nvSpPr>
        <p:spPr>
          <a:xfrm>
            <a:off x="457200" y="0"/>
            <a:ext cx="8229600" cy="1143000"/>
          </a:xfrm>
        </p:spPr>
        <p:txBody>
          <a:bodyPr>
            <a:noAutofit/>
          </a:bodyPr>
          <a:lstStyle/>
          <a:p>
            <a:r>
              <a:rPr lang="en-US" sz="3800" dirty="0"/>
              <a:t>Recommendations (con’t)</a:t>
            </a:r>
          </a:p>
        </p:txBody>
      </p:sp>
      <p:pic>
        <p:nvPicPr>
          <p:cNvPr id="5" name="Picture 4" descr="OCIA Web graphic NEW.JPG"/>
          <p:cNvPicPr>
            <a:picLocks noChangeAspect="1"/>
          </p:cNvPicPr>
          <p:nvPr/>
        </p:nvPicPr>
        <p:blipFill rotWithShape="1">
          <a:blip r:embed="rId3" cstate="print">
            <a:lum bright="-6000"/>
          </a:blip>
          <a:srcRect t="29640"/>
          <a:stretch/>
        </p:blipFill>
        <p:spPr>
          <a:xfrm>
            <a:off x="-152400" y="6324600"/>
            <a:ext cx="9448800" cy="609600"/>
          </a:xfrm>
          <a:prstGeom prst="rect">
            <a:avLst/>
          </a:prstGeom>
        </p:spPr>
      </p:pic>
    </p:spTree>
    <p:extLst>
      <p:ext uri="{BB962C8B-B14F-4D97-AF65-F5344CB8AC3E}">
        <p14:creationId xmlns:p14="http://schemas.microsoft.com/office/powerpoint/2010/main" val="231163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Background</a:t>
            </a:r>
          </a:p>
        </p:txBody>
      </p:sp>
      <p:pic>
        <p:nvPicPr>
          <p:cNvPr id="5" name="Picture 4" descr="OCIA Web graphic NEW.JPG"/>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
        <p:nvSpPr>
          <p:cNvPr id="6" name="Content Placeholder 5"/>
          <p:cNvSpPr>
            <a:spLocks noGrp="1"/>
          </p:cNvSpPr>
          <p:nvPr>
            <p:ph idx="1"/>
          </p:nvPr>
        </p:nvSpPr>
        <p:spPr>
          <a:xfrm>
            <a:off x="457200" y="990600"/>
            <a:ext cx="8458200" cy="5135563"/>
          </a:xfrm>
        </p:spPr>
        <p:txBody>
          <a:bodyPr>
            <a:normAutofit/>
          </a:bodyPr>
          <a:lstStyle/>
          <a:p>
            <a:r>
              <a:rPr lang="en-US" sz="2600" dirty="0"/>
              <a:t>Divided into four offices</a:t>
            </a:r>
          </a:p>
          <a:p>
            <a:pPr lvl="1"/>
            <a:r>
              <a:rPr lang="en-US" dirty="0"/>
              <a:t>Office of Park Design:</a:t>
            </a:r>
          </a:p>
          <a:p>
            <a:pPr lvl="2"/>
            <a:r>
              <a:rPr lang="en-US" dirty="0"/>
              <a:t>Plans parks and recreation centers</a:t>
            </a:r>
          </a:p>
          <a:p>
            <a:pPr lvl="2"/>
            <a:r>
              <a:rPr lang="en-US" dirty="0"/>
              <a:t>Maintains list of parks and assets</a:t>
            </a:r>
          </a:p>
          <a:p>
            <a:pPr lvl="1"/>
            <a:r>
              <a:rPr lang="en-US" dirty="0"/>
              <a:t>Office of Parks:</a:t>
            </a:r>
          </a:p>
          <a:p>
            <a:pPr lvl="2"/>
            <a:r>
              <a:rPr lang="en-US" dirty="0"/>
              <a:t>Maintains parks and related </a:t>
            </a:r>
            <a:r>
              <a:rPr lang="en-US" sz="2500" dirty="0"/>
              <a:t>amenities</a:t>
            </a:r>
          </a:p>
          <a:p>
            <a:pPr lvl="2"/>
            <a:r>
              <a:rPr lang="en-US" sz="2600" dirty="0"/>
              <a:t>Uses two-week maintenance schedule</a:t>
            </a:r>
          </a:p>
          <a:p>
            <a:r>
              <a:rPr lang="en-US" dirty="0"/>
              <a:t>Accredited since 2009 with CAPRA </a:t>
            </a:r>
            <a:endParaRPr lang="en-US" sz="3400" dirty="0"/>
          </a:p>
        </p:txBody>
      </p:sp>
    </p:spTree>
    <p:extLst>
      <p:ext uri="{BB962C8B-B14F-4D97-AF65-F5344CB8AC3E}">
        <p14:creationId xmlns:p14="http://schemas.microsoft.com/office/powerpoint/2010/main" val="165738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F129E-67C1-485B-BC24-9F56A845B8D8}"/>
              </a:ext>
            </a:extLst>
          </p:cNvPr>
          <p:cNvSpPr>
            <a:spLocks noGrp="1"/>
          </p:cNvSpPr>
          <p:nvPr>
            <p:ph type="title"/>
          </p:nvPr>
        </p:nvSpPr>
        <p:spPr>
          <a:xfrm>
            <a:off x="457200" y="0"/>
            <a:ext cx="8229600" cy="1143000"/>
          </a:xfrm>
        </p:spPr>
        <p:txBody>
          <a:bodyPr/>
          <a:lstStyle/>
          <a:p>
            <a:r>
              <a:rPr lang="en-US" dirty="0"/>
              <a:t>Background (Cont.)</a:t>
            </a:r>
          </a:p>
        </p:txBody>
      </p:sp>
      <p:sp>
        <p:nvSpPr>
          <p:cNvPr id="3" name="Content Placeholder 2">
            <a:extLst>
              <a:ext uri="{FF2B5EF4-FFF2-40B4-BE49-F238E27FC236}">
                <a16:creationId xmlns:a16="http://schemas.microsoft.com/office/drawing/2014/main" xmlns="" id="{0D5709A0-7936-45FA-B69B-982598FDDF99}"/>
              </a:ext>
            </a:extLst>
          </p:cNvPr>
          <p:cNvSpPr>
            <a:spLocks noGrp="1"/>
          </p:cNvSpPr>
          <p:nvPr>
            <p:ph idx="1"/>
          </p:nvPr>
        </p:nvSpPr>
        <p:spPr>
          <a:xfrm>
            <a:off x="457200" y="990600"/>
            <a:ext cx="8229600" cy="4525963"/>
          </a:xfrm>
        </p:spPr>
        <p:txBody>
          <a:bodyPr/>
          <a:lstStyle/>
          <a:p>
            <a:r>
              <a:rPr lang="en-US" dirty="0"/>
              <a:t>Parks classified by:</a:t>
            </a:r>
          </a:p>
          <a:p>
            <a:pPr lvl="1"/>
            <a:r>
              <a:rPr lang="en-US" dirty="0"/>
              <a:t>Park size</a:t>
            </a:r>
          </a:p>
          <a:p>
            <a:pPr lvl="1"/>
            <a:r>
              <a:rPr lang="en-US" dirty="0"/>
              <a:t>General use and development</a:t>
            </a:r>
          </a:p>
          <a:p>
            <a:r>
              <a:rPr lang="en-US" dirty="0"/>
              <a:t>9 park types</a:t>
            </a:r>
          </a:p>
        </p:txBody>
      </p:sp>
      <p:pic>
        <p:nvPicPr>
          <p:cNvPr id="6" name="Picture 5">
            <a:extLst>
              <a:ext uri="{FF2B5EF4-FFF2-40B4-BE49-F238E27FC236}">
                <a16:creationId xmlns:a16="http://schemas.microsoft.com/office/drawing/2014/main" xmlns="" id="{CAA9D348-E81B-473D-B574-2029D76DBC49}"/>
              </a:ext>
            </a:extLst>
          </p:cNvPr>
          <p:cNvPicPr>
            <a:picLocks noChangeAspect="1"/>
          </p:cNvPicPr>
          <p:nvPr/>
        </p:nvPicPr>
        <p:blipFill rotWithShape="1">
          <a:blip r:embed="rId3"/>
          <a:srcRect l="12500" t="66227" r="60833" b="10000"/>
          <a:stretch/>
        </p:blipFill>
        <p:spPr>
          <a:xfrm>
            <a:off x="1600200" y="3191983"/>
            <a:ext cx="5791200" cy="2904017"/>
          </a:xfrm>
          <a:prstGeom prst="rect">
            <a:avLst/>
          </a:prstGeom>
        </p:spPr>
      </p:pic>
      <p:pic>
        <p:nvPicPr>
          <p:cNvPr id="7" name="Picture 6" descr="OCIA Web graphic NEW.JPG">
            <a:extLst>
              <a:ext uri="{FF2B5EF4-FFF2-40B4-BE49-F238E27FC236}">
                <a16:creationId xmlns:a16="http://schemas.microsoft.com/office/drawing/2014/main" xmlns="" id="{4CEC0EB9-4CC2-46FB-902F-9543F7697617}"/>
              </a:ext>
            </a:extLst>
          </p:cNvPr>
          <p:cNvPicPr>
            <a:picLocks noChangeAspect="1"/>
          </p:cNvPicPr>
          <p:nvPr/>
        </p:nvPicPr>
        <p:blipFill rotWithShape="1">
          <a:blip r:embed="rId4" cstate="print">
            <a:lum bright="-6000"/>
          </a:blip>
          <a:srcRect t="29640"/>
          <a:stretch/>
        </p:blipFill>
        <p:spPr>
          <a:xfrm>
            <a:off x="-152400" y="6022428"/>
            <a:ext cx="9448800" cy="911772"/>
          </a:xfrm>
          <a:prstGeom prst="rect">
            <a:avLst/>
          </a:prstGeom>
        </p:spPr>
      </p:pic>
    </p:spTree>
    <p:extLst>
      <p:ext uri="{BB962C8B-B14F-4D97-AF65-F5344CB8AC3E}">
        <p14:creationId xmlns:p14="http://schemas.microsoft.com/office/powerpoint/2010/main" val="387276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F129E-67C1-485B-BC24-9F56A845B8D8}"/>
              </a:ext>
            </a:extLst>
          </p:cNvPr>
          <p:cNvSpPr>
            <a:spLocks noGrp="1"/>
          </p:cNvSpPr>
          <p:nvPr>
            <p:ph type="title"/>
          </p:nvPr>
        </p:nvSpPr>
        <p:spPr>
          <a:xfrm>
            <a:off x="457200" y="-76200"/>
            <a:ext cx="8229600" cy="1143000"/>
          </a:xfrm>
        </p:spPr>
        <p:txBody>
          <a:bodyPr/>
          <a:lstStyle/>
          <a:p>
            <a:r>
              <a:rPr lang="en-US" dirty="0"/>
              <a:t>Background (Cont.)</a:t>
            </a:r>
          </a:p>
        </p:txBody>
      </p:sp>
      <p:sp>
        <p:nvSpPr>
          <p:cNvPr id="4" name="Text Placeholder 3">
            <a:extLst>
              <a:ext uri="{FF2B5EF4-FFF2-40B4-BE49-F238E27FC236}">
                <a16:creationId xmlns:a16="http://schemas.microsoft.com/office/drawing/2014/main" xmlns="" id="{BECF4F10-7443-41A8-90DA-7DBC1CF693F4}"/>
              </a:ext>
            </a:extLst>
          </p:cNvPr>
          <p:cNvSpPr>
            <a:spLocks noGrp="1"/>
          </p:cNvSpPr>
          <p:nvPr>
            <p:ph type="body" idx="1"/>
          </p:nvPr>
        </p:nvSpPr>
        <p:spPr>
          <a:xfrm>
            <a:off x="457200" y="2743200"/>
            <a:ext cx="4040188" cy="639762"/>
          </a:xfrm>
        </p:spPr>
        <p:txBody>
          <a:bodyPr>
            <a:normAutofit/>
          </a:bodyPr>
          <a:lstStyle/>
          <a:p>
            <a:r>
              <a:rPr lang="en-US" dirty="0"/>
              <a:t>Routine Services</a:t>
            </a:r>
          </a:p>
        </p:txBody>
      </p:sp>
      <p:sp>
        <p:nvSpPr>
          <p:cNvPr id="3" name="Content Placeholder 2">
            <a:extLst>
              <a:ext uri="{FF2B5EF4-FFF2-40B4-BE49-F238E27FC236}">
                <a16:creationId xmlns:a16="http://schemas.microsoft.com/office/drawing/2014/main" xmlns="" id="{0D5709A0-7936-45FA-B69B-982598FDDF99}"/>
              </a:ext>
            </a:extLst>
          </p:cNvPr>
          <p:cNvSpPr>
            <a:spLocks noGrp="1"/>
          </p:cNvSpPr>
          <p:nvPr>
            <p:ph sz="half" idx="2"/>
          </p:nvPr>
        </p:nvSpPr>
        <p:spPr>
          <a:xfrm>
            <a:off x="457200" y="3382962"/>
            <a:ext cx="4040188" cy="3094038"/>
          </a:xfrm>
        </p:spPr>
        <p:txBody>
          <a:bodyPr>
            <a:noAutofit/>
          </a:bodyPr>
          <a:lstStyle/>
          <a:p>
            <a:pPr lvl="1"/>
            <a:r>
              <a:rPr lang="en-US" sz="2400" dirty="0"/>
              <a:t>Mulching</a:t>
            </a:r>
          </a:p>
          <a:p>
            <a:pPr lvl="1"/>
            <a:r>
              <a:rPr lang="en-US" sz="2400" dirty="0"/>
              <a:t>Mowing</a:t>
            </a:r>
          </a:p>
          <a:p>
            <a:pPr lvl="1"/>
            <a:r>
              <a:rPr lang="en-US" sz="2400" dirty="0"/>
              <a:t>Pruning</a:t>
            </a:r>
          </a:p>
          <a:p>
            <a:pPr lvl="1"/>
            <a:r>
              <a:rPr lang="en-US" sz="2400" dirty="0"/>
              <a:t>Weeding</a:t>
            </a:r>
          </a:p>
          <a:p>
            <a:pPr lvl="1"/>
            <a:r>
              <a:rPr lang="en-US" sz="2400" dirty="0"/>
              <a:t>Removing litter</a:t>
            </a:r>
          </a:p>
          <a:p>
            <a:pPr lvl="1"/>
            <a:r>
              <a:rPr lang="en-US" sz="2400" dirty="0"/>
              <a:t>Picking up garbage</a:t>
            </a:r>
          </a:p>
        </p:txBody>
      </p:sp>
      <p:sp>
        <p:nvSpPr>
          <p:cNvPr id="5" name="Text Placeholder 4">
            <a:extLst>
              <a:ext uri="{FF2B5EF4-FFF2-40B4-BE49-F238E27FC236}">
                <a16:creationId xmlns:a16="http://schemas.microsoft.com/office/drawing/2014/main" xmlns="" id="{EC9D90D9-E1E1-4DB0-94D1-94FA510F4591}"/>
              </a:ext>
            </a:extLst>
          </p:cNvPr>
          <p:cNvSpPr>
            <a:spLocks noGrp="1"/>
          </p:cNvSpPr>
          <p:nvPr>
            <p:ph type="body" sz="quarter" idx="3"/>
          </p:nvPr>
        </p:nvSpPr>
        <p:spPr>
          <a:xfrm>
            <a:off x="4645025" y="2743200"/>
            <a:ext cx="4041775" cy="639762"/>
          </a:xfrm>
        </p:spPr>
        <p:txBody>
          <a:bodyPr>
            <a:normAutofit/>
          </a:bodyPr>
          <a:lstStyle/>
          <a:p>
            <a:r>
              <a:rPr lang="en-US" dirty="0"/>
              <a:t>Skilled Services</a:t>
            </a:r>
          </a:p>
        </p:txBody>
      </p:sp>
      <p:sp>
        <p:nvSpPr>
          <p:cNvPr id="8" name="Content Placeholder 7">
            <a:extLst>
              <a:ext uri="{FF2B5EF4-FFF2-40B4-BE49-F238E27FC236}">
                <a16:creationId xmlns:a16="http://schemas.microsoft.com/office/drawing/2014/main" xmlns="" id="{210683E2-7D98-4E95-85B5-5AF4822E39C3}"/>
              </a:ext>
            </a:extLst>
          </p:cNvPr>
          <p:cNvSpPr>
            <a:spLocks noGrp="1"/>
          </p:cNvSpPr>
          <p:nvPr>
            <p:ph sz="quarter" idx="4"/>
          </p:nvPr>
        </p:nvSpPr>
        <p:spPr>
          <a:xfrm>
            <a:off x="4645025" y="3382962"/>
            <a:ext cx="4041775" cy="2802046"/>
          </a:xfrm>
        </p:spPr>
        <p:txBody>
          <a:bodyPr>
            <a:normAutofit/>
          </a:bodyPr>
          <a:lstStyle/>
          <a:p>
            <a:pPr lvl="1"/>
            <a:r>
              <a:rPr lang="en-US" sz="2400" dirty="0"/>
              <a:t>Removing graffiti</a:t>
            </a:r>
          </a:p>
          <a:p>
            <a:pPr lvl="1"/>
            <a:r>
              <a:rPr lang="en-US" sz="2400" dirty="0"/>
              <a:t>Painting</a:t>
            </a:r>
          </a:p>
          <a:p>
            <a:pPr lvl="1"/>
            <a:r>
              <a:rPr lang="en-US" sz="2400" dirty="0"/>
              <a:t>Plumbing</a:t>
            </a:r>
          </a:p>
          <a:p>
            <a:pPr lvl="1"/>
            <a:r>
              <a:rPr lang="en-US" sz="2400" dirty="0"/>
              <a:t>Repairing fixtures, HVAC, or electrical services</a:t>
            </a:r>
          </a:p>
          <a:p>
            <a:endParaRPr lang="en-US" dirty="0"/>
          </a:p>
        </p:txBody>
      </p:sp>
      <p:pic>
        <p:nvPicPr>
          <p:cNvPr id="7" name="Picture 6" descr="OCIA Web graphic NEW.JPG">
            <a:extLst>
              <a:ext uri="{FF2B5EF4-FFF2-40B4-BE49-F238E27FC236}">
                <a16:creationId xmlns:a16="http://schemas.microsoft.com/office/drawing/2014/main" xmlns="" id="{4CEC0EB9-4CC2-46FB-902F-9543F7697617}"/>
              </a:ext>
            </a:extLst>
          </p:cNvPr>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
        <p:nvSpPr>
          <p:cNvPr id="10" name="Rectangle 9">
            <a:extLst>
              <a:ext uri="{FF2B5EF4-FFF2-40B4-BE49-F238E27FC236}">
                <a16:creationId xmlns:a16="http://schemas.microsoft.com/office/drawing/2014/main" xmlns="" id="{E896AAB0-0B70-4594-9004-E99539CF9C2D}"/>
              </a:ext>
            </a:extLst>
          </p:cNvPr>
          <p:cNvSpPr/>
          <p:nvPr/>
        </p:nvSpPr>
        <p:spPr>
          <a:xfrm>
            <a:off x="381000" y="896541"/>
            <a:ext cx="8456612" cy="1954381"/>
          </a:xfrm>
          <a:prstGeom prst="rect">
            <a:avLst/>
          </a:prstGeom>
        </p:spPr>
        <p:txBody>
          <a:bodyPr wrap="square">
            <a:spAutoFit/>
          </a:bodyPr>
          <a:lstStyle/>
          <a:p>
            <a:pPr marL="457200" indent="-457200">
              <a:buFont typeface="Arial" panose="020B0604020202020204" pitchFamily="34" charset="0"/>
              <a:buChar char="•"/>
            </a:pPr>
            <a:r>
              <a:rPr lang="en-US" sz="2600" dirty="0"/>
              <a:t>Parks maintenance occurs year-round</a:t>
            </a:r>
          </a:p>
          <a:p>
            <a:pPr lvl="1"/>
            <a:r>
              <a:rPr lang="en-US" sz="2300" dirty="0"/>
              <a:t>-- Occurs on two-week schedule</a:t>
            </a:r>
          </a:p>
          <a:p>
            <a:pPr lvl="1"/>
            <a:r>
              <a:rPr lang="en-US" sz="2300" dirty="0"/>
              <a:t>-- Mowing Season runs from April-October</a:t>
            </a:r>
          </a:p>
          <a:p>
            <a:pPr lvl="1"/>
            <a:r>
              <a:rPr lang="en-US" sz="2300" dirty="0"/>
              <a:t>-- Off-season runs from November-March</a:t>
            </a:r>
          </a:p>
          <a:p>
            <a:pPr marL="342900" indent="-342900">
              <a:buFont typeface="Arial" panose="020B0604020202020204" pitchFamily="34" charset="0"/>
              <a:buChar char="•"/>
            </a:pPr>
            <a:r>
              <a:rPr lang="en-US" sz="2600" dirty="0"/>
              <a:t>Most maintenance is considered a routine service</a:t>
            </a:r>
          </a:p>
        </p:txBody>
      </p:sp>
    </p:spTree>
    <p:extLst>
      <p:ext uri="{BB962C8B-B14F-4D97-AF65-F5344CB8AC3E}">
        <p14:creationId xmlns:p14="http://schemas.microsoft.com/office/powerpoint/2010/main" val="316540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Audit Scope and Methodology</a:t>
            </a:r>
          </a:p>
        </p:txBody>
      </p:sp>
      <p:sp>
        <p:nvSpPr>
          <p:cNvPr id="3" name="Content Placeholder 2"/>
          <p:cNvSpPr>
            <a:spLocks noGrp="1"/>
          </p:cNvSpPr>
          <p:nvPr>
            <p:ph idx="1"/>
          </p:nvPr>
        </p:nvSpPr>
        <p:spPr>
          <a:xfrm>
            <a:off x="228600" y="990600"/>
            <a:ext cx="8686800" cy="4953000"/>
          </a:xfrm>
        </p:spPr>
        <p:txBody>
          <a:bodyPr>
            <a:normAutofit fontScale="85000" lnSpcReduction="10000"/>
          </a:bodyPr>
          <a:lstStyle/>
          <a:p>
            <a:pPr marL="0" indent="0">
              <a:buNone/>
            </a:pPr>
            <a:r>
              <a:rPr lang="en-US" b="1" dirty="0"/>
              <a:t>Scope</a:t>
            </a:r>
          </a:p>
          <a:p>
            <a:pPr lvl="1">
              <a:buFont typeface="Arial" panose="020B0604020202020204" pitchFamily="34" charset="0"/>
              <a:buChar char="•"/>
            </a:pPr>
            <a:r>
              <a:rPr lang="en-US" dirty="0"/>
              <a:t>Inspections conducted from January – March 2017</a:t>
            </a:r>
          </a:p>
          <a:p>
            <a:pPr lvl="1">
              <a:buFont typeface="Arial" panose="020B0604020202020204" pitchFamily="34" charset="0"/>
              <a:buChar char="•"/>
            </a:pPr>
            <a:r>
              <a:rPr lang="en-US" dirty="0"/>
              <a:t>Records reviewed from January 2015 – December 2016 </a:t>
            </a:r>
          </a:p>
          <a:p>
            <a:pPr marL="0" indent="0">
              <a:buNone/>
            </a:pPr>
            <a:r>
              <a:rPr lang="en-US" b="1" dirty="0"/>
              <a:t>Methodology</a:t>
            </a:r>
          </a:p>
          <a:p>
            <a:pPr lvl="1">
              <a:buFont typeface="Arial" panose="020B0604020202020204" pitchFamily="34" charset="0"/>
              <a:buChar char="•"/>
            </a:pPr>
            <a:r>
              <a:rPr lang="en-US" dirty="0"/>
              <a:t>Interviewed subject matter experts and stakeholders </a:t>
            </a:r>
          </a:p>
          <a:p>
            <a:pPr lvl="1">
              <a:buFont typeface="Arial" panose="020B0604020202020204" pitchFamily="34" charset="0"/>
              <a:buChar char="•"/>
            </a:pPr>
            <a:r>
              <a:rPr lang="en-US" dirty="0"/>
              <a:t>Inspected a random sample of 40 parks</a:t>
            </a:r>
          </a:p>
          <a:p>
            <a:pPr lvl="1">
              <a:buFont typeface="Arial" panose="020B0604020202020204" pitchFamily="34" charset="0"/>
              <a:buChar char="•"/>
            </a:pPr>
            <a:r>
              <a:rPr lang="en-US" dirty="0"/>
              <a:t>Reviewed CAPRA’s accreditation standards and best practices</a:t>
            </a:r>
          </a:p>
          <a:p>
            <a:pPr lvl="1">
              <a:buFont typeface="Arial" panose="020B0604020202020204" pitchFamily="34" charset="0"/>
              <a:buChar char="•"/>
            </a:pPr>
            <a:r>
              <a:rPr lang="en-US" dirty="0"/>
              <a:t>Reviewed city code and standard operating procedures</a:t>
            </a:r>
          </a:p>
          <a:p>
            <a:pPr lvl="1">
              <a:buFont typeface="Arial" panose="020B0604020202020204" pitchFamily="34" charset="0"/>
              <a:buChar char="•"/>
            </a:pPr>
            <a:r>
              <a:rPr lang="en-US" dirty="0"/>
              <a:t>Reviewed federal recommendations for playgrounds</a:t>
            </a:r>
          </a:p>
          <a:p>
            <a:pPr lvl="1">
              <a:buFont typeface="Arial" panose="020B0604020202020204" pitchFamily="34" charset="0"/>
              <a:buChar char="•"/>
            </a:pPr>
            <a:r>
              <a:rPr lang="en-US" dirty="0"/>
              <a:t>Analyzed work order management data and reporting</a:t>
            </a:r>
          </a:p>
          <a:p>
            <a:pPr lvl="1">
              <a:buFont typeface="Arial" panose="020B0604020202020204" pitchFamily="34" charset="0"/>
              <a:buChar char="•"/>
            </a:pPr>
            <a:r>
              <a:rPr lang="en-US" dirty="0"/>
              <a:t>Observed parks supervisors who manage maintenance</a:t>
            </a:r>
          </a:p>
          <a:p>
            <a:pPr lvl="1">
              <a:buFont typeface="Arial" panose="020B0604020202020204" pitchFamily="34" charset="0"/>
              <a:buChar char="•"/>
            </a:pPr>
            <a:r>
              <a:rPr lang="en-US" dirty="0"/>
              <a:t>Analyzed overtime and sick leave hours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5" name="Picture 4" descr="OCIA Web graphic NEW.JPG"/>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Tree>
    <p:extLst>
      <p:ext uri="{BB962C8B-B14F-4D97-AF65-F5344CB8AC3E}">
        <p14:creationId xmlns:p14="http://schemas.microsoft.com/office/powerpoint/2010/main" val="42087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Findings</a:t>
            </a: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sz="3000" dirty="0"/>
              <a:t>Most parks we inspected showed need for improvement</a:t>
            </a:r>
          </a:p>
          <a:p>
            <a:pPr lvl="1"/>
            <a:r>
              <a:rPr lang="en-US" sz="2600" dirty="0"/>
              <a:t>Average score of sample = 73%</a:t>
            </a:r>
          </a:p>
          <a:p>
            <a:pPr lvl="1"/>
            <a:r>
              <a:rPr lang="en-US" sz="2600" dirty="0"/>
              <a:t>⅓ of sample scored Unacceptable or Poor overall</a:t>
            </a:r>
            <a:endParaRPr lang="en-US" sz="3000" dirty="0"/>
          </a:p>
          <a:p>
            <a:r>
              <a:rPr lang="en-US" sz="3000" dirty="0"/>
              <a:t>Variation in park conditions appears to be related to size</a:t>
            </a:r>
          </a:p>
          <a:p>
            <a:pPr lvl="1"/>
            <a:r>
              <a:rPr lang="en-US" sz="2600" dirty="0"/>
              <a:t>Small parks scored higher</a:t>
            </a:r>
          </a:p>
          <a:p>
            <a:pPr lvl="1"/>
            <a:r>
              <a:rPr lang="en-US" sz="2600" dirty="0"/>
              <a:t>Parks maintained by partner agencies scored 15%+</a:t>
            </a:r>
            <a:r>
              <a:rPr lang="en-US" sz="3000" dirty="0"/>
              <a:t> </a:t>
            </a:r>
          </a:p>
          <a:p>
            <a:r>
              <a:rPr lang="en-US" sz="3000" dirty="0"/>
              <a:t>Reliance on seasonal model could limit ability to meet performance standards</a:t>
            </a:r>
          </a:p>
          <a:p>
            <a:r>
              <a:rPr lang="en-US" sz="3000" dirty="0"/>
              <a:t>Money spent on overtime could have hired a full-time crew of six</a:t>
            </a:r>
          </a:p>
          <a:p>
            <a:pPr>
              <a:buFont typeface="Wingdings" panose="05000000000000000000" pitchFamily="2" charset="2"/>
              <a:buChar char="§"/>
            </a:pPr>
            <a:endParaRPr lang="en-US" dirty="0"/>
          </a:p>
        </p:txBody>
      </p:sp>
      <p:pic>
        <p:nvPicPr>
          <p:cNvPr id="4" name="Picture 3" descr="OCIA Web graphic NEW.JPG"/>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Tree>
    <p:extLst>
      <p:ext uri="{BB962C8B-B14F-4D97-AF65-F5344CB8AC3E}">
        <p14:creationId xmlns:p14="http://schemas.microsoft.com/office/powerpoint/2010/main" val="191511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928A4-1585-43EC-8F54-BA2DFA708816}"/>
              </a:ext>
            </a:extLst>
          </p:cNvPr>
          <p:cNvSpPr>
            <a:spLocks noGrp="1"/>
          </p:cNvSpPr>
          <p:nvPr>
            <p:ph type="title"/>
          </p:nvPr>
        </p:nvSpPr>
        <p:spPr>
          <a:xfrm>
            <a:off x="152400" y="0"/>
            <a:ext cx="8915400" cy="1143000"/>
          </a:xfrm>
        </p:spPr>
        <p:txBody>
          <a:bodyPr>
            <a:normAutofit/>
          </a:bodyPr>
          <a:lstStyle/>
          <a:p>
            <a:r>
              <a:rPr lang="en-US" sz="3800" dirty="0"/>
              <a:t>Most Parks Showed Need For Improvement</a:t>
            </a:r>
          </a:p>
        </p:txBody>
      </p:sp>
      <p:sp>
        <p:nvSpPr>
          <p:cNvPr id="3" name="Content Placeholder 2">
            <a:extLst>
              <a:ext uri="{FF2B5EF4-FFF2-40B4-BE49-F238E27FC236}">
                <a16:creationId xmlns:a16="http://schemas.microsoft.com/office/drawing/2014/main" xmlns="" id="{20365576-49F2-4C10-AB8C-05DC219A8343}"/>
              </a:ext>
            </a:extLst>
          </p:cNvPr>
          <p:cNvSpPr>
            <a:spLocks noGrp="1"/>
          </p:cNvSpPr>
          <p:nvPr>
            <p:ph idx="1"/>
          </p:nvPr>
        </p:nvSpPr>
        <p:spPr>
          <a:xfrm>
            <a:off x="457200" y="1143000"/>
            <a:ext cx="8229600" cy="4983163"/>
          </a:xfrm>
        </p:spPr>
        <p:txBody>
          <a:bodyPr>
            <a:normAutofit fontScale="85000" lnSpcReduction="20000"/>
          </a:bodyPr>
          <a:lstStyle/>
          <a:p>
            <a:r>
              <a:rPr lang="en-US" dirty="0"/>
              <a:t>Average score for the parks we inspected was 73%</a:t>
            </a:r>
          </a:p>
          <a:p>
            <a:pPr lvl="1"/>
            <a:r>
              <a:rPr lang="en-US" dirty="0"/>
              <a:t>15 of the 40 parks scored below 70</a:t>
            </a:r>
          </a:p>
          <a:p>
            <a:pPr lvl="1"/>
            <a:r>
              <a:rPr lang="en-US" dirty="0"/>
              <a:t>10 parks scored between 70% and 80%</a:t>
            </a:r>
          </a:p>
          <a:p>
            <a:pPr lvl="1"/>
            <a:r>
              <a:rPr lang="en-US" dirty="0"/>
              <a:t>15 parks scored 80% or better</a:t>
            </a:r>
          </a:p>
          <a:p>
            <a:pPr marL="457200" lvl="1" indent="0">
              <a:buNone/>
            </a:pPr>
            <a:endParaRPr lang="en-US" dirty="0"/>
          </a:p>
          <a:p>
            <a:r>
              <a:rPr lang="en-US" dirty="0"/>
              <a:t>Department didn’t conduct an annual inspection on all parks</a:t>
            </a:r>
          </a:p>
          <a:p>
            <a:pPr lvl="1"/>
            <a:r>
              <a:rPr lang="en-US" dirty="0"/>
              <a:t>Park inspector is responsible for inspecting open parks that the city maintains</a:t>
            </a:r>
          </a:p>
          <a:p>
            <a:pPr lvl="1"/>
            <a:r>
              <a:rPr lang="en-US" dirty="0"/>
              <a:t>Our sample included:</a:t>
            </a:r>
          </a:p>
          <a:p>
            <a:pPr lvl="2"/>
            <a:r>
              <a:rPr lang="en-US" dirty="0"/>
              <a:t>2 closed parks</a:t>
            </a:r>
          </a:p>
          <a:p>
            <a:pPr lvl="2"/>
            <a:r>
              <a:rPr lang="en-US" dirty="0"/>
              <a:t>3 undeveloped parks</a:t>
            </a:r>
          </a:p>
          <a:p>
            <a:pPr lvl="2"/>
            <a:r>
              <a:rPr lang="en-US" dirty="0"/>
              <a:t>9 parks that are maintained by a third party</a:t>
            </a:r>
          </a:p>
        </p:txBody>
      </p:sp>
      <p:pic>
        <p:nvPicPr>
          <p:cNvPr id="4" name="Picture 3" descr="OCIA Web graphic NEW.JPG">
            <a:extLst>
              <a:ext uri="{FF2B5EF4-FFF2-40B4-BE49-F238E27FC236}">
                <a16:creationId xmlns:a16="http://schemas.microsoft.com/office/drawing/2014/main" xmlns="" id="{99F69679-2911-428E-BAE9-717E54071BB4}"/>
              </a:ext>
            </a:extLst>
          </p:cNvPr>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Tree>
    <p:extLst>
      <p:ext uri="{BB962C8B-B14F-4D97-AF65-F5344CB8AC3E}">
        <p14:creationId xmlns:p14="http://schemas.microsoft.com/office/powerpoint/2010/main" val="7876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448800" cy="1143000"/>
          </a:xfrm>
        </p:spPr>
        <p:txBody>
          <a:bodyPr>
            <a:noAutofit/>
          </a:bodyPr>
          <a:lstStyle/>
          <a:p>
            <a:r>
              <a:rPr lang="en-US" sz="3800" dirty="0"/>
              <a:t>Cleanliness, Tree and Natural Area Maintenance Top List of Problems Observed</a:t>
            </a:r>
          </a:p>
        </p:txBody>
      </p:sp>
      <p:pic>
        <p:nvPicPr>
          <p:cNvPr id="4" name="Picture 3" descr="OCIA Web graphic NEW.JPG"/>
          <p:cNvPicPr>
            <a:picLocks noChangeAspect="1"/>
          </p:cNvPicPr>
          <p:nvPr/>
        </p:nvPicPr>
        <p:blipFill rotWithShape="1">
          <a:blip r:embed="rId3" cstate="print">
            <a:lum bright="-6000"/>
          </a:blip>
          <a:srcRect t="29640"/>
          <a:stretch/>
        </p:blipFill>
        <p:spPr>
          <a:xfrm>
            <a:off x="-152400" y="6022428"/>
            <a:ext cx="9448800" cy="911772"/>
          </a:xfrm>
          <a:prstGeom prst="rect">
            <a:avLst/>
          </a:prstGeom>
        </p:spPr>
      </p:pic>
      <p:sp>
        <p:nvSpPr>
          <p:cNvPr id="6" name="TextBox 5"/>
          <p:cNvSpPr txBox="1"/>
          <p:nvPr/>
        </p:nvSpPr>
        <p:spPr>
          <a:xfrm>
            <a:off x="206829" y="5650468"/>
            <a:ext cx="7641194" cy="369332"/>
          </a:xfrm>
          <a:prstGeom prst="rect">
            <a:avLst/>
          </a:prstGeom>
          <a:noFill/>
        </p:spPr>
        <p:txBody>
          <a:bodyPr wrap="none" rtlCol="0">
            <a:spAutoFit/>
          </a:bodyPr>
          <a:lstStyle/>
          <a:p>
            <a:r>
              <a:rPr lang="en-US" b="1" dirty="0"/>
              <a:t>Source:</a:t>
            </a:r>
            <a:r>
              <a:rPr lang="en-US" dirty="0"/>
              <a:t> Auditor’s Park Quality Assessments of Sampled Parks collected Q1 2017</a:t>
            </a: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61643" y="1447800"/>
            <a:ext cx="7820357" cy="395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855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4190</TotalTime>
  <Words>3584</Words>
  <Application>Microsoft Office PowerPoint</Application>
  <PresentationFormat>On-screen Show (4:3)</PresentationFormat>
  <Paragraphs>285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Trebuchet MS</vt:lpstr>
      <vt:lpstr>Wingdings</vt:lpstr>
      <vt:lpstr>Office Theme</vt:lpstr>
      <vt:lpstr>Performance Audit: Parks Maintenance </vt:lpstr>
      <vt:lpstr>Why This Audit?</vt:lpstr>
      <vt:lpstr>Background</vt:lpstr>
      <vt:lpstr>Background (Cont.)</vt:lpstr>
      <vt:lpstr>Background (Cont.)</vt:lpstr>
      <vt:lpstr>Audit Scope and Methodology</vt:lpstr>
      <vt:lpstr>Findings</vt:lpstr>
      <vt:lpstr>Most Parks Showed Need For Improvement</vt:lpstr>
      <vt:lpstr>Cleanliness, Tree and Natural Area Maintenance Top List of Problems Observed</vt:lpstr>
      <vt:lpstr>Vandalism and Potential Safety Hazards Identified</vt:lpstr>
      <vt:lpstr>Carried Over Problems Contributed to Poor Conditions</vt:lpstr>
      <vt:lpstr>Smaller Parks Scored Higher</vt:lpstr>
      <vt:lpstr>Park Conditions Varied Little by Council District</vt:lpstr>
      <vt:lpstr>Supervisors Attributed Poor Park Conditions to Lack of Staff</vt:lpstr>
      <vt:lpstr>Inspections Not Conducted Year-round</vt:lpstr>
      <vt:lpstr>Park Maintenance Employees Receive Year-round Overtime</vt:lpstr>
      <vt:lpstr>Recommendations</vt:lpstr>
      <vt:lpstr>Recommendations (con’t)</vt:lpstr>
      <vt:lpstr>Recommendations (con’t)</vt:lpstr>
      <vt:lpstr>Recommendations (con’t)</vt:lpstr>
    </vt:vector>
  </TitlesOfParts>
  <Company>City of Atlanta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Audit: Parks Maintenance</dc:title>
  <dc:creator>Randi Qualls</dc:creator>
  <cp:lastModifiedBy>Lindo, Corrine A</cp:lastModifiedBy>
  <cp:revision>38</cp:revision>
  <dcterms:created xsi:type="dcterms:W3CDTF">2017-05-01T19:48:50Z</dcterms:created>
  <dcterms:modified xsi:type="dcterms:W3CDTF">2017-08-29T16:25:05Z</dcterms:modified>
</cp:coreProperties>
</file>