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1" r:id="rId1"/>
  </p:sldMasterIdLst>
  <p:handoutMasterIdLst>
    <p:handoutMasterId r:id="rId35"/>
  </p:handoutMasterIdLst>
  <p:sldIdLst>
    <p:sldId id="308" r:id="rId2"/>
    <p:sldId id="275" r:id="rId3"/>
    <p:sldId id="276" r:id="rId4"/>
    <p:sldId id="277" r:id="rId5"/>
    <p:sldId id="278" r:id="rId6"/>
    <p:sldId id="279" r:id="rId7"/>
    <p:sldId id="265" r:id="rId8"/>
    <p:sldId id="281" r:id="rId9"/>
    <p:sldId id="282" r:id="rId10"/>
    <p:sldId id="283" r:id="rId11"/>
    <p:sldId id="284" r:id="rId12"/>
    <p:sldId id="262" r:id="rId13"/>
    <p:sldId id="257" r:id="rId14"/>
    <p:sldId id="274" r:id="rId15"/>
    <p:sldId id="259" r:id="rId16"/>
    <p:sldId id="290" r:id="rId17"/>
    <p:sldId id="260" r:id="rId18"/>
    <p:sldId id="285" r:id="rId19"/>
    <p:sldId id="286" r:id="rId20"/>
    <p:sldId id="288" r:id="rId21"/>
    <p:sldId id="287" r:id="rId22"/>
    <p:sldId id="291" r:id="rId23"/>
    <p:sldId id="292" r:id="rId24"/>
    <p:sldId id="293" r:id="rId25"/>
    <p:sldId id="294" r:id="rId26"/>
    <p:sldId id="295" r:id="rId27"/>
    <p:sldId id="296" r:id="rId28"/>
    <p:sldId id="302" r:id="rId29"/>
    <p:sldId id="303" r:id="rId30"/>
    <p:sldId id="307" r:id="rId31"/>
    <p:sldId id="304" r:id="rId32"/>
    <p:sldId id="305" r:id="rId33"/>
    <p:sldId id="261"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76" autoAdjust="0"/>
    <p:restoredTop sz="94660"/>
  </p:normalViewPr>
  <p:slideViewPr>
    <p:cSldViewPr snapToGrid="0">
      <p:cViewPr varScale="1">
        <p:scale>
          <a:sx n="110" d="100"/>
          <a:sy n="110" d="100"/>
        </p:scale>
        <p:origin x="13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697" cy="458447"/>
          </a:xfrm>
          <a:prstGeom prst="rect">
            <a:avLst/>
          </a:prstGeom>
        </p:spPr>
        <p:txBody>
          <a:bodyPr vert="horz" lIns="89584" tIns="44792" rIns="89584" bIns="44792" rtlCol="0"/>
          <a:lstStyle>
            <a:lvl1pPr algn="l">
              <a:defRPr sz="1200"/>
            </a:lvl1pPr>
          </a:lstStyle>
          <a:p>
            <a:endParaRPr lang="en-US"/>
          </a:p>
        </p:txBody>
      </p:sp>
      <p:sp>
        <p:nvSpPr>
          <p:cNvPr id="3" name="Date Placeholder 2"/>
          <p:cNvSpPr>
            <a:spLocks noGrp="1"/>
          </p:cNvSpPr>
          <p:nvPr>
            <p:ph type="dt" sz="quarter" idx="1"/>
          </p:nvPr>
        </p:nvSpPr>
        <p:spPr>
          <a:xfrm>
            <a:off x="3884753" y="2"/>
            <a:ext cx="2971697" cy="458447"/>
          </a:xfrm>
          <a:prstGeom prst="rect">
            <a:avLst/>
          </a:prstGeom>
        </p:spPr>
        <p:txBody>
          <a:bodyPr vert="horz" lIns="89584" tIns="44792" rIns="89584" bIns="44792" rtlCol="0"/>
          <a:lstStyle>
            <a:lvl1pPr algn="r">
              <a:defRPr sz="1200"/>
            </a:lvl1pPr>
          </a:lstStyle>
          <a:p>
            <a:fld id="{E70EB5DC-688A-4E60-96B1-3DD98436BB1D}" type="datetimeFigureOut">
              <a:rPr lang="en-US" smtClean="0"/>
              <a:t>7/24/2017</a:t>
            </a:fld>
            <a:endParaRPr lang="en-US"/>
          </a:p>
        </p:txBody>
      </p:sp>
      <p:sp>
        <p:nvSpPr>
          <p:cNvPr id="4" name="Footer Placeholder 3"/>
          <p:cNvSpPr>
            <a:spLocks noGrp="1"/>
          </p:cNvSpPr>
          <p:nvPr>
            <p:ph type="ftr" sz="quarter" idx="2"/>
          </p:nvPr>
        </p:nvSpPr>
        <p:spPr>
          <a:xfrm>
            <a:off x="0" y="8685554"/>
            <a:ext cx="2971697" cy="458447"/>
          </a:xfrm>
          <a:prstGeom prst="rect">
            <a:avLst/>
          </a:prstGeom>
        </p:spPr>
        <p:txBody>
          <a:bodyPr vert="horz" lIns="89584" tIns="44792" rIns="89584" bIns="44792" rtlCol="0" anchor="b"/>
          <a:lstStyle>
            <a:lvl1pPr algn="l">
              <a:defRPr sz="1200"/>
            </a:lvl1pPr>
          </a:lstStyle>
          <a:p>
            <a:endParaRPr lang="en-US"/>
          </a:p>
        </p:txBody>
      </p:sp>
      <p:sp>
        <p:nvSpPr>
          <p:cNvPr id="5" name="Slide Number Placeholder 4"/>
          <p:cNvSpPr>
            <a:spLocks noGrp="1"/>
          </p:cNvSpPr>
          <p:nvPr>
            <p:ph type="sldNum" sz="quarter" idx="3"/>
          </p:nvPr>
        </p:nvSpPr>
        <p:spPr>
          <a:xfrm>
            <a:off x="3884753" y="8685554"/>
            <a:ext cx="2971697" cy="458447"/>
          </a:xfrm>
          <a:prstGeom prst="rect">
            <a:avLst/>
          </a:prstGeom>
        </p:spPr>
        <p:txBody>
          <a:bodyPr vert="horz" lIns="89584" tIns="44792" rIns="89584" bIns="44792" rtlCol="0" anchor="b"/>
          <a:lstStyle>
            <a:lvl1pPr algn="r">
              <a:defRPr sz="1200"/>
            </a:lvl1pPr>
          </a:lstStyle>
          <a:p>
            <a:fld id="{C2CC8C34-36A1-4A00-9A54-1A5D2EB027F3}" type="slidenum">
              <a:rPr lang="en-US" smtClean="0"/>
              <a:t>‹#›</a:t>
            </a:fld>
            <a:endParaRPr lang="en-US"/>
          </a:p>
        </p:txBody>
      </p:sp>
    </p:spTree>
    <p:extLst>
      <p:ext uri="{BB962C8B-B14F-4D97-AF65-F5344CB8AC3E}">
        <p14:creationId xmlns:p14="http://schemas.microsoft.com/office/powerpoint/2010/main" val="245735956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8A87A34-81AB-432B-8DAE-1953F412C126}" type="datetimeFigureOut">
              <a:rPr lang="en-US" smtClean="0"/>
              <a:t>7/24/2017</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027780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663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48A87A34-81AB-432B-8DAE-1953F412C126}" type="datetimeFigureOut">
              <a:rPr lang="en-US" smtClean="0"/>
              <a:t>7/24/2017</a:t>
            </a:fld>
            <a:endParaRPr lang="en-US" dirty="0"/>
          </a:p>
        </p:txBody>
      </p:sp>
      <p:sp>
        <p:nvSpPr>
          <p:cNvPr id="5" name="Footer Placeholder 4"/>
          <p:cNvSpPr>
            <a:spLocks noGrp="1"/>
          </p:cNvSpPr>
          <p:nvPr>
            <p:ph type="ftr" sz="quarter" idx="11"/>
          </p:nvPr>
        </p:nvSpPr>
        <p:spPr>
          <a:xfrm>
            <a:off x="581192" y="5951810"/>
            <a:ext cx="592220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53782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9751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8A87A34-81AB-432B-8DAE-1953F412C126}" type="datetimeFigureOut">
              <a:rPr lang="en-US" smtClean="0"/>
              <a:t>7/24/2017</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81763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5589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990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0457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8173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8A87A34-81AB-432B-8DAE-1953F412C126}" type="datetimeFigureOut">
              <a:rPr lang="en-US" smtClean="0"/>
              <a:t>7/24/2017</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89908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4591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48A87A34-81AB-432B-8DAE-1953F412C126}" type="datetimeFigureOut">
              <a:rPr lang="en-US" smtClean="0"/>
              <a:pPr/>
              <a:t>7/24/2017</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6D22F896-40B5-4ADD-8801-0D06FADFA095}" type="slidenum">
              <a:rPr lang="en-US" smtClean="0"/>
              <a:pPr/>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7927979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png"/><Relationship Id="rId2" Type="http://schemas.openxmlformats.org/officeDocument/2006/relationships/image" Target="../media/image13.jp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gif"/><Relationship Id="rId10" Type="http://schemas.openxmlformats.org/officeDocument/2006/relationships/image" Target="../media/image26.jpeg"/><Relationship Id="rId19" Type="http://schemas.openxmlformats.org/officeDocument/2006/relationships/image" Target="../media/image35.png"/><Relationship Id="rId4" Type="http://schemas.openxmlformats.org/officeDocument/2006/relationships/image" Target="../media/image20.jpg"/><Relationship Id="rId9" Type="http://schemas.openxmlformats.org/officeDocument/2006/relationships/image" Target="../media/image25.jpe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73" y="2501177"/>
            <a:ext cx="7737612" cy="1790700"/>
          </a:xfrm>
        </p:spPr>
        <p:txBody>
          <a:bodyPr>
            <a:normAutofit/>
          </a:bodyPr>
          <a:lstStyle/>
          <a:p>
            <a:pPr algn="ctr"/>
            <a:r>
              <a:rPr lang="en-US" sz="3500" dirty="0">
                <a:solidFill>
                  <a:schemeClr val="bg1"/>
                </a:solidFill>
              </a:rPr>
              <a:t>Transportation Committee:</a:t>
            </a:r>
            <a:br>
              <a:rPr lang="en-US" sz="3500" dirty="0">
                <a:solidFill>
                  <a:schemeClr val="bg1"/>
                </a:solidFill>
              </a:rPr>
            </a:br>
            <a:r>
              <a:rPr lang="en-US" sz="3500" dirty="0">
                <a:solidFill>
                  <a:schemeClr val="bg1"/>
                </a:solidFill>
              </a:rPr>
              <a:t>North Avenue Smart Corridor</a:t>
            </a:r>
          </a:p>
        </p:txBody>
      </p:sp>
      <p:sp>
        <p:nvSpPr>
          <p:cNvPr id="3" name="Subtitle 2"/>
          <p:cNvSpPr>
            <a:spLocks noGrp="1"/>
          </p:cNvSpPr>
          <p:nvPr>
            <p:ph type="subTitle" idx="1"/>
          </p:nvPr>
        </p:nvSpPr>
        <p:spPr>
          <a:xfrm>
            <a:off x="632761" y="4796573"/>
            <a:ext cx="8127236" cy="1241822"/>
          </a:xfrm>
        </p:spPr>
        <p:txBody>
          <a:bodyPr>
            <a:normAutofit/>
          </a:bodyPr>
          <a:lstStyle/>
          <a:p>
            <a:pPr algn="ctr"/>
            <a:r>
              <a:rPr lang="en-US" sz="1700" i="1" dirty="0">
                <a:solidFill>
                  <a:schemeClr val="bg1"/>
                </a:solidFill>
              </a:rPr>
              <a:t>Faye </a:t>
            </a:r>
            <a:r>
              <a:rPr lang="en-US" sz="1700" i="1" dirty="0" err="1">
                <a:solidFill>
                  <a:schemeClr val="bg1"/>
                </a:solidFill>
              </a:rPr>
              <a:t>Dimassimo</a:t>
            </a:r>
            <a:r>
              <a:rPr lang="en-US" sz="1700" i="1" dirty="0">
                <a:solidFill>
                  <a:schemeClr val="bg1"/>
                </a:solidFill>
              </a:rPr>
              <a:t>, AICP	</a:t>
            </a:r>
            <a:r>
              <a:rPr lang="en-US" sz="1700" dirty="0">
                <a:solidFill>
                  <a:schemeClr val="bg1"/>
                </a:solidFill>
              </a:rPr>
              <a:t>Renew Atlanta &amp; </a:t>
            </a:r>
            <a:r>
              <a:rPr lang="en-US" sz="1700" dirty="0" err="1">
                <a:solidFill>
                  <a:schemeClr val="bg1"/>
                </a:solidFill>
              </a:rPr>
              <a:t>Tsplost</a:t>
            </a:r>
            <a:r>
              <a:rPr lang="en-US" sz="1700" dirty="0">
                <a:solidFill>
                  <a:schemeClr val="bg1"/>
                </a:solidFill>
              </a:rPr>
              <a:t> General Manager</a:t>
            </a:r>
          </a:p>
          <a:p>
            <a:pPr algn="ctr"/>
            <a:r>
              <a:rPr lang="en-US" sz="1700" dirty="0">
                <a:solidFill>
                  <a:schemeClr val="bg1"/>
                </a:solidFill>
              </a:rPr>
              <a:t>Samir Saini	               Atlanta information management </a:t>
            </a:r>
            <a:r>
              <a:rPr lang="en-US" sz="1700" dirty="0" err="1">
                <a:solidFill>
                  <a:schemeClr val="bg1"/>
                </a:solidFill>
              </a:rPr>
              <a:t>cio</a:t>
            </a:r>
            <a:endParaRPr lang="en-US" sz="1700" dirty="0">
              <a:solidFill>
                <a:schemeClr val="bg1"/>
              </a:solidFill>
            </a:endParaRPr>
          </a:p>
        </p:txBody>
      </p:sp>
      <p:sp>
        <p:nvSpPr>
          <p:cNvPr id="4" name="Date Placeholder 3"/>
          <p:cNvSpPr>
            <a:spLocks noGrp="1"/>
          </p:cNvSpPr>
          <p:nvPr>
            <p:ph type="dt" sz="half" idx="10"/>
          </p:nvPr>
        </p:nvSpPr>
        <p:spPr>
          <a:xfrm>
            <a:off x="3248819" y="6360786"/>
            <a:ext cx="2524686" cy="273844"/>
          </a:xfrm>
        </p:spPr>
        <p:txBody>
          <a:bodyPr/>
          <a:lstStyle/>
          <a:p>
            <a:pPr algn="ctr"/>
            <a:r>
              <a:rPr lang="en-GB" sz="2000" dirty="0">
                <a:solidFill>
                  <a:prstClr val="white">
                    <a:tint val="75000"/>
                  </a:prstClr>
                </a:solidFill>
              </a:rPr>
              <a:t>July 27, 2017</a:t>
            </a:r>
          </a:p>
        </p:txBody>
      </p:sp>
      <p:grpSp>
        <p:nvGrpSpPr>
          <p:cNvPr id="10" name="Group 9"/>
          <p:cNvGrpSpPr/>
          <p:nvPr/>
        </p:nvGrpSpPr>
        <p:grpSpPr>
          <a:xfrm>
            <a:off x="1504856" y="1160756"/>
            <a:ext cx="6383045" cy="1566908"/>
            <a:chOff x="2256243" y="731817"/>
            <a:chExt cx="5573599" cy="1331542"/>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6379" y="731817"/>
              <a:ext cx="3133463" cy="133154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243" y="767566"/>
              <a:ext cx="2618913" cy="1021927"/>
            </a:xfrm>
            <a:prstGeom prst="rect">
              <a:avLst/>
            </a:prstGeom>
          </p:spPr>
        </p:pic>
      </p:grpSp>
      <p:sp>
        <p:nvSpPr>
          <p:cNvPr id="5" name="TextBox 4"/>
          <p:cNvSpPr txBox="1"/>
          <p:nvPr/>
        </p:nvSpPr>
        <p:spPr>
          <a:xfrm>
            <a:off x="4067612" y="5948022"/>
            <a:ext cx="1577130" cy="338554"/>
          </a:xfrm>
          <a:prstGeom prst="rect">
            <a:avLst/>
          </a:prstGeom>
          <a:noFill/>
        </p:spPr>
        <p:txBody>
          <a:bodyPr wrap="square" rtlCol="0">
            <a:spAutoFit/>
          </a:bodyPr>
          <a:lstStyle/>
          <a:p>
            <a:r>
              <a:rPr lang="en-US" sz="1600" i="1" dirty="0">
                <a:solidFill>
                  <a:schemeClr val="accent3">
                    <a:lumMod val="60000"/>
                    <a:lumOff val="40000"/>
                  </a:schemeClr>
                </a:solidFill>
              </a:rPr>
              <a:t>July 26, 2017</a:t>
            </a:r>
          </a:p>
        </p:txBody>
      </p:sp>
    </p:spTree>
    <p:extLst>
      <p:ext uri="{BB962C8B-B14F-4D97-AF65-F5344CB8AC3E}">
        <p14:creationId xmlns:p14="http://schemas.microsoft.com/office/powerpoint/2010/main" val="1011034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Tree>
    <p:extLst>
      <p:ext uri="{BB962C8B-B14F-4D97-AF65-F5344CB8AC3E}">
        <p14:creationId xmlns:p14="http://schemas.microsoft.com/office/powerpoint/2010/main" val="2322221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0"/>
            <a:ext cx="9144000" cy="6381750"/>
          </a:xfrm>
          <a:prstGeom prst="rect">
            <a:avLst/>
          </a:prstGeom>
        </p:spPr>
      </p:pic>
    </p:spTree>
    <p:extLst>
      <p:ext uri="{BB962C8B-B14F-4D97-AF65-F5344CB8AC3E}">
        <p14:creationId xmlns:p14="http://schemas.microsoft.com/office/powerpoint/2010/main" val="1948654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Tree>
    <p:extLst>
      <p:ext uri="{BB962C8B-B14F-4D97-AF65-F5344CB8AC3E}">
        <p14:creationId xmlns:p14="http://schemas.microsoft.com/office/powerpoint/2010/main" val="1660718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191677" y="1986260"/>
            <a:ext cx="4733271" cy="4791838"/>
            <a:chOff x="2602348" y="1565223"/>
            <a:chExt cx="4150206" cy="4148465"/>
          </a:xfrm>
        </p:grpSpPr>
        <p:sp>
          <p:nvSpPr>
            <p:cNvPr id="46" name="Freeform 8"/>
            <p:cNvSpPr>
              <a:spLocks/>
            </p:cNvSpPr>
            <p:nvPr/>
          </p:nvSpPr>
          <p:spPr bwMode="auto">
            <a:xfrm>
              <a:off x="5410352" y="2172786"/>
              <a:ext cx="1342202" cy="1465803"/>
            </a:xfrm>
            <a:custGeom>
              <a:avLst/>
              <a:gdLst>
                <a:gd name="T0" fmla="*/ 6422 w 6422"/>
                <a:gd name="T1" fmla="*/ 7024 h 7024"/>
                <a:gd name="T2" fmla="*/ 3512 w 6422"/>
                <a:gd name="T3" fmla="*/ 0 h 7024"/>
                <a:gd name="T4" fmla="*/ 0 w 6422"/>
                <a:gd name="T5" fmla="*/ 3512 h 7024"/>
                <a:gd name="T6" fmla="*/ 1455 w 6422"/>
                <a:gd name="T7" fmla="*/ 7024 h 7024"/>
                <a:gd name="T8" fmla="*/ 6422 w 6422"/>
                <a:gd name="T9" fmla="*/ 7024 h 7024"/>
              </a:gdLst>
              <a:ahLst/>
              <a:cxnLst>
                <a:cxn ang="0">
                  <a:pos x="T0" y="T1"/>
                </a:cxn>
                <a:cxn ang="0">
                  <a:pos x="T2" y="T3"/>
                </a:cxn>
                <a:cxn ang="0">
                  <a:pos x="T4" y="T5"/>
                </a:cxn>
                <a:cxn ang="0">
                  <a:pos x="T6" y="T7"/>
                </a:cxn>
                <a:cxn ang="0">
                  <a:pos x="T8" y="T9"/>
                </a:cxn>
              </a:cxnLst>
              <a:rect l="0" t="0" r="r" b="b"/>
              <a:pathLst>
                <a:path w="6422" h="7024">
                  <a:moveTo>
                    <a:pt x="6422" y="7024"/>
                  </a:moveTo>
                  <a:cubicBezTo>
                    <a:pt x="6422" y="4390"/>
                    <a:pt x="5375" y="1863"/>
                    <a:pt x="3512" y="0"/>
                  </a:cubicBezTo>
                  <a:lnTo>
                    <a:pt x="0" y="3512"/>
                  </a:lnTo>
                  <a:cubicBezTo>
                    <a:pt x="932" y="4444"/>
                    <a:pt x="1455" y="5707"/>
                    <a:pt x="1455" y="7024"/>
                  </a:cubicBezTo>
                  <a:lnTo>
                    <a:pt x="6422" y="7024"/>
                  </a:lnTo>
                  <a:close/>
                </a:path>
              </a:pathLst>
            </a:custGeom>
            <a:solidFill>
              <a:srgbClr val="C4C2C4"/>
            </a:solidFill>
            <a:ln w="28575">
              <a:solidFill>
                <a:sysClr val="window" lastClr="FFFFFF"/>
              </a:solidFill>
              <a:prstDash val="solid"/>
              <a:round/>
              <a:headEnd/>
              <a:tailEnd/>
            </a:ln>
          </p:spPr>
          <p:txBody>
            <a:bodyPr vert="horz" wrap="square" lIns="215487" tIns="615677" rIns="78191" bIns="39095"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D1D1D"/>
                  </a:solidFill>
                  <a:effectLst/>
                  <a:uLnTx/>
                  <a:uFillTx/>
                  <a:latin typeface="Arial"/>
                </a:rPr>
                <a:t>Future</a:t>
              </a:r>
              <a:br>
                <a:rPr kumimoji="0" lang="en-US" sz="1600" b="0" i="0" u="none" strike="noStrike" kern="0" cap="none" spc="0" normalizeH="0" baseline="0" noProof="0" dirty="0">
                  <a:ln>
                    <a:noFill/>
                  </a:ln>
                  <a:solidFill>
                    <a:srgbClr val="1D1D1D"/>
                  </a:solidFill>
                  <a:effectLst/>
                  <a:uLnTx/>
                  <a:uFillTx/>
                  <a:latin typeface="Arial"/>
                </a:rPr>
              </a:br>
              <a:r>
                <a:rPr kumimoji="0" lang="en-US" sz="1600" b="0" i="0" u="none" strike="noStrike" kern="0" cap="none" spc="0" normalizeH="0" baseline="0" noProof="0" dirty="0">
                  <a:ln>
                    <a:noFill/>
                  </a:ln>
                  <a:solidFill>
                    <a:srgbClr val="1D1D1D"/>
                  </a:solidFill>
                  <a:effectLst/>
                  <a:uLnTx/>
                  <a:uFillTx/>
                  <a:latin typeface="Arial"/>
                </a:rPr>
                <a:t>Bike Share</a:t>
              </a:r>
            </a:p>
          </p:txBody>
        </p:sp>
        <p:sp>
          <p:nvSpPr>
            <p:cNvPr id="47" name="Freeform 18"/>
            <p:cNvSpPr>
              <a:spLocks/>
            </p:cNvSpPr>
            <p:nvPr/>
          </p:nvSpPr>
          <p:spPr bwMode="auto">
            <a:xfrm>
              <a:off x="2602348" y="2172786"/>
              <a:ext cx="1340460" cy="1465803"/>
            </a:xfrm>
            <a:custGeom>
              <a:avLst/>
              <a:gdLst>
                <a:gd name="T0" fmla="*/ 5819 w 12843"/>
                <a:gd name="T1" fmla="*/ 0 h 14048"/>
                <a:gd name="T2" fmla="*/ 0 w 12843"/>
                <a:gd name="T3" fmla="*/ 14048 h 14048"/>
                <a:gd name="T4" fmla="*/ 9933 w 12843"/>
                <a:gd name="T5" fmla="*/ 14048 h 14048"/>
                <a:gd name="T6" fmla="*/ 12843 w 12843"/>
                <a:gd name="T7" fmla="*/ 7024 h 14048"/>
                <a:gd name="T8" fmla="*/ 5819 w 12843"/>
                <a:gd name="T9" fmla="*/ 0 h 14048"/>
              </a:gdLst>
              <a:ahLst/>
              <a:cxnLst>
                <a:cxn ang="0">
                  <a:pos x="T0" y="T1"/>
                </a:cxn>
                <a:cxn ang="0">
                  <a:pos x="T2" y="T3"/>
                </a:cxn>
                <a:cxn ang="0">
                  <a:pos x="T4" y="T5"/>
                </a:cxn>
                <a:cxn ang="0">
                  <a:pos x="T6" y="T7"/>
                </a:cxn>
                <a:cxn ang="0">
                  <a:pos x="T8" y="T9"/>
                </a:cxn>
              </a:cxnLst>
              <a:rect l="0" t="0" r="r" b="b"/>
              <a:pathLst>
                <a:path w="12843" h="14048">
                  <a:moveTo>
                    <a:pt x="5819" y="0"/>
                  </a:moveTo>
                  <a:cubicBezTo>
                    <a:pt x="2093" y="3726"/>
                    <a:pt x="0" y="8779"/>
                    <a:pt x="0" y="14048"/>
                  </a:cubicBezTo>
                  <a:lnTo>
                    <a:pt x="9933" y="14048"/>
                  </a:lnTo>
                  <a:cubicBezTo>
                    <a:pt x="9933" y="11413"/>
                    <a:pt x="10980" y="8887"/>
                    <a:pt x="12843" y="7024"/>
                  </a:cubicBezTo>
                  <a:lnTo>
                    <a:pt x="5819" y="0"/>
                  </a:lnTo>
                  <a:close/>
                </a:path>
              </a:pathLst>
            </a:custGeom>
            <a:solidFill>
              <a:srgbClr val="0DA642"/>
            </a:solidFill>
            <a:ln w="28575">
              <a:solidFill>
                <a:sysClr val="window" lastClr="FFFFFF"/>
              </a:solidFill>
              <a:prstDash val="solid"/>
              <a:round/>
              <a:headEnd/>
              <a:tailEnd/>
            </a:ln>
          </p:spPr>
          <p:txBody>
            <a:bodyPr vert="horz" wrap="square" lIns="61568" tIns="738812" rIns="78191" bIns="39095"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D1D1D"/>
                  </a:solidFill>
                  <a:effectLst/>
                  <a:uLnTx/>
                  <a:uFillTx/>
                  <a:latin typeface="Arial"/>
                </a:rPr>
                <a:t>Destinations</a:t>
              </a:r>
            </a:p>
          </p:txBody>
        </p:sp>
        <p:sp>
          <p:nvSpPr>
            <p:cNvPr id="48" name="Freeform 10"/>
            <p:cNvSpPr>
              <a:spLocks/>
            </p:cNvSpPr>
            <p:nvPr/>
          </p:nvSpPr>
          <p:spPr bwMode="auto">
            <a:xfrm>
              <a:off x="5410352" y="3638585"/>
              <a:ext cx="1342202" cy="1467544"/>
            </a:xfrm>
            <a:custGeom>
              <a:avLst/>
              <a:gdLst>
                <a:gd name="T0" fmla="*/ 3512 w 6422"/>
                <a:gd name="T1" fmla="*/ 7024 h 7024"/>
                <a:gd name="T2" fmla="*/ 6422 w 6422"/>
                <a:gd name="T3" fmla="*/ 0 h 7024"/>
                <a:gd name="T4" fmla="*/ 1455 w 6422"/>
                <a:gd name="T5" fmla="*/ 0 h 7024"/>
                <a:gd name="T6" fmla="*/ 0 w 6422"/>
                <a:gd name="T7" fmla="*/ 3512 h 7024"/>
                <a:gd name="T8" fmla="*/ 3512 w 6422"/>
                <a:gd name="T9" fmla="*/ 7024 h 7024"/>
              </a:gdLst>
              <a:ahLst/>
              <a:cxnLst>
                <a:cxn ang="0">
                  <a:pos x="T0" y="T1"/>
                </a:cxn>
                <a:cxn ang="0">
                  <a:pos x="T2" y="T3"/>
                </a:cxn>
                <a:cxn ang="0">
                  <a:pos x="T4" y="T5"/>
                </a:cxn>
                <a:cxn ang="0">
                  <a:pos x="T6" y="T7"/>
                </a:cxn>
                <a:cxn ang="0">
                  <a:pos x="T8" y="T9"/>
                </a:cxn>
              </a:cxnLst>
              <a:rect l="0" t="0" r="r" b="b"/>
              <a:pathLst>
                <a:path w="6422" h="7024">
                  <a:moveTo>
                    <a:pt x="3512" y="7024"/>
                  </a:moveTo>
                  <a:cubicBezTo>
                    <a:pt x="5375" y="5161"/>
                    <a:pt x="6422" y="2635"/>
                    <a:pt x="6422" y="0"/>
                  </a:cubicBezTo>
                  <a:lnTo>
                    <a:pt x="1455" y="0"/>
                  </a:lnTo>
                  <a:cubicBezTo>
                    <a:pt x="1455" y="1317"/>
                    <a:pt x="932" y="2581"/>
                    <a:pt x="0" y="3512"/>
                  </a:cubicBezTo>
                  <a:lnTo>
                    <a:pt x="3512" y="7024"/>
                  </a:lnTo>
                  <a:close/>
                </a:path>
              </a:pathLst>
            </a:custGeom>
            <a:solidFill>
              <a:srgbClr val="EBEAEB"/>
            </a:solidFill>
            <a:ln w="28575">
              <a:solidFill>
                <a:sysClr val="window" lastClr="FFFFFF"/>
              </a:solidFill>
              <a:prstDash val="solid"/>
              <a:round/>
              <a:headEnd/>
              <a:tailEnd/>
            </a:ln>
          </p:spPr>
          <p:txBody>
            <a:bodyPr vert="horz" wrap="square" lIns="78191" tIns="369406" rIns="78191" bIns="39095"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D1D1D"/>
                  </a:solidFill>
                  <a:effectLst/>
                  <a:uLnTx/>
                  <a:uFillTx/>
                  <a:latin typeface="Arial"/>
                </a:rPr>
                <a:t>     Existing Transit</a:t>
              </a:r>
            </a:p>
          </p:txBody>
        </p:sp>
        <p:sp>
          <p:nvSpPr>
            <p:cNvPr id="49" name="Freeform 16"/>
            <p:cNvSpPr>
              <a:spLocks/>
            </p:cNvSpPr>
            <p:nvPr/>
          </p:nvSpPr>
          <p:spPr bwMode="auto">
            <a:xfrm>
              <a:off x="2602348" y="3638585"/>
              <a:ext cx="1340460" cy="1467544"/>
            </a:xfrm>
            <a:custGeom>
              <a:avLst/>
              <a:gdLst>
                <a:gd name="T0" fmla="*/ 0 w 6422"/>
                <a:gd name="T1" fmla="*/ 0 h 7024"/>
                <a:gd name="T2" fmla="*/ 2910 w 6422"/>
                <a:gd name="T3" fmla="*/ 7024 h 7024"/>
                <a:gd name="T4" fmla="*/ 6422 w 6422"/>
                <a:gd name="T5" fmla="*/ 3512 h 7024"/>
                <a:gd name="T6" fmla="*/ 4967 w 6422"/>
                <a:gd name="T7" fmla="*/ 0 h 7024"/>
                <a:gd name="T8" fmla="*/ 0 w 6422"/>
                <a:gd name="T9" fmla="*/ 0 h 7024"/>
              </a:gdLst>
              <a:ahLst/>
              <a:cxnLst>
                <a:cxn ang="0">
                  <a:pos x="T0" y="T1"/>
                </a:cxn>
                <a:cxn ang="0">
                  <a:pos x="T2" y="T3"/>
                </a:cxn>
                <a:cxn ang="0">
                  <a:pos x="T4" y="T5"/>
                </a:cxn>
                <a:cxn ang="0">
                  <a:pos x="T6" y="T7"/>
                </a:cxn>
                <a:cxn ang="0">
                  <a:pos x="T8" y="T9"/>
                </a:cxn>
              </a:cxnLst>
              <a:rect l="0" t="0" r="r" b="b"/>
              <a:pathLst>
                <a:path w="6422" h="7024">
                  <a:moveTo>
                    <a:pt x="0" y="0"/>
                  </a:moveTo>
                  <a:cubicBezTo>
                    <a:pt x="0" y="2635"/>
                    <a:pt x="1047" y="5161"/>
                    <a:pt x="2910" y="7024"/>
                  </a:cubicBezTo>
                  <a:lnTo>
                    <a:pt x="6422" y="3512"/>
                  </a:lnTo>
                  <a:cubicBezTo>
                    <a:pt x="5490" y="2581"/>
                    <a:pt x="4967" y="1317"/>
                    <a:pt x="4967" y="0"/>
                  </a:cubicBezTo>
                  <a:lnTo>
                    <a:pt x="0" y="0"/>
                  </a:lnTo>
                  <a:close/>
                </a:path>
              </a:pathLst>
            </a:custGeom>
            <a:solidFill>
              <a:srgbClr val="F8DA40"/>
            </a:solidFill>
            <a:ln w="28575">
              <a:solidFill>
                <a:sysClr val="window" lastClr="FFFFFF"/>
              </a:solidFill>
              <a:prstDash val="solid"/>
              <a:round/>
              <a:headEnd/>
              <a:tailEnd/>
            </a:ln>
          </p:spPr>
          <p:txBody>
            <a:bodyPr vert="horz" wrap="square" lIns="78191" tIns="369406" rIns="78191" bIns="39095"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D1D1D"/>
                  </a:solidFill>
                  <a:effectLst/>
                  <a:uLnTx/>
                  <a:uFillTx/>
                  <a:latin typeface="Arial"/>
                </a:rPr>
                <a:t>Employment</a:t>
              </a:r>
            </a:p>
          </p:txBody>
        </p:sp>
        <p:sp>
          <p:nvSpPr>
            <p:cNvPr id="50" name="Freeform 12"/>
            <p:cNvSpPr>
              <a:spLocks/>
            </p:cNvSpPr>
            <p:nvPr/>
          </p:nvSpPr>
          <p:spPr bwMode="auto">
            <a:xfrm>
              <a:off x="4677453" y="4373228"/>
              <a:ext cx="1465803" cy="1340460"/>
            </a:xfrm>
            <a:custGeom>
              <a:avLst/>
              <a:gdLst>
                <a:gd name="T0" fmla="*/ 0 w 7024"/>
                <a:gd name="T1" fmla="*/ 6421 h 6421"/>
                <a:gd name="T2" fmla="*/ 7024 w 7024"/>
                <a:gd name="T3" fmla="*/ 3512 h 6421"/>
                <a:gd name="T4" fmla="*/ 3512 w 7024"/>
                <a:gd name="T5" fmla="*/ 0 h 6421"/>
                <a:gd name="T6" fmla="*/ 0 w 7024"/>
                <a:gd name="T7" fmla="*/ 1455 h 6421"/>
                <a:gd name="T8" fmla="*/ 0 w 7024"/>
                <a:gd name="T9" fmla="*/ 6421 h 6421"/>
              </a:gdLst>
              <a:ahLst/>
              <a:cxnLst>
                <a:cxn ang="0">
                  <a:pos x="T0" y="T1"/>
                </a:cxn>
                <a:cxn ang="0">
                  <a:pos x="T2" y="T3"/>
                </a:cxn>
                <a:cxn ang="0">
                  <a:pos x="T4" y="T5"/>
                </a:cxn>
                <a:cxn ang="0">
                  <a:pos x="T6" y="T7"/>
                </a:cxn>
                <a:cxn ang="0">
                  <a:pos x="T8" y="T9"/>
                </a:cxn>
              </a:cxnLst>
              <a:rect l="0" t="0" r="r" b="b"/>
              <a:pathLst>
                <a:path w="7024" h="6421">
                  <a:moveTo>
                    <a:pt x="0" y="6421"/>
                  </a:moveTo>
                  <a:cubicBezTo>
                    <a:pt x="2635" y="6421"/>
                    <a:pt x="5162" y="5375"/>
                    <a:pt x="7024" y="3512"/>
                  </a:cubicBezTo>
                  <a:lnTo>
                    <a:pt x="3512" y="0"/>
                  </a:lnTo>
                  <a:cubicBezTo>
                    <a:pt x="2581" y="932"/>
                    <a:pt x="1318" y="1455"/>
                    <a:pt x="0" y="1455"/>
                  </a:cubicBezTo>
                  <a:lnTo>
                    <a:pt x="0" y="6421"/>
                  </a:lnTo>
                  <a:close/>
                </a:path>
              </a:pathLst>
            </a:custGeom>
            <a:solidFill>
              <a:srgbClr val="E41F13"/>
            </a:solidFill>
            <a:ln w="28575">
              <a:solidFill>
                <a:sysClr val="window" lastClr="FFFFFF"/>
              </a:solidFill>
              <a:prstDash val="solid"/>
              <a:round/>
              <a:headEnd/>
              <a:tailEnd/>
            </a:ln>
          </p:spPr>
          <p:txBody>
            <a:bodyPr vert="horz" wrap="square" lIns="246271" tIns="39095" rIns="78191" bIns="39095"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D1D1D"/>
                  </a:solidFill>
                  <a:effectLst/>
                  <a:uLnTx/>
                  <a:uFillTx/>
                  <a:latin typeface="Arial"/>
                </a:rPr>
                <a:t>  Future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D1D1D"/>
                  </a:solidFill>
                  <a:effectLst/>
                  <a:uLnTx/>
                  <a:uFillTx/>
                  <a:latin typeface="Arial"/>
                </a:rPr>
                <a:t>   Transit</a:t>
              </a:r>
            </a:p>
          </p:txBody>
        </p:sp>
        <p:sp>
          <p:nvSpPr>
            <p:cNvPr id="51" name="Freeform 14"/>
            <p:cNvSpPr>
              <a:spLocks/>
            </p:cNvSpPr>
            <p:nvPr/>
          </p:nvSpPr>
          <p:spPr bwMode="auto">
            <a:xfrm>
              <a:off x="3209908" y="4373228"/>
              <a:ext cx="1467544" cy="1340460"/>
            </a:xfrm>
            <a:custGeom>
              <a:avLst/>
              <a:gdLst>
                <a:gd name="T0" fmla="*/ 0 w 7023"/>
                <a:gd name="T1" fmla="*/ 3512 h 6421"/>
                <a:gd name="T2" fmla="*/ 7023 w 7023"/>
                <a:gd name="T3" fmla="*/ 6421 h 6421"/>
                <a:gd name="T4" fmla="*/ 7023 w 7023"/>
                <a:gd name="T5" fmla="*/ 1455 h 6421"/>
                <a:gd name="T6" fmla="*/ 3512 w 7023"/>
                <a:gd name="T7" fmla="*/ 0 h 6421"/>
                <a:gd name="T8" fmla="*/ 0 w 7023"/>
                <a:gd name="T9" fmla="*/ 3512 h 6421"/>
              </a:gdLst>
              <a:ahLst/>
              <a:cxnLst>
                <a:cxn ang="0">
                  <a:pos x="T0" y="T1"/>
                </a:cxn>
                <a:cxn ang="0">
                  <a:pos x="T2" y="T3"/>
                </a:cxn>
                <a:cxn ang="0">
                  <a:pos x="T4" y="T5"/>
                </a:cxn>
                <a:cxn ang="0">
                  <a:pos x="T6" y="T7"/>
                </a:cxn>
                <a:cxn ang="0">
                  <a:pos x="T8" y="T9"/>
                </a:cxn>
              </a:cxnLst>
              <a:rect l="0" t="0" r="r" b="b"/>
              <a:pathLst>
                <a:path w="7023" h="6421">
                  <a:moveTo>
                    <a:pt x="0" y="3512"/>
                  </a:moveTo>
                  <a:cubicBezTo>
                    <a:pt x="1862" y="5375"/>
                    <a:pt x="4389" y="6421"/>
                    <a:pt x="7023" y="6421"/>
                  </a:cubicBezTo>
                  <a:lnTo>
                    <a:pt x="7023" y="1455"/>
                  </a:lnTo>
                  <a:cubicBezTo>
                    <a:pt x="5706" y="1455"/>
                    <a:pt x="4443" y="932"/>
                    <a:pt x="3512" y="0"/>
                  </a:cubicBezTo>
                  <a:lnTo>
                    <a:pt x="0" y="3512"/>
                  </a:lnTo>
                  <a:close/>
                </a:path>
              </a:pathLst>
            </a:custGeom>
            <a:solidFill>
              <a:srgbClr val="C3D200"/>
            </a:solidFill>
            <a:ln w="28575">
              <a:solidFill>
                <a:sysClr val="window" lastClr="FFFFFF"/>
              </a:solidFill>
              <a:prstDash val="solid"/>
              <a:round/>
              <a:headEnd/>
              <a:tailEnd/>
            </a:ln>
          </p:spPr>
          <p:txBody>
            <a:bodyPr vert="horz" wrap="square" lIns="338622" tIns="39095" rIns="78191" bIns="39095"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D1D1D"/>
                  </a:solidFill>
                  <a:effectLst/>
                  <a:uLnTx/>
                  <a:uFillTx/>
                  <a:latin typeface="Arial"/>
                </a:rPr>
                <a:t>Land use</a:t>
              </a:r>
            </a:p>
          </p:txBody>
        </p:sp>
        <p:sp>
          <p:nvSpPr>
            <p:cNvPr id="52" name="Freeform 6"/>
            <p:cNvSpPr>
              <a:spLocks/>
            </p:cNvSpPr>
            <p:nvPr/>
          </p:nvSpPr>
          <p:spPr bwMode="auto">
            <a:xfrm>
              <a:off x="4677453" y="1565223"/>
              <a:ext cx="1465803" cy="1340460"/>
            </a:xfrm>
            <a:custGeom>
              <a:avLst/>
              <a:gdLst>
                <a:gd name="T0" fmla="*/ 7024 w 7024"/>
                <a:gd name="T1" fmla="*/ 2909 h 6421"/>
                <a:gd name="T2" fmla="*/ 0 w 7024"/>
                <a:gd name="T3" fmla="*/ 0 h 6421"/>
                <a:gd name="T4" fmla="*/ 0 w 7024"/>
                <a:gd name="T5" fmla="*/ 4966 h 6421"/>
                <a:gd name="T6" fmla="*/ 3512 w 7024"/>
                <a:gd name="T7" fmla="*/ 6421 h 6421"/>
                <a:gd name="T8" fmla="*/ 7024 w 7024"/>
                <a:gd name="T9" fmla="*/ 2909 h 6421"/>
              </a:gdLst>
              <a:ahLst/>
              <a:cxnLst>
                <a:cxn ang="0">
                  <a:pos x="T0" y="T1"/>
                </a:cxn>
                <a:cxn ang="0">
                  <a:pos x="T2" y="T3"/>
                </a:cxn>
                <a:cxn ang="0">
                  <a:pos x="T4" y="T5"/>
                </a:cxn>
                <a:cxn ang="0">
                  <a:pos x="T6" y="T7"/>
                </a:cxn>
                <a:cxn ang="0">
                  <a:pos x="T8" y="T9"/>
                </a:cxn>
              </a:cxnLst>
              <a:rect l="0" t="0" r="r" b="b"/>
              <a:pathLst>
                <a:path w="7024" h="6421">
                  <a:moveTo>
                    <a:pt x="7024" y="2909"/>
                  </a:moveTo>
                  <a:cubicBezTo>
                    <a:pt x="5162" y="1046"/>
                    <a:pt x="2635" y="0"/>
                    <a:pt x="0" y="0"/>
                  </a:cubicBezTo>
                  <a:lnTo>
                    <a:pt x="0" y="4966"/>
                  </a:lnTo>
                  <a:cubicBezTo>
                    <a:pt x="1318" y="4966"/>
                    <a:pt x="2581" y="5490"/>
                    <a:pt x="3512" y="6421"/>
                  </a:cubicBezTo>
                  <a:lnTo>
                    <a:pt x="7024" y="2909"/>
                  </a:lnTo>
                  <a:close/>
                </a:path>
              </a:pathLst>
            </a:custGeom>
            <a:solidFill>
              <a:srgbClr val="918F92"/>
            </a:solidFill>
            <a:ln w="28575">
              <a:solidFill>
                <a:sysClr val="window" lastClr="FFFFFF"/>
              </a:solidFill>
              <a:prstDash val="solid"/>
              <a:round/>
              <a:headEnd/>
              <a:tailEnd/>
            </a:ln>
          </p:spPr>
          <p:txBody>
            <a:bodyPr vert="horz" wrap="square" lIns="338622" tIns="39095" rIns="78191" bIns="39095"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D1D1D"/>
                  </a:solidFill>
                  <a:effectLst/>
                  <a:uLnTx/>
                  <a:uFillTx/>
                  <a:latin typeface="Arial"/>
                </a:rPr>
                <a:t>Pedestrian Activity</a:t>
              </a:r>
            </a:p>
          </p:txBody>
        </p:sp>
        <p:sp>
          <p:nvSpPr>
            <p:cNvPr id="53" name="Freeform 20"/>
            <p:cNvSpPr>
              <a:spLocks/>
            </p:cNvSpPr>
            <p:nvPr/>
          </p:nvSpPr>
          <p:spPr bwMode="auto">
            <a:xfrm>
              <a:off x="3209908" y="1565223"/>
              <a:ext cx="1467544" cy="1340460"/>
            </a:xfrm>
            <a:custGeom>
              <a:avLst/>
              <a:gdLst>
                <a:gd name="T0" fmla="*/ 14047 w 14047"/>
                <a:gd name="T1" fmla="*/ 0 h 12843"/>
                <a:gd name="T2" fmla="*/ 0 w 14047"/>
                <a:gd name="T3" fmla="*/ 5819 h 12843"/>
                <a:gd name="T4" fmla="*/ 7024 w 14047"/>
                <a:gd name="T5" fmla="*/ 12843 h 12843"/>
                <a:gd name="T6" fmla="*/ 14047 w 14047"/>
                <a:gd name="T7" fmla="*/ 9933 h 12843"/>
                <a:gd name="T8" fmla="*/ 14047 w 14047"/>
                <a:gd name="T9" fmla="*/ 0 h 12843"/>
              </a:gdLst>
              <a:ahLst/>
              <a:cxnLst>
                <a:cxn ang="0">
                  <a:pos x="T0" y="T1"/>
                </a:cxn>
                <a:cxn ang="0">
                  <a:pos x="T2" y="T3"/>
                </a:cxn>
                <a:cxn ang="0">
                  <a:pos x="T4" y="T5"/>
                </a:cxn>
                <a:cxn ang="0">
                  <a:pos x="T6" y="T7"/>
                </a:cxn>
                <a:cxn ang="0">
                  <a:pos x="T8" y="T9"/>
                </a:cxn>
              </a:cxnLst>
              <a:rect l="0" t="0" r="r" b="b"/>
              <a:pathLst>
                <a:path w="14047" h="12843">
                  <a:moveTo>
                    <a:pt x="14047" y="0"/>
                  </a:moveTo>
                  <a:cubicBezTo>
                    <a:pt x="8778" y="0"/>
                    <a:pt x="3725" y="2093"/>
                    <a:pt x="0" y="5819"/>
                  </a:cubicBezTo>
                  <a:lnTo>
                    <a:pt x="7024" y="12843"/>
                  </a:lnTo>
                  <a:cubicBezTo>
                    <a:pt x="8886" y="10980"/>
                    <a:pt x="11413" y="9933"/>
                    <a:pt x="14047" y="9933"/>
                  </a:cubicBezTo>
                  <a:lnTo>
                    <a:pt x="14047" y="0"/>
                  </a:lnTo>
                  <a:close/>
                </a:path>
              </a:pathLst>
            </a:custGeom>
            <a:solidFill>
              <a:srgbClr val="00A9E4"/>
            </a:solidFill>
            <a:ln w="28575">
              <a:solidFill>
                <a:sysClr val="window" lastClr="FFFFFF"/>
              </a:solidFill>
              <a:prstDash val="solid"/>
              <a:round/>
              <a:headEnd/>
              <a:tailEnd/>
            </a:ln>
          </p:spPr>
          <p:txBody>
            <a:bodyPr vert="horz" wrap="square" lIns="338622" tIns="39095" rIns="78191" bIns="39095"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D1D1D"/>
                  </a:solidFill>
                  <a:effectLst/>
                  <a:uLnTx/>
                  <a:uFillTx/>
                  <a:latin typeface="Arial"/>
                </a:rPr>
                <a:t>Key East-West Arterial</a:t>
              </a:r>
            </a:p>
          </p:txBody>
        </p:sp>
        <p:sp>
          <p:nvSpPr>
            <p:cNvPr id="54" name="Oval 53"/>
            <p:cNvSpPr/>
            <p:nvPr/>
          </p:nvSpPr>
          <p:spPr bwMode="auto">
            <a:xfrm>
              <a:off x="3608870" y="2652460"/>
              <a:ext cx="2133673" cy="1945602"/>
            </a:xfrm>
            <a:prstGeom prst="ellipse">
              <a:avLst/>
            </a:prstGeom>
            <a:solidFill>
              <a:sysClr val="window" lastClr="FFFFFF"/>
            </a:solidFill>
            <a:ln w="2857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1" i="0" u="none" strike="noStrike" kern="0" cap="none" spc="0" normalizeH="0" baseline="0" noProof="0" dirty="0">
                  <a:ln>
                    <a:noFill/>
                  </a:ln>
                  <a:solidFill>
                    <a:srgbClr val="00B0F0"/>
                  </a:solidFill>
                  <a:effectLst/>
                  <a:uLnTx/>
                  <a:uFillTx/>
                  <a:latin typeface="Arial"/>
                  <a:ea typeface="MS PGothic" pitchFamily="34" charset="-128"/>
                  <a:cs typeface="Arial" pitchFamily="34" charset="0"/>
                </a:rPr>
                <a:t>Why North Avenue?</a:t>
              </a:r>
            </a:p>
          </p:txBody>
        </p:sp>
        <p:grpSp>
          <p:nvGrpSpPr>
            <p:cNvPr id="55" name="Group 54"/>
            <p:cNvGrpSpPr/>
            <p:nvPr/>
          </p:nvGrpSpPr>
          <p:grpSpPr>
            <a:xfrm>
              <a:off x="4138050" y="2570207"/>
              <a:ext cx="335866" cy="355653"/>
              <a:chOff x="4080117" y="2457912"/>
              <a:chExt cx="306279" cy="324322"/>
            </a:xfrm>
            <a:solidFill>
              <a:sysClr val="window" lastClr="FFFFFF"/>
            </a:solidFill>
          </p:grpSpPr>
          <p:sp>
            <p:nvSpPr>
              <p:cNvPr id="77" name="Diamond 76"/>
              <p:cNvSpPr/>
              <p:nvPr/>
            </p:nvSpPr>
            <p:spPr bwMode="auto">
              <a:xfrm rot="3971638">
                <a:off x="4057414" y="2480615"/>
                <a:ext cx="324322" cy="278916"/>
              </a:xfrm>
              <a:prstGeom prst="diamond">
                <a:avLst/>
              </a:pr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sp>
            <p:nvSpPr>
              <p:cNvPr id="78" name="Diamond 32"/>
              <p:cNvSpPr/>
              <p:nvPr/>
            </p:nvSpPr>
            <p:spPr bwMode="auto">
              <a:xfrm rot="3971638">
                <a:off x="4152571" y="2542641"/>
                <a:ext cx="188734" cy="278916"/>
              </a:xfrm>
              <a:custGeom>
                <a:avLst/>
                <a:gdLst>
                  <a:gd name="connsiteX0" fmla="*/ 0 w 324322"/>
                  <a:gd name="connsiteY0" fmla="*/ 139458 h 278916"/>
                  <a:gd name="connsiteX1" fmla="*/ 162161 w 324322"/>
                  <a:gd name="connsiteY1" fmla="*/ 0 h 278916"/>
                  <a:gd name="connsiteX2" fmla="*/ 324322 w 324322"/>
                  <a:gd name="connsiteY2" fmla="*/ 139458 h 278916"/>
                  <a:gd name="connsiteX3" fmla="*/ 162161 w 324322"/>
                  <a:gd name="connsiteY3" fmla="*/ 278916 h 278916"/>
                  <a:gd name="connsiteX4" fmla="*/ 0 w 324322"/>
                  <a:gd name="connsiteY4" fmla="*/ 139458 h 278916"/>
                  <a:gd name="connsiteX0" fmla="*/ 0 w 162161"/>
                  <a:gd name="connsiteY0" fmla="*/ 278916 h 278916"/>
                  <a:gd name="connsiteX1" fmla="*/ 0 w 162161"/>
                  <a:gd name="connsiteY1" fmla="*/ 0 h 278916"/>
                  <a:gd name="connsiteX2" fmla="*/ 162161 w 162161"/>
                  <a:gd name="connsiteY2" fmla="*/ 139458 h 278916"/>
                  <a:gd name="connsiteX3" fmla="*/ 0 w 162161"/>
                  <a:gd name="connsiteY3" fmla="*/ 278916 h 278916"/>
                  <a:gd name="connsiteX0" fmla="*/ 14695 w 176856"/>
                  <a:gd name="connsiteY0" fmla="*/ 278916 h 278916"/>
                  <a:gd name="connsiteX1" fmla="*/ 14695 w 176856"/>
                  <a:gd name="connsiteY1" fmla="*/ 0 h 278916"/>
                  <a:gd name="connsiteX2" fmla="*/ 176856 w 176856"/>
                  <a:gd name="connsiteY2" fmla="*/ 139458 h 278916"/>
                  <a:gd name="connsiteX3" fmla="*/ 14695 w 176856"/>
                  <a:gd name="connsiteY3" fmla="*/ 278916 h 278916"/>
                  <a:gd name="connsiteX0" fmla="*/ 23215 w 185376"/>
                  <a:gd name="connsiteY0" fmla="*/ 278916 h 278916"/>
                  <a:gd name="connsiteX1" fmla="*/ 23215 w 185376"/>
                  <a:gd name="connsiteY1" fmla="*/ 0 h 278916"/>
                  <a:gd name="connsiteX2" fmla="*/ 185376 w 185376"/>
                  <a:gd name="connsiteY2" fmla="*/ 139458 h 278916"/>
                  <a:gd name="connsiteX3" fmla="*/ 23215 w 185376"/>
                  <a:gd name="connsiteY3" fmla="*/ 278916 h 278916"/>
                  <a:gd name="connsiteX0" fmla="*/ 26573 w 188734"/>
                  <a:gd name="connsiteY0" fmla="*/ 278916 h 278916"/>
                  <a:gd name="connsiteX1" fmla="*/ 26573 w 188734"/>
                  <a:gd name="connsiteY1" fmla="*/ 0 h 278916"/>
                  <a:gd name="connsiteX2" fmla="*/ 188734 w 188734"/>
                  <a:gd name="connsiteY2" fmla="*/ 139458 h 278916"/>
                  <a:gd name="connsiteX3" fmla="*/ 26573 w 188734"/>
                  <a:gd name="connsiteY3" fmla="*/ 278916 h 278916"/>
                </a:gdLst>
                <a:ahLst/>
                <a:cxnLst>
                  <a:cxn ang="0">
                    <a:pos x="connsiteX0" y="connsiteY0"/>
                  </a:cxn>
                  <a:cxn ang="0">
                    <a:pos x="connsiteX1" y="connsiteY1"/>
                  </a:cxn>
                  <a:cxn ang="0">
                    <a:pos x="connsiteX2" y="connsiteY2"/>
                  </a:cxn>
                  <a:cxn ang="0">
                    <a:pos x="connsiteX3" y="connsiteY3"/>
                  </a:cxn>
                </a:cxnLst>
                <a:rect l="l" t="t" r="r" b="b"/>
                <a:pathLst>
                  <a:path w="188734" h="278916">
                    <a:moveTo>
                      <a:pt x="26573" y="278916"/>
                    </a:moveTo>
                    <a:cubicBezTo>
                      <a:pt x="-2197" y="186265"/>
                      <a:pt x="-14950" y="116296"/>
                      <a:pt x="26573" y="0"/>
                    </a:cubicBezTo>
                    <a:lnTo>
                      <a:pt x="188734" y="139458"/>
                    </a:lnTo>
                    <a:lnTo>
                      <a:pt x="26573" y="278916"/>
                    </a:lnTo>
                    <a:close/>
                  </a:path>
                </a:pathLst>
              </a:cu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grpSp>
        <p:grpSp>
          <p:nvGrpSpPr>
            <p:cNvPr id="56" name="Group 55"/>
            <p:cNvGrpSpPr/>
            <p:nvPr/>
          </p:nvGrpSpPr>
          <p:grpSpPr>
            <a:xfrm>
              <a:off x="4836545" y="2554537"/>
              <a:ext cx="338528" cy="355653"/>
              <a:chOff x="4717080" y="2443623"/>
              <a:chExt cx="308706" cy="324322"/>
            </a:xfrm>
            <a:solidFill>
              <a:sysClr val="window" lastClr="FFFFFF"/>
            </a:solidFill>
          </p:grpSpPr>
          <p:sp>
            <p:nvSpPr>
              <p:cNvPr id="75" name="Diamond 74"/>
              <p:cNvSpPr/>
              <p:nvPr/>
            </p:nvSpPr>
            <p:spPr bwMode="auto">
              <a:xfrm rot="17546082" flipH="1">
                <a:off x="4724167" y="2466326"/>
                <a:ext cx="324322" cy="278916"/>
              </a:xfrm>
              <a:prstGeom prst="diamond">
                <a:avLst/>
              </a:pr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sp>
            <p:nvSpPr>
              <p:cNvPr id="76" name="Diamond 32"/>
              <p:cNvSpPr/>
              <p:nvPr/>
            </p:nvSpPr>
            <p:spPr bwMode="auto">
              <a:xfrm rot="17628362" flipH="1">
                <a:off x="4762171" y="2529941"/>
                <a:ext cx="188734" cy="278916"/>
              </a:xfrm>
              <a:custGeom>
                <a:avLst/>
                <a:gdLst>
                  <a:gd name="connsiteX0" fmla="*/ 0 w 324322"/>
                  <a:gd name="connsiteY0" fmla="*/ 139458 h 278916"/>
                  <a:gd name="connsiteX1" fmla="*/ 162161 w 324322"/>
                  <a:gd name="connsiteY1" fmla="*/ 0 h 278916"/>
                  <a:gd name="connsiteX2" fmla="*/ 324322 w 324322"/>
                  <a:gd name="connsiteY2" fmla="*/ 139458 h 278916"/>
                  <a:gd name="connsiteX3" fmla="*/ 162161 w 324322"/>
                  <a:gd name="connsiteY3" fmla="*/ 278916 h 278916"/>
                  <a:gd name="connsiteX4" fmla="*/ 0 w 324322"/>
                  <a:gd name="connsiteY4" fmla="*/ 139458 h 278916"/>
                  <a:gd name="connsiteX0" fmla="*/ 0 w 162161"/>
                  <a:gd name="connsiteY0" fmla="*/ 278916 h 278916"/>
                  <a:gd name="connsiteX1" fmla="*/ 0 w 162161"/>
                  <a:gd name="connsiteY1" fmla="*/ 0 h 278916"/>
                  <a:gd name="connsiteX2" fmla="*/ 162161 w 162161"/>
                  <a:gd name="connsiteY2" fmla="*/ 139458 h 278916"/>
                  <a:gd name="connsiteX3" fmla="*/ 0 w 162161"/>
                  <a:gd name="connsiteY3" fmla="*/ 278916 h 278916"/>
                  <a:gd name="connsiteX0" fmla="*/ 14695 w 176856"/>
                  <a:gd name="connsiteY0" fmla="*/ 278916 h 278916"/>
                  <a:gd name="connsiteX1" fmla="*/ 14695 w 176856"/>
                  <a:gd name="connsiteY1" fmla="*/ 0 h 278916"/>
                  <a:gd name="connsiteX2" fmla="*/ 176856 w 176856"/>
                  <a:gd name="connsiteY2" fmla="*/ 139458 h 278916"/>
                  <a:gd name="connsiteX3" fmla="*/ 14695 w 176856"/>
                  <a:gd name="connsiteY3" fmla="*/ 278916 h 278916"/>
                  <a:gd name="connsiteX0" fmla="*/ 23215 w 185376"/>
                  <a:gd name="connsiteY0" fmla="*/ 278916 h 278916"/>
                  <a:gd name="connsiteX1" fmla="*/ 23215 w 185376"/>
                  <a:gd name="connsiteY1" fmla="*/ 0 h 278916"/>
                  <a:gd name="connsiteX2" fmla="*/ 185376 w 185376"/>
                  <a:gd name="connsiteY2" fmla="*/ 139458 h 278916"/>
                  <a:gd name="connsiteX3" fmla="*/ 23215 w 185376"/>
                  <a:gd name="connsiteY3" fmla="*/ 278916 h 278916"/>
                  <a:gd name="connsiteX0" fmla="*/ 26573 w 188734"/>
                  <a:gd name="connsiteY0" fmla="*/ 278916 h 278916"/>
                  <a:gd name="connsiteX1" fmla="*/ 26573 w 188734"/>
                  <a:gd name="connsiteY1" fmla="*/ 0 h 278916"/>
                  <a:gd name="connsiteX2" fmla="*/ 188734 w 188734"/>
                  <a:gd name="connsiteY2" fmla="*/ 139458 h 278916"/>
                  <a:gd name="connsiteX3" fmla="*/ 26573 w 188734"/>
                  <a:gd name="connsiteY3" fmla="*/ 278916 h 278916"/>
                </a:gdLst>
                <a:ahLst/>
                <a:cxnLst>
                  <a:cxn ang="0">
                    <a:pos x="connsiteX0" y="connsiteY0"/>
                  </a:cxn>
                  <a:cxn ang="0">
                    <a:pos x="connsiteX1" y="connsiteY1"/>
                  </a:cxn>
                  <a:cxn ang="0">
                    <a:pos x="connsiteX2" y="connsiteY2"/>
                  </a:cxn>
                  <a:cxn ang="0">
                    <a:pos x="connsiteX3" y="connsiteY3"/>
                  </a:cxn>
                </a:cxnLst>
                <a:rect l="l" t="t" r="r" b="b"/>
                <a:pathLst>
                  <a:path w="188734" h="278916">
                    <a:moveTo>
                      <a:pt x="26573" y="278916"/>
                    </a:moveTo>
                    <a:cubicBezTo>
                      <a:pt x="-2197" y="186265"/>
                      <a:pt x="-14950" y="116296"/>
                      <a:pt x="26573" y="0"/>
                    </a:cubicBezTo>
                    <a:lnTo>
                      <a:pt x="188734" y="139458"/>
                    </a:lnTo>
                    <a:lnTo>
                      <a:pt x="26573" y="278916"/>
                    </a:lnTo>
                    <a:close/>
                  </a:path>
                </a:pathLst>
              </a:cu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grpSp>
        <p:grpSp>
          <p:nvGrpSpPr>
            <p:cNvPr id="57" name="Group 56"/>
            <p:cNvGrpSpPr/>
            <p:nvPr/>
          </p:nvGrpSpPr>
          <p:grpSpPr>
            <a:xfrm>
              <a:off x="4132829" y="4382442"/>
              <a:ext cx="341089" cy="355653"/>
              <a:chOff x="4075353" y="4110501"/>
              <a:chExt cx="311042" cy="324322"/>
            </a:xfrm>
            <a:solidFill>
              <a:sysClr val="window" lastClr="FFFFFF"/>
            </a:solidFill>
          </p:grpSpPr>
          <p:sp>
            <p:nvSpPr>
              <p:cNvPr id="73" name="Diamond 72"/>
              <p:cNvSpPr/>
              <p:nvPr/>
            </p:nvSpPr>
            <p:spPr bwMode="auto">
              <a:xfrm rot="17628362" flipV="1">
                <a:off x="4052650" y="4133204"/>
                <a:ext cx="324322" cy="278916"/>
              </a:xfrm>
              <a:prstGeom prst="diamond">
                <a:avLst/>
              </a:pr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sp>
            <p:nvSpPr>
              <p:cNvPr id="74" name="Diamond 32"/>
              <p:cNvSpPr/>
              <p:nvPr/>
            </p:nvSpPr>
            <p:spPr bwMode="auto">
              <a:xfrm rot="17628362" flipV="1">
                <a:off x="4152570" y="4069023"/>
                <a:ext cx="188734" cy="278916"/>
              </a:xfrm>
              <a:custGeom>
                <a:avLst/>
                <a:gdLst>
                  <a:gd name="connsiteX0" fmla="*/ 0 w 324322"/>
                  <a:gd name="connsiteY0" fmla="*/ 139458 h 278916"/>
                  <a:gd name="connsiteX1" fmla="*/ 162161 w 324322"/>
                  <a:gd name="connsiteY1" fmla="*/ 0 h 278916"/>
                  <a:gd name="connsiteX2" fmla="*/ 324322 w 324322"/>
                  <a:gd name="connsiteY2" fmla="*/ 139458 h 278916"/>
                  <a:gd name="connsiteX3" fmla="*/ 162161 w 324322"/>
                  <a:gd name="connsiteY3" fmla="*/ 278916 h 278916"/>
                  <a:gd name="connsiteX4" fmla="*/ 0 w 324322"/>
                  <a:gd name="connsiteY4" fmla="*/ 139458 h 278916"/>
                  <a:gd name="connsiteX0" fmla="*/ 0 w 162161"/>
                  <a:gd name="connsiteY0" fmla="*/ 278916 h 278916"/>
                  <a:gd name="connsiteX1" fmla="*/ 0 w 162161"/>
                  <a:gd name="connsiteY1" fmla="*/ 0 h 278916"/>
                  <a:gd name="connsiteX2" fmla="*/ 162161 w 162161"/>
                  <a:gd name="connsiteY2" fmla="*/ 139458 h 278916"/>
                  <a:gd name="connsiteX3" fmla="*/ 0 w 162161"/>
                  <a:gd name="connsiteY3" fmla="*/ 278916 h 278916"/>
                  <a:gd name="connsiteX0" fmla="*/ 14695 w 176856"/>
                  <a:gd name="connsiteY0" fmla="*/ 278916 h 278916"/>
                  <a:gd name="connsiteX1" fmla="*/ 14695 w 176856"/>
                  <a:gd name="connsiteY1" fmla="*/ 0 h 278916"/>
                  <a:gd name="connsiteX2" fmla="*/ 176856 w 176856"/>
                  <a:gd name="connsiteY2" fmla="*/ 139458 h 278916"/>
                  <a:gd name="connsiteX3" fmla="*/ 14695 w 176856"/>
                  <a:gd name="connsiteY3" fmla="*/ 278916 h 278916"/>
                  <a:gd name="connsiteX0" fmla="*/ 23215 w 185376"/>
                  <a:gd name="connsiteY0" fmla="*/ 278916 h 278916"/>
                  <a:gd name="connsiteX1" fmla="*/ 23215 w 185376"/>
                  <a:gd name="connsiteY1" fmla="*/ 0 h 278916"/>
                  <a:gd name="connsiteX2" fmla="*/ 185376 w 185376"/>
                  <a:gd name="connsiteY2" fmla="*/ 139458 h 278916"/>
                  <a:gd name="connsiteX3" fmla="*/ 23215 w 185376"/>
                  <a:gd name="connsiteY3" fmla="*/ 278916 h 278916"/>
                  <a:gd name="connsiteX0" fmla="*/ 26573 w 188734"/>
                  <a:gd name="connsiteY0" fmla="*/ 278916 h 278916"/>
                  <a:gd name="connsiteX1" fmla="*/ 26573 w 188734"/>
                  <a:gd name="connsiteY1" fmla="*/ 0 h 278916"/>
                  <a:gd name="connsiteX2" fmla="*/ 188734 w 188734"/>
                  <a:gd name="connsiteY2" fmla="*/ 139458 h 278916"/>
                  <a:gd name="connsiteX3" fmla="*/ 26573 w 188734"/>
                  <a:gd name="connsiteY3" fmla="*/ 278916 h 278916"/>
                </a:gdLst>
                <a:ahLst/>
                <a:cxnLst>
                  <a:cxn ang="0">
                    <a:pos x="connsiteX0" y="connsiteY0"/>
                  </a:cxn>
                  <a:cxn ang="0">
                    <a:pos x="connsiteX1" y="connsiteY1"/>
                  </a:cxn>
                  <a:cxn ang="0">
                    <a:pos x="connsiteX2" y="connsiteY2"/>
                  </a:cxn>
                  <a:cxn ang="0">
                    <a:pos x="connsiteX3" y="connsiteY3"/>
                  </a:cxn>
                </a:cxnLst>
                <a:rect l="l" t="t" r="r" b="b"/>
                <a:pathLst>
                  <a:path w="188734" h="278916">
                    <a:moveTo>
                      <a:pt x="26573" y="278916"/>
                    </a:moveTo>
                    <a:cubicBezTo>
                      <a:pt x="-2197" y="186265"/>
                      <a:pt x="-14950" y="116296"/>
                      <a:pt x="26573" y="0"/>
                    </a:cubicBezTo>
                    <a:lnTo>
                      <a:pt x="188734" y="139458"/>
                    </a:lnTo>
                    <a:lnTo>
                      <a:pt x="26573" y="278916"/>
                    </a:lnTo>
                    <a:close/>
                  </a:path>
                </a:pathLst>
              </a:cu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grpSp>
        <p:grpSp>
          <p:nvGrpSpPr>
            <p:cNvPr id="58" name="Group 57"/>
            <p:cNvGrpSpPr/>
            <p:nvPr/>
          </p:nvGrpSpPr>
          <p:grpSpPr>
            <a:xfrm>
              <a:off x="4852214" y="4387665"/>
              <a:ext cx="338528" cy="355653"/>
              <a:chOff x="4731368" y="4115264"/>
              <a:chExt cx="308706" cy="324322"/>
            </a:xfrm>
            <a:solidFill>
              <a:sysClr val="window" lastClr="FFFFFF"/>
            </a:solidFill>
          </p:grpSpPr>
          <p:sp>
            <p:nvSpPr>
              <p:cNvPr id="71" name="Diamond 70"/>
              <p:cNvSpPr/>
              <p:nvPr/>
            </p:nvSpPr>
            <p:spPr bwMode="auto">
              <a:xfrm rot="4053918" flipH="1" flipV="1">
                <a:off x="4738455" y="4137967"/>
                <a:ext cx="324322" cy="278916"/>
              </a:xfrm>
              <a:prstGeom prst="diamond">
                <a:avLst/>
              </a:pr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sp>
            <p:nvSpPr>
              <p:cNvPr id="72" name="Diamond 32"/>
              <p:cNvSpPr/>
              <p:nvPr/>
            </p:nvSpPr>
            <p:spPr bwMode="auto">
              <a:xfrm rot="3971638" flipH="1" flipV="1">
                <a:off x="4776459" y="4070612"/>
                <a:ext cx="188734" cy="278916"/>
              </a:xfrm>
              <a:custGeom>
                <a:avLst/>
                <a:gdLst>
                  <a:gd name="connsiteX0" fmla="*/ 0 w 324322"/>
                  <a:gd name="connsiteY0" fmla="*/ 139458 h 278916"/>
                  <a:gd name="connsiteX1" fmla="*/ 162161 w 324322"/>
                  <a:gd name="connsiteY1" fmla="*/ 0 h 278916"/>
                  <a:gd name="connsiteX2" fmla="*/ 324322 w 324322"/>
                  <a:gd name="connsiteY2" fmla="*/ 139458 h 278916"/>
                  <a:gd name="connsiteX3" fmla="*/ 162161 w 324322"/>
                  <a:gd name="connsiteY3" fmla="*/ 278916 h 278916"/>
                  <a:gd name="connsiteX4" fmla="*/ 0 w 324322"/>
                  <a:gd name="connsiteY4" fmla="*/ 139458 h 278916"/>
                  <a:gd name="connsiteX0" fmla="*/ 0 w 162161"/>
                  <a:gd name="connsiteY0" fmla="*/ 278916 h 278916"/>
                  <a:gd name="connsiteX1" fmla="*/ 0 w 162161"/>
                  <a:gd name="connsiteY1" fmla="*/ 0 h 278916"/>
                  <a:gd name="connsiteX2" fmla="*/ 162161 w 162161"/>
                  <a:gd name="connsiteY2" fmla="*/ 139458 h 278916"/>
                  <a:gd name="connsiteX3" fmla="*/ 0 w 162161"/>
                  <a:gd name="connsiteY3" fmla="*/ 278916 h 278916"/>
                  <a:gd name="connsiteX0" fmla="*/ 14695 w 176856"/>
                  <a:gd name="connsiteY0" fmla="*/ 278916 h 278916"/>
                  <a:gd name="connsiteX1" fmla="*/ 14695 w 176856"/>
                  <a:gd name="connsiteY1" fmla="*/ 0 h 278916"/>
                  <a:gd name="connsiteX2" fmla="*/ 176856 w 176856"/>
                  <a:gd name="connsiteY2" fmla="*/ 139458 h 278916"/>
                  <a:gd name="connsiteX3" fmla="*/ 14695 w 176856"/>
                  <a:gd name="connsiteY3" fmla="*/ 278916 h 278916"/>
                  <a:gd name="connsiteX0" fmla="*/ 23215 w 185376"/>
                  <a:gd name="connsiteY0" fmla="*/ 278916 h 278916"/>
                  <a:gd name="connsiteX1" fmla="*/ 23215 w 185376"/>
                  <a:gd name="connsiteY1" fmla="*/ 0 h 278916"/>
                  <a:gd name="connsiteX2" fmla="*/ 185376 w 185376"/>
                  <a:gd name="connsiteY2" fmla="*/ 139458 h 278916"/>
                  <a:gd name="connsiteX3" fmla="*/ 23215 w 185376"/>
                  <a:gd name="connsiteY3" fmla="*/ 278916 h 278916"/>
                  <a:gd name="connsiteX0" fmla="*/ 26573 w 188734"/>
                  <a:gd name="connsiteY0" fmla="*/ 278916 h 278916"/>
                  <a:gd name="connsiteX1" fmla="*/ 26573 w 188734"/>
                  <a:gd name="connsiteY1" fmla="*/ 0 h 278916"/>
                  <a:gd name="connsiteX2" fmla="*/ 188734 w 188734"/>
                  <a:gd name="connsiteY2" fmla="*/ 139458 h 278916"/>
                  <a:gd name="connsiteX3" fmla="*/ 26573 w 188734"/>
                  <a:gd name="connsiteY3" fmla="*/ 278916 h 278916"/>
                </a:gdLst>
                <a:ahLst/>
                <a:cxnLst>
                  <a:cxn ang="0">
                    <a:pos x="connsiteX0" y="connsiteY0"/>
                  </a:cxn>
                  <a:cxn ang="0">
                    <a:pos x="connsiteX1" y="connsiteY1"/>
                  </a:cxn>
                  <a:cxn ang="0">
                    <a:pos x="connsiteX2" y="connsiteY2"/>
                  </a:cxn>
                  <a:cxn ang="0">
                    <a:pos x="connsiteX3" y="connsiteY3"/>
                  </a:cxn>
                </a:cxnLst>
                <a:rect l="l" t="t" r="r" b="b"/>
                <a:pathLst>
                  <a:path w="188734" h="278916">
                    <a:moveTo>
                      <a:pt x="26573" y="278916"/>
                    </a:moveTo>
                    <a:cubicBezTo>
                      <a:pt x="-2197" y="186265"/>
                      <a:pt x="-14950" y="116296"/>
                      <a:pt x="26573" y="0"/>
                    </a:cubicBezTo>
                    <a:lnTo>
                      <a:pt x="188734" y="139458"/>
                    </a:lnTo>
                    <a:lnTo>
                      <a:pt x="26573" y="278916"/>
                    </a:lnTo>
                    <a:close/>
                  </a:path>
                </a:pathLst>
              </a:cu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grpSp>
        <p:grpSp>
          <p:nvGrpSpPr>
            <p:cNvPr id="59" name="Group 58"/>
            <p:cNvGrpSpPr/>
            <p:nvPr/>
          </p:nvGrpSpPr>
          <p:grpSpPr>
            <a:xfrm>
              <a:off x="3611788" y="3898261"/>
              <a:ext cx="355653" cy="334461"/>
              <a:chOff x="3600213" y="3668973"/>
              <a:chExt cx="324322" cy="304997"/>
            </a:xfrm>
            <a:solidFill>
              <a:sysClr val="window" lastClr="FFFFFF"/>
            </a:solidFill>
          </p:grpSpPr>
          <p:sp>
            <p:nvSpPr>
              <p:cNvPr id="69" name="Diamond 68"/>
              <p:cNvSpPr/>
              <p:nvPr/>
            </p:nvSpPr>
            <p:spPr bwMode="auto">
              <a:xfrm rot="20036126" flipH="1">
                <a:off x="3600213" y="3695054"/>
                <a:ext cx="324322" cy="278916"/>
              </a:xfrm>
              <a:prstGeom prst="diamond">
                <a:avLst/>
              </a:pr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sp>
            <p:nvSpPr>
              <p:cNvPr id="70" name="Diamond 32"/>
              <p:cNvSpPr/>
              <p:nvPr/>
            </p:nvSpPr>
            <p:spPr bwMode="auto">
              <a:xfrm rot="20000067" flipV="1">
                <a:off x="3723943" y="3668973"/>
                <a:ext cx="188734" cy="278916"/>
              </a:xfrm>
              <a:custGeom>
                <a:avLst/>
                <a:gdLst>
                  <a:gd name="connsiteX0" fmla="*/ 0 w 324322"/>
                  <a:gd name="connsiteY0" fmla="*/ 139458 h 278916"/>
                  <a:gd name="connsiteX1" fmla="*/ 162161 w 324322"/>
                  <a:gd name="connsiteY1" fmla="*/ 0 h 278916"/>
                  <a:gd name="connsiteX2" fmla="*/ 324322 w 324322"/>
                  <a:gd name="connsiteY2" fmla="*/ 139458 h 278916"/>
                  <a:gd name="connsiteX3" fmla="*/ 162161 w 324322"/>
                  <a:gd name="connsiteY3" fmla="*/ 278916 h 278916"/>
                  <a:gd name="connsiteX4" fmla="*/ 0 w 324322"/>
                  <a:gd name="connsiteY4" fmla="*/ 139458 h 278916"/>
                  <a:gd name="connsiteX0" fmla="*/ 0 w 162161"/>
                  <a:gd name="connsiteY0" fmla="*/ 278916 h 278916"/>
                  <a:gd name="connsiteX1" fmla="*/ 0 w 162161"/>
                  <a:gd name="connsiteY1" fmla="*/ 0 h 278916"/>
                  <a:gd name="connsiteX2" fmla="*/ 162161 w 162161"/>
                  <a:gd name="connsiteY2" fmla="*/ 139458 h 278916"/>
                  <a:gd name="connsiteX3" fmla="*/ 0 w 162161"/>
                  <a:gd name="connsiteY3" fmla="*/ 278916 h 278916"/>
                  <a:gd name="connsiteX0" fmla="*/ 14695 w 176856"/>
                  <a:gd name="connsiteY0" fmla="*/ 278916 h 278916"/>
                  <a:gd name="connsiteX1" fmla="*/ 14695 w 176856"/>
                  <a:gd name="connsiteY1" fmla="*/ 0 h 278916"/>
                  <a:gd name="connsiteX2" fmla="*/ 176856 w 176856"/>
                  <a:gd name="connsiteY2" fmla="*/ 139458 h 278916"/>
                  <a:gd name="connsiteX3" fmla="*/ 14695 w 176856"/>
                  <a:gd name="connsiteY3" fmla="*/ 278916 h 278916"/>
                  <a:gd name="connsiteX0" fmla="*/ 23215 w 185376"/>
                  <a:gd name="connsiteY0" fmla="*/ 278916 h 278916"/>
                  <a:gd name="connsiteX1" fmla="*/ 23215 w 185376"/>
                  <a:gd name="connsiteY1" fmla="*/ 0 h 278916"/>
                  <a:gd name="connsiteX2" fmla="*/ 185376 w 185376"/>
                  <a:gd name="connsiteY2" fmla="*/ 139458 h 278916"/>
                  <a:gd name="connsiteX3" fmla="*/ 23215 w 185376"/>
                  <a:gd name="connsiteY3" fmla="*/ 278916 h 278916"/>
                  <a:gd name="connsiteX0" fmla="*/ 26573 w 188734"/>
                  <a:gd name="connsiteY0" fmla="*/ 278916 h 278916"/>
                  <a:gd name="connsiteX1" fmla="*/ 26573 w 188734"/>
                  <a:gd name="connsiteY1" fmla="*/ 0 h 278916"/>
                  <a:gd name="connsiteX2" fmla="*/ 188734 w 188734"/>
                  <a:gd name="connsiteY2" fmla="*/ 139458 h 278916"/>
                  <a:gd name="connsiteX3" fmla="*/ 26573 w 188734"/>
                  <a:gd name="connsiteY3" fmla="*/ 278916 h 278916"/>
                </a:gdLst>
                <a:ahLst/>
                <a:cxnLst>
                  <a:cxn ang="0">
                    <a:pos x="connsiteX0" y="connsiteY0"/>
                  </a:cxn>
                  <a:cxn ang="0">
                    <a:pos x="connsiteX1" y="connsiteY1"/>
                  </a:cxn>
                  <a:cxn ang="0">
                    <a:pos x="connsiteX2" y="connsiteY2"/>
                  </a:cxn>
                  <a:cxn ang="0">
                    <a:pos x="connsiteX3" y="connsiteY3"/>
                  </a:cxn>
                </a:cxnLst>
                <a:rect l="l" t="t" r="r" b="b"/>
                <a:pathLst>
                  <a:path w="188734" h="278916">
                    <a:moveTo>
                      <a:pt x="26573" y="278916"/>
                    </a:moveTo>
                    <a:cubicBezTo>
                      <a:pt x="-2197" y="186265"/>
                      <a:pt x="-14950" y="116296"/>
                      <a:pt x="26573" y="0"/>
                    </a:cubicBezTo>
                    <a:lnTo>
                      <a:pt x="188734" y="139458"/>
                    </a:lnTo>
                    <a:lnTo>
                      <a:pt x="26573" y="278916"/>
                    </a:lnTo>
                    <a:close/>
                  </a:path>
                </a:pathLst>
              </a:cu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grpSp>
        <p:grpSp>
          <p:nvGrpSpPr>
            <p:cNvPr id="60" name="Group 59"/>
            <p:cNvGrpSpPr/>
            <p:nvPr/>
          </p:nvGrpSpPr>
          <p:grpSpPr>
            <a:xfrm>
              <a:off x="5413574" y="3825140"/>
              <a:ext cx="355653" cy="344908"/>
              <a:chOff x="5243274" y="3602297"/>
              <a:chExt cx="324322" cy="314524"/>
            </a:xfrm>
            <a:solidFill>
              <a:sysClr val="window" lastClr="FFFFFF"/>
            </a:solidFill>
          </p:grpSpPr>
          <p:sp>
            <p:nvSpPr>
              <p:cNvPr id="67" name="Diamond 66"/>
              <p:cNvSpPr/>
              <p:nvPr/>
            </p:nvSpPr>
            <p:spPr bwMode="auto">
              <a:xfrm rot="1816617">
                <a:off x="5243274" y="3637905"/>
                <a:ext cx="324322" cy="278916"/>
              </a:xfrm>
              <a:prstGeom prst="diamond">
                <a:avLst/>
              </a:pr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sp>
            <p:nvSpPr>
              <p:cNvPr id="68" name="Diamond 32"/>
              <p:cNvSpPr/>
              <p:nvPr/>
            </p:nvSpPr>
            <p:spPr bwMode="auto">
              <a:xfrm rot="1599933" flipH="1" flipV="1">
                <a:off x="5252705" y="3602297"/>
                <a:ext cx="188734" cy="278916"/>
              </a:xfrm>
              <a:custGeom>
                <a:avLst/>
                <a:gdLst>
                  <a:gd name="connsiteX0" fmla="*/ 0 w 324322"/>
                  <a:gd name="connsiteY0" fmla="*/ 139458 h 278916"/>
                  <a:gd name="connsiteX1" fmla="*/ 162161 w 324322"/>
                  <a:gd name="connsiteY1" fmla="*/ 0 h 278916"/>
                  <a:gd name="connsiteX2" fmla="*/ 324322 w 324322"/>
                  <a:gd name="connsiteY2" fmla="*/ 139458 h 278916"/>
                  <a:gd name="connsiteX3" fmla="*/ 162161 w 324322"/>
                  <a:gd name="connsiteY3" fmla="*/ 278916 h 278916"/>
                  <a:gd name="connsiteX4" fmla="*/ 0 w 324322"/>
                  <a:gd name="connsiteY4" fmla="*/ 139458 h 278916"/>
                  <a:gd name="connsiteX0" fmla="*/ 0 w 162161"/>
                  <a:gd name="connsiteY0" fmla="*/ 278916 h 278916"/>
                  <a:gd name="connsiteX1" fmla="*/ 0 w 162161"/>
                  <a:gd name="connsiteY1" fmla="*/ 0 h 278916"/>
                  <a:gd name="connsiteX2" fmla="*/ 162161 w 162161"/>
                  <a:gd name="connsiteY2" fmla="*/ 139458 h 278916"/>
                  <a:gd name="connsiteX3" fmla="*/ 0 w 162161"/>
                  <a:gd name="connsiteY3" fmla="*/ 278916 h 278916"/>
                  <a:gd name="connsiteX0" fmla="*/ 14695 w 176856"/>
                  <a:gd name="connsiteY0" fmla="*/ 278916 h 278916"/>
                  <a:gd name="connsiteX1" fmla="*/ 14695 w 176856"/>
                  <a:gd name="connsiteY1" fmla="*/ 0 h 278916"/>
                  <a:gd name="connsiteX2" fmla="*/ 176856 w 176856"/>
                  <a:gd name="connsiteY2" fmla="*/ 139458 h 278916"/>
                  <a:gd name="connsiteX3" fmla="*/ 14695 w 176856"/>
                  <a:gd name="connsiteY3" fmla="*/ 278916 h 278916"/>
                  <a:gd name="connsiteX0" fmla="*/ 23215 w 185376"/>
                  <a:gd name="connsiteY0" fmla="*/ 278916 h 278916"/>
                  <a:gd name="connsiteX1" fmla="*/ 23215 w 185376"/>
                  <a:gd name="connsiteY1" fmla="*/ 0 h 278916"/>
                  <a:gd name="connsiteX2" fmla="*/ 185376 w 185376"/>
                  <a:gd name="connsiteY2" fmla="*/ 139458 h 278916"/>
                  <a:gd name="connsiteX3" fmla="*/ 23215 w 185376"/>
                  <a:gd name="connsiteY3" fmla="*/ 278916 h 278916"/>
                  <a:gd name="connsiteX0" fmla="*/ 26573 w 188734"/>
                  <a:gd name="connsiteY0" fmla="*/ 278916 h 278916"/>
                  <a:gd name="connsiteX1" fmla="*/ 26573 w 188734"/>
                  <a:gd name="connsiteY1" fmla="*/ 0 h 278916"/>
                  <a:gd name="connsiteX2" fmla="*/ 188734 w 188734"/>
                  <a:gd name="connsiteY2" fmla="*/ 139458 h 278916"/>
                  <a:gd name="connsiteX3" fmla="*/ 26573 w 188734"/>
                  <a:gd name="connsiteY3" fmla="*/ 278916 h 278916"/>
                </a:gdLst>
                <a:ahLst/>
                <a:cxnLst>
                  <a:cxn ang="0">
                    <a:pos x="connsiteX0" y="connsiteY0"/>
                  </a:cxn>
                  <a:cxn ang="0">
                    <a:pos x="connsiteX1" y="connsiteY1"/>
                  </a:cxn>
                  <a:cxn ang="0">
                    <a:pos x="connsiteX2" y="connsiteY2"/>
                  </a:cxn>
                  <a:cxn ang="0">
                    <a:pos x="connsiteX3" y="connsiteY3"/>
                  </a:cxn>
                </a:cxnLst>
                <a:rect l="l" t="t" r="r" b="b"/>
                <a:pathLst>
                  <a:path w="188734" h="278916">
                    <a:moveTo>
                      <a:pt x="26573" y="278916"/>
                    </a:moveTo>
                    <a:cubicBezTo>
                      <a:pt x="-2197" y="186265"/>
                      <a:pt x="-14950" y="116296"/>
                      <a:pt x="26573" y="0"/>
                    </a:cubicBezTo>
                    <a:lnTo>
                      <a:pt x="188734" y="139458"/>
                    </a:lnTo>
                    <a:lnTo>
                      <a:pt x="26573" y="278916"/>
                    </a:lnTo>
                    <a:close/>
                  </a:path>
                </a:pathLst>
              </a:cu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grpSp>
        <p:grpSp>
          <p:nvGrpSpPr>
            <p:cNvPr id="61" name="Group 60"/>
            <p:cNvGrpSpPr/>
            <p:nvPr/>
          </p:nvGrpSpPr>
          <p:grpSpPr>
            <a:xfrm>
              <a:off x="3570007" y="3122583"/>
              <a:ext cx="355653" cy="339930"/>
              <a:chOff x="3562112" y="2961630"/>
              <a:chExt cx="324322" cy="309984"/>
            </a:xfrm>
            <a:solidFill>
              <a:sysClr val="window" lastClr="FFFFFF"/>
            </a:solidFill>
          </p:grpSpPr>
          <p:sp>
            <p:nvSpPr>
              <p:cNvPr id="65" name="Diamond 64"/>
              <p:cNvSpPr/>
              <p:nvPr/>
            </p:nvSpPr>
            <p:spPr bwMode="auto">
              <a:xfrm rot="1305547" flipH="1" flipV="1">
                <a:off x="3562112" y="2961630"/>
                <a:ext cx="324322" cy="278916"/>
              </a:xfrm>
              <a:prstGeom prst="diamond">
                <a:avLst/>
              </a:pr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sp>
            <p:nvSpPr>
              <p:cNvPr id="66" name="Diamond 32"/>
              <p:cNvSpPr/>
              <p:nvPr/>
            </p:nvSpPr>
            <p:spPr bwMode="auto">
              <a:xfrm rot="1347794">
                <a:off x="3695367" y="2992698"/>
                <a:ext cx="188734" cy="278916"/>
              </a:xfrm>
              <a:custGeom>
                <a:avLst/>
                <a:gdLst>
                  <a:gd name="connsiteX0" fmla="*/ 0 w 324322"/>
                  <a:gd name="connsiteY0" fmla="*/ 139458 h 278916"/>
                  <a:gd name="connsiteX1" fmla="*/ 162161 w 324322"/>
                  <a:gd name="connsiteY1" fmla="*/ 0 h 278916"/>
                  <a:gd name="connsiteX2" fmla="*/ 324322 w 324322"/>
                  <a:gd name="connsiteY2" fmla="*/ 139458 h 278916"/>
                  <a:gd name="connsiteX3" fmla="*/ 162161 w 324322"/>
                  <a:gd name="connsiteY3" fmla="*/ 278916 h 278916"/>
                  <a:gd name="connsiteX4" fmla="*/ 0 w 324322"/>
                  <a:gd name="connsiteY4" fmla="*/ 139458 h 278916"/>
                  <a:gd name="connsiteX0" fmla="*/ 0 w 162161"/>
                  <a:gd name="connsiteY0" fmla="*/ 278916 h 278916"/>
                  <a:gd name="connsiteX1" fmla="*/ 0 w 162161"/>
                  <a:gd name="connsiteY1" fmla="*/ 0 h 278916"/>
                  <a:gd name="connsiteX2" fmla="*/ 162161 w 162161"/>
                  <a:gd name="connsiteY2" fmla="*/ 139458 h 278916"/>
                  <a:gd name="connsiteX3" fmla="*/ 0 w 162161"/>
                  <a:gd name="connsiteY3" fmla="*/ 278916 h 278916"/>
                  <a:gd name="connsiteX0" fmla="*/ 14695 w 176856"/>
                  <a:gd name="connsiteY0" fmla="*/ 278916 h 278916"/>
                  <a:gd name="connsiteX1" fmla="*/ 14695 w 176856"/>
                  <a:gd name="connsiteY1" fmla="*/ 0 h 278916"/>
                  <a:gd name="connsiteX2" fmla="*/ 176856 w 176856"/>
                  <a:gd name="connsiteY2" fmla="*/ 139458 h 278916"/>
                  <a:gd name="connsiteX3" fmla="*/ 14695 w 176856"/>
                  <a:gd name="connsiteY3" fmla="*/ 278916 h 278916"/>
                  <a:gd name="connsiteX0" fmla="*/ 23215 w 185376"/>
                  <a:gd name="connsiteY0" fmla="*/ 278916 h 278916"/>
                  <a:gd name="connsiteX1" fmla="*/ 23215 w 185376"/>
                  <a:gd name="connsiteY1" fmla="*/ 0 h 278916"/>
                  <a:gd name="connsiteX2" fmla="*/ 185376 w 185376"/>
                  <a:gd name="connsiteY2" fmla="*/ 139458 h 278916"/>
                  <a:gd name="connsiteX3" fmla="*/ 23215 w 185376"/>
                  <a:gd name="connsiteY3" fmla="*/ 278916 h 278916"/>
                  <a:gd name="connsiteX0" fmla="*/ 26573 w 188734"/>
                  <a:gd name="connsiteY0" fmla="*/ 278916 h 278916"/>
                  <a:gd name="connsiteX1" fmla="*/ 26573 w 188734"/>
                  <a:gd name="connsiteY1" fmla="*/ 0 h 278916"/>
                  <a:gd name="connsiteX2" fmla="*/ 188734 w 188734"/>
                  <a:gd name="connsiteY2" fmla="*/ 139458 h 278916"/>
                  <a:gd name="connsiteX3" fmla="*/ 26573 w 188734"/>
                  <a:gd name="connsiteY3" fmla="*/ 278916 h 278916"/>
                </a:gdLst>
                <a:ahLst/>
                <a:cxnLst>
                  <a:cxn ang="0">
                    <a:pos x="connsiteX0" y="connsiteY0"/>
                  </a:cxn>
                  <a:cxn ang="0">
                    <a:pos x="connsiteX1" y="connsiteY1"/>
                  </a:cxn>
                  <a:cxn ang="0">
                    <a:pos x="connsiteX2" y="connsiteY2"/>
                  </a:cxn>
                  <a:cxn ang="0">
                    <a:pos x="connsiteX3" y="connsiteY3"/>
                  </a:cxn>
                </a:cxnLst>
                <a:rect l="l" t="t" r="r" b="b"/>
                <a:pathLst>
                  <a:path w="188734" h="278916">
                    <a:moveTo>
                      <a:pt x="26573" y="278916"/>
                    </a:moveTo>
                    <a:cubicBezTo>
                      <a:pt x="-2197" y="186265"/>
                      <a:pt x="-14950" y="116296"/>
                      <a:pt x="26573" y="0"/>
                    </a:cubicBezTo>
                    <a:lnTo>
                      <a:pt x="188734" y="139458"/>
                    </a:lnTo>
                    <a:lnTo>
                      <a:pt x="26573" y="278916"/>
                    </a:lnTo>
                    <a:close/>
                  </a:path>
                </a:pathLst>
              </a:cu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grpSp>
        <p:grpSp>
          <p:nvGrpSpPr>
            <p:cNvPr id="62" name="Group 61"/>
            <p:cNvGrpSpPr/>
            <p:nvPr/>
          </p:nvGrpSpPr>
          <p:grpSpPr>
            <a:xfrm>
              <a:off x="5434464" y="3127808"/>
              <a:ext cx="355653" cy="339926"/>
              <a:chOff x="5262324" y="2966394"/>
              <a:chExt cx="324322" cy="309981"/>
            </a:xfrm>
            <a:solidFill>
              <a:sysClr val="window" lastClr="FFFFFF"/>
            </a:solidFill>
          </p:grpSpPr>
          <p:sp>
            <p:nvSpPr>
              <p:cNvPr id="63" name="Diamond 62"/>
              <p:cNvSpPr/>
              <p:nvPr/>
            </p:nvSpPr>
            <p:spPr bwMode="auto">
              <a:xfrm rot="20129787" flipV="1">
                <a:off x="5262324" y="2966394"/>
                <a:ext cx="324322" cy="278916"/>
              </a:xfrm>
              <a:prstGeom prst="diamond">
                <a:avLst/>
              </a:pr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sp>
            <p:nvSpPr>
              <p:cNvPr id="64" name="Diamond 32"/>
              <p:cNvSpPr/>
              <p:nvPr/>
            </p:nvSpPr>
            <p:spPr bwMode="auto">
              <a:xfrm rot="20000067" flipH="1">
                <a:off x="5266991" y="2997459"/>
                <a:ext cx="188734" cy="278916"/>
              </a:xfrm>
              <a:custGeom>
                <a:avLst/>
                <a:gdLst>
                  <a:gd name="connsiteX0" fmla="*/ 0 w 324322"/>
                  <a:gd name="connsiteY0" fmla="*/ 139458 h 278916"/>
                  <a:gd name="connsiteX1" fmla="*/ 162161 w 324322"/>
                  <a:gd name="connsiteY1" fmla="*/ 0 h 278916"/>
                  <a:gd name="connsiteX2" fmla="*/ 324322 w 324322"/>
                  <a:gd name="connsiteY2" fmla="*/ 139458 h 278916"/>
                  <a:gd name="connsiteX3" fmla="*/ 162161 w 324322"/>
                  <a:gd name="connsiteY3" fmla="*/ 278916 h 278916"/>
                  <a:gd name="connsiteX4" fmla="*/ 0 w 324322"/>
                  <a:gd name="connsiteY4" fmla="*/ 139458 h 278916"/>
                  <a:gd name="connsiteX0" fmla="*/ 0 w 162161"/>
                  <a:gd name="connsiteY0" fmla="*/ 278916 h 278916"/>
                  <a:gd name="connsiteX1" fmla="*/ 0 w 162161"/>
                  <a:gd name="connsiteY1" fmla="*/ 0 h 278916"/>
                  <a:gd name="connsiteX2" fmla="*/ 162161 w 162161"/>
                  <a:gd name="connsiteY2" fmla="*/ 139458 h 278916"/>
                  <a:gd name="connsiteX3" fmla="*/ 0 w 162161"/>
                  <a:gd name="connsiteY3" fmla="*/ 278916 h 278916"/>
                  <a:gd name="connsiteX0" fmla="*/ 14695 w 176856"/>
                  <a:gd name="connsiteY0" fmla="*/ 278916 h 278916"/>
                  <a:gd name="connsiteX1" fmla="*/ 14695 w 176856"/>
                  <a:gd name="connsiteY1" fmla="*/ 0 h 278916"/>
                  <a:gd name="connsiteX2" fmla="*/ 176856 w 176856"/>
                  <a:gd name="connsiteY2" fmla="*/ 139458 h 278916"/>
                  <a:gd name="connsiteX3" fmla="*/ 14695 w 176856"/>
                  <a:gd name="connsiteY3" fmla="*/ 278916 h 278916"/>
                  <a:gd name="connsiteX0" fmla="*/ 23215 w 185376"/>
                  <a:gd name="connsiteY0" fmla="*/ 278916 h 278916"/>
                  <a:gd name="connsiteX1" fmla="*/ 23215 w 185376"/>
                  <a:gd name="connsiteY1" fmla="*/ 0 h 278916"/>
                  <a:gd name="connsiteX2" fmla="*/ 185376 w 185376"/>
                  <a:gd name="connsiteY2" fmla="*/ 139458 h 278916"/>
                  <a:gd name="connsiteX3" fmla="*/ 23215 w 185376"/>
                  <a:gd name="connsiteY3" fmla="*/ 278916 h 278916"/>
                  <a:gd name="connsiteX0" fmla="*/ 26573 w 188734"/>
                  <a:gd name="connsiteY0" fmla="*/ 278916 h 278916"/>
                  <a:gd name="connsiteX1" fmla="*/ 26573 w 188734"/>
                  <a:gd name="connsiteY1" fmla="*/ 0 h 278916"/>
                  <a:gd name="connsiteX2" fmla="*/ 188734 w 188734"/>
                  <a:gd name="connsiteY2" fmla="*/ 139458 h 278916"/>
                  <a:gd name="connsiteX3" fmla="*/ 26573 w 188734"/>
                  <a:gd name="connsiteY3" fmla="*/ 278916 h 278916"/>
                </a:gdLst>
                <a:ahLst/>
                <a:cxnLst>
                  <a:cxn ang="0">
                    <a:pos x="connsiteX0" y="connsiteY0"/>
                  </a:cxn>
                  <a:cxn ang="0">
                    <a:pos x="connsiteX1" y="connsiteY1"/>
                  </a:cxn>
                  <a:cxn ang="0">
                    <a:pos x="connsiteX2" y="connsiteY2"/>
                  </a:cxn>
                  <a:cxn ang="0">
                    <a:pos x="connsiteX3" y="connsiteY3"/>
                  </a:cxn>
                </a:cxnLst>
                <a:rect l="l" t="t" r="r" b="b"/>
                <a:pathLst>
                  <a:path w="188734" h="278916">
                    <a:moveTo>
                      <a:pt x="26573" y="278916"/>
                    </a:moveTo>
                    <a:cubicBezTo>
                      <a:pt x="-2197" y="186265"/>
                      <a:pt x="-14950" y="116296"/>
                      <a:pt x="26573" y="0"/>
                    </a:cubicBezTo>
                    <a:lnTo>
                      <a:pt x="188734" y="139458"/>
                    </a:lnTo>
                    <a:lnTo>
                      <a:pt x="26573" y="278916"/>
                    </a:lnTo>
                    <a:close/>
                  </a:path>
                </a:pathLst>
              </a:custGeom>
              <a:grpFill/>
              <a:ln w="9525" cap="flat" cmpd="sng" algn="ctr">
                <a:solidFill>
                  <a:sysClr val="window" lastClr="FFFFFF"/>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D1D1D"/>
                  </a:solidFill>
                  <a:effectLst/>
                  <a:uLnTx/>
                  <a:uFillTx/>
                  <a:latin typeface="Arial"/>
                  <a:ea typeface="MS PGothic" pitchFamily="34" charset="-128"/>
                  <a:cs typeface="Arial" pitchFamily="34" charset="0"/>
                </a:endParaRPr>
              </a:p>
            </p:txBody>
          </p:sp>
        </p:grpSp>
      </p:grpSp>
      <p:sp>
        <p:nvSpPr>
          <p:cNvPr id="37" name="Title 1"/>
          <p:cNvSpPr>
            <a:spLocks noGrp="1"/>
          </p:cNvSpPr>
          <p:nvPr>
            <p:ph type="title"/>
          </p:nvPr>
        </p:nvSpPr>
        <p:spPr>
          <a:xfrm>
            <a:off x="453058" y="710144"/>
            <a:ext cx="8206530" cy="1400530"/>
          </a:xfrm>
        </p:spPr>
        <p:txBody>
          <a:bodyPr>
            <a:normAutofit fontScale="90000"/>
          </a:bodyPr>
          <a:lstStyle/>
          <a:p>
            <a:pPr lvl="0" defTabSz="914400">
              <a:lnSpc>
                <a:spcPct val="90000"/>
              </a:lnSpc>
              <a:defRPr/>
            </a:pPr>
            <a:r>
              <a:rPr lang="en-US" sz="2200" b="1" cap="none" dirty="0"/>
              <a:t>North Avenue is the first major corridor located in the Midtown “smart zone” that we are actively working on to collect real-time data and demonstrate how we can use it to improve the corridor across our mobility, public safety, and environment pillars.</a:t>
            </a:r>
            <a:br>
              <a:rPr lang="en-US" sz="2500" b="1" cap="small" dirty="0">
                <a:solidFill>
                  <a:srgbClr val="002060"/>
                </a:solidFill>
              </a:rPr>
            </a:br>
            <a:endParaRPr lang="en-US" sz="2500" dirty="0"/>
          </a:p>
        </p:txBody>
      </p:sp>
    </p:spTree>
    <p:extLst>
      <p:ext uri="{BB962C8B-B14F-4D97-AF65-F5344CB8AC3E}">
        <p14:creationId xmlns:p14="http://schemas.microsoft.com/office/powerpoint/2010/main" val="3742088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a:t>
            </a:r>
          </a:p>
        </p:txBody>
      </p:sp>
      <p:sp>
        <p:nvSpPr>
          <p:cNvPr id="110" name="TextBox 109"/>
          <p:cNvSpPr txBox="1"/>
          <p:nvPr/>
        </p:nvSpPr>
        <p:spPr>
          <a:xfrm>
            <a:off x="4523999" y="5382242"/>
            <a:ext cx="657601" cy="383805"/>
          </a:xfrm>
          <a:prstGeom prst="rect">
            <a:avLst/>
          </a:prstGeom>
          <a:noFill/>
        </p:spPr>
        <p:txBody>
          <a:bodyPr wrap="square" rtlCol="0">
            <a:spAutoFit/>
          </a:bodyPr>
          <a:lstStyle/>
          <a:p>
            <a:r>
              <a:rPr lang="en-US" b="1" dirty="0">
                <a:solidFill>
                  <a:schemeClr val="bg1"/>
                </a:solidFill>
              </a:rPr>
              <a:t>102</a:t>
            </a:r>
          </a:p>
        </p:txBody>
      </p:sp>
      <p:sp>
        <p:nvSpPr>
          <p:cNvPr id="111" name="TextBox 110"/>
          <p:cNvSpPr txBox="1"/>
          <p:nvPr/>
        </p:nvSpPr>
        <p:spPr>
          <a:xfrm>
            <a:off x="5262742" y="5382813"/>
            <a:ext cx="657601" cy="383805"/>
          </a:xfrm>
          <a:prstGeom prst="rect">
            <a:avLst/>
          </a:prstGeom>
          <a:noFill/>
        </p:spPr>
        <p:txBody>
          <a:bodyPr wrap="square" rtlCol="0">
            <a:spAutoFit/>
          </a:bodyPr>
          <a:lstStyle/>
          <a:p>
            <a:r>
              <a:rPr lang="en-US" b="1" dirty="0">
                <a:solidFill>
                  <a:schemeClr val="bg1"/>
                </a:solidFill>
              </a:rPr>
              <a:t>110</a:t>
            </a:r>
          </a:p>
        </p:txBody>
      </p:sp>
      <p:sp>
        <p:nvSpPr>
          <p:cNvPr id="112" name="TextBox 111"/>
          <p:cNvSpPr txBox="1"/>
          <p:nvPr/>
        </p:nvSpPr>
        <p:spPr>
          <a:xfrm>
            <a:off x="6047999" y="5208525"/>
            <a:ext cx="657601" cy="639675"/>
          </a:xfrm>
          <a:prstGeom prst="rect">
            <a:avLst/>
          </a:prstGeom>
          <a:noFill/>
        </p:spPr>
        <p:txBody>
          <a:bodyPr wrap="square" rtlCol="0">
            <a:spAutoFit/>
          </a:bodyPr>
          <a:lstStyle/>
          <a:p>
            <a:pPr algn="ctr"/>
            <a:r>
              <a:rPr lang="en-US" sz="850" dirty="0">
                <a:solidFill>
                  <a:schemeClr val="bg1"/>
                </a:solidFill>
              </a:rPr>
              <a:t>Planned</a:t>
            </a:r>
          </a:p>
          <a:p>
            <a:pPr algn="ctr"/>
            <a:r>
              <a:rPr lang="en-US" sz="850" dirty="0">
                <a:solidFill>
                  <a:schemeClr val="bg1"/>
                </a:solidFill>
              </a:rPr>
              <a:t>Future</a:t>
            </a:r>
          </a:p>
          <a:p>
            <a:pPr algn="ctr"/>
            <a:r>
              <a:rPr lang="en-US" sz="850" dirty="0">
                <a:solidFill>
                  <a:schemeClr val="bg1"/>
                </a:solidFill>
              </a:rPr>
              <a:t>Streetcar</a:t>
            </a:r>
          </a:p>
          <a:p>
            <a:pPr algn="ctr"/>
            <a:r>
              <a:rPr lang="en-US" sz="850" dirty="0">
                <a:solidFill>
                  <a:schemeClr val="bg1"/>
                </a:solidFill>
              </a:rPr>
              <a:t>Route</a:t>
            </a:r>
          </a:p>
        </p:txBody>
      </p:sp>
      <p:grpSp>
        <p:nvGrpSpPr>
          <p:cNvPr id="114" name="Group 113"/>
          <p:cNvGrpSpPr/>
          <p:nvPr/>
        </p:nvGrpSpPr>
        <p:grpSpPr>
          <a:xfrm>
            <a:off x="26634" y="1944210"/>
            <a:ext cx="9092252" cy="4355237"/>
            <a:chOff x="26634" y="1944210"/>
            <a:chExt cx="9092252" cy="4355237"/>
          </a:xfrm>
        </p:grpSpPr>
        <p:grpSp>
          <p:nvGrpSpPr>
            <p:cNvPr id="59" name="Group 58"/>
            <p:cNvGrpSpPr/>
            <p:nvPr/>
          </p:nvGrpSpPr>
          <p:grpSpPr>
            <a:xfrm>
              <a:off x="26634" y="1944210"/>
              <a:ext cx="9092252" cy="4355237"/>
              <a:chOff x="1" y="1067434"/>
              <a:chExt cx="12191999" cy="5486798"/>
            </a:xfrm>
          </p:grpSpPr>
          <p:pic>
            <p:nvPicPr>
              <p:cNvPr id="60" name="Picture 59"/>
              <p:cNvPicPr>
                <a:picLocks noChangeAspect="1"/>
              </p:cNvPicPr>
              <p:nvPr/>
            </p:nvPicPr>
            <p:blipFill rotWithShape="1">
              <a:blip r:embed="rId2" cstate="print">
                <a:extLst>
                  <a:ext uri="{28A0092B-C50C-407E-A947-70E740481C1C}">
                    <a14:useLocalDpi xmlns:a14="http://schemas.microsoft.com/office/drawing/2010/main" val="0"/>
                  </a:ext>
                </a:extLst>
              </a:blip>
              <a:srcRect l="1121" t="32488" r="2128" b="36901"/>
              <a:stretch/>
            </p:blipFill>
            <p:spPr>
              <a:xfrm>
                <a:off x="1" y="2386140"/>
                <a:ext cx="12191999" cy="2495897"/>
              </a:xfrm>
              <a:prstGeom prst="rect">
                <a:avLst/>
              </a:prstGeom>
            </p:spPr>
          </p:pic>
          <p:pic>
            <p:nvPicPr>
              <p:cNvPr id="61"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297692" y="3815787"/>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1455745" y="3622104"/>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2400558" y="3442751"/>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3457979" y="3442751"/>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4220097" y="3436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4599917" y="3434595"/>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5173362" y="3442751"/>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5566584" y="3436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5959806" y="3442751"/>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6975832" y="3446124"/>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8233327" y="3446124"/>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9916359" y="349302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11532359" y="3513721"/>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3769595" y="3446124"/>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9501982" y="3494628"/>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4003676" y="3434594"/>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7726148" y="3448021"/>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8484380" y="3448021"/>
                <a:ext cx="76125" cy="234581"/>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4003675" y="6267999"/>
                <a:ext cx="1762791" cy="286233"/>
              </a:xfrm>
              <a:prstGeom prst="rect">
                <a:avLst/>
              </a:prstGeom>
              <a:noFill/>
            </p:spPr>
            <p:txBody>
              <a:bodyPr wrap="none" rtlCol="0">
                <a:spAutoFit/>
              </a:bodyPr>
              <a:lstStyle/>
              <a:p>
                <a:pPr marL="0" marR="0" lvl="0" indent="0" defTabSz="457200" eaLnBrk="1" fontAlgn="auto" latinLnBrk="0" hangingPunct="1">
                  <a:lnSpc>
                    <a:spcPct val="90000"/>
                  </a:lnSpc>
                  <a:spcBef>
                    <a:spcPts val="200"/>
                  </a:spcBef>
                  <a:spcAft>
                    <a:spcPts val="400"/>
                  </a:spcAft>
                  <a:buClrTx/>
                  <a:buSzTx/>
                  <a:buFontTx/>
                  <a:buNone/>
                  <a:tabLst/>
                  <a:defRPr/>
                </a:pPr>
                <a:r>
                  <a:rPr kumimoji="0" lang="en-US" sz="1400" b="0" i="0" u="none" strike="noStrike" kern="0" cap="none" spc="0" normalizeH="0" baseline="0" noProof="0" dirty="0">
                    <a:ln>
                      <a:noFill/>
                    </a:ln>
                    <a:solidFill>
                      <a:srgbClr val="1D1D1D"/>
                    </a:solidFill>
                    <a:effectLst/>
                    <a:uLnTx/>
                    <a:uFillTx/>
                  </a:rPr>
                  <a:t>MARTA Bus Routes</a:t>
                </a:r>
              </a:p>
            </p:txBody>
          </p:sp>
          <p:sp>
            <p:nvSpPr>
              <p:cNvPr id="80" name="TextBox 79"/>
              <p:cNvSpPr txBox="1"/>
              <p:nvPr/>
            </p:nvSpPr>
            <p:spPr>
              <a:xfrm>
                <a:off x="433649" y="6309550"/>
                <a:ext cx="1704313" cy="244682"/>
              </a:xfrm>
              <a:prstGeom prst="rect">
                <a:avLst/>
              </a:prstGeom>
              <a:noFill/>
            </p:spPr>
            <p:txBody>
              <a:bodyPr wrap="none" rtlCol="0">
                <a:spAutoFit/>
              </a:bodyPr>
              <a:lstStyle/>
              <a:p>
                <a:pPr marL="0" marR="0" lvl="0" indent="0" defTabSz="457200" eaLnBrk="1" fontAlgn="auto" latinLnBrk="0" hangingPunct="1">
                  <a:lnSpc>
                    <a:spcPct val="90000"/>
                  </a:lnSpc>
                  <a:spcBef>
                    <a:spcPts val="200"/>
                  </a:spcBef>
                  <a:spcAft>
                    <a:spcPts val="400"/>
                  </a:spcAft>
                  <a:buClrTx/>
                  <a:buSzTx/>
                  <a:buFontTx/>
                  <a:buNone/>
                  <a:tabLst/>
                  <a:defRPr/>
                </a:pPr>
                <a:r>
                  <a:rPr kumimoji="0" lang="en-US" sz="1100" b="0" i="0" u="none" strike="noStrike" kern="0" cap="none" spc="0" normalizeH="0" baseline="0" noProof="0" dirty="0">
                    <a:ln>
                      <a:noFill/>
                    </a:ln>
                    <a:solidFill>
                      <a:srgbClr val="1D1D1D"/>
                    </a:solidFill>
                    <a:effectLst/>
                    <a:uLnTx/>
                    <a:uFillTx/>
                  </a:rPr>
                  <a:t>GA Tech Shuttle Routes</a:t>
                </a:r>
              </a:p>
            </p:txBody>
          </p:sp>
          <p:grpSp>
            <p:nvGrpSpPr>
              <p:cNvPr id="81" name="Group 80"/>
              <p:cNvGrpSpPr/>
              <p:nvPr/>
            </p:nvGrpSpPr>
            <p:grpSpPr>
              <a:xfrm>
                <a:off x="170598" y="1067434"/>
                <a:ext cx="12004197" cy="5268051"/>
                <a:chOff x="170598" y="1067434"/>
                <a:chExt cx="12004197" cy="5268051"/>
              </a:xfrm>
            </p:grpSpPr>
            <p:sp>
              <p:nvSpPr>
                <p:cNvPr id="82" name="Freeform 81"/>
                <p:cNvSpPr/>
                <p:nvPr/>
              </p:nvSpPr>
              <p:spPr>
                <a:xfrm>
                  <a:off x="191729" y="3805084"/>
                  <a:ext cx="789039" cy="648929"/>
                </a:xfrm>
                <a:custGeom>
                  <a:avLst/>
                  <a:gdLst>
                    <a:gd name="connsiteX0" fmla="*/ 0 w 789039"/>
                    <a:gd name="connsiteY0" fmla="*/ 0 h 648929"/>
                    <a:gd name="connsiteX1" fmla="*/ 420329 w 789039"/>
                    <a:gd name="connsiteY1" fmla="*/ 14748 h 648929"/>
                    <a:gd name="connsiteX2" fmla="*/ 398206 w 789039"/>
                    <a:gd name="connsiteY2" fmla="*/ 516193 h 648929"/>
                    <a:gd name="connsiteX3" fmla="*/ 442452 w 789039"/>
                    <a:gd name="connsiteY3" fmla="*/ 612058 h 648929"/>
                    <a:gd name="connsiteX4" fmla="*/ 626806 w 789039"/>
                    <a:gd name="connsiteY4" fmla="*/ 648929 h 648929"/>
                    <a:gd name="connsiteX5" fmla="*/ 789039 w 789039"/>
                    <a:gd name="connsiteY5" fmla="*/ 641555 h 6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039" h="648929">
                      <a:moveTo>
                        <a:pt x="0" y="0"/>
                      </a:moveTo>
                      <a:lnTo>
                        <a:pt x="420329" y="14748"/>
                      </a:lnTo>
                      <a:lnTo>
                        <a:pt x="398206" y="516193"/>
                      </a:lnTo>
                      <a:lnTo>
                        <a:pt x="442452" y="612058"/>
                      </a:lnTo>
                      <a:lnTo>
                        <a:pt x="626806" y="648929"/>
                      </a:lnTo>
                      <a:lnTo>
                        <a:pt x="789039" y="641555"/>
                      </a:lnTo>
                    </a:path>
                  </a:pathLst>
                </a:custGeom>
                <a:noFill/>
                <a:ln w="31750" cap="flat" cmpd="sng" algn="ctr">
                  <a:solidFill>
                    <a:srgbClr val="0070C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3" name="Freeform 82"/>
                <p:cNvSpPr/>
                <p:nvPr/>
              </p:nvSpPr>
              <p:spPr>
                <a:xfrm>
                  <a:off x="759542" y="2440858"/>
                  <a:ext cx="2669458" cy="1991032"/>
                </a:xfrm>
                <a:custGeom>
                  <a:avLst/>
                  <a:gdLst>
                    <a:gd name="connsiteX0" fmla="*/ 2669458 w 2669458"/>
                    <a:gd name="connsiteY0" fmla="*/ 7374 h 1991032"/>
                    <a:gd name="connsiteX1" fmla="*/ 2669458 w 2669458"/>
                    <a:gd name="connsiteY1" fmla="*/ 1157748 h 1991032"/>
                    <a:gd name="connsiteX2" fmla="*/ 2639961 w 2669458"/>
                    <a:gd name="connsiteY2" fmla="*/ 1327355 h 1991032"/>
                    <a:gd name="connsiteX3" fmla="*/ 2639961 w 2669458"/>
                    <a:gd name="connsiteY3" fmla="*/ 1932039 h 1991032"/>
                    <a:gd name="connsiteX4" fmla="*/ 2492477 w 2669458"/>
                    <a:gd name="connsiteY4" fmla="*/ 1917290 h 1991032"/>
                    <a:gd name="connsiteX5" fmla="*/ 2367116 w 2669458"/>
                    <a:gd name="connsiteY5" fmla="*/ 1976284 h 1991032"/>
                    <a:gd name="connsiteX6" fmla="*/ 2293374 w 2669458"/>
                    <a:gd name="connsiteY6" fmla="*/ 1991032 h 1991032"/>
                    <a:gd name="connsiteX7" fmla="*/ 2190135 w 2669458"/>
                    <a:gd name="connsiteY7" fmla="*/ 1961536 h 1991032"/>
                    <a:gd name="connsiteX8" fmla="*/ 2123768 w 2669458"/>
                    <a:gd name="connsiteY8" fmla="*/ 1932039 h 1991032"/>
                    <a:gd name="connsiteX9" fmla="*/ 1659193 w 2669458"/>
                    <a:gd name="connsiteY9" fmla="*/ 1932039 h 1991032"/>
                    <a:gd name="connsiteX10" fmla="*/ 1666568 w 2669458"/>
                    <a:gd name="connsiteY10" fmla="*/ 1143000 h 1991032"/>
                    <a:gd name="connsiteX11" fmla="*/ 1791929 w 2669458"/>
                    <a:gd name="connsiteY11" fmla="*/ 1150374 h 1991032"/>
                    <a:gd name="connsiteX12" fmla="*/ 1784555 w 2669458"/>
                    <a:gd name="connsiteY12" fmla="*/ 862781 h 1991032"/>
                    <a:gd name="connsiteX13" fmla="*/ 1541206 w 2669458"/>
                    <a:gd name="connsiteY13" fmla="*/ 870155 h 1991032"/>
                    <a:gd name="connsiteX14" fmla="*/ 1378974 w 2669458"/>
                    <a:gd name="connsiteY14" fmla="*/ 752168 h 1991032"/>
                    <a:gd name="connsiteX15" fmla="*/ 1238864 w 2669458"/>
                    <a:gd name="connsiteY15" fmla="*/ 656303 h 1991032"/>
                    <a:gd name="connsiteX16" fmla="*/ 848032 w 2669458"/>
                    <a:gd name="connsiteY16" fmla="*/ 553065 h 1991032"/>
                    <a:gd name="connsiteX17" fmla="*/ 383458 w 2669458"/>
                    <a:gd name="connsiteY17" fmla="*/ 479323 h 1991032"/>
                    <a:gd name="connsiteX18" fmla="*/ 58993 w 2669458"/>
                    <a:gd name="connsiteY18" fmla="*/ 331839 h 1991032"/>
                    <a:gd name="connsiteX19" fmla="*/ 0 w 2669458"/>
                    <a:gd name="connsiteY19" fmla="*/ 191729 h 1991032"/>
                    <a:gd name="connsiteX20" fmla="*/ 7374 w 2669458"/>
                    <a:gd name="connsiteY20" fmla="*/ 0 h 199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9458" h="1991032">
                      <a:moveTo>
                        <a:pt x="2669458" y="7374"/>
                      </a:moveTo>
                      <a:lnTo>
                        <a:pt x="2669458" y="1157748"/>
                      </a:lnTo>
                      <a:lnTo>
                        <a:pt x="2639961" y="1327355"/>
                      </a:lnTo>
                      <a:lnTo>
                        <a:pt x="2639961" y="1932039"/>
                      </a:lnTo>
                      <a:lnTo>
                        <a:pt x="2492477" y="1917290"/>
                      </a:lnTo>
                      <a:lnTo>
                        <a:pt x="2367116" y="1976284"/>
                      </a:lnTo>
                      <a:lnTo>
                        <a:pt x="2293374" y="1991032"/>
                      </a:lnTo>
                      <a:lnTo>
                        <a:pt x="2190135" y="1961536"/>
                      </a:lnTo>
                      <a:lnTo>
                        <a:pt x="2123768" y="1932039"/>
                      </a:lnTo>
                      <a:lnTo>
                        <a:pt x="1659193" y="1932039"/>
                      </a:lnTo>
                      <a:cubicBezTo>
                        <a:pt x="1661651" y="1669026"/>
                        <a:pt x="1664110" y="1406013"/>
                        <a:pt x="1666568" y="1143000"/>
                      </a:cubicBezTo>
                      <a:lnTo>
                        <a:pt x="1791929" y="1150374"/>
                      </a:lnTo>
                      <a:lnTo>
                        <a:pt x="1784555" y="862781"/>
                      </a:lnTo>
                      <a:lnTo>
                        <a:pt x="1541206" y="870155"/>
                      </a:lnTo>
                      <a:lnTo>
                        <a:pt x="1378974" y="752168"/>
                      </a:lnTo>
                      <a:lnTo>
                        <a:pt x="1238864" y="656303"/>
                      </a:lnTo>
                      <a:lnTo>
                        <a:pt x="848032" y="553065"/>
                      </a:lnTo>
                      <a:lnTo>
                        <a:pt x="383458" y="479323"/>
                      </a:lnTo>
                      <a:lnTo>
                        <a:pt x="58993" y="331839"/>
                      </a:lnTo>
                      <a:lnTo>
                        <a:pt x="0" y="191729"/>
                      </a:lnTo>
                      <a:lnTo>
                        <a:pt x="7374" y="0"/>
                      </a:lnTo>
                    </a:path>
                  </a:pathLst>
                </a:custGeom>
                <a:noFill/>
                <a:ln w="31750" cap="flat" cmpd="sng" algn="ctr">
                  <a:solidFill>
                    <a:srgbClr val="0070C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4" name="Freeform 83"/>
                <p:cNvSpPr/>
                <p:nvPr/>
              </p:nvSpPr>
              <p:spPr>
                <a:xfrm>
                  <a:off x="10215349" y="2456597"/>
                  <a:ext cx="1155795" cy="2445508"/>
                </a:xfrm>
                <a:custGeom>
                  <a:avLst/>
                  <a:gdLst>
                    <a:gd name="connsiteX0" fmla="*/ 0 w 1098645"/>
                    <a:gd name="connsiteY0" fmla="*/ 0 h 2388358"/>
                    <a:gd name="connsiteX1" fmla="*/ 293427 w 1098645"/>
                    <a:gd name="connsiteY1" fmla="*/ 1282890 h 2388358"/>
                    <a:gd name="connsiteX2" fmla="*/ 545911 w 1098645"/>
                    <a:gd name="connsiteY2" fmla="*/ 1794681 h 2388358"/>
                    <a:gd name="connsiteX3" fmla="*/ 975815 w 1098645"/>
                    <a:gd name="connsiteY3" fmla="*/ 2292824 h 2388358"/>
                    <a:gd name="connsiteX4" fmla="*/ 1098645 w 1098645"/>
                    <a:gd name="connsiteY4" fmla="*/ 2388358 h 2388358"/>
                    <a:gd name="connsiteX0" fmla="*/ 0 w 1222470"/>
                    <a:gd name="connsiteY0" fmla="*/ 0 h 2540758"/>
                    <a:gd name="connsiteX1" fmla="*/ 293427 w 1222470"/>
                    <a:gd name="connsiteY1" fmla="*/ 1282890 h 2540758"/>
                    <a:gd name="connsiteX2" fmla="*/ 545911 w 1222470"/>
                    <a:gd name="connsiteY2" fmla="*/ 1794681 h 2540758"/>
                    <a:gd name="connsiteX3" fmla="*/ 975815 w 1222470"/>
                    <a:gd name="connsiteY3" fmla="*/ 2292824 h 2540758"/>
                    <a:gd name="connsiteX4" fmla="*/ 1222470 w 1222470"/>
                    <a:gd name="connsiteY4" fmla="*/ 2540758 h 2540758"/>
                    <a:gd name="connsiteX0" fmla="*/ 0 w 1155795"/>
                    <a:gd name="connsiteY0" fmla="*/ 0 h 2445508"/>
                    <a:gd name="connsiteX1" fmla="*/ 293427 w 1155795"/>
                    <a:gd name="connsiteY1" fmla="*/ 1282890 h 2445508"/>
                    <a:gd name="connsiteX2" fmla="*/ 545911 w 1155795"/>
                    <a:gd name="connsiteY2" fmla="*/ 1794681 h 2445508"/>
                    <a:gd name="connsiteX3" fmla="*/ 975815 w 1155795"/>
                    <a:gd name="connsiteY3" fmla="*/ 2292824 h 2445508"/>
                    <a:gd name="connsiteX4" fmla="*/ 1155795 w 1155795"/>
                    <a:gd name="connsiteY4" fmla="*/ 2445508 h 2445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795" h="2445508">
                      <a:moveTo>
                        <a:pt x="0" y="0"/>
                      </a:moveTo>
                      <a:lnTo>
                        <a:pt x="293427" y="1282890"/>
                      </a:lnTo>
                      <a:lnTo>
                        <a:pt x="545911" y="1794681"/>
                      </a:lnTo>
                      <a:lnTo>
                        <a:pt x="975815" y="2292824"/>
                      </a:lnTo>
                      <a:lnTo>
                        <a:pt x="1155795" y="2445508"/>
                      </a:lnTo>
                    </a:path>
                  </a:pathLst>
                </a:custGeom>
                <a:noFill/>
                <a:ln w="25400" cap="flat" cmpd="sng" algn="ctr">
                  <a:solidFill>
                    <a:srgbClr val="003399"/>
                  </a:solidFill>
                  <a:prstDash val="sys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5" name="Freeform 84"/>
                <p:cNvSpPr/>
                <p:nvPr/>
              </p:nvSpPr>
              <p:spPr>
                <a:xfrm>
                  <a:off x="170598" y="3616657"/>
                  <a:ext cx="4549846" cy="1317009"/>
                </a:xfrm>
                <a:custGeom>
                  <a:avLst/>
                  <a:gdLst>
                    <a:gd name="connsiteX0" fmla="*/ 0 w 4333164"/>
                    <a:gd name="connsiteY0" fmla="*/ 1357953 h 1357953"/>
                    <a:gd name="connsiteX1" fmla="*/ 13648 w 4333164"/>
                    <a:gd name="connsiteY1" fmla="*/ 764275 h 1357953"/>
                    <a:gd name="connsiteX2" fmla="*/ 54591 w 4333164"/>
                    <a:gd name="connsiteY2" fmla="*/ 436729 h 1357953"/>
                    <a:gd name="connsiteX3" fmla="*/ 600502 w 4333164"/>
                    <a:gd name="connsiteY3" fmla="*/ 429905 h 1357953"/>
                    <a:gd name="connsiteX4" fmla="*/ 866633 w 4333164"/>
                    <a:gd name="connsiteY4" fmla="*/ 409433 h 1357953"/>
                    <a:gd name="connsiteX5" fmla="*/ 1255594 w 4333164"/>
                    <a:gd name="connsiteY5" fmla="*/ 218365 h 1357953"/>
                    <a:gd name="connsiteX6" fmla="*/ 1542197 w 4333164"/>
                    <a:gd name="connsiteY6" fmla="*/ 61415 h 1357953"/>
                    <a:gd name="connsiteX7" fmla="*/ 1965278 w 4333164"/>
                    <a:gd name="connsiteY7" fmla="*/ 40944 h 1357953"/>
                    <a:gd name="connsiteX8" fmla="*/ 2599899 w 4333164"/>
                    <a:gd name="connsiteY8" fmla="*/ 61415 h 1357953"/>
                    <a:gd name="connsiteX9" fmla="*/ 3268639 w 4333164"/>
                    <a:gd name="connsiteY9" fmla="*/ 61415 h 1357953"/>
                    <a:gd name="connsiteX10" fmla="*/ 4019266 w 4333164"/>
                    <a:gd name="connsiteY10" fmla="*/ 75063 h 1357953"/>
                    <a:gd name="connsiteX11" fmla="*/ 4333164 w 4333164"/>
                    <a:gd name="connsiteY11" fmla="*/ 81887 h 1357953"/>
                    <a:gd name="connsiteX12" fmla="*/ 4326340 w 4333164"/>
                    <a:gd name="connsiteY12" fmla="*/ 0 h 1357953"/>
                    <a:gd name="connsiteX0" fmla="*/ 0 w 4415503"/>
                    <a:gd name="connsiteY0" fmla="*/ 1357953 h 1357953"/>
                    <a:gd name="connsiteX1" fmla="*/ 13648 w 4415503"/>
                    <a:gd name="connsiteY1" fmla="*/ 764275 h 1357953"/>
                    <a:gd name="connsiteX2" fmla="*/ 54591 w 4415503"/>
                    <a:gd name="connsiteY2" fmla="*/ 436729 h 1357953"/>
                    <a:gd name="connsiteX3" fmla="*/ 600502 w 4415503"/>
                    <a:gd name="connsiteY3" fmla="*/ 429905 h 1357953"/>
                    <a:gd name="connsiteX4" fmla="*/ 866633 w 4415503"/>
                    <a:gd name="connsiteY4" fmla="*/ 409433 h 1357953"/>
                    <a:gd name="connsiteX5" fmla="*/ 1255594 w 4415503"/>
                    <a:gd name="connsiteY5" fmla="*/ 218365 h 1357953"/>
                    <a:gd name="connsiteX6" fmla="*/ 1542197 w 4415503"/>
                    <a:gd name="connsiteY6" fmla="*/ 61415 h 1357953"/>
                    <a:gd name="connsiteX7" fmla="*/ 1965278 w 4415503"/>
                    <a:gd name="connsiteY7" fmla="*/ 40944 h 1357953"/>
                    <a:gd name="connsiteX8" fmla="*/ 2599899 w 4415503"/>
                    <a:gd name="connsiteY8" fmla="*/ 61415 h 1357953"/>
                    <a:gd name="connsiteX9" fmla="*/ 3268639 w 4415503"/>
                    <a:gd name="connsiteY9" fmla="*/ 61415 h 1357953"/>
                    <a:gd name="connsiteX10" fmla="*/ 4019266 w 4415503"/>
                    <a:gd name="connsiteY10" fmla="*/ 75063 h 1357953"/>
                    <a:gd name="connsiteX11" fmla="*/ 4415503 w 4415503"/>
                    <a:gd name="connsiteY11" fmla="*/ 86220 h 1357953"/>
                    <a:gd name="connsiteX12" fmla="*/ 4326340 w 4415503"/>
                    <a:gd name="connsiteY12" fmla="*/ 0 h 1357953"/>
                    <a:gd name="connsiteX0" fmla="*/ 0 w 4547356"/>
                    <a:gd name="connsiteY0" fmla="*/ 1431625 h 1431625"/>
                    <a:gd name="connsiteX1" fmla="*/ 13648 w 4547356"/>
                    <a:gd name="connsiteY1" fmla="*/ 837947 h 1431625"/>
                    <a:gd name="connsiteX2" fmla="*/ 54591 w 4547356"/>
                    <a:gd name="connsiteY2" fmla="*/ 510401 h 1431625"/>
                    <a:gd name="connsiteX3" fmla="*/ 600502 w 4547356"/>
                    <a:gd name="connsiteY3" fmla="*/ 503577 h 1431625"/>
                    <a:gd name="connsiteX4" fmla="*/ 866633 w 4547356"/>
                    <a:gd name="connsiteY4" fmla="*/ 483105 h 1431625"/>
                    <a:gd name="connsiteX5" fmla="*/ 1255594 w 4547356"/>
                    <a:gd name="connsiteY5" fmla="*/ 292037 h 1431625"/>
                    <a:gd name="connsiteX6" fmla="*/ 1542197 w 4547356"/>
                    <a:gd name="connsiteY6" fmla="*/ 135087 h 1431625"/>
                    <a:gd name="connsiteX7" fmla="*/ 1965278 w 4547356"/>
                    <a:gd name="connsiteY7" fmla="*/ 114616 h 1431625"/>
                    <a:gd name="connsiteX8" fmla="*/ 2599899 w 4547356"/>
                    <a:gd name="connsiteY8" fmla="*/ 135087 h 1431625"/>
                    <a:gd name="connsiteX9" fmla="*/ 3268639 w 4547356"/>
                    <a:gd name="connsiteY9" fmla="*/ 135087 h 1431625"/>
                    <a:gd name="connsiteX10" fmla="*/ 4019266 w 4547356"/>
                    <a:gd name="connsiteY10" fmla="*/ 148735 h 1431625"/>
                    <a:gd name="connsiteX11" fmla="*/ 4415503 w 4547356"/>
                    <a:gd name="connsiteY11" fmla="*/ 159892 h 1431625"/>
                    <a:gd name="connsiteX12" fmla="*/ 4547356 w 4547356"/>
                    <a:gd name="connsiteY12" fmla="*/ 0 h 1431625"/>
                    <a:gd name="connsiteX0" fmla="*/ 0 w 4549846"/>
                    <a:gd name="connsiteY0" fmla="*/ 1431625 h 1431625"/>
                    <a:gd name="connsiteX1" fmla="*/ 13648 w 4549846"/>
                    <a:gd name="connsiteY1" fmla="*/ 837947 h 1431625"/>
                    <a:gd name="connsiteX2" fmla="*/ 54591 w 4549846"/>
                    <a:gd name="connsiteY2" fmla="*/ 510401 h 1431625"/>
                    <a:gd name="connsiteX3" fmla="*/ 600502 w 4549846"/>
                    <a:gd name="connsiteY3" fmla="*/ 503577 h 1431625"/>
                    <a:gd name="connsiteX4" fmla="*/ 866633 w 4549846"/>
                    <a:gd name="connsiteY4" fmla="*/ 483105 h 1431625"/>
                    <a:gd name="connsiteX5" fmla="*/ 1255594 w 4549846"/>
                    <a:gd name="connsiteY5" fmla="*/ 292037 h 1431625"/>
                    <a:gd name="connsiteX6" fmla="*/ 1542197 w 4549846"/>
                    <a:gd name="connsiteY6" fmla="*/ 135087 h 1431625"/>
                    <a:gd name="connsiteX7" fmla="*/ 1965278 w 4549846"/>
                    <a:gd name="connsiteY7" fmla="*/ 114616 h 1431625"/>
                    <a:gd name="connsiteX8" fmla="*/ 2599899 w 4549846"/>
                    <a:gd name="connsiteY8" fmla="*/ 135087 h 1431625"/>
                    <a:gd name="connsiteX9" fmla="*/ 3268639 w 4549846"/>
                    <a:gd name="connsiteY9" fmla="*/ 135087 h 1431625"/>
                    <a:gd name="connsiteX10" fmla="*/ 4019266 w 4549846"/>
                    <a:gd name="connsiteY10" fmla="*/ 148735 h 1431625"/>
                    <a:gd name="connsiteX11" fmla="*/ 4549846 w 4549846"/>
                    <a:gd name="connsiteY11" fmla="*/ 151224 h 1431625"/>
                    <a:gd name="connsiteX12" fmla="*/ 4547356 w 4549846"/>
                    <a:gd name="connsiteY12" fmla="*/ 0 h 1431625"/>
                    <a:gd name="connsiteX0" fmla="*/ 0 w 4549846"/>
                    <a:gd name="connsiteY0" fmla="*/ 1317009 h 1317009"/>
                    <a:gd name="connsiteX1" fmla="*/ 13648 w 4549846"/>
                    <a:gd name="connsiteY1" fmla="*/ 723331 h 1317009"/>
                    <a:gd name="connsiteX2" fmla="*/ 54591 w 4549846"/>
                    <a:gd name="connsiteY2" fmla="*/ 395785 h 1317009"/>
                    <a:gd name="connsiteX3" fmla="*/ 600502 w 4549846"/>
                    <a:gd name="connsiteY3" fmla="*/ 388961 h 1317009"/>
                    <a:gd name="connsiteX4" fmla="*/ 866633 w 4549846"/>
                    <a:gd name="connsiteY4" fmla="*/ 368489 h 1317009"/>
                    <a:gd name="connsiteX5" fmla="*/ 1255594 w 4549846"/>
                    <a:gd name="connsiteY5" fmla="*/ 177421 h 1317009"/>
                    <a:gd name="connsiteX6" fmla="*/ 1542197 w 4549846"/>
                    <a:gd name="connsiteY6" fmla="*/ 20471 h 1317009"/>
                    <a:gd name="connsiteX7" fmla="*/ 1965278 w 4549846"/>
                    <a:gd name="connsiteY7" fmla="*/ 0 h 1317009"/>
                    <a:gd name="connsiteX8" fmla="*/ 2599899 w 4549846"/>
                    <a:gd name="connsiteY8" fmla="*/ 20471 h 1317009"/>
                    <a:gd name="connsiteX9" fmla="*/ 3268639 w 4549846"/>
                    <a:gd name="connsiteY9" fmla="*/ 20471 h 1317009"/>
                    <a:gd name="connsiteX10" fmla="*/ 4019266 w 4549846"/>
                    <a:gd name="connsiteY10" fmla="*/ 34119 h 1317009"/>
                    <a:gd name="connsiteX11" fmla="*/ 4549846 w 4549846"/>
                    <a:gd name="connsiteY11" fmla="*/ 36608 h 13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9846" h="1317009">
                      <a:moveTo>
                        <a:pt x="0" y="1317009"/>
                      </a:moveTo>
                      <a:lnTo>
                        <a:pt x="13648" y="723331"/>
                      </a:lnTo>
                      <a:lnTo>
                        <a:pt x="54591" y="395785"/>
                      </a:lnTo>
                      <a:lnTo>
                        <a:pt x="600502" y="388961"/>
                      </a:lnTo>
                      <a:lnTo>
                        <a:pt x="866633" y="368489"/>
                      </a:lnTo>
                      <a:lnTo>
                        <a:pt x="1255594" y="177421"/>
                      </a:lnTo>
                      <a:lnTo>
                        <a:pt x="1542197" y="20471"/>
                      </a:lnTo>
                      <a:lnTo>
                        <a:pt x="1965278" y="0"/>
                      </a:lnTo>
                      <a:lnTo>
                        <a:pt x="2599899" y="20471"/>
                      </a:lnTo>
                      <a:lnTo>
                        <a:pt x="3268639" y="20471"/>
                      </a:lnTo>
                      <a:lnTo>
                        <a:pt x="4019266" y="34119"/>
                      </a:lnTo>
                      <a:lnTo>
                        <a:pt x="4549846" y="36608"/>
                      </a:lnTo>
                    </a:path>
                  </a:pathLst>
                </a:custGeom>
                <a:noFill/>
                <a:ln w="31750" cap="flat" cmpd="sng" algn="ctr">
                  <a:solidFill>
                    <a:srgbClr val="F8DA4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6" name="Freeform 85"/>
                <p:cNvSpPr/>
                <p:nvPr/>
              </p:nvSpPr>
              <p:spPr>
                <a:xfrm>
                  <a:off x="4715561" y="2449773"/>
                  <a:ext cx="4073598" cy="1235123"/>
                </a:xfrm>
                <a:custGeom>
                  <a:avLst/>
                  <a:gdLst>
                    <a:gd name="connsiteX0" fmla="*/ 0 w 4258101"/>
                    <a:gd name="connsiteY0" fmla="*/ 948520 h 1235123"/>
                    <a:gd name="connsiteX1" fmla="*/ 6824 w 4258101"/>
                    <a:gd name="connsiteY1" fmla="*/ 880281 h 1235123"/>
                    <a:gd name="connsiteX2" fmla="*/ 429904 w 4258101"/>
                    <a:gd name="connsiteY2" fmla="*/ 900752 h 1235123"/>
                    <a:gd name="connsiteX3" fmla="*/ 757450 w 4258101"/>
                    <a:gd name="connsiteY3" fmla="*/ 907576 h 1235123"/>
                    <a:gd name="connsiteX4" fmla="*/ 996286 w 4258101"/>
                    <a:gd name="connsiteY4" fmla="*/ 859809 h 1235123"/>
                    <a:gd name="connsiteX5" fmla="*/ 1105468 w 4258101"/>
                    <a:gd name="connsiteY5" fmla="*/ 859809 h 1235123"/>
                    <a:gd name="connsiteX6" fmla="*/ 1064525 w 4258101"/>
                    <a:gd name="connsiteY6" fmla="*/ 1207827 h 1235123"/>
                    <a:gd name="connsiteX7" fmla="*/ 2654489 w 4258101"/>
                    <a:gd name="connsiteY7" fmla="*/ 1221475 h 1235123"/>
                    <a:gd name="connsiteX8" fmla="*/ 4005618 w 4258101"/>
                    <a:gd name="connsiteY8" fmla="*/ 1235123 h 1235123"/>
                    <a:gd name="connsiteX9" fmla="*/ 4080680 w 4258101"/>
                    <a:gd name="connsiteY9" fmla="*/ 880281 h 1235123"/>
                    <a:gd name="connsiteX10" fmla="*/ 4237630 w 4258101"/>
                    <a:gd name="connsiteY10" fmla="*/ 491320 h 1235123"/>
                    <a:gd name="connsiteX11" fmla="*/ 4230806 w 4258101"/>
                    <a:gd name="connsiteY11" fmla="*/ 170597 h 1235123"/>
                    <a:gd name="connsiteX12" fmla="*/ 4258101 w 4258101"/>
                    <a:gd name="connsiteY12" fmla="*/ 0 h 1235123"/>
                    <a:gd name="connsiteX0" fmla="*/ 0 w 4258101"/>
                    <a:gd name="connsiteY0" fmla="*/ 948520 h 1235123"/>
                    <a:gd name="connsiteX1" fmla="*/ 184503 w 4258101"/>
                    <a:gd name="connsiteY1" fmla="*/ 880281 h 1235123"/>
                    <a:gd name="connsiteX2" fmla="*/ 429904 w 4258101"/>
                    <a:gd name="connsiteY2" fmla="*/ 900752 h 1235123"/>
                    <a:gd name="connsiteX3" fmla="*/ 757450 w 4258101"/>
                    <a:gd name="connsiteY3" fmla="*/ 907576 h 1235123"/>
                    <a:gd name="connsiteX4" fmla="*/ 996286 w 4258101"/>
                    <a:gd name="connsiteY4" fmla="*/ 859809 h 1235123"/>
                    <a:gd name="connsiteX5" fmla="*/ 1105468 w 4258101"/>
                    <a:gd name="connsiteY5" fmla="*/ 859809 h 1235123"/>
                    <a:gd name="connsiteX6" fmla="*/ 1064525 w 4258101"/>
                    <a:gd name="connsiteY6" fmla="*/ 1207827 h 1235123"/>
                    <a:gd name="connsiteX7" fmla="*/ 2654489 w 4258101"/>
                    <a:gd name="connsiteY7" fmla="*/ 1221475 h 1235123"/>
                    <a:gd name="connsiteX8" fmla="*/ 4005618 w 4258101"/>
                    <a:gd name="connsiteY8" fmla="*/ 1235123 h 1235123"/>
                    <a:gd name="connsiteX9" fmla="*/ 4080680 w 4258101"/>
                    <a:gd name="connsiteY9" fmla="*/ 880281 h 1235123"/>
                    <a:gd name="connsiteX10" fmla="*/ 4237630 w 4258101"/>
                    <a:gd name="connsiteY10" fmla="*/ 491320 h 1235123"/>
                    <a:gd name="connsiteX11" fmla="*/ 4230806 w 4258101"/>
                    <a:gd name="connsiteY11" fmla="*/ 170597 h 1235123"/>
                    <a:gd name="connsiteX12" fmla="*/ 4258101 w 4258101"/>
                    <a:gd name="connsiteY12" fmla="*/ 0 h 1235123"/>
                    <a:gd name="connsiteX0" fmla="*/ 0 w 4097756"/>
                    <a:gd name="connsiteY0" fmla="*/ 991857 h 1235123"/>
                    <a:gd name="connsiteX1" fmla="*/ 24158 w 4097756"/>
                    <a:gd name="connsiteY1" fmla="*/ 880281 h 1235123"/>
                    <a:gd name="connsiteX2" fmla="*/ 269559 w 4097756"/>
                    <a:gd name="connsiteY2" fmla="*/ 900752 h 1235123"/>
                    <a:gd name="connsiteX3" fmla="*/ 597105 w 4097756"/>
                    <a:gd name="connsiteY3" fmla="*/ 907576 h 1235123"/>
                    <a:gd name="connsiteX4" fmla="*/ 835941 w 4097756"/>
                    <a:gd name="connsiteY4" fmla="*/ 859809 h 1235123"/>
                    <a:gd name="connsiteX5" fmla="*/ 945123 w 4097756"/>
                    <a:gd name="connsiteY5" fmla="*/ 859809 h 1235123"/>
                    <a:gd name="connsiteX6" fmla="*/ 904180 w 4097756"/>
                    <a:gd name="connsiteY6" fmla="*/ 1207827 h 1235123"/>
                    <a:gd name="connsiteX7" fmla="*/ 2494144 w 4097756"/>
                    <a:gd name="connsiteY7" fmla="*/ 1221475 h 1235123"/>
                    <a:gd name="connsiteX8" fmla="*/ 3845273 w 4097756"/>
                    <a:gd name="connsiteY8" fmla="*/ 1235123 h 1235123"/>
                    <a:gd name="connsiteX9" fmla="*/ 3920335 w 4097756"/>
                    <a:gd name="connsiteY9" fmla="*/ 880281 h 1235123"/>
                    <a:gd name="connsiteX10" fmla="*/ 4077285 w 4097756"/>
                    <a:gd name="connsiteY10" fmla="*/ 491320 h 1235123"/>
                    <a:gd name="connsiteX11" fmla="*/ 4070461 w 4097756"/>
                    <a:gd name="connsiteY11" fmla="*/ 170597 h 1235123"/>
                    <a:gd name="connsiteX12" fmla="*/ 4097756 w 4097756"/>
                    <a:gd name="connsiteY12" fmla="*/ 0 h 1235123"/>
                    <a:gd name="connsiteX0" fmla="*/ 0 w 4073598"/>
                    <a:gd name="connsiteY0" fmla="*/ 880281 h 1235123"/>
                    <a:gd name="connsiteX1" fmla="*/ 245401 w 4073598"/>
                    <a:gd name="connsiteY1" fmla="*/ 900752 h 1235123"/>
                    <a:gd name="connsiteX2" fmla="*/ 572947 w 4073598"/>
                    <a:gd name="connsiteY2" fmla="*/ 907576 h 1235123"/>
                    <a:gd name="connsiteX3" fmla="*/ 811783 w 4073598"/>
                    <a:gd name="connsiteY3" fmla="*/ 859809 h 1235123"/>
                    <a:gd name="connsiteX4" fmla="*/ 920965 w 4073598"/>
                    <a:gd name="connsiteY4" fmla="*/ 859809 h 1235123"/>
                    <a:gd name="connsiteX5" fmla="*/ 880022 w 4073598"/>
                    <a:gd name="connsiteY5" fmla="*/ 1207827 h 1235123"/>
                    <a:gd name="connsiteX6" fmla="*/ 2469986 w 4073598"/>
                    <a:gd name="connsiteY6" fmla="*/ 1221475 h 1235123"/>
                    <a:gd name="connsiteX7" fmla="*/ 3821115 w 4073598"/>
                    <a:gd name="connsiteY7" fmla="*/ 1235123 h 1235123"/>
                    <a:gd name="connsiteX8" fmla="*/ 3896177 w 4073598"/>
                    <a:gd name="connsiteY8" fmla="*/ 880281 h 1235123"/>
                    <a:gd name="connsiteX9" fmla="*/ 4053127 w 4073598"/>
                    <a:gd name="connsiteY9" fmla="*/ 491320 h 1235123"/>
                    <a:gd name="connsiteX10" fmla="*/ 4046303 w 4073598"/>
                    <a:gd name="connsiteY10" fmla="*/ 170597 h 1235123"/>
                    <a:gd name="connsiteX11" fmla="*/ 4073598 w 4073598"/>
                    <a:gd name="connsiteY11" fmla="*/ 0 h 12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73598" h="1235123">
                      <a:moveTo>
                        <a:pt x="0" y="880281"/>
                      </a:moveTo>
                      <a:lnTo>
                        <a:pt x="245401" y="900752"/>
                      </a:lnTo>
                      <a:lnTo>
                        <a:pt x="572947" y="907576"/>
                      </a:lnTo>
                      <a:lnTo>
                        <a:pt x="811783" y="859809"/>
                      </a:lnTo>
                      <a:lnTo>
                        <a:pt x="920965" y="859809"/>
                      </a:lnTo>
                      <a:lnTo>
                        <a:pt x="880022" y="1207827"/>
                      </a:lnTo>
                      <a:lnTo>
                        <a:pt x="2469986" y="1221475"/>
                      </a:lnTo>
                      <a:lnTo>
                        <a:pt x="3821115" y="1235123"/>
                      </a:lnTo>
                      <a:lnTo>
                        <a:pt x="3896177" y="880281"/>
                      </a:lnTo>
                      <a:lnTo>
                        <a:pt x="4053127" y="491320"/>
                      </a:lnTo>
                      <a:lnTo>
                        <a:pt x="4046303" y="170597"/>
                      </a:lnTo>
                      <a:lnTo>
                        <a:pt x="4073598" y="0"/>
                      </a:lnTo>
                    </a:path>
                  </a:pathLst>
                </a:custGeom>
                <a:noFill/>
                <a:ln w="3175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7" name="Freeform 86"/>
                <p:cNvSpPr/>
                <p:nvPr/>
              </p:nvSpPr>
              <p:spPr>
                <a:xfrm>
                  <a:off x="4723581" y="3634089"/>
                  <a:ext cx="892473" cy="30335"/>
                </a:xfrm>
                <a:custGeom>
                  <a:avLst/>
                  <a:gdLst>
                    <a:gd name="connsiteX0" fmla="*/ 0 w 1105469"/>
                    <a:gd name="connsiteY0" fmla="*/ 0 h 88711"/>
                    <a:gd name="connsiteX1" fmla="*/ 13648 w 1105469"/>
                    <a:gd name="connsiteY1" fmla="*/ 88711 h 88711"/>
                    <a:gd name="connsiteX2" fmla="*/ 491319 w 1105469"/>
                    <a:gd name="connsiteY2" fmla="*/ 75063 h 88711"/>
                    <a:gd name="connsiteX3" fmla="*/ 873457 w 1105469"/>
                    <a:gd name="connsiteY3" fmla="*/ 75063 h 88711"/>
                    <a:gd name="connsiteX4" fmla="*/ 1105469 w 1105469"/>
                    <a:gd name="connsiteY4" fmla="*/ 88711 h 88711"/>
                    <a:gd name="connsiteX0" fmla="*/ 0 w 1091821"/>
                    <a:gd name="connsiteY0" fmla="*/ 13648 h 13648"/>
                    <a:gd name="connsiteX1" fmla="*/ 477671 w 1091821"/>
                    <a:gd name="connsiteY1" fmla="*/ 0 h 13648"/>
                    <a:gd name="connsiteX2" fmla="*/ 859809 w 1091821"/>
                    <a:gd name="connsiteY2" fmla="*/ 0 h 13648"/>
                    <a:gd name="connsiteX3" fmla="*/ 1091821 w 1091821"/>
                    <a:gd name="connsiteY3" fmla="*/ 13648 h 13648"/>
                    <a:gd name="connsiteX0" fmla="*/ 0 w 892473"/>
                    <a:gd name="connsiteY0" fmla="*/ 0 h 30335"/>
                    <a:gd name="connsiteX1" fmla="*/ 278323 w 892473"/>
                    <a:gd name="connsiteY1" fmla="*/ 16687 h 30335"/>
                    <a:gd name="connsiteX2" fmla="*/ 660461 w 892473"/>
                    <a:gd name="connsiteY2" fmla="*/ 16687 h 30335"/>
                    <a:gd name="connsiteX3" fmla="*/ 892473 w 892473"/>
                    <a:gd name="connsiteY3" fmla="*/ 30335 h 30335"/>
                  </a:gdLst>
                  <a:ahLst/>
                  <a:cxnLst>
                    <a:cxn ang="0">
                      <a:pos x="connsiteX0" y="connsiteY0"/>
                    </a:cxn>
                    <a:cxn ang="0">
                      <a:pos x="connsiteX1" y="connsiteY1"/>
                    </a:cxn>
                    <a:cxn ang="0">
                      <a:pos x="connsiteX2" y="connsiteY2"/>
                    </a:cxn>
                    <a:cxn ang="0">
                      <a:pos x="connsiteX3" y="connsiteY3"/>
                    </a:cxn>
                  </a:cxnLst>
                  <a:rect l="l" t="t" r="r" b="b"/>
                  <a:pathLst>
                    <a:path w="892473" h="30335">
                      <a:moveTo>
                        <a:pt x="0" y="0"/>
                      </a:moveTo>
                      <a:lnTo>
                        <a:pt x="278323" y="16687"/>
                      </a:lnTo>
                      <a:lnTo>
                        <a:pt x="660461" y="16687"/>
                      </a:lnTo>
                      <a:lnTo>
                        <a:pt x="892473" y="30335"/>
                      </a:lnTo>
                    </a:path>
                  </a:pathLst>
                </a:custGeom>
                <a:noFill/>
                <a:ln w="3175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8" name="Freeform 87"/>
                <p:cNvSpPr/>
                <p:nvPr/>
              </p:nvSpPr>
              <p:spPr>
                <a:xfrm>
                  <a:off x="8502555" y="3691719"/>
                  <a:ext cx="34120" cy="1241947"/>
                </a:xfrm>
                <a:custGeom>
                  <a:avLst/>
                  <a:gdLst>
                    <a:gd name="connsiteX0" fmla="*/ 0 w 34120"/>
                    <a:gd name="connsiteY0" fmla="*/ 1241947 h 1241947"/>
                    <a:gd name="connsiteX1" fmla="*/ 34120 w 34120"/>
                    <a:gd name="connsiteY1" fmla="*/ 0 h 1241947"/>
                  </a:gdLst>
                  <a:ahLst/>
                  <a:cxnLst>
                    <a:cxn ang="0">
                      <a:pos x="connsiteX0" y="connsiteY0"/>
                    </a:cxn>
                    <a:cxn ang="0">
                      <a:pos x="connsiteX1" y="connsiteY1"/>
                    </a:cxn>
                  </a:cxnLst>
                  <a:rect l="l" t="t" r="r" b="b"/>
                  <a:pathLst>
                    <a:path w="34120" h="1241947">
                      <a:moveTo>
                        <a:pt x="0" y="1241947"/>
                      </a:moveTo>
                      <a:lnTo>
                        <a:pt x="34120" y="0"/>
                      </a:lnTo>
                    </a:path>
                  </a:pathLst>
                </a:custGeom>
                <a:noFill/>
                <a:ln w="3175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9" name="Freeform 88"/>
                <p:cNvSpPr/>
                <p:nvPr/>
              </p:nvSpPr>
              <p:spPr>
                <a:xfrm>
                  <a:off x="2389240" y="3657600"/>
                  <a:ext cx="2331782" cy="1283110"/>
                </a:xfrm>
                <a:custGeom>
                  <a:avLst/>
                  <a:gdLst>
                    <a:gd name="connsiteX0" fmla="*/ 1054509 w 2123767"/>
                    <a:gd name="connsiteY0" fmla="*/ 1283110 h 1283110"/>
                    <a:gd name="connsiteX1" fmla="*/ 1061884 w 2123767"/>
                    <a:gd name="connsiteY1" fmla="*/ 1039761 h 1283110"/>
                    <a:gd name="connsiteX2" fmla="*/ 0 w 2123767"/>
                    <a:gd name="connsiteY2" fmla="*/ 1017639 h 1283110"/>
                    <a:gd name="connsiteX3" fmla="*/ 7374 w 2123767"/>
                    <a:gd name="connsiteY3" fmla="*/ 0 h 1283110"/>
                    <a:gd name="connsiteX4" fmla="*/ 2123767 w 2123767"/>
                    <a:gd name="connsiteY4" fmla="*/ 14748 h 1283110"/>
                    <a:gd name="connsiteX0" fmla="*/ 1054509 w 2331782"/>
                    <a:gd name="connsiteY0" fmla="*/ 1283110 h 1283110"/>
                    <a:gd name="connsiteX1" fmla="*/ 1061884 w 2331782"/>
                    <a:gd name="connsiteY1" fmla="*/ 1039761 h 1283110"/>
                    <a:gd name="connsiteX2" fmla="*/ 0 w 2331782"/>
                    <a:gd name="connsiteY2" fmla="*/ 1017639 h 1283110"/>
                    <a:gd name="connsiteX3" fmla="*/ 7374 w 2331782"/>
                    <a:gd name="connsiteY3" fmla="*/ 0 h 1283110"/>
                    <a:gd name="connsiteX4" fmla="*/ 2331782 w 2331782"/>
                    <a:gd name="connsiteY4" fmla="*/ 14748 h 128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82" h="1283110">
                      <a:moveTo>
                        <a:pt x="1054509" y="1283110"/>
                      </a:moveTo>
                      <a:lnTo>
                        <a:pt x="1061884" y="1039761"/>
                      </a:lnTo>
                      <a:lnTo>
                        <a:pt x="0" y="1017639"/>
                      </a:lnTo>
                      <a:lnTo>
                        <a:pt x="7374" y="0"/>
                      </a:lnTo>
                      <a:lnTo>
                        <a:pt x="2331782" y="14748"/>
                      </a:lnTo>
                    </a:path>
                  </a:pathLst>
                </a:custGeom>
                <a:noFill/>
                <a:ln w="31750" cap="flat" cmpd="sng" algn="ctr">
                  <a:solidFill>
                    <a:srgbClr val="E4610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0" name="Freeform 89"/>
                <p:cNvSpPr/>
                <p:nvPr/>
              </p:nvSpPr>
              <p:spPr>
                <a:xfrm>
                  <a:off x="5080819" y="2448232"/>
                  <a:ext cx="221226" cy="2485103"/>
                </a:xfrm>
                <a:custGeom>
                  <a:avLst/>
                  <a:gdLst>
                    <a:gd name="connsiteX0" fmla="*/ 0 w 221226"/>
                    <a:gd name="connsiteY0" fmla="*/ 2485103 h 2485103"/>
                    <a:gd name="connsiteX1" fmla="*/ 132736 w 221226"/>
                    <a:gd name="connsiteY1" fmla="*/ 1209368 h 2485103"/>
                    <a:gd name="connsiteX2" fmla="*/ 221226 w 221226"/>
                    <a:gd name="connsiteY2" fmla="*/ 0 h 2485103"/>
                  </a:gdLst>
                  <a:ahLst/>
                  <a:cxnLst>
                    <a:cxn ang="0">
                      <a:pos x="connsiteX0" y="connsiteY0"/>
                    </a:cxn>
                    <a:cxn ang="0">
                      <a:pos x="connsiteX1" y="connsiteY1"/>
                    </a:cxn>
                    <a:cxn ang="0">
                      <a:pos x="connsiteX2" y="connsiteY2"/>
                    </a:cxn>
                  </a:cxnLst>
                  <a:rect l="l" t="t" r="r" b="b"/>
                  <a:pathLst>
                    <a:path w="221226" h="2485103">
                      <a:moveTo>
                        <a:pt x="0" y="2485103"/>
                      </a:moveTo>
                      <a:lnTo>
                        <a:pt x="132736" y="1209368"/>
                      </a:lnTo>
                      <a:lnTo>
                        <a:pt x="221226" y="0"/>
                      </a:lnTo>
                    </a:path>
                  </a:pathLst>
                </a:custGeom>
                <a:noFill/>
                <a:ln w="31750" cap="flat" cmpd="sng" algn="ctr">
                  <a:solidFill>
                    <a:srgbClr val="C3D200">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1" name="Freeform 90"/>
                <p:cNvSpPr/>
                <p:nvPr/>
              </p:nvSpPr>
              <p:spPr>
                <a:xfrm>
                  <a:off x="4743145" y="2875935"/>
                  <a:ext cx="7431650" cy="471949"/>
                </a:xfrm>
                <a:custGeom>
                  <a:avLst/>
                  <a:gdLst>
                    <a:gd name="connsiteX0" fmla="*/ 0 w 7639665"/>
                    <a:gd name="connsiteY0" fmla="*/ 420330 h 471949"/>
                    <a:gd name="connsiteX1" fmla="*/ 707923 w 7639665"/>
                    <a:gd name="connsiteY1" fmla="*/ 464575 h 471949"/>
                    <a:gd name="connsiteX2" fmla="*/ 1047136 w 7639665"/>
                    <a:gd name="connsiteY2" fmla="*/ 405581 h 471949"/>
                    <a:gd name="connsiteX3" fmla="*/ 1378974 w 7639665"/>
                    <a:gd name="connsiteY3" fmla="*/ 398207 h 471949"/>
                    <a:gd name="connsiteX4" fmla="*/ 2086897 w 7639665"/>
                    <a:gd name="connsiteY4" fmla="*/ 368710 h 471949"/>
                    <a:gd name="connsiteX5" fmla="*/ 2566219 w 7639665"/>
                    <a:gd name="connsiteY5" fmla="*/ 390833 h 471949"/>
                    <a:gd name="connsiteX6" fmla="*/ 2883310 w 7639665"/>
                    <a:gd name="connsiteY6" fmla="*/ 449826 h 471949"/>
                    <a:gd name="connsiteX7" fmla="*/ 3008671 w 7639665"/>
                    <a:gd name="connsiteY7" fmla="*/ 471949 h 471949"/>
                    <a:gd name="connsiteX8" fmla="*/ 3487994 w 7639665"/>
                    <a:gd name="connsiteY8" fmla="*/ 309717 h 471949"/>
                    <a:gd name="connsiteX9" fmla="*/ 3945194 w 7639665"/>
                    <a:gd name="connsiteY9" fmla="*/ 154859 h 471949"/>
                    <a:gd name="connsiteX10" fmla="*/ 4343400 w 7639665"/>
                    <a:gd name="connsiteY10" fmla="*/ 7375 h 471949"/>
                    <a:gd name="connsiteX11" fmla="*/ 4505632 w 7639665"/>
                    <a:gd name="connsiteY11" fmla="*/ 0 h 471949"/>
                    <a:gd name="connsiteX12" fmla="*/ 4771103 w 7639665"/>
                    <a:gd name="connsiteY12" fmla="*/ 51620 h 471949"/>
                    <a:gd name="connsiteX13" fmla="*/ 5368413 w 7639665"/>
                    <a:gd name="connsiteY13" fmla="*/ 132736 h 471949"/>
                    <a:gd name="connsiteX14" fmla="*/ 5751871 w 7639665"/>
                    <a:gd name="connsiteY14" fmla="*/ 176981 h 471949"/>
                    <a:gd name="connsiteX15" fmla="*/ 6150077 w 7639665"/>
                    <a:gd name="connsiteY15" fmla="*/ 36871 h 471949"/>
                    <a:gd name="connsiteX16" fmla="*/ 6599903 w 7639665"/>
                    <a:gd name="connsiteY16" fmla="*/ 14749 h 471949"/>
                    <a:gd name="connsiteX17" fmla="*/ 7381568 w 7639665"/>
                    <a:gd name="connsiteY17" fmla="*/ 7375 h 471949"/>
                    <a:gd name="connsiteX18" fmla="*/ 7639665 w 7639665"/>
                    <a:gd name="connsiteY18" fmla="*/ 7375 h 471949"/>
                    <a:gd name="connsiteX0" fmla="*/ 0 w 7431650"/>
                    <a:gd name="connsiteY0" fmla="*/ 437665 h 471949"/>
                    <a:gd name="connsiteX1" fmla="*/ 499908 w 7431650"/>
                    <a:gd name="connsiteY1" fmla="*/ 464575 h 471949"/>
                    <a:gd name="connsiteX2" fmla="*/ 839121 w 7431650"/>
                    <a:gd name="connsiteY2" fmla="*/ 405581 h 471949"/>
                    <a:gd name="connsiteX3" fmla="*/ 1170959 w 7431650"/>
                    <a:gd name="connsiteY3" fmla="*/ 398207 h 471949"/>
                    <a:gd name="connsiteX4" fmla="*/ 1878882 w 7431650"/>
                    <a:gd name="connsiteY4" fmla="*/ 368710 h 471949"/>
                    <a:gd name="connsiteX5" fmla="*/ 2358204 w 7431650"/>
                    <a:gd name="connsiteY5" fmla="*/ 390833 h 471949"/>
                    <a:gd name="connsiteX6" fmla="*/ 2675295 w 7431650"/>
                    <a:gd name="connsiteY6" fmla="*/ 449826 h 471949"/>
                    <a:gd name="connsiteX7" fmla="*/ 2800656 w 7431650"/>
                    <a:gd name="connsiteY7" fmla="*/ 471949 h 471949"/>
                    <a:gd name="connsiteX8" fmla="*/ 3279979 w 7431650"/>
                    <a:gd name="connsiteY8" fmla="*/ 309717 h 471949"/>
                    <a:gd name="connsiteX9" fmla="*/ 3737179 w 7431650"/>
                    <a:gd name="connsiteY9" fmla="*/ 154859 h 471949"/>
                    <a:gd name="connsiteX10" fmla="*/ 4135385 w 7431650"/>
                    <a:gd name="connsiteY10" fmla="*/ 7375 h 471949"/>
                    <a:gd name="connsiteX11" fmla="*/ 4297617 w 7431650"/>
                    <a:gd name="connsiteY11" fmla="*/ 0 h 471949"/>
                    <a:gd name="connsiteX12" fmla="*/ 4563088 w 7431650"/>
                    <a:gd name="connsiteY12" fmla="*/ 51620 h 471949"/>
                    <a:gd name="connsiteX13" fmla="*/ 5160398 w 7431650"/>
                    <a:gd name="connsiteY13" fmla="*/ 132736 h 471949"/>
                    <a:gd name="connsiteX14" fmla="*/ 5543856 w 7431650"/>
                    <a:gd name="connsiteY14" fmla="*/ 176981 h 471949"/>
                    <a:gd name="connsiteX15" fmla="*/ 5942062 w 7431650"/>
                    <a:gd name="connsiteY15" fmla="*/ 36871 h 471949"/>
                    <a:gd name="connsiteX16" fmla="*/ 6391888 w 7431650"/>
                    <a:gd name="connsiteY16" fmla="*/ 14749 h 471949"/>
                    <a:gd name="connsiteX17" fmla="*/ 7173553 w 7431650"/>
                    <a:gd name="connsiteY17" fmla="*/ 7375 h 471949"/>
                    <a:gd name="connsiteX18" fmla="*/ 7431650 w 7431650"/>
                    <a:gd name="connsiteY18" fmla="*/ 7375 h 47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31650" h="471949">
                      <a:moveTo>
                        <a:pt x="0" y="437665"/>
                      </a:moveTo>
                      <a:lnTo>
                        <a:pt x="499908" y="464575"/>
                      </a:lnTo>
                      <a:lnTo>
                        <a:pt x="839121" y="405581"/>
                      </a:lnTo>
                      <a:lnTo>
                        <a:pt x="1170959" y="398207"/>
                      </a:lnTo>
                      <a:lnTo>
                        <a:pt x="1878882" y="368710"/>
                      </a:lnTo>
                      <a:lnTo>
                        <a:pt x="2358204" y="390833"/>
                      </a:lnTo>
                      <a:lnTo>
                        <a:pt x="2675295" y="449826"/>
                      </a:lnTo>
                      <a:lnTo>
                        <a:pt x="2800656" y="471949"/>
                      </a:lnTo>
                      <a:lnTo>
                        <a:pt x="3279979" y="309717"/>
                      </a:lnTo>
                      <a:lnTo>
                        <a:pt x="3737179" y="154859"/>
                      </a:lnTo>
                      <a:lnTo>
                        <a:pt x="4135385" y="7375"/>
                      </a:lnTo>
                      <a:lnTo>
                        <a:pt x="4297617" y="0"/>
                      </a:lnTo>
                      <a:lnTo>
                        <a:pt x="4563088" y="51620"/>
                      </a:lnTo>
                      <a:lnTo>
                        <a:pt x="5160398" y="132736"/>
                      </a:lnTo>
                      <a:lnTo>
                        <a:pt x="5543856" y="176981"/>
                      </a:lnTo>
                      <a:lnTo>
                        <a:pt x="5942062" y="36871"/>
                      </a:lnTo>
                      <a:lnTo>
                        <a:pt x="6391888" y="14749"/>
                      </a:lnTo>
                      <a:lnTo>
                        <a:pt x="7173553" y="7375"/>
                      </a:lnTo>
                      <a:lnTo>
                        <a:pt x="7431650" y="7375"/>
                      </a:lnTo>
                    </a:path>
                  </a:pathLst>
                </a:custGeom>
                <a:noFill/>
                <a:ln w="31750" cap="flat" cmpd="sng" algn="ctr">
                  <a:solidFill>
                    <a:srgbClr val="0DA64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2" name="Freeform 91"/>
                <p:cNvSpPr/>
                <p:nvPr/>
              </p:nvSpPr>
              <p:spPr>
                <a:xfrm>
                  <a:off x="4742121" y="2902688"/>
                  <a:ext cx="7421526" cy="760228"/>
                </a:xfrm>
                <a:custGeom>
                  <a:avLst/>
                  <a:gdLst>
                    <a:gd name="connsiteX0" fmla="*/ 0 w 7421526"/>
                    <a:gd name="connsiteY0" fmla="*/ 701749 h 760228"/>
                    <a:gd name="connsiteX1" fmla="*/ 1084521 w 7421526"/>
                    <a:gd name="connsiteY1" fmla="*/ 728331 h 760228"/>
                    <a:gd name="connsiteX2" fmla="*/ 3833037 w 7421526"/>
                    <a:gd name="connsiteY2" fmla="*/ 760228 h 760228"/>
                    <a:gd name="connsiteX3" fmla="*/ 4045688 w 7421526"/>
                    <a:gd name="connsiteY3" fmla="*/ 47847 h 760228"/>
                    <a:gd name="connsiteX4" fmla="*/ 4125432 w 7421526"/>
                    <a:gd name="connsiteY4" fmla="*/ 5317 h 760228"/>
                    <a:gd name="connsiteX5" fmla="*/ 4290237 w 7421526"/>
                    <a:gd name="connsiteY5" fmla="*/ 0 h 760228"/>
                    <a:gd name="connsiteX6" fmla="*/ 4853763 w 7421526"/>
                    <a:gd name="connsiteY6" fmla="*/ 95693 h 760228"/>
                    <a:gd name="connsiteX7" fmla="*/ 5550195 w 7421526"/>
                    <a:gd name="connsiteY7" fmla="*/ 180754 h 760228"/>
                    <a:gd name="connsiteX8" fmla="*/ 5943600 w 7421526"/>
                    <a:gd name="connsiteY8" fmla="*/ 37214 h 760228"/>
                    <a:gd name="connsiteX9" fmla="*/ 6406116 w 7421526"/>
                    <a:gd name="connsiteY9" fmla="*/ 10633 h 760228"/>
                    <a:gd name="connsiteX10" fmla="*/ 7277986 w 7421526"/>
                    <a:gd name="connsiteY10" fmla="*/ 5317 h 760228"/>
                    <a:gd name="connsiteX11" fmla="*/ 7421526 w 7421526"/>
                    <a:gd name="connsiteY11" fmla="*/ 0 h 76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1526" h="760228">
                      <a:moveTo>
                        <a:pt x="0" y="701749"/>
                      </a:moveTo>
                      <a:lnTo>
                        <a:pt x="1084521" y="728331"/>
                      </a:lnTo>
                      <a:lnTo>
                        <a:pt x="3833037" y="760228"/>
                      </a:lnTo>
                      <a:lnTo>
                        <a:pt x="4045688" y="47847"/>
                      </a:lnTo>
                      <a:lnTo>
                        <a:pt x="4125432" y="5317"/>
                      </a:lnTo>
                      <a:lnTo>
                        <a:pt x="4290237" y="0"/>
                      </a:lnTo>
                      <a:lnTo>
                        <a:pt x="4853763" y="95693"/>
                      </a:lnTo>
                      <a:lnTo>
                        <a:pt x="5550195" y="180754"/>
                      </a:lnTo>
                      <a:lnTo>
                        <a:pt x="5943600" y="37214"/>
                      </a:lnTo>
                      <a:lnTo>
                        <a:pt x="6406116" y="10633"/>
                      </a:lnTo>
                      <a:lnTo>
                        <a:pt x="7277986" y="5317"/>
                      </a:lnTo>
                      <a:lnTo>
                        <a:pt x="7421526" y="0"/>
                      </a:lnTo>
                    </a:path>
                  </a:pathLst>
                </a:custGeom>
                <a:noFill/>
                <a:ln w="31750" cap="flat" cmpd="sng" algn="ctr">
                  <a:solidFill>
                    <a:srgbClr val="E41F13">
                      <a:lumMod val="60000"/>
                      <a:lumOff val="4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3" name="Freeform 92"/>
                <p:cNvSpPr/>
                <p:nvPr/>
              </p:nvSpPr>
              <p:spPr>
                <a:xfrm>
                  <a:off x="4736805" y="3338623"/>
                  <a:ext cx="871869" cy="281763"/>
                </a:xfrm>
                <a:custGeom>
                  <a:avLst/>
                  <a:gdLst>
                    <a:gd name="connsiteX0" fmla="*/ 0 w 871869"/>
                    <a:gd name="connsiteY0" fmla="*/ 15949 h 281763"/>
                    <a:gd name="connsiteX1" fmla="*/ 409353 w 871869"/>
                    <a:gd name="connsiteY1" fmla="*/ 42530 h 281763"/>
                    <a:gd name="connsiteX2" fmla="*/ 590107 w 871869"/>
                    <a:gd name="connsiteY2" fmla="*/ 42530 h 281763"/>
                    <a:gd name="connsiteX3" fmla="*/ 749595 w 871869"/>
                    <a:gd name="connsiteY3" fmla="*/ 10633 h 281763"/>
                    <a:gd name="connsiteX4" fmla="*/ 871869 w 871869"/>
                    <a:gd name="connsiteY4" fmla="*/ 0 h 281763"/>
                    <a:gd name="connsiteX5" fmla="*/ 834655 w 871869"/>
                    <a:gd name="connsiteY5" fmla="*/ 281763 h 28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869" h="281763">
                      <a:moveTo>
                        <a:pt x="0" y="15949"/>
                      </a:moveTo>
                      <a:lnTo>
                        <a:pt x="409353" y="42530"/>
                      </a:lnTo>
                      <a:lnTo>
                        <a:pt x="590107" y="42530"/>
                      </a:lnTo>
                      <a:lnTo>
                        <a:pt x="749595" y="10633"/>
                      </a:lnTo>
                      <a:lnTo>
                        <a:pt x="871869" y="0"/>
                      </a:lnTo>
                      <a:lnTo>
                        <a:pt x="834655" y="281763"/>
                      </a:lnTo>
                    </a:path>
                  </a:pathLst>
                </a:custGeom>
                <a:noFill/>
                <a:ln w="31750" cap="flat" cmpd="sng" algn="ctr">
                  <a:solidFill>
                    <a:srgbClr val="E41F13">
                      <a:lumMod val="60000"/>
                      <a:lumOff val="4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94" name="AutoShape 29"/>
                <p:cNvCxnSpPr>
                  <a:cxnSpLocks noChangeShapeType="1"/>
                </p:cNvCxnSpPr>
                <p:nvPr/>
              </p:nvCxnSpPr>
              <p:spPr bwMode="auto">
                <a:xfrm flipH="1">
                  <a:off x="4712729" y="1842488"/>
                  <a:ext cx="4026" cy="1653039"/>
                </a:xfrm>
                <a:prstGeom prst="straightConnector1">
                  <a:avLst/>
                </a:prstGeom>
                <a:noFill/>
                <a:ln w="38100">
                  <a:solidFill>
                    <a:srgbClr val="1D1D1D"/>
                  </a:solidFill>
                  <a:round/>
                  <a:headEnd/>
                  <a:tailEnd type="oval" w="med" len="med"/>
                </a:ln>
                <a:extLst>
                  <a:ext uri="{909E8E84-426E-40DD-AFC4-6F175D3DCCD1}">
                    <a14:hiddenFill xmlns:a14="http://schemas.microsoft.com/office/drawing/2010/main">
                      <a:noFill/>
                    </a14:hiddenFill>
                  </a:ext>
                </a:extLst>
              </p:spPr>
            </p:cxnSp>
            <p:pic>
              <p:nvPicPr>
                <p:cNvPr id="95" name="Picture 8" descr="http://www.hubga.com/wp-content/uploads/2015/06/1024px-Metropolitan_Atlanta_Rapid_Transit_Authority_logo.svg_.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9605" y="1067434"/>
                  <a:ext cx="2490276" cy="457200"/>
                </a:xfrm>
                <a:prstGeom prst="rect">
                  <a:avLst/>
                </a:prstGeom>
                <a:solidFill>
                  <a:sysClr val="window" lastClr="FFFFFF"/>
                </a:solidFill>
              </p:spPr>
            </p:pic>
            <p:grpSp>
              <p:nvGrpSpPr>
                <p:cNvPr id="96" name="Group 95"/>
                <p:cNvGrpSpPr/>
                <p:nvPr/>
              </p:nvGrpSpPr>
              <p:grpSpPr>
                <a:xfrm>
                  <a:off x="845297" y="5135497"/>
                  <a:ext cx="10568156" cy="918171"/>
                  <a:chOff x="2043588" y="5135497"/>
                  <a:chExt cx="10568156" cy="918171"/>
                </a:xfrm>
              </p:grpSpPr>
              <p:grpSp>
                <p:nvGrpSpPr>
                  <p:cNvPr id="99" name="Group 98"/>
                  <p:cNvGrpSpPr/>
                  <p:nvPr/>
                </p:nvGrpSpPr>
                <p:grpSpPr>
                  <a:xfrm>
                    <a:off x="2043588" y="5135497"/>
                    <a:ext cx="8104825" cy="918171"/>
                    <a:chOff x="2576988" y="5135497"/>
                    <a:chExt cx="8104825" cy="918171"/>
                  </a:xfrm>
                </p:grpSpPr>
                <p:sp>
                  <p:nvSpPr>
                    <p:cNvPr id="102" name="Oval 101"/>
                    <p:cNvSpPr/>
                    <p:nvPr/>
                  </p:nvSpPr>
                  <p:spPr>
                    <a:xfrm>
                      <a:off x="3592399" y="5139267"/>
                      <a:ext cx="914400" cy="914400"/>
                    </a:xfrm>
                    <a:prstGeom prst="ellipse">
                      <a:avLst/>
                    </a:prstGeom>
                    <a:solidFill>
                      <a:srgbClr val="E4610F"/>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1</a:t>
                      </a:r>
                    </a:p>
                  </p:txBody>
                </p:sp>
                <p:sp>
                  <p:nvSpPr>
                    <p:cNvPr id="103" name="Oval 102"/>
                    <p:cNvSpPr/>
                    <p:nvPr/>
                  </p:nvSpPr>
                  <p:spPr>
                    <a:xfrm>
                      <a:off x="4607810" y="5139267"/>
                      <a:ext cx="914400" cy="914400"/>
                    </a:xfrm>
                    <a:prstGeom prst="ellipse">
                      <a:avLst/>
                    </a:prstGeom>
                    <a:solidFill>
                      <a:srgbClr val="E41F13">
                        <a:lumMod val="60000"/>
                        <a:lumOff val="40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2</a:t>
                      </a:r>
                    </a:p>
                  </p:txBody>
                </p:sp>
                <p:sp>
                  <p:nvSpPr>
                    <p:cNvPr id="104" name="Oval 103"/>
                    <p:cNvSpPr/>
                    <p:nvPr/>
                  </p:nvSpPr>
                  <p:spPr>
                    <a:xfrm>
                      <a:off x="5633615" y="5139267"/>
                      <a:ext cx="914400" cy="914400"/>
                    </a:xfrm>
                    <a:prstGeom prst="ellipse">
                      <a:avLst/>
                    </a:prstGeom>
                    <a:solidFill>
                      <a:srgbClr val="F8DA40"/>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26</a:t>
                      </a:r>
                    </a:p>
                  </p:txBody>
                </p:sp>
                <p:sp>
                  <p:nvSpPr>
                    <p:cNvPr id="105" name="Oval 104"/>
                    <p:cNvSpPr/>
                    <p:nvPr/>
                  </p:nvSpPr>
                  <p:spPr>
                    <a:xfrm>
                      <a:off x="6658869" y="5139268"/>
                      <a:ext cx="914400" cy="914400"/>
                    </a:xfrm>
                    <a:prstGeom prst="ellipse">
                      <a:avLst/>
                    </a:prstGeom>
                    <a:solidFill>
                      <a:srgbClr val="00A9E4"/>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99</a:t>
                      </a:r>
                    </a:p>
                  </p:txBody>
                </p:sp>
                <p:sp>
                  <p:nvSpPr>
                    <p:cNvPr id="106" name="Oval 105"/>
                    <p:cNvSpPr/>
                    <p:nvPr/>
                  </p:nvSpPr>
                  <p:spPr>
                    <a:xfrm>
                      <a:off x="7679741" y="5139267"/>
                      <a:ext cx="914400" cy="914400"/>
                    </a:xfrm>
                    <a:prstGeom prst="ellipse">
                      <a:avLst/>
                    </a:prstGeom>
                    <a:solidFill>
                      <a:srgbClr val="0DA642"/>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white"/>
                        </a:solidFill>
                        <a:effectLst/>
                        <a:uLnTx/>
                        <a:uFillTx/>
                        <a:latin typeface="Arial"/>
                        <a:ea typeface="+mn-ea"/>
                        <a:cs typeface="+mn-cs"/>
                      </a:endParaRPr>
                    </a:p>
                  </p:txBody>
                </p:sp>
                <p:sp>
                  <p:nvSpPr>
                    <p:cNvPr id="107" name="Oval 106"/>
                    <p:cNvSpPr/>
                    <p:nvPr/>
                  </p:nvSpPr>
                  <p:spPr>
                    <a:xfrm>
                      <a:off x="8700613" y="5139267"/>
                      <a:ext cx="914400" cy="914400"/>
                    </a:xfrm>
                    <a:prstGeom prst="ellipse">
                      <a:avLst/>
                    </a:prstGeom>
                    <a:solidFill>
                      <a:srgbClr val="C3D200">
                        <a:lumMod val="7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a:ea typeface="+mn-ea"/>
                        <a:cs typeface="+mn-cs"/>
                      </a:endParaRPr>
                    </a:p>
                  </p:txBody>
                </p:sp>
                <p:sp>
                  <p:nvSpPr>
                    <p:cNvPr id="108" name="Oval 107"/>
                    <p:cNvSpPr/>
                    <p:nvPr/>
                  </p:nvSpPr>
                  <p:spPr>
                    <a:xfrm>
                      <a:off x="2576988" y="5139267"/>
                      <a:ext cx="914400" cy="914400"/>
                    </a:xfrm>
                    <a:prstGeom prst="ellipse">
                      <a:avLst/>
                    </a:prstGeom>
                    <a:solidFill>
                      <a:srgbClr val="0070C0"/>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prstClr val="white"/>
                        </a:solidFill>
                        <a:effectLst/>
                        <a:uLnTx/>
                        <a:uFillTx/>
                        <a:latin typeface="Arial"/>
                        <a:ea typeface="+mn-ea"/>
                        <a:cs typeface="+mn-cs"/>
                      </a:endParaRPr>
                    </a:p>
                  </p:txBody>
                </p:sp>
                <p:sp>
                  <p:nvSpPr>
                    <p:cNvPr id="109" name="Oval 108"/>
                    <p:cNvSpPr/>
                    <p:nvPr/>
                  </p:nvSpPr>
                  <p:spPr>
                    <a:xfrm>
                      <a:off x="9767413" y="5135497"/>
                      <a:ext cx="914400" cy="914400"/>
                    </a:xfrm>
                    <a:prstGeom prst="ellipse">
                      <a:avLst/>
                    </a:prstGeom>
                    <a:solidFill>
                      <a:srgbClr val="003399"/>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rial"/>
                        <a:ea typeface="+mn-ea"/>
                        <a:cs typeface="+mn-cs"/>
                      </a:endParaRPr>
                    </a:p>
                  </p:txBody>
                </p:sp>
              </p:grpSp>
              <p:pic>
                <p:nvPicPr>
                  <p:cNvPr id="100" name="Picture 4" descr="http://poncecitymarket.wsits.com/content/uploads/shutt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263"/>
                  <a:stretch/>
                </p:blipFill>
                <p:spPr bwMode="auto">
                  <a:xfrm>
                    <a:off x="10249424" y="5205001"/>
                    <a:ext cx="1463040" cy="7702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s://lh3.googleusercontent.com/-3o0qMaMvuwc/AAAAAAAAAAI/AAAAAAAAC9I/nNqqB0ocJ5o/s0-c-k-no-ns/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13475" y="5197332"/>
                    <a:ext cx="798269" cy="798268"/>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TextBox 96"/>
                <p:cNvSpPr txBox="1"/>
                <p:nvPr/>
              </p:nvSpPr>
              <p:spPr>
                <a:xfrm>
                  <a:off x="3777787" y="1466474"/>
                  <a:ext cx="1873911" cy="286233"/>
                </a:xfrm>
                <a:prstGeom prst="rect">
                  <a:avLst/>
                </a:prstGeom>
                <a:solidFill>
                  <a:sysClr val="window" lastClr="FFFFFF"/>
                </a:solidFill>
              </p:spPr>
              <p:txBody>
                <a:bodyPr wrap="none" rtlCol="0">
                  <a:spAutoFit/>
                </a:bodyPr>
                <a:lstStyle/>
                <a:p>
                  <a:pPr marL="0" marR="0" lvl="0" indent="0" algn="ctr" defTabSz="457200" eaLnBrk="1" fontAlgn="auto" latinLnBrk="0" hangingPunct="1">
                    <a:lnSpc>
                      <a:spcPct val="90000"/>
                    </a:lnSpc>
                    <a:spcBef>
                      <a:spcPts val="200"/>
                    </a:spcBef>
                    <a:spcAft>
                      <a:spcPts val="400"/>
                    </a:spcAft>
                    <a:buClrTx/>
                    <a:buSzTx/>
                    <a:buFontTx/>
                    <a:buNone/>
                    <a:tabLst/>
                    <a:defRPr/>
                  </a:pPr>
                  <a:r>
                    <a:rPr kumimoji="0" lang="en-US" sz="1400" b="0" i="0" u="none" strike="noStrike" kern="0" cap="none" spc="0" normalizeH="0" baseline="0" noProof="0" dirty="0">
                      <a:ln>
                        <a:noFill/>
                      </a:ln>
                      <a:solidFill>
                        <a:srgbClr val="1D1D1D"/>
                      </a:solidFill>
                      <a:effectLst/>
                      <a:uLnTx/>
                      <a:uFillTx/>
                    </a:rPr>
                    <a:t>North Avenue Station</a:t>
                  </a:r>
                </a:p>
              </p:txBody>
            </p:sp>
            <p:sp>
              <p:nvSpPr>
                <p:cNvPr id="98" name="TextBox 97"/>
                <p:cNvSpPr txBox="1"/>
                <p:nvPr/>
              </p:nvSpPr>
              <p:spPr>
                <a:xfrm>
                  <a:off x="8832850" y="6090803"/>
                  <a:ext cx="2746265" cy="244682"/>
                </a:xfrm>
                <a:prstGeom prst="rect">
                  <a:avLst/>
                </a:prstGeom>
                <a:noFill/>
              </p:spPr>
              <p:txBody>
                <a:bodyPr wrap="none" rtlCol="0">
                  <a:spAutoFit/>
                </a:bodyPr>
                <a:lstStyle/>
                <a:p>
                  <a:pPr marL="0" marR="0" lvl="0" indent="0" defTabSz="457200" eaLnBrk="1" fontAlgn="auto" latinLnBrk="0" hangingPunct="1">
                    <a:lnSpc>
                      <a:spcPct val="90000"/>
                    </a:lnSpc>
                    <a:spcBef>
                      <a:spcPts val="200"/>
                    </a:spcBef>
                    <a:spcAft>
                      <a:spcPts val="400"/>
                    </a:spcAft>
                    <a:buClrTx/>
                    <a:buSzTx/>
                    <a:buFontTx/>
                    <a:buNone/>
                    <a:tabLst/>
                    <a:defRPr/>
                  </a:pPr>
                  <a:r>
                    <a:rPr kumimoji="0" lang="en-US" sz="1100" b="0" i="0" u="none" strike="noStrike" kern="0" cap="none" spc="0" normalizeH="0" baseline="0" noProof="0" dirty="0">
                      <a:ln>
                        <a:noFill/>
                      </a:ln>
                      <a:solidFill>
                        <a:srgbClr val="1D1D1D"/>
                      </a:solidFill>
                      <a:effectLst/>
                      <a:uLnTx/>
                      <a:uFillTx/>
                    </a:rPr>
                    <a:t>Private Shuttles for Employees &amp; Visitors</a:t>
                  </a:r>
                </a:p>
              </p:txBody>
            </p:sp>
          </p:grpSp>
        </p:grpSp>
        <p:pic>
          <p:nvPicPr>
            <p:cNvPr id="113" name="Picture 2" descr="http://nbccollegefootballtalk.files.wordpress.com/2010/11/georgia_tech.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671" y="5373085"/>
              <a:ext cx="509042" cy="317201"/>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TextBox 114"/>
          <p:cNvSpPr txBox="1"/>
          <p:nvPr/>
        </p:nvSpPr>
        <p:spPr>
          <a:xfrm>
            <a:off x="4510222" y="5380182"/>
            <a:ext cx="652090" cy="369332"/>
          </a:xfrm>
          <a:prstGeom prst="rect">
            <a:avLst/>
          </a:prstGeom>
          <a:noFill/>
        </p:spPr>
        <p:txBody>
          <a:bodyPr wrap="square" rtlCol="0">
            <a:spAutoFit/>
          </a:bodyPr>
          <a:lstStyle/>
          <a:p>
            <a:r>
              <a:rPr lang="en-US" b="1" dirty="0">
                <a:solidFill>
                  <a:schemeClr val="bg1"/>
                </a:solidFill>
              </a:rPr>
              <a:t>102</a:t>
            </a:r>
          </a:p>
        </p:txBody>
      </p:sp>
      <p:sp>
        <p:nvSpPr>
          <p:cNvPr id="116" name="TextBox 115"/>
          <p:cNvSpPr txBox="1"/>
          <p:nvPr/>
        </p:nvSpPr>
        <p:spPr>
          <a:xfrm>
            <a:off x="5250662" y="5373085"/>
            <a:ext cx="652090" cy="369332"/>
          </a:xfrm>
          <a:prstGeom prst="rect">
            <a:avLst/>
          </a:prstGeom>
          <a:noFill/>
        </p:spPr>
        <p:txBody>
          <a:bodyPr wrap="square" rtlCol="0">
            <a:spAutoFit/>
          </a:bodyPr>
          <a:lstStyle/>
          <a:p>
            <a:r>
              <a:rPr lang="en-US" b="1" dirty="0">
                <a:solidFill>
                  <a:schemeClr val="bg1"/>
                </a:solidFill>
              </a:rPr>
              <a:t>110</a:t>
            </a:r>
          </a:p>
        </p:txBody>
      </p:sp>
      <p:sp>
        <p:nvSpPr>
          <p:cNvPr id="117" name="TextBox 116"/>
          <p:cNvSpPr txBox="1"/>
          <p:nvPr/>
        </p:nvSpPr>
        <p:spPr>
          <a:xfrm>
            <a:off x="6044055" y="5240471"/>
            <a:ext cx="652090" cy="615553"/>
          </a:xfrm>
          <a:prstGeom prst="rect">
            <a:avLst/>
          </a:prstGeom>
          <a:noFill/>
        </p:spPr>
        <p:txBody>
          <a:bodyPr wrap="square" rtlCol="0">
            <a:spAutoFit/>
          </a:bodyPr>
          <a:lstStyle/>
          <a:p>
            <a:pPr algn="ctr"/>
            <a:r>
              <a:rPr lang="en-US" sz="850" dirty="0">
                <a:solidFill>
                  <a:schemeClr val="bg1"/>
                </a:solidFill>
              </a:rPr>
              <a:t>Planned</a:t>
            </a:r>
          </a:p>
          <a:p>
            <a:pPr algn="ctr"/>
            <a:r>
              <a:rPr lang="en-US" sz="850" dirty="0">
                <a:solidFill>
                  <a:schemeClr val="bg1"/>
                </a:solidFill>
              </a:rPr>
              <a:t>Future</a:t>
            </a:r>
          </a:p>
          <a:p>
            <a:pPr algn="ctr"/>
            <a:r>
              <a:rPr lang="en-US" sz="850" dirty="0">
                <a:solidFill>
                  <a:schemeClr val="bg1"/>
                </a:solidFill>
              </a:rPr>
              <a:t>Streetcar</a:t>
            </a:r>
          </a:p>
          <a:p>
            <a:pPr algn="ctr"/>
            <a:r>
              <a:rPr lang="en-US" sz="850" dirty="0">
                <a:solidFill>
                  <a:schemeClr val="bg1"/>
                </a:solidFill>
              </a:rPr>
              <a:t>Route</a:t>
            </a:r>
          </a:p>
        </p:txBody>
      </p:sp>
    </p:spTree>
    <p:extLst>
      <p:ext uri="{BB962C8B-B14F-4D97-AF65-F5344CB8AC3E}">
        <p14:creationId xmlns:p14="http://schemas.microsoft.com/office/powerpoint/2010/main" val="49950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2925393"/>
            <a:ext cx="9143999" cy="1871923"/>
            <a:chOff x="0" y="2447072"/>
            <a:chExt cx="12191999" cy="249589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21" t="32488" r="2128" b="36901"/>
            <a:stretch/>
          </p:blipFill>
          <p:spPr>
            <a:xfrm>
              <a:off x="0" y="2447072"/>
              <a:ext cx="12191999" cy="2495897"/>
            </a:xfrm>
            <a:prstGeom prst="rect">
              <a:avLst/>
            </a:prstGeom>
          </p:spPr>
        </p:pic>
        <p:pic>
          <p:nvPicPr>
            <p:cNvPr id="6"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297691" y="3876719"/>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1455744" y="368303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2400557" y="3503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3457978" y="3503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4220096" y="3497615"/>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4599916" y="3495527"/>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5173361" y="3503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5566583" y="3497615"/>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5959805" y="3503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6975831" y="350705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8233326" y="350705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9916358" y="3553955"/>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11532358" y="357465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3769594" y="350705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9501981" y="3555560"/>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4003675" y="349552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7726147" y="350895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8484379" y="3508953"/>
              <a:ext cx="76125" cy="23458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4" name="AutoShape 29"/>
          <p:cNvCxnSpPr>
            <a:cxnSpLocks noChangeShapeType="1"/>
          </p:cNvCxnSpPr>
          <p:nvPr/>
        </p:nvCxnSpPr>
        <p:spPr bwMode="auto">
          <a:xfrm>
            <a:off x="2019685" y="2851828"/>
            <a:ext cx="0" cy="757977"/>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25" name="AutoShape 29"/>
          <p:cNvCxnSpPr>
            <a:cxnSpLocks noChangeShapeType="1"/>
          </p:cNvCxnSpPr>
          <p:nvPr/>
        </p:nvCxnSpPr>
        <p:spPr bwMode="auto">
          <a:xfrm flipV="1">
            <a:off x="1568064" y="3940334"/>
            <a:ext cx="0" cy="1094233"/>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26" name="AutoShape 29"/>
          <p:cNvCxnSpPr>
            <a:cxnSpLocks noChangeShapeType="1"/>
          </p:cNvCxnSpPr>
          <p:nvPr/>
        </p:nvCxnSpPr>
        <p:spPr bwMode="auto">
          <a:xfrm>
            <a:off x="5585126" y="2797827"/>
            <a:ext cx="68" cy="913907"/>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27" name="AutoShape 29"/>
          <p:cNvCxnSpPr>
            <a:cxnSpLocks noChangeShapeType="1"/>
          </p:cNvCxnSpPr>
          <p:nvPr/>
        </p:nvCxnSpPr>
        <p:spPr bwMode="auto">
          <a:xfrm flipV="1">
            <a:off x="762598" y="4173564"/>
            <a:ext cx="0" cy="1045614"/>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28" name="AutoShape 29"/>
          <p:cNvCxnSpPr>
            <a:cxnSpLocks noChangeShapeType="1"/>
          </p:cNvCxnSpPr>
          <p:nvPr/>
        </p:nvCxnSpPr>
        <p:spPr bwMode="auto">
          <a:xfrm flipV="1">
            <a:off x="3362325" y="3940335"/>
            <a:ext cx="9014" cy="1046680"/>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29" name="AutoShape 29"/>
          <p:cNvCxnSpPr>
            <a:cxnSpLocks noChangeShapeType="1"/>
          </p:cNvCxnSpPr>
          <p:nvPr/>
        </p:nvCxnSpPr>
        <p:spPr bwMode="auto">
          <a:xfrm>
            <a:off x="3117385" y="2797827"/>
            <a:ext cx="68" cy="913907"/>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30" name="AutoShape 29"/>
          <p:cNvCxnSpPr>
            <a:cxnSpLocks noChangeShapeType="1"/>
          </p:cNvCxnSpPr>
          <p:nvPr/>
        </p:nvCxnSpPr>
        <p:spPr bwMode="auto">
          <a:xfrm flipV="1">
            <a:off x="7674587" y="4032640"/>
            <a:ext cx="0" cy="1094233"/>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31" name="AutoShape 29"/>
          <p:cNvCxnSpPr>
            <a:cxnSpLocks noChangeShapeType="1"/>
          </p:cNvCxnSpPr>
          <p:nvPr/>
        </p:nvCxnSpPr>
        <p:spPr bwMode="auto">
          <a:xfrm flipH="1">
            <a:off x="3524905" y="2471955"/>
            <a:ext cx="3020" cy="1239779"/>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32" name="AutoShape 29"/>
          <p:cNvCxnSpPr>
            <a:cxnSpLocks noChangeShapeType="1"/>
          </p:cNvCxnSpPr>
          <p:nvPr/>
        </p:nvCxnSpPr>
        <p:spPr bwMode="auto">
          <a:xfrm>
            <a:off x="7505689" y="2797827"/>
            <a:ext cx="68" cy="913907"/>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785" y="2190843"/>
            <a:ext cx="1213834" cy="682781"/>
          </a:xfrm>
          <a:prstGeom prst="rect">
            <a:avLst/>
          </a:prstGeom>
          <a:ln>
            <a:noFill/>
          </a:ln>
        </p:spPr>
      </p:pic>
      <p:pic>
        <p:nvPicPr>
          <p:cNvPr id="34" name="Picture 6" descr="http://aht.seriouseats.com/images/2014/03/20140320-287267-varsity-signage.jpg"/>
          <p:cNvPicPr>
            <a:picLocks noChangeAspect="1" noChangeArrowheads="1"/>
          </p:cNvPicPr>
          <p:nvPr/>
        </p:nvPicPr>
        <p:blipFill rotWithShape="1">
          <a:blip r:embed="rId5">
            <a:extLst>
              <a:ext uri="{28A0092B-C50C-407E-A947-70E740481C1C}">
                <a14:useLocalDpi xmlns:a14="http://schemas.microsoft.com/office/drawing/2010/main" val="0"/>
              </a:ext>
            </a:extLst>
          </a:blip>
          <a:srcRect l="18614" r="11472"/>
          <a:stretch/>
        </p:blipFill>
        <p:spPr bwMode="auto">
          <a:xfrm>
            <a:off x="2508299" y="2129500"/>
            <a:ext cx="637794" cy="685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12" descr="https://www.bme.gatech.edu/bme/sites/default/files/technology-enterprise-par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91" y="4854728"/>
            <a:ext cx="1027898" cy="6858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6" name="AutoShape 6" descr="Image result for traffic signal clip art"/>
          <p:cNvSpPr>
            <a:spLocks noChangeAspect="1" noChangeArrowheads="1"/>
          </p:cNvSpPr>
          <p:nvPr/>
        </p:nvSpPr>
        <p:spPr bwMode="auto">
          <a:xfrm>
            <a:off x="230981" y="880139"/>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cxnSp>
        <p:nvCxnSpPr>
          <p:cNvPr id="39" name="AutoShape 29"/>
          <p:cNvCxnSpPr>
            <a:cxnSpLocks noChangeShapeType="1"/>
          </p:cNvCxnSpPr>
          <p:nvPr/>
        </p:nvCxnSpPr>
        <p:spPr bwMode="auto">
          <a:xfrm flipV="1">
            <a:off x="3702311" y="3933640"/>
            <a:ext cx="0" cy="1278843"/>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40" name="AutoShape 29"/>
          <p:cNvCxnSpPr>
            <a:cxnSpLocks noChangeShapeType="1"/>
          </p:cNvCxnSpPr>
          <p:nvPr/>
        </p:nvCxnSpPr>
        <p:spPr bwMode="auto">
          <a:xfrm flipV="1">
            <a:off x="1996130" y="4014292"/>
            <a:ext cx="0" cy="1094233"/>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42" name="AutoShape 29"/>
          <p:cNvCxnSpPr>
            <a:cxnSpLocks noChangeShapeType="1"/>
          </p:cNvCxnSpPr>
          <p:nvPr/>
        </p:nvCxnSpPr>
        <p:spPr bwMode="auto">
          <a:xfrm flipV="1">
            <a:off x="3574564" y="4248676"/>
            <a:ext cx="0" cy="1081239"/>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pic>
        <p:nvPicPr>
          <p:cNvPr id="44" name="Picture 10" descr="https://upload.wikimedia.org/wikipedia/en/a/ac/Bankofamericaplaza-atlanta-night-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8693" y="4854728"/>
            <a:ext cx="45842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http://images.fineartamerica.com/images-medium-large-5/historic-fox-theatre-in-detroit-michigan-peter-ciro.jpg"/>
          <p:cNvPicPr>
            <a:picLocks noChangeAspect="1" noChangeArrowheads="1"/>
          </p:cNvPicPr>
          <p:nvPr/>
        </p:nvPicPr>
        <p:blipFill rotWithShape="1">
          <a:blip r:embed="rId8">
            <a:extLst>
              <a:ext uri="{28A0092B-C50C-407E-A947-70E740481C1C}">
                <a14:useLocalDpi xmlns:a14="http://schemas.microsoft.com/office/drawing/2010/main" val="0"/>
              </a:ext>
            </a:extLst>
          </a:blip>
          <a:srcRect l="8841" t="6442" r="7159"/>
          <a:stretch/>
        </p:blipFill>
        <p:spPr bwMode="auto">
          <a:xfrm>
            <a:off x="4128516" y="2218564"/>
            <a:ext cx="740664" cy="64161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AutoShape 29"/>
          <p:cNvCxnSpPr>
            <a:cxnSpLocks noChangeShapeType="1"/>
            <a:stCxn id="45" idx="1"/>
          </p:cNvCxnSpPr>
          <p:nvPr/>
        </p:nvCxnSpPr>
        <p:spPr bwMode="auto">
          <a:xfrm rot="10800000" flipV="1">
            <a:off x="3806952" y="2539373"/>
            <a:ext cx="321565" cy="963072"/>
          </a:xfrm>
          <a:prstGeom prst="bentConnector2">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pic>
        <p:nvPicPr>
          <p:cNvPr id="48" name="Picture 20" descr="http://www.centralparkatlanta.org/index_files/image006.jpg"/>
          <p:cNvPicPr>
            <a:picLocks noChangeAspect="1" noChangeArrowheads="1"/>
          </p:cNvPicPr>
          <p:nvPr/>
        </p:nvPicPr>
        <p:blipFill rotWithShape="1">
          <a:blip r:embed="rId9">
            <a:extLst>
              <a:ext uri="{28A0092B-C50C-407E-A947-70E740481C1C}">
                <a14:useLocalDpi xmlns:a14="http://schemas.microsoft.com/office/drawing/2010/main" val="0"/>
              </a:ext>
            </a:extLst>
          </a:blip>
          <a:srcRect r="18736" b="15244"/>
          <a:stretch/>
        </p:blipFill>
        <p:spPr bwMode="auto">
          <a:xfrm>
            <a:off x="5052376" y="4853710"/>
            <a:ext cx="742635" cy="581257"/>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AutoShape 29"/>
          <p:cNvCxnSpPr>
            <a:cxnSpLocks noChangeShapeType="1"/>
          </p:cNvCxnSpPr>
          <p:nvPr/>
        </p:nvCxnSpPr>
        <p:spPr bwMode="auto">
          <a:xfrm flipH="1" flipV="1">
            <a:off x="5507501" y="4307612"/>
            <a:ext cx="1801" cy="679403"/>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pic>
        <p:nvPicPr>
          <p:cNvPr id="50" name="Picture 22" descr="http://beltlineorg.wpengine.netdna-cdn.com/wp-content/uploads/2012/10/4thWard-fall.jpg"/>
          <p:cNvPicPr>
            <a:picLocks noChangeAspect="1" noChangeArrowheads="1"/>
          </p:cNvPicPr>
          <p:nvPr/>
        </p:nvPicPr>
        <p:blipFill rotWithShape="1">
          <a:blip r:embed="rId10">
            <a:extLst>
              <a:ext uri="{28A0092B-C50C-407E-A947-70E740481C1C}">
                <a14:useLocalDpi xmlns:a14="http://schemas.microsoft.com/office/drawing/2010/main" val="0"/>
              </a:ext>
            </a:extLst>
          </a:blip>
          <a:srcRect l="9338" r="17745"/>
          <a:stretch/>
        </p:blipFill>
        <p:spPr bwMode="auto">
          <a:xfrm>
            <a:off x="6809994" y="4854728"/>
            <a:ext cx="960121" cy="685800"/>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AutoShape 29"/>
          <p:cNvCxnSpPr>
            <a:cxnSpLocks noChangeShapeType="1"/>
          </p:cNvCxnSpPr>
          <p:nvPr/>
        </p:nvCxnSpPr>
        <p:spPr bwMode="auto">
          <a:xfrm>
            <a:off x="7861344" y="2832299"/>
            <a:ext cx="68" cy="913907"/>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cxnSp>
        <p:nvCxnSpPr>
          <p:cNvPr id="53" name="AutoShape 29"/>
          <p:cNvCxnSpPr>
            <a:cxnSpLocks noChangeShapeType="1"/>
          </p:cNvCxnSpPr>
          <p:nvPr/>
        </p:nvCxnSpPr>
        <p:spPr bwMode="auto">
          <a:xfrm flipV="1">
            <a:off x="8880268" y="4032640"/>
            <a:ext cx="0" cy="1094233"/>
          </a:xfrm>
          <a:prstGeom prst="straightConnector1">
            <a:avLst/>
          </a:prstGeom>
          <a:noFill/>
          <a:ln w="25400">
            <a:solidFill>
              <a:schemeClr val="tx1"/>
            </a:solidFill>
            <a:round/>
            <a:headEnd/>
            <a:tailEnd type="oval" w="med" len="med"/>
          </a:ln>
          <a:extLst>
            <a:ext uri="{909E8E84-426E-40dd-AFC4-6F175D3DCCD1}">
              <a14:hiddenFill xmlns="" xmlns:a14="http://schemas.microsoft.com/office/drawing/2010/main">
                <a:noFill/>
              </a14:hiddenFill>
            </a:ext>
          </a:extLst>
        </p:spPr>
      </p:cxnSp>
      <p:pic>
        <p:nvPicPr>
          <p:cNvPr id="54" name="Picture 26" descr="http://www.artsatl.com/wp-content/uploads/2015/03/JohnLewis2-650x369-e1425592258204.jpg"/>
          <p:cNvPicPr>
            <a:picLocks noChangeAspect="1" noChangeArrowheads="1"/>
          </p:cNvPicPr>
          <p:nvPr/>
        </p:nvPicPr>
        <p:blipFill rotWithShape="1">
          <a:blip r:embed="rId11">
            <a:extLst>
              <a:ext uri="{28A0092B-C50C-407E-A947-70E740481C1C}">
                <a14:useLocalDpi xmlns:a14="http://schemas.microsoft.com/office/drawing/2010/main" val="0"/>
              </a:ext>
            </a:extLst>
          </a:blip>
          <a:srcRect l="11936"/>
          <a:stretch/>
        </p:blipFill>
        <p:spPr bwMode="auto">
          <a:xfrm>
            <a:off x="8030497" y="4853709"/>
            <a:ext cx="1064582" cy="6858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http://www.georgiahealthnews.com/wp-content/uploads/2015/06/photo-1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97065" y="2180150"/>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img3.wikia.nocookie.net/__cb20110509154346/nba/images/d/df/GeorgiaTech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62037" y="2229806"/>
            <a:ext cx="714980" cy="55847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73061" y="2270302"/>
            <a:ext cx="997806" cy="202888"/>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93637" y="2379130"/>
            <a:ext cx="1308312" cy="414398"/>
          </a:xfrm>
          <a:prstGeom prst="rect">
            <a:avLst/>
          </a:prstGeom>
        </p:spPr>
      </p:pic>
      <p:pic>
        <p:nvPicPr>
          <p:cNvPr id="1030" name="Picture 6" descr="Related imag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104" y="5056704"/>
            <a:ext cx="785736" cy="5893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ocal cola logo 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0989" y="5098589"/>
            <a:ext cx="505533" cy="5055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dot logo 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79282" y="4890410"/>
            <a:ext cx="1236824" cy="254097"/>
          </a:xfrm>
          <a:prstGeom prst="rect">
            <a:avLst/>
          </a:prstGeom>
          <a:noFill/>
          <a:extLst>
            <a:ext uri="{909E8E84-426E-40DD-AFC4-6F175D3DCCD1}">
              <a14:hiddenFill xmlns:a14="http://schemas.microsoft.com/office/drawing/2010/main">
                <a:solidFill>
                  <a:srgbClr val="FFFFFF"/>
                </a:solidFill>
              </a14:hiddenFill>
            </a:ext>
          </a:extLst>
        </p:spPr>
      </p:pic>
      <p:sp>
        <p:nvSpPr>
          <p:cNvPr id="60" name="AutoShape 12" descr="Image result for emory healthcare logo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Image result for emory healthcare logo 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93476" y="5351355"/>
            <a:ext cx="728153" cy="25168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Destinations &amp; employment</a:t>
            </a:r>
          </a:p>
        </p:txBody>
      </p:sp>
    </p:spTree>
    <p:extLst>
      <p:ext uri="{BB962C8B-B14F-4D97-AF65-F5344CB8AC3E}">
        <p14:creationId xmlns:p14="http://schemas.microsoft.com/office/powerpoint/2010/main" val="1669182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Bicycle and pedestrian</a:t>
            </a:r>
          </a:p>
        </p:txBody>
      </p:sp>
      <p:grpSp>
        <p:nvGrpSpPr>
          <p:cNvPr id="4" name="Group 3"/>
          <p:cNvGrpSpPr/>
          <p:nvPr/>
        </p:nvGrpSpPr>
        <p:grpSpPr>
          <a:xfrm>
            <a:off x="76200" y="2209800"/>
            <a:ext cx="8991600" cy="3651066"/>
            <a:chOff x="0" y="1890390"/>
            <a:chExt cx="12192000" cy="4359436"/>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21" t="32488" r="2128" b="36901"/>
            <a:stretch/>
          </p:blipFill>
          <p:spPr>
            <a:xfrm>
              <a:off x="0" y="2447072"/>
              <a:ext cx="12191999" cy="2495897"/>
            </a:xfrm>
            <a:prstGeom prst="rect">
              <a:avLst/>
            </a:prstGeom>
          </p:spPr>
        </p:pic>
        <p:pic>
          <p:nvPicPr>
            <p:cNvPr id="6"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297691" y="3876719"/>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1455744" y="368303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2400557" y="3503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3457978" y="3503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4220096" y="3497615"/>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4599916" y="3495527"/>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5173361" y="3503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5566583" y="3497615"/>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5959805" y="350368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6975831" y="350705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8233326" y="350705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9916358" y="3553955"/>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11532358" y="357465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3769594" y="350705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9501981" y="3555560"/>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4003675" y="3495526"/>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7726147" y="350895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www.clipartbest.com/cliparts/4cb/Kj9/4cbKj9zc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73" r="32376"/>
            <a:stretch/>
          </p:blipFill>
          <p:spPr bwMode="auto">
            <a:xfrm>
              <a:off x="8484379" y="3508953"/>
              <a:ext cx="76125" cy="2345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http://beltlineorg.wpengine.netdna-cdn.com/wp-content/themes/beltline/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0144" y="1890390"/>
              <a:ext cx="1426029" cy="457200"/>
            </a:xfrm>
            <a:prstGeom prst="rect">
              <a:avLst/>
            </a:prstGeom>
            <a:solidFill>
              <a:sysClr val="window" lastClr="FFFFFF"/>
            </a:solidFill>
          </p:spPr>
        </p:pic>
        <p:pic>
          <p:nvPicPr>
            <p:cNvPr id="25" name="Picture 2" descr="http://cdn.1001freedownloads.com/vector/thumb/77642/bicycle_pictogr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2814" y="3800326"/>
              <a:ext cx="457200" cy="268033"/>
            </a:xfrm>
            <a:prstGeom prst="rect">
              <a:avLst/>
            </a:prstGeom>
            <a:solidFill>
              <a:srgbClr val="0DA642">
                <a:lumMod val="60000"/>
                <a:lumOff val="40000"/>
              </a:srgbClr>
            </a:solidFill>
          </p:spPr>
        </p:pic>
        <p:pic>
          <p:nvPicPr>
            <p:cNvPr id="26" name="Picture 2" descr="http://cdn.1001freedownloads.com/vector/thumb/77642/bicycle_pictogr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9895" y="3352940"/>
              <a:ext cx="457200" cy="268033"/>
            </a:xfrm>
            <a:prstGeom prst="rect">
              <a:avLst/>
            </a:prstGeom>
            <a:solidFill>
              <a:srgbClr val="0DA642">
                <a:lumMod val="60000"/>
                <a:lumOff val="40000"/>
              </a:srgbClr>
            </a:solidFill>
          </p:spPr>
        </p:pic>
        <p:pic>
          <p:nvPicPr>
            <p:cNvPr id="27" name="Picture 2" descr="http://cdn.1001freedownloads.com/vector/thumb/77642/bicycle_pictogr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8567" y="4086742"/>
              <a:ext cx="457200" cy="268033"/>
            </a:xfrm>
            <a:prstGeom prst="rect">
              <a:avLst/>
            </a:prstGeom>
            <a:solidFill>
              <a:srgbClr val="0DA642">
                <a:lumMod val="60000"/>
                <a:lumOff val="40000"/>
              </a:srgbClr>
            </a:solidFill>
          </p:spPr>
        </p:pic>
        <p:pic>
          <p:nvPicPr>
            <p:cNvPr id="28" name="Picture 2" descr="http://cdn.1001freedownloads.com/vector/thumb/77642/bicycle_pictogr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7232" y="3085151"/>
              <a:ext cx="457200" cy="268033"/>
            </a:xfrm>
            <a:prstGeom prst="rect">
              <a:avLst/>
            </a:prstGeom>
            <a:solidFill>
              <a:srgbClr val="0DA642">
                <a:lumMod val="60000"/>
                <a:lumOff val="40000"/>
              </a:srgbClr>
            </a:solidFill>
          </p:spPr>
        </p:pic>
        <p:pic>
          <p:nvPicPr>
            <p:cNvPr id="29" name="Picture 2" descr="http://cdn.1001freedownloads.com/vector/thumb/77642/bicycle_pictogr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8815" y="5768116"/>
              <a:ext cx="457200" cy="268033"/>
            </a:xfrm>
            <a:prstGeom prst="rect">
              <a:avLst/>
            </a:prstGeom>
            <a:solidFill>
              <a:srgbClr val="0DA642">
                <a:lumMod val="60000"/>
                <a:lumOff val="40000"/>
              </a:srgbClr>
            </a:solidFill>
          </p:spPr>
        </p:pic>
        <p:sp>
          <p:nvSpPr>
            <p:cNvPr id="30" name="TextBox 29"/>
            <p:cNvSpPr txBox="1"/>
            <p:nvPr/>
          </p:nvSpPr>
          <p:spPr>
            <a:xfrm>
              <a:off x="7416800" y="5722217"/>
              <a:ext cx="3387339" cy="313932"/>
            </a:xfrm>
            <a:prstGeom prst="rect">
              <a:avLst/>
            </a:prstGeom>
            <a:noFill/>
          </p:spPr>
          <p:txBody>
            <a:bodyPr wrap="none" rtlCol="0">
              <a:spAutoFit/>
            </a:bodyPr>
            <a:lstStyle/>
            <a:p>
              <a:pPr marL="0" marR="0" lvl="0" indent="0" defTabSz="457200" eaLnBrk="1" fontAlgn="auto" latinLnBrk="0" hangingPunct="1">
                <a:lnSpc>
                  <a:spcPct val="90000"/>
                </a:lnSpc>
                <a:spcBef>
                  <a:spcPts val="200"/>
                </a:spcBef>
                <a:spcAft>
                  <a:spcPts val="400"/>
                </a:spcAft>
                <a:buClrTx/>
                <a:buSzTx/>
                <a:buFontTx/>
                <a:buNone/>
                <a:tabLst/>
                <a:defRPr/>
              </a:pPr>
              <a:r>
                <a:rPr kumimoji="0" lang="en-US" sz="1600" b="0" i="0" u="none" strike="noStrike" kern="0" cap="none" spc="0" normalizeH="0" baseline="0" noProof="0" dirty="0">
                  <a:ln>
                    <a:noFill/>
                  </a:ln>
                  <a:solidFill>
                    <a:srgbClr val="1D1D1D"/>
                  </a:solidFill>
                  <a:effectLst/>
                  <a:uLnTx/>
                  <a:uFillTx/>
                </a:rPr>
                <a:t>Future Atlanta Bike Share locations</a:t>
              </a:r>
            </a:p>
          </p:txBody>
        </p:sp>
        <p:sp>
          <p:nvSpPr>
            <p:cNvPr id="31" name="Freeform 30"/>
            <p:cNvSpPr/>
            <p:nvPr/>
          </p:nvSpPr>
          <p:spPr>
            <a:xfrm>
              <a:off x="10220325" y="2447925"/>
              <a:ext cx="1133475" cy="2495550"/>
            </a:xfrm>
            <a:custGeom>
              <a:avLst/>
              <a:gdLst>
                <a:gd name="connsiteX0" fmla="*/ 0 w 1133475"/>
                <a:gd name="connsiteY0" fmla="*/ 0 h 2495550"/>
                <a:gd name="connsiteX1" fmla="*/ 304800 w 1133475"/>
                <a:gd name="connsiteY1" fmla="*/ 1381125 h 2495550"/>
                <a:gd name="connsiteX2" fmla="*/ 647700 w 1133475"/>
                <a:gd name="connsiteY2" fmla="*/ 1924050 h 2495550"/>
                <a:gd name="connsiteX3" fmla="*/ 1133475 w 1133475"/>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1133475" h="2495550">
                  <a:moveTo>
                    <a:pt x="0" y="0"/>
                  </a:moveTo>
                  <a:lnTo>
                    <a:pt x="304800" y="1381125"/>
                  </a:lnTo>
                  <a:lnTo>
                    <a:pt x="647700" y="1924050"/>
                  </a:lnTo>
                  <a:lnTo>
                    <a:pt x="1133475" y="2495550"/>
                  </a:lnTo>
                </a:path>
              </a:pathLst>
            </a:custGeom>
            <a:noFill/>
            <a:ln w="50800" cap="flat" cmpd="sng" algn="ctr">
              <a:solidFill>
                <a:srgbClr val="0DA64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32" name="AutoShape 29"/>
            <p:cNvCxnSpPr>
              <a:cxnSpLocks noChangeShapeType="1"/>
            </p:cNvCxnSpPr>
            <p:nvPr/>
          </p:nvCxnSpPr>
          <p:spPr bwMode="auto">
            <a:xfrm>
              <a:off x="10448719" y="2316903"/>
              <a:ext cx="91" cy="1218542"/>
            </a:xfrm>
            <a:prstGeom prst="straightConnector1">
              <a:avLst/>
            </a:prstGeom>
            <a:noFill/>
            <a:ln w="25400">
              <a:solidFill>
                <a:srgbClr val="1D1D1D"/>
              </a:solidFill>
              <a:round/>
              <a:headEnd/>
              <a:tailEnd type="oval" w="med" len="med"/>
            </a:ln>
            <a:extLst>
              <a:ext uri="{909E8E84-426E-40DD-AFC4-6F175D3DCCD1}">
                <a14:hiddenFill xmlns:a14="http://schemas.microsoft.com/office/drawing/2010/main">
                  <a:noFill/>
                </a14:hiddenFill>
              </a:ext>
            </a:extLst>
          </p:spPr>
        </p:cxnSp>
        <p:sp>
          <p:nvSpPr>
            <p:cNvPr id="33" name="Oval 32"/>
            <p:cNvSpPr/>
            <p:nvPr/>
          </p:nvSpPr>
          <p:spPr>
            <a:xfrm>
              <a:off x="7010400" y="5076934"/>
              <a:ext cx="299351" cy="274320"/>
            </a:xfrm>
            <a:prstGeom prst="ellipse">
              <a:avLst/>
            </a:prstGeom>
            <a:solidFill>
              <a:srgbClr val="0DA642"/>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a:ea typeface="+mn-ea"/>
                <a:cs typeface="+mn-cs"/>
              </a:endParaRPr>
            </a:p>
          </p:txBody>
        </p:sp>
        <p:sp>
          <p:nvSpPr>
            <p:cNvPr id="34" name="TextBox 33"/>
            <p:cNvSpPr txBox="1"/>
            <p:nvPr/>
          </p:nvSpPr>
          <p:spPr>
            <a:xfrm>
              <a:off x="7416800" y="5076934"/>
              <a:ext cx="2837508" cy="313932"/>
            </a:xfrm>
            <a:prstGeom prst="rect">
              <a:avLst/>
            </a:prstGeom>
            <a:noFill/>
          </p:spPr>
          <p:txBody>
            <a:bodyPr wrap="none" rtlCol="0">
              <a:spAutoFit/>
            </a:bodyPr>
            <a:lstStyle/>
            <a:p>
              <a:pPr marL="0" marR="0" lvl="0" indent="0" defTabSz="457200" eaLnBrk="1" fontAlgn="auto" latinLnBrk="0" hangingPunct="1">
                <a:lnSpc>
                  <a:spcPct val="90000"/>
                </a:lnSpc>
                <a:spcBef>
                  <a:spcPts val="200"/>
                </a:spcBef>
                <a:spcAft>
                  <a:spcPts val="400"/>
                </a:spcAft>
                <a:buClrTx/>
                <a:buSzTx/>
                <a:buFontTx/>
                <a:buNone/>
                <a:tabLst/>
                <a:defRPr/>
              </a:pPr>
              <a:r>
                <a:rPr kumimoji="0" lang="en-US" sz="1600" b="0" i="0" u="none" strike="noStrike" kern="0" cap="none" spc="0" normalizeH="0" baseline="0" noProof="0" dirty="0">
                  <a:ln>
                    <a:noFill/>
                  </a:ln>
                  <a:solidFill>
                    <a:srgbClr val="1D1D1D"/>
                  </a:solidFill>
                  <a:effectLst/>
                  <a:uLnTx/>
                  <a:uFillTx/>
                </a:rPr>
                <a:t>Atlanta Beltline Eastside Trail</a:t>
              </a:r>
            </a:p>
          </p:txBody>
        </p:sp>
        <p:sp>
          <p:nvSpPr>
            <p:cNvPr id="35" name="Freeform 34"/>
            <p:cNvSpPr/>
            <p:nvPr/>
          </p:nvSpPr>
          <p:spPr>
            <a:xfrm>
              <a:off x="11649075" y="2924175"/>
              <a:ext cx="542925" cy="1571625"/>
            </a:xfrm>
            <a:custGeom>
              <a:avLst/>
              <a:gdLst>
                <a:gd name="connsiteX0" fmla="*/ 0 w 542925"/>
                <a:gd name="connsiteY0" fmla="*/ 0 h 1571625"/>
                <a:gd name="connsiteX1" fmla="*/ 342900 w 542925"/>
                <a:gd name="connsiteY1" fmla="*/ 1571625 h 1571625"/>
                <a:gd name="connsiteX2" fmla="*/ 542925 w 542925"/>
                <a:gd name="connsiteY2" fmla="*/ 1552575 h 1571625"/>
              </a:gdLst>
              <a:ahLst/>
              <a:cxnLst>
                <a:cxn ang="0">
                  <a:pos x="connsiteX0" y="connsiteY0"/>
                </a:cxn>
                <a:cxn ang="0">
                  <a:pos x="connsiteX1" y="connsiteY1"/>
                </a:cxn>
                <a:cxn ang="0">
                  <a:pos x="connsiteX2" y="connsiteY2"/>
                </a:cxn>
              </a:cxnLst>
              <a:rect l="l" t="t" r="r" b="b"/>
              <a:pathLst>
                <a:path w="542925" h="1571625">
                  <a:moveTo>
                    <a:pt x="0" y="0"/>
                  </a:moveTo>
                  <a:lnTo>
                    <a:pt x="342900" y="1571625"/>
                  </a:lnTo>
                  <a:lnTo>
                    <a:pt x="542925" y="1552575"/>
                  </a:lnTo>
                </a:path>
              </a:pathLst>
            </a:custGeom>
            <a:noFill/>
            <a:ln w="50800" cap="flat" cmpd="sng" algn="ctr">
              <a:solidFill>
                <a:srgbClr val="00A9E4">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6" name="Oval 35"/>
            <p:cNvSpPr/>
            <p:nvPr/>
          </p:nvSpPr>
          <p:spPr>
            <a:xfrm>
              <a:off x="7010400" y="5408285"/>
              <a:ext cx="299351" cy="274320"/>
            </a:xfrm>
            <a:prstGeom prst="ellipse">
              <a:avLst/>
            </a:prstGeom>
            <a:solidFill>
              <a:srgbClr val="00A9E4">
                <a:lumMod val="7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a:ea typeface="+mn-ea"/>
                <a:cs typeface="+mn-cs"/>
              </a:endParaRPr>
            </a:p>
          </p:txBody>
        </p:sp>
        <p:sp>
          <p:nvSpPr>
            <p:cNvPr id="37" name="TextBox 36"/>
            <p:cNvSpPr txBox="1"/>
            <p:nvPr/>
          </p:nvSpPr>
          <p:spPr>
            <a:xfrm>
              <a:off x="7416800" y="5408285"/>
              <a:ext cx="1928605" cy="313932"/>
            </a:xfrm>
            <a:prstGeom prst="rect">
              <a:avLst/>
            </a:prstGeom>
            <a:noFill/>
          </p:spPr>
          <p:txBody>
            <a:bodyPr wrap="none" rtlCol="0">
              <a:spAutoFit/>
            </a:bodyPr>
            <a:lstStyle/>
            <a:p>
              <a:pPr marL="0" marR="0" lvl="0" indent="0" defTabSz="457200" eaLnBrk="1" fontAlgn="auto" latinLnBrk="0" hangingPunct="1">
                <a:lnSpc>
                  <a:spcPct val="90000"/>
                </a:lnSpc>
                <a:spcBef>
                  <a:spcPts val="200"/>
                </a:spcBef>
                <a:spcAft>
                  <a:spcPts val="400"/>
                </a:spcAft>
                <a:buClrTx/>
                <a:buSzTx/>
                <a:buFontTx/>
                <a:buNone/>
                <a:tabLst/>
                <a:defRPr/>
              </a:pPr>
              <a:r>
                <a:rPr kumimoji="0" lang="en-US" sz="1600" b="0" i="0" u="none" strike="noStrike" kern="0" cap="none" spc="0" normalizeH="0" baseline="0" noProof="0" dirty="0">
                  <a:ln>
                    <a:noFill/>
                  </a:ln>
                  <a:solidFill>
                    <a:srgbClr val="1D1D1D"/>
                  </a:solidFill>
                  <a:effectLst/>
                  <a:uLnTx/>
                  <a:uFillTx/>
                </a:rPr>
                <a:t>Freedom Park Trail</a:t>
              </a:r>
            </a:p>
          </p:txBody>
        </p:sp>
        <p:pic>
          <p:nvPicPr>
            <p:cNvPr id="38" name="Picture 2" descr="http://cdn.1001freedownloads.com/vector/thumb/77642/bicycle_pictogr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3950" y="2949611"/>
              <a:ext cx="457200" cy="268033"/>
            </a:xfrm>
            <a:prstGeom prst="rect">
              <a:avLst/>
            </a:prstGeom>
            <a:solidFill>
              <a:srgbClr val="0DA642">
                <a:lumMod val="60000"/>
                <a:lumOff val="40000"/>
              </a:srgbClr>
            </a:solidFill>
          </p:spPr>
        </p:pic>
        <p:sp>
          <p:nvSpPr>
            <p:cNvPr id="39" name="TextBox 38"/>
            <p:cNvSpPr txBox="1"/>
            <p:nvPr/>
          </p:nvSpPr>
          <p:spPr>
            <a:xfrm>
              <a:off x="711200" y="5154704"/>
              <a:ext cx="5175624" cy="1095122"/>
            </a:xfrm>
            <a:prstGeom prst="rect">
              <a:avLst/>
            </a:prstGeom>
            <a:noFill/>
          </p:spPr>
          <p:txBody>
            <a:bodyPr wrap="square" rtlCol="0">
              <a:spAutoFit/>
            </a:bodyPr>
            <a:lstStyle/>
            <a:p>
              <a:pPr marL="285750" marR="0" lvl="0" indent="-285750" defTabSz="457200" eaLnBrk="1" fontAlgn="auto" latinLnBrk="0" hangingPunct="1">
                <a:lnSpc>
                  <a:spcPct val="90000"/>
                </a:lnSpc>
                <a:spcBef>
                  <a:spcPts val="2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D1D1D"/>
                  </a:solidFill>
                  <a:effectLst/>
                  <a:uLnTx/>
                  <a:uFillTx/>
                </a:rPr>
                <a:t>Heavy pedestrian activity </a:t>
              </a:r>
            </a:p>
            <a:p>
              <a:pPr marL="285750" marR="0" lvl="0" indent="-285750" defTabSz="457200" eaLnBrk="1" fontAlgn="auto" latinLnBrk="0" hangingPunct="1">
                <a:lnSpc>
                  <a:spcPct val="90000"/>
                </a:lnSpc>
                <a:spcBef>
                  <a:spcPts val="2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D1D1D"/>
                  </a:solidFill>
                  <a:effectLst/>
                  <a:uLnTx/>
                  <a:uFillTx/>
                </a:rPr>
                <a:t>Few existing on-street bicycle facilities on cross streets</a:t>
              </a:r>
            </a:p>
          </p:txBody>
        </p:sp>
      </p:grpSp>
    </p:spTree>
    <p:extLst>
      <p:ext uri="{BB962C8B-B14F-4D97-AF65-F5344CB8AC3E}">
        <p14:creationId xmlns:p14="http://schemas.microsoft.com/office/powerpoint/2010/main" val="3451816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21" t="32488" r="2128" b="36901"/>
          <a:stretch/>
        </p:blipFill>
        <p:spPr>
          <a:xfrm>
            <a:off x="1" y="2692554"/>
            <a:ext cx="9143999" cy="1871923"/>
          </a:xfrm>
          <a:prstGeom prst="rect">
            <a:avLst/>
          </a:prstGeom>
        </p:spPr>
      </p:pic>
      <p:pic>
        <p:nvPicPr>
          <p:cNvPr id="6"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223269" y="3764790"/>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1091808" y="3619527"/>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1800418" y="3485013"/>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2593484" y="3485013"/>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3165072" y="3480462"/>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3449937" y="3478896"/>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3880021" y="3485013"/>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4174938" y="3480462"/>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4469854" y="3485013"/>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5231874" y="3487542"/>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6174995" y="3487542"/>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7437269" y="3522717"/>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8649269" y="3538240"/>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2827196" y="3487542"/>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7126486" y="3523920"/>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3002757" y="3478895"/>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5794611" y="3488965"/>
            <a:ext cx="57094" cy="1759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www.clipartbest.com/cliparts/4cb/Kj9/4cbKj9zcg.png"/>
          <p:cNvPicPr>
            <a:picLocks noChangeAspect="1" noChangeArrowheads="1"/>
          </p:cNvPicPr>
          <p:nvPr/>
        </p:nvPicPr>
        <p:blipFill rotWithShape="1">
          <a:blip r:embed="rId3">
            <a:extLst>
              <a:ext uri="{28A0092B-C50C-407E-A947-70E740481C1C}">
                <a14:useLocalDpi xmlns:a14="http://schemas.microsoft.com/office/drawing/2010/main" val="0"/>
              </a:ext>
            </a:extLst>
          </a:blip>
          <a:srcRect l="35173" r="32376"/>
          <a:stretch/>
        </p:blipFill>
        <p:spPr bwMode="auto">
          <a:xfrm>
            <a:off x="6363285" y="3488965"/>
            <a:ext cx="57094" cy="1759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327889" y="4568637"/>
            <a:ext cx="979755" cy="590931"/>
          </a:xfrm>
          <a:prstGeom prst="rect">
            <a:avLst/>
          </a:prstGeom>
          <a:noFill/>
        </p:spPr>
        <p:txBody>
          <a:bodyPr wrap="none" rtlCol="0">
            <a:spAutoFit/>
          </a:bodyPr>
          <a:lstStyle/>
          <a:p>
            <a:pPr algn="ctr">
              <a:lnSpc>
                <a:spcPct val="90000"/>
              </a:lnSpc>
              <a:spcBef>
                <a:spcPts val="150"/>
              </a:spcBef>
              <a:spcAft>
                <a:spcPts val="300"/>
              </a:spcAft>
            </a:pPr>
            <a:r>
              <a:rPr lang="en-US" sz="1200" b="1" dirty="0"/>
              <a:t>18</a:t>
            </a:r>
            <a:br>
              <a:rPr lang="en-US" sz="1200" b="1" dirty="0"/>
            </a:br>
            <a:r>
              <a:rPr lang="en-US" sz="1200" b="1" dirty="0"/>
              <a:t>signalized</a:t>
            </a:r>
            <a:br>
              <a:rPr lang="en-US" sz="1200" b="1" dirty="0"/>
            </a:br>
            <a:r>
              <a:rPr lang="en-US" sz="1200" b="1" dirty="0"/>
              <a:t>intersections</a:t>
            </a:r>
          </a:p>
        </p:txBody>
      </p:sp>
      <p:sp>
        <p:nvSpPr>
          <p:cNvPr id="25" name="TextBox 24"/>
          <p:cNvSpPr txBox="1"/>
          <p:nvPr/>
        </p:nvSpPr>
        <p:spPr>
          <a:xfrm>
            <a:off x="5941774" y="2307488"/>
            <a:ext cx="2648417" cy="424732"/>
          </a:xfrm>
          <a:prstGeom prst="rect">
            <a:avLst/>
          </a:prstGeom>
          <a:noFill/>
        </p:spPr>
        <p:txBody>
          <a:bodyPr wrap="none" rtlCol="0">
            <a:spAutoFit/>
          </a:bodyPr>
          <a:lstStyle/>
          <a:p>
            <a:pPr algn="ctr">
              <a:lnSpc>
                <a:spcPct val="90000"/>
              </a:lnSpc>
              <a:spcBef>
                <a:spcPts val="150"/>
              </a:spcBef>
              <a:spcAft>
                <a:spcPts val="300"/>
              </a:spcAft>
            </a:pPr>
            <a:r>
              <a:rPr lang="en-US" sz="1200" b="1" dirty="0"/>
              <a:t>Connects Northside Dr. (US 29/SR 3) &amp;</a:t>
            </a:r>
            <a:br>
              <a:rPr lang="en-US" sz="1200" b="1" dirty="0"/>
            </a:br>
            <a:r>
              <a:rPr lang="en-US" sz="1200" b="1" dirty="0"/>
              <a:t>Freedom Pkwy. (SR 10)</a:t>
            </a:r>
          </a:p>
        </p:txBody>
      </p:sp>
      <p:sp>
        <p:nvSpPr>
          <p:cNvPr id="26" name="TextBox 25"/>
          <p:cNvSpPr txBox="1"/>
          <p:nvPr/>
        </p:nvSpPr>
        <p:spPr>
          <a:xfrm>
            <a:off x="4756587" y="4568636"/>
            <a:ext cx="1133387" cy="424732"/>
          </a:xfrm>
          <a:prstGeom prst="rect">
            <a:avLst/>
          </a:prstGeom>
          <a:noFill/>
        </p:spPr>
        <p:txBody>
          <a:bodyPr wrap="none" rtlCol="0">
            <a:spAutoFit/>
          </a:bodyPr>
          <a:lstStyle/>
          <a:p>
            <a:pPr algn="ctr">
              <a:lnSpc>
                <a:spcPct val="90000"/>
              </a:lnSpc>
              <a:spcBef>
                <a:spcPts val="150"/>
              </a:spcBef>
              <a:spcAft>
                <a:spcPts val="300"/>
              </a:spcAft>
            </a:pPr>
            <a:r>
              <a:rPr lang="en-US" sz="1200" b="1" dirty="0"/>
              <a:t>Varied Lane</a:t>
            </a:r>
            <a:br>
              <a:rPr lang="en-US" sz="1200" b="1" dirty="0"/>
            </a:br>
            <a:r>
              <a:rPr lang="en-US" sz="1200" b="1" dirty="0"/>
              <a:t>Configurations</a:t>
            </a:r>
          </a:p>
        </p:txBody>
      </p:sp>
      <p:sp>
        <p:nvSpPr>
          <p:cNvPr id="27" name="TextBox 26"/>
          <p:cNvSpPr txBox="1"/>
          <p:nvPr/>
        </p:nvSpPr>
        <p:spPr>
          <a:xfrm>
            <a:off x="684893" y="4568636"/>
            <a:ext cx="2195088" cy="424732"/>
          </a:xfrm>
          <a:prstGeom prst="rect">
            <a:avLst/>
          </a:prstGeom>
          <a:noFill/>
        </p:spPr>
        <p:txBody>
          <a:bodyPr wrap="none" rtlCol="0">
            <a:spAutoFit/>
          </a:bodyPr>
          <a:lstStyle/>
          <a:p>
            <a:pPr algn="ctr">
              <a:lnSpc>
                <a:spcPct val="90000"/>
              </a:lnSpc>
              <a:spcBef>
                <a:spcPts val="150"/>
              </a:spcBef>
              <a:spcAft>
                <a:spcPts val="300"/>
              </a:spcAft>
            </a:pPr>
            <a:r>
              <a:rPr lang="en-US" sz="1200" b="1" dirty="0"/>
              <a:t>Peak-Hour Congestion between</a:t>
            </a:r>
            <a:br>
              <a:rPr lang="en-US" sz="1200" b="1" dirty="0"/>
            </a:br>
            <a:r>
              <a:rPr lang="en-US" sz="1200" b="1" dirty="0"/>
              <a:t>Northside Dr. &amp; Piedmont Ave.</a:t>
            </a:r>
          </a:p>
        </p:txBody>
      </p:sp>
      <p:sp>
        <p:nvSpPr>
          <p:cNvPr id="28" name="TextBox 27"/>
          <p:cNvSpPr txBox="1"/>
          <p:nvPr/>
        </p:nvSpPr>
        <p:spPr>
          <a:xfrm>
            <a:off x="6638578" y="4568636"/>
            <a:ext cx="1768946" cy="424732"/>
          </a:xfrm>
          <a:prstGeom prst="rect">
            <a:avLst/>
          </a:prstGeom>
          <a:noFill/>
        </p:spPr>
        <p:txBody>
          <a:bodyPr wrap="none" rtlCol="0">
            <a:spAutoFit/>
          </a:bodyPr>
          <a:lstStyle/>
          <a:p>
            <a:pPr algn="ctr">
              <a:lnSpc>
                <a:spcPct val="90000"/>
              </a:lnSpc>
              <a:spcBef>
                <a:spcPts val="150"/>
              </a:spcBef>
              <a:spcAft>
                <a:spcPts val="300"/>
              </a:spcAft>
            </a:pPr>
            <a:r>
              <a:rPr lang="en-US" sz="1200" b="1" dirty="0"/>
              <a:t>Possible Excess Capacity</a:t>
            </a:r>
            <a:br>
              <a:rPr lang="en-US" sz="1200" b="1" dirty="0"/>
            </a:br>
            <a:r>
              <a:rPr lang="en-US" sz="1200" b="1" dirty="0"/>
              <a:t>East of Piedmont Ave.</a:t>
            </a:r>
          </a:p>
        </p:txBody>
      </p:sp>
      <p:sp>
        <p:nvSpPr>
          <p:cNvPr id="29" name="TextBox 28"/>
          <p:cNvSpPr txBox="1"/>
          <p:nvPr/>
        </p:nvSpPr>
        <p:spPr>
          <a:xfrm>
            <a:off x="3353098" y="2307488"/>
            <a:ext cx="2267224" cy="424732"/>
          </a:xfrm>
          <a:prstGeom prst="rect">
            <a:avLst/>
          </a:prstGeom>
          <a:noFill/>
        </p:spPr>
        <p:txBody>
          <a:bodyPr wrap="none" rtlCol="0">
            <a:spAutoFit/>
          </a:bodyPr>
          <a:lstStyle/>
          <a:p>
            <a:pPr algn="ctr">
              <a:lnSpc>
                <a:spcPct val="90000"/>
              </a:lnSpc>
              <a:spcBef>
                <a:spcPts val="150"/>
              </a:spcBef>
              <a:spcAft>
                <a:spcPts val="300"/>
              </a:spcAft>
            </a:pPr>
            <a:r>
              <a:rPr lang="en-US" sz="1200" b="1" dirty="0"/>
              <a:t>Crosses &amp; Access to</a:t>
            </a:r>
            <a:br>
              <a:rPr lang="en-US" sz="1200" b="1" dirty="0"/>
            </a:br>
            <a:r>
              <a:rPr lang="en-US" sz="1200" b="1" dirty="0"/>
              <a:t>Downtown Connector (I-75/I-85)</a:t>
            </a:r>
          </a:p>
        </p:txBody>
      </p:sp>
      <p:sp>
        <p:nvSpPr>
          <p:cNvPr id="30" name="TextBox 29"/>
          <p:cNvSpPr txBox="1"/>
          <p:nvPr/>
        </p:nvSpPr>
        <p:spPr>
          <a:xfrm>
            <a:off x="702358" y="2140686"/>
            <a:ext cx="1765227" cy="590931"/>
          </a:xfrm>
          <a:prstGeom prst="rect">
            <a:avLst/>
          </a:prstGeom>
          <a:noFill/>
        </p:spPr>
        <p:txBody>
          <a:bodyPr wrap="none" rtlCol="0">
            <a:spAutoFit/>
          </a:bodyPr>
          <a:lstStyle/>
          <a:p>
            <a:pPr algn="ctr">
              <a:lnSpc>
                <a:spcPct val="90000"/>
              </a:lnSpc>
              <a:spcBef>
                <a:spcPts val="150"/>
              </a:spcBef>
              <a:spcAft>
                <a:spcPts val="300"/>
              </a:spcAft>
            </a:pPr>
            <a:r>
              <a:rPr lang="en-US" sz="1200" b="1" dirty="0"/>
              <a:t>US 29/US 278/SR 8</a:t>
            </a:r>
            <a:br>
              <a:rPr lang="en-US" sz="1200" b="1" dirty="0"/>
            </a:br>
            <a:r>
              <a:rPr lang="en-US" sz="1200" b="1" dirty="0"/>
              <a:t>between Northside Dr. &amp;</a:t>
            </a:r>
            <a:br>
              <a:rPr lang="en-US" sz="1200" b="1" dirty="0"/>
            </a:br>
            <a:r>
              <a:rPr lang="en-US" sz="1200" b="1" dirty="0"/>
              <a:t>Juniper St./Piedmont Rd.</a:t>
            </a:r>
          </a:p>
        </p:txBody>
      </p:sp>
      <p:sp>
        <p:nvSpPr>
          <p:cNvPr id="3" name="Title 2"/>
          <p:cNvSpPr>
            <a:spLocks noGrp="1"/>
          </p:cNvSpPr>
          <p:nvPr>
            <p:ph type="title"/>
          </p:nvPr>
        </p:nvSpPr>
        <p:spPr/>
        <p:txBody>
          <a:bodyPr/>
          <a:lstStyle/>
          <a:p>
            <a:r>
              <a:rPr lang="en-US" dirty="0"/>
              <a:t>roadway</a:t>
            </a:r>
          </a:p>
        </p:txBody>
      </p:sp>
    </p:spTree>
    <p:extLst>
      <p:ext uri="{BB962C8B-B14F-4D97-AF65-F5344CB8AC3E}">
        <p14:creationId xmlns:p14="http://schemas.microsoft.com/office/powerpoint/2010/main" val="567741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age result for autonomous car icon"/>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08377" y="778226"/>
            <a:ext cx="854092" cy="8540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7849" y="778226"/>
            <a:ext cx="6774092" cy="992577"/>
          </a:xfrm>
          <a:prstGeom prst="rect">
            <a:avLst/>
          </a:prstGeom>
        </p:spPr>
        <p:txBody>
          <a:bodyPr wrap="square" lIns="68579" tIns="34289" rIns="68579" bIns="34289">
            <a:spAutoFit/>
          </a:bodyPr>
          <a:lstStyle/>
          <a:p>
            <a:pPr algn="ctr" defTabSz="685783"/>
            <a:r>
              <a:rPr lang="en-US" sz="2000" b="1" dirty="0">
                <a:solidFill>
                  <a:schemeClr val="bg1"/>
                </a:solidFill>
              </a:rPr>
              <a:t>A public demonstration and “living lab” for IoT deployment, data collection/analytics, autonomous vehicles, and partnerships.</a:t>
            </a:r>
          </a:p>
        </p:txBody>
      </p:sp>
      <p:pic>
        <p:nvPicPr>
          <p:cNvPr id="6" name="Picture 14" descr="Image result for georgia tech transparent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5506" y="905576"/>
            <a:ext cx="688171" cy="68817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778790" y="4505850"/>
            <a:ext cx="2975172" cy="1169551"/>
            <a:chOff x="6103230" y="3257561"/>
            <a:chExt cx="3250521" cy="1559401"/>
          </a:xfrm>
        </p:grpSpPr>
        <p:pic>
          <p:nvPicPr>
            <p:cNvPr id="18" name="Picture 2" descr="https://image.freepik.com/free-icon/traffic-lights_318-33094.png"/>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03230" y="3352106"/>
              <a:ext cx="629548" cy="78006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6747287" y="3257561"/>
              <a:ext cx="2606464" cy="1559401"/>
            </a:xfrm>
            <a:prstGeom prst="rect">
              <a:avLst/>
            </a:prstGeom>
          </p:spPr>
          <p:txBody>
            <a:bodyPr wrap="square">
              <a:spAutoFit/>
            </a:bodyPr>
            <a:lstStyle/>
            <a:p>
              <a:pPr defTabSz="685783"/>
              <a:r>
                <a:rPr lang="en-US" sz="1400" b="1" dirty="0"/>
                <a:t>Connected and coordinated traffic signals </a:t>
              </a:r>
              <a:r>
                <a:rPr lang="en-US" sz="1400" dirty="0"/>
                <a:t>with advanced traffic responsive signal timing</a:t>
              </a:r>
            </a:p>
          </p:txBody>
        </p:sp>
      </p:grpSp>
      <p:grpSp>
        <p:nvGrpSpPr>
          <p:cNvPr id="3" name="Group 2"/>
          <p:cNvGrpSpPr/>
          <p:nvPr/>
        </p:nvGrpSpPr>
        <p:grpSpPr>
          <a:xfrm>
            <a:off x="459896" y="3111844"/>
            <a:ext cx="2628062" cy="1384995"/>
            <a:chOff x="180748" y="3091681"/>
            <a:chExt cx="2628062" cy="1384995"/>
          </a:xfrm>
        </p:grpSpPr>
        <p:grpSp>
          <p:nvGrpSpPr>
            <p:cNvPr id="13" name="Group 12"/>
            <p:cNvGrpSpPr/>
            <p:nvPr/>
          </p:nvGrpSpPr>
          <p:grpSpPr>
            <a:xfrm>
              <a:off x="180748" y="3091681"/>
              <a:ext cx="2628062" cy="1384995"/>
              <a:chOff x="4260372" y="2838923"/>
              <a:chExt cx="3594875" cy="2462210"/>
            </a:xfrm>
          </p:grpSpPr>
          <p:pic>
            <p:nvPicPr>
              <p:cNvPr id="14" name="Picture 13"/>
              <p:cNvPicPr>
                <a:picLocks noChangeAspect="1"/>
              </p:cNvPicPr>
              <p:nvPr/>
            </p:nvPicPr>
            <p:blipFill>
              <a:blip r:embed="rId5">
                <a:duotone>
                  <a:schemeClr val="accent2">
                    <a:shade val="45000"/>
                    <a:satMod val="135000"/>
                  </a:schemeClr>
                  <a:prstClr val="white"/>
                </a:duotone>
              </a:blip>
              <a:stretch>
                <a:fillRect/>
              </a:stretch>
            </p:blipFill>
            <p:spPr>
              <a:xfrm>
                <a:off x="4260372" y="2850167"/>
                <a:ext cx="689491" cy="690849"/>
              </a:xfrm>
              <a:prstGeom prst="ellipse">
                <a:avLst/>
              </a:prstGeom>
            </p:spPr>
          </p:pic>
          <p:sp>
            <p:nvSpPr>
              <p:cNvPr id="15" name="Rectangle 14"/>
              <p:cNvSpPr/>
              <p:nvPr/>
            </p:nvSpPr>
            <p:spPr>
              <a:xfrm>
                <a:off x="5036315" y="2838923"/>
                <a:ext cx="2818932" cy="2462210"/>
              </a:xfrm>
              <a:prstGeom prst="rect">
                <a:avLst/>
              </a:prstGeom>
            </p:spPr>
            <p:txBody>
              <a:bodyPr wrap="square">
                <a:spAutoFit/>
              </a:bodyPr>
              <a:lstStyle/>
              <a:p>
                <a:pPr defTabSz="685783"/>
                <a:r>
                  <a:rPr lang="en-US" sz="1400" dirty="0"/>
                  <a:t>Deploy smart city data platform and demo </a:t>
                </a:r>
                <a:r>
                  <a:rPr lang="en-US" sz="1400" b="1" dirty="0"/>
                  <a:t>open APIs</a:t>
                </a:r>
                <a:r>
                  <a:rPr lang="en-US" sz="1400" dirty="0"/>
                  <a:t>, advanced analytics and data visualization tech</a:t>
                </a:r>
              </a:p>
            </p:txBody>
          </p:sp>
        </p:gr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7969" t="48781" r="52859" b="20731"/>
            <a:stretch/>
          </p:blipFill>
          <p:spPr>
            <a:xfrm>
              <a:off x="249358" y="3458328"/>
              <a:ext cx="346606" cy="256813"/>
            </a:xfrm>
            <a:prstGeom prst="ellipse">
              <a:avLst/>
            </a:prstGeom>
            <a:solidFill>
              <a:schemeClr val="tx1">
                <a:lumMod val="50000"/>
                <a:lumOff val="50000"/>
              </a:schemeClr>
            </a:solidFill>
          </p:spPr>
        </p:pic>
        <p:sp>
          <p:nvSpPr>
            <p:cNvPr id="21" name="TextBox 20"/>
            <p:cNvSpPr txBox="1"/>
            <p:nvPr/>
          </p:nvSpPr>
          <p:spPr>
            <a:xfrm>
              <a:off x="208954" y="3440893"/>
              <a:ext cx="582778" cy="253916"/>
            </a:xfrm>
            <a:prstGeom prst="rect">
              <a:avLst/>
            </a:prstGeom>
            <a:noFill/>
            <a:effectLst>
              <a:outerShdw blurRad="50800" dist="38100" algn="l" rotWithShape="0">
                <a:prstClr val="black">
                  <a:alpha val="40000"/>
                </a:prstClr>
              </a:outerShdw>
            </a:effectLst>
          </p:spPr>
          <p:txBody>
            <a:bodyPr wrap="square" lIns="68579" tIns="34289" rIns="68579" bIns="34289" rtlCol="0">
              <a:spAutoFit/>
            </a:bodyPr>
            <a:lstStyle/>
            <a:p>
              <a:pPr defTabSz="685783"/>
              <a:r>
                <a:rPr lang="en-US" sz="1200" b="1" dirty="0">
                  <a:solidFill>
                    <a:prstClr val="white"/>
                  </a:solidFill>
                  <a:effectLst>
                    <a:outerShdw blurRad="38100" dist="38100" dir="2700000" algn="tl">
                      <a:srgbClr val="000000">
                        <a:alpha val="43137"/>
                      </a:srgbClr>
                    </a:outerShdw>
                  </a:effectLst>
                </a:rPr>
                <a:t>APIs</a:t>
              </a:r>
            </a:p>
          </p:txBody>
        </p:sp>
      </p:grpSp>
      <p:grpSp>
        <p:nvGrpSpPr>
          <p:cNvPr id="7" name="Group 6"/>
          <p:cNvGrpSpPr/>
          <p:nvPr/>
        </p:nvGrpSpPr>
        <p:grpSpPr>
          <a:xfrm>
            <a:off x="3254280" y="3163569"/>
            <a:ext cx="2685677" cy="946412"/>
            <a:chOff x="3104013" y="3133325"/>
            <a:chExt cx="2685677" cy="946412"/>
          </a:xfrm>
        </p:grpSpPr>
        <p:sp>
          <p:nvSpPr>
            <p:cNvPr id="10" name="TextBox 9"/>
            <p:cNvSpPr txBox="1"/>
            <p:nvPr/>
          </p:nvSpPr>
          <p:spPr>
            <a:xfrm>
              <a:off x="3754749" y="3133325"/>
              <a:ext cx="2034941" cy="946412"/>
            </a:xfrm>
            <a:prstGeom prst="rect">
              <a:avLst/>
            </a:prstGeom>
            <a:noFill/>
          </p:spPr>
          <p:txBody>
            <a:bodyPr wrap="square" lIns="68579" tIns="34289" rIns="68579" bIns="34289" rtlCol="0">
              <a:spAutoFit/>
            </a:bodyPr>
            <a:lstStyle/>
            <a:p>
              <a:pPr defTabSz="685783"/>
              <a:r>
                <a:rPr lang="en-US" sz="1400" b="1" dirty="0"/>
                <a:t>100+ IoT sensors </a:t>
              </a:r>
              <a:r>
                <a:rPr lang="en-US" sz="1400" dirty="0"/>
                <a:t>(see, hear, smell) along 5 miles, 18 signalized intersections)</a:t>
              </a:r>
            </a:p>
          </p:txBody>
        </p:sp>
        <p:pic>
          <p:nvPicPr>
            <p:cNvPr id="11" name="Picture 2" descr="https://s3.amazonaws.com/kinlane-productions/bw-icons/bw-surveillance-camera.jpg"/>
            <p:cNvPicPr>
              <a:picLocks noChangeAspect="1" noChangeArrowheads="1"/>
            </p:cNvPicPr>
            <p:nvPr/>
          </p:nvPicPr>
          <p:blipFill>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145630" y="3171252"/>
              <a:ext cx="534859" cy="2769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4" descr="https://encrypted-tbn3.gstatic.com/images?q=tbn:ANd9GcSNErduHASX0aXVylcrxDT5DQ6acRcKNgVX25tH8fjv8xDJcBDpBw"/>
            <p:cNvPicPr>
              <a:picLocks noChangeAspect="1" noChangeArrowheads="1"/>
            </p:cNvPicPr>
            <p:nvPr/>
          </p:nvPicPr>
          <p:blipFill>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261286" y="3350408"/>
              <a:ext cx="430643" cy="2974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6" descr="https://cdn3.iconfinder.com/data/icons/metro-tech/512/water_drop-512.png"/>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04013" y="3341547"/>
              <a:ext cx="329550" cy="27036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847040" y="4572331"/>
            <a:ext cx="2843496" cy="991501"/>
            <a:chOff x="2946194" y="4247893"/>
            <a:chExt cx="2843496" cy="991501"/>
          </a:xfrm>
        </p:grpSpPr>
        <p:sp>
          <p:nvSpPr>
            <p:cNvPr id="16" name="Rectangle 15"/>
            <p:cNvSpPr/>
            <p:nvPr/>
          </p:nvSpPr>
          <p:spPr>
            <a:xfrm>
              <a:off x="3637266" y="4292982"/>
              <a:ext cx="2152424" cy="946412"/>
            </a:xfrm>
            <a:prstGeom prst="rect">
              <a:avLst/>
            </a:prstGeom>
          </p:spPr>
          <p:txBody>
            <a:bodyPr wrap="square" lIns="68579" tIns="34289" rIns="68579" bIns="34289">
              <a:spAutoFit/>
            </a:bodyPr>
            <a:lstStyle/>
            <a:p>
              <a:pPr defTabSz="685783"/>
              <a:r>
                <a:rPr lang="en-US" sz="1400" b="1" dirty="0"/>
                <a:t>Re-pave, re-stripe, repair the entire corridor </a:t>
              </a:r>
              <a:r>
                <a:rPr lang="en-US" sz="1400" dirty="0"/>
                <a:t>and upgrade street signs</a:t>
              </a:r>
            </a:p>
          </p:txBody>
        </p:sp>
        <p:pic>
          <p:nvPicPr>
            <p:cNvPr id="24" name="Picture 4" descr="Related image"/>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46194" y="4247893"/>
              <a:ext cx="678220" cy="7515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154962" y="3111844"/>
            <a:ext cx="2803759" cy="946412"/>
            <a:chOff x="6154962" y="3111844"/>
            <a:chExt cx="2803759" cy="946412"/>
          </a:xfrm>
        </p:grpSpPr>
        <p:sp>
          <p:nvSpPr>
            <p:cNvPr id="22" name="TextBox 21"/>
            <p:cNvSpPr txBox="1"/>
            <p:nvPr/>
          </p:nvSpPr>
          <p:spPr>
            <a:xfrm>
              <a:off x="6633701" y="3111844"/>
              <a:ext cx="2325020" cy="946412"/>
            </a:xfrm>
            <a:prstGeom prst="rect">
              <a:avLst/>
            </a:prstGeom>
            <a:noFill/>
          </p:spPr>
          <p:txBody>
            <a:bodyPr wrap="square" lIns="68579" tIns="34289" rIns="68579" bIns="34289" rtlCol="0">
              <a:spAutoFit/>
            </a:bodyPr>
            <a:lstStyle/>
            <a:p>
              <a:pPr defTabSz="685783"/>
              <a:r>
                <a:rPr lang="en-US" sz="1400" dirty="0"/>
                <a:t>Citizen </a:t>
              </a:r>
              <a:r>
                <a:rPr lang="en-US" sz="1400" b="1" dirty="0"/>
                <a:t>kiosks delivering wayfinding, transit updates, </a:t>
              </a:r>
              <a:r>
                <a:rPr lang="en-US" sz="1400" dirty="0"/>
                <a:t>emergency messages, etc. </a:t>
              </a:r>
            </a:p>
          </p:txBody>
        </p:sp>
        <p:pic>
          <p:nvPicPr>
            <p:cNvPr id="25" name="Picture 24"/>
            <p:cNvPicPr>
              <a:picLocks noChangeAspect="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54962" y="3163958"/>
              <a:ext cx="437464" cy="666837"/>
            </a:xfrm>
            <a:prstGeom prst="rect">
              <a:avLst/>
            </a:prstGeom>
          </p:spPr>
        </p:pic>
      </p:grpSp>
      <p:sp>
        <p:nvSpPr>
          <p:cNvPr id="26" name="Rectangle 25"/>
          <p:cNvSpPr/>
          <p:nvPr/>
        </p:nvSpPr>
        <p:spPr>
          <a:xfrm>
            <a:off x="1280269" y="1851457"/>
            <a:ext cx="6633701" cy="36594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600" dirty="0">
                <a:solidFill>
                  <a:schemeClr val="bg1"/>
                </a:solidFill>
              </a:rPr>
              <a:t>North Avenue Smart Corridor Ribbon Cutting Event:     September 2017</a:t>
            </a:r>
          </a:p>
        </p:txBody>
      </p:sp>
    </p:spTree>
    <p:extLst>
      <p:ext uri="{BB962C8B-B14F-4D97-AF65-F5344CB8AC3E}">
        <p14:creationId xmlns:p14="http://schemas.microsoft.com/office/powerpoint/2010/main" val="741929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1" cap="none" dirty="0">
                <a:solidFill>
                  <a:prstClr val="white"/>
                </a:solidFill>
                <a:cs typeface="Arial"/>
              </a:rPr>
              <a:t>Connected/AV Cars: Enabling them to access real-time data collected by the city to improve vehicle safety, navigation, accessibility, and revenue in any operating model</a:t>
            </a:r>
            <a:endParaRPr lang="en-US" sz="2000" cap="none" dirty="0"/>
          </a:p>
        </p:txBody>
      </p:sp>
      <p:pic>
        <p:nvPicPr>
          <p:cNvPr id="4" name="Picture 3"/>
          <p:cNvPicPr>
            <a:picLocks noChangeAspect="1"/>
          </p:cNvPicPr>
          <p:nvPr/>
        </p:nvPicPr>
        <p:blipFill>
          <a:blip r:embed="rId2"/>
          <a:stretch>
            <a:fillRect/>
          </a:stretch>
        </p:blipFill>
        <p:spPr>
          <a:xfrm>
            <a:off x="96142" y="2176417"/>
            <a:ext cx="3563924" cy="2460006"/>
          </a:xfrm>
          <a:prstGeom prst="rect">
            <a:avLst/>
          </a:prstGeom>
        </p:spPr>
      </p:pic>
      <p:pic>
        <p:nvPicPr>
          <p:cNvPr id="5" name="Picture 8" descr="Image result for autonomous car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761" y="4636423"/>
            <a:ext cx="2212699" cy="22126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46791" y="2602056"/>
            <a:ext cx="4740829" cy="915633"/>
          </a:xfrm>
          <a:prstGeom prst="rect">
            <a:avLst/>
          </a:prstGeom>
        </p:spPr>
        <p:txBody>
          <a:bodyPr wrap="square" lIns="68579" tIns="34289" rIns="68579" bIns="34289">
            <a:spAutoFit/>
          </a:bodyPr>
          <a:lstStyle/>
          <a:p>
            <a:pPr marL="285750" indent="-285750" defTabSz="685783">
              <a:spcAft>
                <a:spcPts val="600"/>
              </a:spcAft>
              <a:buClr>
                <a:schemeClr val="accent2">
                  <a:lumMod val="75000"/>
                </a:schemeClr>
              </a:buClr>
              <a:buFont typeface="Century Gothic" panose="020B0502020202020204" pitchFamily="34" charset="0"/>
              <a:buChar char="►"/>
            </a:pPr>
            <a:r>
              <a:rPr lang="en-US" sz="1500" dirty="0"/>
              <a:t>Accident Prediction  – Powered by IBM Watson</a:t>
            </a:r>
          </a:p>
          <a:p>
            <a:pPr marL="285750" indent="-285750" defTabSz="685783">
              <a:spcAft>
                <a:spcPts val="600"/>
              </a:spcAft>
              <a:buClr>
                <a:schemeClr val="accent2">
                  <a:lumMod val="75000"/>
                </a:schemeClr>
              </a:buClr>
              <a:buFont typeface="Century Gothic" panose="020B0502020202020204" pitchFamily="34" charset="0"/>
              <a:buChar char="►"/>
            </a:pPr>
            <a:r>
              <a:rPr lang="en-US" sz="1500" dirty="0"/>
              <a:t>Situational Awareness  – City/Utility Cameras </a:t>
            </a:r>
          </a:p>
          <a:p>
            <a:pPr marL="285750" indent="-285750" defTabSz="685783">
              <a:spcAft>
                <a:spcPts val="600"/>
              </a:spcAft>
              <a:buClr>
                <a:schemeClr val="accent2">
                  <a:lumMod val="75000"/>
                </a:schemeClr>
              </a:buClr>
              <a:buFont typeface="Century Gothic" panose="020B0502020202020204" pitchFamily="34" charset="0"/>
              <a:buChar char="►"/>
            </a:pPr>
            <a:r>
              <a:rPr lang="en-US" sz="1500" dirty="0"/>
              <a:t>Crime Awareness – Police Department Data</a:t>
            </a:r>
          </a:p>
        </p:txBody>
      </p:sp>
      <p:sp>
        <p:nvSpPr>
          <p:cNvPr id="7" name="Rectangle 6"/>
          <p:cNvSpPr/>
          <p:nvPr/>
        </p:nvSpPr>
        <p:spPr>
          <a:xfrm>
            <a:off x="3878545" y="4232514"/>
            <a:ext cx="4822555" cy="915633"/>
          </a:xfrm>
          <a:prstGeom prst="rect">
            <a:avLst/>
          </a:prstGeom>
        </p:spPr>
        <p:txBody>
          <a:bodyPr wrap="square" lIns="68579" tIns="34289" rIns="68579" bIns="34289">
            <a:spAutoFit/>
          </a:bodyPr>
          <a:lstStyle/>
          <a:p>
            <a:pPr marL="628641" lvl="1" indent="-285750" defTabSz="685783">
              <a:spcBef>
                <a:spcPts val="600"/>
              </a:spcBef>
              <a:buClr>
                <a:schemeClr val="accent2">
                  <a:lumMod val="75000"/>
                </a:schemeClr>
              </a:buClr>
              <a:buFont typeface="Century Gothic" panose="020B0502020202020204" pitchFamily="34" charset="0"/>
              <a:buChar char="►"/>
            </a:pPr>
            <a:r>
              <a:rPr lang="en-US" sz="1500" dirty="0"/>
              <a:t>Traffic Signal Awareness  – City ITS Interface </a:t>
            </a:r>
          </a:p>
          <a:p>
            <a:pPr marL="628641" lvl="1" indent="-285750" defTabSz="685783">
              <a:spcBef>
                <a:spcPts val="600"/>
              </a:spcBef>
              <a:buClr>
                <a:schemeClr val="accent2">
                  <a:lumMod val="75000"/>
                </a:schemeClr>
              </a:buClr>
              <a:buFont typeface="Century Gothic" panose="020B0502020202020204" pitchFamily="34" charset="0"/>
              <a:buChar char="►"/>
            </a:pPr>
            <a:r>
              <a:rPr lang="en-US" sz="1500" u="sng" dirty="0"/>
              <a:t>Lane-Level</a:t>
            </a:r>
            <a:r>
              <a:rPr lang="en-US" sz="1500" dirty="0"/>
              <a:t> Traffic Awareness – Traffic Cameras</a:t>
            </a:r>
          </a:p>
          <a:p>
            <a:pPr marL="628641" lvl="1" indent="-285750" defTabSz="685783">
              <a:spcBef>
                <a:spcPts val="600"/>
              </a:spcBef>
              <a:buClr>
                <a:schemeClr val="accent2">
                  <a:lumMod val="75000"/>
                </a:schemeClr>
              </a:buClr>
              <a:buFont typeface="Century Gothic" panose="020B0502020202020204" pitchFamily="34" charset="0"/>
              <a:buChar char="►"/>
            </a:pPr>
            <a:r>
              <a:rPr lang="en-US" sz="1500" dirty="0"/>
              <a:t>On-Street Parking Awareness – Parking Interface</a:t>
            </a:r>
          </a:p>
        </p:txBody>
      </p:sp>
      <p:sp>
        <p:nvSpPr>
          <p:cNvPr id="8" name="Rectangle 7"/>
          <p:cNvSpPr/>
          <p:nvPr/>
        </p:nvSpPr>
        <p:spPr>
          <a:xfrm>
            <a:off x="3901811" y="6032538"/>
            <a:ext cx="4799289" cy="607857"/>
          </a:xfrm>
          <a:prstGeom prst="rect">
            <a:avLst/>
          </a:prstGeom>
        </p:spPr>
        <p:txBody>
          <a:bodyPr wrap="square" lIns="68579" tIns="34289" rIns="68579" bIns="34289">
            <a:spAutoFit/>
          </a:bodyPr>
          <a:lstStyle/>
          <a:p>
            <a:pPr marL="628641" lvl="1" indent="-285750" defTabSz="685783">
              <a:spcAft>
                <a:spcPts val="600"/>
              </a:spcAft>
              <a:buClr>
                <a:schemeClr val="accent2">
                  <a:lumMod val="75000"/>
                </a:schemeClr>
              </a:buClr>
              <a:buFont typeface="Century Gothic" panose="020B0502020202020204" pitchFamily="34" charset="0"/>
              <a:buChar char="►"/>
            </a:pPr>
            <a:r>
              <a:rPr lang="en-US" sz="1500" dirty="0"/>
              <a:t>Last Mile Awareness – Mass Transit Interface</a:t>
            </a:r>
          </a:p>
          <a:p>
            <a:pPr marL="628641" lvl="1" indent="-285750" defTabSz="685783">
              <a:spcAft>
                <a:spcPts val="600"/>
              </a:spcAft>
              <a:buClr>
                <a:schemeClr val="accent2">
                  <a:lumMod val="75000"/>
                </a:schemeClr>
              </a:buClr>
              <a:buFont typeface="Century Gothic" panose="020B0502020202020204" pitchFamily="34" charset="0"/>
              <a:buChar char="►"/>
            </a:pPr>
            <a:r>
              <a:rPr lang="en-US" sz="1500" dirty="0"/>
              <a:t>Events Awareness – Multiple Sources</a:t>
            </a:r>
          </a:p>
        </p:txBody>
      </p:sp>
      <p:pic>
        <p:nvPicPr>
          <p:cNvPr id="9" name="Picture 8"/>
          <p:cNvPicPr>
            <a:picLocks noChangeAspect="1"/>
          </p:cNvPicPr>
          <p:nvPr/>
        </p:nvPicPr>
        <p:blipFill>
          <a:blip r:embed="rId4"/>
          <a:stretch>
            <a:fillRect/>
          </a:stretch>
        </p:blipFill>
        <p:spPr>
          <a:xfrm>
            <a:off x="4050984" y="2176417"/>
            <a:ext cx="4857750" cy="569189"/>
          </a:xfrm>
          <a:prstGeom prst="rect">
            <a:avLst/>
          </a:prstGeom>
        </p:spPr>
      </p:pic>
      <p:pic>
        <p:nvPicPr>
          <p:cNvPr id="10" name="Picture 9"/>
          <p:cNvPicPr>
            <a:picLocks noChangeAspect="1"/>
          </p:cNvPicPr>
          <p:nvPr/>
        </p:nvPicPr>
        <p:blipFill>
          <a:blip r:embed="rId5"/>
          <a:stretch>
            <a:fillRect/>
          </a:stretch>
        </p:blipFill>
        <p:spPr>
          <a:xfrm>
            <a:off x="4119604" y="5589198"/>
            <a:ext cx="4768016" cy="465144"/>
          </a:xfrm>
          <a:prstGeom prst="rect">
            <a:avLst/>
          </a:prstGeom>
        </p:spPr>
      </p:pic>
      <p:pic>
        <p:nvPicPr>
          <p:cNvPr id="11" name="Picture 10"/>
          <p:cNvPicPr>
            <a:picLocks noChangeAspect="1"/>
          </p:cNvPicPr>
          <p:nvPr/>
        </p:nvPicPr>
        <p:blipFill>
          <a:blip r:embed="rId6"/>
          <a:stretch>
            <a:fillRect/>
          </a:stretch>
        </p:blipFill>
        <p:spPr>
          <a:xfrm>
            <a:off x="4156780" y="3809788"/>
            <a:ext cx="4735892" cy="465144"/>
          </a:xfrm>
          <a:prstGeom prst="rect">
            <a:avLst/>
          </a:prstGeom>
        </p:spPr>
      </p:pic>
    </p:spTree>
    <p:extLst>
      <p:ext uri="{BB962C8B-B14F-4D97-AF65-F5344CB8AC3E}">
        <p14:creationId xmlns:p14="http://schemas.microsoft.com/office/powerpoint/2010/main" val="389488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3713197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1" i="1" cap="none" dirty="0">
                <a:solidFill>
                  <a:prstClr val="white"/>
                </a:solidFill>
              </a:rPr>
              <a:t>Together for Safer Roads </a:t>
            </a:r>
            <a:r>
              <a:rPr lang="en-US" sz="2000" b="1" cap="none" dirty="0">
                <a:solidFill>
                  <a:prstClr val="white"/>
                </a:solidFill>
              </a:rPr>
              <a:t>is an innovative coalition that brings together global private sector companies, across industries, to collaborate on improving road safety</a:t>
            </a:r>
            <a:endParaRPr lang="en-US" sz="2000" cap="none" dirty="0"/>
          </a:p>
        </p:txBody>
      </p:sp>
      <p:pic>
        <p:nvPicPr>
          <p:cNvPr id="4" name="Picture 6" descr="Image result for together for safer ro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76" y="3217318"/>
            <a:ext cx="1809169" cy="16928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12"/>
          <p:cNvSpPr>
            <a:spLocks noChangeArrowheads="1"/>
          </p:cNvSpPr>
          <p:nvPr/>
        </p:nvSpPr>
        <p:spPr bwMode="auto">
          <a:xfrm>
            <a:off x="3147134" y="2254283"/>
            <a:ext cx="5486400" cy="293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685783" eaLnBrk="0" fontAlgn="base" hangingPunct="0">
              <a:spcBef>
                <a:spcPct val="0"/>
              </a:spcBef>
              <a:spcAft>
                <a:spcPct val="0"/>
              </a:spcAft>
            </a:pPr>
            <a:r>
              <a:rPr lang="en-US" altLang="en-US" sz="1500" b="1" dirty="0"/>
              <a:t>Members actively work together to create a measurable and sustainable impact in road safety by:</a:t>
            </a:r>
          </a:p>
          <a:p>
            <a:pPr defTabSz="685783" eaLnBrk="0" fontAlgn="base" hangingPunct="0">
              <a:spcBef>
                <a:spcPct val="0"/>
              </a:spcBef>
              <a:spcAft>
                <a:spcPct val="0"/>
              </a:spcAft>
            </a:pPr>
            <a:endParaRPr lang="en-US" altLang="en-US" sz="1400" dirty="0"/>
          </a:p>
          <a:p>
            <a:pPr marL="342900" lvl="1" indent="-342900" defTabSz="685783" eaLnBrk="0" fontAlgn="ctr" hangingPunct="0">
              <a:spcBef>
                <a:spcPts val="450"/>
              </a:spcBef>
              <a:spcAft>
                <a:spcPct val="0"/>
              </a:spcAft>
              <a:buClr>
                <a:schemeClr val="accent2">
                  <a:lumMod val="75000"/>
                </a:schemeClr>
              </a:buClr>
              <a:buFont typeface="Century Gothic" panose="020B0502020202020204" pitchFamily="34" charset="0"/>
              <a:buChar char="►"/>
            </a:pPr>
            <a:r>
              <a:rPr lang="en-US" altLang="en-US" sz="1400" dirty="0"/>
              <a:t>Leveraging member companies’ collective intellectual capital and expertise to advance best practices for companies and their fleets</a:t>
            </a:r>
          </a:p>
          <a:p>
            <a:pPr marL="342900" lvl="1" indent="-342900" defTabSz="685783" eaLnBrk="0" fontAlgn="ctr" hangingPunct="0">
              <a:spcBef>
                <a:spcPts val="450"/>
              </a:spcBef>
              <a:spcAft>
                <a:spcPct val="0"/>
              </a:spcAft>
              <a:buClr>
                <a:schemeClr val="accent2">
                  <a:lumMod val="75000"/>
                </a:schemeClr>
              </a:buClr>
              <a:buFont typeface="Century Gothic" panose="020B0502020202020204" pitchFamily="34" charset="0"/>
              <a:buChar char="►"/>
            </a:pPr>
            <a:r>
              <a:rPr lang="en-US" altLang="en-US" sz="1400" dirty="0"/>
              <a:t>Addressing strategic road safety challenges in select locations by working with local government and stakeholders</a:t>
            </a:r>
          </a:p>
          <a:p>
            <a:pPr marL="342900" lvl="1" indent="-342900" defTabSz="685783" eaLnBrk="0" fontAlgn="ctr" hangingPunct="0">
              <a:spcBef>
                <a:spcPts val="450"/>
              </a:spcBef>
              <a:spcAft>
                <a:spcPct val="0"/>
              </a:spcAft>
              <a:buClr>
                <a:schemeClr val="accent2">
                  <a:lumMod val="75000"/>
                </a:schemeClr>
              </a:buClr>
              <a:buFont typeface="Century Gothic" panose="020B0502020202020204" pitchFamily="34" charset="0"/>
              <a:buChar char="►"/>
            </a:pPr>
            <a:r>
              <a:rPr lang="en-US" altLang="en-US" sz="1400" dirty="0"/>
              <a:t>Identifying actionable insights through data collection and management to advance innovative solutions</a:t>
            </a:r>
          </a:p>
          <a:p>
            <a:pPr marL="342900" lvl="1" indent="-342900" defTabSz="685783" eaLnBrk="0" fontAlgn="ctr" hangingPunct="0">
              <a:spcBef>
                <a:spcPts val="450"/>
              </a:spcBef>
              <a:spcAft>
                <a:spcPct val="0"/>
              </a:spcAft>
              <a:buClr>
                <a:schemeClr val="accent2">
                  <a:lumMod val="75000"/>
                </a:schemeClr>
              </a:buClr>
              <a:buFont typeface="Century Gothic" panose="020B0502020202020204" pitchFamily="34" charset="0"/>
              <a:buChar char="►"/>
            </a:pPr>
            <a:r>
              <a:rPr lang="en-US" altLang="en-US" sz="1400" dirty="0"/>
              <a:t>Collaborating with the broader road safety community to be the leading voice for the private sector</a:t>
            </a:r>
          </a:p>
          <a:p>
            <a:pPr defTabSz="685783" eaLnBrk="0" fontAlgn="base" hangingPunct="0">
              <a:spcBef>
                <a:spcPct val="0"/>
              </a:spcBef>
              <a:spcAft>
                <a:spcPct val="0"/>
              </a:spcAft>
            </a:pPr>
            <a:endParaRPr lang="en-US" altLang="en-US" dirty="0">
              <a:solidFill>
                <a:prstClr val="black"/>
              </a:solidFill>
            </a:endParaRPr>
          </a:p>
        </p:txBody>
      </p:sp>
      <p:sp>
        <p:nvSpPr>
          <p:cNvPr id="6" name="Rectangle 5"/>
          <p:cNvSpPr/>
          <p:nvPr/>
        </p:nvSpPr>
        <p:spPr>
          <a:xfrm>
            <a:off x="200734" y="5718532"/>
            <a:ext cx="8666480" cy="931022"/>
          </a:xfrm>
          <a:prstGeom prst="rect">
            <a:avLst/>
          </a:prstGeom>
          <a:ln/>
        </p:spPr>
        <p:style>
          <a:lnRef idx="2">
            <a:schemeClr val="accent1"/>
          </a:lnRef>
          <a:fillRef idx="1">
            <a:schemeClr val="lt1"/>
          </a:fillRef>
          <a:effectRef idx="0">
            <a:schemeClr val="accent1"/>
          </a:effectRef>
          <a:fontRef idx="minor">
            <a:schemeClr val="dk1"/>
          </a:fontRef>
        </p:style>
        <p:txBody>
          <a:bodyPr wrap="square" lIns="68579" tIns="34289" rIns="68579" bIns="34289">
            <a:spAutoFit/>
          </a:bodyPr>
          <a:lstStyle/>
          <a:p>
            <a:pPr defTabSz="685783"/>
            <a:r>
              <a:rPr lang="en-US" sz="1400" cap="all" dirty="0">
                <a:solidFill>
                  <a:prstClr val="white">
                    <a:lumMod val="50000"/>
                  </a:prstClr>
                </a:solidFill>
              </a:rPr>
              <a:t>FEBRUARY 21, 2017</a:t>
            </a:r>
            <a:endParaRPr lang="en-US" sz="1400" cap="all" dirty="0"/>
          </a:p>
          <a:p>
            <a:pPr defTabSz="685783"/>
            <a:r>
              <a:rPr lang="en-US" sz="1400" b="1" dirty="0"/>
              <a:t>Washington, D.C.</a:t>
            </a:r>
            <a:r>
              <a:rPr lang="en-US" sz="1400" dirty="0"/>
              <a:t> – Together for Safer Roads (TSR), a coalition of global private sector companies, is partnering with three cities around the world— </a:t>
            </a:r>
            <a:r>
              <a:rPr lang="en-US" sz="1400" b="1" dirty="0"/>
              <a:t>Atlanta, Ga., USA; São Paulo, Brazil; and Shanghai, China</a:t>
            </a:r>
            <a:r>
              <a:rPr lang="en-US" sz="1400" dirty="0"/>
              <a:t>— to identify and address the cities’ strategic road safety challenges. </a:t>
            </a:r>
          </a:p>
        </p:txBody>
      </p:sp>
      <p:sp>
        <p:nvSpPr>
          <p:cNvPr id="7" name="Up Arrow 6"/>
          <p:cNvSpPr/>
          <p:nvPr/>
        </p:nvSpPr>
        <p:spPr>
          <a:xfrm flipV="1">
            <a:off x="1223961" y="2530545"/>
            <a:ext cx="579557" cy="565199"/>
          </a:xfrm>
          <a:prstGeom prst="upArrow">
            <a:avLst/>
          </a:prstGeom>
          <a:ln/>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endParaRPr lang="en-US" sz="1400">
              <a:solidFill>
                <a:prstClr val="white"/>
              </a:solidFill>
            </a:endParaRPr>
          </a:p>
        </p:txBody>
      </p:sp>
      <p:sp>
        <p:nvSpPr>
          <p:cNvPr id="8" name="Rectangle 7"/>
          <p:cNvSpPr/>
          <p:nvPr/>
        </p:nvSpPr>
        <p:spPr>
          <a:xfrm>
            <a:off x="632536" y="2054229"/>
            <a:ext cx="1762409" cy="589122"/>
          </a:xfrm>
          <a:prstGeom prst="rect">
            <a:avLst/>
          </a:prstGeom>
          <a:ln/>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1600" dirty="0">
                <a:solidFill>
                  <a:schemeClr val="accent2">
                    <a:lumMod val="75000"/>
                  </a:schemeClr>
                </a:solidFill>
              </a:rPr>
              <a:t>Increased Safety</a:t>
            </a:r>
          </a:p>
        </p:txBody>
      </p:sp>
    </p:spTree>
    <p:extLst>
      <p:ext uri="{BB962C8B-B14F-4D97-AF65-F5344CB8AC3E}">
        <p14:creationId xmlns:p14="http://schemas.microsoft.com/office/powerpoint/2010/main" val="3115723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1" cap="none" dirty="0">
                <a:solidFill>
                  <a:prstClr val="white"/>
                </a:solidFill>
              </a:rPr>
              <a:t>We demonstrated the power of advanced data analytics by examining the root cause of vehicle crashes, developing forecasting models to predict them and insights to prevent them</a:t>
            </a:r>
            <a:endParaRPr lang="en-US" sz="2000" cap="none" dirty="0"/>
          </a:p>
        </p:txBody>
      </p:sp>
      <p:pic>
        <p:nvPicPr>
          <p:cNvPr id="5" name="Picture 4"/>
          <p:cNvPicPr>
            <a:picLocks noChangeAspect="1"/>
          </p:cNvPicPr>
          <p:nvPr/>
        </p:nvPicPr>
        <p:blipFill>
          <a:blip r:embed="rId2"/>
          <a:stretch>
            <a:fillRect/>
          </a:stretch>
        </p:blipFill>
        <p:spPr>
          <a:xfrm>
            <a:off x="-6749" y="2114756"/>
            <a:ext cx="9165634" cy="4524255"/>
          </a:xfrm>
          <a:prstGeom prst="rect">
            <a:avLst/>
          </a:prstGeom>
        </p:spPr>
      </p:pic>
    </p:spTree>
    <p:extLst>
      <p:ext uri="{BB962C8B-B14F-4D97-AF65-F5344CB8AC3E}">
        <p14:creationId xmlns:p14="http://schemas.microsoft.com/office/powerpoint/2010/main" val="2688479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85132"/>
            <a:ext cx="7989752" cy="1083329"/>
          </a:xfrm>
        </p:spPr>
        <p:txBody>
          <a:bodyPr>
            <a:noAutofit/>
          </a:bodyPr>
          <a:lstStyle/>
          <a:p>
            <a:r>
              <a:rPr lang="en-US" sz="2000" b="1" cap="none" dirty="0">
                <a:solidFill>
                  <a:prstClr val="white"/>
                </a:solidFill>
              </a:rPr>
              <a:t>We partnered with TSR (i.e. IBM, AIG) to demonstrate the power of advanced data analytics by examining the root cause of vehicle crashes, developing forecasting models to predict them and insights to prevent them</a:t>
            </a:r>
            <a:endParaRPr lang="en-US" sz="2000" cap="none" dirty="0"/>
          </a:p>
        </p:txBody>
      </p:sp>
      <p:pic>
        <p:nvPicPr>
          <p:cNvPr id="4" name="Picture 3"/>
          <p:cNvPicPr>
            <a:picLocks noChangeAspect="1"/>
          </p:cNvPicPr>
          <p:nvPr/>
        </p:nvPicPr>
        <p:blipFill>
          <a:blip r:embed="rId2"/>
          <a:stretch>
            <a:fillRect/>
          </a:stretch>
        </p:blipFill>
        <p:spPr>
          <a:xfrm>
            <a:off x="0" y="2354361"/>
            <a:ext cx="9105604" cy="4436502"/>
          </a:xfrm>
          <a:prstGeom prst="rect">
            <a:avLst/>
          </a:prstGeom>
        </p:spPr>
      </p:pic>
    </p:spTree>
    <p:extLst>
      <p:ext uri="{BB962C8B-B14F-4D97-AF65-F5344CB8AC3E}">
        <p14:creationId xmlns:p14="http://schemas.microsoft.com/office/powerpoint/2010/main" val="3002227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6135"/>
            <a:ext cx="9144000" cy="6151865"/>
          </a:xfrm>
          <a:prstGeom prst="rect">
            <a:avLst/>
          </a:prstGeom>
        </p:spPr>
      </p:pic>
    </p:spTree>
    <p:extLst>
      <p:ext uri="{BB962C8B-B14F-4D97-AF65-F5344CB8AC3E}">
        <p14:creationId xmlns:p14="http://schemas.microsoft.com/office/powerpoint/2010/main" val="2561804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6135"/>
            <a:ext cx="9144000" cy="6151865"/>
          </a:xfrm>
          <a:prstGeom prst="rect">
            <a:avLst/>
          </a:prstGeom>
        </p:spPr>
      </p:pic>
    </p:spTree>
    <p:extLst>
      <p:ext uri="{BB962C8B-B14F-4D97-AF65-F5344CB8AC3E}">
        <p14:creationId xmlns:p14="http://schemas.microsoft.com/office/powerpoint/2010/main" val="3744101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535"/>
            <a:ext cx="9144000" cy="5999465"/>
          </a:xfrm>
          <a:prstGeom prst="rect">
            <a:avLst/>
          </a:prstGeom>
        </p:spPr>
      </p:pic>
    </p:spTree>
    <p:extLst>
      <p:ext uri="{BB962C8B-B14F-4D97-AF65-F5344CB8AC3E}">
        <p14:creationId xmlns:p14="http://schemas.microsoft.com/office/powerpoint/2010/main" val="798186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Tree>
    <p:extLst>
      <p:ext uri="{BB962C8B-B14F-4D97-AF65-F5344CB8AC3E}">
        <p14:creationId xmlns:p14="http://schemas.microsoft.com/office/powerpoint/2010/main" val="923290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72200"/>
          </a:xfrm>
          <a:prstGeom prst="rect">
            <a:avLst/>
          </a:prstGeom>
        </p:spPr>
      </p:pic>
    </p:spTree>
    <p:extLst>
      <p:ext uri="{BB962C8B-B14F-4D97-AF65-F5344CB8AC3E}">
        <p14:creationId xmlns:p14="http://schemas.microsoft.com/office/powerpoint/2010/main" val="1177901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581192" y="1882064"/>
            <a:ext cx="7989752" cy="2769369"/>
          </a:xfrm>
        </p:spPr>
        <p:txBody>
          <a:bodyPr/>
          <a:lstStyle/>
          <a:p>
            <a:r>
              <a:rPr lang="en-US" dirty="0"/>
              <a:t>Smart Traffic Signals</a:t>
            </a:r>
          </a:p>
          <a:p>
            <a:pPr lvl="1"/>
            <a:r>
              <a:rPr lang="en-US" dirty="0"/>
              <a:t>Communication to Signals (CDMA / 4G, Fiber)</a:t>
            </a:r>
          </a:p>
          <a:p>
            <a:pPr lvl="1"/>
            <a:r>
              <a:rPr lang="en-US" dirty="0"/>
              <a:t>Improved Intersection Detection</a:t>
            </a:r>
          </a:p>
          <a:p>
            <a:pPr lvl="1"/>
            <a:r>
              <a:rPr lang="en-US" dirty="0"/>
              <a:t>Detection for Transit Signal Priority (TSP)</a:t>
            </a:r>
          </a:p>
          <a:p>
            <a:pPr lvl="1"/>
            <a:r>
              <a:rPr lang="en-US" dirty="0"/>
              <a:t>Advanced Detection for Bicycle &amp; Pedestrian</a:t>
            </a:r>
          </a:p>
          <a:p>
            <a:pPr lvl="1"/>
            <a:r>
              <a:rPr lang="en-US" dirty="0"/>
              <a:t>Travel Time Detection</a:t>
            </a:r>
          </a:p>
          <a:p>
            <a:pPr lvl="1"/>
            <a:r>
              <a:rPr lang="en-US" dirty="0"/>
              <a:t>CCTV</a:t>
            </a:r>
          </a:p>
        </p:txBody>
      </p:sp>
      <p:pic>
        <p:nvPicPr>
          <p:cNvPr id="4" name="Picture 3"/>
          <p:cNvPicPr>
            <a:picLocks noChangeAspect="1"/>
          </p:cNvPicPr>
          <p:nvPr/>
        </p:nvPicPr>
        <p:blipFill rotWithShape="1">
          <a:blip r:embed="rId2"/>
          <a:srcRect t="1348" r="1235" b="1711"/>
          <a:stretch/>
        </p:blipFill>
        <p:spPr>
          <a:xfrm>
            <a:off x="4014788" y="3870664"/>
            <a:ext cx="4454677" cy="2840856"/>
          </a:xfrm>
          <a:prstGeom prst="rect">
            <a:avLst/>
          </a:prstGeom>
        </p:spPr>
      </p:pic>
    </p:spTree>
    <p:extLst>
      <p:ext uri="{BB962C8B-B14F-4D97-AF65-F5344CB8AC3E}">
        <p14:creationId xmlns:p14="http://schemas.microsoft.com/office/powerpoint/2010/main" val="194224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581192" y="1943917"/>
            <a:ext cx="7989752" cy="2326242"/>
          </a:xfrm>
        </p:spPr>
        <p:txBody>
          <a:bodyPr>
            <a:normAutofit/>
          </a:bodyPr>
          <a:lstStyle/>
          <a:p>
            <a:r>
              <a:rPr lang="en-US" sz="1600" dirty="0"/>
              <a:t>Active Management</a:t>
            </a:r>
          </a:p>
          <a:p>
            <a:pPr lvl="1"/>
            <a:r>
              <a:rPr lang="en-US" dirty="0"/>
              <a:t>Peak Hour</a:t>
            </a:r>
          </a:p>
          <a:p>
            <a:pPr lvl="2"/>
            <a:r>
              <a:rPr lang="en-US" sz="1600" dirty="0"/>
              <a:t>Improved timing to address peak hour plans</a:t>
            </a:r>
          </a:p>
          <a:p>
            <a:pPr lvl="1"/>
            <a:r>
              <a:rPr lang="en-US" dirty="0"/>
              <a:t>Special Events</a:t>
            </a:r>
          </a:p>
          <a:p>
            <a:pPr lvl="2"/>
            <a:r>
              <a:rPr lang="en-US" sz="1600" dirty="0"/>
              <a:t>Traffic Responsive Signal Timing (planned &amp; unplanned events)</a:t>
            </a:r>
          </a:p>
          <a:p>
            <a:pPr lvl="1"/>
            <a:r>
              <a:rPr lang="en-US" dirty="0"/>
              <a:t>Detection, response and clearance</a:t>
            </a:r>
          </a:p>
        </p:txBody>
      </p:sp>
      <p:pic>
        <p:nvPicPr>
          <p:cNvPr id="4" name="Picture 3"/>
          <p:cNvPicPr>
            <a:picLocks noChangeAspect="1"/>
          </p:cNvPicPr>
          <p:nvPr/>
        </p:nvPicPr>
        <p:blipFill rotWithShape="1">
          <a:blip r:embed="rId2"/>
          <a:srcRect t="1119"/>
          <a:stretch/>
        </p:blipFill>
        <p:spPr>
          <a:xfrm>
            <a:off x="581192" y="4398883"/>
            <a:ext cx="4143375" cy="2316932"/>
          </a:xfrm>
          <a:prstGeom prst="rect">
            <a:avLst/>
          </a:prstGeom>
        </p:spPr>
      </p:pic>
      <p:pic>
        <p:nvPicPr>
          <p:cNvPr id="5" name="Picture 4"/>
          <p:cNvPicPr>
            <a:picLocks noChangeAspect="1"/>
          </p:cNvPicPr>
          <p:nvPr/>
        </p:nvPicPr>
        <p:blipFill>
          <a:blip r:embed="rId3"/>
          <a:stretch>
            <a:fillRect/>
          </a:stretch>
        </p:blipFill>
        <p:spPr>
          <a:xfrm>
            <a:off x="4964072" y="4398883"/>
            <a:ext cx="3484010" cy="2343150"/>
          </a:xfrm>
          <a:prstGeom prst="rect">
            <a:avLst/>
          </a:prstGeom>
        </p:spPr>
      </p:pic>
    </p:spTree>
    <p:extLst>
      <p:ext uri="{BB962C8B-B14F-4D97-AF65-F5344CB8AC3E}">
        <p14:creationId xmlns:p14="http://schemas.microsoft.com/office/powerpoint/2010/main" val="394600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8650"/>
            <a:ext cx="9144000" cy="6229350"/>
          </a:xfrm>
          <a:prstGeom prst="rect">
            <a:avLst/>
          </a:prstGeom>
        </p:spPr>
      </p:pic>
    </p:spTree>
    <p:extLst>
      <p:ext uri="{BB962C8B-B14F-4D97-AF65-F5344CB8AC3E}">
        <p14:creationId xmlns:p14="http://schemas.microsoft.com/office/powerpoint/2010/main" val="1706307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2325366"/>
            <a:ext cx="6445515" cy="4155042"/>
          </a:xfrm>
        </p:spPr>
        <p:txBody>
          <a:bodyPr>
            <a:normAutofit fontScale="85000" lnSpcReduction="10000"/>
          </a:bodyPr>
          <a:lstStyle/>
          <a:p>
            <a:r>
              <a:rPr lang="en-US" sz="1900" dirty="0"/>
              <a:t>Phillips Arena, Georgia World Congress Center, Mercedes Benz stadium, Centennial Olympic Park, etc.</a:t>
            </a:r>
          </a:p>
          <a:p>
            <a:r>
              <a:rPr lang="en-US" sz="1900" dirty="0"/>
              <a:t>June 17</a:t>
            </a:r>
            <a:r>
              <a:rPr lang="en-US" sz="1900" baseline="30000" dirty="0"/>
              <a:t>th</a:t>
            </a:r>
            <a:r>
              <a:rPr lang="en-US" sz="1900" dirty="0"/>
              <a:t>: Birthday Bash</a:t>
            </a:r>
          </a:p>
          <a:p>
            <a:pPr marL="0" indent="0">
              <a:buNone/>
            </a:pPr>
            <a:endParaRPr lang="en-US" dirty="0"/>
          </a:p>
          <a:p>
            <a:pPr marL="0" indent="0" algn="just">
              <a:lnSpc>
                <a:spcPct val="150000"/>
              </a:lnSpc>
              <a:buNone/>
            </a:pPr>
            <a:r>
              <a:rPr lang="en-GB" altLang="en-US" sz="1900" i="1" dirty="0">
                <a:ea typeface="Calibri" panose="020F0502020204030204" pitchFamily="34" charset="0"/>
                <a:cs typeface="Times New Roman" panose="02020603050405020304" pitchFamily="18" charset="0"/>
              </a:rPr>
              <a:t>	With almost 17,000 guests in attendance, we were able to empty our 	parking decks and have the streets around the arena clear in under 45 	minutes.  With the same number of guests last year, and the same number 	of staff and police officers, it took nearly 90 minutes.  Signal management 	and the revised traffic plan supported by the technology had the single 	greatest positive impact on traffic I have witnessed for any event.</a:t>
            </a:r>
            <a:endParaRPr lang="en-US" altLang="en-US" sz="1900" dirty="0"/>
          </a:p>
          <a:p>
            <a:pPr marL="0" indent="0" defTabSz="914400" eaLnBrk="0" fontAlgn="base" hangingPunct="0">
              <a:spcBef>
                <a:spcPct val="0"/>
              </a:spcBef>
              <a:spcAft>
                <a:spcPct val="0"/>
              </a:spcAft>
              <a:buNone/>
            </a:pPr>
            <a:endParaRPr lang="en-US" altLang="en-US" dirty="0"/>
          </a:p>
          <a:p>
            <a:pPr marL="0" indent="0" algn="ctr" defTabSz="914400" eaLnBrk="0" fontAlgn="base" hangingPunct="0">
              <a:spcBef>
                <a:spcPct val="0"/>
              </a:spcBef>
              <a:spcAft>
                <a:spcPct val="0"/>
              </a:spcAft>
              <a:buNone/>
            </a:pPr>
            <a:r>
              <a:rPr lang="en-GB" altLang="en-US" dirty="0">
                <a:ea typeface="Calibri" panose="020F0502020204030204" pitchFamily="34" charset="0"/>
                <a:cs typeface="Times New Roman" panose="02020603050405020304" pitchFamily="18" charset="0"/>
              </a:rPr>
              <a:t>	– Jason Parker, VP, Customer Service, Security, Parking &amp; Operations, 	Atlanta Hawks and Philips Arena</a:t>
            </a:r>
            <a:endParaRPr lang="en-GB" alt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707" y="3042585"/>
            <a:ext cx="1638285" cy="117239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452" y="2110827"/>
            <a:ext cx="1582794" cy="84720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491" y="4441276"/>
            <a:ext cx="1268718" cy="2039132"/>
          </a:xfrm>
          <a:prstGeom prst="rect">
            <a:avLst/>
          </a:prstGeom>
        </p:spPr>
      </p:pic>
      <p:pic>
        <p:nvPicPr>
          <p:cNvPr id="10" name="Picture 9"/>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0800000">
            <a:off x="863747" y="3534041"/>
            <a:ext cx="213899" cy="171727"/>
          </a:xfrm>
          <a:prstGeom prst="rect">
            <a:avLst/>
          </a:prstGeom>
        </p:spPr>
      </p:pic>
      <p:pic>
        <p:nvPicPr>
          <p:cNvPr id="11" name="Picture 10"/>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103053" y="5237653"/>
            <a:ext cx="213899" cy="171727"/>
          </a:xfrm>
          <a:prstGeom prst="rect">
            <a:avLst/>
          </a:prstGeom>
        </p:spPr>
      </p:pic>
    </p:spTree>
    <p:extLst>
      <p:ext uri="{BB962C8B-B14F-4D97-AF65-F5344CB8AC3E}">
        <p14:creationId xmlns:p14="http://schemas.microsoft.com/office/powerpoint/2010/main" val="1204853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545680" y="2281561"/>
            <a:ext cx="7989752" cy="2405384"/>
          </a:xfrm>
        </p:spPr>
        <p:txBody>
          <a:bodyPr/>
          <a:lstStyle/>
          <a:p>
            <a:r>
              <a:rPr lang="en-US" dirty="0"/>
              <a:t>City/Partners/Emergency Vehicles Fleet</a:t>
            </a:r>
          </a:p>
          <a:p>
            <a:pPr lvl="1"/>
            <a:r>
              <a:rPr lang="en-US" dirty="0"/>
              <a:t>Dedicated Short Range Communication</a:t>
            </a:r>
          </a:p>
          <a:p>
            <a:r>
              <a:rPr lang="en-US" dirty="0"/>
              <a:t>Autonomous Vehicles</a:t>
            </a:r>
          </a:p>
          <a:p>
            <a:pPr lvl="1"/>
            <a:r>
              <a:rPr lang="en-US" dirty="0"/>
              <a:t>Fixed Route</a:t>
            </a:r>
          </a:p>
          <a:p>
            <a:pPr lvl="1"/>
            <a:r>
              <a:rPr lang="en-US" dirty="0"/>
              <a:t>Flexible Route</a:t>
            </a:r>
          </a:p>
        </p:txBody>
      </p:sp>
      <p:pic>
        <p:nvPicPr>
          <p:cNvPr id="5" name="Picture 4"/>
          <p:cNvPicPr>
            <a:picLocks noChangeAspect="1"/>
          </p:cNvPicPr>
          <p:nvPr/>
        </p:nvPicPr>
        <p:blipFill>
          <a:blip r:embed="rId2"/>
          <a:stretch>
            <a:fillRect/>
          </a:stretch>
        </p:blipFill>
        <p:spPr>
          <a:xfrm>
            <a:off x="545680" y="4980371"/>
            <a:ext cx="5025505" cy="1586249"/>
          </a:xfrm>
          <a:prstGeom prst="rect">
            <a:avLst/>
          </a:prstGeom>
        </p:spPr>
      </p:pic>
      <p:pic>
        <p:nvPicPr>
          <p:cNvPr id="4" name="Picture 3"/>
          <p:cNvPicPr>
            <a:picLocks noChangeAspect="1"/>
          </p:cNvPicPr>
          <p:nvPr/>
        </p:nvPicPr>
        <p:blipFill>
          <a:blip r:embed="rId3"/>
          <a:stretch>
            <a:fillRect/>
          </a:stretch>
        </p:blipFill>
        <p:spPr>
          <a:xfrm>
            <a:off x="5655181" y="2032443"/>
            <a:ext cx="2880251" cy="4534177"/>
          </a:xfrm>
          <a:prstGeom prst="rect">
            <a:avLst/>
          </a:prstGeom>
        </p:spPr>
      </p:pic>
    </p:spTree>
    <p:extLst>
      <p:ext uri="{BB962C8B-B14F-4D97-AF65-F5344CB8AC3E}">
        <p14:creationId xmlns:p14="http://schemas.microsoft.com/office/powerpoint/2010/main" val="2638748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140"/>
          <a:stretch/>
        </p:blipFill>
        <p:spPr>
          <a:xfrm>
            <a:off x="3374265" y="2004685"/>
            <a:ext cx="5316974" cy="4853315"/>
          </a:xfrm>
          <a:prstGeom prst="rect">
            <a:avLst/>
          </a:prstGeom>
        </p:spPr>
      </p:pic>
      <p:sp>
        <p:nvSpPr>
          <p:cNvPr id="3" name="Content Placeholder 2"/>
          <p:cNvSpPr>
            <a:spLocks noGrp="1"/>
          </p:cNvSpPr>
          <p:nvPr>
            <p:ph idx="1"/>
          </p:nvPr>
        </p:nvSpPr>
        <p:spPr>
          <a:xfrm>
            <a:off x="474660" y="2004685"/>
            <a:ext cx="7989752" cy="3630795"/>
          </a:xfrm>
        </p:spPr>
        <p:txBody>
          <a:bodyPr/>
          <a:lstStyle/>
          <a:p>
            <a:r>
              <a:rPr lang="en-US" dirty="0"/>
              <a:t>Smart Applications</a:t>
            </a:r>
          </a:p>
          <a:p>
            <a:pPr lvl="1"/>
            <a:r>
              <a:rPr lang="en-US" dirty="0"/>
              <a:t>Smart poles</a:t>
            </a:r>
          </a:p>
          <a:p>
            <a:pPr lvl="1"/>
            <a:r>
              <a:rPr lang="en-US" dirty="0"/>
              <a:t>Smart street lights</a:t>
            </a:r>
          </a:p>
          <a:p>
            <a:pPr lvl="1"/>
            <a:r>
              <a:rPr lang="en-US" dirty="0"/>
              <a:t>Mobile apps</a:t>
            </a:r>
          </a:p>
          <a:p>
            <a:pPr lvl="1"/>
            <a:r>
              <a:rPr lang="en-US" dirty="0"/>
              <a:t>Drones for special events</a:t>
            </a:r>
          </a:p>
        </p:txBody>
      </p:sp>
    </p:spTree>
    <p:extLst>
      <p:ext uri="{BB962C8B-B14F-4D97-AF65-F5344CB8AC3E}">
        <p14:creationId xmlns:p14="http://schemas.microsoft.com/office/powerpoint/2010/main" val="3137404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50" y="507593"/>
            <a:ext cx="3820715" cy="1336663"/>
          </a:xfrm>
        </p:spPr>
        <p:txBody>
          <a:bodyPr/>
          <a:lstStyle/>
          <a:p>
            <a:r>
              <a:rPr lang="en-US" dirty="0"/>
              <a:t>Project phases</a:t>
            </a:r>
          </a:p>
        </p:txBody>
      </p:sp>
      <p:sp>
        <p:nvSpPr>
          <p:cNvPr id="3" name="Content Placeholder 2"/>
          <p:cNvSpPr>
            <a:spLocks noGrp="1"/>
          </p:cNvSpPr>
          <p:nvPr>
            <p:ph idx="1"/>
          </p:nvPr>
        </p:nvSpPr>
        <p:spPr>
          <a:xfrm>
            <a:off x="436550" y="1977422"/>
            <a:ext cx="7429499" cy="5059124"/>
          </a:xfrm>
        </p:spPr>
        <p:txBody>
          <a:bodyPr>
            <a:normAutofit fontScale="70000" lnSpcReduction="20000"/>
          </a:bodyPr>
          <a:lstStyle/>
          <a:p>
            <a:pPr marL="342900" lvl="1" indent="-342900">
              <a:lnSpc>
                <a:spcPct val="100000"/>
              </a:lnSpc>
              <a:spcBef>
                <a:spcPts val="0"/>
              </a:spcBef>
            </a:pPr>
            <a:r>
              <a:rPr lang="en-US" sz="1900" b="1" dirty="0"/>
              <a:t>Phase I </a:t>
            </a:r>
            <a:r>
              <a:rPr lang="en-US" sz="1900" dirty="0"/>
              <a:t>– Quick deployment with limited infrastructure improvements – technology to aid in signal communications and detection and automated vehicle demonstration.  Ribbon cutting planned for September 2017.</a:t>
            </a:r>
          </a:p>
          <a:p>
            <a:pPr marL="228600" lvl="1">
              <a:lnSpc>
                <a:spcPct val="100000"/>
              </a:lnSpc>
              <a:spcBef>
                <a:spcPts val="0"/>
              </a:spcBef>
            </a:pPr>
            <a:endParaRPr lang="en-US" sz="1900" dirty="0"/>
          </a:p>
          <a:p>
            <a:pPr marL="228600" lvl="1">
              <a:lnSpc>
                <a:spcPct val="100000"/>
              </a:lnSpc>
              <a:spcBef>
                <a:spcPts val="0"/>
              </a:spcBef>
            </a:pPr>
            <a:endParaRPr lang="en-US" sz="1600" dirty="0"/>
          </a:p>
          <a:p>
            <a:pPr marL="228600" lvl="1">
              <a:lnSpc>
                <a:spcPct val="100000"/>
              </a:lnSpc>
              <a:spcBef>
                <a:spcPts val="0"/>
              </a:spcBef>
            </a:pPr>
            <a:endParaRPr lang="en-US" sz="1600" dirty="0"/>
          </a:p>
          <a:p>
            <a:pPr marL="228600" lvl="1">
              <a:lnSpc>
                <a:spcPct val="100000"/>
              </a:lnSpc>
              <a:spcBef>
                <a:spcPts val="0"/>
              </a:spcBef>
            </a:pPr>
            <a:endParaRPr lang="en-US" sz="1600" dirty="0"/>
          </a:p>
          <a:p>
            <a:pPr marL="228600" lvl="1">
              <a:lnSpc>
                <a:spcPct val="100000"/>
              </a:lnSpc>
              <a:spcBef>
                <a:spcPts val="0"/>
              </a:spcBef>
            </a:pPr>
            <a:endParaRPr lang="en-US" sz="1600" dirty="0"/>
          </a:p>
          <a:p>
            <a:pPr marL="228600" lvl="1">
              <a:lnSpc>
                <a:spcPct val="100000"/>
              </a:lnSpc>
              <a:spcBef>
                <a:spcPts val="0"/>
              </a:spcBef>
            </a:pPr>
            <a:endParaRPr lang="en-US" sz="1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228600" lvl="1">
              <a:lnSpc>
                <a:spcPct val="100000"/>
              </a:lnSpc>
              <a:spcBef>
                <a:spcPts val="0"/>
              </a:spcBef>
            </a:pPr>
            <a:endParaRPr lang="en-US" sz="600" dirty="0"/>
          </a:p>
          <a:p>
            <a:pPr marL="0" lvl="1" indent="0">
              <a:lnSpc>
                <a:spcPct val="100000"/>
              </a:lnSpc>
              <a:spcBef>
                <a:spcPts val="0"/>
              </a:spcBef>
              <a:buNone/>
            </a:pPr>
            <a:endParaRPr lang="en-US" sz="600" dirty="0"/>
          </a:p>
          <a:p>
            <a:pPr marL="228600" lvl="1">
              <a:lnSpc>
                <a:spcPct val="100000"/>
              </a:lnSpc>
              <a:spcBef>
                <a:spcPts val="0"/>
              </a:spcBef>
            </a:pPr>
            <a:r>
              <a:rPr lang="en-US" sz="1900" b="1" dirty="0"/>
              <a:t>Phase 2 </a:t>
            </a:r>
            <a:r>
              <a:rPr lang="en-US" sz="1900" dirty="0"/>
              <a:t>– Additional technology deployment by end of 2018</a:t>
            </a:r>
          </a:p>
          <a:p>
            <a:pPr lvl="2">
              <a:lnSpc>
                <a:spcPct val="100000"/>
              </a:lnSpc>
              <a:spcBef>
                <a:spcPts val="0"/>
              </a:spcBef>
            </a:pPr>
            <a:r>
              <a:rPr lang="en-US" sz="1900" dirty="0"/>
              <a:t>LED signal and pedestrian head upgrades</a:t>
            </a:r>
          </a:p>
          <a:p>
            <a:pPr lvl="2">
              <a:lnSpc>
                <a:spcPct val="100000"/>
              </a:lnSpc>
              <a:spcBef>
                <a:spcPts val="0"/>
              </a:spcBef>
            </a:pPr>
            <a:r>
              <a:rPr lang="en-US" sz="1900" dirty="0"/>
              <a:t>Traffic signal pole replacement</a:t>
            </a:r>
          </a:p>
          <a:p>
            <a:pPr lvl="2">
              <a:lnSpc>
                <a:spcPct val="100000"/>
              </a:lnSpc>
              <a:spcBef>
                <a:spcPts val="0"/>
              </a:spcBef>
            </a:pPr>
            <a:r>
              <a:rPr lang="en-US" sz="1900" dirty="0"/>
              <a:t>Signal controller cabinet replacement</a:t>
            </a:r>
          </a:p>
          <a:p>
            <a:pPr marL="228600" lvl="1">
              <a:spcBef>
                <a:spcPts val="1000"/>
              </a:spcBef>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56472347"/>
              </p:ext>
            </p:extLst>
          </p:nvPr>
        </p:nvGraphicFramePr>
        <p:xfrm>
          <a:off x="561174" y="2507899"/>
          <a:ext cx="7553325" cy="3239505"/>
        </p:xfrm>
        <a:graphic>
          <a:graphicData uri="http://schemas.openxmlformats.org/drawingml/2006/table">
            <a:tbl>
              <a:tblPr firstRow="1" firstCol="1" bandRow="1">
                <a:tableStyleId>{8A107856-5554-42FB-B03E-39F5DBC370BA}</a:tableStyleId>
              </a:tblPr>
              <a:tblGrid>
                <a:gridCol w="3506090">
                  <a:extLst>
                    <a:ext uri="{9D8B030D-6E8A-4147-A177-3AD203B41FA5}">
                      <a16:colId xmlns:a16="http://schemas.microsoft.com/office/drawing/2014/main" val="20000"/>
                    </a:ext>
                  </a:extLst>
                </a:gridCol>
                <a:gridCol w="4047235">
                  <a:extLst>
                    <a:ext uri="{9D8B030D-6E8A-4147-A177-3AD203B41FA5}">
                      <a16:colId xmlns:a16="http://schemas.microsoft.com/office/drawing/2014/main" val="20001"/>
                    </a:ext>
                  </a:extLst>
                </a:gridCol>
              </a:tblGrid>
              <a:tr h="176292">
                <a:tc>
                  <a:txBody>
                    <a:bodyPr/>
                    <a:lstStyle/>
                    <a:p>
                      <a:pPr marL="0" marR="0">
                        <a:spcBef>
                          <a:spcPts val="0"/>
                        </a:spcBef>
                        <a:spcAft>
                          <a:spcPts val="0"/>
                        </a:spcAft>
                      </a:pPr>
                      <a:r>
                        <a:rPr lang="en-US" sz="1400" dirty="0">
                          <a:effectLst/>
                        </a:rPr>
                        <a:t>Closed Circuit Television (CCTV)</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Full coverage of North Avenue corridor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76292">
                <a:tc>
                  <a:txBody>
                    <a:bodyPr/>
                    <a:lstStyle/>
                    <a:p>
                      <a:pPr marL="0" marR="0">
                        <a:spcBef>
                          <a:spcPts val="0"/>
                        </a:spcBef>
                        <a:spcAft>
                          <a:spcPts val="0"/>
                        </a:spcAft>
                      </a:pPr>
                      <a:r>
                        <a:rPr lang="en-US" sz="1400">
                          <a:effectLst/>
                        </a:rPr>
                        <a:t>Vehicle Detectors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Detectors to provide counts and signal detection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52465">
                <a:tc>
                  <a:txBody>
                    <a:bodyPr/>
                    <a:lstStyle/>
                    <a:p>
                      <a:pPr marL="0" marR="0">
                        <a:spcBef>
                          <a:spcPts val="0"/>
                        </a:spcBef>
                        <a:spcAft>
                          <a:spcPts val="0"/>
                        </a:spcAft>
                      </a:pPr>
                      <a:r>
                        <a:rPr lang="en-US" sz="1400" dirty="0">
                          <a:effectLst/>
                        </a:rPr>
                        <a:t>Pedestrian and Bicycle Detectors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Detectors to provide counts and signal detection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52584">
                <a:tc>
                  <a:txBody>
                    <a:bodyPr/>
                    <a:lstStyle/>
                    <a:p>
                      <a:pPr marL="0" marR="0">
                        <a:spcBef>
                          <a:spcPts val="0"/>
                        </a:spcBef>
                        <a:spcAft>
                          <a:spcPts val="0"/>
                        </a:spcAft>
                      </a:pPr>
                      <a:r>
                        <a:rPr lang="en-US" sz="1400" dirty="0">
                          <a:effectLst/>
                        </a:rPr>
                        <a:t>Traffic Responsive Signal Timing (TRST)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Automated demand adjusted signal timing to achieve corridor objectives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76292">
                <a:tc>
                  <a:txBody>
                    <a:bodyPr/>
                    <a:lstStyle/>
                    <a:p>
                      <a:pPr marL="0" marR="0">
                        <a:spcBef>
                          <a:spcPts val="0"/>
                        </a:spcBef>
                        <a:spcAft>
                          <a:spcPts val="0"/>
                        </a:spcAft>
                      </a:pPr>
                      <a:r>
                        <a:rPr lang="en-US" sz="1400">
                          <a:effectLst/>
                        </a:rPr>
                        <a:t>Transit Signal Priority (TSP)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Provide transit vehicles priority at strategic intersections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76292">
                <a:tc>
                  <a:txBody>
                    <a:bodyPr/>
                    <a:lstStyle/>
                    <a:p>
                      <a:pPr marL="0" marR="0">
                        <a:spcBef>
                          <a:spcPts val="0"/>
                        </a:spcBef>
                        <a:spcAft>
                          <a:spcPts val="0"/>
                        </a:spcAft>
                      </a:pPr>
                      <a:r>
                        <a:rPr lang="en-US" sz="1400">
                          <a:effectLst/>
                        </a:rPr>
                        <a:t>Bluetooth Travel Time System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Monitor corridor travel times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52584">
                <a:tc>
                  <a:txBody>
                    <a:bodyPr/>
                    <a:lstStyle/>
                    <a:p>
                      <a:pPr marL="0" marR="0">
                        <a:spcBef>
                          <a:spcPts val="0"/>
                        </a:spcBef>
                        <a:spcAft>
                          <a:spcPts val="0"/>
                        </a:spcAft>
                      </a:pPr>
                      <a:r>
                        <a:rPr lang="en-US" sz="1400">
                          <a:effectLst/>
                        </a:rPr>
                        <a:t>Communications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Wireless and fiber communication with Atlanta Traffic Control Center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52584">
                <a:tc>
                  <a:txBody>
                    <a:bodyPr/>
                    <a:lstStyle/>
                    <a:p>
                      <a:pPr marL="0" marR="0">
                        <a:spcBef>
                          <a:spcPts val="0"/>
                        </a:spcBef>
                        <a:spcAft>
                          <a:spcPts val="0"/>
                        </a:spcAft>
                      </a:pPr>
                      <a:r>
                        <a:rPr lang="en-US" sz="1400" dirty="0">
                          <a:effectLst/>
                        </a:rPr>
                        <a:t>Infrastructure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Milling, repaving, and restriping of corridor to facilitate autonomous vehicle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176292">
                <a:tc>
                  <a:txBody>
                    <a:bodyPr/>
                    <a:lstStyle/>
                    <a:p>
                      <a:pPr marL="0" marR="0">
                        <a:spcBef>
                          <a:spcPts val="0"/>
                        </a:spcBef>
                        <a:spcAft>
                          <a:spcPts val="0"/>
                        </a:spcAft>
                      </a:pPr>
                      <a:r>
                        <a:rPr lang="en-US" sz="1400">
                          <a:effectLst/>
                        </a:rPr>
                        <a:t>Autonomous Vehicle Demonstration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Connecting GA Tech to Ponce City Market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52584">
                <a:tc>
                  <a:txBody>
                    <a:bodyPr/>
                    <a:lstStyle/>
                    <a:p>
                      <a:pPr marL="0" marR="0">
                        <a:spcBef>
                          <a:spcPts val="0"/>
                        </a:spcBef>
                        <a:spcAft>
                          <a:spcPts val="0"/>
                        </a:spcAft>
                      </a:pPr>
                      <a:r>
                        <a:rPr lang="en-US" sz="1400" dirty="0">
                          <a:effectLst/>
                        </a:rPr>
                        <a:t>Sensor Pilot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Pilot with GA Tech to collect environmental, pedestrian, bicycle and vehicle data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69858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8650"/>
            <a:ext cx="9144000" cy="6229350"/>
          </a:xfrm>
          <a:prstGeom prst="rect">
            <a:avLst/>
          </a:prstGeom>
        </p:spPr>
      </p:pic>
    </p:spTree>
    <p:extLst>
      <p:ext uri="{BB962C8B-B14F-4D97-AF65-F5344CB8AC3E}">
        <p14:creationId xmlns:p14="http://schemas.microsoft.com/office/powerpoint/2010/main" val="2653869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72200"/>
          </a:xfrm>
          <a:prstGeom prst="rect">
            <a:avLst/>
          </a:prstGeom>
        </p:spPr>
      </p:pic>
    </p:spTree>
    <p:extLst>
      <p:ext uri="{BB962C8B-B14F-4D97-AF65-F5344CB8AC3E}">
        <p14:creationId xmlns:p14="http://schemas.microsoft.com/office/powerpoint/2010/main" val="1523837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8650"/>
            <a:ext cx="9144000" cy="6229350"/>
          </a:xfrm>
          <a:prstGeom prst="rect">
            <a:avLst/>
          </a:prstGeom>
        </p:spPr>
      </p:pic>
    </p:spTree>
    <p:extLst>
      <p:ext uri="{BB962C8B-B14F-4D97-AF65-F5344CB8AC3E}">
        <p14:creationId xmlns:p14="http://schemas.microsoft.com/office/powerpoint/2010/main" val="1798030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48" y="667675"/>
            <a:ext cx="8206530" cy="1400530"/>
          </a:xfrm>
        </p:spPr>
        <p:txBody>
          <a:bodyPr>
            <a:normAutofit fontScale="90000"/>
          </a:bodyPr>
          <a:lstStyle/>
          <a:p>
            <a:pPr lvl="0" defTabSz="914400">
              <a:lnSpc>
                <a:spcPct val="90000"/>
              </a:lnSpc>
              <a:defRPr/>
            </a:pPr>
            <a:r>
              <a:rPr lang="en-US" sz="2500" b="1" dirty="0"/>
              <a:t>Atlanta Reimagined:</a:t>
            </a:r>
            <a:br>
              <a:rPr lang="en-US" sz="2500" dirty="0"/>
            </a:br>
            <a:r>
              <a:rPr lang="en-US" sz="2500" dirty="0"/>
              <a:t>Creating Community, Collaboration and Access through Transportation Innovation in Atlanta</a:t>
            </a:r>
            <a:br>
              <a:rPr lang="en-US" sz="2500" b="1" cap="small" dirty="0">
                <a:solidFill>
                  <a:srgbClr val="002060"/>
                </a:solidFill>
              </a:rPr>
            </a:br>
            <a:endParaRPr lang="en-US" sz="2500" dirty="0"/>
          </a:p>
        </p:txBody>
      </p:sp>
      <p:sp>
        <p:nvSpPr>
          <p:cNvPr id="4" name="Content Placeholder 4"/>
          <p:cNvSpPr txBox="1">
            <a:spLocks noGrp="1"/>
          </p:cNvSpPr>
          <p:nvPr>
            <p:ph idx="1"/>
          </p:nvPr>
        </p:nvSpPr>
        <p:spPr>
          <a:xfrm>
            <a:off x="563437" y="2512089"/>
            <a:ext cx="7989752" cy="3630795"/>
          </a:xfrm>
          <a:prstGeom prst="rect">
            <a:avLst/>
          </a:prstGeom>
        </p:spPr>
        <p:txBody>
          <a:bodyPr vert="horz" lIns="0" tIns="45720" rIns="0" bIns="45720" rtlCol="0">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tx1"/>
                </a:solidFill>
                <a:latin typeface="+mn-lt"/>
                <a:ea typeface="+mn-ea"/>
                <a:cs typeface="+mn-cs"/>
              </a:defRPr>
            </a:lvl1pPr>
            <a:lvl2pPr marL="269875"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400" kern="1200" dirty="0" smtClean="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000" kern="1200" dirty="0" smtClean="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800" kern="1200" dirty="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600"/>
              </a:spcBef>
              <a:spcAft>
                <a:spcPts val="1200"/>
              </a:spcAft>
              <a:buClr>
                <a:schemeClr val="accent2">
                  <a:lumMod val="75000"/>
                </a:schemeClr>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2">
                    <a:lumMod val="75000"/>
                  </a:schemeClr>
                </a:solidFill>
                <a:effectLst/>
                <a:uLnTx/>
                <a:uFillTx/>
                <a:latin typeface="Arial"/>
                <a:ea typeface="+mn-ea"/>
                <a:cs typeface="+mn-cs"/>
              </a:rPr>
              <a:t>Urban mobility</a:t>
            </a:r>
            <a:r>
              <a:rPr kumimoji="0" lang="en-US" sz="1400" b="0" i="0" u="none" strike="noStrike" kern="1200" cap="none" spc="0" normalizeH="0" baseline="0" noProof="0" dirty="0">
                <a:ln>
                  <a:noFill/>
                </a:ln>
                <a:effectLst/>
                <a:uLnTx/>
                <a:uFillTx/>
                <a:latin typeface="Arial"/>
                <a:ea typeface="+mn-ea"/>
                <a:cs typeface="+mn-cs"/>
              </a:rPr>
              <a:t>, connecting people with the transportation options they need</a:t>
            </a:r>
          </a:p>
          <a:p>
            <a:pPr marL="285750" marR="0" lvl="0" indent="-285750" algn="l" defTabSz="914400" rtl="0" eaLnBrk="1" fontAlgn="auto" latinLnBrk="0" hangingPunct="1">
              <a:lnSpc>
                <a:spcPct val="90000"/>
              </a:lnSpc>
              <a:spcBef>
                <a:spcPts val="600"/>
              </a:spcBef>
              <a:spcAft>
                <a:spcPts val="1200"/>
              </a:spcAft>
              <a:buClr>
                <a:schemeClr val="accent2">
                  <a:lumMod val="75000"/>
                </a:schemeClr>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2">
                    <a:lumMod val="75000"/>
                  </a:schemeClr>
                </a:solidFill>
                <a:effectLst/>
                <a:uLnTx/>
                <a:uFillTx/>
                <a:latin typeface="Arial"/>
                <a:ea typeface="+mn-ea"/>
                <a:cs typeface="+mn-cs"/>
              </a:rPr>
              <a:t>Socially inclusive</a:t>
            </a:r>
            <a:r>
              <a:rPr kumimoji="0" lang="en-US" sz="1400" b="0" i="0" u="none" strike="noStrike" kern="1200" cap="none" spc="0" normalizeH="0" baseline="0" noProof="0" dirty="0">
                <a:ln>
                  <a:noFill/>
                </a:ln>
                <a:effectLst/>
                <a:uLnTx/>
                <a:uFillTx/>
                <a:latin typeface="Arial"/>
                <a:ea typeface="+mn-ea"/>
                <a:cs typeface="+mn-cs"/>
              </a:rPr>
              <a:t>, enabling low-income communities with new modes of transportation to achieve upward mobility</a:t>
            </a:r>
          </a:p>
          <a:p>
            <a:pPr marL="285750" marR="0" lvl="0" indent="-285750" algn="l" defTabSz="914400" rtl="0" eaLnBrk="1" fontAlgn="auto" latinLnBrk="0" hangingPunct="1">
              <a:lnSpc>
                <a:spcPct val="90000"/>
              </a:lnSpc>
              <a:spcBef>
                <a:spcPts val="600"/>
              </a:spcBef>
              <a:spcAft>
                <a:spcPts val="1200"/>
              </a:spcAft>
              <a:buClr>
                <a:schemeClr val="accent2">
                  <a:lumMod val="75000"/>
                </a:schemeClr>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2">
                    <a:lumMod val="75000"/>
                  </a:schemeClr>
                </a:solidFill>
                <a:effectLst/>
                <a:uLnTx/>
                <a:uFillTx/>
                <a:latin typeface="Arial"/>
                <a:ea typeface="+mn-ea"/>
                <a:cs typeface="+mn-cs"/>
              </a:rPr>
              <a:t>Smarter city</a:t>
            </a:r>
            <a:r>
              <a:rPr kumimoji="0" lang="en-US" sz="1400" b="0" i="0" u="none" strike="noStrike" kern="1200" cap="none" spc="0" normalizeH="0" baseline="0" noProof="0" dirty="0">
                <a:ln>
                  <a:noFill/>
                </a:ln>
                <a:effectLst/>
                <a:uLnTx/>
                <a:uFillTx/>
                <a:latin typeface="Arial"/>
                <a:ea typeface="+mn-ea"/>
                <a:cs typeface="+mn-cs"/>
              </a:rPr>
              <a:t>, leverage data &amp; technology to reduce number of vehicles on the road, smooth peak commute periods, and increase use of public, low-carbon emission alternatives</a:t>
            </a:r>
          </a:p>
          <a:p>
            <a:pPr marL="285750" marR="0" lvl="0" indent="-285750" algn="l" defTabSz="914400" rtl="0" eaLnBrk="1" fontAlgn="auto" latinLnBrk="0" hangingPunct="1">
              <a:lnSpc>
                <a:spcPct val="90000"/>
              </a:lnSpc>
              <a:spcBef>
                <a:spcPts val="600"/>
              </a:spcBef>
              <a:spcAft>
                <a:spcPts val="1200"/>
              </a:spcAft>
              <a:buClr>
                <a:schemeClr val="accent2">
                  <a:lumMod val="75000"/>
                </a:schemeClr>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2">
                    <a:lumMod val="75000"/>
                  </a:schemeClr>
                </a:solidFill>
                <a:effectLst/>
                <a:uLnTx/>
                <a:uFillTx/>
                <a:latin typeface="Arial"/>
                <a:ea typeface="+mn-ea"/>
                <a:cs typeface="+mn-cs"/>
              </a:rPr>
              <a:t>More innovative city</a:t>
            </a:r>
            <a:r>
              <a:rPr kumimoji="0" lang="en-US" sz="1400" b="0" i="0" u="none" strike="noStrike" kern="1200" cap="none" spc="0" normalizeH="0" baseline="0" noProof="0" dirty="0">
                <a:ln>
                  <a:noFill/>
                </a:ln>
                <a:effectLst/>
                <a:uLnTx/>
                <a:uFillTx/>
                <a:latin typeface="Arial"/>
                <a:ea typeface="+mn-ea"/>
                <a:cs typeface="+mn-cs"/>
              </a:rPr>
              <a:t>, engage private sector, civic and university leaders to implement urban automation, connected vehicles, sensors and analytics</a:t>
            </a:r>
          </a:p>
          <a:p>
            <a:pPr marL="285750" marR="0" lvl="0" indent="-285750" algn="l" defTabSz="914400" rtl="0" eaLnBrk="1" fontAlgn="auto" latinLnBrk="0" hangingPunct="1">
              <a:lnSpc>
                <a:spcPct val="90000"/>
              </a:lnSpc>
              <a:spcBef>
                <a:spcPts val="600"/>
              </a:spcBef>
              <a:spcAft>
                <a:spcPts val="1200"/>
              </a:spcAft>
              <a:buClr>
                <a:schemeClr val="accent2">
                  <a:lumMod val="75000"/>
                </a:schemeClr>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2">
                    <a:lumMod val="75000"/>
                  </a:schemeClr>
                </a:solidFill>
                <a:effectLst/>
                <a:uLnTx/>
                <a:uFillTx/>
                <a:latin typeface="Arial"/>
                <a:ea typeface="+mn-ea"/>
                <a:cs typeface="+mn-cs"/>
              </a:rPr>
              <a:t>Smooth flowing traffic </a:t>
            </a:r>
            <a:r>
              <a:rPr kumimoji="0" lang="en-US" sz="1400" b="0" i="0" u="none" strike="noStrike" kern="1200" cap="none" spc="0" normalizeH="0" baseline="0" noProof="0" dirty="0">
                <a:ln>
                  <a:noFill/>
                </a:ln>
                <a:effectLst/>
                <a:uLnTx/>
                <a:uFillTx/>
                <a:latin typeface="Arial"/>
                <a:ea typeface="+mn-ea"/>
                <a:cs typeface="+mn-cs"/>
              </a:rPr>
              <a:t>for commuters, for riders of public transit systems, and for everyone who uses roads</a:t>
            </a:r>
          </a:p>
          <a:p>
            <a:pPr marL="285750" marR="0" lvl="0" indent="-285750" algn="l" defTabSz="914400" rtl="0" eaLnBrk="1" fontAlgn="auto" latinLnBrk="0" hangingPunct="1">
              <a:lnSpc>
                <a:spcPct val="90000"/>
              </a:lnSpc>
              <a:spcBef>
                <a:spcPts val="600"/>
              </a:spcBef>
              <a:spcAft>
                <a:spcPts val="1200"/>
              </a:spcAft>
              <a:buClr>
                <a:schemeClr val="accent2">
                  <a:lumMod val="75000"/>
                </a:schemeClr>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2">
                    <a:lumMod val="75000"/>
                  </a:schemeClr>
                </a:solidFill>
                <a:effectLst/>
                <a:uLnTx/>
                <a:uFillTx/>
                <a:latin typeface="Arial"/>
                <a:ea typeface="+mn-ea"/>
                <a:cs typeface="+mn-cs"/>
              </a:rPr>
              <a:t>Urban logistics leader </a:t>
            </a:r>
            <a:r>
              <a:rPr kumimoji="0" lang="en-US" sz="1400" b="0" i="0" u="none" strike="noStrike" kern="1200" cap="none" spc="0" normalizeH="0" baseline="0" noProof="0" dirty="0">
                <a:ln>
                  <a:noFill/>
                </a:ln>
                <a:effectLst/>
                <a:uLnTx/>
                <a:uFillTx/>
                <a:latin typeface="Arial"/>
                <a:ea typeface="+mn-ea"/>
                <a:cs typeface="+mn-cs"/>
              </a:rPr>
              <a:t>with world class movement of freight, with efficient, sustainable and secure systems connecting the region</a:t>
            </a:r>
          </a:p>
          <a:p>
            <a:pPr marL="285750" marR="0" lvl="0" indent="-285750" algn="l" defTabSz="914400" rtl="0" eaLnBrk="1" fontAlgn="auto" latinLnBrk="0" hangingPunct="1">
              <a:lnSpc>
                <a:spcPct val="90000"/>
              </a:lnSpc>
              <a:spcBef>
                <a:spcPts val="600"/>
              </a:spcBef>
              <a:spcAft>
                <a:spcPts val="1200"/>
              </a:spcAft>
              <a:buClr>
                <a:schemeClr val="accent2">
                  <a:lumMod val="75000"/>
                </a:schemeClr>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2">
                    <a:lumMod val="75000"/>
                  </a:schemeClr>
                </a:solidFill>
                <a:effectLst/>
                <a:uLnTx/>
                <a:uFillTx/>
                <a:latin typeface="Arial"/>
                <a:ea typeface="+mn-ea"/>
                <a:cs typeface="+mn-cs"/>
              </a:rPr>
              <a:t>Safer city</a:t>
            </a:r>
            <a:r>
              <a:rPr kumimoji="0" lang="en-US" sz="1400" b="0" i="0" u="none" strike="noStrike" kern="1200" cap="none" spc="0" normalizeH="0" baseline="0" noProof="0" dirty="0">
                <a:ln>
                  <a:noFill/>
                </a:ln>
                <a:effectLst/>
                <a:uLnTx/>
                <a:uFillTx/>
                <a:latin typeface="Arial"/>
                <a:ea typeface="+mn-ea"/>
                <a:cs typeface="+mn-cs"/>
              </a:rPr>
              <a:t>, welcoming and connecting all modes of transportation—for cars, bicycles and pedestrians</a:t>
            </a:r>
          </a:p>
          <a:p>
            <a:pPr marL="285750" marR="0" lvl="0" indent="-285750" algn="l" defTabSz="914400" rtl="0" eaLnBrk="1" fontAlgn="auto" latinLnBrk="0" hangingPunct="1">
              <a:lnSpc>
                <a:spcPct val="90000"/>
              </a:lnSpc>
              <a:spcBef>
                <a:spcPts val="600"/>
              </a:spcBef>
              <a:spcAft>
                <a:spcPts val="1200"/>
              </a:spcAft>
              <a:buClr>
                <a:schemeClr val="accent2">
                  <a:lumMod val="75000"/>
                </a:schemeClr>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2">
                    <a:lumMod val="75000"/>
                  </a:schemeClr>
                </a:solidFill>
                <a:effectLst/>
                <a:uLnTx/>
                <a:uFillTx/>
                <a:latin typeface="Arial"/>
                <a:ea typeface="+mn-ea"/>
                <a:cs typeface="+mn-cs"/>
              </a:rPr>
              <a:t>Engaged and connected city</a:t>
            </a:r>
            <a:r>
              <a:rPr kumimoji="0" lang="en-US" sz="1400" b="0" i="0" u="none" strike="noStrike" kern="1200" cap="none" spc="0" normalizeH="0" baseline="0" noProof="0" dirty="0">
                <a:ln>
                  <a:noFill/>
                </a:ln>
                <a:effectLst/>
                <a:uLnTx/>
                <a:uFillTx/>
                <a:latin typeface="Arial"/>
                <a:ea typeface="+mn-ea"/>
                <a:cs typeface="+mn-cs"/>
              </a:rPr>
              <a:t>, embrace our culture, diversity and skill as collaborator and partners</a:t>
            </a:r>
          </a:p>
        </p:txBody>
      </p:sp>
    </p:spTree>
    <p:extLst>
      <p:ext uri="{BB962C8B-B14F-4D97-AF65-F5344CB8AC3E}">
        <p14:creationId xmlns:p14="http://schemas.microsoft.com/office/powerpoint/2010/main" val="2393634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4678"/>
            <a:ext cx="9144000" cy="6172200"/>
          </a:xfrm>
          <a:prstGeom prst="rect">
            <a:avLst/>
          </a:prstGeom>
        </p:spPr>
      </p:pic>
    </p:spTree>
    <p:extLst>
      <p:ext uri="{BB962C8B-B14F-4D97-AF65-F5344CB8AC3E}">
        <p14:creationId xmlns:p14="http://schemas.microsoft.com/office/powerpoint/2010/main" val="2974885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4678"/>
            <a:ext cx="9144000" cy="6172200"/>
          </a:xfrm>
          <a:prstGeom prst="rect">
            <a:avLst/>
          </a:prstGeom>
        </p:spPr>
      </p:pic>
    </p:spTree>
    <p:extLst>
      <p:ext uri="{BB962C8B-B14F-4D97-AF65-F5344CB8AC3E}">
        <p14:creationId xmlns:p14="http://schemas.microsoft.com/office/powerpoint/2010/main" val="3729939145"/>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565</TotalTime>
  <Words>968</Words>
  <Application>Microsoft Office PowerPoint</Application>
  <PresentationFormat>On-screen Show (4:3)</PresentationFormat>
  <Paragraphs>172</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MS PGothic</vt:lpstr>
      <vt:lpstr>Arial</vt:lpstr>
      <vt:lpstr>Calibri</vt:lpstr>
      <vt:lpstr>Century Gothic</vt:lpstr>
      <vt:lpstr>Gill Sans MT</vt:lpstr>
      <vt:lpstr>Times New Roman</vt:lpstr>
      <vt:lpstr>Wingdings 2</vt:lpstr>
      <vt:lpstr>Dividend</vt:lpstr>
      <vt:lpstr>Transportation Committee: North Avenue Smart Corridor</vt:lpstr>
      <vt:lpstr>PowerPoint Presentation</vt:lpstr>
      <vt:lpstr>PowerPoint Presentation</vt:lpstr>
      <vt:lpstr>PowerPoint Presentation</vt:lpstr>
      <vt:lpstr>PowerPoint Presentation</vt:lpstr>
      <vt:lpstr>PowerPoint Presentation</vt:lpstr>
      <vt:lpstr>Atlanta Reimagined: Creating Community, Collaboration and Access through Transportation Innovation in Atlanta </vt:lpstr>
      <vt:lpstr>PowerPoint Presentation</vt:lpstr>
      <vt:lpstr>PowerPoint Presentation</vt:lpstr>
      <vt:lpstr>PowerPoint Presentation</vt:lpstr>
      <vt:lpstr>PowerPoint Presentation</vt:lpstr>
      <vt:lpstr>PowerPoint Presentation</vt:lpstr>
      <vt:lpstr>North Avenue is the first major corridor located in the Midtown “smart zone” that we are actively working on to collect real-time data and demonstrate how we can use it to improve the corridor across our mobility, public safety, and environment pillars. </vt:lpstr>
      <vt:lpstr>Transit</vt:lpstr>
      <vt:lpstr>Destinations &amp; employment</vt:lpstr>
      <vt:lpstr>Bicycle and pedestrian</vt:lpstr>
      <vt:lpstr>roadway</vt:lpstr>
      <vt:lpstr>PowerPoint Presentation</vt:lpstr>
      <vt:lpstr>Connected/AV Cars: Enabling them to access real-time data collected by the city to improve vehicle safety, navigation, accessibility, and revenue in any operating model</vt:lpstr>
      <vt:lpstr>Together for Safer Roads is an innovative coalition that brings together global private sector companies, across industries, to collaborate on improving road safety</vt:lpstr>
      <vt:lpstr>We demonstrated the power of advanced data analytics by examining the root cause of vehicle crashes, developing forecasting models to predict them and insights to prevent them</vt:lpstr>
      <vt:lpstr>We partnered with TSR (i.e. IBM, AIG) to demonstrate the power of advanced data analytics by examining the root cause of vehicle crashes, developing forecasting models to predict them and insights to prevent them</vt:lpstr>
      <vt:lpstr>PowerPoint Presentation</vt:lpstr>
      <vt:lpstr>PowerPoint Presentation</vt:lpstr>
      <vt:lpstr>PowerPoint Presentation</vt:lpstr>
      <vt:lpstr>PowerPoint Presentation</vt:lpstr>
      <vt:lpstr>PowerPoint Presentation</vt:lpstr>
      <vt:lpstr>Next steps</vt:lpstr>
      <vt:lpstr>Next steps</vt:lpstr>
      <vt:lpstr>PowerPoint Presentation</vt:lpstr>
      <vt:lpstr>Next steps</vt:lpstr>
      <vt:lpstr>Next steps</vt:lpstr>
      <vt:lpstr>Project phases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Briana E.</dc:creator>
  <cp:lastModifiedBy>Pulidindi, Julia</cp:lastModifiedBy>
  <cp:revision>62</cp:revision>
  <cp:lastPrinted>2017-07-24T14:24:25Z</cp:lastPrinted>
  <dcterms:created xsi:type="dcterms:W3CDTF">2016-12-29T17:14:28Z</dcterms:created>
  <dcterms:modified xsi:type="dcterms:W3CDTF">2017-07-24T18:33:40Z</dcterms:modified>
</cp:coreProperties>
</file>