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0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</p:sldMasterIdLst>
  <p:notesMasterIdLst>
    <p:notesMasterId r:id="rId37"/>
  </p:notesMasterIdLst>
  <p:handoutMasterIdLst>
    <p:handoutMasterId r:id="rId38"/>
  </p:handoutMasterIdLst>
  <p:sldIdLst>
    <p:sldId id="261" r:id="rId2"/>
    <p:sldId id="270" r:id="rId3"/>
    <p:sldId id="327" r:id="rId4"/>
    <p:sldId id="304" r:id="rId5"/>
    <p:sldId id="301" r:id="rId6"/>
    <p:sldId id="302" r:id="rId7"/>
    <p:sldId id="273" r:id="rId8"/>
    <p:sldId id="317" r:id="rId9"/>
    <p:sldId id="294" r:id="rId10"/>
    <p:sldId id="318" r:id="rId11"/>
    <p:sldId id="321" r:id="rId12"/>
    <p:sldId id="311" r:id="rId13"/>
    <p:sldId id="312" r:id="rId14"/>
    <p:sldId id="310" r:id="rId15"/>
    <p:sldId id="331" r:id="rId16"/>
    <p:sldId id="330" r:id="rId17"/>
    <p:sldId id="315" r:id="rId18"/>
    <p:sldId id="332" r:id="rId19"/>
    <p:sldId id="313" r:id="rId20"/>
    <p:sldId id="324" r:id="rId21"/>
    <p:sldId id="296" r:id="rId22"/>
    <p:sldId id="297" r:id="rId23"/>
    <p:sldId id="298" r:id="rId24"/>
    <p:sldId id="305" r:id="rId25"/>
    <p:sldId id="326" r:id="rId26"/>
    <p:sldId id="306" r:id="rId27"/>
    <p:sldId id="308" r:id="rId28"/>
    <p:sldId id="323" r:id="rId29"/>
    <p:sldId id="320" r:id="rId30"/>
    <p:sldId id="322" r:id="rId31"/>
    <p:sldId id="319" r:id="rId32"/>
    <p:sldId id="329" r:id="rId33"/>
    <p:sldId id="286" r:id="rId34"/>
    <p:sldId id="290" r:id="rId35"/>
    <p:sldId id="272" r:id="rId36"/>
  </p:sldIdLst>
  <p:sldSz cx="12192000" cy="6858000"/>
  <p:notesSz cx="9163050" cy="69024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bbs, Monica M" initials="GMM" lastIdx="25" clrIdx="0">
    <p:extLst/>
  </p:cmAuthor>
  <p:cmAuthor id="2" name="Rankins, Kimberly" initials="RK" lastIdx="2" clrIdx="1">
    <p:extLst>
      <p:ext uri="{19B8F6BF-5375-455C-9EA6-DF929625EA0E}">
        <p15:presenceInfo xmlns:p15="http://schemas.microsoft.com/office/powerpoint/2012/main" userId="S-1-5-21-1998280219-2088136258-456279356-907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73"/>
    <a:srgbClr val="C2D3E8"/>
    <a:srgbClr val="00962F"/>
    <a:srgbClr val="E4F5FE"/>
    <a:srgbClr val="4F81BD"/>
    <a:srgbClr val="CCDCE3"/>
    <a:srgbClr val="DAA000"/>
    <a:srgbClr val="7FA4B8"/>
    <a:srgbClr val="8F9094"/>
    <a:srgbClr val="A3D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6"/>
    <p:restoredTop sz="96643"/>
  </p:normalViewPr>
  <p:slideViewPr>
    <p:cSldViewPr>
      <p:cViewPr varScale="1">
        <p:scale>
          <a:sx n="132" d="100"/>
          <a:sy n="132" d="100"/>
        </p:scale>
        <p:origin x="138" y="132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-8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84" d="100"/>
          <a:sy n="184" d="100"/>
        </p:scale>
        <p:origin x="420" y="1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braswell\Documents\FY17\4Q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mgibbs\Desktop\Safety%20Database%20FY17%20(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braswell\Documents\FY17\4Q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OFS-PRODFILE-01\Reporting\5%20-%20Quaterly%20Reports\Presentations\2017\2017%20Fleet%20Operation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frierson\Documents\Michael%20Excel%20Template%20-%20Copy%20of%20Copy%20of%20JJedsits%20of%20MLK%20Funding%20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1600" b="1" dirty="0">
                <a:solidFill>
                  <a:schemeClr val="tx1"/>
                </a:solidFill>
              </a:rPr>
              <a:t>General Fund - 1001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'Budget Analysis (2)'!$C$2</c:f>
              <c:strCache>
                <c:ptCount val="1"/>
                <c:pt idx="0">
                  <c:v>Budgeted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'Budget Analysis (2)'!$B$3:$B$7</c:f>
              <c:strCache>
                <c:ptCount val="5"/>
                <c:pt idx="0">
                  <c:v>Salaries and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'Budget Analysis (2)'!$C$3:$C$7</c:f>
              <c:numCache>
                <c:formatCode>_(* #,##0.00_);_(* \(#,##0.00\);_(* "-"??_);_(@_)</c:formatCode>
                <c:ptCount val="5"/>
                <c:pt idx="0">
                  <c:v>15.94</c:v>
                </c:pt>
                <c:pt idx="1">
                  <c:v>23.91</c:v>
                </c:pt>
                <c:pt idx="2">
                  <c:v>10.65</c:v>
                </c:pt>
                <c:pt idx="3">
                  <c:v>2.0499999999999998</c:v>
                </c:pt>
                <c:pt idx="4">
                  <c:v>1.67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C5-4E3A-8327-04C93ABA400C}"/>
            </c:ext>
          </c:extLst>
        </c:ser>
        <c:ser>
          <c:idx val="1"/>
          <c:order val="1"/>
          <c:tx>
            <c:strRef>
              <c:f>'Budget Analysis (2)'!$D$2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'Budget Analysis (2)'!$B$3:$B$7</c:f>
              <c:strCache>
                <c:ptCount val="5"/>
                <c:pt idx="0">
                  <c:v>Salaries and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'Budget Analysis (2)'!$D$3:$D$7</c:f>
              <c:numCache>
                <c:formatCode>_(* #,##0.00_);_(* \(#,##0.00\);_(* "-"??_);_(@_)</c:formatCode>
                <c:ptCount val="5"/>
                <c:pt idx="0">
                  <c:v>15.94</c:v>
                </c:pt>
                <c:pt idx="1">
                  <c:v>23.91</c:v>
                </c:pt>
                <c:pt idx="2">
                  <c:v>10.65</c:v>
                </c:pt>
                <c:pt idx="3">
                  <c:v>2.0499999999999998</c:v>
                </c:pt>
                <c:pt idx="4">
                  <c:v>1.67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EC5-4E3A-8327-04C93ABA4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888360"/>
        <c:axId val="351888752"/>
      </c:barChart>
      <c:catAx>
        <c:axId val="35188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88752"/>
        <c:crosses val="autoZero"/>
        <c:auto val="1"/>
        <c:lblAlgn val="ctr"/>
        <c:lblOffset val="100"/>
        <c:noMultiLvlLbl val="0"/>
      </c:catAx>
      <c:valAx>
        <c:axId val="35188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88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[Safety Database FY17.xlsx]Sheet4!PivotTable3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b="1" dirty="0"/>
              <a:t>Incidents, Accidents and Injury by Quarter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Sheet4!$B$20:$B$21</c:f>
              <c:strCache>
                <c:ptCount val="1"/>
                <c:pt idx="0">
                  <c:v>Incident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Sheet4!$A$22:$A$26</c:f>
              <c:strCache>
                <c:ptCount val="4"/>
                <c:pt idx="0">
                  <c:v>FY2017 - 3rd Qtr</c:v>
                </c:pt>
                <c:pt idx="1">
                  <c:v>FY2017 - 2nd Qtr</c:v>
                </c:pt>
                <c:pt idx="2">
                  <c:v>FY2017 - 1st Qtr</c:v>
                </c:pt>
                <c:pt idx="3">
                  <c:v>FY2017 - 4th Qtr</c:v>
                </c:pt>
              </c:strCache>
            </c:strRef>
          </c:cat>
          <c:val>
            <c:numRef>
              <c:f>Sheet4!$B$22:$B$26</c:f>
              <c:numCache>
                <c:formatCode>General</c:formatCode>
                <c:ptCount val="4"/>
                <c:pt idx="0">
                  <c:v>14</c:v>
                </c:pt>
                <c:pt idx="1">
                  <c:v>14</c:v>
                </c:pt>
                <c:pt idx="2">
                  <c:v>17</c:v>
                </c:pt>
                <c:pt idx="3">
                  <c:v>19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193-4EB8-A4D0-B61087839B05}"/>
            </c:ext>
          </c:extLst>
        </c:ser>
        <c:ser>
          <c:idx val="1"/>
          <c:order val="1"/>
          <c:tx>
            <c:strRef>
              <c:f>Sheet4!$C$20:$C$21</c:f>
              <c:strCache>
                <c:ptCount val="1"/>
                <c:pt idx="0">
                  <c:v>Accident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Sheet4!$A$22:$A$26</c:f>
              <c:strCache>
                <c:ptCount val="4"/>
                <c:pt idx="0">
                  <c:v>FY2017 - 3rd Qtr</c:v>
                </c:pt>
                <c:pt idx="1">
                  <c:v>FY2017 - 2nd Qtr</c:v>
                </c:pt>
                <c:pt idx="2">
                  <c:v>FY2017 - 1st Qtr</c:v>
                </c:pt>
                <c:pt idx="3">
                  <c:v>FY2017 - 4th Qtr</c:v>
                </c:pt>
              </c:strCache>
            </c:strRef>
          </c:cat>
          <c:val>
            <c:numRef>
              <c:f>Sheet4!$C$22:$C$26</c:f>
              <c:numCache>
                <c:formatCode>General</c:formatCode>
                <c:ptCount val="4"/>
                <c:pt idx="0">
                  <c:v>36</c:v>
                </c:pt>
                <c:pt idx="1">
                  <c:v>46</c:v>
                </c:pt>
                <c:pt idx="2">
                  <c:v>34</c:v>
                </c:pt>
                <c:pt idx="3">
                  <c:v>30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3193-4EB8-A4D0-B61087839B05}"/>
            </c:ext>
          </c:extLst>
        </c:ser>
        <c:ser>
          <c:idx val="2"/>
          <c:order val="2"/>
          <c:tx>
            <c:strRef>
              <c:f>Sheet4!$D$20:$D$21</c:f>
              <c:strCache>
                <c:ptCount val="1"/>
                <c:pt idx="0">
                  <c:v>Injury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1.8005249343831999E-2"/>
                  <c:y val="1.6563255005656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91F-450A-8BDB-0EDDF9308B3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Sheet4!$A$22:$A$26</c:f>
              <c:strCache>
                <c:ptCount val="4"/>
                <c:pt idx="0">
                  <c:v>FY2017 - 3rd Qtr</c:v>
                </c:pt>
                <c:pt idx="1">
                  <c:v>FY2017 - 2nd Qtr</c:v>
                </c:pt>
                <c:pt idx="2">
                  <c:v>FY2017 - 1st Qtr</c:v>
                </c:pt>
                <c:pt idx="3">
                  <c:v>FY2017 - 4th Qtr</c:v>
                </c:pt>
              </c:strCache>
            </c:strRef>
          </c:cat>
          <c:val>
            <c:numRef>
              <c:f>Sheet4!$D$22:$D$26</c:f>
              <c:numCache>
                <c:formatCode>General</c:formatCode>
                <c:ptCount val="4"/>
                <c:pt idx="0">
                  <c:v>43</c:v>
                </c:pt>
                <c:pt idx="1">
                  <c:v>44</c:v>
                </c:pt>
                <c:pt idx="2">
                  <c:v>51</c:v>
                </c:pt>
                <c:pt idx="3">
                  <c:v>52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3193-4EB8-A4D0-B61087839B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1864840"/>
        <c:axId val="351893848"/>
      </c:lineChart>
      <c:catAx>
        <c:axId val="35186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93848"/>
        <c:crosses val="autoZero"/>
        <c:auto val="1"/>
        <c:lblAlgn val="ctr"/>
        <c:lblOffset val="100"/>
        <c:noMultiLvlLbl val="0"/>
      </c:catAx>
      <c:valAx>
        <c:axId val="35189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/>
                  <a:t>No. of Occurrences</a:t>
                </a:r>
              </a:p>
            </c:rich>
          </c:tx>
          <c:layout>
            <c:manualLayout>
              <c:xMode val="edge"/>
              <c:yMode val="edge"/>
              <c:x val="4.2562339739571603E-2"/>
              <c:y val="0.288297939640753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64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66000"/>
      </a:schemeClr>
    </a:solidFill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[Safety Database FY17.xlsx]Sheet4!PivotTable4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b="1" dirty="0"/>
              <a:t>Preventable and  Non Preventables</a:t>
            </a:r>
          </a:p>
        </c:rich>
      </c:tx>
      <c:layout>
        <c:manualLayout>
          <c:xMode val="edge"/>
          <c:yMode val="edge"/>
          <c:x val="0.33227671783905599"/>
          <c:y val="5.68392498740697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3108816061243897E-2"/>
          <c:y val="0.119435375898771"/>
          <c:w val="0.91946949352265195"/>
          <c:h val="0.72957138058733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Sheet4!$B$35:$B$36</c:f>
              <c:strCache>
                <c:ptCount val="1"/>
                <c:pt idx="0">
                  <c:v>NP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Sheet4!$A$37:$A$41</c:f>
              <c:strCache>
                <c:ptCount val="4"/>
                <c:pt idx="0">
                  <c:v>FY2017 - 1st Qtr</c:v>
                </c:pt>
                <c:pt idx="1">
                  <c:v>FY2017 - 2nd Qtr</c:v>
                </c:pt>
                <c:pt idx="2">
                  <c:v>FY2017 - 3rd Qtr</c:v>
                </c:pt>
                <c:pt idx="3">
                  <c:v>FY2017 - 4th Qtr</c:v>
                </c:pt>
              </c:strCache>
            </c:strRef>
          </c:cat>
          <c:val>
            <c:numRef>
              <c:f>Sheet4!$B$37:$B$41</c:f>
              <c:numCache>
                <c:formatCode>General</c:formatCode>
                <c:ptCount val="4"/>
                <c:pt idx="0">
                  <c:v>65</c:v>
                </c:pt>
                <c:pt idx="1">
                  <c:v>62</c:v>
                </c:pt>
                <c:pt idx="2">
                  <c:v>56</c:v>
                </c:pt>
                <c:pt idx="3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01-4DA1-BEF2-73CAF8633B91}"/>
            </c:ext>
          </c:extLst>
        </c:ser>
        <c:ser>
          <c:idx val="1"/>
          <c:order val="1"/>
          <c:tx>
            <c:strRef>
              <c:f>Sheet4!$C$35:$C$36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Sheet4!$A$37:$A$41</c:f>
              <c:strCache>
                <c:ptCount val="4"/>
                <c:pt idx="0">
                  <c:v>FY2017 - 1st Qtr</c:v>
                </c:pt>
                <c:pt idx="1">
                  <c:v>FY2017 - 2nd Qtr</c:v>
                </c:pt>
                <c:pt idx="2">
                  <c:v>FY2017 - 3rd Qtr</c:v>
                </c:pt>
                <c:pt idx="3">
                  <c:v>FY2017 - 4th Qtr</c:v>
                </c:pt>
              </c:strCache>
            </c:strRef>
          </c:cat>
          <c:val>
            <c:numRef>
              <c:f>Sheet4!$C$37:$C$41</c:f>
              <c:numCache>
                <c:formatCode>General</c:formatCode>
                <c:ptCount val="4"/>
                <c:pt idx="0">
                  <c:v>39</c:v>
                </c:pt>
                <c:pt idx="1">
                  <c:v>42</c:v>
                </c:pt>
                <c:pt idx="2">
                  <c:v>37</c:v>
                </c:pt>
                <c:pt idx="3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01-4DA1-BEF2-73CAF8633B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0254040"/>
        <c:axId val="580259136"/>
      </c:barChart>
      <c:catAx>
        <c:axId val="580254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580259136"/>
        <c:crosses val="autoZero"/>
        <c:auto val="1"/>
        <c:lblAlgn val="ctr"/>
        <c:lblOffset val="100"/>
        <c:noMultiLvlLbl val="0"/>
      </c:catAx>
      <c:valAx>
        <c:axId val="58025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dirty="0"/>
                  <a:t>No. of Occurrences</a:t>
                </a:r>
              </a:p>
            </c:rich>
          </c:tx>
          <c:layout>
            <c:manualLayout>
              <c:xMode val="edge"/>
              <c:yMode val="edge"/>
              <c:x val="1.7256068631526001E-2"/>
              <c:y val="0.3494978341784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5802540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1600" b="1" dirty="0"/>
              <a:t>ALLOCATION OF COSTS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4F-4E66-8FD1-8DC28268C1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4F-4E66-8FD1-8DC28268C1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4F-4E66-8FD1-8DC28268C1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04F-4E66-8FD1-8DC28268C1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04F-4E66-8FD1-8DC28268C109}"/>
              </c:ext>
            </c:extLst>
          </c:dPt>
          <c:dLbls>
            <c:dLbl>
              <c:idx val="1"/>
              <c:layout>
                <c:manualLayout>
                  <c:x val="5.9623995783414603E-2"/>
                  <c:y val="-0.245418608949827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4F-4E66-8FD1-8DC28268C10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'Budget Analysis (2)'!$B$3:$B$7</c:f>
              <c:strCache>
                <c:ptCount val="5"/>
                <c:pt idx="0">
                  <c:v>Salaries and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'Budget Analysis (2)'!$D$3:$D$7</c:f>
              <c:numCache>
                <c:formatCode>_(* #,##0.00_);_(* \(#,##0.00\);_(* "-"??_);_(@_)</c:formatCode>
                <c:ptCount val="5"/>
                <c:pt idx="0">
                  <c:v>15.94</c:v>
                </c:pt>
                <c:pt idx="1">
                  <c:v>23.91</c:v>
                </c:pt>
                <c:pt idx="2">
                  <c:v>10.65</c:v>
                </c:pt>
                <c:pt idx="3">
                  <c:v>2.0499999999999998</c:v>
                </c:pt>
                <c:pt idx="4">
                  <c:v>1.67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04F-4E66-8FD1-8DC28268C10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51617989000901"/>
          <c:y val="0.83404526443480698"/>
          <c:w val="0.81474981549132197"/>
          <c:h val="0.13096837884759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Budgeted</c:v>
          </c:tx>
          <c:invertIfNegative val="0"/>
          <c:cat>
            <c:strRef>
              <c:f>'Budget Analysis (3)'!$B$10:$B$14</c:f>
              <c:strCache>
                <c:ptCount val="5"/>
                <c:pt idx="0">
                  <c:v>Salaries and Benefits</c:v>
                </c:pt>
                <c:pt idx="1">
                  <c:v>Operating &amp; Maintenance</c:v>
                </c:pt>
                <c:pt idx="2">
                  <c:v>Fuel &amp; Repair</c:v>
                </c:pt>
                <c:pt idx="3">
                  <c:v>Indirect and Non-Departmental</c:v>
                </c:pt>
                <c:pt idx="4">
                  <c:v>Other City Departments</c:v>
                </c:pt>
              </c:strCache>
            </c:strRef>
          </c:cat>
          <c:val>
            <c:numRef>
              <c:f>'Budget Analysis (3)'!$C$10:$C$14</c:f>
              <c:numCache>
                <c:formatCode>_(* #,##0.00_);_(* \(#,##0.00\);_(* "-"??_);_(@_)</c:formatCode>
                <c:ptCount val="5"/>
                <c:pt idx="0">
                  <c:v>20.755752749999999</c:v>
                </c:pt>
                <c:pt idx="1">
                  <c:v>9.06184425</c:v>
                </c:pt>
                <c:pt idx="2">
                  <c:v>5.4212152499999799</c:v>
                </c:pt>
                <c:pt idx="3">
                  <c:v>4.0197209999999997</c:v>
                </c:pt>
                <c:pt idx="4">
                  <c:v>2.4468915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EF-4C63-B1D4-DC4D2D8715F9}"/>
            </c:ext>
          </c:extLst>
        </c:ser>
        <c:ser>
          <c:idx val="1"/>
          <c:order val="1"/>
          <c:tx>
            <c:v>Actual</c:v>
          </c:tx>
          <c:invertIfNegative val="0"/>
          <c:cat>
            <c:strRef>
              <c:f>'Budget Analysis (3)'!$B$10:$B$14</c:f>
              <c:strCache>
                <c:ptCount val="5"/>
                <c:pt idx="0">
                  <c:v>Salaries and Benefits</c:v>
                </c:pt>
                <c:pt idx="1">
                  <c:v>Operating &amp; Maintenance</c:v>
                </c:pt>
                <c:pt idx="2">
                  <c:v>Fuel &amp; Repair</c:v>
                </c:pt>
                <c:pt idx="3">
                  <c:v>Indirect and Non-Departmental</c:v>
                </c:pt>
                <c:pt idx="4">
                  <c:v>Other City Departments</c:v>
                </c:pt>
              </c:strCache>
            </c:strRef>
          </c:cat>
          <c:val>
            <c:numRef>
              <c:f>'Budget Analysis (3)'!$D$10:$D$14</c:f>
              <c:numCache>
                <c:formatCode>_(* #,##0.00_);_(* \(#,##0.00\);_(* "-"??_);_(@_)</c:formatCode>
                <c:ptCount val="5"/>
                <c:pt idx="0">
                  <c:v>17.22797954</c:v>
                </c:pt>
                <c:pt idx="1">
                  <c:v>16.6355246</c:v>
                </c:pt>
                <c:pt idx="2">
                  <c:v>5.8202935699999987</c:v>
                </c:pt>
                <c:pt idx="3">
                  <c:v>5.0845853599999646</c:v>
                </c:pt>
                <c:pt idx="4">
                  <c:v>1.7692694200000001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EF-4C63-B1D4-DC4D2D871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880128"/>
        <c:axId val="351866800"/>
      </c:barChart>
      <c:catAx>
        <c:axId val="351880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51866800"/>
        <c:crosses val="autoZero"/>
        <c:auto val="1"/>
        <c:lblAlgn val="ctr"/>
        <c:lblOffset val="100"/>
        <c:noMultiLvlLbl val="0"/>
      </c:catAx>
      <c:valAx>
        <c:axId val="351866800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none"/>
        <c:minorTickMark val="none"/>
        <c:tickLblPos val="nextTo"/>
        <c:crossAx val="3518801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1600" b="1" dirty="0"/>
              <a:t>ALLOCATION OF COSTS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87046257550401E-2"/>
          <c:y val="0.11817745545186099"/>
          <c:w val="0.93293967694253499"/>
          <c:h val="0.6466909344424940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98-47B8-9753-27A17D867E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98-47B8-9753-27A17D867E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98-47B8-9753-27A17D867E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98-47B8-9753-27A17D867E3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198-47B8-9753-27A17D867E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'Budget Analysis (3)'!$B$10:$B$14</c:f>
              <c:strCache>
                <c:ptCount val="5"/>
                <c:pt idx="0">
                  <c:v>Salaries and Benefits</c:v>
                </c:pt>
                <c:pt idx="1">
                  <c:v>Operating &amp; Maintenance</c:v>
                </c:pt>
                <c:pt idx="2">
                  <c:v>Fuel &amp; Repair</c:v>
                </c:pt>
                <c:pt idx="3">
                  <c:v>Indirect and Non-Departmental</c:v>
                </c:pt>
                <c:pt idx="4">
                  <c:v>Other City Departments</c:v>
                </c:pt>
              </c:strCache>
            </c:strRef>
          </c:cat>
          <c:val>
            <c:numRef>
              <c:f>'Budget Analysis (3)'!$D$10:$D$14</c:f>
              <c:numCache>
                <c:formatCode>_(* #,##0.00_);_(* \(#,##0.00\);_(* "-"??_);_(@_)</c:formatCode>
                <c:ptCount val="5"/>
                <c:pt idx="0">
                  <c:v>17.22797954</c:v>
                </c:pt>
                <c:pt idx="1">
                  <c:v>16.6355246</c:v>
                </c:pt>
                <c:pt idx="2">
                  <c:v>5.8202935699999987</c:v>
                </c:pt>
                <c:pt idx="3">
                  <c:v>5.0845853599999646</c:v>
                </c:pt>
                <c:pt idx="4">
                  <c:v>1.7692694200000001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198-47B8-9753-27A17D867E3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283280738199903"/>
          <c:w val="1"/>
          <c:h val="0.1347927280020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Budgeted</c:v>
          </c:tx>
          <c:invertIfNegative val="0"/>
          <c:cat>
            <c:strRef>
              <c:f>'Budget Analysis (3)'!$B$17:$B$21</c:f>
              <c:strCache>
                <c:ptCount val="5"/>
                <c:pt idx="0">
                  <c:v>Salaries and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'Budget Analysis (3)'!$C$17:$C$21</c:f>
              <c:numCache>
                <c:formatCode>_(* #,##0.00_);_(* \(#,##0.00\);_(* "-"??_);_(@_)</c:formatCode>
                <c:ptCount val="5"/>
                <c:pt idx="0">
                  <c:v>9.8327834999999997</c:v>
                </c:pt>
                <c:pt idx="1">
                  <c:v>2.342360999999999</c:v>
                </c:pt>
                <c:pt idx="2">
                  <c:v>10.360053750000001</c:v>
                </c:pt>
                <c:pt idx="3">
                  <c:v>0</c:v>
                </c:pt>
                <c:pt idx="4">
                  <c:v>2.5152427500000001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65-4D1A-85EC-69ED8A9B2FE2}"/>
            </c:ext>
          </c:extLst>
        </c:ser>
        <c:ser>
          <c:idx val="1"/>
          <c:order val="1"/>
          <c:tx>
            <c:v>Actual</c:v>
          </c:tx>
          <c:invertIfNegative val="0"/>
          <c:cat>
            <c:strRef>
              <c:f>'Budget Analysis (3)'!$B$17:$B$21</c:f>
              <c:strCache>
                <c:ptCount val="5"/>
                <c:pt idx="0">
                  <c:v>Salaries and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'Budget Analysis (3)'!$D$17:$D$21</c:f>
              <c:numCache>
                <c:formatCode>_(* #,##0.00_);_(* \(#,##0.00\);_(* "-"??_);_(@_)</c:formatCode>
                <c:ptCount val="5"/>
                <c:pt idx="0">
                  <c:v>8.6745459999999994</c:v>
                </c:pt>
                <c:pt idx="1">
                  <c:v>3.57159315</c:v>
                </c:pt>
                <c:pt idx="2">
                  <c:v>7.9792569999999996</c:v>
                </c:pt>
                <c:pt idx="3">
                  <c:v>0.27547079000000002</c:v>
                </c:pt>
                <c:pt idx="4">
                  <c:v>2.0408195299999998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65-4D1A-85EC-69ED8A9B2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879344"/>
        <c:axId val="351891104"/>
      </c:barChart>
      <c:catAx>
        <c:axId val="351879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/>
          <a:lstStyle/>
          <a:p>
            <a:pPr>
              <a:defRPr/>
            </a:pPr>
            <a:endParaRPr lang="en-US"/>
          </a:p>
        </c:txPr>
        <c:crossAx val="351891104"/>
        <c:crosses val="autoZero"/>
        <c:auto val="1"/>
        <c:lblAlgn val="ctr"/>
        <c:lblOffset val="100"/>
        <c:noMultiLvlLbl val="0"/>
      </c:catAx>
      <c:valAx>
        <c:axId val="351891104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_(* #,##0.00_);_(* \(#,##0.0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518793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dirty="0">
                <a:latin typeface="Arial" charset="0"/>
                <a:ea typeface="Arial" charset="0"/>
                <a:cs typeface="Arial" charset="0"/>
              </a:rPr>
              <a:t>ALLOCATION OF COSTS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D6-40FA-80EA-45784D8082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D6-40FA-80EA-45784D8082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D6-40FA-80EA-45784D8082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8D6-40FA-80EA-45784D8082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8D6-40FA-80EA-45784D8082BF}"/>
              </c:ext>
            </c:extLst>
          </c:dPt>
          <c:cat>
            <c:strRef>
              <c:f>'Budget Analysis (3)'!$B$17:$B$21</c:f>
              <c:strCache>
                <c:ptCount val="5"/>
                <c:pt idx="0">
                  <c:v>Salaries and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'Budget Analysis (3)'!$D$17:$D$21</c:f>
              <c:numCache>
                <c:formatCode>_(* #,##0.00_);_(* \(#,##0.00\);_(* "-"??_);_(@_)</c:formatCode>
                <c:ptCount val="5"/>
                <c:pt idx="0">
                  <c:v>8.6745459999999994</c:v>
                </c:pt>
                <c:pt idx="1">
                  <c:v>3.57159315</c:v>
                </c:pt>
                <c:pt idx="2">
                  <c:v>7.9792569999999996</c:v>
                </c:pt>
                <c:pt idx="3">
                  <c:v>0.27547079000000002</c:v>
                </c:pt>
                <c:pt idx="4">
                  <c:v>2.0408195299999998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8D6-40FA-80EA-45784D808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b="1" dirty="0">
                <a:solidFill>
                  <a:schemeClr val="tx1"/>
                </a:solidFill>
              </a:rPr>
              <a:t>SWEET Service Request: Citations, 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Courtesy Tickets and Fines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'SWEET Quarterly info'!$L$29</c:f>
              <c:strCache>
                <c:ptCount val="1"/>
                <c:pt idx="0">
                  <c:v>Courtesy Tickets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6.3700176808711301E-17"/>
                  <c:y val="0.157279197053028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03C-420C-B08A-072590C197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'SWEET Quarterly info'!$K$30:$K$33</c:f>
              <c:strCache>
                <c:ptCount val="4"/>
                <c:pt idx="0">
                  <c:v>1st Quarter FY17</c:v>
                </c:pt>
                <c:pt idx="1">
                  <c:v>2nd Quarter FY17</c:v>
                </c:pt>
                <c:pt idx="2">
                  <c:v>3rd Quarter FY17</c:v>
                </c:pt>
                <c:pt idx="3">
                  <c:v>4th Quarter FY17</c:v>
                </c:pt>
              </c:strCache>
            </c:strRef>
          </c:cat>
          <c:val>
            <c:numRef>
              <c:f>'SWEET Quarterly info'!$L$30:$L$33</c:f>
              <c:numCache>
                <c:formatCode>General</c:formatCode>
                <c:ptCount val="4"/>
                <c:pt idx="0">
                  <c:v>892</c:v>
                </c:pt>
                <c:pt idx="1">
                  <c:v>978</c:v>
                </c:pt>
                <c:pt idx="2">
                  <c:v>1366</c:v>
                </c:pt>
                <c:pt idx="3">
                  <c:v>1137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E6-4492-B563-D449A18017DD}"/>
            </c:ext>
          </c:extLst>
        </c:ser>
        <c:ser>
          <c:idx val="1"/>
          <c:order val="1"/>
          <c:tx>
            <c:strRef>
              <c:f>'SWEET Quarterly info'!$M$29</c:f>
              <c:strCache>
                <c:ptCount val="1"/>
                <c:pt idx="0">
                  <c:v>Citations Issued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'SWEET Quarterly info'!$K$30:$K$33</c:f>
              <c:strCache>
                <c:ptCount val="4"/>
                <c:pt idx="0">
                  <c:v>1st Quarter FY17</c:v>
                </c:pt>
                <c:pt idx="1">
                  <c:v>2nd Quarter FY17</c:v>
                </c:pt>
                <c:pt idx="2">
                  <c:v>3rd Quarter FY17</c:v>
                </c:pt>
                <c:pt idx="3">
                  <c:v>4th Quarter FY17</c:v>
                </c:pt>
              </c:strCache>
            </c:strRef>
          </c:cat>
          <c:val>
            <c:numRef>
              <c:f>'SWEET Quarterly info'!$M$30:$M$33</c:f>
              <c:numCache>
                <c:formatCode>General</c:formatCode>
                <c:ptCount val="4"/>
                <c:pt idx="0">
                  <c:v>364</c:v>
                </c:pt>
                <c:pt idx="1">
                  <c:v>191</c:v>
                </c:pt>
                <c:pt idx="2">
                  <c:v>226</c:v>
                </c:pt>
                <c:pt idx="3">
                  <c:v>194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E6-4492-B563-D449A18017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351874248"/>
        <c:axId val="351869544"/>
      </c:barChart>
      <c:lineChart>
        <c:grouping val="standard"/>
        <c:varyColors val="0"/>
        <c:ser>
          <c:idx val="2"/>
          <c:order val="2"/>
          <c:tx>
            <c:strRef>
              <c:f>'SWEET Quarterly info'!$O$29</c:f>
              <c:strCache>
                <c:ptCount val="1"/>
                <c:pt idx="0">
                  <c:v>Fines Collected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5.06032389793774E-2"/>
                  <c:y val="-5.9313513097745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03C-420C-B08A-072590C197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4077834216391202E-2"/>
                  <c:y val="-9.0938016526639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03C-420C-B08A-072590C197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'SWEET Quarterly info'!$K$30:$K$33</c:f>
              <c:strCache>
                <c:ptCount val="4"/>
                <c:pt idx="0">
                  <c:v>1st Quarter FY17</c:v>
                </c:pt>
                <c:pt idx="1">
                  <c:v>2nd Quarter FY17</c:v>
                </c:pt>
                <c:pt idx="2">
                  <c:v>3rd Quarter FY17</c:v>
                </c:pt>
                <c:pt idx="3">
                  <c:v>4th Quarter FY17</c:v>
                </c:pt>
              </c:strCache>
            </c:strRef>
          </c:cat>
          <c:val>
            <c:numRef>
              <c:f>'SWEET Quarterly info'!$O$30:$O$33</c:f>
              <c:numCache>
                <c:formatCode>"$"#,##0_);[Red]\("$"#,##0\)</c:formatCode>
                <c:ptCount val="4"/>
                <c:pt idx="0">
                  <c:v>20773</c:v>
                </c:pt>
                <c:pt idx="1">
                  <c:v>14846</c:v>
                </c:pt>
                <c:pt idx="2">
                  <c:v>19237</c:v>
                </c:pt>
                <c:pt idx="3">
                  <c:v>18679.5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2E6-4492-B563-D449A18017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874640"/>
        <c:axId val="351867584"/>
      </c:lineChart>
      <c:catAx>
        <c:axId val="35187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69544"/>
        <c:crosses val="autoZero"/>
        <c:auto val="1"/>
        <c:lblAlgn val="ctr"/>
        <c:lblOffset val="100"/>
        <c:noMultiLvlLbl val="0"/>
      </c:catAx>
      <c:valAx>
        <c:axId val="351869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74248"/>
        <c:crosses val="autoZero"/>
        <c:crossBetween val="between"/>
      </c:valAx>
      <c:valAx>
        <c:axId val="351867584"/>
        <c:scaling>
          <c:orientation val="minMax"/>
        </c:scaling>
        <c:delete val="0"/>
        <c:axPos val="r"/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74640"/>
        <c:crosses val="max"/>
        <c:crossBetween val="between"/>
      </c:valAx>
      <c:catAx>
        <c:axId val="351874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1867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FY17 Fleet Operations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1543968946027597E-2"/>
          <c:y val="0.151043833708567"/>
          <c:w val="0.85383530176546896"/>
          <c:h val="0.69789804091152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9BB4C8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81</c:v>
                </c:pt>
                <c:pt idx="1">
                  <c:v>101</c:v>
                </c:pt>
                <c:pt idx="2">
                  <c:v>58</c:v>
                </c:pt>
                <c:pt idx="3">
                  <c:v>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9F-4281-BB45-DAE27FB5E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351867192"/>
        <c:axId val="3518860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Revenue</c:v>
                </c:pt>
              </c:strCache>
            </c:strRef>
          </c:tx>
          <c:spPr>
            <a:ln w="47625">
              <a:solidFill>
                <a:srgbClr val="D2DA7A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3931753544351399E-2"/>
                  <c:y val="1.1391222569689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9F-4281-BB45-DAE27FB5EF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5871988088343E-2"/>
                  <c:y val="-1.1391222569689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9F-4281-BB45-DAE27FB5EF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351329823033099E-2"/>
                  <c:y val="1.7086833854534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9F-4281-BB45-DAE27FB5EF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6854673975801802E-3"/>
                  <c:y val="-4.8412695921179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A9F-4281-BB45-DAE27FB5EF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"$"#,##0</c:formatCode>
                <c:ptCount val="4"/>
                <c:pt idx="0">
                  <c:v>206594</c:v>
                </c:pt>
                <c:pt idx="1">
                  <c:v>319068</c:v>
                </c:pt>
                <c:pt idx="2">
                  <c:v>162605</c:v>
                </c:pt>
                <c:pt idx="3">
                  <c:v>319051.01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4A9F-4281-BB45-DAE27FB5E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880912"/>
        <c:axId val="351879736"/>
      </c:lineChart>
      <c:catAx>
        <c:axId val="351867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D9D9D9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351886008"/>
        <c:crosses val="autoZero"/>
        <c:auto val="1"/>
        <c:lblAlgn val="ctr"/>
        <c:lblOffset val="100"/>
        <c:noMultiLvlLbl val="0"/>
      </c:catAx>
      <c:valAx>
        <c:axId val="351886008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351867192"/>
        <c:crosses val="autoZero"/>
        <c:crossBetween val="between"/>
      </c:valAx>
      <c:valAx>
        <c:axId val="351879736"/>
        <c:scaling>
          <c:orientation val="minMax"/>
        </c:scaling>
        <c:delete val="0"/>
        <c:axPos val="r"/>
        <c:numFmt formatCode="&quot;$&quot;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51880912"/>
        <c:crosses val="max"/>
        <c:crossBetween val="between"/>
      </c:valAx>
      <c:catAx>
        <c:axId val="351880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187973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>
        <a:alpha val="66000"/>
      </a:schemeClr>
    </a:solidFill>
  </c:spPr>
  <c:txPr>
    <a:bodyPr/>
    <a:lstStyle/>
    <a:p>
      <a:pPr>
        <a:defRPr baseline="0">
          <a:latin typeface="Arial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88451443569598E-2"/>
          <c:y val="3.3774195198036303E-2"/>
          <c:w val="0.94079217370556001"/>
          <c:h val="0.767131926155104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A1-4EFB-9A20-62B80DDDC587}"/>
              </c:ext>
            </c:extLst>
          </c:dPt>
          <c:dPt>
            <c:idx val="1"/>
            <c:invertIfNegative val="0"/>
            <c:bubble3D val="0"/>
            <c:spPr>
              <a:solidFill>
                <a:srgbClr val="4F81BD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A1-4EFB-9A20-62B80DDDC587}"/>
              </c:ext>
            </c:extLst>
          </c:dPt>
          <c:dPt>
            <c:idx val="3"/>
            <c:invertIfNegative val="0"/>
            <c:bubble3D val="0"/>
            <c:spPr>
              <a:solidFill>
                <a:srgbClr val="4F81BD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A1-4EFB-9A20-62B80DDDC58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A1-4EFB-9A20-62B80DDDC58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Sheet1!$C$7:$C$11</c:f>
              <c:strCache>
                <c:ptCount val="5"/>
                <c:pt idx="0">
                  <c:v>Bicycle &amp;      Pedestrian</c:v>
                </c:pt>
                <c:pt idx="1">
                  <c:v>Multimodal</c:v>
                </c:pt>
                <c:pt idx="2">
                  <c:v>Signal</c:v>
                </c:pt>
                <c:pt idx="3">
                  <c:v>Streetscape</c:v>
                </c:pt>
                <c:pt idx="4">
                  <c:v>Bridge      Replacement</c:v>
                </c:pt>
              </c:strCache>
            </c:strRef>
          </c:cat>
          <c:val>
            <c:numRef>
              <c:f>Sheet1!$D$7:$D$11</c:f>
              <c:numCache>
                <c:formatCode>"$"#,##0.00</c:formatCode>
                <c:ptCount val="5"/>
                <c:pt idx="0">
                  <c:v>26.48</c:v>
                </c:pt>
                <c:pt idx="1">
                  <c:v>30.33</c:v>
                </c:pt>
                <c:pt idx="2">
                  <c:v>0.7</c:v>
                </c:pt>
                <c:pt idx="3">
                  <c:v>72.28</c:v>
                </c:pt>
                <c:pt idx="4">
                  <c:v>10.33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835-4147-9EEB-81519BFACC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51889144"/>
        <c:axId val="351884832"/>
      </c:barChart>
      <c:catAx>
        <c:axId val="35188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84832"/>
        <c:crosses val="autoZero"/>
        <c:auto val="1"/>
        <c:lblAlgn val="ctr"/>
        <c:lblOffset val="100"/>
        <c:noMultiLvlLbl val="0"/>
      </c:catAx>
      <c:valAx>
        <c:axId val="35188483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900" cap="none" dirty="0"/>
                  <a:t>Millions of dollars</a:t>
                </a:r>
              </a:p>
            </c:rich>
          </c:tx>
          <c:layout>
            <c:manualLayout>
              <c:xMode val="edge"/>
              <c:yMode val="edge"/>
              <c:x val="6.1712581050679602E-2"/>
              <c:y val="0.122419804507741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88914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7-24T18:58:17.842" idx="1">
    <p:pos x="10" y="10"/>
    <p:text>Notes at bottom of page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7-24T18:59:20.397" idx="2">
    <p:pos x="10" y="10"/>
    <p:text>Notes for WJ on this page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0.13921</cdr:x>
      <cdr:y>0.03299</cdr:y>
    </cdr:from>
    <cdr:to>
      <cdr:x>0.99782</cdr:x>
      <cdr:y>0.12326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0019" y="145552"/>
          <a:ext cx="4996072" cy="398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latin typeface="Arial" charset="0"/>
              <a:ea typeface="Arial" charset="0"/>
              <a:cs typeface="Arial" charset="0"/>
            </a:rPr>
            <a:t>Solid Waste Services Revenue</a:t>
          </a:r>
          <a:r>
            <a:rPr lang="en-US" sz="1600" b="1" baseline="0" dirty="0">
              <a:latin typeface="Arial" charset="0"/>
              <a:ea typeface="Arial" charset="0"/>
              <a:cs typeface="Arial" charset="0"/>
            </a:rPr>
            <a:t> Fund-</a:t>
          </a:r>
          <a:r>
            <a:rPr lang="en-US" sz="1600" b="1" dirty="0">
              <a:latin typeface="Arial" charset="0"/>
              <a:ea typeface="Arial" charset="0"/>
              <a:cs typeface="Arial" charset="0"/>
            </a:rPr>
            <a:t>5401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0.14874</cdr:x>
      <cdr:y>0.04378</cdr:y>
    </cdr:from>
    <cdr:to>
      <cdr:x>1</cdr:x>
      <cdr:y>0.12785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5036" y="196157"/>
          <a:ext cx="5523039" cy="376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latin typeface="Arial" charset="0"/>
              <a:ea typeface="Arial" charset="0"/>
              <a:cs typeface="Arial" charset="0"/>
            </a:rPr>
            <a:t>Fleet Services</a:t>
          </a:r>
          <a:r>
            <a:rPr lang="en-US" sz="1600" b="1" baseline="0" dirty="0">
              <a:latin typeface="Arial" charset="0"/>
              <a:ea typeface="Arial" charset="0"/>
              <a:cs typeface="Arial" charset="0"/>
            </a:rPr>
            <a:t> Fund-</a:t>
          </a:r>
          <a:r>
            <a:rPr lang="en-US" sz="1600" b="1" dirty="0">
              <a:latin typeface="Arial" charset="0"/>
              <a:ea typeface="Arial" charset="0"/>
              <a:cs typeface="Arial" charset="0"/>
            </a:rPr>
            <a:t>6001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70655" cy="346721"/>
          </a:xfrm>
          <a:prstGeom prst="rect">
            <a:avLst/>
          </a:prstGeom>
        </p:spPr>
        <p:txBody>
          <a:bodyPr vert="horz" lIns="91797" tIns="45898" rIns="91797" bIns="4589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90805" y="0"/>
            <a:ext cx="3970655" cy="346721"/>
          </a:xfrm>
          <a:prstGeom prst="rect">
            <a:avLst/>
          </a:prstGeom>
        </p:spPr>
        <p:txBody>
          <a:bodyPr vert="horz" lIns="91797" tIns="45898" rIns="91797" bIns="45898" rtlCol="0"/>
          <a:lstStyle>
            <a:lvl1pPr algn="r">
              <a:defRPr sz="1200"/>
            </a:lvl1pPr>
          </a:lstStyle>
          <a:p>
            <a:fld id="{06FBF669-61D0-C44F-834A-43537F5FEE21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55731"/>
            <a:ext cx="3970655" cy="346720"/>
          </a:xfrm>
          <a:prstGeom prst="rect">
            <a:avLst/>
          </a:prstGeom>
        </p:spPr>
        <p:txBody>
          <a:bodyPr vert="horz" lIns="91797" tIns="45898" rIns="91797" bIns="4589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90805" y="6555731"/>
            <a:ext cx="3970655" cy="346720"/>
          </a:xfrm>
          <a:prstGeom prst="rect">
            <a:avLst/>
          </a:prstGeom>
        </p:spPr>
        <p:txBody>
          <a:bodyPr vert="horz" lIns="91797" tIns="45898" rIns="91797" bIns="45898" rtlCol="0" anchor="b"/>
          <a:lstStyle>
            <a:lvl1pPr algn="r">
              <a:defRPr sz="1200"/>
            </a:lvl1pPr>
          </a:lstStyle>
          <a:p>
            <a:fld id="{2A9686E7-D648-5648-9CBA-151F13B604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89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70655" cy="346721"/>
          </a:xfrm>
          <a:prstGeom prst="rect">
            <a:avLst/>
          </a:prstGeom>
        </p:spPr>
        <p:txBody>
          <a:bodyPr vert="horz" lIns="91797" tIns="45898" rIns="91797" bIns="45898" rtlCol="0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90805" y="0"/>
            <a:ext cx="3970655" cy="346721"/>
          </a:xfrm>
          <a:prstGeom prst="rect">
            <a:avLst/>
          </a:prstGeom>
        </p:spPr>
        <p:txBody>
          <a:bodyPr vert="horz" lIns="91797" tIns="45898" rIns="91797" bIns="45898" rtlCol="0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CE863680-8853-6649-99DA-475CC3EF74FE}" type="datetimeFigureOut">
              <a:rPr lang="en-US" smtClean="0"/>
              <a:pPr/>
              <a:t>7/25/2017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1425" y="863600"/>
            <a:ext cx="4140200" cy="232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97" tIns="45898" rIns="91797" bIns="4589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6305" y="3321805"/>
            <a:ext cx="7330440" cy="2717839"/>
          </a:xfrm>
          <a:prstGeom prst="rect">
            <a:avLst/>
          </a:prstGeom>
        </p:spPr>
        <p:txBody>
          <a:bodyPr vert="horz" lIns="91797" tIns="45898" rIns="91797" bIns="4589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55731"/>
            <a:ext cx="3970655" cy="346720"/>
          </a:xfrm>
          <a:prstGeom prst="rect">
            <a:avLst/>
          </a:prstGeom>
        </p:spPr>
        <p:txBody>
          <a:bodyPr vert="horz" lIns="91797" tIns="45898" rIns="91797" bIns="45898" rtlCol="0" anchor="b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90805" y="6555731"/>
            <a:ext cx="3970655" cy="346720"/>
          </a:xfrm>
          <a:prstGeom prst="rect">
            <a:avLst/>
          </a:prstGeom>
        </p:spPr>
        <p:txBody>
          <a:bodyPr vert="horz" lIns="91797" tIns="45898" rIns="91797" bIns="45898" rtlCol="0" anchor="b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65A54A80-2A61-B543-BD9D-4700F7DB49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3600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next 3 slides provides service requests by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Majority of the requests received during 4</a:t>
            </a:r>
            <a:r>
              <a:rPr lang="en-US" sz="1600" baseline="30000" dirty="0"/>
              <a:t>th</a:t>
            </a:r>
            <a:r>
              <a:rPr lang="en-US" sz="1600" dirty="0"/>
              <a:t> quarter last year were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Missed pick-ups (all lines of service)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New Bin delivery requests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Bin replacement requests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With 10,556 requests for the quarter, 97.5% were completed 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8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99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37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119" indent="-172119">
              <a:buFont typeface="Wingdings" panose="05000000000000000000" pitchFamily="2" charset="2"/>
              <a:buChar char="ü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22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75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Solid waste crews and heavy equipment working to remove tires at Honor Farm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Last Quarter – 4300 tires, 124 tons of debris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Working with GA DEP, DeKalb County, OEAM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Installing fencing, cameras, trying to establish sting operations, increased enforcement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Fire hazard, public health,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14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0425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Sweet team activities resulted in 194 Citations and almost $19,000 in fines collected.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Expect this activity level to continue and ultimately increase as we focus on illegal dumping and recycling enforcement.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61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3600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6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3600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7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Fleet services utilizes Public Surplus .com to dispose of equipment as it exceeds its useful life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Last quarter Fleet generated $319K in revenue from the sale of this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 $900K for the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41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Fleet availability is a key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Like to see 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Above 90% is still very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equipment requires hard to get parts and some changes in procurement practices are causing limitations in the availability of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May result in higher equipment costs as we may be forced to carry more parts than we normally would to mitigate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53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Key measure affecting availability is PM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 with all departments to maintain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Major issue occurs – Departments making equipment available for scheduled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Measure of that… by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Huge improvement over time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12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05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3600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67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$140M total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Bike and pedestrian safety improvements $27M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Multi-modal Projects (connect bikes, pedestrians, motorists, and transit)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Signals – much of the signal activity is being done in RENEW Program, and incorporated within Streetscape and Multi-modal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Streetscapes, and Bridge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Last Quarter – Completed medians on MLK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Received bids for the LCI work on MLK from Northside to Ollie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Received proposals for the spring street improvements from Peachtree to 17</a:t>
            </a:r>
            <a:r>
              <a:rPr lang="en-US" sz="1600" baseline="30000" dirty="0"/>
              <a:t>th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the overall program over 60% of the work is being performed by local disadvantaged business enterprises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9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3600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67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Safety focus on training and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5800 training hours to our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97% of our total training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Focus on active coaching based on drive cam observations with a goal of reducing unsafe work practices – Operating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46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Accidents continue to trend down while injuries remain flat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addition to training we have increased availability of personal protective equipment for employees working with Andrea McClain as part of a City Wide initiative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General Fund includes Transportation and administration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General fund budget was about $55M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44% for contracted services, 29% for personnel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20% for supplies, and materials</a:t>
            </a:r>
          </a:p>
          <a:p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3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Safety Metric – want to see preventable accidents trending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 in Q4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Continued focus on awareness and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Analysis to target problem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employees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Personal injuries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15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3600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96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8.8% vacancy rate excluding those in various stages of hiring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Major changes – Organizationally to accommodate new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Key partner and member of 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Excellent Job – Commissioner Yancy, Nia Parker and our DPW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5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Hiring Blitzes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Key Transportation Leadership Recruitments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Hard to fill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Heavy Equipment Operators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Engineers/Technical Positions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Salary </a:t>
            </a:r>
            <a:r>
              <a:rPr lang="en-US" sz="1600" dirty="0" err="1"/>
              <a:t>Competativeness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01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6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Solid waste revenue fund total was $46.54M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Under budget on personnel (constantly staffing and filling vacancies)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 budget on operating and maintenance expense – direct reflection of equipment maintenance costs, disposal expenses, sunken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9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Fleet services under budget on supplies and salaries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 budget slightly – Contracted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Overall under budget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Reflection of the work that is being done in working with the employee team implementing MANAGED 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1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863600"/>
            <a:ext cx="4140200" cy="232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12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Solid waste services about 94,000 locations on a regular schedule each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Pick-ups collected on the scheduled day over 99.9% of the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Residential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Recycling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Bulk Pick-ups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And Yard waste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Other key metrics and highlights where we are performing well above 99%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Bin Delivery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Backyard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Illegal Dumping Response/Clean-up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Right of Way Maintenance (litter, mowing,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556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6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434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306638"/>
            <a:ext cx="6403975" cy="249396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65532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61722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6172200" cy="4648200"/>
          </a:xfrm>
          <a:prstGeom prst="rect">
            <a:avLst/>
          </a:prstGeom>
        </p:spPr>
        <p:txBody>
          <a:bodyPr tIns="182880">
            <a:normAutofit/>
          </a:bodyPr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49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_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62100" y="5791200"/>
            <a:ext cx="3048001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BEFORE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543800" y="5791200"/>
            <a:ext cx="3124200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(Picture </a:t>
            </a:r>
            <a:r>
              <a:rPr lang="en-US" dirty="0"/>
              <a:t>Information Placeholder </a:t>
            </a:r>
            <a:r>
              <a:rPr lang="en-US"/>
              <a:t>if needed)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(Picture </a:t>
            </a:r>
            <a:r>
              <a:rPr lang="en-US" dirty="0"/>
              <a:t>Information Placeholder </a:t>
            </a:r>
            <a:r>
              <a:rPr lang="en-US"/>
              <a:t>if needed)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(Picture </a:t>
            </a:r>
            <a:r>
              <a:rPr lang="en-US" dirty="0"/>
              <a:t>Information Placeholder </a:t>
            </a:r>
            <a:r>
              <a:rPr lang="en-US"/>
              <a:t>if needed)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6016815" cy="553998"/>
          </a:xfrm>
          <a:prstGeom prst="rect">
            <a:avLst/>
          </a:prstGeom>
        </p:spPr>
        <p:txBody>
          <a:bodyPr wrap="square" lIns="182880" tIns="0" rIns="18288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546225"/>
            <a:ext cx="6019800" cy="1501775"/>
          </a:xfrm>
          <a:prstGeom prst="rect">
            <a:avLst/>
          </a:prstGeom>
        </p:spPr>
        <p:txBody>
          <a:bodyPr lIns="182880" tIns="182880" rIns="182880">
            <a:normAutofit/>
          </a:bodyPr>
          <a:lstStyle>
            <a:lvl1pPr algn="ctr"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Use this page template for three pictures </a:t>
            </a:r>
          </a:p>
          <a:p>
            <a:pPr lvl="0"/>
            <a:r>
              <a:rPr lang="en-US" dirty="0"/>
              <a:t>&amp; brief explainer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72" y="992227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ctr">
              <a:defRPr sz="3600" b="1" i="0" cap="all" baseline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577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DARK image.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196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LIGHT image.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this page for bullet points)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1000" y="1676400"/>
            <a:ext cx="11303000" cy="44958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2857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tally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k object 20"/>
          <p:cNvSpPr/>
          <p:nvPr/>
        </p:nvSpPr>
        <p:spPr>
          <a:xfrm>
            <a:off x="5905432" y="755484"/>
            <a:ext cx="369061" cy="187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b="0" i="0">
              <a:latin typeface="Corbel Regular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70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81200"/>
            <a:ext cx="12192000" cy="2819400"/>
          </a:xfrm>
          <a:prstGeom prst="rect">
            <a:avLst/>
          </a:prstGeom>
        </p:spPr>
        <p:txBody>
          <a:bodyPr anchor="ctr"/>
          <a:lstStyle>
            <a:lvl1pPr algn="ctr">
              <a:defRPr sz="3600" b="1" cap="all" baseline="0">
                <a:solidFill>
                  <a:schemeClr val="bg1"/>
                </a:solidFill>
                <a:latin typeface="+mn-lt"/>
              </a:defRPr>
            </a:lvl1pPr>
            <a:lvl2pPr algn="ctr">
              <a:defRPr sz="3600" b="1">
                <a:solidFill>
                  <a:schemeClr val="bg1"/>
                </a:solidFill>
                <a:latin typeface="+mn-lt"/>
              </a:defRPr>
            </a:lvl2pPr>
            <a:lvl3pPr algn="ctr">
              <a:defRPr sz="3600" b="1">
                <a:solidFill>
                  <a:schemeClr val="bg1"/>
                </a:solidFill>
                <a:latin typeface="+mn-lt"/>
              </a:defRPr>
            </a:lvl3pPr>
            <a:lvl4pPr algn="ctr">
              <a:defRPr sz="3600" b="1">
                <a:solidFill>
                  <a:schemeClr val="bg1"/>
                </a:solidFill>
                <a:latin typeface="+mn-lt"/>
              </a:defRPr>
            </a:lvl4pPr>
            <a:lvl5pPr algn="ctr"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54341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top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43400" y="441811"/>
            <a:ext cx="0" cy="1158389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5020235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914400"/>
            <a:ext cx="4382125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457200"/>
            <a:ext cx="7086600" cy="1143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lnSpc>
                <a:spcPts val="2640"/>
              </a:lnSpc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359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w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  <a:alpha val="6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  <p:extLst>
      <p:ext uri="{BB962C8B-B14F-4D97-AF65-F5344CB8AC3E}">
        <p14:creationId xmlns:p14="http://schemas.microsoft.com/office/powerpoint/2010/main" val="187092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447800"/>
            <a:ext cx="11303000" cy="3124200"/>
          </a:xfrm>
          <a:prstGeom prst="rect">
            <a:avLst/>
          </a:prstGeom>
        </p:spPr>
        <p:txBody>
          <a:bodyPr tIns="274320" numCol="2" spcCol="182880">
            <a:noAutofit/>
          </a:bodyPr>
          <a:lstStyle>
            <a:lvl1pPr algn="l">
              <a:defRPr b="0" i="0">
                <a:latin typeface="Arial" charset="0"/>
                <a:ea typeface="Arial" charset="0"/>
                <a:cs typeface="Arial" charset="0"/>
              </a:defRPr>
            </a:lvl1pPr>
            <a:lvl2pPr algn="l">
              <a:defRPr b="0" i="0">
                <a:latin typeface="Arial" charset="0"/>
                <a:ea typeface="Arial" charset="0"/>
                <a:cs typeface="Arial" charset="0"/>
              </a:defRPr>
            </a:lvl2pPr>
            <a:lvl3pPr algn="l">
              <a:defRPr b="0" i="0">
                <a:latin typeface="Arial" charset="0"/>
                <a:ea typeface="Arial" charset="0"/>
                <a:cs typeface="Arial" charset="0"/>
              </a:defRPr>
            </a:lvl3pPr>
            <a:lvl4pPr algn="l">
              <a:defRPr b="0" i="0">
                <a:latin typeface="Arial" charset="0"/>
                <a:ea typeface="Arial" charset="0"/>
                <a:cs typeface="Arial" charset="0"/>
              </a:defRPr>
            </a:lvl4pPr>
            <a:lvl5pPr algn="l"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template for even larger bodies of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gravida.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magna, et </a:t>
            </a:r>
            <a:r>
              <a:rPr lang="en-US" dirty="0" err="1"/>
              <a:t>laoreet</a:t>
            </a:r>
            <a:r>
              <a:rPr lang="en-US" dirty="0"/>
              <a:t> nisi </a:t>
            </a:r>
            <a:r>
              <a:rPr lang="en-US" dirty="0" err="1"/>
              <a:t>consectetur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libero, ac </a:t>
            </a:r>
            <a:r>
              <a:rPr lang="en-US" dirty="0" err="1"/>
              <a:t>fringilla</a:t>
            </a:r>
            <a:r>
              <a:rPr lang="en-US" dirty="0"/>
              <a:t> ligula.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vitae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iaculis</a:t>
            </a:r>
            <a:r>
              <a:rPr lang="en-US" dirty="0"/>
              <a:t> at ligula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dolor. </a:t>
            </a:r>
          </a:p>
        </p:txBody>
      </p:sp>
    </p:spTree>
    <p:extLst>
      <p:ext uri="{BB962C8B-B14F-4D97-AF65-F5344CB8AC3E}">
        <p14:creationId xmlns:p14="http://schemas.microsoft.com/office/powerpoint/2010/main" val="14071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_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1752600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306638"/>
            <a:ext cx="12192000" cy="3789362"/>
          </a:xfrm>
          <a:prstGeom prst="rect">
            <a:avLst/>
          </a:prstGeom>
        </p:spPr>
        <p:txBody>
          <a:bodyPr lIns="457200" tIns="182880" rIns="457200"/>
          <a:lstStyle>
            <a:lvl1pPr algn="ctr">
              <a:defRPr sz="2600" b="0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Call out information: Use this page template for small blocks of text like quotes or content under 6 paragraph lines deep. Keep or delete “Header” placeholder as needed but do not relocate this text box. Keep background white or transparent, less than 20% opacity.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63798"/>
            <a:ext cx="6403975" cy="203680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306598"/>
            <a:ext cx="6629400" cy="457200"/>
          </a:xfrm>
          <a:prstGeom prst="rect">
            <a:avLst/>
          </a:prstGeom>
        </p:spPr>
        <p:txBody>
          <a:bodyPr anchor="t"/>
          <a:lstStyle>
            <a:lvl1pPr algn="ctr"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444734"/>
            <a:ext cx="2804160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object 5"/>
          <p:cNvSpPr txBox="1"/>
          <p:nvPr userDrawn="1"/>
        </p:nvSpPr>
        <p:spPr>
          <a:xfrm>
            <a:off x="4446119" y="104210"/>
            <a:ext cx="3299764" cy="2386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700" b="1" i="1" spc="-35" baseline="0" dirty="0">
                <a:solidFill>
                  <a:srgbClr val="7FA4B8"/>
                </a:solidFill>
                <a:latin typeface="+mn-lt"/>
                <a:cs typeface="Corbel"/>
              </a:rPr>
              <a:t>ATLANTA </a:t>
            </a:r>
            <a:r>
              <a:rPr lang="en-US" sz="700" b="1" i="1" spc="-25" baseline="0" dirty="0">
                <a:solidFill>
                  <a:srgbClr val="7FA4B8"/>
                </a:solidFill>
                <a:latin typeface="+mn-lt"/>
                <a:cs typeface="Corbel"/>
              </a:rPr>
              <a:t>CITY </a:t>
            </a:r>
            <a:r>
              <a:rPr lang="en-US" sz="700" b="1" i="1" spc="-30" baseline="0" dirty="0">
                <a:solidFill>
                  <a:srgbClr val="7FA4B8"/>
                </a:solidFill>
                <a:latin typeface="+mn-lt"/>
                <a:cs typeface="Corbel"/>
              </a:rPr>
              <a:t>COUNCIL    </a:t>
            </a:r>
            <a:r>
              <a:rPr lang="en-US" sz="700" b="1" i="1" spc="-5" baseline="0" dirty="0">
                <a:solidFill>
                  <a:srgbClr val="7FA4B8"/>
                </a:solidFill>
                <a:latin typeface="+mn-lt"/>
                <a:cs typeface="Corbel"/>
              </a:rPr>
              <a:t>|  </a:t>
            </a:r>
            <a:r>
              <a:rPr lang="en-US" sz="700" b="1" i="1" spc="-25" baseline="0" dirty="0">
                <a:solidFill>
                  <a:srgbClr val="7FA4B8"/>
                </a:solidFill>
                <a:latin typeface="+mn-lt"/>
                <a:cs typeface="Corbel"/>
              </a:rPr>
              <a:t>CITY UTILITIES </a:t>
            </a:r>
            <a:r>
              <a:rPr lang="en-US" sz="700" b="1" i="1" spc="-30" baseline="0" dirty="0">
                <a:solidFill>
                  <a:srgbClr val="7FA4B8"/>
                </a:solidFill>
                <a:latin typeface="+mn-lt"/>
                <a:cs typeface="Corbel"/>
              </a:rPr>
              <a:t>COMMITTEE QUARTERLY REPORT</a:t>
            </a:r>
            <a:endParaRPr lang="en-US" sz="700" b="1" baseline="0" dirty="0">
              <a:solidFill>
                <a:srgbClr val="7FA4B8"/>
              </a:solidFill>
              <a:latin typeface="+mn-lt"/>
              <a:cs typeface="Corbel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5524" y="304800"/>
            <a:ext cx="11860952" cy="0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76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0" r:id="rId2"/>
    <p:sldLayoutId id="2147483692" r:id="rId3"/>
    <p:sldLayoutId id="2147483691" r:id="rId4"/>
    <p:sldLayoutId id="2147483679" r:id="rId5"/>
    <p:sldLayoutId id="2147483674" r:id="rId6"/>
    <p:sldLayoutId id="2147483675" r:id="rId7"/>
    <p:sldLayoutId id="2147483676" r:id="rId8"/>
    <p:sldLayoutId id="2147483680" r:id="rId9"/>
    <p:sldLayoutId id="2147483681" r:id="rId10"/>
    <p:sldLayoutId id="2147483690" r:id="rId11"/>
    <p:sldLayoutId id="2147483686" r:id="rId12"/>
    <p:sldLayoutId id="2147483682" r:id="rId13"/>
    <p:sldLayoutId id="2147483683" r:id="rId14"/>
    <p:sldLayoutId id="2147483684" r:id="rId15"/>
    <p:sldLayoutId id="2147483685" r:id="rId16"/>
    <p:sldLayoutId id="2147483671" r:id="rId17"/>
    <p:sldLayoutId id="2147483687" r:id="rId18"/>
    <p:sldLayoutId id="2147483688" r:id="rId19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chart" Target="../charts/chart9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1">
                <a:lumMod val="5000"/>
                <a:lumOff val="9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94853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472"/>
                </a:solidFill>
                <a:latin typeface="Arial" charset="0"/>
                <a:ea typeface="Arial" charset="0"/>
                <a:cs typeface="Arial" charset="0"/>
              </a:rPr>
              <a:t>City Utilities Council  | July 25, 2017</a:t>
            </a:r>
          </a:p>
        </p:txBody>
      </p:sp>
    </p:spTree>
    <p:extLst>
      <p:ext uri="{BB962C8B-B14F-4D97-AF65-F5344CB8AC3E}">
        <p14:creationId xmlns:p14="http://schemas.microsoft.com/office/powerpoint/2010/main" val="90492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Performance Metrics - Total DPW Service Request Historical Data</a:t>
            </a:r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025162"/>
              </p:ext>
            </p:extLst>
          </p:nvPr>
        </p:nvGraphicFramePr>
        <p:xfrm>
          <a:off x="228600" y="1468396"/>
          <a:ext cx="11734801" cy="47909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96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95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3399"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Transportation Performance Measure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Initiative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Q1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Q2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Q3 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Q4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Transportation Services #SR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3,295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3,024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4,395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4,526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15,240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61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Transportation Services No. Of SR Meeting SLA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3,101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2,759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4,265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4,240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14,365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Of SR's Meeting SLA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94.11%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91.24%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97.04%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93.68%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94.26%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3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Solid Waste Service </a:t>
                      </a:r>
                    </a:p>
                    <a:p>
                      <a:pPr algn="ctr" rtl="0" fontAlgn="ctr"/>
                      <a:r>
                        <a:rPr lang="en-US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Performance Measure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Initiative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Q1</a:t>
                      </a:r>
                      <a:r>
                        <a:rPr lang="en-US" sz="1250" b="1" i="0" baseline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Q2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Q3 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Q4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Solid Waste Services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11,957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10,530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13,004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10,558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46,049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61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Solid Waste Services No. Of SR Meeting SLA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11,275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9,566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12,687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10,296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43,824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Of SR's Meeting SLA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94.30%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90.85%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97.56%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97.52%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95.17%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33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DPW Performance Measure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Initiative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Q1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Q2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Q3 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Q4</a:t>
                      </a:r>
                    </a:p>
                    <a:p>
                      <a:pPr algn="ctr"/>
                      <a:r>
                        <a:rPr lang="en-US" sz="125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DPW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15,252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13,554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17,399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15,084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61,289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DPW No. Of SR Meeting SLA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14,376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12,325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16,952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14,536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58,189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Of SR's Meeting SLA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94.26%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90.93%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97.43%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96.37%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94.94%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Customer service</a:t>
            </a:r>
          </a:p>
        </p:txBody>
      </p:sp>
    </p:spTree>
    <p:extLst>
      <p:ext uri="{BB962C8B-B14F-4D97-AF65-F5344CB8AC3E}">
        <p14:creationId xmlns:p14="http://schemas.microsoft.com/office/powerpoint/2010/main" val="1137529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914400"/>
            <a:ext cx="9220200" cy="46451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Service Delivery Report FY17 4th Qtr. </a:t>
            </a:r>
            <a:r>
              <a:rPr lang="en-US" i="1" dirty="0">
                <a:solidFill>
                  <a:schemeClr val="tx2"/>
                </a:solidFill>
              </a:rPr>
              <a:t>(Part 1 of 3)</a:t>
            </a:r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Sws service requests by service delivery type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607107"/>
              </p:ext>
            </p:extLst>
          </p:nvPr>
        </p:nvGraphicFramePr>
        <p:xfrm>
          <a:off x="228600" y="1846717"/>
          <a:ext cx="11734800" cy="4341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5318">
                <a:tc>
                  <a:txBody>
                    <a:bodyPr/>
                    <a:lstStyle/>
                    <a:p>
                      <a:pPr marL="53340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Problem Description 4Q FY17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Number of Closed SWS Requests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Number Past Due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nb-NO" sz="12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Percentage</a:t>
                      </a:r>
                    </a:p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nb-NO" sz="12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Past Due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Percentage of SWS Service Requests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Bin Pick Up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419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3.97%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Council Inquires Requiring Action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Contamination: Improper use of a recycling cart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0.27%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3.51%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Dead Animal Removal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293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3.07%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2.78%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Illegal Dump Site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Illegal Dumping In Quad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1.32%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1.44%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Illegal Dumping Out Of Quad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109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1.03%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Illegal Dumping Visibility Issue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118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0.85%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1.12%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3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Inquiry of information on scheduling a Neighborhood cleanup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0.08%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Bulk Collections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8.82%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69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Collections Backyard Garbage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87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0.82%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1000" y="1378917"/>
            <a:ext cx="8397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rPr>
              <a:t> (Includes Hansen &amp; ATL311 Service Requests)</a:t>
            </a:r>
          </a:p>
        </p:txBody>
      </p:sp>
    </p:spTree>
    <p:extLst>
      <p:ext uri="{BB962C8B-B14F-4D97-AF65-F5344CB8AC3E}">
        <p14:creationId xmlns:p14="http://schemas.microsoft.com/office/powerpoint/2010/main" val="1073924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381000"/>
            <a:ext cx="11582400" cy="533400"/>
          </a:xfrm>
        </p:spPr>
        <p:txBody>
          <a:bodyPr/>
          <a:lstStyle/>
          <a:p>
            <a:r>
              <a:rPr lang="en-US" dirty="0"/>
              <a:t>Service Delivery Report FY17 4th Qtr. </a:t>
            </a:r>
            <a:r>
              <a:rPr lang="en-US" i="1" dirty="0"/>
              <a:t>(Part 2 of 3)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25670"/>
              </p:ext>
            </p:extLst>
          </p:nvPr>
        </p:nvGraphicFramePr>
        <p:xfrm>
          <a:off x="228600" y="990603"/>
          <a:ext cx="11734800" cy="52448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6134">
                <a:tc>
                  <a:txBody>
                    <a:bodyPr/>
                    <a:lstStyle/>
                    <a:p>
                      <a:pPr marL="53340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Problem Description 4Q FY17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Number of Closed SWS Requests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Number</a:t>
                      </a:r>
                    </a:p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Past Due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nb-NO" sz="12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Percentage </a:t>
                      </a:r>
                    </a:p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nb-NO" sz="12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Past Due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Percentage of SWS Service Requests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Collections Day of Service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5.98%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Collections Dumpster Garbage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Collections Residential Garbage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1538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87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5.66%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14.57%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Recycling Backyard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0.35%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Recycling Residential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7.57%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9.01%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Residential Yard Trimmings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949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6.43%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8.99%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746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Neighborhood Cleanup - Dumpster Delivery </a:t>
                      </a:r>
                    </a:p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 pick up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New Backyard Services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44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0.42%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9602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New Bin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591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0.68%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5.60%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Purchased Bin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0.67%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Replacement Bin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2629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0.23%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24.91%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13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381000"/>
            <a:ext cx="11582400" cy="533400"/>
          </a:xfrm>
        </p:spPr>
        <p:txBody>
          <a:bodyPr/>
          <a:lstStyle/>
          <a:p>
            <a:r>
              <a:rPr lang="en-US" dirty="0"/>
              <a:t>Service Delivery Report FY17 4th Qtr. </a:t>
            </a:r>
            <a:r>
              <a:rPr lang="en-US" i="1" dirty="0"/>
              <a:t>(part 3 of 3)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916170"/>
              </p:ext>
            </p:extLst>
          </p:nvPr>
        </p:nvGraphicFramePr>
        <p:xfrm>
          <a:off x="228600" y="990600"/>
          <a:ext cx="11734800" cy="51053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7287">
                <a:tc>
                  <a:txBody>
                    <a:bodyPr/>
                    <a:lstStyle/>
                    <a:p>
                      <a:pPr marL="53340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Problem Description 4Q FY17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Number of Closed SWS Requests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Number Past Due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nb-NO" sz="12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Percentage Past Due</a:t>
                      </a:r>
                      <a:endParaRPr lang="en-US" sz="12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Percentage of SWS Service Request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Replacement Bin Garbage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0.41%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Replacement Bin Recycling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0.06%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Row Grass Cutting Out Of Quad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115</a:t>
                      </a:r>
                      <a:endParaRPr lang="en-US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Row Maintenance In Quad Schedule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144</a:t>
                      </a:r>
                      <a:endParaRPr lang="en-US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0.69%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1.36%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Row Maintenance Visibility Issue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1.98%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0.96%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Row Street Sweeping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0.45%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Row Street Sweeping Out Of Quad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1.22%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10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Grand 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10556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1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2.46%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38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14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914400"/>
            <a:ext cx="9220200" cy="46451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Council Report Table 4</a:t>
            </a:r>
            <a:r>
              <a:rPr lang="en-US" baseline="30000" dirty="0"/>
              <a:t>th</a:t>
            </a:r>
            <a:r>
              <a:rPr lang="en-US" dirty="0"/>
              <a:t> Quarter</a:t>
            </a:r>
            <a:endParaRPr lang="en-US" sz="17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360402"/>
            <a:ext cx="12192000" cy="553998"/>
          </a:xfrm>
        </p:spPr>
        <p:txBody>
          <a:bodyPr/>
          <a:lstStyle/>
          <a:p>
            <a:r>
              <a:rPr lang="en-US" dirty="0"/>
              <a:t>Completed requests BY COUNCIL DISTRICT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475352"/>
              </p:ext>
            </p:extLst>
          </p:nvPr>
        </p:nvGraphicFramePr>
        <p:xfrm>
          <a:off x="228600" y="1468398"/>
          <a:ext cx="11734800" cy="47371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2455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Council Person 4Q FY17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Number of 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Closed Solid Waste Requests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Number </a:t>
                      </a:r>
                    </a:p>
                    <a:p>
                      <a:pPr algn="ctr"/>
                      <a:r>
                        <a:rPr lang="en-US" sz="1200" b="1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Past Due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Past Due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of 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 Service Requests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1 – Carla Smith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2 – Kwanza Hall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2.43%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4.39%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3 – Ivory Young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4 – Cleta Winslow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4.93%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5 – Natalyn Archibong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2.51%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6 – Alex Wan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5.48%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7 – Howard Shook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8 – Yolanda Adrean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4.11%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7.34%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9 – Felicia Moore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10 – C.T. Martin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6.62%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11 – Keisha Bottoms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2.72%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12 – Joyce Sheperd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2.49%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Post 2 – Mary Norwood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Post 3 - Andre Dickens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Council President – Ceasar Mitchell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District Not Entered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33.96%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7138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Grand 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10293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67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495" y="352355"/>
            <a:ext cx="6736627" cy="591002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15</a:t>
            </a:fld>
            <a:endParaRPr lang="uk-UA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286489"/>
            <a:ext cx="6553200" cy="553998"/>
          </a:xfrm>
        </p:spPr>
        <p:txBody>
          <a:bodyPr/>
          <a:lstStyle/>
          <a:p>
            <a:r>
              <a:rPr lang="en-US" dirty="0"/>
              <a:t>Solid waste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8300" y="753187"/>
            <a:ext cx="6248400" cy="1217747"/>
          </a:xfrm>
        </p:spPr>
        <p:txBody>
          <a:bodyPr/>
          <a:lstStyle/>
          <a:p>
            <a:pPr>
              <a:lnSpc>
                <a:spcPts val="3300"/>
              </a:lnSpc>
              <a:spcAft>
                <a:spcPts val="0"/>
              </a:spcAft>
            </a:pPr>
            <a:r>
              <a:rPr lang="en-US" sz="2400" dirty="0"/>
              <a:t>Keep Atlanta Beautiful Commission                        Litter Abatement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4" b="21176"/>
          <a:stretch/>
        </p:blipFill>
        <p:spPr>
          <a:xfrm>
            <a:off x="6919022" y="3514467"/>
            <a:ext cx="5239111" cy="2689302"/>
          </a:xfr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457200" y="1430917"/>
            <a:ext cx="6629400" cy="4686300"/>
          </a:xfrm>
          <a:prstGeom prst="rect">
            <a:avLst/>
          </a:prstGeom>
        </p:spPr>
        <p:txBody>
          <a:bodyPr tIns="274320" anchor="t">
            <a:noAutofit/>
          </a:bodyPr>
          <a:lstStyle>
            <a:lvl1pPr marL="2857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1400" b="1" kern="0" dirty="0">
                <a:solidFill>
                  <a:srgbClr val="004B73"/>
                </a:solidFill>
              </a:rPr>
              <a:t>Clean It Up Atlanta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400" b="1" kern="0" dirty="0">
                <a:solidFill>
                  <a:sysClr val="windowText" lastClr="000000"/>
                </a:solidFill>
              </a:rPr>
              <a:t>Grove Park Community 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</a:rPr>
              <a:t>80 tons of trash &amp; debris removed</a:t>
            </a:r>
          </a:p>
          <a:p>
            <a:pPr marL="0" indent="0">
              <a:spcAft>
                <a:spcPts val="300"/>
              </a:spcAft>
              <a:buNone/>
            </a:pPr>
            <a:endParaRPr lang="en-US" sz="1400" b="1" kern="0" dirty="0">
              <a:solidFill>
                <a:srgbClr val="004B73"/>
              </a:solidFill>
            </a:endParaRPr>
          </a:p>
          <a:p>
            <a:pPr marL="0" indent="0">
              <a:spcAft>
                <a:spcPts val="300"/>
              </a:spcAft>
              <a:buNone/>
            </a:pPr>
            <a:r>
              <a:rPr lang="en-US" sz="1400" b="1" kern="0" dirty="0">
                <a:solidFill>
                  <a:srgbClr val="004B73"/>
                </a:solidFill>
              </a:rPr>
              <a:t>Adopt-a-Spot Program</a:t>
            </a:r>
          </a:p>
          <a:p>
            <a:pPr>
              <a:spcAft>
                <a:spcPts val="1500"/>
              </a:spcAft>
              <a:buClr>
                <a:srgbClr val="004B73"/>
              </a:buClr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</a:rPr>
              <a:t>50 miles of public spaces de-littered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400" b="1" kern="0" dirty="0">
                <a:solidFill>
                  <a:srgbClr val="004B73"/>
                </a:solidFill>
              </a:rPr>
              <a:t>Neighborhood Cleanups</a:t>
            </a:r>
          </a:p>
          <a:p>
            <a:pPr>
              <a:spcAft>
                <a:spcPts val="300"/>
              </a:spcAft>
              <a:buClr>
                <a:srgbClr val="004B73"/>
              </a:buClr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</a:rPr>
              <a:t>Collected over 50,000 lbs. of trash &amp; debris</a:t>
            </a:r>
          </a:p>
          <a:p>
            <a:pPr marL="0" indent="0">
              <a:spcAft>
                <a:spcPts val="300"/>
              </a:spcAft>
              <a:buClr>
                <a:srgbClr val="004B73"/>
              </a:buClr>
              <a:buNone/>
            </a:pPr>
            <a:endParaRPr lang="en-US" sz="1400" b="1" kern="0" dirty="0">
              <a:solidFill>
                <a:schemeClr val="tx2"/>
              </a:solidFill>
            </a:endParaRPr>
          </a:p>
          <a:p>
            <a:pPr marL="0" indent="0">
              <a:spcAft>
                <a:spcPts val="300"/>
              </a:spcAft>
              <a:buClr>
                <a:srgbClr val="004B73"/>
              </a:buClr>
              <a:buNone/>
            </a:pPr>
            <a:r>
              <a:rPr lang="en-US" sz="1400" b="1" kern="0" dirty="0">
                <a:solidFill>
                  <a:schemeClr val="tx2"/>
                </a:solidFill>
              </a:rPr>
              <a:t>Spring City-Wide Scrap Tire Drive</a:t>
            </a:r>
          </a:p>
          <a:p>
            <a:pPr>
              <a:spcAft>
                <a:spcPts val="300"/>
              </a:spcAft>
              <a:buClr>
                <a:srgbClr val="004B73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Approximately 5,000 illegally-dumped scrap tires collected</a:t>
            </a:r>
          </a:p>
          <a:p>
            <a:pPr marL="0" indent="0">
              <a:spcAft>
                <a:spcPts val="300"/>
              </a:spcAft>
              <a:buClr>
                <a:srgbClr val="004B73"/>
              </a:buClr>
              <a:buNone/>
            </a:pPr>
            <a:endParaRPr lang="en-US" sz="1400" dirty="0"/>
          </a:p>
          <a:p>
            <a:pPr marL="0" indent="0">
              <a:spcAft>
                <a:spcPts val="300"/>
              </a:spcAft>
              <a:buClr>
                <a:srgbClr val="004B73"/>
              </a:buClr>
              <a:buNone/>
            </a:pPr>
            <a:r>
              <a:rPr lang="en-US" sz="1400" b="1" dirty="0">
                <a:solidFill>
                  <a:srgbClr val="004B73"/>
                </a:solidFill>
              </a:rPr>
              <a:t>Earth Day on English Avenue</a:t>
            </a:r>
          </a:p>
          <a:p>
            <a:pPr>
              <a:spcAft>
                <a:spcPts val="300"/>
              </a:spcAft>
              <a:buClr>
                <a:srgbClr val="004B73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Engaged over 1,000 volunteers for two-day clean-up projects</a:t>
            </a:r>
          </a:p>
          <a:p>
            <a:pPr marL="0" indent="0">
              <a:spcAft>
                <a:spcPts val="300"/>
              </a:spcAft>
              <a:buClr>
                <a:srgbClr val="004B73"/>
              </a:buClr>
              <a:buNone/>
            </a:pPr>
            <a:endParaRPr lang="en-US" sz="1400" b="1" kern="0" dirty="0">
              <a:solidFill>
                <a:schemeClr val="tx2"/>
              </a:solidFill>
            </a:endParaRPr>
          </a:p>
          <a:p>
            <a:pPr marL="0" indent="0">
              <a:spcAft>
                <a:spcPts val="300"/>
              </a:spcAft>
              <a:buClr>
                <a:srgbClr val="004B73"/>
              </a:buClr>
              <a:buNone/>
            </a:pPr>
            <a:r>
              <a:rPr lang="en-US" sz="1400" b="1" kern="0" dirty="0">
                <a:solidFill>
                  <a:schemeClr val="tx2"/>
                </a:solidFill>
              </a:rPr>
              <a:t>Project Learning Garden Summer Program – </a:t>
            </a:r>
            <a:r>
              <a:rPr lang="en-US" sz="1400" b="1" kern="0" dirty="0" err="1">
                <a:solidFill>
                  <a:schemeClr val="tx2"/>
                </a:solidFill>
              </a:rPr>
              <a:t>Perkerson</a:t>
            </a:r>
            <a:r>
              <a:rPr lang="en-US" sz="1400" b="1" kern="0" dirty="0">
                <a:solidFill>
                  <a:schemeClr val="tx2"/>
                </a:solidFill>
              </a:rPr>
              <a:t> Recreation Center</a:t>
            </a:r>
          </a:p>
          <a:p>
            <a:pPr>
              <a:spcAft>
                <a:spcPts val="300"/>
              </a:spcAft>
              <a:buClr>
                <a:srgbClr val="004B73"/>
              </a:buClr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</a:rPr>
              <a:t>Partnered with District 12, Capt. Planet Foundation, &amp; Parks &amp; Rec. </a:t>
            </a:r>
          </a:p>
          <a:p>
            <a:pPr marL="0" indent="0">
              <a:spcAft>
                <a:spcPts val="300"/>
              </a:spcAft>
              <a:buClr>
                <a:srgbClr val="004B73"/>
              </a:buClr>
              <a:buNone/>
            </a:pP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405" y="552705"/>
            <a:ext cx="5205606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5699" b="10448"/>
          <a:stretch/>
        </p:blipFill>
        <p:spPr>
          <a:xfrm>
            <a:off x="0" y="381000"/>
            <a:ext cx="12174556" cy="57641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Operating Highlights – Recycling and Sustainability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81000" y="1618170"/>
            <a:ext cx="11582400" cy="467679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4B73"/>
                </a:solidFill>
              </a:rPr>
              <a:t>Recycling Initiative 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1600" b="1" dirty="0"/>
              <a:t>Recycling Partnership Grant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600" b="1" dirty="0"/>
              <a:t>     “Capture Rate Study” (Waste Audit) </a:t>
            </a:r>
            <a:endParaRPr lang="en-US" sz="1600" dirty="0"/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Goal – Understand how various educational messages affect recycling behavior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Roughly 4,000 homes included in pilot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4 different routes – Ansley Park / Midtown, Grant Park, West End, &amp; Collier Heights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 Findings will guide citywide communication and operations strategy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1600" b="1" dirty="0"/>
              <a:t>Preliminary Data from April 2017 </a:t>
            </a:r>
            <a:r>
              <a:rPr lang="en-US" sz="1600" dirty="0"/>
              <a:t>(Data is a representative sample of 4,000 homes in the pilot.)</a:t>
            </a:r>
            <a:endParaRPr lang="en-US" sz="1600" b="1" dirty="0"/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On average, 43% of all waste generated by households was recyclable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52% of recycled samples contained bagged materials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38.6% Average Contamination Rate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1600" b="1" dirty="0"/>
              <a:t>“Feet on the Street” 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Eight-week educational outreach program started July 24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Goal – Increase Participation / Decrease Contamination 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Rubicon Global App will be used to document information gathered during pilot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</p:spTree>
    <p:extLst>
      <p:ext uri="{BB962C8B-B14F-4D97-AF65-F5344CB8AC3E}">
        <p14:creationId xmlns:p14="http://schemas.microsoft.com/office/powerpoint/2010/main" val="1672771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17</a:t>
            </a:fld>
            <a:endParaRPr lang="uk-U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 anchor="t"/>
          <a:lstStyle/>
          <a:p>
            <a:pPr>
              <a:lnSpc>
                <a:spcPts val="3200"/>
              </a:lnSpc>
              <a:spcAft>
                <a:spcPts val="0"/>
              </a:spcAft>
            </a:pPr>
            <a:r>
              <a:rPr lang="en-US" dirty="0"/>
              <a:t>Scrap Tire Abatement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1000" y="1524000"/>
            <a:ext cx="4297936" cy="4495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/>
              <a:t>Partnership with the Code Enforcement Commission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GIS Application training to track and eliminate illegal dumping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S.W.E.E.T. Scrap Tire Generator Enforcement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b="1" dirty="0"/>
              <a:t>GA EPD Local Government Scrap Tire Abatement Reimbursement Grant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Pending application for removal of approximately 20,000 scrap tires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pic>
        <p:nvPicPr>
          <p:cNvPr id="7" name="Picture Placeholder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3395" r="3403" b="18886"/>
          <a:stretch/>
        </p:blipFill>
        <p:spPr>
          <a:xfrm>
            <a:off x="4817421" y="4096582"/>
            <a:ext cx="3412179" cy="1923218"/>
          </a:xfrm>
          <a:prstGeom prst="rect">
            <a:avLst/>
          </a:prstGeom>
        </p:spPr>
      </p:pic>
      <p:pic>
        <p:nvPicPr>
          <p:cNvPr id="11" name="Picture Placeholder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7304" r="1572" b="16180"/>
          <a:stretch/>
        </p:blipFill>
        <p:spPr>
          <a:xfrm>
            <a:off x="8351263" y="4096582"/>
            <a:ext cx="3535937" cy="1923218"/>
          </a:xfrm>
          <a:prstGeom prst="rect">
            <a:avLst/>
          </a:prstGeom>
        </p:spPr>
      </p:pic>
      <p:graphicFrame>
        <p:nvGraphicFramePr>
          <p:cNvPr id="13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251485"/>
              </p:ext>
            </p:extLst>
          </p:nvPr>
        </p:nvGraphicFramePr>
        <p:xfrm>
          <a:off x="4800599" y="609602"/>
          <a:ext cx="7086601" cy="2932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1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2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43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6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11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8381"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CY Year</a:t>
                      </a:r>
                      <a:endParaRPr lang="en-US" sz="16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i="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Annual Collection</a:t>
                      </a:r>
                      <a:endParaRPr lang="en-US" sz="16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Annual Cost</a:t>
                      </a:r>
                      <a:endParaRPr lang="en-US" sz="16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Avg. Monthly Collection</a:t>
                      </a:r>
                      <a:endParaRPr lang="en-US" sz="16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Avg. Monthly Cost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971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lang="en-US" sz="1600" b="1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2014</a:t>
                      </a:r>
                      <a:endParaRPr sz="16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600" b="0" i="0" spc="-5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21,209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$159,067.50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6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1,767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$13,255.63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0971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lang="en-US" sz="16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2015</a:t>
                      </a:r>
                      <a:endParaRPr sz="16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600" b="0" i="0">
                          <a:latin typeface="Arial" charset="0"/>
                          <a:ea typeface="Arial" charset="0"/>
                          <a:cs typeface="Arial" charset="0"/>
                        </a:rPr>
                        <a:t>21,467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$161,002.50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6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1,789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$13,416.88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0971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lang="en-US" sz="1600" b="1" i="0" spc="-5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  <a:endParaRPr sz="16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600" b="0" i="0" spc="-5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23,580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$176,850.00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600" b="0" i="0" spc="-5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2,620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$19,650.00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0971">
                <a:tc>
                  <a:txBody>
                    <a:bodyPr/>
                    <a:lstStyle/>
                    <a:p>
                      <a:pPr marL="0" marR="6413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1600" b="1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2017</a:t>
                      </a:r>
                      <a:endParaRPr sz="16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6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12,971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$97,282.50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6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2,161</a:t>
                      </a:r>
                      <a:endParaRPr sz="16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$16,213.75</a:t>
                      </a:r>
                      <a:endParaRPr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17422" y="3623157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*FY17 Q4</a:t>
            </a:r>
          </a:p>
        </p:txBody>
      </p:sp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18</a:t>
            </a:fld>
            <a:endParaRPr lang="uk-U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 anchor="t"/>
          <a:lstStyle/>
          <a:p>
            <a:pPr>
              <a:lnSpc>
                <a:spcPts val="3200"/>
              </a:lnSpc>
              <a:spcAft>
                <a:spcPts val="0"/>
              </a:spcAft>
            </a:pPr>
            <a:r>
              <a:rPr lang="en-US" dirty="0"/>
              <a:t>Honor Farm Illegal Dumping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1000" y="1524000"/>
            <a:ext cx="6019800" cy="4495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/>
              <a:t>Abatement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4,362 tires removed; 124 tons of debris removed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Pending GA EPD Application for reimbursement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b="1" dirty="0"/>
              <a:t>Security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Gate posts installed at each property entrance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Pending installation of perimeter fence, surveillance cameras, and gated entrances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b="1" dirty="0"/>
              <a:t>Intergovernmental Partnerships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Mayor’s Office, DPW, GA Environmental Protection Division, DeKalb County Fire Marshal &amp; Code Enforcement, and GA Dept. of Natural Resources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54" y="1357023"/>
            <a:ext cx="2639683" cy="19797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67" y="1357023"/>
            <a:ext cx="2622433" cy="1966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54" y="3698001"/>
            <a:ext cx="2643042" cy="19822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327" y="3698001"/>
            <a:ext cx="2643043" cy="198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03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19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Solid Waste Education &amp; Enforcement Team (SWEET)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1000" y="5257800"/>
            <a:ext cx="6559062" cy="990600"/>
          </a:xfrm>
        </p:spPr>
        <p:txBody>
          <a:bodyPr tIns="0"/>
          <a:lstStyle/>
          <a:p>
            <a:pPr algn="l"/>
            <a:r>
              <a:rPr lang="en-US" sz="1400" dirty="0"/>
              <a:t>During Q4, FY17, the SWEET team continued their enhanced inspections resulting in 1137 courtesy tickets and 194 citations.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986571"/>
              </p:ext>
            </p:extLst>
          </p:nvPr>
        </p:nvGraphicFramePr>
        <p:xfrm>
          <a:off x="304800" y="1524000"/>
          <a:ext cx="6512169" cy="361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40684"/>
              </p:ext>
            </p:extLst>
          </p:nvPr>
        </p:nvGraphicFramePr>
        <p:xfrm>
          <a:off x="7010400" y="1752637"/>
          <a:ext cx="4953000" cy="2784407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1198306">
                  <a:extLst>
                    <a:ext uri="{9D8B030D-6E8A-4147-A177-3AD203B41FA5}">
                      <a16:colId xmlns:a16="http://schemas.microsoft.com/office/drawing/2014/main" xmlns="" val="1285210121"/>
                    </a:ext>
                  </a:extLst>
                </a:gridCol>
                <a:gridCol w="857828">
                  <a:extLst>
                    <a:ext uri="{9D8B030D-6E8A-4147-A177-3AD203B41FA5}">
                      <a16:colId xmlns:a16="http://schemas.microsoft.com/office/drawing/2014/main" xmlns="" val="1786849081"/>
                    </a:ext>
                  </a:extLst>
                </a:gridCol>
                <a:gridCol w="968668">
                  <a:extLst>
                    <a:ext uri="{9D8B030D-6E8A-4147-A177-3AD203B41FA5}">
                      <a16:colId xmlns:a16="http://schemas.microsoft.com/office/drawing/2014/main" xmlns="" val="1568541127"/>
                    </a:ext>
                  </a:extLst>
                </a:gridCol>
                <a:gridCol w="1133160">
                  <a:extLst>
                    <a:ext uri="{9D8B030D-6E8A-4147-A177-3AD203B41FA5}">
                      <a16:colId xmlns:a16="http://schemas.microsoft.com/office/drawing/2014/main" xmlns="" val="2312223603"/>
                    </a:ext>
                  </a:extLst>
                </a:gridCol>
                <a:gridCol w="795038">
                  <a:extLst>
                    <a:ext uri="{9D8B030D-6E8A-4147-A177-3AD203B41FA5}">
                      <a16:colId xmlns:a16="http://schemas.microsoft.com/office/drawing/2014/main" xmlns="" val="1286374559"/>
                    </a:ext>
                  </a:extLst>
                </a:gridCol>
              </a:tblGrid>
              <a:tr h="418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Quarter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Courtesy Tickets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Citations Issued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 Compliance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Fines Collected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8031390"/>
                  </a:ext>
                </a:extLst>
              </a:tr>
              <a:tr h="4184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1st Quarter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59.2%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$20,773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86888256"/>
                  </a:ext>
                </a:extLst>
              </a:tr>
              <a:tr h="4184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2nd Quarter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80.5%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$14,846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26222250"/>
                  </a:ext>
                </a:extLst>
              </a:tr>
              <a:tr h="4184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3rd Quarter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83.5%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$19,237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6047774"/>
                  </a:ext>
                </a:extLst>
              </a:tr>
              <a:tr h="4184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4th Quarter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82.9%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$18,680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96631177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Average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1093.25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243.75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77.7%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$18,384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48437339"/>
                  </a:ext>
                </a:extLst>
              </a:tr>
              <a:tr h="319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4373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77.7%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$73,536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528188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1" t="11970" r="3038" b="22788"/>
          <a:stretch/>
        </p:blipFill>
        <p:spPr>
          <a:xfrm>
            <a:off x="7016262" y="4631811"/>
            <a:ext cx="2432538" cy="1494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794" t="3301" b="32527"/>
          <a:stretch/>
        </p:blipFill>
        <p:spPr>
          <a:xfrm>
            <a:off x="9525000" y="4648200"/>
            <a:ext cx="2432537" cy="14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0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588217"/>
              </p:ext>
            </p:extLst>
          </p:nvPr>
        </p:nvGraphicFramePr>
        <p:xfrm>
          <a:off x="296333" y="1524000"/>
          <a:ext cx="11303000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charset="0"/>
                          <a:ea typeface="Arial" charset="0"/>
                          <a:cs typeface="Arial" charset="0"/>
                        </a:rPr>
                        <a:t>Fiscal Management</a:t>
                      </a:r>
                    </a:p>
                  </a:txBody>
                  <a:tcPr anchor="ctr"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3-6</a:t>
                      </a:r>
                    </a:p>
                  </a:txBody>
                  <a:tcPr marR="182880" anchor="ctr"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charset="0"/>
                          <a:ea typeface="Arial" charset="0"/>
                          <a:cs typeface="Arial" charset="0"/>
                        </a:rPr>
                        <a:t>Solid Waste Services</a:t>
                      </a:r>
                    </a:p>
                  </a:txBody>
                  <a:tcPr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7-19</a:t>
                      </a:r>
                    </a:p>
                  </a:txBody>
                  <a:tcPr marR="182880"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charset="0"/>
                          <a:ea typeface="Arial" charset="0"/>
                          <a:cs typeface="Arial" charset="0"/>
                        </a:rPr>
                        <a:t>Fleet Services</a:t>
                      </a:r>
                    </a:p>
                  </a:txBody>
                  <a:tcPr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20-24</a:t>
                      </a:r>
                    </a:p>
                  </a:txBody>
                  <a:tcPr marR="182880"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charset="0"/>
                          <a:ea typeface="Arial" charset="0"/>
                          <a:cs typeface="Arial" charset="0"/>
                        </a:rPr>
                        <a:t>Capital Projects</a:t>
                      </a:r>
                    </a:p>
                  </a:txBody>
                  <a:tcPr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25-27</a:t>
                      </a:r>
                    </a:p>
                  </a:txBody>
                  <a:tcPr marR="182880"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charset="0"/>
                          <a:ea typeface="Arial" charset="0"/>
                          <a:cs typeface="Arial" charset="0"/>
                        </a:rPr>
                        <a:t>Safety</a:t>
                      </a:r>
                    </a:p>
                  </a:txBody>
                  <a:tcPr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28-31</a:t>
                      </a:r>
                    </a:p>
                  </a:txBody>
                  <a:tcPr marR="182880"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charset="0"/>
                          <a:ea typeface="Arial" charset="0"/>
                          <a:cs typeface="Arial" charset="0"/>
                        </a:rPr>
                        <a:t>Human Resources</a:t>
                      </a:r>
                    </a:p>
                  </a:txBody>
                  <a:tcPr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32-34</a:t>
                      </a:r>
                    </a:p>
                  </a:txBody>
                  <a:tcPr marR="182880" anchor="ctr">
                    <a:lnT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20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11100" r="-1" b="22809"/>
          <a:stretch/>
        </p:blipFill>
        <p:spPr>
          <a:xfrm>
            <a:off x="0" y="365610"/>
            <a:ext cx="12192000" cy="5806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21</a:t>
            </a:fld>
            <a:endParaRPr lang="uk-UA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en-US" dirty="0"/>
              <a:t>Operating Highlights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Office of Fleet Services utilizes Public Surplus.com to conduct online auctions for the surplus of equipment.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945311"/>
              </p:ext>
            </p:extLst>
          </p:nvPr>
        </p:nvGraphicFramePr>
        <p:xfrm>
          <a:off x="0" y="1738221"/>
          <a:ext cx="12192000" cy="4459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9397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22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Availability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48200" y="457200"/>
            <a:ext cx="7315200" cy="1143000"/>
          </a:xfrm>
        </p:spPr>
        <p:txBody>
          <a:bodyPr>
            <a:normAutofit/>
          </a:bodyPr>
          <a:lstStyle/>
          <a:p>
            <a:r>
              <a:rPr lang="en-US" dirty="0"/>
              <a:t>The Office of Fleet Services is responsible for maintaining nearly 5,600 pieces of rolling equipment, including critical services for Fire and Police.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917835"/>
              </p:ext>
            </p:extLst>
          </p:nvPr>
        </p:nvGraphicFramePr>
        <p:xfrm>
          <a:off x="228600" y="1752602"/>
          <a:ext cx="11734800" cy="4419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5779">
                <a:tc>
                  <a:txBody>
                    <a:bodyPr/>
                    <a:lstStyle/>
                    <a:p>
                      <a:pPr marL="53340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Performance Measure</a:t>
                      </a:r>
                      <a:endParaRPr lang="en-US" sz="14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Initiative</a:t>
                      </a:r>
                      <a:endParaRPr lang="en-US" sz="14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 2017 Target</a:t>
                      </a:r>
                      <a:endParaRPr lang="en-US" sz="14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nb-NO" sz="14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Q1 Actual</a:t>
                      </a:r>
                      <a:endParaRPr lang="en-US" sz="14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Q2 Actual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Q3 Actual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Q4 Actual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Patrol Cars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83%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Motorcycles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Aerial Buckets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706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Pothole Trucks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Ladders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Pumpers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Rear Loaders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Sewer Cleaners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Paint Trucks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Platform Sign Trucks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Asphalt Planner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</p:spTree>
    <p:extLst>
      <p:ext uri="{BB962C8B-B14F-4D97-AF65-F5344CB8AC3E}">
        <p14:creationId xmlns:p14="http://schemas.microsoft.com/office/powerpoint/2010/main" val="121655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23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PM Compliance </a:t>
            </a:r>
            <a:r>
              <a:rPr lang="en-US" i="1" dirty="0"/>
              <a:t>(part 1 of 2)</a:t>
            </a:r>
          </a:p>
        </p:txBody>
      </p:sp>
      <p:graphicFrame>
        <p:nvGraphicFramePr>
          <p:cNvPr id="7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422366"/>
              </p:ext>
            </p:extLst>
          </p:nvPr>
        </p:nvGraphicFramePr>
        <p:xfrm>
          <a:off x="228600" y="1462959"/>
          <a:ext cx="11810999" cy="46059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5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48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91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Department</a:t>
                      </a: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Airport Fire &amp; Rescue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Airport Police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Aviation Department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Corrections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AIM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88%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71%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83%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DPW - Commissioner's Office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DPW - Office Of Fleet</a:t>
                      </a:r>
                      <a:r>
                        <a:rPr lang="en-US" sz="1400" b="0" i="0" u="none" strike="noStrike" baseline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Services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DPW - Solid Waste Services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DPW - Transportation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89%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Finance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81%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207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24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PM Compliance </a:t>
            </a:r>
            <a:r>
              <a:rPr lang="en-US" i="1" dirty="0"/>
              <a:t>(part 2 of 2)</a:t>
            </a:r>
          </a:p>
        </p:txBody>
      </p:sp>
      <p:graphicFrame>
        <p:nvGraphicFramePr>
          <p:cNvPr id="7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996495"/>
              </p:ext>
            </p:extLst>
          </p:nvPr>
        </p:nvGraphicFramePr>
        <p:xfrm>
          <a:off x="228600" y="1462956"/>
          <a:ext cx="11810999" cy="46059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43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48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872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Department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Q1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Q2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Q3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Q4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 Rescue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Human Resources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68%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Mayor's Office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Parks &amp; Recreation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Planning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Police Department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Solicitor, Courts, Law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84%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89%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78%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Watershed - Drinking Water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88%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Watershed - Waste Water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86%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84%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88%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206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25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Capital projects</a:t>
            </a:r>
          </a:p>
        </p:txBody>
      </p:sp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705690" y="4253853"/>
            <a:ext cx="2381820" cy="1888314"/>
            <a:chOff x="5133192" y="4253853"/>
            <a:chExt cx="2381820" cy="188831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5" b="1300"/>
            <a:stretch/>
          </p:blipFill>
          <p:spPr>
            <a:xfrm>
              <a:off x="5137744" y="4253853"/>
              <a:ext cx="2329855" cy="1232547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188148" y="5563204"/>
              <a:ext cx="1326864" cy="5161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fontAlgn="auto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4B73"/>
                  </a:solidFill>
                  <a:latin typeface="Arial" charset="0"/>
                  <a:ea typeface="Arial" charset="0"/>
                  <a:cs typeface="Arial" charset="0"/>
                </a:rPr>
                <a:t>$10.33M </a:t>
              </a:r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Bridge Replacement   Projects: 1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192" y="5529873"/>
              <a:ext cx="1088524" cy="612294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9021" b="2968"/>
          <a:stretch/>
        </p:blipFill>
        <p:spPr>
          <a:xfrm>
            <a:off x="5131221" y="4256597"/>
            <a:ext cx="2131297" cy="122980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938036" y="5563204"/>
            <a:ext cx="1070455" cy="580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rPr>
              <a:t>$0.70M </a:t>
            </a:r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Signals 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Projects: 2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40" y="5513518"/>
            <a:ext cx="536872" cy="67471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3651" y="3814899"/>
            <a:ext cx="11855949" cy="299901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/>
              <a:t>Current Program Estimates 5-YR Total: $140M; 31 Projects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7" b="3290"/>
          <a:stretch/>
        </p:blipFill>
        <p:spPr>
          <a:xfrm>
            <a:off x="183650" y="4253854"/>
            <a:ext cx="2401081" cy="12325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12797" b="7606"/>
          <a:stretch/>
        </p:blipFill>
        <p:spPr>
          <a:xfrm>
            <a:off x="2664474" y="4253853"/>
            <a:ext cx="2392485" cy="123254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2374"/>
          <a:stretch/>
        </p:blipFill>
        <p:spPr>
          <a:xfrm>
            <a:off x="7340820" y="4260535"/>
            <a:ext cx="2286000" cy="122586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381001"/>
            <a:ext cx="12192000" cy="3356098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Capital projects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26</a:t>
            </a:fld>
            <a:endParaRPr lang="uk-UA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D9730E9A-FAE4-482E-A4F8-1C0289AAC6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1238180"/>
              </p:ext>
            </p:extLst>
          </p:nvPr>
        </p:nvGraphicFramePr>
        <p:xfrm>
          <a:off x="304799" y="1033261"/>
          <a:ext cx="6781801" cy="2669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625645"/>
              </p:ext>
            </p:extLst>
          </p:nvPr>
        </p:nvGraphicFramePr>
        <p:xfrm>
          <a:off x="7326476" y="941751"/>
          <a:ext cx="4713123" cy="2542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29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61148">
                <a:tc>
                  <a:txBody>
                    <a:bodyPr/>
                    <a:lstStyle/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Bicycle &amp; Pedestrian Projects include: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Bicycle Lanes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Multi-use Paths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Trails </a:t>
                      </a:r>
                      <a:endParaRPr lang="en-US" sz="1200" b="1" i="0" dirty="0">
                        <a:ln w="0"/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Multimodal Improvements: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Access to Transit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Connectivity via multiple</a:t>
                      </a:r>
                      <a:r>
                        <a:rPr lang="en-US" sz="1200" b="0" i="0" baseline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transit modes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Signal Improvements Include: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Hawk Signals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School Flashers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Traffic &amp; Pedestrian Signals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Streetscapes include: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Sidewalk &amp; Curb Enhancements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Landscaping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Pedestrian Lighting 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Bridges: 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Repair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Replacement</a:t>
                      </a:r>
                      <a:endParaRPr lang="en-US" sz="1200" b="0" i="0" dirty="0">
                        <a:ln w="0"/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26476" y="445454"/>
            <a:ext cx="4636924" cy="721143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  <a:defRPr/>
            </a:pPr>
            <a:r>
              <a:rPr lang="en-US" sz="1800" dirty="0"/>
              <a:t>Capital Projects Program Overview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43000" y="5563204"/>
            <a:ext cx="1565405" cy="658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rPr>
              <a:t>$26.48M 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Bicycle &amp; Pedestrian  Projects:10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49638" y="5563204"/>
            <a:ext cx="887849" cy="658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rPr>
              <a:t>$30.33M </a:t>
            </a:r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Multimodal 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Projects: 8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483820" y="5563204"/>
            <a:ext cx="1158248" cy="386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rPr>
              <a:t>$72.28M </a:t>
            </a:r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Streetscape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Projects: 10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6" y="5439618"/>
            <a:ext cx="1167831" cy="76336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91" y="5227598"/>
            <a:ext cx="1687084" cy="91604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21" y="5526376"/>
            <a:ext cx="1057948" cy="58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80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10000"/>
          <a:stretch/>
        </p:blipFill>
        <p:spPr>
          <a:xfrm>
            <a:off x="0" y="381000"/>
            <a:ext cx="12192000" cy="57303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27</a:t>
            </a:fld>
            <a:endParaRPr lang="uk-UA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973354" y="1057386"/>
            <a:ext cx="4589246" cy="457200"/>
          </a:xfrm>
        </p:spPr>
        <p:txBody>
          <a:bodyPr/>
          <a:lstStyle/>
          <a:p>
            <a:r>
              <a:rPr lang="en-US" sz="2400" dirty="0"/>
              <a:t>Key Accomplishments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973353" y="1530323"/>
            <a:ext cx="4857237" cy="19692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Completed medians construction along MLK Innovation Corridor </a:t>
            </a:r>
          </a:p>
          <a:p>
            <a:pPr>
              <a:lnSpc>
                <a:spcPct val="120000"/>
              </a:lnSpc>
            </a:pPr>
            <a:r>
              <a:rPr lang="en-US" dirty="0"/>
              <a:t>Bids for MLK were received on June 23, 2017</a:t>
            </a:r>
          </a:p>
          <a:p>
            <a:pPr>
              <a:lnSpc>
                <a:spcPct val="120000"/>
              </a:lnSpc>
            </a:pPr>
            <a:r>
              <a:rPr lang="en-US" dirty="0"/>
              <a:t>Proposals for Spring Street RFP were received on June 27, 2017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Capital projects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25620"/>
              </p:ext>
            </p:extLst>
          </p:nvPr>
        </p:nvGraphicFramePr>
        <p:xfrm>
          <a:off x="76200" y="3429000"/>
          <a:ext cx="11800493" cy="1097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3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618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3046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12387">
                <a:tc gridSpan="7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         Cost Details</a:t>
                      </a:r>
                    </a:p>
                  </a:txBody>
                  <a:tcPr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C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29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$140.12M</a:t>
                      </a: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Program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Budget</a:t>
                      </a:r>
                    </a:p>
                  </a:txBody>
                  <a:tcPr marL="0" marR="0" marT="9144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$123.57M</a:t>
                      </a: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Commitments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$14.55M</a:t>
                      </a: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Funding gap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$21.78M</a:t>
                      </a:r>
                    </a:p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Spent To date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Closed projects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$9.48M</a:t>
                      </a:r>
                    </a:p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Under construction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04800" y="3592111"/>
            <a:ext cx="578699" cy="771006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01386"/>
              </p:ext>
            </p:extLst>
          </p:nvPr>
        </p:nvGraphicFramePr>
        <p:xfrm>
          <a:off x="7238999" y="4821408"/>
          <a:ext cx="4637694" cy="134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88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8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1653">
                <a:tc grid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      Contract Snapshot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2668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Contracts Awarded</a:t>
                      </a:r>
                    </a:p>
                  </a:txBody>
                  <a:tcPr marL="0" marR="0" marT="9144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31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Active Projects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54776"/>
              </p:ext>
            </p:extLst>
          </p:nvPr>
        </p:nvGraphicFramePr>
        <p:xfrm>
          <a:off x="300316" y="4821408"/>
          <a:ext cx="6786284" cy="1344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24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9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93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51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8840">
                <a:tc gridSpan="4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      EBO Snapshot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5F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5482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hr-H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31.6%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Design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Goal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50.9%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Design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37.9%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Construction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Goal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hr-H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66.7%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Construction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28656" y="4849117"/>
            <a:ext cx="554843" cy="4601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817469" y="1116296"/>
            <a:ext cx="798809" cy="898660"/>
          </a:xfrm>
          <a:prstGeom prst="rect">
            <a:avLst/>
          </a:prstGeom>
        </p:spPr>
      </p:pic>
      <p:sp>
        <p:nvSpPr>
          <p:cNvPr id="23" name="Text Placeholder 20"/>
          <p:cNvSpPr txBox="1">
            <a:spLocks/>
          </p:cNvSpPr>
          <p:nvPr/>
        </p:nvSpPr>
        <p:spPr>
          <a:xfrm>
            <a:off x="6629401" y="1530324"/>
            <a:ext cx="4724399" cy="1969259"/>
          </a:xfrm>
          <a:prstGeom prst="rect">
            <a:avLst/>
          </a:prstGeom>
        </p:spPr>
        <p:txBody>
          <a:bodyPr tIns="0" anchor="t">
            <a:normAutofit fontScale="70000" lnSpcReduction="20000"/>
          </a:bodyPr>
          <a:lstStyle>
            <a:lvl1pPr marL="2857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kern="0" dirty="0">
                <a:solidFill>
                  <a:sysClr val="windowText" lastClr="000000"/>
                </a:solidFill>
              </a:rPr>
              <a:t>Award construction contract for MLK in July 2017</a:t>
            </a:r>
          </a:p>
          <a:p>
            <a:pPr>
              <a:lnSpc>
                <a:spcPct val="120000"/>
              </a:lnSpc>
            </a:pPr>
            <a:r>
              <a:rPr lang="en-US" kern="0" dirty="0">
                <a:solidFill>
                  <a:sysClr val="windowText" lastClr="000000"/>
                </a:solidFill>
              </a:rPr>
              <a:t>Submit bid package for Spring Street Bridge in August 2017</a:t>
            </a:r>
          </a:p>
          <a:p>
            <a:pPr>
              <a:lnSpc>
                <a:spcPct val="120000"/>
              </a:lnSpc>
            </a:pPr>
            <a:r>
              <a:rPr lang="en-US" kern="0" dirty="0">
                <a:solidFill>
                  <a:sysClr val="windowText" lastClr="000000"/>
                </a:solidFill>
              </a:rPr>
              <a:t>Continue to identify funding sources to eliminate funding shortfalls</a:t>
            </a:r>
          </a:p>
        </p:txBody>
      </p:sp>
      <p:sp>
        <p:nvSpPr>
          <p:cNvPr id="24" name="Text Placeholder 18"/>
          <p:cNvSpPr txBox="1">
            <a:spLocks/>
          </p:cNvSpPr>
          <p:nvPr/>
        </p:nvSpPr>
        <p:spPr>
          <a:xfrm>
            <a:off x="6629400" y="1057386"/>
            <a:ext cx="5181600" cy="457200"/>
          </a:xfrm>
          <a:prstGeom prst="rect">
            <a:avLst/>
          </a:prstGeom>
        </p:spPr>
        <p:txBody>
          <a:bodyPr anchor="t"/>
          <a:lstStyle>
            <a:lvl1pPr marL="0"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>
              <a:defRPr b="0" i="0">
                <a:latin typeface="Corbel Regular" charset="0"/>
                <a:ea typeface="+mn-ea"/>
                <a:cs typeface="+mn-cs"/>
              </a:defRPr>
            </a:lvl2pPr>
            <a:lvl3pPr marL="914400">
              <a:defRPr b="0" i="0">
                <a:latin typeface="Corbel Regular" charset="0"/>
                <a:ea typeface="+mn-ea"/>
                <a:cs typeface="+mn-cs"/>
              </a:defRPr>
            </a:lvl3pPr>
            <a:lvl4pPr marL="1371600">
              <a:defRPr b="0" i="0">
                <a:latin typeface="Corbel Regular" charset="0"/>
                <a:ea typeface="+mn-ea"/>
                <a:cs typeface="+mn-cs"/>
              </a:defRPr>
            </a:lvl4pPr>
            <a:lvl5pPr marL="1828800">
              <a:defRPr b="0" i="0">
                <a:latin typeface="Corbel Regular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0" dirty="0"/>
              <a:t>Look Ahead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10247" y="1154688"/>
            <a:ext cx="663107" cy="7759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238999" y="4849117"/>
            <a:ext cx="554843" cy="4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24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28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Safety </a:t>
            </a:r>
          </a:p>
        </p:txBody>
      </p:sp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10000"/>
          <a:stretch/>
        </p:blipFill>
        <p:spPr>
          <a:xfrm>
            <a:off x="0" y="381000"/>
            <a:ext cx="12192000" cy="57303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29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Performance Metrics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81000" y="1468398"/>
            <a:ext cx="11582400" cy="467679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004B73"/>
                </a:solidFill>
              </a:rPr>
              <a:t>Initiatives   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2200" b="1" dirty="0"/>
              <a:t>Training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Filled 97% of available training seats 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Conducted 237 safety activities to promote safety</a:t>
            </a:r>
          </a:p>
          <a:p>
            <a:pPr lvl="3">
              <a:lnSpc>
                <a:spcPct val="120000"/>
              </a:lnSpc>
            </a:pPr>
            <a:r>
              <a:rPr lang="en-US" sz="2200" dirty="0"/>
              <a:t>CDL, New hire, Refresher, </a:t>
            </a:r>
            <a:r>
              <a:rPr lang="en-US" sz="2200" dirty="0" err="1"/>
              <a:t>Drivecam</a:t>
            </a:r>
            <a:r>
              <a:rPr lang="en-US" sz="2200" dirty="0"/>
              <a:t>, Worker’s comp, Emergency Preparedness, Flagger, Defensive Driving, CPR, Supervisors, Facility inspections and Shelter in place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Conducted 5,809 hours of training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2200" b="1" dirty="0" err="1"/>
              <a:t>Drivecam</a:t>
            </a:r>
            <a:endParaRPr lang="en-US" sz="2200" b="1" dirty="0"/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1370 events coached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5% reduction from baseline in coachable events</a:t>
            </a:r>
          </a:p>
        </p:txBody>
      </p:sp>
    </p:spTree>
    <p:extLst>
      <p:ext uri="{BB962C8B-B14F-4D97-AF65-F5344CB8AC3E}">
        <p14:creationId xmlns:p14="http://schemas.microsoft.com/office/powerpoint/2010/main" val="199589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</p:spTree>
    <p:extLst>
      <p:ext uri="{BB962C8B-B14F-4D97-AF65-F5344CB8AC3E}">
        <p14:creationId xmlns:p14="http://schemas.microsoft.com/office/powerpoint/2010/main" val="3594668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11100" r="-1" b="22809"/>
          <a:stretch/>
        </p:blipFill>
        <p:spPr>
          <a:xfrm>
            <a:off x="0" y="365610"/>
            <a:ext cx="12192000" cy="5806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30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Performance Metrics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648385"/>
              </p:ext>
            </p:extLst>
          </p:nvPr>
        </p:nvGraphicFramePr>
        <p:xfrm>
          <a:off x="0" y="1468398"/>
          <a:ext cx="12192000" cy="460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31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Performance Metrics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38084"/>
              </p:ext>
            </p:extLst>
          </p:nvPr>
        </p:nvGraphicFramePr>
        <p:xfrm>
          <a:off x="261256" y="1600200"/>
          <a:ext cx="11702144" cy="446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0295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32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387354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10000"/>
          <a:stretch/>
        </p:blipFill>
        <p:spPr>
          <a:xfrm>
            <a:off x="152399" y="412782"/>
            <a:ext cx="12192000" cy="57303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" y="1999704"/>
            <a:ext cx="6172201" cy="100295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00B05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399" y="3072996"/>
            <a:ext cx="6172201" cy="178779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2399" y="4931123"/>
            <a:ext cx="6172201" cy="101247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33</a:t>
            </a:fld>
            <a:endParaRPr lang="uk-UA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Staffing scorecard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476999" y="2012827"/>
            <a:ext cx="5562600" cy="4210446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300" dirty="0">
                <a:solidFill>
                  <a:srgbClr val="004B73"/>
                </a:solidFill>
              </a:rPr>
              <a:t>Total Positions: </a:t>
            </a:r>
            <a:r>
              <a:rPr lang="en-US" sz="2300" b="1" dirty="0">
                <a:solidFill>
                  <a:srgbClr val="004B73"/>
                </a:solidFill>
              </a:rPr>
              <a:t>965</a:t>
            </a:r>
          </a:p>
          <a:p>
            <a:pPr>
              <a:tabLst>
                <a:tab pos="1423988" algn="l"/>
              </a:tabLst>
            </a:pPr>
            <a:r>
              <a:rPr lang="en-US" sz="2300" dirty="0">
                <a:solidFill>
                  <a:schemeClr val="tx1"/>
                </a:solidFill>
              </a:rPr>
              <a:t>Open: </a:t>
            </a:r>
            <a:r>
              <a:rPr lang="en-US" sz="2300" b="1" dirty="0">
                <a:solidFill>
                  <a:srgbClr val="004B73"/>
                </a:solidFill>
              </a:rPr>
              <a:t>77 (8.8% vacancy rate)     </a:t>
            </a:r>
            <a:r>
              <a:rPr lang="en-US" sz="2300" dirty="0">
                <a:solidFill>
                  <a:schemeClr val="tx1"/>
                </a:solidFill>
              </a:rPr>
              <a:t>*Vacant positions </a:t>
            </a:r>
          </a:p>
          <a:p>
            <a:pPr marL="0" indent="0">
              <a:buNone/>
              <a:tabLst>
                <a:tab pos="1423988" algn="l"/>
              </a:tabLst>
            </a:pPr>
            <a:r>
              <a:rPr lang="en-US" sz="2300" dirty="0">
                <a:solidFill>
                  <a:schemeClr val="tx1"/>
                </a:solidFill>
              </a:rPr>
              <a:t>    (excluding in process) </a:t>
            </a:r>
          </a:p>
          <a:p>
            <a:pPr marL="0" indent="0">
              <a:buNone/>
              <a:tabLst>
                <a:tab pos="1423988" algn="l"/>
              </a:tabLst>
            </a:pPr>
            <a:r>
              <a:rPr lang="en-US" sz="2300" dirty="0">
                <a:solidFill>
                  <a:schemeClr val="tx1"/>
                </a:solidFill>
              </a:rPr>
              <a:t>Total Positions</a:t>
            </a:r>
          </a:p>
          <a:p>
            <a:r>
              <a:rPr lang="en-US" sz="2300" dirty="0">
                <a:solidFill>
                  <a:schemeClr val="tx1"/>
                </a:solidFill>
              </a:rPr>
              <a:t>On hold: </a:t>
            </a:r>
            <a:r>
              <a:rPr lang="en-US" sz="2300" b="1" dirty="0">
                <a:solidFill>
                  <a:srgbClr val="004B73"/>
                </a:solidFill>
              </a:rPr>
              <a:t>8</a:t>
            </a:r>
          </a:p>
          <a:p>
            <a:r>
              <a:rPr lang="en-US" sz="2300" dirty="0">
                <a:solidFill>
                  <a:schemeClr val="tx1"/>
                </a:solidFill>
              </a:rPr>
              <a:t>Recommended/In Process: </a:t>
            </a:r>
            <a:r>
              <a:rPr lang="en-US" sz="2300" b="1" dirty="0">
                <a:solidFill>
                  <a:srgbClr val="004B73"/>
                </a:solidFill>
              </a:rPr>
              <a:t>50</a:t>
            </a:r>
          </a:p>
          <a:p>
            <a:r>
              <a:rPr lang="en-US" sz="2300" dirty="0">
                <a:solidFill>
                  <a:schemeClr val="tx1"/>
                </a:solidFill>
              </a:rPr>
              <a:t>Filled: </a:t>
            </a:r>
            <a:r>
              <a:rPr lang="en-US" sz="2300" b="1" dirty="0">
                <a:solidFill>
                  <a:srgbClr val="004B73"/>
                </a:solidFill>
              </a:rPr>
              <a:t>830</a:t>
            </a:r>
          </a:p>
          <a:p>
            <a:r>
              <a:rPr lang="en-US" sz="2300" dirty="0">
                <a:solidFill>
                  <a:schemeClr val="tx1"/>
                </a:solidFill>
              </a:rPr>
              <a:t>Percentage Filled:</a:t>
            </a:r>
            <a:r>
              <a:rPr lang="en-US" sz="2300" b="1" dirty="0">
                <a:solidFill>
                  <a:srgbClr val="004B73"/>
                </a:solidFill>
              </a:rPr>
              <a:t> 86% 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tx1"/>
                </a:solidFill>
              </a:rPr>
              <a:t>   (filled/total positions)</a:t>
            </a:r>
            <a:endParaRPr lang="en-US" sz="2300" dirty="0"/>
          </a:p>
        </p:txBody>
      </p:sp>
      <p:graphicFrame>
        <p:nvGraphicFramePr>
          <p:cNvPr id="18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446068"/>
              </p:ext>
            </p:extLst>
          </p:nvPr>
        </p:nvGraphicFramePr>
        <p:xfrm>
          <a:off x="304800" y="1752600"/>
          <a:ext cx="5308056" cy="4261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3894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lang="en-US" sz="29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Green</a:t>
                      </a:r>
                    </a:p>
                    <a:p>
                      <a:pPr marL="476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3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(90-100% fill rate): </a:t>
                      </a:r>
                      <a:r>
                        <a:rPr lang="en-US" sz="2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Fleet Services</a:t>
                      </a:r>
                      <a:endParaRPr sz="2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4511" marR="87256" marT="43628" marB="436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4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9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Yellow</a:t>
                      </a:r>
                    </a:p>
                    <a:p>
                      <a:pPr>
                        <a:spcAft>
                          <a:spcPts val="3600"/>
                        </a:spcAft>
                      </a:pPr>
                      <a:r>
                        <a:rPr lang="en-US" sz="23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(70-89% fill rate): </a:t>
                      </a:r>
                      <a:r>
                        <a:rPr lang="en-US" sz="2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Office of the</a:t>
                      </a:r>
                      <a:r>
                        <a:rPr lang="en-US" sz="2300" b="0" i="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Commissioner, Solid Waste Services, Streetcar Services, and Transportation</a:t>
                      </a:r>
                    </a:p>
                  </a:txBody>
                  <a:tcPr marL="174511" marR="87256" marT="43628" marB="43628" anchor="ctr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793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Red</a:t>
                      </a:r>
                    </a:p>
                    <a:p>
                      <a:r>
                        <a:rPr lang="en-US" sz="23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(&lt;70% fill rate): </a:t>
                      </a:r>
                      <a:r>
                        <a:rPr lang="en-US" sz="2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None</a:t>
                      </a:r>
                    </a:p>
                  </a:txBody>
                  <a:tcPr marL="174511" marR="87256" marT="43628" marB="43628" anchor="ctr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6400800" y="1143000"/>
            <a:ext cx="0" cy="4870935"/>
          </a:xfrm>
          <a:prstGeom prst="line">
            <a:avLst/>
          </a:prstGeom>
          <a:ln w="19050">
            <a:solidFill>
              <a:srgbClr val="7FA4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 txBox="1">
            <a:spLocks/>
          </p:cNvSpPr>
          <p:nvPr/>
        </p:nvSpPr>
        <p:spPr>
          <a:xfrm>
            <a:off x="372534" y="1225066"/>
            <a:ext cx="5562600" cy="457200"/>
          </a:xfrm>
          <a:prstGeom prst="rect">
            <a:avLst/>
          </a:prstGeom>
        </p:spPr>
        <p:txBody>
          <a:bodyPr anchor="t"/>
          <a:lstStyle>
            <a:lvl1pPr marL="0"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>
              <a:defRPr b="0" i="0">
                <a:latin typeface="Corbel Regular" charset="0"/>
                <a:ea typeface="+mn-ea"/>
                <a:cs typeface="+mn-cs"/>
              </a:defRPr>
            </a:lvl2pPr>
            <a:lvl3pPr marL="914400">
              <a:defRPr b="0" i="0">
                <a:latin typeface="Corbel Regular" charset="0"/>
                <a:ea typeface="+mn-ea"/>
                <a:cs typeface="+mn-cs"/>
              </a:defRPr>
            </a:lvl3pPr>
            <a:lvl4pPr marL="1371600">
              <a:defRPr b="0" i="0">
                <a:latin typeface="Corbel Regular" charset="0"/>
                <a:ea typeface="+mn-ea"/>
                <a:cs typeface="+mn-cs"/>
              </a:defRPr>
            </a:lvl4pPr>
            <a:lvl5pPr marL="1828800">
              <a:defRPr b="0" i="0">
                <a:latin typeface="Corbel Regular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Overall Goal Status</a:t>
            </a: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6553200" y="1225066"/>
            <a:ext cx="5562600" cy="457200"/>
          </a:xfrm>
          <a:prstGeom prst="rect">
            <a:avLst/>
          </a:prstGeom>
        </p:spPr>
        <p:txBody>
          <a:bodyPr anchor="t"/>
          <a:lstStyle>
            <a:lvl1pPr marL="0"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>
              <a:defRPr b="0" i="0">
                <a:latin typeface="Corbel Regular" charset="0"/>
                <a:ea typeface="+mn-ea"/>
                <a:cs typeface="+mn-cs"/>
              </a:defRPr>
            </a:lvl2pPr>
            <a:lvl3pPr marL="914400">
              <a:defRPr b="0" i="0">
                <a:latin typeface="Corbel Regular" charset="0"/>
                <a:ea typeface="+mn-ea"/>
                <a:cs typeface="+mn-cs"/>
              </a:defRPr>
            </a:lvl3pPr>
            <a:lvl4pPr marL="1371600">
              <a:defRPr b="0" i="0">
                <a:latin typeface="Corbel Regular" charset="0"/>
                <a:ea typeface="+mn-ea"/>
                <a:cs typeface="+mn-cs"/>
              </a:defRPr>
            </a:lvl4pPr>
            <a:lvl5pPr marL="1828800">
              <a:defRPr b="0" i="0">
                <a:latin typeface="Corbel Regular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Public Works Status</a:t>
            </a:r>
          </a:p>
        </p:txBody>
      </p:sp>
    </p:spTree>
    <p:extLst>
      <p:ext uri="{BB962C8B-B14F-4D97-AF65-F5344CB8AC3E}">
        <p14:creationId xmlns:p14="http://schemas.microsoft.com/office/powerpoint/2010/main" val="85089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10000"/>
          <a:stretch/>
        </p:blipFill>
        <p:spPr>
          <a:xfrm>
            <a:off x="0" y="381000"/>
            <a:ext cx="12192000" cy="57303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34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990600"/>
            <a:ext cx="5562600" cy="457200"/>
          </a:xfrm>
        </p:spPr>
        <p:txBody>
          <a:bodyPr/>
          <a:lstStyle/>
          <a:p>
            <a:r>
              <a:rPr lang="en-US" dirty="0"/>
              <a:t>90-Day Plan: Vacancy Control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Staffing scorecard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6324600" y="990600"/>
            <a:ext cx="5791201" cy="457200"/>
          </a:xfrm>
          <a:prstGeom prst="rect">
            <a:avLst/>
          </a:prstGeom>
        </p:spPr>
        <p:txBody>
          <a:bodyPr anchor="ctr"/>
          <a:lstStyle>
            <a:lvl1pPr marL="0">
              <a:spcAft>
                <a:spcPts val="600"/>
              </a:spcAft>
              <a:defRPr sz="3000" b="1" i="0" baseline="0">
                <a:solidFill>
                  <a:srgbClr val="004B73"/>
                </a:solidFill>
                <a:latin typeface="Corbel Regular" charset="0"/>
                <a:ea typeface="+mn-ea"/>
                <a:cs typeface="+mn-cs"/>
              </a:defRPr>
            </a:lvl1pPr>
            <a:lvl2pPr marL="457200">
              <a:defRPr b="0" i="0">
                <a:latin typeface="Corbel Regular" charset="0"/>
                <a:ea typeface="+mn-ea"/>
                <a:cs typeface="+mn-cs"/>
              </a:defRPr>
            </a:lvl2pPr>
            <a:lvl3pPr marL="914400">
              <a:defRPr b="0" i="0">
                <a:latin typeface="Corbel Regular" charset="0"/>
                <a:ea typeface="+mn-ea"/>
                <a:cs typeface="+mn-cs"/>
              </a:defRPr>
            </a:lvl3pPr>
            <a:lvl4pPr marL="1371600">
              <a:defRPr b="0" i="0">
                <a:latin typeface="Corbel Regular" charset="0"/>
                <a:ea typeface="+mn-ea"/>
                <a:cs typeface="+mn-cs"/>
              </a:defRPr>
            </a:lvl4pPr>
            <a:lvl5pPr marL="1828800">
              <a:defRPr b="0" i="0">
                <a:latin typeface="Corbel Regular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Key Initiatives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019800" y="1143000"/>
            <a:ext cx="0" cy="4870935"/>
          </a:xfrm>
          <a:prstGeom prst="line">
            <a:avLst/>
          </a:prstGeom>
          <a:ln w="19050">
            <a:solidFill>
              <a:srgbClr val="7FA4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 txBox="1">
            <a:spLocks/>
          </p:cNvSpPr>
          <p:nvPr/>
        </p:nvSpPr>
        <p:spPr>
          <a:xfrm>
            <a:off x="419100" y="1752600"/>
            <a:ext cx="5562600" cy="44958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2857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004B73"/>
              </a:buClr>
            </a:pPr>
            <a:r>
              <a:rPr lang="en-US" sz="2400" kern="0" dirty="0">
                <a:solidFill>
                  <a:sysClr val="windowText" lastClr="000000"/>
                </a:solidFill>
              </a:rPr>
              <a:t>Three Hiring Blitz events scheduled for Solid Waste</a:t>
            </a:r>
          </a:p>
          <a:p>
            <a:pPr>
              <a:spcAft>
                <a:spcPts val="600"/>
              </a:spcAft>
              <a:buClr>
                <a:srgbClr val="004B73"/>
              </a:buClr>
            </a:pPr>
            <a:r>
              <a:rPr lang="en-US" sz="2400" kern="0" dirty="0">
                <a:solidFill>
                  <a:sysClr val="windowText" lastClr="000000"/>
                </a:solidFill>
              </a:rPr>
              <a:t>Conducted on-going touchpoint meetings between hiring managers and HR recruitment lead</a:t>
            </a:r>
          </a:p>
          <a:p>
            <a:pPr>
              <a:spcAft>
                <a:spcPts val="600"/>
              </a:spcAft>
              <a:buClr>
                <a:srgbClr val="004B73"/>
              </a:buClr>
            </a:pPr>
            <a:r>
              <a:rPr lang="en-US" sz="2400" kern="0" dirty="0">
                <a:solidFill>
                  <a:sysClr val="windowText" lastClr="000000"/>
                </a:solidFill>
              </a:rPr>
              <a:t>Ensured all critical DPW vacancies filled within 60 days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24600" y="1676400"/>
            <a:ext cx="5715001" cy="4495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Hiring focus on new key Transportation frontline/leadership positions (partial driver of increased vacancies)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Provide training opportunities for heavy equipment operators to increase internal promotions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Utilize hiring blitzes, job fairs, and professional organizations to recruit hard-to-fill positions</a:t>
            </a:r>
          </a:p>
        </p:txBody>
      </p:sp>
    </p:spTree>
    <p:extLst>
      <p:ext uri="{BB962C8B-B14F-4D97-AF65-F5344CB8AC3E}">
        <p14:creationId xmlns:p14="http://schemas.microsoft.com/office/powerpoint/2010/main" val="1948263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35</a:t>
            </a:fld>
            <a:endParaRPr lang="uk-U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4</a:t>
            </a:fld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General Fund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525620"/>
              </p:ext>
            </p:extLst>
          </p:nvPr>
        </p:nvGraphicFramePr>
        <p:xfrm>
          <a:off x="299804" y="1603947"/>
          <a:ext cx="6481996" cy="4352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525620"/>
              </p:ext>
            </p:extLst>
          </p:nvPr>
        </p:nvGraphicFramePr>
        <p:xfrm>
          <a:off x="6324600" y="1200861"/>
          <a:ext cx="6048496" cy="5047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140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5</a:t>
            </a:fld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Solid Waste Revenue Fund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81098"/>
              </p:ext>
            </p:extLst>
          </p:nvPr>
        </p:nvGraphicFramePr>
        <p:xfrm>
          <a:off x="101600" y="1607801"/>
          <a:ext cx="6146800" cy="433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509598"/>
              </p:ext>
            </p:extLst>
          </p:nvPr>
        </p:nvGraphicFramePr>
        <p:xfrm>
          <a:off x="6172200" y="1447800"/>
          <a:ext cx="6019800" cy="460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7974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</a:t>
            </a:fld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Fleet Services Fund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318838"/>
              </p:ext>
            </p:extLst>
          </p:nvPr>
        </p:nvGraphicFramePr>
        <p:xfrm>
          <a:off x="152400" y="1447800"/>
          <a:ext cx="6488075" cy="448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967263"/>
              </p:ext>
            </p:extLst>
          </p:nvPr>
        </p:nvGraphicFramePr>
        <p:xfrm>
          <a:off x="6629400" y="1447800"/>
          <a:ext cx="5435600" cy="448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8150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SOLID WASTE SERVICES</a:t>
            </a:r>
          </a:p>
        </p:txBody>
      </p:sp>
    </p:spTree>
    <p:extLst>
      <p:ext uri="{BB962C8B-B14F-4D97-AF65-F5344CB8AC3E}">
        <p14:creationId xmlns:p14="http://schemas.microsoft.com/office/powerpoint/2010/main" val="129073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Performance Metrics</a:t>
            </a:r>
            <a:endParaRPr lang="en-US" sz="17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Office of Solid Waste Services consists of Education &amp; Enforcement, Right-of-way Maintenance, Residential Street Sweeping, and weekly </a:t>
            </a:r>
          </a:p>
          <a:p>
            <a:pPr>
              <a:lnSpc>
                <a:spcPct val="120000"/>
              </a:lnSpc>
            </a:pPr>
            <a:r>
              <a:rPr lang="en-US" dirty="0"/>
              <a:t>pick-up of household garbage, recycling, and yard trimmings.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444163"/>
              </p:ext>
            </p:extLst>
          </p:nvPr>
        </p:nvGraphicFramePr>
        <p:xfrm>
          <a:off x="228595" y="1752601"/>
          <a:ext cx="8153406" cy="44021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09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87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87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87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87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872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9320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Performance Measure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Initiative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2017 Target</a:t>
                      </a:r>
                      <a:endParaRPr lang="pt-BR" sz="1400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Q2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Q3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Q4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1723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of Single Family Garbage Pickups Collected On Scheduled Day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99.9%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99.89%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99.94%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983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of Bulk Rubbish Pickups Collected As Requested/Scheduled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99.9%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99.98%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99.97%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9832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of Yard Trimmings Pickups Collected On Scheduled Day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99.9%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70.12%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67.55%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99.91%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7463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Recycling Pickups Collected On Scheduled Day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Merit and Excellence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99.9%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99.85%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96.69%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99.84%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99.93%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18310"/>
          <a:stretch/>
        </p:blipFill>
        <p:spPr>
          <a:xfrm>
            <a:off x="8527920" y="1752600"/>
            <a:ext cx="3511679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/>
          <a:stretch/>
        </p:blipFill>
        <p:spPr>
          <a:xfrm>
            <a:off x="8527920" y="3962399"/>
            <a:ext cx="3511679" cy="21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 anchor="t"/>
          <a:lstStyle/>
          <a:p>
            <a:r>
              <a:rPr lang="en-US" dirty="0"/>
              <a:t>Operating Highlights For Atlanta Stats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graphicFrame>
        <p:nvGraphicFramePr>
          <p:cNvPr id="13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172583"/>
              </p:ext>
            </p:extLst>
          </p:nvPr>
        </p:nvGraphicFramePr>
        <p:xfrm>
          <a:off x="160019" y="1468398"/>
          <a:ext cx="11897361" cy="4600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9866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Q1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Percentage SLA Met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Q2 Percentage SLA Met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Q3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Percentage SLA Met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FY17 Q4 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Percentage SLA Met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rgbClr val="0033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69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Bin Delivery and Pick-up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99.7%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99.4%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69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Dead Animal Removal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97.6%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69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Illegal Dumping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99.3%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99.8%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69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Missed Collections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91.9%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96.6%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99.2%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69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ROW Maintenance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99.1%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99.4%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99.5%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99.6%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69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New Backyard Services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99.5%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100.0%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69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Solid Waste Services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95.5%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97.9%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99.7%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b="0" i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99.4%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09800"/>
            <a:ext cx="323088" cy="323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789745"/>
            <a:ext cx="323088" cy="323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69690"/>
            <a:ext cx="323088" cy="323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49635"/>
            <a:ext cx="323088" cy="323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29580"/>
            <a:ext cx="323088" cy="323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109525"/>
            <a:ext cx="323088" cy="323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689470"/>
            <a:ext cx="323088" cy="3230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800"/>
            <a:ext cx="323088" cy="323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89745"/>
            <a:ext cx="323088" cy="3230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69690"/>
            <a:ext cx="323088" cy="3230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49635"/>
            <a:ext cx="323088" cy="3230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29580"/>
            <a:ext cx="323088" cy="323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9525"/>
            <a:ext cx="323088" cy="323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689470"/>
            <a:ext cx="323088" cy="3230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90" y="2209800"/>
            <a:ext cx="323088" cy="3230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90" y="2789745"/>
            <a:ext cx="323088" cy="3230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90" y="3369690"/>
            <a:ext cx="323088" cy="3230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90" y="3949635"/>
            <a:ext cx="323088" cy="323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90" y="4529580"/>
            <a:ext cx="323088" cy="323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90" y="5109525"/>
            <a:ext cx="323088" cy="3230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90" y="5689470"/>
            <a:ext cx="323088" cy="3230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2209800"/>
            <a:ext cx="323088" cy="3230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2789745"/>
            <a:ext cx="323088" cy="3230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3369690"/>
            <a:ext cx="323088" cy="3230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3949635"/>
            <a:ext cx="323088" cy="3230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4529580"/>
            <a:ext cx="323088" cy="32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5109525"/>
            <a:ext cx="323088" cy="3230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5689470"/>
            <a:ext cx="323088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43263"/>
      </p:ext>
    </p:extLst>
  </p:cSld>
  <p:clrMapOvr>
    <a:masterClrMapping/>
  </p:clrMapOvr>
</p:sld>
</file>

<file path=ppt/theme/theme1.xml><?xml version="1.0" encoding="utf-8"?>
<a:theme xmlns:a="http://schemas.openxmlformats.org/drawingml/2006/main" name="1_DPW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14328</TotalTime>
  <Words>3143</Words>
  <Application>Microsoft Office PowerPoint</Application>
  <PresentationFormat>Widescreen</PresentationFormat>
  <Paragraphs>1099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Corbel</vt:lpstr>
      <vt:lpstr>Corbel Regular</vt:lpstr>
      <vt:lpstr>Courier New</vt:lpstr>
      <vt:lpstr>Wingdings</vt:lpstr>
      <vt:lpstr>1_DPW Master</vt:lpstr>
      <vt:lpstr>PowerPoint Presentation</vt:lpstr>
      <vt:lpstr>TABLE OF CONTENTS</vt:lpstr>
      <vt:lpstr>PowerPoint Presentation</vt:lpstr>
      <vt:lpstr>Fiscal management</vt:lpstr>
      <vt:lpstr>Fiscal management</vt:lpstr>
      <vt:lpstr>Fiscal management</vt:lpstr>
      <vt:lpstr>PowerPoint Presentation</vt:lpstr>
      <vt:lpstr>Solid waste</vt:lpstr>
      <vt:lpstr>Solid waste</vt:lpstr>
      <vt:lpstr>Customer service</vt:lpstr>
      <vt:lpstr>Sws service requests by service delivery type</vt:lpstr>
      <vt:lpstr>PowerPoint Presentation</vt:lpstr>
      <vt:lpstr>PowerPoint Presentation</vt:lpstr>
      <vt:lpstr>Completed requests BY COUNCIL DISTRICT</vt:lpstr>
      <vt:lpstr>Solid waste</vt:lpstr>
      <vt:lpstr>Solid waste</vt:lpstr>
      <vt:lpstr>Solid waste</vt:lpstr>
      <vt:lpstr>Solid waste</vt:lpstr>
      <vt:lpstr>Solid waste</vt:lpstr>
      <vt:lpstr>PowerPoint Presentation</vt:lpstr>
      <vt:lpstr>Fleet services</vt:lpstr>
      <vt:lpstr>Fleet Services</vt:lpstr>
      <vt:lpstr>Fleet services</vt:lpstr>
      <vt:lpstr>Fleet services</vt:lpstr>
      <vt:lpstr>PowerPoint Presentation</vt:lpstr>
      <vt:lpstr>Capital projects</vt:lpstr>
      <vt:lpstr>Capital projects</vt:lpstr>
      <vt:lpstr>PowerPoint Presentation</vt:lpstr>
      <vt:lpstr>safety</vt:lpstr>
      <vt:lpstr>safety</vt:lpstr>
      <vt:lpstr>safety</vt:lpstr>
      <vt:lpstr>PowerPoint Presentation</vt:lpstr>
      <vt:lpstr>Staffing scorecard</vt:lpstr>
      <vt:lpstr>Staffing scorecard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Rankins, Kimberly</dc:creator>
  <cp:lastModifiedBy>Rankins, Kimberly</cp:lastModifiedBy>
  <cp:revision>518</cp:revision>
  <cp:lastPrinted>2017-07-25T11:00:28Z</cp:lastPrinted>
  <dcterms:created xsi:type="dcterms:W3CDTF">2017-03-06T12:39:20Z</dcterms:created>
  <dcterms:modified xsi:type="dcterms:W3CDTF">2017-07-25T13:17:05Z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2017-03-06T00:00:00Z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2017-03-06T00:00:00Z</vt:filetime>
  </property>
</Properties>
</file>