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5"/>
  </p:sldMasterIdLst>
  <p:notesMasterIdLst>
    <p:notesMasterId r:id="rId19"/>
  </p:notesMasterIdLst>
  <p:handoutMasterIdLst>
    <p:handoutMasterId r:id="rId20"/>
  </p:handoutMasterIdLst>
  <p:sldIdLst>
    <p:sldId id="256" r:id="rId6"/>
    <p:sldId id="335" r:id="rId7"/>
    <p:sldId id="346" r:id="rId8"/>
    <p:sldId id="336" r:id="rId9"/>
    <p:sldId id="342" r:id="rId10"/>
    <p:sldId id="344" r:id="rId11"/>
    <p:sldId id="345" r:id="rId12"/>
    <p:sldId id="338" r:id="rId13"/>
    <p:sldId id="334" r:id="rId14"/>
    <p:sldId id="320" r:id="rId15"/>
    <p:sldId id="347" r:id="rId16"/>
    <p:sldId id="343" r:id="rId17"/>
    <p:sldId id="333" r:id="rId18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8000"/>
    <a:srgbClr val="006666"/>
    <a:srgbClr val="008080"/>
    <a:srgbClr val="FF6600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532" autoAdjust="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479790026246719"/>
          <c:y val="0.11277917971096986"/>
          <c:w val="0.75403736297668678"/>
          <c:h val="0.73158017898365113"/>
        </c:manualLayout>
      </c:layout>
      <c:lineChart>
        <c:grouping val="standard"/>
        <c:varyColors val="0"/>
        <c:ser>
          <c:idx val="1"/>
          <c:order val="0"/>
          <c:tx>
            <c:strRef>
              <c:f>'[Chart in Microsoft PowerPoint]Sheet1'!$C$1</c:f>
              <c:strCache>
                <c:ptCount val="1"/>
                <c:pt idx="0">
                  <c:v>Call Volume</c:v>
                </c:pt>
              </c:strCache>
            </c:strRef>
          </c:tx>
          <c:spPr>
            <a:ln w="349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'[Chart in Microsoft PowerPoint]Sheet1'!$A$2:$A$14</c:f>
              <c:numCache>
                <c:formatCode>mmm\-yy</c:formatCode>
                <c:ptCount val="13"/>
                <c:pt idx="0">
                  <c:v>42522</c:v>
                </c:pt>
                <c:pt idx="1">
                  <c:v>42552</c:v>
                </c:pt>
                <c:pt idx="2">
                  <c:v>42583</c:v>
                </c:pt>
                <c:pt idx="3">
                  <c:v>42614</c:v>
                </c:pt>
                <c:pt idx="4">
                  <c:v>42644</c:v>
                </c:pt>
                <c:pt idx="5">
                  <c:v>42675</c:v>
                </c:pt>
                <c:pt idx="6">
                  <c:v>42705</c:v>
                </c:pt>
                <c:pt idx="7">
                  <c:v>42736</c:v>
                </c:pt>
                <c:pt idx="8">
                  <c:v>42767</c:v>
                </c:pt>
                <c:pt idx="9">
                  <c:v>42811</c:v>
                </c:pt>
                <c:pt idx="10">
                  <c:v>42842</c:v>
                </c:pt>
                <c:pt idx="11">
                  <c:v>42872</c:v>
                </c:pt>
                <c:pt idx="12">
                  <c:v>42903</c:v>
                </c:pt>
              </c:numCache>
            </c:numRef>
          </c:cat>
          <c:val>
            <c:numRef>
              <c:f>'[Chart in Microsoft PowerPoint]Sheet1'!$C$2:$C$14</c:f>
              <c:numCache>
                <c:formatCode>General</c:formatCode>
                <c:ptCount val="13"/>
                <c:pt idx="0">
                  <c:v>36170</c:v>
                </c:pt>
                <c:pt idx="1">
                  <c:v>32084</c:v>
                </c:pt>
                <c:pt idx="2">
                  <c:v>36305</c:v>
                </c:pt>
                <c:pt idx="3">
                  <c:v>33044</c:v>
                </c:pt>
                <c:pt idx="4">
                  <c:v>30695</c:v>
                </c:pt>
                <c:pt idx="5">
                  <c:v>28779</c:v>
                </c:pt>
                <c:pt idx="6">
                  <c:v>29686</c:v>
                </c:pt>
                <c:pt idx="7">
                  <c:v>34588</c:v>
                </c:pt>
                <c:pt idx="8">
                  <c:v>33621</c:v>
                </c:pt>
                <c:pt idx="9">
                  <c:v>36887</c:v>
                </c:pt>
                <c:pt idx="10">
                  <c:v>35126</c:v>
                </c:pt>
                <c:pt idx="11">
                  <c:v>36017</c:v>
                </c:pt>
                <c:pt idx="12">
                  <c:v>36007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DBE-4841-B0A4-5BC1C559D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13824"/>
        <c:axId val="153432064"/>
      </c:lineChart>
      <c:dateAx>
        <c:axId val="133613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3432064"/>
        <c:crosses val="autoZero"/>
        <c:auto val="1"/>
        <c:lblOffset val="100"/>
        <c:baseTimeUnit val="months"/>
      </c:dateAx>
      <c:valAx>
        <c:axId val="153432064"/>
        <c:scaling>
          <c:orientation val="minMax"/>
          <c:max val="40000"/>
          <c:min val="2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3613824"/>
        <c:crosses val="autoZero"/>
        <c:crossBetween val="between"/>
        <c:majorUnit val="2000"/>
      </c:valAx>
      <c:dTable>
        <c:showHorzBorder val="1"/>
        <c:showVertBorder val="1"/>
        <c:showOutline val="1"/>
        <c:showKeys val="1"/>
      </c:dTable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78381708878046"/>
          <c:y val="7.6207106056187426E-2"/>
          <c:w val="0.81273660609989229"/>
          <c:h val="0.64475624574705936"/>
        </c:manualLayout>
      </c:layout>
      <c:lineChart>
        <c:grouping val="standard"/>
        <c:varyColors val="0"/>
        <c:ser>
          <c:idx val="1"/>
          <c:order val="0"/>
          <c:tx>
            <c:strRef>
              <c:f>[1]Sheet1!$C$4</c:f>
              <c:strCache>
                <c:ptCount val="1"/>
                <c:pt idx="0">
                  <c:v>DWM % 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[1]Sheet1!$A$10:$A$22</c:f>
              <c:numCache>
                <c:formatCode>mmm\-yy</c:formatCode>
                <c:ptCount val="13"/>
                <c:pt idx="0">
                  <c:v>42522</c:v>
                </c:pt>
                <c:pt idx="1">
                  <c:v>42552</c:v>
                </c:pt>
                <c:pt idx="2">
                  <c:v>42583</c:v>
                </c:pt>
                <c:pt idx="3">
                  <c:v>42614</c:v>
                </c:pt>
                <c:pt idx="4">
                  <c:v>42644</c:v>
                </c:pt>
                <c:pt idx="5">
                  <c:v>42675</c:v>
                </c:pt>
                <c:pt idx="6">
                  <c:v>42705</c:v>
                </c:pt>
                <c:pt idx="7">
                  <c:v>42736</c:v>
                </c:pt>
                <c:pt idx="8">
                  <c:v>42767</c:v>
                </c:pt>
                <c:pt idx="9">
                  <c:v>42795</c:v>
                </c:pt>
                <c:pt idx="10">
                  <c:v>42826</c:v>
                </c:pt>
                <c:pt idx="11">
                  <c:v>42856</c:v>
                </c:pt>
                <c:pt idx="12">
                  <c:v>42887</c:v>
                </c:pt>
              </c:numCache>
            </c:numRef>
          </c:cat>
          <c:val>
            <c:numRef>
              <c:f>[1]Sheet1!$C$10:$C$22</c:f>
              <c:numCache>
                <c:formatCode>0%</c:formatCode>
                <c:ptCount val="13"/>
                <c:pt idx="0">
                  <c:v>0.64553820473962797</c:v>
                </c:pt>
                <c:pt idx="1">
                  <c:v>0.67397932624377188</c:v>
                </c:pt>
                <c:pt idx="2">
                  <c:v>0.7072603680003543</c:v>
                </c:pt>
                <c:pt idx="3">
                  <c:v>0.59947055193965093</c:v>
                </c:pt>
                <c:pt idx="4">
                  <c:v>0.66955243384514862</c:v>
                </c:pt>
                <c:pt idx="5">
                  <c:v>0.68190561842664066</c:v>
                </c:pt>
                <c:pt idx="6">
                  <c:v>0.66273805422961474</c:v>
                </c:pt>
                <c:pt idx="7">
                  <c:v>0.62</c:v>
                </c:pt>
                <c:pt idx="8">
                  <c:v>0.56999999999999995</c:v>
                </c:pt>
                <c:pt idx="9">
                  <c:v>0.6</c:v>
                </c:pt>
                <c:pt idx="10">
                  <c:v>0.63</c:v>
                </c:pt>
                <c:pt idx="11">
                  <c:v>0.62</c:v>
                </c:pt>
                <c:pt idx="12">
                  <c:v>0.64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19D-4313-B1A6-62B3BD5814DD}"/>
            </c:ext>
          </c:extLst>
        </c:ser>
        <c:ser>
          <c:idx val="3"/>
          <c:order val="1"/>
          <c:tx>
            <c:strRef>
              <c:f>[1]Sheet1!$E$4</c:f>
              <c:strCache>
                <c:ptCount val="1"/>
                <c:pt idx="0">
                  <c:v>DPW % 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[1]Sheet1!$A$10:$A$22</c:f>
              <c:numCache>
                <c:formatCode>mmm\-yy</c:formatCode>
                <c:ptCount val="13"/>
                <c:pt idx="0">
                  <c:v>42522</c:v>
                </c:pt>
                <c:pt idx="1">
                  <c:v>42552</c:v>
                </c:pt>
                <c:pt idx="2">
                  <c:v>42583</c:v>
                </c:pt>
                <c:pt idx="3">
                  <c:v>42614</c:v>
                </c:pt>
                <c:pt idx="4">
                  <c:v>42644</c:v>
                </c:pt>
                <c:pt idx="5">
                  <c:v>42675</c:v>
                </c:pt>
                <c:pt idx="6">
                  <c:v>42705</c:v>
                </c:pt>
                <c:pt idx="7">
                  <c:v>42736</c:v>
                </c:pt>
                <c:pt idx="8">
                  <c:v>42767</c:v>
                </c:pt>
                <c:pt idx="9">
                  <c:v>42795</c:v>
                </c:pt>
                <c:pt idx="10">
                  <c:v>42826</c:v>
                </c:pt>
                <c:pt idx="11">
                  <c:v>42856</c:v>
                </c:pt>
                <c:pt idx="12">
                  <c:v>42887</c:v>
                </c:pt>
              </c:numCache>
            </c:numRef>
          </c:cat>
          <c:val>
            <c:numRef>
              <c:f>[1]Sheet1!$E$10:$E$22</c:f>
              <c:numCache>
                <c:formatCode>0%</c:formatCode>
                <c:ptCount val="13"/>
                <c:pt idx="0">
                  <c:v>0.26230480332081441</c:v>
                </c:pt>
                <c:pt idx="1">
                  <c:v>0.18584070796460178</c:v>
                </c:pt>
                <c:pt idx="2">
                  <c:v>0.18865000110710095</c:v>
                </c:pt>
                <c:pt idx="3">
                  <c:v>0.14490157441133736</c:v>
                </c:pt>
                <c:pt idx="4">
                  <c:v>0.15643813879684509</c:v>
                </c:pt>
                <c:pt idx="5">
                  <c:v>0.15193984361338031</c:v>
                </c:pt>
                <c:pt idx="6">
                  <c:v>0.16254121352295656</c:v>
                </c:pt>
                <c:pt idx="7">
                  <c:v>0.14000000000000001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0.16</c:v>
                </c:pt>
                <c:pt idx="11">
                  <c:v>0.19</c:v>
                </c:pt>
                <c:pt idx="12">
                  <c:v>0.18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19D-4313-B1A6-62B3BD5814DD}"/>
            </c:ext>
          </c:extLst>
        </c:ser>
        <c:ser>
          <c:idx val="5"/>
          <c:order val="2"/>
          <c:tx>
            <c:strRef>
              <c:f>[1]Sheet1!$G$4</c:f>
              <c:strCache>
                <c:ptCount val="1"/>
                <c:pt idx="0">
                  <c:v>Finance% </c:v>
                </c:pt>
              </c:strCache>
            </c:strRef>
          </c:tx>
          <c:spPr>
            <a:ln w="349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[1]Sheet1!$A$10:$A$22</c:f>
              <c:numCache>
                <c:formatCode>mmm\-yy</c:formatCode>
                <c:ptCount val="13"/>
                <c:pt idx="0">
                  <c:v>42522</c:v>
                </c:pt>
                <c:pt idx="1">
                  <c:v>42552</c:v>
                </c:pt>
                <c:pt idx="2">
                  <c:v>42583</c:v>
                </c:pt>
                <c:pt idx="3">
                  <c:v>42614</c:v>
                </c:pt>
                <c:pt idx="4">
                  <c:v>42644</c:v>
                </c:pt>
                <c:pt idx="5">
                  <c:v>42675</c:v>
                </c:pt>
                <c:pt idx="6">
                  <c:v>42705</c:v>
                </c:pt>
                <c:pt idx="7">
                  <c:v>42736</c:v>
                </c:pt>
                <c:pt idx="8">
                  <c:v>42767</c:v>
                </c:pt>
                <c:pt idx="9">
                  <c:v>42795</c:v>
                </c:pt>
                <c:pt idx="10">
                  <c:v>42826</c:v>
                </c:pt>
                <c:pt idx="11">
                  <c:v>42856</c:v>
                </c:pt>
                <c:pt idx="12">
                  <c:v>42887</c:v>
                </c:pt>
              </c:numCache>
            </c:numRef>
          </c:cat>
          <c:val>
            <c:numRef>
              <c:f>[1]Sheet1!$G$10:$G$22</c:f>
              <c:numCache>
                <c:formatCode>0%</c:formatCode>
                <c:ptCount val="13"/>
                <c:pt idx="0">
                  <c:v>5.4314642770859414E-2</c:v>
                </c:pt>
                <c:pt idx="1">
                  <c:v>4.9403832329391932E-2</c:v>
                </c:pt>
                <c:pt idx="2">
                  <c:v>4.6343245577131723E-2</c:v>
                </c:pt>
                <c:pt idx="3">
                  <c:v>3.672299516331283E-2</c:v>
                </c:pt>
                <c:pt idx="4">
                  <c:v>3.8526158584962895E-2</c:v>
                </c:pt>
                <c:pt idx="5">
                  <c:v>3.6598466112068753E-2</c:v>
                </c:pt>
                <c:pt idx="6">
                  <c:v>4.9431622459524628E-2</c:v>
                </c:pt>
                <c:pt idx="7">
                  <c:v>0.11</c:v>
                </c:pt>
                <c:pt idx="8">
                  <c:v>0.16</c:v>
                </c:pt>
                <c:pt idx="9">
                  <c:v>0.13</c:v>
                </c:pt>
                <c:pt idx="10">
                  <c:v>0.08</c:v>
                </c:pt>
                <c:pt idx="11">
                  <c:v>7.0000000000000007E-2</c:v>
                </c:pt>
                <c:pt idx="12">
                  <c:v>0.06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19D-4313-B1A6-62B3BD581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376128"/>
        <c:axId val="181377664"/>
      </c:lineChart>
      <c:dateAx>
        <c:axId val="181376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1377664"/>
        <c:crosses val="autoZero"/>
        <c:auto val="1"/>
        <c:lblOffset val="100"/>
        <c:baseTimeUnit val="months"/>
      </c:dateAx>
      <c:valAx>
        <c:axId val="1813776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Percentage</a:t>
                </a:r>
                <a:r>
                  <a:rPr lang="en-US" sz="1200" baseline="0"/>
                  <a:t> of Total Volume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4.309500932851168E-2"/>
              <c:y val="0.18708118047166469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1813761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+mn-lt"/>
                <a:cs typeface="Lucida Sans Unicode" panose="020B0602030504020204" pitchFamily="34" charset="0"/>
              </a:defRPr>
            </a:pPr>
            <a:endParaRPr lang="en-US"/>
          </a:p>
        </c:txPr>
      </c:dTable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50511461732682"/>
          <c:y val="0.11243168752202568"/>
          <c:w val="0.80166781433689616"/>
          <c:h val="0.71432418643060402"/>
        </c:manualLayout>
      </c:layout>
      <c:lineChart>
        <c:grouping val="standard"/>
        <c:varyColors val="0"/>
        <c:ser>
          <c:idx val="8"/>
          <c:order val="0"/>
          <c:tx>
            <c:strRef>
              <c:f>'CSC Monthly Stats Data'!$J$1</c:f>
              <c:strCache>
                <c:ptCount val="1"/>
                <c:pt idx="0">
                  <c:v>Handle Time</c:v>
                </c:pt>
              </c:strCache>
            </c:strRef>
          </c:tx>
          <c:spPr>
            <a:ln w="34925" cmpd="sng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'CSC Monthly Stats Data'!$A$13:$A$25</c:f>
              <c:numCache>
                <c:formatCode>mmm\-yy</c:formatCode>
                <c:ptCount val="13"/>
                <c:pt idx="0">
                  <c:v>42522</c:v>
                </c:pt>
                <c:pt idx="1">
                  <c:v>42552</c:v>
                </c:pt>
                <c:pt idx="2">
                  <c:v>42583</c:v>
                </c:pt>
                <c:pt idx="3">
                  <c:v>42614</c:v>
                </c:pt>
                <c:pt idx="4">
                  <c:v>42659</c:v>
                </c:pt>
                <c:pt idx="5">
                  <c:v>42690</c:v>
                </c:pt>
                <c:pt idx="6">
                  <c:v>42720</c:v>
                </c:pt>
                <c:pt idx="7">
                  <c:v>42752</c:v>
                </c:pt>
                <c:pt idx="8">
                  <c:v>42783</c:v>
                </c:pt>
                <c:pt idx="9">
                  <c:v>42811</c:v>
                </c:pt>
                <c:pt idx="10">
                  <c:v>42842</c:v>
                </c:pt>
                <c:pt idx="11">
                  <c:v>42872</c:v>
                </c:pt>
                <c:pt idx="12">
                  <c:v>42903</c:v>
                </c:pt>
              </c:numCache>
            </c:numRef>
          </c:cat>
          <c:val>
            <c:numRef>
              <c:f>'CSC Monthly Stats Data'!$J$13:$J$25</c:f>
              <c:numCache>
                <c:formatCode>h:mm</c:formatCode>
                <c:ptCount val="13"/>
                <c:pt idx="0">
                  <c:v>0.30833333333333335</c:v>
                </c:pt>
                <c:pt idx="1">
                  <c:v>0.30972222222222223</c:v>
                </c:pt>
                <c:pt idx="2">
                  <c:v>0.32083333333333336</c:v>
                </c:pt>
                <c:pt idx="3">
                  <c:v>0.30972222222222223</c:v>
                </c:pt>
                <c:pt idx="4">
                  <c:v>0.31180555555555556</c:v>
                </c:pt>
                <c:pt idx="5">
                  <c:v>0.30833333333333335</c:v>
                </c:pt>
                <c:pt idx="6">
                  <c:v>0.29722222222222222</c:v>
                </c:pt>
                <c:pt idx="7">
                  <c:v>0.30763888888888891</c:v>
                </c:pt>
                <c:pt idx="8">
                  <c:v>0.29097222222222224</c:v>
                </c:pt>
                <c:pt idx="9">
                  <c:v>0.31416062801932371</c:v>
                </c:pt>
                <c:pt idx="10">
                  <c:v>0.32819444444444451</c:v>
                </c:pt>
                <c:pt idx="11">
                  <c:v>0.34008838383838386</c:v>
                </c:pt>
                <c:pt idx="12">
                  <c:v>0.34232954545454547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7D0-4A73-B88D-9388F8E52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428224"/>
        <c:axId val="181429760"/>
      </c:lineChart>
      <c:dateAx>
        <c:axId val="181428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1429760"/>
        <c:crosses val="autoZero"/>
        <c:auto val="1"/>
        <c:lblOffset val="100"/>
        <c:baseTimeUnit val="months"/>
      </c:dateAx>
      <c:valAx>
        <c:axId val="181429760"/>
        <c:scaling>
          <c:orientation val="minMax"/>
          <c:max val="0.35000000000000003"/>
          <c:min val="0.28000000000000003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Handle</a:t>
                </a:r>
                <a:r>
                  <a:rPr lang="en-US" sz="1200" baseline="0"/>
                  <a:t> Time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3.6325594088928874E-2"/>
              <c:y val="0.32130278147779706"/>
            </c:manualLayout>
          </c:layout>
          <c:overlay val="0"/>
        </c:title>
        <c:numFmt formatCode="h:mm" sourceLinked="1"/>
        <c:majorTickMark val="out"/>
        <c:minorTickMark val="none"/>
        <c:tickLblPos val="nextTo"/>
        <c:crossAx val="18142822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 w="9525" cmpd="sng"/>
      </c:spPr>
    </c:plotArea>
    <c:plotVisOnly val="1"/>
    <c:dispBlanksAs val="gap"/>
    <c:showDLblsOverMax val="0"/>
  </c:chart>
  <c:spPr>
    <a:ln w="0"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1598277146758"/>
          <c:y val="0.17386303984729182"/>
          <c:w val="0.73985414889629719"/>
          <c:h val="0.64230573451045903"/>
        </c:manualLayout>
      </c:layout>
      <c:lineChart>
        <c:grouping val="standard"/>
        <c:varyColors val="0"/>
        <c:ser>
          <c:idx val="0"/>
          <c:order val="0"/>
          <c:tx>
            <c:v>Service Level</c:v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'CSC Monthly Stats Data'!$A$13:$A$26</c:f>
              <c:numCache>
                <c:formatCode>mmm\-yy</c:formatCode>
                <c:ptCount val="14"/>
                <c:pt idx="0">
                  <c:v>42522</c:v>
                </c:pt>
                <c:pt idx="1">
                  <c:v>42552</c:v>
                </c:pt>
                <c:pt idx="2">
                  <c:v>42583</c:v>
                </c:pt>
                <c:pt idx="3">
                  <c:v>42614</c:v>
                </c:pt>
                <c:pt idx="4">
                  <c:v>42659</c:v>
                </c:pt>
                <c:pt idx="5">
                  <c:v>42690</c:v>
                </c:pt>
                <c:pt idx="6">
                  <c:v>42720</c:v>
                </c:pt>
                <c:pt idx="7">
                  <c:v>42752</c:v>
                </c:pt>
                <c:pt idx="8">
                  <c:v>42783</c:v>
                </c:pt>
                <c:pt idx="9">
                  <c:v>42811</c:v>
                </c:pt>
                <c:pt idx="10">
                  <c:v>42842</c:v>
                </c:pt>
                <c:pt idx="11">
                  <c:v>42872</c:v>
                </c:pt>
                <c:pt idx="12">
                  <c:v>42903</c:v>
                </c:pt>
                <c:pt idx="13">
                  <c:v>42933</c:v>
                </c:pt>
              </c:numCache>
            </c:numRef>
          </c:cat>
          <c:val>
            <c:numRef>
              <c:f>'CSC Monthly Stats Data'!$M$13:$M$25</c:f>
              <c:numCache>
                <c:formatCode>0%</c:formatCode>
                <c:ptCount val="13"/>
                <c:pt idx="0">
                  <c:v>0.71387890517003039</c:v>
                </c:pt>
                <c:pt idx="1">
                  <c:v>0.88941528487719734</c:v>
                </c:pt>
                <c:pt idx="2">
                  <c:v>0.81140338796309053</c:v>
                </c:pt>
                <c:pt idx="3">
                  <c:v>0.87828350078682971</c:v>
                </c:pt>
                <c:pt idx="4">
                  <c:v>0.83225280990389316</c:v>
                </c:pt>
                <c:pt idx="5">
                  <c:v>0.83074464018902672</c:v>
                </c:pt>
                <c:pt idx="6">
                  <c:v>0.800074109007613</c:v>
                </c:pt>
                <c:pt idx="7">
                  <c:v>0.78024170232450563</c:v>
                </c:pt>
                <c:pt idx="8">
                  <c:v>0.84247940275423094</c:v>
                </c:pt>
                <c:pt idx="9">
                  <c:v>0.68345062193253525</c:v>
                </c:pt>
                <c:pt idx="10">
                  <c:v>0.71711356034435492</c:v>
                </c:pt>
                <c:pt idx="11">
                  <c:v>0.75630524693861001</c:v>
                </c:pt>
                <c:pt idx="12">
                  <c:v>0.84243203325857452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03A-497A-A850-E81DEB6D9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97504"/>
        <c:axId val="179033216"/>
      </c:lineChart>
      <c:lineChart>
        <c:grouping val="standard"/>
        <c:varyColors val="0"/>
        <c:ser>
          <c:idx val="2"/>
          <c:order val="1"/>
          <c:tx>
            <c:strRef>
              <c:f>'CSC Monthly Stats Data'!$B$1</c:f>
              <c:strCache>
                <c:ptCount val="1"/>
                <c:pt idx="0">
                  <c:v>Abandonment Rate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'CSC Monthly Stats Data'!$A$12:$A$24</c:f>
              <c:numCache>
                <c:formatCode>mmm\-yy</c:formatCode>
                <c:ptCount val="13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42659</c:v>
                </c:pt>
                <c:pt idx="6">
                  <c:v>42690</c:v>
                </c:pt>
                <c:pt idx="7">
                  <c:v>42720</c:v>
                </c:pt>
                <c:pt idx="8">
                  <c:v>42752</c:v>
                </c:pt>
                <c:pt idx="9">
                  <c:v>42783</c:v>
                </c:pt>
                <c:pt idx="10">
                  <c:v>42811</c:v>
                </c:pt>
                <c:pt idx="11">
                  <c:v>42842</c:v>
                </c:pt>
                <c:pt idx="12">
                  <c:v>42872</c:v>
                </c:pt>
              </c:numCache>
            </c:numRef>
          </c:cat>
          <c:val>
            <c:numRef>
              <c:f>'CSC Monthly Stats Data'!$B$13:$B$25</c:f>
              <c:numCache>
                <c:formatCode>0%</c:formatCode>
                <c:ptCount val="13"/>
                <c:pt idx="0">
                  <c:v>3.1368567306150785E-2</c:v>
                </c:pt>
                <c:pt idx="1">
                  <c:v>0.01</c:v>
                </c:pt>
                <c:pt idx="2">
                  <c:v>2.1929470082706959E-2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0.01</c:v>
                </c:pt>
                <c:pt idx="9">
                  <c:v>4.2120023890519054E-2</c:v>
                </c:pt>
                <c:pt idx="10">
                  <c:v>3.3136216946725167E-2</c:v>
                </c:pt>
                <c:pt idx="11">
                  <c:v>0.02</c:v>
                </c:pt>
                <c:pt idx="12">
                  <c:v>0.02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03A-497A-A850-E81DEB6D9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400960"/>
        <c:axId val="85399040"/>
      </c:lineChart>
      <c:valAx>
        <c:axId val="179033216"/>
        <c:scaling>
          <c:orientation val="minMax"/>
          <c:max val="1"/>
          <c:min val="0.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Service Level</a:t>
                </a:r>
              </a:p>
            </c:rich>
          </c:tx>
          <c:layout>
            <c:manualLayout>
              <c:xMode val="edge"/>
              <c:yMode val="edge"/>
              <c:x val="0.95969849357065662"/>
              <c:y val="0.38834685575524791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crossAx val="85397504"/>
        <c:crosses val="max"/>
        <c:crossBetween val="between"/>
        <c:majorUnit val="0.1"/>
        <c:minorUnit val="2.0000000000000004E-2"/>
      </c:valAx>
      <c:dateAx>
        <c:axId val="853975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79033216"/>
        <c:crosses val="autoZero"/>
        <c:auto val="1"/>
        <c:lblOffset val="100"/>
        <c:baseTimeUnit val="months"/>
      </c:dateAx>
      <c:valAx>
        <c:axId val="85399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Abandonement Rate</a:t>
                </a:r>
              </a:p>
            </c:rich>
          </c:tx>
          <c:layout>
            <c:manualLayout>
              <c:xMode val="edge"/>
              <c:yMode val="edge"/>
              <c:x val="5.6239109817155207E-2"/>
              <c:y val="0.271616334468297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85400960"/>
        <c:crosses val="autoZero"/>
        <c:crossBetween val="between"/>
      </c:valAx>
      <c:dateAx>
        <c:axId val="854009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85399040"/>
        <c:crosses val="autoZero"/>
        <c:auto val="1"/>
        <c:lblOffset val="100"/>
        <c:baseTimeUnit val="months"/>
      </c:dateAx>
      <c:dTable>
        <c:showHorzBorder val="1"/>
        <c:showVertBorder val="1"/>
        <c:showOutline val="1"/>
        <c:showKeys val="1"/>
      </c:dTable>
    </c:plotArea>
    <c:legend>
      <c:legendPos val="t"/>
      <c:layout>
        <c:manualLayout>
          <c:xMode val="edge"/>
          <c:yMode val="edge"/>
          <c:x val="9.0032801723704758E-2"/>
          <c:y val="8.6839099657997298E-2"/>
          <c:w val="0.87507736720580909"/>
          <c:h val="4.1408494692804769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0.00856</cdr:x>
      <cdr:y>0.04377</cdr:y>
    </cdr:from>
    <cdr:to>
      <cdr:x>0.18093</cdr:x>
      <cdr:y>0.14646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083" y="275167"/>
          <a:ext cx="1492250" cy="645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0.01834</cdr:x>
      <cdr:y>0.02694</cdr:y>
    </cdr:from>
    <cdr:to>
      <cdr:x>0.18093</cdr:x>
      <cdr:y>0.14141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750" y="169333"/>
          <a:ext cx="1407583" cy="719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5773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0"/>
            <a:ext cx="3043979" cy="465773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r">
              <a:defRPr sz="1200"/>
            </a:lvl1pPr>
          </a:lstStyle>
          <a:p>
            <a:fld id="{1584B703-7583-4157-9DC9-A6DA3D377F98}" type="datetimeFigureOut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8"/>
            <a:ext cx="3043979" cy="465773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8"/>
            <a:ext cx="3043979" cy="465773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r">
              <a:defRPr sz="1200"/>
            </a:lvl1pPr>
          </a:lstStyle>
          <a:p>
            <a:fld id="{BD4870E9-F42A-4A71-B8AB-3562B322F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16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7/12/2017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3" rIns="93305" bIns="466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5" tIns="46653" rIns="93305" bIns="466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9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2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2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2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687105"/>
            <a:ext cx="7772400" cy="899778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hape 6"/>
          <p:cNvSpPr>
            <a:spLocks/>
          </p:cNvSpPr>
          <p:nvPr/>
        </p:nvSpPr>
        <p:spPr bwMode="auto">
          <a:xfrm>
            <a:off x="1687514" y="3714750"/>
            <a:ext cx="7456487" cy="3661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35444" y="3928308"/>
            <a:ext cx="9108557" cy="5914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7777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1" name="Shape 10"/>
          <p:cNvSpPr>
            <a:spLocks/>
          </p:cNvSpPr>
          <p:nvPr/>
        </p:nvSpPr>
        <p:spPr bwMode="auto">
          <a:xfrm>
            <a:off x="0" y="3750733"/>
            <a:ext cx="9144000" cy="13980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5" y="3748253"/>
            <a:ext cx="9147765" cy="59272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08867B-511D-4C91-9DE5-380EECBB50BD}" type="datetime2">
              <a:rPr lang="en-US" smtClean="0"/>
              <a:pPr/>
              <a:t>Wednesday, July 12, 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>
                <a:solidFill>
                  <a:schemeClr val="accent1">
                    <a:tint val="20000"/>
                  </a:schemeClr>
                </a:solidFill>
              </a:rPr>
              <a:t>For CoA Internal Use Only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3658-B352-471A-80C9-1AF051CB26BE}" type="datetime2">
              <a:rPr lang="en-US" smtClean="0"/>
              <a:pPr/>
              <a:t>Wednesday, July 12,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671-F877-43AB-A830-166E5A01C288}" type="datetime2">
              <a:rPr lang="en-US" smtClean="0"/>
              <a:pPr/>
              <a:t>Wednesday, July 12,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6120" y="4805958"/>
            <a:ext cx="2350681" cy="273844"/>
          </a:xfrm>
        </p:spPr>
        <p:txBody>
          <a:bodyPr/>
          <a:lstStyle>
            <a:lvl1pPr algn="r">
              <a:defRPr sz="900" i="1"/>
            </a:lvl1pPr>
            <a:extLst/>
          </a:lstStyle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7315200" cy="857250"/>
          </a:xfr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66384"/>
            <a:ext cx="4572000" cy="1091166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2184-3B40-42A7-AC8C-701E6D27B9DD}" type="datetime2">
              <a:rPr lang="en-US" smtClean="0"/>
              <a:pPr/>
              <a:t>Wednesday, July 12,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018-F5A2-4E82-BC40-9677B4C33CAB}" type="datetime2">
              <a:rPr lang="en-US" smtClean="0"/>
              <a:pPr/>
              <a:t>Wednesday, July 12,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043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043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575B-3FE8-4B14-9A13-1788442813DD}" type="datetime2">
              <a:rPr lang="en-US" smtClean="0"/>
              <a:pPr/>
              <a:t>Wednesday, July 12,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7E7-9D86-408F-AC9A-98802B32B5D9}" type="datetime2">
              <a:rPr lang="en-US" smtClean="0"/>
              <a:pPr/>
              <a:t>Wednesday, July 12,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98B5-F664-4AE2-ABAC-42A1A09D4F55}" type="datetime2">
              <a:rPr lang="en-US" smtClean="0"/>
              <a:pPr/>
              <a:t>Wednesday, July 12,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00500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5A2D73B5-C779-4902-8D2A-79A1113C5643}" type="datetime2">
              <a:rPr lang="en-US" smtClean="0"/>
              <a:pPr/>
              <a:t>Wednesday, July 12,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28676"/>
            <a:ext cx="7162800" cy="486174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92777F-930B-4E57-BE14-FFBE0C38786B}" type="datetime2">
              <a:rPr lang="en-US" smtClean="0"/>
              <a:pPr/>
              <a:t>Wednesday, July 12, 2017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schemeClr val="tx1"/>
                </a:solidFill>
              </a:rPr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05766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7777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36264DC4-4E1B-4498-9FC3-431B4D9F5116}" type="datetime2">
              <a:rPr lang="en-US" smtClean="0"/>
              <a:pPr/>
              <a:t>Wednesday, July 12, 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r>
              <a:rPr lang="en-US" sz="1000" dirty="0">
                <a:solidFill>
                  <a:schemeClr val="tx1"/>
                </a:solidFill>
              </a:rPr>
              <a:t>For CoA Internal Use Only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085850"/>
            <a:ext cx="9144000" cy="0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TL-311_logo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48600" y="171450"/>
            <a:ext cx="1067152" cy="8022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L-311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156360"/>
            <a:ext cx="2356744" cy="1771650"/>
          </a:xfrm>
          <a:prstGeom prst="rect">
            <a:avLst/>
          </a:prstGeom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3429000" y="1371600"/>
            <a:ext cx="5181600" cy="24003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extLst/>
          </a:lstStyle>
          <a:p>
            <a:pPr algn="l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4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Finance/Executive Committee Update</a:t>
            </a:r>
          </a:p>
          <a:p>
            <a:pPr algn="l"/>
            <a:endParaRPr lang="en-US" sz="1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July 2017</a:t>
            </a:r>
          </a:p>
          <a:p>
            <a:pPr algn="l"/>
            <a:endParaRPr lang="en-US" sz="44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Rocky Atkins</a:t>
            </a: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Executive Director </a:t>
            </a: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Office of Customer Service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>
            <a:normAutofit/>
          </a:bodyPr>
          <a:lstStyle/>
          <a:p>
            <a:r>
              <a:rPr lang="en-US" sz="3800" dirty="0"/>
              <a:t>District-level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2"/>
          <p:cNvSpPr>
            <a:spLocks noGrp="1"/>
          </p:cNvSpPr>
          <p:nvPr>
            <p:ph idx="1"/>
          </p:nvPr>
        </p:nvSpPr>
        <p:spPr>
          <a:xfrm>
            <a:off x="533400" y="1428750"/>
            <a:ext cx="8077200" cy="26289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Service request volume by district / department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SLA Performance by district / department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Top call drivers – General Info and Fulfillment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Complaints by district / department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0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>
            <a:normAutofit/>
          </a:bodyPr>
          <a:lstStyle/>
          <a:p>
            <a:r>
              <a:rPr lang="en-US" sz="3800" dirty="0"/>
              <a:t>Next 6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2"/>
          <p:cNvSpPr>
            <a:spLocks noGrp="1"/>
          </p:cNvSpPr>
          <p:nvPr>
            <p:ph idx="1"/>
          </p:nvPr>
        </p:nvSpPr>
        <p:spPr>
          <a:xfrm>
            <a:off x="533400" y="1428750"/>
            <a:ext cx="8077200" cy="26289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Continue to collaborate with other departments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chemeClr val="tx2"/>
                </a:solidFill>
              </a:rPr>
              <a:t>Alignment with DWM customer service initiatives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chemeClr val="tx2"/>
                </a:solidFill>
              </a:rPr>
              <a:t>Code Enforcement, Courts (under assessment)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Infrastructure upgrades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chemeClr val="tx2"/>
                </a:solidFill>
              </a:rPr>
              <a:t>Improved analytics / reporting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100" dirty="0">
                <a:solidFill>
                  <a:schemeClr val="tx2"/>
                </a:solidFill>
              </a:rPr>
              <a:t>Auto Call Back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Ramp up Social Media / </a:t>
            </a:r>
            <a:r>
              <a:rPr lang="en-US" sz="2400" dirty="0" err="1">
                <a:solidFill>
                  <a:schemeClr val="tx2"/>
                </a:solidFill>
              </a:rPr>
              <a:t>Everbridge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Service Order Management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311 Mobile App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C:\Users\roatkins\Downloads\IMG_00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0150"/>
            <a:ext cx="300507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>
            <a:normAutofit/>
          </a:bodyPr>
          <a:lstStyle/>
          <a:p>
            <a:r>
              <a:rPr lang="en-US" sz="3800" dirty="0"/>
              <a:t>311 Mobile App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1543050"/>
            <a:ext cx="472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Sample configuration shown, completely customizable to meet our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Submitting a service request with a photo is fast, easy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Notification via the app when a service request is updated or closed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Map view of all open service requests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1371600"/>
            <a:ext cx="17526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1371600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ATL311</a:t>
            </a:r>
          </a:p>
        </p:txBody>
      </p:sp>
    </p:spTree>
    <p:extLst>
      <p:ext uri="{BB962C8B-B14F-4D97-AF65-F5344CB8AC3E}">
        <p14:creationId xmlns:p14="http://schemas.microsoft.com/office/powerpoint/2010/main" val="244432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819400" y="4343400"/>
            <a:ext cx="5867400" cy="5715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Source for City Services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TL-311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156360"/>
            <a:ext cx="2356744" cy="1771650"/>
          </a:xfrm>
          <a:prstGeom prst="rect">
            <a:avLst/>
          </a:prstGeom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3429000" y="1200150"/>
            <a:ext cx="5181600" cy="131445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extLst/>
          </a:lstStyle>
          <a:p>
            <a:pPr algn="ctr"/>
            <a:r>
              <a:rPr lang="en-US" sz="4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Questions?</a:t>
            </a:r>
          </a:p>
          <a:p>
            <a:pPr algn="l"/>
            <a:endParaRPr lang="en-US" sz="1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5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>
            <a:normAutofit/>
          </a:bodyPr>
          <a:lstStyle/>
          <a:p>
            <a:r>
              <a:rPr lang="en-US" sz="3800" dirty="0"/>
              <a:t>The Last 4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2"/>
          <p:cNvSpPr>
            <a:spLocks noGrp="1"/>
          </p:cNvSpPr>
          <p:nvPr>
            <p:ph idx="1"/>
          </p:nvPr>
        </p:nvSpPr>
        <p:spPr>
          <a:xfrm>
            <a:off x="533400" y="1428750"/>
            <a:ext cx="8077200" cy="3200400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Focus on people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Employee engagement – unlocking potential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Call center technology upgrades – dual monitors, new PCs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Call center staffing, key hires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Capability assessment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Utilization of technology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311 best practice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FY18 Budget</a:t>
            </a: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>
            <a:normAutofit/>
          </a:bodyPr>
          <a:lstStyle/>
          <a:p>
            <a:r>
              <a:rPr lang="en-US" sz="3800" dirty="0"/>
              <a:t>The Last 4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2"/>
          <p:cNvSpPr>
            <a:spLocks noGrp="1"/>
          </p:cNvSpPr>
          <p:nvPr>
            <p:ph idx="1"/>
          </p:nvPr>
        </p:nvSpPr>
        <p:spPr>
          <a:xfrm>
            <a:off x="533400" y="1428750"/>
            <a:ext cx="8077200" cy="32004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Collaboration across departments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Process improvements with DWM, DPW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800" dirty="0">
                <a:solidFill>
                  <a:schemeClr val="tx2"/>
                </a:solidFill>
              </a:rPr>
              <a:t>Proactive engagement / communications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800" dirty="0">
                <a:solidFill>
                  <a:schemeClr val="tx2"/>
                </a:solidFill>
              </a:rPr>
              <a:t>Focus on service request issues including premature closures &amp; duplicates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Outreach / raising the profile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Community meetings and events (Senior Fair, Fight the Blight and others)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Prominent position on the new City of Atlanta web site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>
            <a:normAutofit/>
          </a:bodyPr>
          <a:lstStyle/>
          <a:p>
            <a:r>
              <a:rPr lang="en-US" sz="3800" dirty="0"/>
              <a:t>ATL311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678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81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L-311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156360"/>
            <a:ext cx="2356744" cy="1771650"/>
          </a:xfrm>
          <a:prstGeom prst="rect">
            <a:avLst/>
          </a:prstGeom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3429000" y="1371600"/>
            <a:ext cx="5181600" cy="13716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extLst/>
          </a:lstStyle>
          <a:p>
            <a:pPr algn="l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Performance Reports</a:t>
            </a:r>
          </a:p>
          <a:p>
            <a:pPr algn="l"/>
            <a:endParaRPr lang="en-US" sz="1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4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>
            <a:normAutofit/>
          </a:bodyPr>
          <a:lstStyle/>
          <a:p>
            <a:r>
              <a:rPr lang="en-US" sz="3800" dirty="0"/>
              <a:t>311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089895"/>
              </p:ext>
            </p:extLst>
          </p:nvPr>
        </p:nvGraphicFramePr>
        <p:xfrm>
          <a:off x="76201" y="1143000"/>
          <a:ext cx="8915399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4343400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March was 311’s busiest month ever.</a:t>
            </a:r>
          </a:p>
        </p:txBody>
      </p:sp>
      <p:sp>
        <p:nvSpPr>
          <p:cNvPr id="3" name="Oval 2"/>
          <p:cNvSpPr/>
          <p:nvPr/>
        </p:nvSpPr>
        <p:spPr>
          <a:xfrm>
            <a:off x="5867400" y="3829050"/>
            <a:ext cx="609600" cy="4000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4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>
            <a:normAutofit/>
          </a:bodyPr>
          <a:lstStyle/>
          <a:p>
            <a:r>
              <a:rPr lang="en-US" sz="3800" dirty="0"/>
              <a:t>311 Call Volume by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343400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Jan – Mar spike in Finance volume due to business license renewals.</a:t>
            </a:r>
          </a:p>
        </p:txBody>
      </p:sp>
      <p:sp>
        <p:nvSpPr>
          <p:cNvPr id="3" name="Oval 2"/>
          <p:cNvSpPr/>
          <p:nvPr/>
        </p:nvSpPr>
        <p:spPr>
          <a:xfrm>
            <a:off x="5257800" y="4000500"/>
            <a:ext cx="1676400" cy="228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172540"/>
              </p:ext>
            </p:extLst>
          </p:nvPr>
        </p:nvGraphicFramePr>
        <p:xfrm>
          <a:off x="76200" y="1143000"/>
          <a:ext cx="89916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23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>
            <a:normAutofit/>
          </a:bodyPr>
          <a:lstStyle/>
          <a:p>
            <a:r>
              <a:rPr lang="en-US" sz="3800" dirty="0"/>
              <a:t>Average Call Handling Time (AHT)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36677"/>
              </p:ext>
            </p:extLst>
          </p:nvPr>
        </p:nvGraphicFramePr>
        <p:xfrm>
          <a:off x="76201" y="1143001"/>
          <a:ext cx="891539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4343400"/>
            <a:ext cx="655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Increased focus on First Contact Resolution driving up AHT.</a:t>
            </a:r>
          </a:p>
        </p:txBody>
      </p:sp>
    </p:spTree>
    <p:extLst>
      <p:ext uri="{BB962C8B-B14F-4D97-AF65-F5344CB8AC3E}">
        <p14:creationId xmlns:p14="http://schemas.microsoft.com/office/powerpoint/2010/main" val="391490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>
            <a:normAutofit/>
          </a:bodyPr>
          <a:lstStyle/>
          <a:p>
            <a:r>
              <a:rPr lang="en-US" sz="3800" dirty="0"/>
              <a:t>311 Service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17141"/>
              </p:ext>
            </p:extLst>
          </p:nvPr>
        </p:nvGraphicFramePr>
        <p:xfrm>
          <a:off x="76200" y="1143000"/>
          <a:ext cx="9067800" cy="302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4343400"/>
            <a:ext cx="6553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Service level target is 85% of calls answered within 20 seconds.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March, April impacted by business license renewals, DWM Amnesty Program and Invoice Cloud implementation.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3600450"/>
            <a:ext cx="1295400" cy="6286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F390290033243A2459241AD1377C7" ma:contentTypeVersion="0" ma:contentTypeDescription="Create a new document." ma:contentTypeScope="" ma:versionID="f0c2d8762672916e7d1f225807c3460d">
  <xsd:schema xmlns:xsd="http://www.w3.org/2001/XMLSchema" xmlns:xs="http://www.w3.org/2001/XMLSchema" xmlns:p="http://schemas.microsoft.com/office/2006/metadata/properties" xmlns:ns2="9e4d45b2-2173-4e53-bbd4-f373173ab10c" targetNamespace="http://schemas.microsoft.com/office/2006/metadata/properties" ma:root="true" ma:fieldsID="92069ada2541c9074f6a1652a8f7c160" ns2:_="">
    <xsd:import namespace="9e4d45b2-2173-4e53-bbd4-f373173ab10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ssig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45b2-2173-4e53-bbd4-f373173ab10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ssign" ma:index="11" nillable="true" ma:displayName="Assign" ma:list="UserInfo" ma:SharePointGroup="0" ma:internalName="Assig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 xmlns="9e4d45b2-2173-4e53-bbd4-f373173ab10c">
      <ns2:UserInfo xmlns:ns2="9e4d45b2-2173-4e53-bbd4-f373173ab10c">
        <ns2:DisplayName/>
        <ns2:AccountId xsi:nil="true"/>
        <ns2:AccountType/>
      </ns2:UserInfo>
    </Assign>
    <_dlc_DocId xmlns="9e4d45b2-2173-4e53-bbd4-f373173ab10c">NHJSHHCH7342-99-6</_dlc_DocId>
    <_dlc_DocIdUrl xmlns="9e4d45b2-2173-4e53-bbd4-f373173ab10c">
      <Url>http://dit-intra-03/mayor/ATL311/311/_layouts/DocIdRedir.aspx?ID=NHJSHHCH7342-99-6</Url>
      <Description>NHJSHHCH7342-99-6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8C53FC-10F2-4AFA-A7E2-A58B87D7DA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d45b2-2173-4e53-bbd4-f373173ab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FAED6A-D7E5-41C7-9BB0-A07D194DA9F0}">
  <ds:schemaRefs>
    <ds:schemaRef ds:uri="http://schemas.microsoft.com/office/2006/metadata/properties"/>
    <ds:schemaRef ds:uri="http://purl.org/dc/elements/1.1/"/>
    <ds:schemaRef ds:uri="9e4d45b2-2173-4e53-bbd4-f373173ab10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3050B5-B2F9-4C80-81CF-D8BD0A35A37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F0627CD-80A7-4F76-9925-D8D385D3D7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BrainstrmSess</Template>
  <TotalTime>0</TotalTime>
  <Words>326</Words>
  <Application>Microsoft Office PowerPoint</Application>
  <PresentationFormat>On-screen Show (16:9)</PresentationFormat>
  <Paragraphs>101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BrainstrmSess</vt:lpstr>
      <vt:lpstr>PowerPoint Presentation</vt:lpstr>
      <vt:lpstr>The Last 4 Months</vt:lpstr>
      <vt:lpstr>The Last 4 Months</vt:lpstr>
      <vt:lpstr>ATL311 Portal </vt:lpstr>
      <vt:lpstr>PowerPoint Presentation</vt:lpstr>
      <vt:lpstr>311 Volume</vt:lpstr>
      <vt:lpstr>311 Call Volume by Department</vt:lpstr>
      <vt:lpstr>Average Call Handling Time (AHT)</vt:lpstr>
      <vt:lpstr>311 Service Level</vt:lpstr>
      <vt:lpstr>District-level Reporting</vt:lpstr>
      <vt:lpstr>Next 6 Months</vt:lpstr>
      <vt:lpstr>311 Mobile App</vt:lpstr>
      <vt:lpstr> One Source for City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2012-07-17T15:38:36Z</dcterms:created>
  <dcterms:modified xsi:type="dcterms:W3CDTF">2017-07-12T17:02:37Z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  <property fmtid="{D5CDD505-2E9C-101B-9397-08002B2CF9AE}" pid="3" name="ContentTypeId">
    <vt:lpwstr>0x0101004FBF390290033243A2459241AD1377C7</vt:lpwstr>
  </property>
  <property fmtid="{D5CDD505-2E9C-101B-9397-08002B2CF9AE}" pid="4" name="_dlc_DocIdItemGuid">
    <vt:lpwstr>5e54419f-51d5-4e11-b1f3-e1d3151cc034</vt:lpwstr>
  </property>
</Properties>
</file>