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1" r:id="rId3"/>
    <p:sldId id="292" r:id="rId4"/>
    <p:sldId id="281" r:id="rId5"/>
    <p:sldId id="277" r:id="rId6"/>
    <p:sldId id="294" r:id="rId7"/>
    <p:sldId id="283" r:id="rId8"/>
    <p:sldId id="284" r:id="rId9"/>
    <p:sldId id="295" r:id="rId10"/>
    <p:sldId id="298" r:id="rId11"/>
    <p:sldId id="264" r:id="rId12"/>
    <p:sldId id="288" r:id="rId13"/>
    <p:sldId id="287" r:id="rId14"/>
    <p:sldId id="293" r:id="rId15"/>
    <p:sldId id="299" r:id="rId16"/>
    <p:sldId id="300" r:id="rId17"/>
    <p:sldId id="290" r:id="rId18"/>
  </p:sldIdLst>
  <p:sldSz cx="9144000" cy="5143500" type="screen16x9"/>
  <p:notesSz cx="6902450" cy="9163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 Canavan" initials="" lastIdx="8" clrIdx="0"/>
  <p:cmAuthor id="1" name="Marchman, Cathryn F." initials="MC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B00"/>
    <a:srgbClr val="658D1B"/>
    <a:srgbClr val="5E514D"/>
    <a:srgbClr val="E1D555"/>
    <a:srgbClr val="7AA6C5"/>
    <a:srgbClr val="564A45"/>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55" autoAdjust="0"/>
    <p:restoredTop sz="98080" autoAdjust="0"/>
  </p:normalViewPr>
  <p:slideViewPr>
    <p:cSldViewPr>
      <p:cViewPr varScale="1">
        <p:scale>
          <a:sx n="153" d="100"/>
          <a:sy n="153" d="100"/>
        </p:scale>
        <p:origin x="-41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FD688-E058-448E-9ED2-D94999E57F5F}"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A84AA268-8029-4545-9F22-2CE1745218C9}">
      <dgm:prSet phldrT="[Text]" custT="1"/>
      <dgm:spPr/>
      <dgm:t>
        <a:bodyPr/>
        <a:lstStyle/>
        <a:p>
          <a:r>
            <a:rPr lang="en-US" sz="3600" b="0" i="0" dirty="0">
              <a:solidFill>
                <a:schemeClr val="accent3"/>
              </a:solidFill>
              <a:latin typeface="Calibri" charset="0"/>
              <a:ea typeface="Calibri" charset="0"/>
              <a:cs typeface="Calibri" charset="0"/>
            </a:rPr>
            <a:t>Programs</a:t>
          </a:r>
        </a:p>
      </dgm:t>
    </dgm:pt>
    <dgm:pt modelId="{6745103A-ECC9-4868-A0DC-5D75CFC5F650}" type="parTrans" cxnId="{FCD0570B-0023-409F-A12F-2A4A41DBB16A}">
      <dgm:prSet/>
      <dgm:spPr/>
      <dgm:t>
        <a:bodyPr/>
        <a:lstStyle/>
        <a:p>
          <a:endParaRPr lang="en-US"/>
        </a:p>
      </dgm:t>
    </dgm:pt>
    <dgm:pt modelId="{E836C4B5-68DD-48D3-A03C-D4197B917EDF}" type="sibTrans" cxnId="{FCD0570B-0023-409F-A12F-2A4A41DBB16A}">
      <dgm:prSet/>
      <dgm:spPr/>
      <dgm:t>
        <a:bodyPr/>
        <a:lstStyle/>
        <a:p>
          <a:endParaRPr lang="en-US"/>
        </a:p>
      </dgm:t>
    </dgm:pt>
    <dgm:pt modelId="{210DBD21-D2A7-49DC-9D12-D2D14FE41841}">
      <dgm:prSet phldrT="[Text]"/>
      <dgm:spPr/>
      <dgm:t>
        <a:bodyPr/>
        <a:lstStyle/>
        <a:p>
          <a:r>
            <a:rPr lang="en-US" b="1" i="0" dirty="0">
              <a:solidFill>
                <a:srgbClr val="F07B00"/>
              </a:solidFill>
              <a:latin typeface="Calibri" charset="0"/>
              <a:ea typeface="Calibri" charset="0"/>
              <a:cs typeface="Calibri" charset="0"/>
            </a:rPr>
            <a:t>Present: </a:t>
          </a:r>
          <a:r>
            <a:rPr lang="en-US" b="0" i="0" dirty="0">
              <a:latin typeface="Calibri" charset="0"/>
              <a:ea typeface="Calibri" charset="0"/>
              <a:cs typeface="Calibri" charset="0"/>
            </a:rPr>
            <a:t>Diverse group of independent providers using lots of methods to achieve various goals</a:t>
          </a:r>
        </a:p>
      </dgm:t>
    </dgm:pt>
    <dgm:pt modelId="{422CE3C5-FD13-4DA4-8662-1D968E44C823}" type="parTrans" cxnId="{F4DBCCAE-DDE4-4531-AA4A-41ADC1CD4718}">
      <dgm:prSet/>
      <dgm:spPr/>
      <dgm:t>
        <a:bodyPr/>
        <a:lstStyle/>
        <a:p>
          <a:endParaRPr lang="en-US"/>
        </a:p>
      </dgm:t>
    </dgm:pt>
    <dgm:pt modelId="{E5682E1E-D0A7-47EF-A2C0-602046B19FBB}" type="sibTrans" cxnId="{F4DBCCAE-DDE4-4531-AA4A-41ADC1CD4718}">
      <dgm:prSet/>
      <dgm:spPr/>
      <dgm:t>
        <a:bodyPr/>
        <a:lstStyle/>
        <a:p>
          <a:endParaRPr lang="en-US"/>
        </a:p>
      </dgm:t>
    </dgm:pt>
    <dgm:pt modelId="{86FC5F89-3A1C-402D-BA5D-629B844CC739}">
      <dgm:prSet phldrT="[Text]" custT="1"/>
      <dgm:spPr>
        <a:solidFill>
          <a:srgbClr val="7AA6C5"/>
        </a:solidFill>
        <a:ln w="57150">
          <a:noFill/>
        </a:ln>
      </dgm:spPr>
      <dgm:t>
        <a:bodyPr/>
        <a:lstStyle/>
        <a:p>
          <a:r>
            <a:rPr lang="en-US" sz="2800" b="0" i="0" dirty="0">
              <a:latin typeface="Calibri" charset="0"/>
              <a:ea typeface="Calibri" charset="0"/>
              <a:cs typeface="Calibri" charset="0"/>
            </a:rPr>
            <a:t>Crisis response system</a:t>
          </a:r>
        </a:p>
      </dgm:t>
    </dgm:pt>
    <dgm:pt modelId="{3B956E44-951B-4997-8899-2F5E76C17362}" type="parTrans" cxnId="{2D6B3F87-482D-483E-A77F-711C888E5BCF}">
      <dgm:prSet/>
      <dgm:spPr/>
      <dgm:t>
        <a:bodyPr/>
        <a:lstStyle/>
        <a:p>
          <a:endParaRPr lang="en-US"/>
        </a:p>
      </dgm:t>
    </dgm:pt>
    <dgm:pt modelId="{BF6536D4-F28E-424E-8400-A65C3F4D32E5}" type="sibTrans" cxnId="{2D6B3F87-482D-483E-A77F-711C888E5BCF}">
      <dgm:prSet/>
      <dgm:spPr/>
      <dgm:t>
        <a:bodyPr/>
        <a:lstStyle/>
        <a:p>
          <a:endParaRPr lang="en-US"/>
        </a:p>
      </dgm:t>
    </dgm:pt>
    <dgm:pt modelId="{CC455C38-CB54-4274-8A9F-3199C0A550F3}">
      <dgm:prSet phldrT="[Text]"/>
      <dgm:spPr/>
      <dgm:t>
        <a:bodyPr/>
        <a:lstStyle/>
        <a:p>
          <a:r>
            <a:rPr lang="en-US" b="1" i="0" dirty="0">
              <a:solidFill>
                <a:srgbClr val="F07B00"/>
              </a:solidFill>
              <a:latin typeface="Calibri" charset="0"/>
              <a:ea typeface="Calibri" charset="0"/>
              <a:cs typeface="Calibri" charset="0"/>
            </a:rPr>
            <a:t>Vision: </a:t>
          </a:r>
          <a:r>
            <a:rPr lang="en-US" b="0" i="0" dirty="0">
              <a:solidFill>
                <a:schemeClr val="tx1"/>
              </a:solidFill>
              <a:latin typeface="Calibri" charset="0"/>
              <a:ea typeface="Calibri" charset="0"/>
              <a:cs typeface="Calibri" charset="0"/>
            </a:rPr>
            <a:t>A</a:t>
          </a:r>
          <a:r>
            <a:rPr lang="en-US" b="0" i="0" dirty="0">
              <a:latin typeface="Calibri" charset="0"/>
              <a:ea typeface="Calibri" charset="0"/>
              <a:cs typeface="Calibri" charset="0"/>
            </a:rPr>
            <a:t> collective network of providers aligning coordinated efforts and resources to maximize impact</a:t>
          </a:r>
        </a:p>
      </dgm:t>
    </dgm:pt>
    <dgm:pt modelId="{5954971D-0527-4571-8F36-49DB68755723}" type="parTrans" cxnId="{A40EA135-C824-4F3D-8952-6B7A9AC6999A}">
      <dgm:prSet/>
      <dgm:spPr/>
      <dgm:t>
        <a:bodyPr/>
        <a:lstStyle/>
        <a:p>
          <a:endParaRPr lang="en-US"/>
        </a:p>
      </dgm:t>
    </dgm:pt>
    <dgm:pt modelId="{732969CC-8E20-4DDD-BA2A-7C3650F48A32}" type="sibTrans" cxnId="{A40EA135-C824-4F3D-8952-6B7A9AC6999A}">
      <dgm:prSet/>
      <dgm:spPr/>
      <dgm:t>
        <a:bodyPr/>
        <a:lstStyle/>
        <a:p>
          <a:endParaRPr lang="en-US"/>
        </a:p>
      </dgm:t>
    </dgm:pt>
    <dgm:pt modelId="{415BACFF-62A1-43AD-90F6-38CAB11202BC}" type="pres">
      <dgm:prSet presAssocID="{918FD688-E058-448E-9ED2-D94999E57F5F}" presName="Name0" presStyleCnt="0">
        <dgm:presLayoutVars>
          <dgm:dir/>
          <dgm:animOne val="branch"/>
          <dgm:animLvl val="lvl"/>
        </dgm:presLayoutVars>
      </dgm:prSet>
      <dgm:spPr/>
      <dgm:t>
        <a:bodyPr/>
        <a:lstStyle/>
        <a:p>
          <a:endParaRPr lang="en-US"/>
        </a:p>
      </dgm:t>
    </dgm:pt>
    <dgm:pt modelId="{163F2580-F435-43B4-B0FB-3A6D2D72E870}" type="pres">
      <dgm:prSet presAssocID="{A84AA268-8029-4545-9F22-2CE1745218C9}" presName="chaos" presStyleCnt="0"/>
      <dgm:spPr/>
    </dgm:pt>
    <dgm:pt modelId="{3D93AF45-04C1-4F3A-BA5C-0AC5A605F431}" type="pres">
      <dgm:prSet presAssocID="{A84AA268-8029-4545-9F22-2CE1745218C9}" presName="parTx1" presStyleLbl="revTx" presStyleIdx="0" presStyleCnt="3"/>
      <dgm:spPr/>
      <dgm:t>
        <a:bodyPr/>
        <a:lstStyle/>
        <a:p>
          <a:endParaRPr lang="en-US"/>
        </a:p>
      </dgm:t>
    </dgm:pt>
    <dgm:pt modelId="{63851D03-3289-4DEF-B149-BB10EF6C48D6}" type="pres">
      <dgm:prSet presAssocID="{A84AA268-8029-4545-9F22-2CE1745218C9}" presName="desTx1" presStyleLbl="revTx" presStyleIdx="1" presStyleCnt="3">
        <dgm:presLayoutVars>
          <dgm:bulletEnabled val="1"/>
        </dgm:presLayoutVars>
      </dgm:prSet>
      <dgm:spPr/>
      <dgm:t>
        <a:bodyPr/>
        <a:lstStyle/>
        <a:p>
          <a:endParaRPr lang="en-US"/>
        </a:p>
      </dgm:t>
    </dgm:pt>
    <dgm:pt modelId="{BA3A74BB-0CDB-491A-9F9E-35E3E2586480}" type="pres">
      <dgm:prSet presAssocID="{A84AA268-8029-4545-9F22-2CE1745218C9}" presName="c1" presStyleLbl="node1" presStyleIdx="0" presStyleCnt="19"/>
      <dgm:spPr>
        <a:solidFill>
          <a:srgbClr val="658D1B"/>
        </a:solidFill>
      </dgm:spPr>
    </dgm:pt>
    <dgm:pt modelId="{24216E4D-24CB-4BBC-A937-7EEFBF4843A8}" type="pres">
      <dgm:prSet presAssocID="{A84AA268-8029-4545-9F22-2CE1745218C9}" presName="c2" presStyleLbl="node1" presStyleIdx="1" presStyleCnt="19"/>
      <dgm:spPr>
        <a:solidFill>
          <a:srgbClr val="658D1B"/>
        </a:solidFill>
      </dgm:spPr>
    </dgm:pt>
    <dgm:pt modelId="{DF237C18-0C88-4C49-B8FC-E6811F3E7ACB}" type="pres">
      <dgm:prSet presAssocID="{A84AA268-8029-4545-9F22-2CE1745218C9}" presName="c3" presStyleLbl="node1" presStyleIdx="2" presStyleCnt="19"/>
      <dgm:spPr>
        <a:solidFill>
          <a:srgbClr val="658D1B"/>
        </a:solidFill>
      </dgm:spPr>
    </dgm:pt>
    <dgm:pt modelId="{0E709B3D-9CCE-4A7E-95F7-3A83EC51A3A5}" type="pres">
      <dgm:prSet presAssocID="{A84AA268-8029-4545-9F22-2CE1745218C9}" presName="c4" presStyleLbl="node1" presStyleIdx="3" presStyleCnt="19"/>
      <dgm:spPr>
        <a:solidFill>
          <a:srgbClr val="658D1B"/>
        </a:solidFill>
      </dgm:spPr>
    </dgm:pt>
    <dgm:pt modelId="{E1CF2108-9EEB-4A30-BF1E-0B3A11D7FA9E}" type="pres">
      <dgm:prSet presAssocID="{A84AA268-8029-4545-9F22-2CE1745218C9}" presName="c5" presStyleLbl="node1" presStyleIdx="4" presStyleCnt="19"/>
      <dgm:spPr>
        <a:solidFill>
          <a:srgbClr val="658D1B"/>
        </a:solidFill>
      </dgm:spPr>
    </dgm:pt>
    <dgm:pt modelId="{424F5352-045B-4E73-B267-8E643F7C0C04}" type="pres">
      <dgm:prSet presAssocID="{A84AA268-8029-4545-9F22-2CE1745218C9}" presName="c6" presStyleLbl="node1" presStyleIdx="5" presStyleCnt="19"/>
      <dgm:spPr>
        <a:solidFill>
          <a:srgbClr val="658D1B"/>
        </a:solidFill>
      </dgm:spPr>
    </dgm:pt>
    <dgm:pt modelId="{407B81C8-7EDB-46E3-A811-481D002F2CBE}" type="pres">
      <dgm:prSet presAssocID="{A84AA268-8029-4545-9F22-2CE1745218C9}" presName="c7" presStyleLbl="node1" presStyleIdx="6" presStyleCnt="19"/>
      <dgm:spPr>
        <a:solidFill>
          <a:srgbClr val="F07B00"/>
        </a:solidFill>
      </dgm:spPr>
    </dgm:pt>
    <dgm:pt modelId="{F39A24EA-B1AC-4451-941D-86CE6BA1C7AF}" type="pres">
      <dgm:prSet presAssocID="{A84AA268-8029-4545-9F22-2CE1745218C9}" presName="c8" presStyleLbl="node1" presStyleIdx="7" presStyleCnt="19"/>
      <dgm:spPr>
        <a:solidFill>
          <a:srgbClr val="658D1B"/>
        </a:solidFill>
      </dgm:spPr>
    </dgm:pt>
    <dgm:pt modelId="{34BE84F6-F6E1-4534-92B2-A6EEA2CE6460}" type="pres">
      <dgm:prSet presAssocID="{A84AA268-8029-4545-9F22-2CE1745218C9}" presName="c9" presStyleLbl="node1" presStyleIdx="8" presStyleCnt="19"/>
      <dgm:spPr>
        <a:solidFill>
          <a:srgbClr val="658D1B"/>
        </a:solidFill>
      </dgm:spPr>
    </dgm:pt>
    <dgm:pt modelId="{478C8E5D-3A9F-448C-9AC3-8522DAE3A159}" type="pres">
      <dgm:prSet presAssocID="{A84AA268-8029-4545-9F22-2CE1745218C9}" presName="c10" presStyleLbl="node1" presStyleIdx="9" presStyleCnt="19" custLinFactNeighborX="5801" custLinFactNeighborY="653"/>
      <dgm:spPr>
        <a:solidFill>
          <a:srgbClr val="7AA6C5"/>
        </a:solidFill>
      </dgm:spPr>
    </dgm:pt>
    <dgm:pt modelId="{A54D869F-AD83-4C6A-9825-AF67BF92F689}" type="pres">
      <dgm:prSet presAssocID="{A84AA268-8029-4545-9F22-2CE1745218C9}" presName="c11" presStyleLbl="node1" presStyleIdx="10" presStyleCnt="19"/>
      <dgm:spPr>
        <a:solidFill>
          <a:srgbClr val="658D1B"/>
        </a:solidFill>
      </dgm:spPr>
    </dgm:pt>
    <dgm:pt modelId="{7170879F-378C-4517-918E-306CE14D02DE}" type="pres">
      <dgm:prSet presAssocID="{A84AA268-8029-4545-9F22-2CE1745218C9}" presName="c12" presStyleLbl="node1" presStyleIdx="11" presStyleCnt="19"/>
      <dgm:spPr>
        <a:solidFill>
          <a:srgbClr val="F07B00"/>
        </a:solidFill>
      </dgm:spPr>
    </dgm:pt>
    <dgm:pt modelId="{A6D2EA9A-E22E-48E0-8B9B-4AF1D09BCB37}" type="pres">
      <dgm:prSet presAssocID="{A84AA268-8029-4545-9F22-2CE1745218C9}" presName="c13" presStyleLbl="node1" presStyleIdx="12" presStyleCnt="19"/>
      <dgm:spPr>
        <a:solidFill>
          <a:srgbClr val="7AA6C5"/>
        </a:solidFill>
      </dgm:spPr>
    </dgm:pt>
    <dgm:pt modelId="{A6AD5AA8-24DD-44BA-8ECF-3DAB4AAACAFE}" type="pres">
      <dgm:prSet presAssocID="{A84AA268-8029-4545-9F22-2CE1745218C9}" presName="c14" presStyleLbl="node1" presStyleIdx="13" presStyleCnt="19"/>
      <dgm:spPr>
        <a:solidFill>
          <a:srgbClr val="658D1B"/>
        </a:solidFill>
      </dgm:spPr>
    </dgm:pt>
    <dgm:pt modelId="{D4ED2031-AA91-4F97-B4D2-1550E6F9C9F0}" type="pres">
      <dgm:prSet presAssocID="{A84AA268-8029-4545-9F22-2CE1745218C9}" presName="c15" presStyleLbl="node1" presStyleIdx="14" presStyleCnt="19"/>
      <dgm:spPr>
        <a:solidFill>
          <a:srgbClr val="658D1B"/>
        </a:solidFill>
      </dgm:spPr>
    </dgm:pt>
    <dgm:pt modelId="{F1D86303-914C-41BF-8240-8884EF702B70}" type="pres">
      <dgm:prSet presAssocID="{A84AA268-8029-4545-9F22-2CE1745218C9}" presName="c16" presStyleLbl="node1" presStyleIdx="15" presStyleCnt="19"/>
      <dgm:spPr>
        <a:solidFill>
          <a:srgbClr val="658D1B"/>
        </a:solidFill>
      </dgm:spPr>
    </dgm:pt>
    <dgm:pt modelId="{4E217E83-B60C-4A44-A2DE-3D5C16C446EB}" type="pres">
      <dgm:prSet presAssocID="{A84AA268-8029-4545-9F22-2CE1745218C9}" presName="c17" presStyleLbl="node1" presStyleIdx="16" presStyleCnt="19"/>
      <dgm:spPr>
        <a:solidFill>
          <a:srgbClr val="F07B00"/>
        </a:solidFill>
      </dgm:spPr>
    </dgm:pt>
    <dgm:pt modelId="{52C83B22-9B51-46E5-8B07-6811F94304B9}" type="pres">
      <dgm:prSet presAssocID="{A84AA268-8029-4545-9F22-2CE1745218C9}" presName="c18" presStyleLbl="node1" presStyleIdx="17" presStyleCnt="19"/>
      <dgm:spPr>
        <a:solidFill>
          <a:srgbClr val="658D1B"/>
        </a:solidFill>
      </dgm:spPr>
    </dgm:pt>
    <dgm:pt modelId="{251734C9-ACEA-490B-9AF9-C07F43090412}" type="pres">
      <dgm:prSet presAssocID="{E836C4B5-68DD-48D3-A03C-D4197B917EDF}" presName="chevronComposite1" presStyleCnt="0"/>
      <dgm:spPr/>
    </dgm:pt>
    <dgm:pt modelId="{B70388B0-F00F-414F-8B85-0676A7AC56AC}" type="pres">
      <dgm:prSet presAssocID="{E836C4B5-68DD-48D3-A03C-D4197B917EDF}" presName="chevron1" presStyleLbl="sibTrans2D1" presStyleIdx="0" presStyleCnt="2"/>
      <dgm:spPr>
        <a:solidFill>
          <a:srgbClr val="E1D555"/>
        </a:solidFill>
      </dgm:spPr>
    </dgm:pt>
    <dgm:pt modelId="{FE4466A7-B64D-4BE3-BF42-3E8B745D5E54}" type="pres">
      <dgm:prSet presAssocID="{E836C4B5-68DD-48D3-A03C-D4197B917EDF}" presName="spChevron1" presStyleCnt="0"/>
      <dgm:spPr/>
    </dgm:pt>
    <dgm:pt modelId="{76860442-E772-4027-8201-196BB2AC8945}" type="pres">
      <dgm:prSet presAssocID="{E836C4B5-68DD-48D3-A03C-D4197B917EDF}" presName="overlap" presStyleCnt="0"/>
      <dgm:spPr/>
    </dgm:pt>
    <dgm:pt modelId="{07319B3B-8661-4B20-9F63-5A5B0146B489}" type="pres">
      <dgm:prSet presAssocID="{E836C4B5-68DD-48D3-A03C-D4197B917EDF}" presName="chevronComposite2" presStyleCnt="0"/>
      <dgm:spPr/>
    </dgm:pt>
    <dgm:pt modelId="{42879B49-6277-4FF0-801D-1CC4C9D00978}" type="pres">
      <dgm:prSet presAssocID="{E836C4B5-68DD-48D3-A03C-D4197B917EDF}" presName="chevron2" presStyleLbl="sibTrans2D1" presStyleIdx="1" presStyleCnt="2"/>
      <dgm:spPr>
        <a:solidFill>
          <a:srgbClr val="E1D555"/>
        </a:solidFill>
      </dgm:spPr>
    </dgm:pt>
    <dgm:pt modelId="{BF460583-89B5-432E-A1B9-D815C77E84B1}" type="pres">
      <dgm:prSet presAssocID="{E836C4B5-68DD-48D3-A03C-D4197B917EDF}" presName="spChevron2" presStyleCnt="0"/>
      <dgm:spPr/>
    </dgm:pt>
    <dgm:pt modelId="{F78821BB-AF11-4943-BBBC-C40AACD9D6FA}" type="pres">
      <dgm:prSet presAssocID="{86FC5F89-3A1C-402D-BA5D-629B844CC739}" presName="last" presStyleCnt="0"/>
      <dgm:spPr/>
    </dgm:pt>
    <dgm:pt modelId="{90BA8730-FBDA-4353-822B-E97044BC173D}" type="pres">
      <dgm:prSet presAssocID="{86FC5F89-3A1C-402D-BA5D-629B844CC739}" presName="circleTx" presStyleLbl="node1" presStyleIdx="18" presStyleCnt="19" custLinFactNeighborX="-547" custLinFactNeighborY="-30"/>
      <dgm:spPr/>
      <dgm:t>
        <a:bodyPr/>
        <a:lstStyle/>
        <a:p>
          <a:endParaRPr lang="en-US"/>
        </a:p>
      </dgm:t>
    </dgm:pt>
    <dgm:pt modelId="{BD39F29E-B1B2-44EF-91CD-5203CF50853B}" type="pres">
      <dgm:prSet presAssocID="{86FC5F89-3A1C-402D-BA5D-629B844CC739}" presName="desTxN" presStyleLbl="revTx" presStyleIdx="2" presStyleCnt="3">
        <dgm:presLayoutVars>
          <dgm:bulletEnabled val="1"/>
        </dgm:presLayoutVars>
      </dgm:prSet>
      <dgm:spPr/>
      <dgm:t>
        <a:bodyPr/>
        <a:lstStyle/>
        <a:p>
          <a:endParaRPr lang="en-US"/>
        </a:p>
      </dgm:t>
    </dgm:pt>
    <dgm:pt modelId="{C350F4D0-0285-4D76-B11C-D3D7E68E85C3}" type="pres">
      <dgm:prSet presAssocID="{86FC5F89-3A1C-402D-BA5D-629B844CC739}" presName="spN" presStyleCnt="0"/>
      <dgm:spPr/>
    </dgm:pt>
  </dgm:ptLst>
  <dgm:cxnLst>
    <dgm:cxn modelId="{FCD0570B-0023-409F-A12F-2A4A41DBB16A}" srcId="{918FD688-E058-448E-9ED2-D94999E57F5F}" destId="{A84AA268-8029-4545-9F22-2CE1745218C9}" srcOrd="0" destOrd="0" parTransId="{6745103A-ECC9-4868-A0DC-5D75CFC5F650}" sibTransId="{E836C4B5-68DD-48D3-A03C-D4197B917EDF}"/>
    <dgm:cxn modelId="{F4DBCCAE-DDE4-4531-AA4A-41ADC1CD4718}" srcId="{A84AA268-8029-4545-9F22-2CE1745218C9}" destId="{210DBD21-D2A7-49DC-9D12-D2D14FE41841}" srcOrd="0" destOrd="0" parTransId="{422CE3C5-FD13-4DA4-8662-1D968E44C823}" sibTransId="{E5682E1E-D0A7-47EF-A2C0-602046B19FBB}"/>
    <dgm:cxn modelId="{A40EA135-C824-4F3D-8952-6B7A9AC6999A}" srcId="{86FC5F89-3A1C-402D-BA5D-629B844CC739}" destId="{CC455C38-CB54-4274-8A9F-3199C0A550F3}" srcOrd="0" destOrd="0" parTransId="{5954971D-0527-4571-8F36-49DB68755723}" sibTransId="{732969CC-8E20-4DDD-BA2A-7C3650F48A32}"/>
    <dgm:cxn modelId="{BC64EC17-207A-4FFC-B05A-F1AC4197CD3C}" type="presOf" srcId="{210DBD21-D2A7-49DC-9D12-D2D14FE41841}" destId="{63851D03-3289-4DEF-B149-BB10EF6C48D6}" srcOrd="0" destOrd="0" presId="urn:microsoft.com/office/officeart/2009/3/layout/RandomtoResultProcess"/>
    <dgm:cxn modelId="{2D6B3F87-482D-483E-A77F-711C888E5BCF}" srcId="{918FD688-E058-448E-9ED2-D94999E57F5F}" destId="{86FC5F89-3A1C-402D-BA5D-629B844CC739}" srcOrd="1" destOrd="0" parTransId="{3B956E44-951B-4997-8899-2F5E76C17362}" sibTransId="{BF6536D4-F28E-424E-8400-A65C3F4D32E5}"/>
    <dgm:cxn modelId="{0049131D-26FC-4593-9BB9-D0915201634F}" type="presOf" srcId="{86FC5F89-3A1C-402D-BA5D-629B844CC739}" destId="{90BA8730-FBDA-4353-822B-E97044BC173D}" srcOrd="0" destOrd="0" presId="urn:microsoft.com/office/officeart/2009/3/layout/RandomtoResultProcess"/>
    <dgm:cxn modelId="{3277E769-9F63-475F-9839-47CF5CAB9E72}" type="presOf" srcId="{CC455C38-CB54-4274-8A9F-3199C0A550F3}" destId="{BD39F29E-B1B2-44EF-91CD-5203CF50853B}" srcOrd="0" destOrd="0" presId="urn:microsoft.com/office/officeart/2009/3/layout/RandomtoResultProcess"/>
    <dgm:cxn modelId="{F2F38E11-5C2C-40D3-B2C5-74117892C358}" type="presOf" srcId="{918FD688-E058-448E-9ED2-D94999E57F5F}" destId="{415BACFF-62A1-43AD-90F6-38CAB11202BC}" srcOrd="0" destOrd="0" presId="urn:microsoft.com/office/officeart/2009/3/layout/RandomtoResultProcess"/>
    <dgm:cxn modelId="{5F19C777-0D38-4C93-8351-6D229D41443B}" type="presOf" srcId="{A84AA268-8029-4545-9F22-2CE1745218C9}" destId="{3D93AF45-04C1-4F3A-BA5C-0AC5A605F431}" srcOrd="0" destOrd="0" presId="urn:microsoft.com/office/officeart/2009/3/layout/RandomtoResultProcess"/>
    <dgm:cxn modelId="{8BE78190-CBCC-4065-85A4-71097243F145}" type="presParOf" srcId="{415BACFF-62A1-43AD-90F6-38CAB11202BC}" destId="{163F2580-F435-43B4-B0FB-3A6D2D72E870}" srcOrd="0" destOrd="0" presId="urn:microsoft.com/office/officeart/2009/3/layout/RandomtoResultProcess"/>
    <dgm:cxn modelId="{E224DA4A-4545-45E7-9FA5-D2E14323E9BB}" type="presParOf" srcId="{163F2580-F435-43B4-B0FB-3A6D2D72E870}" destId="{3D93AF45-04C1-4F3A-BA5C-0AC5A605F431}" srcOrd="0" destOrd="0" presId="urn:microsoft.com/office/officeart/2009/3/layout/RandomtoResultProcess"/>
    <dgm:cxn modelId="{F199E4E2-9451-4D48-8E44-54330D8BA106}" type="presParOf" srcId="{163F2580-F435-43B4-B0FB-3A6D2D72E870}" destId="{63851D03-3289-4DEF-B149-BB10EF6C48D6}" srcOrd="1" destOrd="0" presId="urn:microsoft.com/office/officeart/2009/3/layout/RandomtoResultProcess"/>
    <dgm:cxn modelId="{79E70DE7-7CBC-42E0-B8E7-D7440E36F29A}" type="presParOf" srcId="{163F2580-F435-43B4-B0FB-3A6D2D72E870}" destId="{BA3A74BB-0CDB-491A-9F9E-35E3E2586480}" srcOrd="2" destOrd="0" presId="urn:microsoft.com/office/officeart/2009/3/layout/RandomtoResultProcess"/>
    <dgm:cxn modelId="{EEA8162D-5E66-4D3E-AC15-2BE6192E6989}" type="presParOf" srcId="{163F2580-F435-43B4-B0FB-3A6D2D72E870}" destId="{24216E4D-24CB-4BBC-A937-7EEFBF4843A8}" srcOrd="3" destOrd="0" presId="urn:microsoft.com/office/officeart/2009/3/layout/RandomtoResultProcess"/>
    <dgm:cxn modelId="{D050019C-B2CB-4CD5-BF2F-3150E101BEF9}" type="presParOf" srcId="{163F2580-F435-43B4-B0FB-3A6D2D72E870}" destId="{DF237C18-0C88-4C49-B8FC-E6811F3E7ACB}" srcOrd="4" destOrd="0" presId="urn:microsoft.com/office/officeart/2009/3/layout/RandomtoResultProcess"/>
    <dgm:cxn modelId="{3A5C37EA-3064-4705-A3A0-3F6629521C21}" type="presParOf" srcId="{163F2580-F435-43B4-B0FB-3A6D2D72E870}" destId="{0E709B3D-9CCE-4A7E-95F7-3A83EC51A3A5}" srcOrd="5" destOrd="0" presId="urn:microsoft.com/office/officeart/2009/3/layout/RandomtoResultProcess"/>
    <dgm:cxn modelId="{E8663810-9B07-44DC-90B5-30FE60E6B589}" type="presParOf" srcId="{163F2580-F435-43B4-B0FB-3A6D2D72E870}" destId="{E1CF2108-9EEB-4A30-BF1E-0B3A11D7FA9E}" srcOrd="6" destOrd="0" presId="urn:microsoft.com/office/officeart/2009/3/layout/RandomtoResultProcess"/>
    <dgm:cxn modelId="{B3A071AF-1FF9-4A36-A0BC-E05FF051BA07}" type="presParOf" srcId="{163F2580-F435-43B4-B0FB-3A6D2D72E870}" destId="{424F5352-045B-4E73-B267-8E643F7C0C04}" srcOrd="7" destOrd="0" presId="urn:microsoft.com/office/officeart/2009/3/layout/RandomtoResultProcess"/>
    <dgm:cxn modelId="{58CCFF93-3A83-4FD6-9104-6E379D61F0A1}" type="presParOf" srcId="{163F2580-F435-43B4-B0FB-3A6D2D72E870}" destId="{407B81C8-7EDB-46E3-A811-481D002F2CBE}" srcOrd="8" destOrd="0" presId="urn:microsoft.com/office/officeart/2009/3/layout/RandomtoResultProcess"/>
    <dgm:cxn modelId="{71DAEA95-6033-414F-9F56-E08F34D79716}" type="presParOf" srcId="{163F2580-F435-43B4-B0FB-3A6D2D72E870}" destId="{F39A24EA-B1AC-4451-941D-86CE6BA1C7AF}" srcOrd="9" destOrd="0" presId="urn:microsoft.com/office/officeart/2009/3/layout/RandomtoResultProcess"/>
    <dgm:cxn modelId="{08258913-F4F3-4CEE-988F-52FD2AEF7FD7}" type="presParOf" srcId="{163F2580-F435-43B4-B0FB-3A6D2D72E870}" destId="{34BE84F6-F6E1-4534-92B2-A6EEA2CE6460}" srcOrd="10" destOrd="0" presId="urn:microsoft.com/office/officeart/2009/3/layout/RandomtoResultProcess"/>
    <dgm:cxn modelId="{0BB4D480-16F1-4A53-87A1-4F31D1BD3628}" type="presParOf" srcId="{163F2580-F435-43B4-B0FB-3A6D2D72E870}" destId="{478C8E5D-3A9F-448C-9AC3-8522DAE3A159}" srcOrd="11" destOrd="0" presId="urn:microsoft.com/office/officeart/2009/3/layout/RandomtoResultProcess"/>
    <dgm:cxn modelId="{A2431060-1AC9-48E3-92FF-06F788A9A8C4}" type="presParOf" srcId="{163F2580-F435-43B4-B0FB-3A6D2D72E870}" destId="{A54D869F-AD83-4C6A-9825-AF67BF92F689}" srcOrd="12" destOrd="0" presId="urn:microsoft.com/office/officeart/2009/3/layout/RandomtoResultProcess"/>
    <dgm:cxn modelId="{4990B0D8-029C-457D-AE58-AC07877D80FD}" type="presParOf" srcId="{163F2580-F435-43B4-B0FB-3A6D2D72E870}" destId="{7170879F-378C-4517-918E-306CE14D02DE}" srcOrd="13" destOrd="0" presId="urn:microsoft.com/office/officeart/2009/3/layout/RandomtoResultProcess"/>
    <dgm:cxn modelId="{1DD4CD32-25C9-4607-BF56-D750A2782138}" type="presParOf" srcId="{163F2580-F435-43B4-B0FB-3A6D2D72E870}" destId="{A6D2EA9A-E22E-48E0-8B9B-4AF1D09BCB37}" srcOrd="14" destOrd="0" presId="urn:microsoft.com/office/officeart/2009/3/layout/RandomtoResultProcess"/>
    <dgm:cxn modelId="{3CCBDCA5-241A-40A9-A565-03292316F59D}" type="presParOf" srcId="{163F2580-F435-43B4-B0FB-3A6D2D72E870}" destId="{A6AD5AA8-24DD-44BA-8ECF-3DAB4AAACAFE}" srcOrd="15" destOrd="0" presId="urn:microsoft.com/office/officeart/2009/3/layout/RandomtoResultProcess"/>
    <dgm:cxn modelId="{88A3E148-E649-4F8D-A1BF-6055C30A38BD}" type="presParOf" srcId="{163F2580-F435-43B4-B0FB-3A6D2D72E870}" destId="{D4ED2031-AA91-4F97-B4D2-1550E6F9C9F0}" srcOrd="16" destOrd="0" presId="urn:microsoft.com/office/officeart/2009/3/layout/RandomtoResultProcess"/>
    <dgm:cxn modelId="{47321400-75D5-4B6D-8661-251C778BA957}" type="presParOf" srcId="{163F2580-F435-43B4-B0FB-3A6D2D72E870}" destId="{F1D86303-914C-41BF-8240-8884EF702B70}" srcOrd="17" destOrd="0" presId="urn:microsoft.com/office/officeart/2009/3/layout/RandomtoResultProcess"/>
    <dgm:cxn modelId="{D47604EE-C2B9-4385-B14D-812884FAB715}" type="presParOf" srcId="{163F2580-F435-43B4-B0FB-3A6D2D72E870}" destId="{4E217E83-B60C-4A44-A2DE-3D5C16C446EB}" srcOrd="18" destOrd="0" presId="urn:microsoft.com/office/officeart/2009/3/layout/RandomtoResultProcess"/>
    <dgm:cxn modelId="{C763C419-0B4A-453F-9A9A-7BC108B38657}" type="presParOf" srcId="{163F2580-F435-43B4-B0FB-3A6D2D72E870}" destId="{52C83B22-9B51-46E5-8B07-6811F94304B9}" srcOrd="19" destOrd="0" presId="urn:microsoft.com/office/officeart/2009/3/layout/RandomtoResultProcess"/>
    <dgm:cxn modelId="{9B0F7870-036F-452D-94A0-753AEAB231BC}" type="presParOf" srcId="{415BACFF-62A1-43AD-90F6-38CAB11202BC}" destId="{251734C9-ACEA-490B-9AF9-C07F43090412}" srcOrd="1" destOrd="0" presId="urn:microsoft.com/office/officeart/2009/3/layout/RandomtoResultProcess"/>
    <dgm:cxn modelId="{AEACEB34-6828-4A85-AABB-1201434B23A7}" type="presParOf" srcId="{251734C9-ACEA-490B-9AF9-C07F43090412}" destId="{B70388B0-F00F-414F-8B85-0676A7AC56AC}" srcOrd="0" destOrd="0" presId="urn:microsoft.com/office/officeart/2009/3/layout/RandomtoResultProcess"/>
    <dgm:cxn modelId="{78D33A24-3246-468C-AD98-1011C1D9750B}" type="presParOf" srcId="{251734C9-ACEA-490B-9AF9-C07F43090412}" destId="{FE4466A7-B64D-4BE3-BF42-3E8B745D5E54}" srcOrd="1" destOrd="0" presId="urn:microsoft.com/office/officeart/2009/3/layout/RandomtoResultProcess"/>
    <dgm:cxn modelId="{D37F4EBA-6AE3-440C-B0FD-8434D316BEC8}" type="presParOf" srcId="{415BACFF-62A1-43AD-90F6-38CAB11202BC}" destId="{76860442-E772-4027-8201-196BB2AC8945}" srcOrd="2" destOrd="0" presId="urn:microsoft.com/office/officeart/2009/3/layout/RandomtoResultProcess"/>
    <dgm:cxn modelId="{560200C1-BFCE-46BD-B928-551ED4B0A25A}" type="presParOf" srcId="{415BACFF-62A1-43AD-90F6-38CAB11202BC}" destId="{07319B3B-8661-4B20-9F63-5A5B0146B489}" srcOrd="3" destOrd="0" presId="urn:microsoft.com/office/officeart/2009/3/layout/RandomtoResultProcess"/>
    <dgm:cxn modelId="{A1BECEAA-68FD-4481-AA6D-6D89D2C6F876}" type="presParOf" srcId="{07319B3B-8661-4B20-9F63-5A5B0146B489}" destId="{42879B49-6277-4FF0-801D-1CC4C9D00978}" srcOrd="0" destOrd="0" presId="urn:microsoft.com/office/officeart/2009/3/layout/RandomtoResultProcess"/>
    <dgm:cxn modelId="{6EFFBE3C-8181-41C5-A7A4-4FFB3C73D786}" type="presParOf" srcId="{07319B3B-8661-4B20-9F63-5A5B0146B489}" destId="{BF460583-89B5-432E-A1B9-D815C77E84B1}" srcOrd="1" destOrd="0" presId="urn:microsoft.com/office/officeart/2009/3/layout/RandomtoResultProcess"/>
    <dgm:cxn modelId="{7F4AE4AF-9963-48A6-AD6A-FCFEB3BA39DE}" type="presParOf" srcId="{415BACFF-62A1-43AD-90F6-38CAB11202BC}" destId="{F78821BB-AF11-4943-BBBC-C40AACD9D6FA}" srcOrd="4" destOrd="0" presId="urn:microsoft.com/office/officeart/2009/3/layout/RandomtoResultProcess"/>
    <dgm:cxn modelId="{7DA369CD-8CF5-49ED-86F8-C23A654B7EEF}" type="presParOf" srcId="{F78821BB-AF11-4943-BBBC-C40AACD9D6FA}" destId="{90BA8730-FBDA-4353-822B-E97044BC173D}" srcOrd="0" destOrd="0" presId="urn:microsoft.com/office/officeart/2009/3/layout/RandomtoResultProcess"/>
    <dgm:cxn modelId="{65000EAE-DBE0-4295-9FCD-805B5936BC11}" type="presParOf" srcId="{F78821BB-AF11-4943-BBBC-C40AACD9D6FA}" destId="{BD39F29E-B1B2-44EF-91CD-5203CF50853B}" srcOrd="1" destOrd="0" presId="urn:microsoft.com/office/officeart/2009/3/layout/RandomtoResultProcess"/>
    <dgm:cxn modelId="{9CF4592F-F920-491B-91B1-461E424FDDAE}" type="presParOf" srcId="{F78821BB-AF11-4943-BBBC-C40AACD9D6FA}" destId="{C350F4D0-0285-4D76-B11C-D3D7E68E85C3}" srcOrd="2" destOrd="0" presId="urn:microsoft.com/office/officeart/2009/3/layout/RandomtoResultProcess"/>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A53A7B-767A-45F7-8F66-817DFAF774C5}" type="doc">
      <dgm:prSet loTypeId="urn:microsoft.com/office/officeart/2005/8/layout/hChevron3" loCatId="process" qsTypeId="urn:microsoft.com/office/officeart/2005/8/quickstyle/simple1" qsCatId="simple" csTypeId="urn:microsoft.com/office/officeart/2005/8/colors/colorful5" csCatId="colorful" phldr="1"/>
      <dgm:spPr/>
    </dgm:pt>
    <dgm:pt modelId="{F7FF0D4F-FA84-469A-9826-106C222213DE}" type="pres">
      <dgm:prSet presAssocID="{EEA53A7B-767A-45F7-8F66-817DFAF774C5}" presName="Name0" presStyleCnt="0">
        <dgm:presLayoutVars>
          <dgm:dir/>
          <dgm:resizeHandles val="exact"/>
        </dgm:presLayoutVars>
      </dgm:prSet>
      <dgm:spPr/>
    </dgm:pt>
  </dgm:ptLst>
  <dgm:cxnLst>
    <dgm:cxn modelId="{295DD63E-36B0-4911-9934-50D4CBFB90D7}" type="presOf" srcId="{EEA53A7B-767A-45F7-8F66-817DFAF774C5}" destId="{F7FF0D4F-FA84-469A-9826-106C222213DE}"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A53A7B-767A-45F7-8F66-817DFAF774C5}" type="doc">
      <dgm:prSet loTypeId="urn:microsoft.com/office/officeart/2005/8/layout/hChevron3" loCatId="process" qsTypeId="urn:microsoft.com/office/officeart/2005/8/quickstyle/simple1" qsCatId="simple" csTypeId="urn:microsoft.com/office/officeart/2005/8/colors/colorful5" csCatId="colorful" phldr="1"/>
      <dgm:spPr/>
    </dgm:pt>
    <dgm:pt modelId="{F7FF0D4F-FA84-469A-9826-106C222213DE}" type="pres">
      <dgm:prSet presAssocID="{EEA53A7B-767A-45F7-8F66-817DFAF774C5}" presName="Name0" presStyleCnt="0">
        <dgm:presLayoutVars>
          <dgm:dir/>
          <dgm:resizeHandles val="exact"/>
        </dgm:presLayoutVars>
      </dgm:prSet>
      <dgm:spPr/>
    </dgm:pt>
  </dgm:ptLst>
  <dgm:cxnLst>
    <dgm:cxn modelId="{295DD63E-36B0-4911-9934-50D4CBFB90D7}" type="presOf" srcId="{EEA53A7B-767A-45F7-8F66-817DFAF774C5}" destId="{F7FF0D4F-FA84-469A-9826-106C222213DE}"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3AF45-04C1-4F3A-BA5C-0AC5A605F431}">
      <dsp:nvSpPr>
        <dsp:cNvPr id="0" name=""/>
        <dsp:cNvSpPr/>
      </dsp:nvSpPr>
      <dsp:spPr>
        <a:xfrm>
          <a:off x="1353056" y="696959"/>
          <a:ext cx="1955752" cy="64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0" i="0" kern="1200" dirty="0">
              <a:solidFill>
                <a:schemeClr val="accent3"/>
              </a:solidFill>
              <a:latin typeface="Calibri" charset="0"/>
              <a:ea typeface="Calibri" charset="0"/>
              <a:cs typeface="Calibri" charset="0"/>
            </a:rPr>
            <a:t>Programs</a:t>
          </a:r>
        </a:p>
      </dsp:txBody>
      <dsp:txXfrm>
        <a:off x="1353056" y="696959"/>
        <a:ext cx="1955752" cy="644509"/>
      </dsp:txXfrm>
    </dsp:sp>
    <dsp:sp modelId="{63851D03-3289-4DEF-B149-BB10EF6C48D6}">
      <dsp:nvSpPr>
        <dsp:cNvPr id="0" name=""/>
        <dsp:cNvSpPr/>
      </dsp:nvSpPr>
      <dsp:spPr>
        <a:xfrm>
          <a:off x="1353056" y="2056007"/>
          <a:ext cx="1955752" cy="120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a:solidFill>
                <a:srgbClr val="F07B00"/>
              </a:solidFill>
              <a:latin typeface="Calibri" charset="0"/>
              <a:ea typeface="Calibri" charset="0"/>
              <a:cs typeface="Calibri" charset="0"/>
            </a:rPr>
            <a:t>Present: </a:t>
          </a:r>
          <a:r>
            <a:rPr lang="en-US" sz="1600" b="0" i="0" kern="1200" dirty="0">
              <a:latin typeface="Calibri" charset="0"/>
              <a:ea typeface="Calibri" charset="0"/>
              <a:cs typeface="Calibri" charset="0"/>
            </a:rPr>
            <a:t>Diverse group of independent providers using lots of methods to achieve various goals</a:t>
          </a:r>
        </a:p>
      </dsp:txBody>
      <dsp:txXfrm>
        <a:off x="1353056" y="2056007"/>
        <a:ext cx="1955752" cy="1207496"/>
      </dsp:txXfrm>
    </dsp:sp>
    <dsp:sp modelId="{BA3A74BB-0CDB-491A-9F9E-35E3E2586480}">
      <dsp:nvSpPr>
        <dsp:cNvPr id="0" name=""/>
        <dsp:cNvSpPr/>
      </dsp:nvSpPr>
      <dsp:spPr>
        <a:xfrm>
          <a:off x="1350834" y="500939"/>
          <a:ext cx="155571" cy="155571"/>
        </a:xfrm>
        <a:prstGeom prst="ellipse">
          <a:avLst/>
        </a:prstGeom>
        <a:solidFill>
          <a:srgbClr val="658D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216E4D-24CB-4BBC-A937-7EEFBF4843A8}">
      <dsp:nvSpPr>
        <dsp:cNvPr id="0" name=""/>
        <dsp:cNvSpPr/>
      </dsp:nvSpPr>
      <dsp:spPr>
        <a:xfrm>
          <a:off x="1459734" y="283139"/>
          <a:ext cx="155571" cy="155571"/>
        </a:xfrm>
        <a:prstGeom prst="ellipse">
          <a:avLst/>
        </a:prstGeom>
        <a:solidFill>
          <a:srgbClr val="658D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37C18-0C88-4C49-B8FC-E6811F3E7ACB}">
      <dsp:nvSpPr>
        <dsp:cNvPr id="0" name=""/>
        <dsp:cNvSpPr/>
      </dsp:nvSpPr>
      <dsp:spPr>
        <a:xfrm>
          <a:off x="1721094" y="326699"/>
          <a:ext cx="244469" cy="244469"/>
        </a:xfrm>
        <a:prstGeom prst="ellipse">
          <a:avLst/>
        </a:prstGeom>
        <a:solidFill>
          <a:srgbClr val="658D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09B3D-9CCE-4A7E-95F7-3A83EC51A3A5}">
      <dsp:nvSpPr>
        <dsp:cNvPr id="0" name=""/>
        <dsp:cNvSpPr/>
      </dsp:nvSpPr>
      <dsp:spPr>
        <a:xfrm>
          <a:off x="1938893" y="87119"/>
          <a:ext cx="155571" cy="155571"/>
        </a:xfrm>
        <a:prstGeom prst="ellipse">
          <a:avLst/>
        </a:prstGeom>
        <a:solidFill>
          <a:srgbClr val="658D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CF2108-9EEB-4A30-BF1E-0B3A11D7FA9E}">
      <dsp:nvSpPr>
        <dsp:cNvPr id="0" name=""/>
        <dsp:cNvSpPr/>
      </dsp:nvSpPr>
      <dsp:spPr>
        <a:xfrm>
          <a:off x="2222033" y="0"/>
          <a:ext cx="155571" cy="155571"/>
        </a:xfrm>
        <a:prstGeom prst="ellipse">
          <a:avLst/>
        </a:prstGeom>
        <a:solidFill>
          <a:srgbClr val="658D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F5352-045B-4E73-B267-8E643F7C0C04}">
      <dsp:nvSpPr>
        <dsp:cNvPr id="0" name=""/>
        <dsp:cNvSpPr/>
      </dsp:nvSpPr>
      <dsp:spPr>
        <a:xfrm>
          <a:off x="2570512" y="152459"/>
          <a:ext cx="155571" cy="155571"/>
        </a:xfrm>
        <a:prstGeom prst="ellipse">
          <a:avLst/>
        </a:prstGeom>
        <a:solidFill>
          <a:srgbClr val="658D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B81C8-7EDB-46E3-A811-481D002F2CBE}">
      <dsp:nvSpPr>
        <dsp:cNvPr id="0" name=""/>
        <dsp:cNvSpPr/>
      </dsp:nvSpPr>
      <dsp:spPr>
        <a:xfrm>
          <a:off x="2788312" y="261359"/>
          <a:ext cx="244469" cy="244469"/>
        </a:xfrm>
        <a:prstGeom prst="ellipse">
          <a:avLst/>
        </a:prstGeom>
        <a:solidFill>
          <a:srgbClr val="F07B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A24EA-B1AC-4451-941D-86CE6BA1C7AF}">
      <dsp:nvSpPr>
        <dsp:cNvPr id="0" name=""/>
        <dsp:cNvSpPr/>
      </dsp:nvSpPr>
      <dsp:spPr>
        <a:xfrm>
          <a:off x="3093232" y="500939"/>
          <a:ext cx="155571" cy="155571"/>
        </a:xfrm>
        <a:prstGeom prst="ellipse">
          <a:avLst/>
        </a:prstGeom>
        <a:solidFill>
          <a:srgbClr val="658D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E84F6-F6E1-4534-92B2-A6EEA2CE6460}">
      <dsp:nvSpPr>
        <dsp:cNvPr id="0" name=""/>
        <dsp:cNvSpPr/>
      </dsp:nvSpPr>
      <dsp:spPr>
        <a:xfrm>
          <a:off x="3223912" y="740519"/>
          <a:ext cx="155571" cy="155571"/>
        </a:xfrm>
        <a:prstGeom prst="ellipse">
          <a:avLst/>
        </a:prstGeom>
        <a:solidFill>
          <a:srgbClr val="658D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C8E5D-3A9F-448C-9AC3-8522DAE3A159}">
      <dsp:nvSpPr>
        <dsp:cNvPr id="0" name=""/>
        <dsp:cNvSpPr/>
      </dsp:nvSpPr>
      <dsp:spPr>
        <a:xfrm>
          <a:off x="2114559" y="285751"/>
          <a:ext cx="400040" cy="400040"/>
        </a:xfrm>
        <a:prstGeom prst="ellipse">
          <a:avLst/>
        </a:prstGeom>
        <a:solidFill>
          <a:srgbClr val="7AA6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4D869F-AD83-4C6A-9825-AF67BF92F689}">
      <dsp:nvSpPr>
        <dsp:cNvPr id="0" name=""/>
        <dsp:cNvSpPr/>
      </dsp:nvSpPr>
      <dsp:spPr>
        <a:xfrm>
          <a:off x="1241934" y="1110778"/>
          <a:ext cx="155571" cy="155571"/>
        </a:xfrm>
        <a:prstGeom prst="ellipse">
          <a:avLst/>
        </a:prstGeom>
        <a:solidFill>
          <a:srgbClr val="658D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0879F-378C-4517-918E-306CE14D02DE}">
      <dsp:nvSpPr>
        <dsp:cNvPr id="0" name=""/>
        <dsp:cNvSpPr/>
      </dsp:nvSpPr>
      <dsp:spPr>
        <a:xfrm>
          <a:off x="1372614" y="1306798"/>
          <a:ext cx="244469" cy="244469"/>
        </a:xfrm>
        <a:prstGeom prst="ellipse">
          <a:avLst/>
        </a:prstGeom>
        <a:solidFill>
          <a:srgbClr val="F07B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2EA9A-E22E-48E0-8B9B-4AF1D09BCB37}">
      <dsp:nvSpPr>
        <dsp:cNvPr id="0" name=""/>
        <dsp:cNvSpPr/>
      </dsp:nvSpPr>
      <dsp:spPr>
        <a:xfrm>
          <a:off x="1699314" y="1481038"/>
          <a:ext cx="355591" cy="355591"/>
        </a:xfrm>
        <a:prstGeom prst="ellipse">
          <a:avLst/>
        </a:prstGeom>
        <a:solidFill>
          <a:srgbClr val="7AA6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D5AA8-24DD-44BA-8ECF-3DAB4AAACAFE}">
      <dsp:nvSpPr>
        <dsp:cNvPr id="0" name=""/>
        <dsp:cNvSpPr/>
      </dsp:nvSpPr>
      <dsp:spPr>
        <a:xfrm>
          <a:off x="2156693" y="1764177"/>
          <a:ext cx="155571" cy="155571"/>
        </a:xfrm>
        <a:prstGeom prst="ellipse">
          <a:avLst/>
        </a:prstGeom>
        <a:solidFill>
          <a:srgbClr val="658D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D2031-AA91-4F97-B4D2-1550E6F9C9F0}">
      <dsp:nvSpPr>
        <dsp:cNvPr id="0" name=""/>
        <dsp:cNvSpPr/>
      </dsp:nvSpPr>
      <dsp:spPr>
        <a:xfrm>
          <a:off x="2243813" y="1481038"/>
          <a:ext cx="244469" cy="244469"/>
        </a:xfrm>
        <a:prstGeom prst="ellipse">
          <a:avLst/>
        </a:prstGeom>
        <a:solidFill>
          <a:srgbClr val="658D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86303-914C-41BF-8240-8884EF702B70}">
      <dsp:nvSpPr>
        <dsp:cNvPr id="0" name=""/>
        <dsp:cNvSpPr/>
      </dsp:nvSpPr>
      <dsp:spPr>
        <a:xfrm>
          <a:off x="2461613" y="1785957"/>
          <a:ext cx="155571" cy="155571"/>
        </a:xfrm>
        <a:prstGeom prst="ellipse">
          <a:avLst/>
        </a:prstGeom>
        <a:solidFill>
          <a:srgbClr val="658D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17E83-B60C-4A44-A2DE-3D5C16C446EB}">
      <dsp:nvSpPr>
        <dsp:cNvPr id="0" name=""/>
        <dsp:cNvSpPr/>
      </dsp:nvSpPr>
      <dsp:spPr>
        <a:xfrm>
          <a:off x="2657632" y="1437478"/>
          <a:ext cx="355591" cy="355591"/>
        </a:xfrm>
        <a:prstGeom prst="ellipse">
          <a:avLst/>
        </a:prstGeom>
        <a:solidFill>
          <a:srgbClr val="F07B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83B22-9B51-46E5-8B07-6811F94304B9}">
      <dsp:nvSpPr>
        <dsp:cNvPr id="0" name=""/>
        <dsp:cNvSpPr/>
      </dsp:nvSpPr>
      <dsp:spPr>
        <a:xfrm>
          <a:off x="3136792" y="1350358"/>
          <a:ext cx="244469" cy="244469"/>
        </a:xfrm>
        <a:prstGeom prst="ellipse">
          <a:avLst/>
        </a:prstGeom>
        <a:solidFill>
          <a:srgbClr val="658D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0388B0-F00F-414F-8B85-0676A7AC56AC}">
      <dsp:nvSpPr>
        <dsp:cNvPr id="0" name=""/>
        <dsp:cNvSpPr/>
      </dsp:nvSpPr>
      <dsp:spPr>
        <a:xfrm>
          <a:off x="3381261" y="326337"/>
          <a:ext cx="717970" cy="1370684"/>
        </a:xfrm>
        <a:prstGeom prst="chevron">
          <a:avLst>
            <a:gd name="adj" fmla="val 62310"/>
          </a:avLst>
        </a:prstGeom>
        <a:solidFill>
          <a:srgbClr val="E1D555"/>
        </a:solidFill>
        <a:ln>
          <a:noFill/>
        </a:ln>
        <a:effectLst/>
      </dsp:spPr>
      <dsp:style>
        <a:lnRef idx="0">
          <a:scrgbClr r="0" g="0" b="0"/>
        </a:lnRef>
        <a:fillRef idx="1">
          <a:scrgbClr r="0" g="0" b="0"/>
        </a:fillRef>
        <a:effectRef idx="0">
          <a:scrgbClr r="0" g="0" b="0"/>
        </a:effectRef>
        <a:fontRef idx="minor">
          <a:schemeClr val="lt1"/>
        </a:fontRef>
      </dsp:style>
    </dsp:sp>
    <dsp:sp modelId="{42879B49-6277-4FF0-801D-1CC4C9D00978}">
      <dsp:nvSpPr>
        <dsp:cNvPr id="0" name=""/>
        <dsp:cNvSpPr/>
      </dsp:nvSpPr>
      <dsp:spPr>
        <a:xfrm>
          <a:off x="3968692" y="326337"/>
          <a:ext cx="717970" cy="1370684"/>
        </a:xfrm>
        <a:prstGeom prst="chevron">
          <a:avLst>
            <a:gd name="adj" fmla="val 62310"/>
          </a:avLst>
        </a:prstGeom>
        <a:solidFill>
          <a:srgbClr val="E1D555"/>
        </a:solidFill>
        <a:ln>
          <a:noFill/>
        </a:ln>
        <a:effectLst/>
      </dsp:spPr>
      <dsp:style>
        <a:lnRef idx="0">
          <a:scrgbClr r="0" g="0" b="0"/>
        </a:lnRef>
        <a:fillRef idx="1">
          <a:scrgbClr r="0" g="0" b="0"/>
        </a:fillRef>
        <a:effectRef idx="0">
          <a:scrgbClr r="0" g="0" b="0"/>
        </a:effectRef>
        <a:fontRef idx="minor">
          <a:schemeClr val="lt1"/>
        </a:fontRef>
      </dsp:style>
    </dsp:sp>
    <dsp:sp modelId="{90BA8730-FBDA-4353-822B-E97044BC173D}">
      <dsp:nvSpPr>
        <dsp:cNvPr id="0" name=""/>
        <dsp:cNvSpPr/>
      </dsp:nvSpPr>
      <dsp:spPr>
        <a:xfrm>
          <a:off x="4824416" y="228598"/>
          <a:ext cx="1664387" cy="1664387"/>
        </a:xfrm>
        <a:prstGeom prst="ellipse">
          <a:avLst/>
        </a:prstGeom>
        <a:solidFill>
          <a:srgbClr val="7AA6C5"/>
        </a:solidFill>
        <a:ln w="571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0" i="0" kern="1200" dirty="0">
              <a:latin typeface="Calibri" charset="0"/>
              <a:ea typeface="Calibri" charset="0"/>
              <a:cs typeface="Calibri" charset="0"/>
            </a:rPr>
            <a:t>Crisis response system</a:t>
          </a:r>
        </a:p>
      </dsp:txBody>
      <dsp:txXfrm>
        <a:off x="5068160" y="472342"/>
        <a:ext cx="1176899" cy="1176899"/>
      </dsp:txXfrm>
    </dsp:sp>
    <dsp:sp modelId="{BD39F29E-B1B2-44EF-91CD-5203CF50853B}">
      <dsp:nvSpPr>
        <dsp:cNvPr id="0" name=""/>
        <dsp:cNvSpPr/>
      </dsp:nvSpPr>
      <dsp:spPr>
        <a:xfrm>
          <a:off x="4686662" y="2056007"/>
          <a:ext cx="1958102" cy="120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a:solidFill>
                <a:srgbClr val="F07B00"/>
              </a:solidFill>
              <a:latin typeface="Calibri" charset="0"/>
              <a:ea typeface="Calibri" charset="0"/>
              <a:cs typeface="Calibri" charset="0"/>
            </a:rPr>
            <a:t>Vision: </a:t>
          </a:r>
          <a:r>
            <a:rPr lang="en-US" sz="1600" b="0" i="0" kern="1200" dirty="0">
              <a:solidFill>
                <a:schemeClr val="tx1"/>
              </a:solidFill>
              <a:latin typeface="Calibri" charset="0"/>
              <a:ea typeface="Calibri" charset="0"/>
              <a:cs typeface="Calibri" charset="0"/>
            </a:rPr>
            <a:t>A</a:t>
          </a:r>
          <a:r>
            <a:rPr lang="en-US" sz="1600" b="0" i="0" kern="1200" dirty="0">
              <a:latin typeface="Calibri" charset="0"/>
              <a:ea typeface="Calibri" charset="0"/>
              <a:cs typeface="Calibri" charset="0"/>
            </a:rPr>
            <a:t> collective network of providers aligning coordinated efforts and resources to maximize impact</a:t>
          </a:r>
        </a:p>
      </dsp:txBody>
      <dsp:txXfrm>
        <a:off x="4686662" y="2056007"/>
        <a:ext cx="1958102" cy="1207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1062" cy="459744"/>
          </a:xfrm>
          <a:prstGeom prst="rect">
            <a:avLst/>
          </a:prstGeom>
        </p:spPr>
        <p:txBody>
          <a:bodyPr vert="horz" lIns="91797" tIns="45898" rIns="91797" bIns="45898" rtlCol="0"/>
          <a:lstStyle>
            <a:lvl1pPr algn="l">
              <a:defRPr sz="1200"/>
            </a:lvl1pPr>
          </a:lstStyle>
          <a:p>
            <a:endParaRPr lang="en-US"/>
          </a:p>
        </p:txBody>
      </p:sp>
      <p:sp>
        <p:nvSpPr>
          <p:cNvPr id="3" name="Date Placeholder 2"/>
          <p:cNvSpPr>
            <a:spLocks noGrp="1"/>
          </p:cNvSpPr>
          <p:nvPr>
            <p:ph type="dt" idx="1"/>
          </p:nvPr>
        </p:nvSpPr>
        <p:spPr>
          <a:xfrm>
            <a:off x="3909791" y="0"/>
            <a:ext cx="2991062" cy="459744"/>
          </a:xfrm>
          <a:prstGeom prst="rect">
            <a:avLst/>
          </a:prstGeom>
        </p:spPr>
        <p:txBody>
          <a:bodyPr vert="horz" lIns="91797" tIns="45898" rIns="91797" bIns="45898" rtlCol="0"/>
          <a:lstStyle>
            <a:lvl1pPr algn="r">
              <a:defRPr sz="1200"/>
            </a:lvl1pPr>
          </a:lstStyle>
          <a:p>
            <a:fld id="{73F619AD-257C-024F-9AD4-02ED78B07A60}" type="datetimeFigureOut">
              <a:rPr lang="en-US" smtClean="0"/>
              <a:t>7/12/2017</a:t>
            </a:fld>
            <a:endParaRPr lang="en-US"/>
          </a:p>
        </p:txBody>
      </p:sp>
      <p:sp>
        <p:nvSpPr>
          <p:cNvPr id="4" name="Slide Image Placeholder 3"/>
          <p:cNvSpPr>
            <a:spLocks noGrp="1" noRot="1" noChangeAspect="1"/>
          </p:cNvSpPr>
          <p:nvPr>
            <p:ph type="sldImg" idx="2"/>
          </p:nvPr>
        </p:nvSpPr>
        <p:spPr>
          <a:xfrm>
            <a:off x="701675" y="1144588"/>
            <a:ext cx="5499100" cy="3094037"/>
          </a:xfrm>
          <a:prstGeom prst="rect">
            <a:avLst/>
          </a:prstGeom>
          <a:noFill/>
          <a:ln w="12700">
            <a:solidFill>
              <a:prstClr val="black"/>
            </a:solidFill>
          </a:ln>
        </p:spPr>
        <p:txBody>
          <a:bodyPr vert="horz" lIns="91797" tIns="45898" rIns="91797" bIns="45898" rtlCol="0" anchor="ctr"/>
          <a:lstStyle/>
          <a:p>
            <a:endParaRPr lang="en-US"/>
          </a:p>
        </p:txBody>
      </p:sp>
      <p:sp>
        <p:nvSpPr>
          <p:cNvPr id="5" name="Notes Placeholder 4"/>
          <p:cNvSpPr>
            <a:spLocks noGrp="1"/>
          </p:cNvSpPr>
          <p:nvPr>
            <p:ph type="body" sz="quarter" idx="3"/>
          </p:nvPr>
        </p:nvSpPr>
        <p:spPr>
          <a:xfrm>
            <a:off x="690245" y="4409718"/>
            <a:ext cx="5521960" cy="3607951"/>
          </a:xfrm>
          <a:prstGeom prst="rect">
            <a:avLst/>
          </a:prstGeom>
        </p:spPr>
        <p:txBody>
          <a:bodyPr vert="horz" lIns="91797" tIns="45898" rIns="91797" bIns="458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03308"/>
            <a:ext cx="2991062" cy="459743"/>
          </a:xfrm>
          <a:prstGeom prst="rect">
            <a:avLst/>
          </a:prstGeom>
        </p:spPr>
        <p:txBody>
          <a:bodyPr vert="horz" lIns="91797" tIns="45898" rIns="91797" bIns="45898" rtlCol="0" anchor="b"/>
          <a:lstStyle>
            <a:lvl1pPr algn="l">
              <a:defRPr sz="1200"/>
            </a:lvl1pPr>
          </a:lstStyle>
          <a:p>
            <a:endParaRPr lang="en-US"/>
          </a:p>
        </p:txBody>
      </p:sp>
      <p:sp>
        <p:nvSpPr>
          <p:cNvPr id="7" name="Slide Number Placeholder 6"/>
          <p:cNvSpPr>
            <a:spLocks noGrp="1"/>
          </p:cNvSpPr>
          <p:nvPr>
            <p:ph type="sldNum" sz="quarter" idx="5"/>
          </p:nvPr>
        </p:nvSpPr>
        <p:spPr>
          <a:xfrm>
            <a:off x="3909791" y="8703308"/>
            <a:ext cx="2991062" cy="459743"/>
          </a:xfrm>
          <a:prstGeom prst="rect">
            <a:avLst/>
          </a:prstGeom>
        </p:spPr>
        <p:txBody>
          <a:bodyPr vert="horz" lIns="91797" tIns="45898" rIns="91797" bIns="45898" rtlCol="0" anchor="b"/>
          <a:lstStyle>
            <a:lvl1pPr algn="r">
              <a:defRPr sz="1200"/>
            </a:lvl1pPr>
          </a:lstStyle>
          <a:p>
            <a:fld id="{5FFE3879-7E0C-2243-8200-1F945420EE2C}" type="slidenum">
              <a:rPr lang="en-US" smtClean="0"/>
              <a:t>‹#›</a:t>
            </a:fld>
            <a:endParaRPr lang="en-US"/>
          </a:p>
        </p:txBody>
      </p:sp>
    </p:spTree>
    <p:extLst>
      <p:ext uri="{BB962C8B-B14F-4D97-AF65-F5344CB8AC3E}">
        <p14:creationId xmlns:p14="http://schemas.microsoft.com/office/powerpoint/2010/main" val="86671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44588"/>
            <a:ext cx="5499100" cy="30940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E3879-7E0C-2243-8200-1F945420EE2C}" type="slidenum">
              <a:rPr lang="en-US" smtClean="0"/>
              <a:t>1</a:t>
            </a:fld>
            <a:endParaRPr lang="en-US"/>
          </a:p>
        </p:txBody>
      </p:sp>
    </p:spTree>
    <p:extLst>
      <p:ext uri="{BB962C8B-B14F-4D97-AF65-F5344CB8AC3E}">
        <p14:creationId xmlns:p14="http://schemas.microsoft.com/office/powerpoint/2010/main" val="44426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44588"/>
            <a:ext cx="5499100" cy="3094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84FDD-81D7-44B8-8D01-D9B1D15C6ACA}" type="slidenum">
              <a:rPr lang="en-US" smtClean="0"/>
              <a:t>7</a:t>
            </a:fld>
            <a:endParaRPr lang="en-US"/>
          </a:p>
        </p:txBody>
      </p:sp>
    </p:spTree>
    <p:extLst>
      <p:ext uri="{BB962C8B-B14F-4D97-AF65-F5344CB8AC3E}">
        <p14:creationId xmlns:p14="http://schemas.microsoft.com/office/powerpoint/2010/main" val="1001334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6410" y="0"/>
            <a:ext cx="9150409" cy="1085850"/>
          </a:xfrm>
          <a:prstGeom prst="rect">
            <a:avLst/>
          </a:prstGeom>
          <a:solidFill>
            <a:srgbClr val="564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4855845"/>
            <a:ext cx="3110635" cy="314325"/>
          </a:xfrm>
          <a:prstGeom prst="rect">
            <a:avLst/>
          </a:prstGeom>
          <a:solidFill>
            <a:srgbClr val="E1D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2" cstate="print">
            <a:alphaModFix amt="13000"/>
            <a:extLst>
              <a:ext uri="{28A0092B-C50C-407E-A947-70E740481C1C}">
                <a14:useLocalDpi xmlns:a14="http://schemas.microsoft.com/office/drawing/2010/main" val="0"/>
              </a:ext>
            </a:extLst>
          </a:blip>
          <a:srcRect r="14303" b="45322"/>
          <a:stretch/>
        </p:blipFill>
        <p:spPr>
          <a:xfrm>
            <a:off x="5867401" y="-171450"/>
            <a:ext cx="3664009" cy="1528889"/>
          </a:xfrm>
          <a:prstGeom prst="rect">
            <a:avLst/>
          </a:prstGeom>
        </p:spPr>
      </p:pic>
      <p:sp>
        <p:nvSpPr>
          <p:cNvPr id="6" name="Rectangle 5"/>
          <p:cNvSpPr/>
          <p:nvPr userDrawn="1"/>
        </p:nvSpPr>
        <p:spPr>
          <a:xfrm>
            <a:off x="2943708" y="4855845"/>
            <a:ext cx="6200293" cy="314325"/>
          </a:xfrm>
          <a:prstGeom prst="rect">
            <a:avLst/>
          </a:prstGeom>
          <a:solidFill>
            <a:srgbClr val="F0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80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5EC6AE1-68FA-4D68-B734-0EED393BD5D7}" type="datetimeFigureOut">
              <a:rPr lang="en-US" smtClean="0"/>
              <a:t>7/12/2017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a:t>
            </a:fld>
            <a:endParaRPr lang="en-US"/>
          </a:p>
        </p:txBody>
      </p:sp>
    </p:spTree>
    <p:extLst>
      <p:ext uri="{BB962C8B-B14F-4D97-AF65-F5344CB8AC3E}">
        <p14:creationId xmlns:p14="http://schemas.microsoft.com/office/powerpoint/2010/main" val="26495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p:cNvSpPr/>
          <p:nvPr userDrawn="1"/>
        </p:nvSpPr>
        <p:spPr>
          <a:xfrm>
            <a:off x="104293" y="99825"/>
            <a:ext cx="7515707" cy="757424"/>
          </a:xfrm>
          <a:prstGeom prst="rect">
            <a:avLst/>
          </a:prstGeom>
          <a:solidFill>
            <a:srgbClr val="5E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00" y="99825"/>
            <a:ext cx="1371600" cy="757424"/>
          </a:xfrm>
          <a:prstGeom prst="rect">
            <a:avLst/>
          </a:prstGeom>
          <a:solidFill>
            <a:srgbClr val="E1D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299057"/>
            <a:ext cx="1184236" cy="333173"/>
          </a:xfrm>
          <a:prstGeom prst="rect">
            <a:avLst/>
          </a:prstGeom>
        </p:spPr>
      </p:pic>
      <p:sp>
        <p:nvSpPr>
          <p:cNvPr id="26" name="Content Placeholder 25"/>
          <p:cNvSpPr>
            <a:spLocks noGrp="1"/>
          </p:cNvSpPr>
          <p:nvPr>
            <p:ph sz="quarter" idx="10"/>
          </p:nvPr>
        </p:nvSpPr>
        <p:spPr>
          <a:xfrm>
            <a:off x="457200" y="1657350"/>
            <a:ext cx="8248335" cy="31432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76200" y="102870"/>
            <a:ext cx="1371600" cy="75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8" name="Picture 21" descr="Atlanta Seal"/>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28600" y="114300"/>
            <a:ext cx="1012863" cy="742950"/>
          </a:xfrm>
          <a:prstGeom prst="ellipse">
            <a:avLst/>
          </a:prstGeom>
          <a:ln>
            <a:noFill/>
          </a:ln>
          <a:effectLst>
            <a:glow>
              <a:schemeClr val="bg1"/>
            </a:glow>
          </a:effectLst>
        </p:spPr>
      </p:pic>
      <p:sp>
        <p:nvSpPr>
          <p:cNvPr id="10"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a:t>
            </a:fld>
            <a:endParaRPr lang="en-US"/>
          </a:p>
        </p:txBody>
      </p:sp>
    </p:spTree>
    <p:extLst>
      <p:ext uri="{BB962C8B-B14F-4D97-AF65-F5344CB8AC3E}">
        <p14:creationId xmlns:p14="http://schemas.microsoft.com/office/powerpoint/2010/main" val="319587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6" name="Text Placeholder 2"/>
          <p:cNvSpPr>
            <a:spLocks noGrp="1"/>
          </p:cNvSpPr>
          <p:nvPr userDrawn="1">
            <p:ph type="body" sz="quarter" idx="10" hasCustomPrompt="1"/>
          </p:nvPr>
        </p:nvSpPr>
        <p:spPr>
          <a:xfrm>
            <a:off x="3688172" y="1543050"/>
            <a:ext cx="5074829" cy="2400300"/>
          </a:xfrm>
          <a:prstGeom prst="rect">
            <a:avLst/>
          </a:prstGeom>
        </p:spPr>
        <p:txBody>
          <a:bodyPr anchor="ctr"/>
          <a:lstStyle>
            <a:lvl1pPr marL="457200" indent="-457200">
              <a:buFont typeface="Arial" panose="020B0604020202020204" pitchFamily="34" charset="0"/>
              <a:buChar char="•"/>
              <a:defRPr baseline="0"/>
            </a:lvl1pPr>
          </a:lstStyle>
          <a:p>
            <a:pPr lvl="0"/>
            <a:r>
              <a:rPr lang="en-US" dirty="0"/>
              <a:t>Welcome</a:t>
            </a:r>
          </a:p>
        </p:txBody>
      </p:sp>
      <p:sp>
        <p:nvSpPr>
          <p:cNvPr id="30" name="Text Placeholder 2"/>
          <p:cNvSpPr>
            <a:spLocks noGrp="1"/>
          </p:cNvSpPr>
          <p:nvPr userDrawn="1">
            <p:ph type="body" sz="quarter" idx="11" hasCustomPrompt="1"/>
          </p:nvPr>
        </p:nvSpPr>
        <p:spPr>
          <a:xfrm>
            <a:off x="457200" y="2149008"/>
            <a:ext cx="2438400" cy="1245534"/>
          </a:xfrm>
          <a:prstGeom prst="rect">
            <a:avLst/>
          </a:prstGeom>
        </p:spPr>
        <p:txBody>
          <a:bodyPr anchor="ctr">
            <a:normAutofit/>
          </a:bodyPr>
          <a:lstStyle>
            <a:lvl1pPr marL="0" indent="0" algn="ctr">
              <a:buFont typeface="Arial" panose="020B0604020202020204" pitchFamily="34" charset="0"/>
              <a:buNone/>
              <a:defRPr sz="2800" baseline="0">
                <a:solidFill>
                  <a:srgbClr val="658D1B"/>
                </a:solidFill>
              </a:defRPr>
            </a:lvl1pPr>
          </a:lstStyle>
          <a:p>
            <a:pPr lvl="0"/>
            <a:r>
              <a:rPr lang="en-US" dirty="0"/>
              <a:t>Agenda/Table of Contents  </a:t>
            </a:r>
          </a:p>
        </p:txBody>
      </p:sp>
      <p:sp>
        <p:nvSpPr>
          <p:cNvPr id="13" name="Rectangle 12"/>
          <p:cNvSpPr/>
          <p:nvPr userDrawn="1"/>
        </p:nvSpPr>
        <p:spPr>
          <a:xfrm>
            <a:off x="104293" y="99825"/>
            <a:ext cx="7515707" cy="757424"/>
          </a:xfrm>
          <a:prstGeom prst="rect">
            <a:avLst/>
          </a:prstGeom>
          <a:solidFill>
            <a:srgbClr val="F0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7620000" y="99825"/>
            <a:ext cx="1371600" cy="757424"/>
          </a:xfrm>
          <a:prstGeom prst="rect">
            <a:avLst/>
          </a:prstGeom>
          <a:solidFill>
            <a:srgbClr val="E1D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299057"/>
            <a:ext cx="1184236" cy="333173"/>
          </a:xfrm>
          <a:prstGeom prst="rect">
            <a:avLst/>
          </a:prstGeom>
        </p:spPr>
      </p:pic>
      <p:sp>
        <p:nvSpPr>
          <p:cNvPr id="11" name="Rectangle 10"/>
          <p:cNvSpPr/>
          <p:nvPr userDrawn="1"/>
        </p:nvSpPr>
        <p:spPr>
          <a:xfrm>
            <a:off x="76200" y="102870"/>
            <a:ext cx="1371600" cy="75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1" descr="Atlanta Seal"/>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28600" y="114300"/>
            <a:ext cx="1012863" cy="742950"/>
          </a:xfrm>
          <a:prstGeom prst="ellipse">
            <a:avLst/>
          </a:prstGeom>
          <a:ln>
            <a:noFill/>
          </a:ln>
          <a:effectLst>
            <a:glow>
              <a:schemeClr val="bg1"/>
            </a:glow>
          </a:effectLst>
        </p:spPr>
      </p:pic>
      <p:sp>
        <p:nvSpPr>
          <p:cNvPr id="15"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a:t>
            </a:fld>
            <a:endParaRPr lang="en-US"/>
          </a:p>
        </p:txBody>
      </p:sp>
    </p:spTree>
    <p:extLst>
      <p:ext uri="{BB962C8B-B14F-4D97-AF65-F5344CB8AC3E}">
        <p14:creationId xmlns:p14="http://schemas.microsoft.com/office/powerpoint/2010/main" val="179854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6" name="Text Placeholder 2"/>
          <p:cNvSpPr>
            <a:spLocks noGrp="1"/>
          </p:cNvSpPr>
          <p:nvPr userDrawn="1">
            <p:ph type="body" sz="quarter" idx="10" hasCustomPrompt="1"/>
          </p:nvPr>
        </p:nvSpPr>
        <p:spPr>
          <a:xfrm>
            <a:off x="3688172" y="1543050"/>
            <a:ext cx="5074829" cy="2400300"/>
          </a:xfrm>
          <a:prstGeom prst="rect">
            <a:avLst/>
          </a:prstGeom>
        </p:spPr>
        <p:txBody>
          <a:bodyPr anchor="ctr"/>
          <a:lstStyle>
            <a:lvl1pPr marL="457200" indent="-457200">
              <a:buFont typeface="Arial" panose="020B0604020202020204" pitchFamily="34" charset="0"/>
              <a:buChar char="•"/>
              <a:defRPr baseline="0"/>
            </a:lvl1pPr>
          </a:lstStyle>
          <a:p>
            <a:pPr lvl="0"/>
            <a:r>
              <a:rPr lang="en-US" dirty="0"/>
              <a:t>Welcome</a:t>
            </a:r>
          </a:p>
        </p:txBody>
      </p:sp>
      <p:cxnSp>
        <p:nvCxnSpPr>
          <p:cNvPr id="29" name="Straight Connector 28"/>
          <p:cNvCxnSpPr/>
          <p:nvPr userDrawn="1"/>
        </p:nvCxnSpPr>
        <p:spPr>
          <a:xfrm>
            <a:off x="3352800" y="1600200"/>
            <a:ext cx="0" cy="2343150"/>
          </a:xfrm>
          <a:prstGeom prst="line">
            <a:avLst/>
          </a:prstGeom>
          <a:ln>
            <a:solidFill>
              <a:srgbClr val="E1D555"/>
            </a:solidFill>
          </a:ln>
        </p:spPr>
        <p:style>
          <a:lnRef idx="1">
            <a:schemeClr val="accent1"/>
          </a:lnRef>
          <a:fillRef idx="0">
            <a:schemeClr val="accent1"/>
          </a:fillRef>
          <a:effectRef idx="0">
            <a:schemeClr val="accent1"/>
          </a:effectRef>
          <a:fontRef idx="minor">
            <a:schemeClr val="tx1"/>
          </a:fontRef>
        </p:style>
      </p:cxnSp>
      <p:sp>
        <p:nvSpPr>
          <p:cNvPr id="30" name="Text Placeholder 2"/>
          <p:cNvSpPr>
            <a:spLocks noGrp="1"/>
          </p:cNvSpPr>
          <p:nvPr userDrawn="1">
            <p:ph type="body" sz="quarter" idx="11" hasCustomPrompt="1"/>
          </p:nvPr>
        </p:nvSpPr>
        <p:spPr>
          <a:xfrm>
            <a:off x="457200" y="2149008"/>
            <a:ext cx="2438400" cy="1245534"/>
          </a:xfrm>
          <a:prstGeom prst="rect">
            <a:avLst/>
          </a:prstGeom>
        </p:spPr>
        <p:txBody>
          <a:bodyPr anchor="ctr">
            <a:normAutofit/>
          </a:bodyPr>
          <a:lstStyle>
            <a:lvl1pPr marL="0" indent="0" algn="ctr">
              <a:buFont typeface="Arial" panose="020B0604020202020204" pitchFamily="34" charset="0"/>
              <a:buNone/>
              <a:defRPr sz="2800" baseline="0">
                <a:solidFill>
                  <a:srgbClr val="658D1B"/>
                </a:solidFill>
              </a:defRPr>
            </a:lvl1pPr>
          </a:lstStyle>
          <a:p>
            <a:pPr lvl="0"/>
            <a:r>
              <a:rPr lang="en-US" dirty="0"/>
              <a:t>Agenda/Table of Contents  </a:t>
            </a:r>
          </a:p>
        </p:txBody>
      </p:sp>
      <p:sp>
        <p:nvSpPr>
          <p:cNvPr id="9" name="Rectangle 8"/>
          <p:cNvSpPr/>
          <p:nvPr userDrawn="1"/>
        </p:nvSpPr>
        <p:spPr>
          <a:xfrm>
            <a:off x="104293" y="99825"/>
            <a:ext cx="7515707" cy="757424"/>
          </a:xfrm>
          <a:prstGeom prst="rect">
            <a:avLst/>
          </a:prstGeom>
          <a:solidFill>
            <a:srgbClr val="F0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7620000" y="99825"/>
            <a:ext cx="1371600" cy="757424"/>
          </a:xfrm>
          <a:prstGeom prst="rect">
            <a:avLst/>
          </a:prstGeom>
          <a:solidFill>
            <a:srgbClr val="E1D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299057"/>
            <a:ext cx="1184236" cy="333173"/>
          </a:xfrm>
          <a:prstGeom prst="rect">
            <a:avLst/>
          </a:prstGeom>
        </p:spPr>
      </p:pic>
      <p:sp>
        <p:nvSpPr>
          <p:cNvPr id="12" name="Rectangle 11"/>
          <p:cNvSpPr/>
          <p:nvPr userDrawn="1"/>
        </p:nvSpPr>
        <p:spPr>
          <a:xfrm>
            <a:off x="76200" y="102870"/>
            <a:ext cx="1371600" cy="75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1" descr="Atlanta Seal"/>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28600" y="114300"/>
            <a:ext cx="1012863" cy="742950"/>
          </a:xfrm>
          <a:prstGeom prst="ellipse">
            <a:avLst/>
          </a:prstGeom>
          <a:ln>
            <a:noFill/>
          </a:ln>
          <a:effectLst>
            <a:glow>
              <a:schemeClr val="bg1"/>
            </a:glow>
          </a:effectLst>
        </p:spPr>
      </p:pic>
      <p:sp>
        <p:nvSpPr>
          <p:cNvPr id="15"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600200"/>
            <a:ext cx="4040188" cy="29944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6" y="1600201"/>
            <a:ext cx="4041775" cy="29944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04293" y="99825"/>
            <a:ext cx="7515707" cy="757424"/>
          </a:xfrm>
          <a:prstGeom prst="rect">
            <a:avLst/>
          </a:prstGeom>
          <a:solidFill>
            <a:srgbClr val="7AA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7620000" y="99825"/>
            <a:ext cx="1371600" cy="757424"/>
          </a:xfrm>
          <a:prstGeom prst="rect">
            <a:avLst/>
          </a:prstGeom>
          <a:solidFill>
            <a:srgbClr val="E1D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299057"/>
            <a:ext cx="1184236" cy="333173"/>
          </a:xfrm>
          <a:prstGeom prst="rect">
            <a:avLst/>
          </a:prstGeom>
        </p:spPr>
      </p:pic>
      <p:sp>
        <p:nvSpPr>
          <p:cNvPr id="19" name="Rectangle 18"/>
          <p:cNvSpPr/>
          <p:nvPr userDrawn="1"/>
        </p:nvSpPr>
        <p:spPr>
          <a:xfrm>
            <a:off x="76200" y="102870"/>
            <a:ext cx="1371600" cy="75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21" descr="Atlanta Seal"/>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28600" y="114300"/>
            <a:ext cx="1012863" cy="742950"/>
          </a:xfrm>
          <a:prstGeom prst="ellipse">
            <a:avLst/>
          </a:prstGeom>
          <a:ln>
            <a:noFill/>
          </a:ln>
          <a:effectLst>
            <a:glow>
              <a:schemeClr val="bg1"/>
            </a:glow>
          </a:effectLst>
        </p:spPr>
      </p:pic>
      <p:sp>
        <p:nvSpPr>
          <p:cNvPr id="10"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a:t>
            </a:fld>
            <a:endParaRPr lang="en-US"/>
          </a:p>
        </p:txBody>
      </p:sp>
    </p:spTree>
    <p:extLst>
      <p:ext uri="{BB962C8B-B14F-4D97-AF65-F5344CB8AC3E}">
        <p14:creationId xmlns:p14="http://schemas.microsoft.com/office/powerpoint/2010/main" val="84122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600200"/>
            <a:ext cx="4040188" cy="29944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6" y="1600201"/>
            <a:ext cx="4041775" cy="29944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04293" y="99825"/>
            <a:ext cx="7515707" cy="757424"/>
          </a:xfrm>
          <a:prstGeom prst="rect">
            <a:avLst/>
          </a:prstGeom>
          <a:solidFill>
            <a:srgbClr val="658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7620000" y="99825"/>
            <a:ext cx="1371600" cy="757424"/>
          </a:xfrm>
          <a:prstGeom prst="rect">
            <a:avLst/>
          </a:prstGeom>
          <a:solidFill>
            <a:srgbClr val="E1D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299057"/>
            <a:ext cx="1184236" cy="333173"/>
          </a:xfrm>
          <a:prstGeom prst="rect">
            <a:avLst/>
          </a:prstGeom>
        </p:spPr>
      </p:pic>
      <p:sp>
        <p:nvSpPr>
          <p:cNvPr id="14" name="Rectangle 13"/>
          <p:cNvSpPr/>
          <p:nvPr userDrawn="1"/>
        </p:nvSpPr>
        <p:spPr>
          <a:xfrm>
            <a:off x="76200" y="102870"/>
            <a:ext cx="1371600" cy="75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21" descr="Atlanta Seal"/>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28600" y="114300"/>
            <a:ext cx="1012863" cy="742950"/>
          </a:xfrm>
          <a:prstGeom prst="ellipse">
            <a:avLst/>
          </a:prstGeom>
          <a:ln>
            <a:noFill/>
          </a:ln>
          <a:effectLst>
            <a:glow>
              <a:schemeClr val="bg1"/>
            </a:glow>
          </a:effectLst>
        </p:spPr>
      </p:pic>
      <p:sp>
        <p:nvSpPr>
          <p:cNvPr id="10"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E1D55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mt="21000"/>
            <a:extLst>
              <a:ext uri="{28A0092B-C50C-407E-A947-70E740481C1C}">
                <a14:useLocalDpi xmlns:a14="http://schemas.microsoft.com/office/drawing/2010/main" val="0"/>
              </a:ext>
            </a:extLst>
          </a:blip>
          <a:srcRect r="14303" b="45322"/>
          <a:stretch/>
        </p:blipFill>
        <p:spPr>
          <a:xfrm>
            <a:off x="2268558" y="2286000"/>
            <a:ext cx="6875443" cy="2868930"/>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4514850"/>
            <a:ext cx="1527048" cy="429619"/>
          </a:xfrm>
          <a:prstGeom prst="rect">
            <a:avLst/>
          </a:prstGeom>
        </p:spPr>
      </p:pic>
      <p:sp>
        <p:nvSpPr>
          <p:cNvPr id="23" name="Title 1"/>
          <p:cNvSpPr>
            <a:spLocks noGrp="1"/>
          </p:cNvSpPr>
          <p:nvPr>
            <p:ph type="title"/>
          </p:nvPr>
        </p:nvSpPr>
        <p:spPr>
          <a:xfrm>
            <a:off x="332770" y="1600200"/>
            <a:ext cx="8509479" cy="2343150"/>
          </a:xfrm>
          <a:prstGeom prst="rect">
            <a:avLst/>
          </a:prstGeom>
        </p:spPr>
        <p:txBody>
          <a:bodyPr/>
          <a:lstStyle>
            <a:lvl1pPr>
              <a:defRPr>
                <a:solidFill>
                  <a:srgbClr val="5E514D"/>
                </a:solidFill>
              </a:defRPr>
            </a:lvl1pPr>
          </a:lstStyle>
          <a:p>
            <a:r>
              <a:rPr lang="en-US" dirty="0"/>
              <a:t>Click to edit Master title style</a:t>
            </a:r>
          </a:p>
        </p:txBody>
      </p:sp>
    </p:spTree>
    <p:extLst>
      <p:ext uri="{BB962C8B-B14F-4D97-AF65-F5344CB8AC3E}">
        <p14:creationId xmlns:p14="http://schemas.microsoft.com/office/powerpoint/2010/main" val="39192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3829050"/>
          </a:xfrm>
          <a:prstGeom prst="rect">
            <a:avLst/>
          </a:prstGeom>
          <a:solidFill>
            <a:srgbClr val="F0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p>
        </p:txBody>
      </p:sp>
      <p:sp>
        <p:nvSpPr>
          <p:cNvPr id="4" name="TextBox 3"/>
          <p:cNvSpPr txBox="1"/>
          <p:nvPr userDrawn="1"/>
        </p:nvSpPr>
        <p:spPr>
          <a:xfrm>
            <a:off x="762000" y="742950"/>
            <a:ext cx="4267200" cy="3139321"/>
          </a:xfrm>
          <a:prstGeom prst="rect">
            <a:avLst/>
          </a:prstGeom>
          <a:noFill/>
        </p:spPr>
        <p:txBody>
          <a:bodyPr wrap="square" rtlCol="0">
            <a:spAutoFit/>
          </a:bodyPr>
          <a:lstStyle/>
          <a:p>
            <a:r>
              <a:rPr lang="en-US" sz="3600" b="1" dirty="0">
                <a:solidFill>
                  <a:schemeClr val="bg1"/>
                </a:solidFill>
              </a:rPr>
              <a:t>Thank you!</a:t>
            </a:r>
          </a:p>
          <a:p>
            <a:endParaRPr lang="en-US" dirty="0">
              <a:solidFill>
                <a:schemeClr val="bg1"/>
              </a:solidFill>
            </a:endParaRPr>
          </a:p>
          <a:p>
            <a:r>
              <a:rPr lang="en-US" b="1" dirty="0">
                <a:solidFill>
                  <a:schemeClr val="bg1"/>
                </a:solidFill>
              </a:rPr>
              <a:t>CONTACT:</a:t>
            </a:r>
          </a:p>
          <a:p>
            <a:r>
              <a:rPr lang="en-US" sz="1800" b="1" i="0" kern="1200" dirty="0" err="1">
                <a:solidFill>
                  <a:schemeClr val="bg1"/>
                </a:solidFill>
                <a:effectLst/>
                <a:latin typeface="+mn-lt"/>
                <a:ea typeface="+mn-ea"/>
                <a:cs typeface="+mn-cs"/>
              </a:rPr>
              <a:t>Cathryn</a:t>
            </a:r>
            <a:r>
              <a:rPr lang="en-US" sz="1800" b="1" i="0" kern="1200" dirty="0">
                <a:solidFill>
                  <a:schemeClr val="bg1"/>
                </a:solidFill>
                <a:effectLst/>
                <a:latin typeface="+mn-lt"/>
                <a:ea typeface="+mn-ea"/>
                <a:cs typeface="+mn-cs"/>
              </a:rPr>
              <a:t> </a:t>
            </a:r>
            <a:r>
              <a:rPr lang="en-US" sz="1800" b="1" i="0" kern="1200" dirty="0" err="1">
                <a:solidFill>
                  <a:schemeClr val="bg1"/>
                </a:solidFill>
                <a:effectLst/>
                <a:latin typeface="+mn-lt"/>
                <a:ea typeface="+mn-ea"/>
                <a:cs typeface="+mn-cs"/>
              </a:rPr>
              <a:t>Marchman</a:t>
            </a:r>
            <a:r>
              <a:rPr lang="en-US" sz="1800" b="0" i="0" kern="1200" dirty="0">
                <a:solidFill>
                  <a:schemeClr val="bg1"/>
                </a:solidFill>
                <a:effectLst/>
                <a:latin typeface="+mn-lt"/>
                <a:ea typeface="+mn-ea"/>
                <a:cs typeface="+mn-cs"/>
              </a:rPr>
              <a:t>, LCSW, Esq.</a:t>
            </a:r>
          </a:p>
          <a:p>
            <a:r>
              <a:rPr lang="en-US" sz="1800" b="0" i="0" kern="1200" dirty="0">
                <a:solidFill>
                  <a:schemeClr val="bg1"/>
                </a:solidFill>
                <a:effectLst/>
                <a:latin typeface="+mn-lt"/>
                <a:ea typeface="+mn-ea"/>
                <a:cs typeface="+mn-cs"/>
              </a:rPr>
              <a:t>Executive Director</a:t>
            </a:r>
          </a:p>
          <a:p>
            <a:endParaRPr lang="en-US" dirty="0">
              <a:solidFill>
                <a:schemeClr val="bg1"/>
              </a:solidFill>
            </a:endParaRPr>
          </a:p>
          <a:p>
            <a:r>
              <a:rPr lang="en-US" dirty="0" err="1">
                <a:solidFill>
                  <a:schemeClr val="bg1"/>
                </a:solidFill>
              </a:rPr>
              <a:t>CFMarchman@AtlantaGa.Gov</a:t>
            </a:r>
            <a:endParaRPr lang="en-US" dirty="0">
              <a:solidFill>
                <a:schemeClr val="bg1"/>
              </a:solidFill>
            </a:endParaRPr>
          </a:p>
          <a:p>
            <a:r>
              <a:rPr lang="en-US" dirty="0">
                <a:solidFill>
                  <a:schemeClr val="bg1"/>
                </a:solidFill>
              </a:rPr>
              <a:t>404-694-2262</a:t>
            </a:r>
          </a:p>
          <a:p>
            <a:r>
              <a:rPr lang="en-US" dirty="0" err="1">
                <a:solidFill>
                  <a:schemeClr val="bg1"/>
                </a:solidFill>
              </a:rPr>
              <a:t>Partnersforhome.org</a:t>
            </a:r>
            <a:endParaRPr lang="en-US" dirty="0">
              <a:solidFill>
                <a:schemeClr val="bg1"/>
              </a:solidFill>
            </a:endParaRPr>
          </a:p>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7447" y="4171950"/>
            <a:ext cx="2598017" cy="730925"/>
          </a:xfrm>
          <a:prstGeom prst="rect">
            <a:avLst/>
          </a:prstGeom>
        </p:spPr>
      </p:pic>
      <p:sp>
        <p:nvSpPr>
          <p:cNvPr id="7" name="Rectangle 6"/>
          <p:cNvSpPr/>
          <p:nvPr userDrawn="1"/>
        </p:nvSpPr>
        <p:spPr>
          <a:xfrm>
            <a:off x="0" y="3514725"/>
            <a:ext cx="3110635" cy="314325"/>
          </a:xfrm>
          <a:prstGeom prst="rect">
            <a:avLst/>
          </a:prstGeom>
          <a:solidFill>
            <a:srgbClr val="E1D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943708" y="3514725"/>
            <a:ext cx="6200293" cy="314325"/>
          </a:xfrm>
          <a:prstGeom prst="rect">
            <a:avLst/>
          </a:prstGeom>
          <a:solidFill>
            <a:srgbClr val="5E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15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E1D55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36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21150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4" r:id="rId4"/>
    <p:sldLayoutId id="2147483653" r:id="rId5"/>
    <p:sldLayoutId id="2147483665" r:id="rId6"/>
    <p:sldLayoutId id="2147483663" r:id="rId7"/>
    <p:sldLayoutId id="2147483662" r:id="rId8"/>
    <p:sldLayoutId id="2147483651" r:id="rId9"/>
    <p:sldLayoutId id="2147483666"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257300"/>
            <a:ext cx="7467600" cy="1569660"/>
          </a:xfrm>
          <a:prstGeom prst="rect">
            <a:avLst/>
          </a:prstGeom>
          <a:noFill/>
        </p:spPr>
        <p:txBody>
          <a:bodyPr wrap="square" rtlCol="0">
            <a:spAutoFit/>
          </a:bodyPr>
          <a:lstStyle/>
          <a:p>
            <a:pPr algn="ctr"/>
            <a:r>
              <a:rPr lang="en-US" sz="3600" b="1" dirty="0">
                <a:solidFill>
                  <a:srgbClr val="7AA6C5"/>
                </a:solidFill>
              </a:rPr>
              <a:t>Homeless Opportunity Bond:</a:t>
            </a:r>
          </a:p>
          <a:p>
            <a:pPr algn="ctr"/>
            <a:r>
              <a:rPr lang="en-US" sz="3000" b="1" dirty="0">
                <a:solidFill>
                  <a:srgbClr val="7AA6C5"/>
                </a:solidFill>
              </a:rPr>
              <a:t>Funding a </a:t>
            </a:r>
            <a:r>
              <a:rPr lang="en-US" sz="3000" b="1" dirty="0" err="1">
                <a:solidFill>
                  <a:srgbClr val="658D1B"/>
                </a:solidFill>
              </a:rPr>
              <a:t>ClearPath</a:t>
            </a:r>
            <a:r>
              <a:rPr lang="en-US" sz="3000" b="1" dirty="0">
                <a:solidFill>
                  <a:srgbClr val="7AA6C5"/>
                </a:solidFill>
              </a:rPr>
              <a:t> to Make Homelessness Rare, Brief and Non-Recurring in Atlanta</a:t>
            </a:r>
          </a:p>
        </p:txBody>
      </p:sp>
      <p:sp>
        <p:nvSpPr>
          <p:cNvPr id="5" name="TextBox 4"/>
          <p:cNvSpPr txBox="1"/>
          <p:nvPr/>
        </p:nvSpPr>
        <p:spPr>
          <a:xfrm>
            <a:off x="533400" y="4454352"/>
            <a:ext cx="8229600" cy="461665"/>
          </a:xfrm>
          <a:prstGeom prst="rect">
            <a:avLst/>
          </a:prstGeom>
          <a:noFill/>
        </p:spPr>
        <p:txBody>
          <a:bodyPr wrap="square" rtlCol="0">
            <a:spAutoFit/>
          </a:bodyPr>
          <a:lstStyle/>
          <a:p>
            <a:pPr algn="ctr"/>
            <a:r>
              <a:rPr lang="en-US" sz="2400" b="1" dirty="0">
                <a:solidFill>
                  <a:srgbClr val="5E514D"/>
                </a:solidFill>
              </a:rPr>
              <a:t>FEC Committee •  July 12, 2017</a:t>
            </a:r>
          </a:p>
        </p:txBody>
      </p:sp>
      <p:pic>
        <p:nvPicPr>
          <p:cNvPr id="6" name="Picture 21" descr="Atlanta Seal"/>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3657601" y="3230551"/>
            <a:ext cx="1668403" cy="1223801"/>
          </a:xfrm>
          <a:prstGeom prst="ellipse">
            <a:avLst/>
          </a:prstGeom>
          <a:ln>
            <a:noFill/>
          </a:ln>
          <a:effectLst>
            <a:glow>
              <a:schemeClr val="bg1"/>
            </a:glo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1" y="3506632"/>
            <a:ext cx="2161693" cy="608168"/>
          </a:xfrm>
          <a:prstGeom prst="rect">
            <a:avLst/>
          </a:prstGeom>
        </p:spPr>
      </p:pic>
      <p:pic>
        <p:nvPicPr>
          <p:cNvPr id="3074" name="Picture 2" descr="C:\Users\cfmarchman\AppData\Local\Microsoft\Windows\Temporary Internet Files\Content.Outlook\LIPF28ZD\iAtlanta-logo-horiz-RG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6152" y="3506632"/>
            <a:ext cx="3182598" cy="59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236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028700"/>
            <a:ext cx="8229600" cy="400050"/>
          </a:xfrm>
          <a:prstGeom prst="rect">
            <a:avLst/>
          </a:prstGeom>
        </p:spPr>
        <p:txBody>
          <a:bodyPr>
            <a:normAutofit fontScale="90000"/>
          </a:bodyPr>
          <a:lstStyle/>
          <a:p>
            <a:r>
              <a:rPr lang="en-US" sz="3200" b="1" dirty="0">
                <a:solidFill>
                  <a:srgbClr val="658D1B"/>
                </a:solidFill>
              </a:rPr>
              <a:t>Coordinated Entry System Map</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14500"/>
            <a:ext cx="8686800" cy="2811843"/>
          </a:xfrm>
          <a:prstGeom prst="rect">
            <a:avLst/>
          </a:prstGeom>
        </p:spPr>
      </p:pic>
      <p:sp>
        <p:nvSpPr>
          <p:cNvPr id="5" name="Title 1"/>
          <p:cNvSpPr txBox="1">
            <a:spLocks/>
          </p:cNvSpPr>
          <p:nvPr/>
        </p:nvSpPr>
        <p:spPr>
          <a:xfrm>
            <a:off x="1524000" y="123825"/>
            <a:ext cx="6019800" cy="6762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rPr>
              <a:t>Coordinated Intake &amp; Assessment Process Map</a:t>
            </a:r>
            <a:endParaRPr lang="en-US" sz="2800" dirty="0">
              <a:solidFill>
                <a:schemeClr val="bg1"/>
              </a:solidFill>
            </a:endParaRPr>
          </a:p>
        </p:txBody>
      </p:sp>
      <p:sp>
        <p:nvSpPr>
          <p:cNvPr id="6" name="Slide Number Placeholder 5"/>
          <p:cNvSpPr>
            <a:spLocks noGrp="1"/>
          </p:cNvSpPr>
          <p:nvPr>
            <p:ph type="sldNum" sz="quarter" idx="12"/>
          </p:nvPr>
        </p:nvSpPr>
        <p:spPr>
          <a:xfrm>
            <a:off x="6858000" y="4755357"/>
            <a:ext cx="2133600" cy="273844"/>
          </a:xfrm>
          <a:prstGeom prst="rect">
            <a:avLst/>
          </a:prstGeom>
        </p:spPr>
        <p:txBody>
          <a:bodyPr/>
          <a:lstStyle>
            <a:lvl1pPr algn="r">
              <a:defRPr sz="1400"/>
            </a:lvl1pPr>
          </a:lstStyle>
          <a:p>
            <a:fld id="{C10C598D-FAAD-4214-9D2C-06D03038B178}" type="slidenum">
              <a:rPr lang="en-US" smtClean="0"/>
              <a:pPr/>
              <a:t>10</a:t>
            </a:fld>
            <a:endParaRPr lang="en-US"/>
          </a:p>
        </p:txBody>
      </p:sp>
    </p:spTree>
    <p:extLst>
      <p:ext uri="{BB962C8B-B14F-4D97-AF65-F5344CB8AC3E}">
        <p14:creationId xmlns:p14="http://schemas.microsoft.com/office/powerpoint/2010/main" val="67083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7039" y="1085850"/>
            <a:ext cx="8229600" cy="2438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accent6"/>
                </a:solidFill>
                <a:ea typeface="Arial" charset="0"/>
                <a:cs typeface="Arial" charset="0"/>
              </a:rPr>
              <a:t>Achieved by the new system design and collective impact model</a:t>
            </a:r>
            <a:endParaRPr lang="en-US" sz="2000" dirty="0">
              <a:solidFill>
                <a:schemeClr val="accent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000701767"/>
              </p:ext>
            </p:extLst>
          </p:nvPr>
        </p:nvGraphicFramePr>
        <p:xfrm>
          <a:off x="533400" y="1543050"/>
          <a:ext cx="8077200" cy="3185160"/>
        </p:xfrm>
        <a:graphic>
          <a:graphicData uri="http://schemas.openxmlformats.org/drawingml/2006/table">
            <a:tbl>
              <a:tblPr firstRow="1" bandRow="1">
                <a:tableStyleId>{6E25E649-3F16-4E02-A733-19D2CDBF48F0}</a:tableStyleId>
              </a:tblPr>
              <a:tblGrid>
                <a:gridCol w="2362200">
                  <a:extLst>
                    <a:ext uri="{9D8B030D-6E8A-4147-A177-3AD203B41FA5}">
                      <a16:colId xmlns:a16="http://schemas.microsoft.com/office/drawing/2014/main" xmlns="" val="20000"/>
                    </a:ext>
                  </a:extLst>
                </a:gridCol>
                <a:gridCol w="4333077">
                  <a:extLst>
                    <a:ext uri="{9D8B030D-6E8A-4147-A177-3AD203B41FA5}">
                      <a16:colId xmlns:a16="http://schemas.microsoft.com/office/drawing/2014/main" xmlns="" val="20001"/>
                    </a:ext>
                  </a:extLst>
                </a:gridCol>
                <a:gridCol w="1381923">
                  <a:extLst>
                    <a:ext uri="{9D8B030D-6E8A-4147-A177-3AD203B41FA5}">
                      <a16:colId xmlns:a16="http://schemas.microsoft.com/office/drawing/2014/main" xmlns="" val="20002"/>
                    </a:ext>
                  </a:extLst>
                </a:gridCol>
              </a:tblGrid>
              <a:tr h="525780">
                <a:tc>
                  <a:txBody>
                    <a:bodyPr/>
                    <a:lstStyle/>
                    <a:p>
                      <a:r>
                        <a:rPr lang="en-US" sz="1500" b="1" i="0" dirty="0">
                          <a:latin typeface="Calibri" charset="0"/>
                          <a:ea typeface="Calibri" charset="0"/>
                          <a:cs typeface="Calibri" charset="0"/>
                        </a:rPr>
                        <a:t>Goal: Rare,</a:t>
                      </a:r>
                      <a:r>
                        <a:rPr lang="en-US" sz="1500" b="1" i="0" baseline="0" dirty="0">
                          <a:latin typeface="Calibri" charset="0"/>
                          <a:ea typeface="Calibri" charset="0"/>
                          <a:cs typeface="Calibri" charset="0"/>
                        </a:rPr>
                        <a:t> brief and nonrecurring</a:t>
                      </a:r>
                      <a:endParaRPr lang="en-US" sz="1500" b="1" i="0" dirty="0">
                        <a:latin typeface="Calibri" charset="0"/>
                        <a:ea typeface="Calibri" charset="0"/>
                        <a:cs typeface="Calibri" charset="0"/>
                      </a:endParaRPr>
                    </a:p>
                  </a:txBody>
                  <a:tcPr marT="34290" marB="34290">
                    <a:solidFill>
                      <a:srgbClr val="7AA6C5"/>
                    </a:solidFill>
                  </a:tcPr>
                </a:tc>
                <a:tc>
                  <a:txBody>
                    <a:bodyPr/>
                    <a:lstStyle/>
                    <a:p>
                      <a:pPr algn="ctr"/>
                      <a:r>
                        <a:rPr lang="en-US" sz="1500" b="1" i="0" dirty="0">
                          <a:latin typeface="Calibri" charset="0"/>
                          <a:ea typeface="Calibri" charset="0"/>
                          <a:cs typeface="Calibri" charset="0"/>
                        </a:rPr>
                        <a:t>Approach</a:t>
                      </a:r>
                    </a:p>
                  </a:txBody>
                  <a:tcPr marT="34290" marB="34290">
                    <a:solidFill>
                      <a:srgbClr val="7AA6C5"/>
                    </a:solidFill>
                  </a:tcPr>
                </a:tc>
                <a:tc>
                  <a:txBody>
                    <a:bodyPr/>
                    <a:lstStyle/>
                    <a:p>
                      <a:pPr algn="ctr"/>
                      <a:r>
                        <a:rPr lang="en-US" sz="1500" b="1" i="0" dirty="0">
                          <a:latin typeface="Calibri" charset="0"/>
                          <a:ea typeface="Calibri" charset="0"/>
                          <a:cs typeface="Calibri" charset="0"/>
                        </a:rPr>
                        <a:t>Timeline</a:t>
                      </a:r>
                    </a:p>
                  </a:txBody>
                  <a:tcPr marT="34290" marB="34290">
                    <a:solidFill>
                      <a:srgbClr val="7AA6C5"/>
                    </a:solidFill>
                  </a:tcPr>
                </a:tc>
                <a:extLst>
                  <a:ext uri="{0D108BD9-81ED-4DB2-BD59-A6C34878D82A}">
                    <a16:rowId xmlns:a16="http://schemas.microsoft.com/office/drawing/2014/main" xmlns="" val="10000"/>
                  </a:ext>
                </a:extLst>
              </a:tr>
              <a:tr h="480060">
                <a:tc>
                  <a:txBody>
                    <a:bodyPr/>
                    <a:lstStyle/>
                    <a:p>
                      <a:r>
                        <a:rPr lang="en-US" sz="1400" b="0" i="0" dirty="0">
                          <a:latin typeface="Calibri" charset="0"/>
                          <a:ea typeface="Calibri" charset="0"/>
                          <a:cs typeface="Calibri" charset="0"/>
                        </a:rPr>
                        <a:t>End Veteran Homelessness</a:t>
                      </a:r>
                    </a:p>
                  </a:txBody>
                  <a:tcPr marT="34290" marB="34290">
                    <a:solidFill>
                      <a:srgbClr val="E1D555">
                        <a:alpha val="50196"/>
                      </a:srgbClr>
                    </a:solidFill>
                  </a:tcPr>
                </a:tc>
                <a:tc>
                  <a:txBody>
                    <a:bodyPr/>
                    <a:lstStyle/>
                    <a:p>
                      <a:r>
                        <a:rPr lang="en-US" sz="1400" b="0" i="0" dirty="0">
                          <a:latin typeface="Calibri" charset="0"/>
                          <a:ea typeface="Calibri" charset="0"/>
                          <a:cs typeface="Calibri" charset="0"/>
                        </a:rPr>
                        <a:t>Refine coordination and targeting</a:t>
                      </a:r>
                    </a:p>
                  </a:txBody>
                  <a:tcPr marT="34290" marB="34290">
                    <a:solidFill>
                      <a:srgbClr val="E1D555">
                        <a:alpha val="50196"/>
                      </a:srgbClr>
                    </a:solidFill>
                  </a:tcPr>
                </a:tc>
                <a:tc>
                  <a:txBody>
                    <a:bodyPr/>
                    <a:lstStyle/>
                    <a:p>
                      <a:r>
                        <a:rPr lang="en-US" sz="1400" b="0" i="0" dirty="0">
                          <a:latin typeface="Calibri" charset="0"/>
                          <a:ea typeface="Calibri" charset="0"/>
                          <a:cs typeface="Calibri" charset="0"/>
                        </a:rPr>
                        <a:t>2017</a:t>
                      </a:r>
                    </a:p>
                  </a:txBody>
                  <a:tcPr marT="34290" marB="34290">
                    <a:solidFill>
                      <a:srgbClr val="E1D555">
                        <a:alpha val="60000"/>
                      </a:srgbClr>
                    </a:solidFill>
                  </a:tcPr>
                </a:tc>
                <a:extLst>
                  <a:ext uri="{0D108BD9-81ED-4DB2-BD59-A6C34878D82A}">
                    <a16:rowId xmlns:a16="http://schemas.microsoft.com/office/drawing/2014/main" xmlns="" val="10001"/>
                  </a:ext>
                </a:extLst>
              </a:tr>
              <a:tr h="480060">
                <a:tc>
                  <a:txBody>
                    <a:bodyPr/>
                    <a:lstStyle/>
                    <a:p>
                      <a:r>
                        <a:rPr lang="en-US" sz="1400" b="0" i="0" dirty="0">
                          <a:latin typeface="Calibri" charset="0"/>
                          <a:ea typeface="Calibri" charset="0"/>
                          <a:cs typeface="Calibri" charset="0"/>
                        </a:rPr>
                        <a:t>End Chronic</a:t>
                      </a:r>
                      <a:r>
                        <a:rPr lang="en-US" sz="1400" b="0" i="0" baseline="0" dirty="0">
                          <a:latin typeface="Calibri" charset="0"/>
                          <a:ea typeface="Calibri" charset="0"/>
                          <a:cs typeface="Calibri" charset="0"/>
                        </a:rPr>
                        <a:t> Homelessness</a:t>
                      </a:r>
                      <a:endParaRPr lang="en-US" sz="1400" b="0" i="0" dirty="0">
                        <a:latin typeface="Calibri" charset="0"/>
                        <a:ea typeface="Calibri" charset="0"/>
                        <a:cs typeface="Calibri" charset="0"/>
                      </a:endParaRPr>
                    </a:p>
                  </a:txBody>
                  <a:tcPr marT="34290" marB="34290"/>
                </a:tc>
                <a:tc>
                  <a:txBody>
                    <a:bodyPr/>
                    <a:lstStyle/>
                    <a:p>
                      <a:r>
                        <a:rPr lang="en-US" sz="1400" b="0" i="0" dirty="0">
                          <a:latin typeface="Calibri" charset="0"/>
                          <a:ea typeface="Calibri" charset="0"/>
                          <a:cs typeface="Calibri" charset="0"/>
                        </a:rPr>
                        <a:t>Add permanent supportive housing units and bridge to Medicaid service funding</a:t>
                      </a:r>
                    </a:p>
                  </a:txBody>
                  <a:tcPr marT="34290" marB="34290"/>
                </a:tc>
                <a:tc>
                  <a:txBody>
                    <a:bodyPr/>
                    <a:lstStyle/>
                    <a:p>
                      <a:r>
                        <a:rPr lang="en-US" sz="1400" b="0" i="0" dirty="0">
                          <a:latin typeface="Calibri" charset="0"/>
                          <a:ea typeface="Calibri" charset="0"/>
                          <a:cs typeface="Calibri" charset="0"/>
                        </a:rPr>
                        <a:t>2019</a:t>
                      </a:r>
                    </a:p>
                  </a:txBody>
                  <a:tcPr marT="34290" marB="34290"/>
                </a:tc>
                <a:extLst>
                  <a:ext uri="{0D108BD9-81ED-4DB2-BD59-A6C34878D82A}">
                    <a16:rowId xmlns:a16="http://schemas.microsoft.com/office/drawing/2014/main" xmlns="" val="10002"/>
                  </a:ext>
                </a:extLst>
              </a:tr>
              <a:tr h="480060">
                <a:tc>
                  <a:txBody>
                    <a:bodyPr/>
                    <a:lstStyle/>
                    <a:p>
                      <a:r>
                        <a:rPr lang="en-US" sz="1400" b="0" i="0" dirty="0">
                          <a:latin typeface="Calibri" charset="0"/>
                          <a:ea typeface="Calibri" charset="0"/>
                          <a:cs typeface="Calibri" charset="0"/>
                        </a:rPr>
                        <a:t>End Youth Homelessness</a:t>
                      </a:r>
                    </a:p>
                  </a:txBody>
                  <a:tcPr marT="34290" marB="34290">
                    <a:solidFill>
                      <a:srgbClr val="E1D555">
                        <a:alpha val="50000"/>
                      </a:srgbClr>
                    </a:solidFill>
                  </a:tcPr>
                </a:tc>
                <a:tc>
                  <a:txBody>
                    <a:bodyPr/>
                    <a:lstStyle/>
                    <a:p>
                      <a:r>
                        <a:rPr lang="en-US" sz="1400" b="0" i="0" dirty="0">
                          <a:latin typeface="Calibri" charset="0"/>
                          <a:ea typeface="Calibri" charset="0"/>
                          <a:cs typeface="Calibri" charset="0"/>
                        </a:rPr>
                        <a:t>Spectrum</a:t>
                      </a:r>
                      <a:r>
                        <a:rPr lang="en-US" sz="1400" b="0" i="0" baseline="0" dirty="0">
                          <a:latin typeface="Calibri" charset="0"/>
                          <a:ea typeface="Calibri" charset="0"/>
                          <a:cs typeface="Calibri" charset="0"/>
                        </a:rPr>
                        <a:t> of youth-focused interventions (Rapid Rehousing, Transitional, Host Homes)</a:t>
                      </a:r>
                      <a:endParaRPr lang="en-US" sz="1400" b="0" i="0" dirty="0">
                        <a:latin typeface="Calibri" charset="0"/>
                        <a:ea typeface="Calibri" charset="0"/>
                        <a:cs typeface="Calibri" charset="0"/>
                      </a:endParaRPr>
                    </a:p>
                  </a:txBody>
                  <a:tcPr marT="34290" marB="34290">
                    <a:solidFill>
                      <a:srgbClr val="E1D555">
                        <a:alpha val="50000"/>
                      </a:srgbClr>
                    </a:solidFill>
                  </a:tcPr>
                </a:tc>
                <a:tc>
                  <a:txBody>
                    <a:bodyPr/>
                    <a:lstStyle/>
                    <a:p>
                      <a:r>
                        <a:rPr lang="en-US" sz="1400" b="0" i="0" dirty="0">
                          <a:latin typeface="Calibri" charset="0"/>
                          <a:ea typeface="Calibri" charset="0"/>
                          <a:cs typeface="Calibri" charset="0"/>
                        </a:rPr>
                        <a:t>2020</a:t>
                      </a:r>
                    </a:p>
                  </a:txBody>
                  <a:tcPr marT="34290" marB="34290">
                    <a:solidFill>
                      <a:srgbClr val="E1D555">
                        <a:alpha val="60000"/>
                      </a:srgbClr>
                    </a:solidFill>
                  </a:tcPr>
                </a:tc>
                <a:extLst>
                  <a:ext uri="{0D108BD9-81ED-4DB2-BD59-A6C34878D82A}">
                    <a16:rowId xmlns:a16="http://schemas.microsoft.com/office/drawing/2014/main" xmlns="" val="10003"/>
                  </a:ext>
                </a:extLst>
              </a:tr>
              <a:tr h="480060">
                <a:tc>
                  <a:txBody>
                    <a:bodyPr/>
                    <a:lstStyle/>
                    <a:p>
                      <a:r>
                        <a:rPr lang="en-US" sz="1400" b="0" i="0" dirty="0">
                          <a:latin typeface="Calibri" charset="0"/>
                          <a:ea typeface="Calibri" charset="0"/>
                          <a:cs typeface="Calibri" charset="0"/>
                        </a:rPr>
                        <a:t>End Family</a:t>
                      </a:r>
                      <a:r>
                        <a:rPr lang="en-US" sz="1400" b="0" i="0" baseline="0" dirty="0">
                          <a:latin typeface="Calibri" charset="0"/>
                          <a:ea typeface="Calibri" charset="0"/>
                          <a:cs typeface="Calibri" charset="0"/>
                        </a:rPr>
                        <a:t> Homelessness</a:t>
                      </a:r>
                      <a:endParaRPr lang="en-US" sz="1400" b="0" i="0" dirty="0">
                        <a:latin typeface="Calibri" charset="0"/>
                        <a:ea typeface="Calibri" charset="0"/>
                        <a:cs typeface="Calibri" charset="0"/>
                      </a:endParaRPr>
                    </a:p>
                  </a:txBody>
                  <a:tcPr marT="34290" marB="34290"/>
                </a:tc>
                <a:tc>
                  <a:txBody>
                    <a:bodyPr/>
                    <a:lstStyle/>
                    <a:p>
                      <a:r>
                        <a:rPr lang="en-US" sz="1400" b="0" i="0" dirty="0">
                          <a:latin typeface="Calibri" charset="0"/>
                          <a:ea typeface="Calibri" charset="0"/>
                          <a:cs typeface="Calibri" charset="0"/>
                        </a:rPr>
                        <a:t>Access to affordable units and employment</a:t>
                      </a:r>
                    </a:p>
                  </a:txBody>
                  <a:tcPr marT="34290" marB="34290"/>
                </a:tc>
                <a:tc>
                  <a:txBody>
                    <a:bodyPr/>
                    <a:lstStyle/>
                    <a:p>
                      <a:r>
                        <a:rPr lang="en-US" sz="1400" b="0" i="0" dirty="0">
                          <a:latin typeface="Calibri" charset="0"/>
                          <a:ea typeface="Calibri" charset="0"/>
                          <a:cs typeface="Calibri" charset="0"/>
                        </a:rPr>
                        <a:t>2020</a:t>
                      </a:r>
                    </a:p>
                  </a:txBody>
                  <a:tcPr marT="34290" marB="34290"/>
                </a:tc>
                <a:extLst>
                  <a:ext uri="{0D108BD9-81ED-4DB2-BD59-A6C34878D82A}">
                    <a16:rowId xmlns:a16="http://schemas.microsoft.com/office/drawing/2014/main" xmlns="" val="10004"/>
                  </a:ext>
                </a:extLst>
              </a:tr>
              <a:tr h="685800">
                <a:tc>
                  <a:txBody>
                    <a:bodyPr/>
                    <a:lstStyle/>
                    <a:p>
                      <a:r>
                        <a:rPr lang="en-US" sz="1400" b="0" i="0" dirty="0">
                          <a:latin typeface="Calibri" charset="0"/>
                          <a:ea typeface="Calibri" charset="0"/>
                          <a:cs typeface="Calibri" charset="0"/>
                        </a:rPr>
                        <a:t>Leverage,</a:t>
                      </a:r>
                      <a:r>
                        <a:rPr lang="en-US" sz="1400" b="0" i="0" baseline="0" dirty="0">
                          <a:latin typeface="Calibri" charset="0"/>
                          <a:ea typeface="Calibri" charset="0"/>
                          <a:cs typeface="Calibri" charset="0"/>
                        </a:rPr>
                        <a:t> align and strategically </a:t>
                      </a:r>
                      <a:br>
                        <a:rPr lang="en-US" sz="1400" b="0" i="0" baseline="0" dirty="0">
                          <a:latin typeface="Calibri" charset="0"/>
                          <a:ea typeface="Calibri" charset="0"/>
                          <a:cs typeface="Calibri" charset="0"/>
                        </a:rPr>
                      </a:br>
                      <a:r>
                        <a:rPr lang="en-US" sz="1400" b="0" i="0" baseline="0" dirty="0">
                          <a:latin typeface="Calibri" charset="0"/>
                          <a:ea typeface="Calibri" charset="0"/>
                          <a:cs typeface="Calibri" charset="0"/>
                        </a:rPr>
                        <a:t>allocate resources</a:t>
                      </a:r>
                      <a:endParaRPr lang="en-US" sz="1400" b="0" i="0" dirty="0">
                        <a:latin typeface="Calibri" charset="0"/>
                        <a:ea typeface="Calibri" charset="0"/>
                        <a:cs typeface="Calibri" charset="0"/>
                      </a:endParaRPr>
                    </a:p>
                  </a:txBody>
                  <a:tcPr marT="34290" marB="34290">
                    <a:solidFill>
                      <a:srgbClr val="E1D555">
                        <a:alpha val="50000"/>
                      </a:srgbClr>
                    </a:solidFill>
                  </a:tcPr>
                </a:tc>
                <a:tc>
                  <a:txBody>
                    <a:bodyPr/>
                    <a:lstStyle/>
                    <a:p>
                      <a:r>
                        <a:rPr lang="en-US" sz="1400" b="0" i="0" dirty="0">
                          <a:latin typeface="Calibri" charset="0"/>
                          <a:ea typeface="Calibri" charset="0"/>
                          <a:cs typeface="Calibri" charset="0"/>
                        </a:rPr>
                        <a:t>Emphasis on maximizing sustainability,</a:t>
                      </a:r>
                      <a:r>
                        <a:rPr lang="en-US" sz="1400" b="0" i="0" baseline="0" dirty="0">
                          <a:latin typeface="Calibri" charset="0"/>
                          <a:ea typeface="Calibri" charset="0"/>
                          <a:cs typeface="Calibri" charset="0"/>
                        </a:rPr>
                        <a:t> e.g., </a:t>
                      </a:r>
                      <a:r>
                        <a:rPr lang="en-US" sz="1400" b="0" i="0" dirty="0">
                          <a:latin typeface="Calibri" charset="0"/>
                          <a:ea typeface="Calibri" charset="0"/>
                          <a:cs typeface="Calibri" charset="0"/>
                        </a:rPr>
                        <a:t>mainstream funding</a:t>
                      </a:r>
                    </a:p>
                  </a:txBody>
                  <a:tcPr marT="34290" marB="34290">
                    <a:solidFill>
                      <a:srgbClr val="E1D555">
                        <a:alpha val="50000"/>
                      </a:srgbClr>
                    </a:solidFill>
                  </a:tcPr>
                </a:tc>
                <a:tc>
                  <a:txBody>
                    <a:bodyPr/>
                    <a:lstStyle/>
                    <a:p>
                      <a:r>
                        <a:rPr lang="en-US" sz="1400" b="0" i="0" dirty="0">
                          <a:latin typeface="Calibri" charset="0"/>
                          <a:ea typeface="Calibri" charset="0"/>
                          <a:cs typeface="Calibri" charset="0"/>
                        </a:rPr>
                        <a:t>Ongoing </a:t>
                      </a:r>
                    </a:p>
                  </a:txBody>
                  <a:tcPr marT="34290" marB="34290">
                    <a:solidFill>
                      <a:srgbClr val="E1D555">
                        <a:alpha val="60000"/>
                      </a:srgbClr>
                    </a:solidFill>
                  </a:tcPr>
                </a:tc>
                <a:extLst>
                  <a:ext uri="{0D108BD9-81ED-4DB2-BD59-A6C34878D82A}">
                    <a16:rowId xmlns:a16="http://schemas.microsoft.com/office/drawing/2014/main" xmlns="" val="10005"/>
                  </a:ext>
                </a:extLst>
              </a:tr>
            </a:tbl>
          </a:graphicData>
        </a:graphic>
      </p:graphicFrame>
      <p:sp>
        <p:nvSpPr>
          <p:cNvPr id="7" name="Title 1"/>
          <p:cNvSpPr txBox="1">
            <a:spLocks/>
          </p:cNvSpPr>
          <p:nvPr/>
        </p:nvSpPr>
        <p:spPr>
          <a:xfrm>
            <a:off x="1524000" y="123825"/>
            <a:ext cx="6019800" cy="6762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err="1">
                <a:solidFill>
                  <a:schemeClr val="bg1"/>
                </a:solidFill>
              </a:rPr>
              <a:t>ClearPath</a:t>
            </a:r>
            <a:r>
              <a:rPr lang="en-US" sz="2800" b="1" dirty="0">
                <a:solidFill>
                  <a:schemeClr val="bg1"/>
                </a:solidFill>
              </a:rPr>
              <a:t> Strategic Plan Key Goals</a:t>
            </a:r>
            <a:endParaRPr lang="en-US" sz="2800" dirty="0">
              <a:solidFill>
                <a:schemeClr val="bg1"/>
              </a:solidFill>
            </a:endParaRPr>
          </a:p>
        </p:txBody>
      </p:sp>
      <p:sp>
        <p:nvSpPr>
          <p:cNvPr id="8"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11</a:t>
            </a:fld>
            <a:endParaRPr lang="en-US"/>
          </a:p>
        </p:txBody>
      </p:sp>
    </p:spTree>
    <p:extLst>
      <p:ext uri="{BB962C8B-B14F-4D97-AF65-F5344CB8AC3E}">
        <p14:creationId xmlns:p14="http://schemas.microsoft.com/office/powerpoint/2010/main" val="1622661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82969"/>
            <a:ext cx="8686800" cy="5478423"/>
          </a:xfrm>
          <a:prstGeom prst="rect">
            <a:avLst/>
          </a:prstGeom>
        </p:spPr>
        <p:txBody>
          <a:bodyPr wrap="square">
            <a:spAutoFit/>
          </a:bodyPr>
          <a:lstStyle/>
          <a:p>
            <a:r>
              <a:rPr lang="en-US" sz="1400" b="1" dirty="0">
                <a:latin typeface="Times New Roman"/>
                <a:ea typeface="Calibri"/>
              </a:rPr>
              <a:t>Emergency Shelter: </a:t>
            </a:r>
            <a:endParaRPr lang="en-US" sz="1400" dirty="0">
              <a:latin typeface="Times New Roman"/>
              <a:ea typeface="Calibri"/>
            </a:endParaRPr>
          </a:p>
          <a:p>
            <a:r>
              <a:rPr lang="en-US" sz="1400" dirty="0">
                <a:latin typeface="Times New Roman"/>
                <a:ea typeface="Calibri"/>
              </a:rPr>
              <a:t>Capital costs will be used towards facility renovation, acquisition and rehabilitation and operation.</a:t>
            </a:r>
          </a:p>
          <a:p>
            <a:pPr marL="342900" marR="0" lvl="0" indent="-342900">
              <a:spcBef>
                <a:spcPts val="0"/>
              </a:spcBef>
              <a:spcAft>
                <a:spcPts val="0"/>
              </a:spcAft>
              <a:buFont typeface="Symbol"/>
              <a:buChar char=""/>
            </a:pPr>
            <a:r>
              <a:rPr lang="en-US" sz="1400" dirty="0">
                <a:latin typeface="Times New Roman"/>
                <a:ea typeface="Calibri"/>
              </a:rPr>
              <a:t>2-3 shelter projects will create 270 new emergency, low-barrier shelter beds for temporary placement while individuals await a permanent housing unit </a:t>
            </a:r>
          </a:p>
          <a:p>
            <a:pPr marL="342900" marR="0" lvl="0" indent="-342900">
              <a:spcBef>
                <a:spcPts val="0"/>
              </a:spcBef>
              <a:spcAft>
                <a:spcPts val="0"/>
              </a:spcAft>
              <a:buFont typeface="Symbol"/>
              <a:buChar char=""/>
            </a:pPr>
            <a:r>
              <a:rPr lang="en-US" sz="1400" dirty="0">
                <a:latin typeface="Times New Roman"/>
                <a:ea typeface="Calibri"/>
              </a:rPr>
              <a:t>These new shelter beds will serve men, women and families.  </a:t>
            </a:r>
          </a:p>
          <a:p>
            <a:pPr marL="342900" marR="0" lvl="0" indent="-342900">
              <a:spcBef>
                <a:spcPts val="0"/>
              </a:spcBef>
              <a:spcAft>
                <a:spcPts val="0"/>
              </a:spcAft>
              <a:buFont typeface="Symbol"/>
              <a:buChar char=""/>
            </a:pPr>
            <a:r>
              <a:rPr lang="en-US" sz="1400" dirty="0">
                <a:latin typeface="Times New Roman"/>
                <a:ea typeface="Calibri"/>
              </a:rPr>
              <a:t>Costs: </a:t>
            </a:r>
          </a:p>
          <a:p>
            <a:pPr marL="742950" marR="0" lvl="1" indent="-285750">
              <a:spcBef>
                <a:spcPts val="0"/>
              </a:spcBef>
              <a:spcAft>
                <a:spcPts val="0"/>
              </a:spcAft>
              <a:buFont typeface="Courier New"/>
              <a:buChar char="o"/>
            </a:pPr>
            <a:r>
              <a:rPr lang="en-US" sz="1400" dirty="0">
                <a:latin typeface="Times New Roman"/>
                <a:ea typeface="Calibri"/>
              </a:rPr>
              <a:t>Year 1: $2.45M</a:t>
            </a:r>
          </a:p>
          <a:p>
            <a:pPr marL="742950" marR="0" lvl="1" indent="-285750">
              <a:spcBef>
                <a:spcPts val="0"/>
              </a:spcBef>
              <a:spcAft>
                <a:spcPts val="0"/>
              </a:spcAft>
              <a:buFont typeface="Courier New"/>
              <a:buChar char="o"/>
            </a:pPr>
            <a:r>
              <a:rPr lang="en-US" sz="1400" dirty="0">
                <a:latin typeface="Times New Roman"/>
                <a:ea typeface="Calibri"/>
              </a:rPr>
              <a:t>Year 2: $3.07M</a:t>
            </a:r>
          </a:p>
          <a:p>
            <a:pPr marL="742950" marR="0" lvl="1" indent="-285750">
              <a:spcBef>
                <a:spcPts val="0"/>
              </a:spcBef>
              <a:spcAft>
                <a:spcPts val="0"/>
              </a:spcAft>
              <a:buFont typeface="Courier New"/>
              <a:buChar char="o"/>
            </a:pPr>
            <a:r>
              <a:rPr lang="en-US" sz="1400" dirty="0">
                <a:latin typeface="Times New Roman"/>
                <a:ea typeface="Calibri"/>
              </a:rPr>
              <a:t>Year 3: $2.05M</a:t>
            </a:r>
          </a:p>
          <a:p>
            <a:pPr marL="457200" marR="0">
              <a:spcBef>
                <a:spcPts val="0"/>
              </a:spcBef>
              <a:spcAft>
                <a:spcPts val="0"/>
              </a:spcAft>
            </a:pPr>
            <a:r>
              <a:rPr lang="en-US" sz="1400" dirty="0">
                <a:latin typeface="Times New Roman"/>
                <a:ea typeface="Calibri"/>
              </a:rPr>
              <a:t> </a:t>
            </a:r>
          </a:p>
          <a:p>
            <a:r>
              <a:rPr lang="en-US" sz="1400" b="1" dirty="0">
                <a:latin typeface="Times New Roman"/>
                <a:ea typeface="Calibri"/>
              </a:rPr>
              <a:t>Permanent Supportive Housing for Chronically Homeless: </a:t>
            </a:r>
            <a:endParaRPr lang="en-US" sz="1400" dirty="0">
              <a:latin typeface="Times New Roman"/>
              <a:ea typeface="Calibri"/>
            </a:endParaRPr>
          </a:p>
          <a:p>
            <a:r>
              <a:rPr lang="en-US" sz="1400" dirty="0">
                <a:latin typeface="Times New Roman"/>
                <a:ea typeface="Calibri"/>
              </a:rPr>
              <a:t>Ending chronic homelessness requires the creation of 200 housing placements each year, for the next three years.  Placements will be created through the acquisition, renovation and operation of existing housing stock.  </a:t>
            </a:r>
          </a:p>
          <a:p>
            <a:pPr marL="342900" marR="0" lvl="0" indent="-342900">
              <a:spcBef>
                <a:spcPts val="0"/>
              </a:spcBef>
              <a:spcAft>
                <a:spcPts val="0"/>
              </a:spcAft>
              <a:buFont typeface="Symbol"/>
              <a:buChar char=""/>
            </a:pPr>
            <a:r>
              <a:rPr lang="en-US" sz="1400" dirty="0">
                <a:latin typeface="Times New Roman"/>
                <a:ea typeface="Times New Roman"/>
              </a:rPr>
              <a:t>Chronic homeless projects will facilitate creation of 500 units of housing and associated services via scattered site and housing projects</a:t>
            </a:r>
          </a:p>
          <a:p>
            <a:pPr marL="342900" marR="0" lvl="0" indent="-342900">
              <a:spcBef>
                <a:spcPts val="0"/>
              </a:spcBef>
              <a:spcAft>
                <a:spcPts val="0"/>
              </a:spcAft>
              <a:buFont typeface="Symbol"/>
              <a:buChar char=""/>
            </a:pPr>
            <a:r>
              <a:rPr lang="en-US" sz="1400" dirty="0">
                <a:latin typeface="Times New Roman"/>
                <a:ea typeface="Calibri"/>
              </a:rPr>
              <a:t>Prioritization of those with severe disabilities and long time homelessness</a:t>
            </a:r>
          </a:p>
          <a:p>
            <a:pPr marL="342900" marR="0" lvl="0" indent="-342900">
              <a:spcBef>
                <a:spcPts val="0"/>
              </a:spcBef>
              <a:spcAft>
                <a:spcPts val="0"/>
              </a:spcAft>
              <a:buFont typeface="Symbol"/>
              <a:buChar char=""/>
            </a:pPr>
            <a:r>
              <a:rPr lang="en-US" sz="1400" dirty="0">
                <a:latin typeface="Times New Roman"/>
                <a:ea typeface="Times New Roman"/>
              </a:rPr>
              <a:t>Costs:</a:t>
            </a:r>
            <a:endParaRPr lang="en-US" sz="1400" dirty="0">
              <a:latin typeface="Times New Roman"/>
              <a:ea typeface="Calibri"/>
            </a:endParaRPr>
          </a:p>
          <a:p>
            <a:pPr marL="742950" marR="0" lvl="1" indent="-285750">
              <a:spcBef>
                <a:spcPts val="0"/>
              </a:spcBef>
              <a:spcAft>
                <a:spcPts val="0"/>
              </a:spcAft>
              <a:buFont typeface="Courier New"/>
              <a:buChar char="o"/>
            </a:pPr>
            <a:r>
              <a:rPr lang="en-US" sz="1400" dirty="0">
                <a:latin typeface="Times New Roman"/>
                <a:ea typeface="Times New Roman"/>
              </a:rPr>
              <a:t>Year 2: $6,230,000</a:t>
            </a:r>
            <a:endParaRPr lang="en-US" sz="1400" dirty="0">
              <a:latin typeface="Times New Roman"/>
              <a:ea typeface="Calibri"/>
            </a:endParaRPr>
          </a:p>
          <a:p>
            <a:pPr marL="742950" marR="0" lvl="1" indent="-285750">
              <a:spcBef>
                <a:spcPts val="0"/>
              </a:spcBef>
              <a:spcAft>
                <a:spcPts val="0"/>
              </a:spcAft>
              <a:buFont typeface="Courier New"/>
              <a:buChar char="o"/>
            </a:pPr>
            <a:r>
              <a:rPr lang="en-US" sz="1400" dirty="0">
                <a:latin typeface="Times New Roman"/>
                <a:ea typeface="Times New Roman"/>
              </a:rPr>
              <a:t>Year 3: $10,750,000</a:t>
            </a:r>
          </a:p>
          <a:p>
            <a:pPr marL="742950" marR="0" lvl="1" indent="-285750">
              <a:spcBef>
                <a:spcPts val="0"/>
              </a:spcBef>
              <a:spcAft>
                <a:spcPts val="0"/>
              </a:spcAft>
              <a:buFont typeface="Courier New"/>
              <a:buChar char="o"/>
            </a:pPr>
            <a:endParaRPr lang="en-US" sz="1400" dirty="0">
              <a:latin typeface="Times New Roman"/>
              <a:ea typeface="Times New Roman"/>
            </a:endParaRPr>
          </a:p>
          <a:p>
            <a:r>
              <a:rPr lang="en-US" sz="1400" b="1" dirty="0">
                <a:latin typeface="Times New Roman"/>
                <a:ea typeface="Calibri"/>
              </a:rPr>
              <a:t>Fully Execute Coordinated Entry (Outreach/Intake/Assessment): </a:t>
            </a:r>
            <a:endParaRPr lang="en-US" sz="1400" dirty="0">
              <a:latin typeface="Times New Roman"/>
              <a:ea typeface="Calibri"/>
            </a:endParaRPr>
          </a:p>
          <a:p>
            <a:r>
              <a:rPr lang="en-US" sz="1400" dirty="0">
                <a:latin typeface="Times New Roman"/>
                <a:ea typeface="Calibri"/>
              </a:rPr>
              <a:t>In order to manage the surge of placements, fully operational coordinated access points are required.  </a:t>
            </a:r>
          </a:p>
          <a:p>
            <a:pPr marL="342900" marR="0" lvl="0" indent="-342900">
              <a:spcBef>
                <a:spcPts val="0"/>
              </a:spcBef>
              <a:spcAft>
                <a:spcPts val="0"/>
              </a:spcAft>
              <a:buFont typeface="Symbol"/>
              <a:buChar char=""/>
            </a:pPr>
            <a:r>
              <a:rPr lang="en-US" sz="1400" dirty="0">
                <a:latin typeface="Times New Roman"/>
                <a:ea typeface="Calibri"/>
              </a:rPr>
              <a:t>Coordinated access points will be equipped with four vehicles and staff to assist with transporting clients to view housing units and acquire necessary documentation for housing placement </a:t>
            </a:r>
          </a:p>
          <a:p>
            <a:pPr marL="342900" marR="0" lvl="0" indent="-342900">
              <a:spcBef>
                <a:spcPts val="0"/>
              </a:spcBef>
              <a:spcAft>
                <a:spcPts val="0"/>
              </a:spcAft>
              <a:buFont typeface="Symbol"/>
              <a:buChar char=""/>
            </a:pPr>
            <a:r>
              <a:rPr lang="en-US" sz="1400" dirty="0">
                <a:latin typeface="Times New Roman"/>
                <a:ea typeface="Calibri"/>
              </a:rPr>
              <a:t>Cost: $400,000</a:t>
            </a:r>
          </a:p>
        </p:txBody>
      </p:sp>
      <p:sp>
        <p:nvSpPr>
          <p:cNvPr id="3" name="Title 1"/>
          <p:cNvSpPr txBox="1">
            <a:spLocks/>
          </p:cNvSpPr>
          <p:nvPr/>
        </p:nvSpPr>
        <p:spPr>
          <a:xfrm>
            <a:off x="1524000" y="171450"/>
            <a:ext cx="5562600" cy="4000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rPr>
              <a:t>Proposed Homeless Opportunity Bond Projects</a:t>
            </a:r>
          </a:p>
        </p:txBody>
      </p:sp>
      <p:sp>
        <p:nvSpPr>
          <p:cNvPr id="5"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12</a:t>
            </a:fld>
            <a:endParaRPr lang="en-US"/>
          </a:p>
        </p:txBody>
      </p:sp>
    </p:spTree>
    <p:extLst>
      <p:ext uri="{BB962C8B-B14F-4D97-AF65-F5344CB8AC3E}">
        <p14:creationId xmlns:p14="http://schemas.microsoft.com/office/powerpoint/2010/main" val="343458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7386797"/>
              </p:ext>
            </p:extLst>
          </p:nvPr>
        </p:nvGraphicFramePr>
        <p:xfrm>
          <a:off x="609599" y="1531620"/>
          <a:ext cx="7848600" cy="3573780"/>
        </p:xfrm>
        <a:graphic>
          <a:graphicData uri="http://schemas.openxmlformats.org/drawingml/2006/table">
            <a:tbl>
              <a:tblPr firstRow="1" bandRow="1">
                <a:tableStyleId>{2A488322-F2BA-4B5B-9748-0D474271808F}</a:tableStyleId>
              </a:tblPr>
              <a:tblGrid>
                <a:gridCol w="1585576">
                  <a:extLst>
                    <a:ext uri="{9D8B030D-6E8A-4147-A177-3AD203B41FA5}">
                      <a16:colId xmlns:a16="http://schemas.microsoft.com/office/drawing/2014/main" xmlns="" val="20000"/>
                    </a:ext>
                  </a:extLst>
                </a:gridCol>
                <a:gridCol w="6263024">
                  <a:extLst>
                    <a:ext uri="{9D8B030D-6E8A-4147-A177-3AD203B41FA5}">
                      <a16:colId xmlns:a16="http://schemas.microsoft.com/office/drawing/2014/main" xmlns="" val="20001"/>
                    </a:ext>
                  </a:extLst>
                </a:gridCol>
              </a:tblGrid>
              <a:tr h="342899">
                <a:tc>
                  <a:txBody>
                    <a:bodyPr/>
                    <a:lstStyle/>
                    <a:p>
                      <a:r>
                        <a:rPr lang="en-US" sz="1500" dirty="0"/>
                        <a:t>Goals</a:t>
                      </a:r>
                    </a:p>
                  </a:txBody>
                  <a:tcPr marT="34290" marB="34290"/>
                </a:tc>
                <a:tc>
                  <a:txBody>
                    <a:bodyPr/>
                    <a:lstStyle/>
                    <a:p>
                      <a:r>
                        <a:rPr lang="en-US" sz="1500" dirty="0"/>
                        <a:t>Outcomes</a:t>
                      </a:r>
                    </a:p>
                  </a:txBody>
                  <a:tcPr marT="34290" marB="34290"/>
                </a:tc>
                <a:extLst>
                  <a:ext uri="{0D108BD9-81ED-4DB2-BD59-A6C34878D82A}">
                    <a16:rowId xmlns:a16="http://schemas.microsoft.com/office/drawing/2014/main" xmlns="" val="10000"/>
                  </a:ext>
                </a:extLst>
              </a:tr>
              <a:tr h="800100">
                <a:tc>
                  <a:txBody>
                    <a:bodyPr/>
                    <a:lstStyle/>
                    <a:p>
                      <a:r>
                        <a:rPr lang="en-US" sz="1200" b="0" i="0" dirty="0">
                          <a:latin typeface="Calibri" charset="0"/>
                          <a:ea typeface="Calibri" charset="0"/>
                          <a:cs typeface="Calibri" charset="0"/>
                        </a:rPr>
                        <a:t>End Veteran Homelessness</a:t>
                      </a:r>
                    </a:p>
                  </a:txBody>
                  <a:tcPr marT="34290" marB="34290"/>
                </a:tc>
                <a:tc>
                  <a:txBody>
                    <a:bodyPr/>
                    <a:lstStyle/>
                    <a:p>
                      <a:pPr marL="285750" indent="-285750">
                        <a:buFont typeface="Arial" panose="020B0604020202020204" pitchFamily="34" charset="0"/>
                        <a:buChar char="•"/>
                      </a:pPr>
                      <a:r>
                        <a:rPr lang="en-US" sz="1200" dirty="0">
                          <a:solidFill>
                            <a:schemeClr val="tx1"/>
                          </a:solidFill>
                        </a:rPr>
                        <a:t>147 Veterans will be permanently housed </a:t>
                      </a:r>
                    </a:p>
                    <a:p>
                      <a:pPr marL="285750" indent="-285750">
                        <a:buFont typeface="Arial" panose="020B0604020202020204" pitchFamily="34" charset="0"/>
                        <a:buChar char="•"/>
                      </a:pPr>
                      <a:r>
                        <a:rPr lang="en-US" sz="1200" dirty="0">
                          <a:solidFill>
                            <a:schemeClr val="tx1"/>
                          </a:solidFill>
                        </a:rPr>
                        <a:t>147 Veterans will be connected to employment,</a:t>
                      </a:r>
                      <a:r>
                        <a:rPr lang="en-US" sz="1200" baseline="0" dirty="0">
                          <a:solidFill>
                            <a:schemeClr val="tx1"/>
                          </a:solidFill>
                        </a:rPr>
                        <a:t> education and support services</a:t>
                      </a:r>
                      <a:endParaRPr lang="en-US" sz="1200" dirty="0">
                        <a:solidFill>
                          <a:schemeClr val="tx1"/>
                        </a:solidFill>
                      </a:endParaRPr>
                    </a:p>
                    <a:p>
                      <a:pPr marL="285750" indent="-285750">
                        <a:buFont typeface="Arial" panose="020B0604020202020204" pitchFamily="34" charset="0"/>
                        <a:buChar char="•"/>
                      </a:pPr>
                      <a:endParaRPr lang="en-US" sz="1200" dirty="0">
                        <a:solidFill>
                          <a:schemeClr val="accent2"/>
                        </a:solidFill>
                      </a:endParaRPr>
                    </a:p>
                  </a:txBody>
                  <a:tcPr marT="34290" marB="34290"/>
                </a:tc>
                <a:extLst>
                  <a:ext uri="{0D108BD9-81ED-4DB2-BD59-A6C34878D82A}">
                    <a16:rowId xmlns:a16="http://schemas.microsoft.com/office/drawing/2014/main" xmlns="" val="10001"/>
                  </a:ext>
                </a:extLst>
              </a:tr>
              <a:tr h="674370">
                <a:tc>
                  <a:txBody>
                    <a:bodyPr/>
                    <a:lstStyle/>
                    <a:p>
                      <a:r>
                        <a:rPr lang="en-US" sz="1200" b="0" i="0" dirty="0">
                          <a:latin typeface="Calibri" charset="0"/>
                          <a:ea typeface="Calibri" charset="0"/>
                          <a:cs typeface="Calibri" charset="0"/>
                        </a:rPr>
                        <a:t>End Chronic</a:t>
                      </a:r>
                      <a:r>
                        <a:rPr lang="en-US" sz="1200" b="0" i="0" baseline="0" dirty="0">
                          <a:latin typeface="Calibri" charset="0"/>
                          <a:ea typeface="Calibri" charset="0"/>
                          <a:cs typeface="Calibri" charset="0"/>
                        </a:rPr>
                        <a:t> Homelessness</a:t>
                      </a:r>
                      <a:endParaRPr lang="en-US" sz="1200" b="0" i="0" dirty="0">
                        <a:latin typeface="Calibri" charset="0"/>
                        <a:ea typeface="Calibri" charset="0"/>
                        <a:cs typeface="Calibri" charset="0"/>
                      </a:endParaRPr>
                    </a:p>
                  </a:txBody>
                  <a:tcPr marT="34290" marB="34290"/>
                </a:tc>
                <a:tc>
                  <a:txBody>
                    <a:bodyPr/>
                    <a:lstStyle/>
                    <a:p>
                      <a:pPr marL="285750" indent="-285750">
                        <a:spcBef>
                          <a:spcPts val="600"/>
                        </a:spcBef>
                        <a:buFont typeface="Arial" panose="020B0604020202020204" pitchFamily="34" charset="0"/>
                        <a:buChar char="•"/>
                      </a:pPr>
                      <a:r>
                        <a:rPr lang="en-US" sz="1200" dirty="0"/>
                        <a:t>500 disabled </a:t>
                      </a:r>
                      <a:r>
                        <a:rPr lang="en-US" sz="1200" baseline="0" dirty="0"/>
                        <a:t>individuals permanently housed</a:t>
                      </a:r>
                    </a:p>
                    <a:p>
                      <a:pPr marL="285750" indent="-285750">
                        <a:spcBef>
                          <a:spcPts val="600"/>
                        </a:spcBef>
                        <a:buFont typeface="Arial" panose="020B0604020202020204" pitchFamily="34" charset="0"/>
                        <a:buChar char="•"/>
                      </a:pPr>
                      <a:r>
                        <a:rPr lang="en-US" sz="1200" baseline="0" dirty="0"/>
                        <a:t>Significant cost savings to emergency services including EMS, APD, City and County jail, emergency rooms</a:t>
                      </a:r>
                      <a:endParaRPr lang="en-US" sz="1200" dirty="0"/>
                    </a:p>
                  </a:txBody>
                  <a:tcPr marT="34290" marB="34290"/>
                </a:tc>
                <a:extLst>
                  <a:ext uri="{0D108BD9-81ED-4DB2-BD59-A6C34878D82A}">
                    <a16:rowId xmlns:a16="http://schemas.microsoft.com/office/drawing/2014/main" xmlns="" val="10002"/>
                  </a:ext>
                </a:extLst>
              </a:tr>
              <a:tr h="914400">
                <a:tc>
                  <a:txBody>
                    <a:bodyPr/>
                    <a:lstStyle/>
                    <a:p>
                      <a:r>
                        <a:rPr lang="en-US" sz="1200" b="0" i="0" dirty="0">
                          <a:latin typeface="Calibri" charset="0"/>
                          <a:ea typeface="Calibri" charset="0"/>
                          <a:cs typeface="Calibri" charset="0"/>
                        </a:rPr>
                        <a:t>End Youth Homelessness</a:t>
                      </a:r>
                    </a:p>
                  </a:txBody>
                  <a:tcPr marT="34290" marB="34290"/>
                </a:tc>
                <a:tc>
                  <a:txBody>
                    <a:bodyPr/>
                    <a:lstStyle/>
                    <a:p>
                      <a:pPr marL="285750" indent="-285750">
                        <a:spcBef>
                          <a:spcPts val="600"/>
                        </a:spcBef>
                        <a:buFont typeface="Arial" panose="020B0604020202020204" pitchFamily="34" charset="0"/>
                        <a:buChar char="•"/>
                      </a:pPr>
                      <a:r>
                        <a:rPr lang="en-US" sz="1200" dirty="0"/>
                        <a:t>450 young adults (ages 18-24) removed</a:t>
                      </a:r>
                      <a:r>
                        <a:rPr lang="en-US" sz="1200" baseline="0" dirty="0"/>
                        <a:t> from street and placed in safe, permanent housing</a:t>
                      </a:r>
                    </a:p>
                    <a:p>
                      <a:pPr marL="285750" indent="-285750">
                        <a:spcBef>
                          <a:spcPts val="600"/>
                        </a:spcBef>
                        <a:buFont typeface="Arial" panose="020B0604020202020204" pitchFamily="34" charset="0"/>
                        <a:buChar char="•"/>
                      </a:pPr>
                      <a:r>
                        <a:rPr lang="en-US" sz="1200" baseline="0" dirty="0"/>
                        <a:t>Reduction of risky behavior</a:t>
                      </a:r>
                    </a:p>
                    <a:p>
                      <a:pPr marL="285750" indent="-285750">
                        <a:spcBef>
                          <a:spcPts val="600"/>
                        </a:spcBef>
                        <a:buFont typeface="Arial" panose="020B0604020202020204" pitchFamily="34" charset="0"/>
                        <a:buChar char="•"/>
                      </a:pPr>
                      <a:r>
                        <a:rPr lang="en-US" sz="1200" baseline="0" dirty="0"/>
                        <a:t>Connection to employment, education and support services</a:t>
                      </a:r>
                    </a:p>
                  </a:txBody>
                  <a:tcPr marT="34290" marB="34290"/>
                </a:tc>
                <a:extLst>
                  <a:ext uri="{0D108BD9-81ED-4DB2-BD59-A6C34878D82A}">
                    <a16:rowId xmlns:a16="http://schemas.microsoft.com/office/drawing/2014/main" xmlns="" val="10003"/>
                  </a:ext>
                </a:extLst>
              </a:tr>
              <a:tr h="822961">
                <a:tc>
                  <a:txBody>
                    <a:bodyPr/>
                    <a:lstStyle/>
                    <a:p>
                      <a:r>
                        <a:rPr lang="en-US" sz="1200" b="0" i="0" dirty="0">
                          <a:latin typeface="Calibri" charset="0"/>
                          <a:ea typeface="Calibri" charset="0"/>
                          <a:cs typeface="Calibri" charset="0"/>
                        </a:rPr>
                        <a:t>End Family</a:t>
                      </a:r>
                      <a:r>
                        <a:rPr lang="en-US" sz="1200" b="0" i="0" baseline="0" dirty="0">
                          <a:latin typeface="Calibri" charset="0"/>
                          <a:ea typeface="Calibri" charset="0"/>
                          <a:cs typeface="Calibri" charset="0"/>
                        </a:rPr>
                        <a:t> Homelessness</a:t>
                      </a:r>
                      <a:endParaRPr lang="en-US" sz="1200" b="0" i="0" dirty="0">
                        <a:latin typeface="Calibri" charset="0"/>
                        <a:ea typeface="Calibri" charset="0"/>
                        <a:cs typeface="Calibri" charset="0"/>
                      </a:endParaRPr>
                    </a:p>
                  </a:txBody>
                  <a:tcPr marT="34290" marB="34290"/>
                </a:tc>
                <a:tc>
                  <a:txBody>
                    <a:bodyPr/>
                    <a:lstStyle/>
                    <a:p>
                      <a:pPr marL="285750" indent="-285750">
                        <a:spcBef>
                          <a:spcPts val="600"/>
                        </a:spcBef>
                        <a:buFont typeface="Arial" panose="020B0604020202020204" pitchFamily="34" charset="0"/>
                        <a:buChar char="•"/>
                      </a:pPr>
                      <a:r>
                        <a:rPr lang="en-US" sz="1200" dirty="0"/>
                        <a:t>300 heads</a:t>
                      </a:r>
                      <a:r>
                        <a:rPr lang="en-US" sz="1200" baseline="0" dirty="0"/>
                        <a:t> of household will obtain employment</a:t>
                      </a:r>
                    </a:p>
                    <a:p>
                      <a:pPr marL="285750" indent="-285750">
                        <a:spcBef>
                          <a:spcPts val="600"/>
                        </a:spcBef>
                        <a:buFont typeface="Arial" panose="020B0604020202020204" pitchFamily="34" charset="0"/>
                        <a:buChar char="•"/>
                      </a:pPr>
                      <a:r>
                        <a:rPr lang="en-US" sz="1200" baseline="0" dirty="0"/>
                        <a:t>300 families will be permanently housed and paying rent</a:t>
                      </a:r>
                    </a:p>
                    <a:p>
                      <a:pPr marL="285750" indent="-285750">
                        <a:spcBef>
                          <a:spcPts val="600"/>
                        </a:spcBef>
                        <a:buFont typeface="Arial" panose="020B0604020202020204" pitchFamily="34" charset="0"/>
                        <a:buChar char="•"/>
                      </a:pPr>
                      <a:r>
                        <a:rPr lang="en-US" sz="1200" baseline="0" dirty="0"/>
                        <a:t>Savings to emergency shelter and crisis systems</a:t>
                      </a:r>
                      <a:endParaRPr lang="en-US" sz="1200" dirty="0"/>
                    </a:p>
                  </a:txBody>
                  <a:tcPr marT="34290" marB="34290"/>
                </a:tc>
                <a:extLst>
                  <a:ext uri="{0D108BD9-81ED-4DB2-BD59-A6C34878D82A}">
                    <a16:rowId xmlns:a16="http://schemas.microsoft.com/office/drawing/2014/main" xmlns="" val="10004"/>
                  </a:ext>
                </a:extLst>
              </a:tr>
            </a:tbl>
          </a:graphicData>
        </a:graphic>
      </p:graphicFrame>
      <p:sp>
        <p:nvSpPr>
          <p:cNvPr id="2" name="TextBox 1"/>
          <p:cNvSpPr txBox="1"/>
          <p:nvPr/>
        </p:nvSpPr>
        <p:spPr>
          <a:xfrm>
            <a:off x="228600" y="971550"/>
            <a:ext cx="8610601" cy="923330"/>
          </a:xfrm>
          <a:prstGeom prst="rect">
            <a:avLst/>
          </a:prstGeom>
          <a:noFill/>
        </p:spPr>
        <p:txBody>
          <a:bodyPr wrap="square" rtlCol="0">
            <a:spAutoFit/>
          </a:bodyPr>
          <a:lstStyle/>
          <a:p>
            <a:r>
              <a:rPr lang="en-US" dirty="0">
                <a:latin typeface="Times New Roman"/>
                <a:ea typeface="Calibri"/>
              </a:rPr>
              <a:t>Funds will be maximized by matching an additional $25 million in private dollars and will leverage $66 million in public resources for a total investment of  greater than $115M</a:t>
            </a:r>
          </a:p>
          <a:p>
            <a:endParaRPr lang="en-US" dirty="0"/>
          </a:p>
        </p:txBody>
      </p:sp>
      <p:sp>
        <p:nvSpPr>
          <p:cNvPr id="5" name="Title 1"/>
          <p:cNvSpPr txBox="1">
            <a:spLocks/>
          </p:cNvSpPr>
          <p:nvPr/>
        </p:nvSpPr>
        <p:spPr>
          <a:xfrm>
            <a:off x="1524000" y="171450"/>
            <a:ext cx="5562600" cy="4000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rPr>
              <a:t>Anticipated Homeless Opportunity Bond Outcomes</a:t>
            </a:r>
          </a:p>
        </p:txBody>
      </p:sp>
      <p:sp>
        <p:nvSpPr>
          <p:cNvPr id="6"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13</a:t>
            </a:fld>
            <a:endParaRPr lang="en-US"/>
          </a:p>
        </p:txBody>
      </p:sp>
    </p:spTree>
    <p:extLst>
      <p:ext uri="{BB962C8B-B14F-4D97-AF65-F5344CB8AC3E}">
        <p14:creationId xmlns:p14="http://schemas.microsoft.com/office/powerpoint/2010/main" val="213606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171450"/>
            <a:ext cx="8229600" cy="4000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rPr>
              <a:t>Proposed Timeline</a:t>
            </a:r>
          </a:p>
          <a:p>
            <a:r>
              <a:rPr lang="en-US" sz="2000" b="1" dirty="0">
                <a:solidFill>
                  <a:schemeClr val="bg1"/>
                </a:solidFill>
              </a:rPr>
              <a:t>Subject to Funds Availability</a:t>
            </a:r>
          </a:p>
        </p:txBody>
      </p:sp>
      <p:graphicFrame>
        <p:nvGraphicFramePr>
          <p:cNvPr id="13" name="Diagram 12"/>
          <p:cNvGraphicFramePr/>
          <p:nvPr>
            <p:extLst>
              <p:ext uri="{D42A27DB-BD31-4B8C-83A1-F6EECF244321}">
                <p14:modId xmlns:p14="http://schemas.microsoft.com/office/powerpoint/2010/main" val="906196594"/>
              </p:ext>
            </p:extLst>
          </p:nvPr>
        </p:nvGraphicFramePr>
        <p:xfrm>
          <a:off x="952500" y="162877"/>
          <a:ext cx="6934200" cy="80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45699707"/>
              </p:ext>
            </p:extLst>
          </p:nvPr>
        </p:nvGraphicFramePr>
        <p:xfrm>
          <a:off x="1219200" y="1258411"/>
          <a:ext cx="6781800" cy="3164748"/>
        </p:xfrm>
        <a:graphic>
          <a:graphicData uri="http://schemas.openxmlformats.org/drawingml/2006/table">
            <a:tbl>
              <a:tblPr firstRow="1" bandRow="1">
                <a:tableStyleId>{69CF1AB2-1976-4502-BF36-3FF5EA218861}</a:tableStyleId>
              </a:tblPr>
              <a:tblGrid>
                <a:gridCol w="565150">
                  <a:extLst>
                    <a:ext uri="{9D8B030D-6E8A-4147-A177-3AD203B41FA5}">
                      <a16:colId xmlns:a16="http://schemas.microsoft.com/office/drawing/2014/main" xmlns="" val="1315293405"/>
                    </a:ext>
                  </a:extLst>
                </a:gridCol>
                <a:gridCol w="565150">
                  <a:extLst>
                    <a:ext uri="{9D8B030D-6E8A-4147-A177-3AD203B41FA5}">
                      <a16:colId xmlns:a16="http://schemas.microsoft.com/office/drawing/2014/main" xmlns="" val="2719780642"/>
                    </a:ext>
                  </a:extLst>
                </a:gridCol>
                <a:gridCol w="565150">
                  <a:extLst>
                    <a:ext uri="{9D8B030D-6E8A-4147-A177-3AD203B41FA5}">
                      <a16:colId xmlns:a16="http://schemas.microsoft.com/office/drawing/2014/main" xmlns="" val="224994608"/>
                    </a:ext>
                  </a:extLst>
                </a:gridCol>
                <a:gridCol w="565150">
                  <a:extLst>
                    <a:ext uri="{9D8B030D-6E8A-4147-A177-3AD203B41FA5}">
                      <a16:colId xmlns:a16="http://schemas.microsoft.com/office/drawing/2014/main" xmlns="" val="70173103"/>
                    </a:ext>
                  </a:extLst>
                </a:gridCol>
                <a:gridCol w="565150">
                  <a:extLst>
                    <a:ext uri="{9D8B030D-6E8A-4147-A177-3AD203B41FA5}">
                      <a16:colId xmlns:a16="http://schemas.microsoft.com/office/drawing/2014/main" xmlns="" val="1943085374"/>
                    </a:ext>
                  </a:extLst>
                </a:gridCol>
                <a:gridCol w="565150">
                  <a:extLst>
                    <a:ext uri="{9D8B030D-6E8A-4147-A177-3AD203B41FA5}">
                      <a16:colId xmlns:a16="http://schemas.microsoft.com/office/drawing/2014/main" xmlns="" val="131349328"/>
                    </a:ext>
                  </a:extLst>
                </a:gridCol>
                <a:gridCol w="565150">
                  <a:extLst>
                    <a:ext uri="{9D8B030D-6E8A-4147-A177-3AD203B41FA5}">
                      <a16:colId xmlns:a16="http://schemas.microsoft.com/office/drawing/2014/main" xmlns="" val="1494884988"/>
                    </a:ext>
                  </a:extLst>
                </a:gridCol>
                <a:gridCol w="565150">
                  <a:extLst>
                    <a:ext uri="{9D8B030D-6E8A-4147-A177-3AD203B41FA5}">
                      <a16:colId xmlns:a16="http://schemas.microsoft.com/office/drawing/2014/main" xmlns="" val="3671161431"/>
                    </a:ext>
                  </a:extLst>
                </a:gridCol>
                <a:gridCol w="565150">
                  <a:extLst>
                    <a:ext uri="{9D8B030D-6E8A-4147-A177-3AD203B41FA5}">
                      <a16:colId xmlns:a16="http://schemas.microsoft.com/office/drawing/2014/main" xmlns="" val="1378266957"/>
                    </a:ext>
                  </a:extLst>
                </a:gridCol>
                <a:gridCol w="565150">
                  <a:extLst>
                    <a:ext uri="{9D8B030D-6E8A-4147-A177-3AD203B41FA5}">
                      <a16:colId xmlns:a16="http://schemas.microsoft.com/office/drawing/2014/main" xmlns="" val="1541628323"/>
                    </a:ext>
                  </a:extLst>
                </a:gridCol>
                <a:gridCol w="565150">
                  <a:extLst>
                    <a:ext uri="{9D8B030D-6E8A-4147-A177-3AD203B41FA5}">
                      <a16:colId xmlns:a16="http://schemas.microsoft.com/office/drawing/2014/main" xmlns="" val="2018223124"/>
                    </a:ext>
                  </a:extLst>
                </a:gridCol>
                <a:gridCol w="565150">
                  <a:extLst>
                    <a:ext uri="{9D8B030D-6E8A-4147-A177-3AD203B41FA5}">
                      <a16:colId xmlns:a16="http://schemas.microsoft.com/office/drawing/2014/main" xmlns="" val="2205406892"/>
                    </a:ext>
                  </a:extLst>
                </a:gridCol>
              </a:tblGrid>
              <a:tr h="325474">
                <a:tc gridSpan="4">
                  <a:txBody>
                    <a:bodyPr/>
                    <a:lstStyle/>
                    <a:p>
                      <a:pPr algn="ctr"/>
                      <a:r>
                        <a:rPr lang="en-US" sz="1400" i="0" dirty="0">
                          <a:solidFill>
                            <a:schemeClr val="bg1"/>
                          </a:solidFill>
                        </a:rPr>
                        <a:t>Y1</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gridSpan="4">
                  <a:txBody>
                    <a:bodyPr/>
                    <a:lstStyle/>
                    <a:p>
                      <a:pPr algn="ctr"/>
                      <a:r>
                        <a:rPr lang="en-US" sz="1400" dirty="0">
                          <a:solidFill>
                            <a:schemeClr val="bg1"/>
                          </a:solidFill>
                        </a:rPr>
                        <a:t>Y2</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gridSpan="4">
                  <a:txBody>
                    <a:bodyPr/>
                    <a:lstStyle/>
                    <a:p>
                      <a:pPr algn="ctr"/>
                      <a:r>
                        <a:rPr lang="en-US" sz="1400" dirty="0">
                          <a:solidFill>
                            <a:schemeClr val="bg1"/>
                          </a:solidFill>
                        </a:rPr>
                        <a:t>Y3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xmlns="" val="317401584"/>
                  </a:ext>
                </a:extLst>
              </a:tr>
              <a:tr h="256313">
                <a:tc>
                  <a:txBody>
                    <a:bodyPr/>
                    <a:lstStyle/>
                    <a:p>
                      <a:pPr algn="ctr"/>
                      <a:r>
                        <a:rPr lang="en-US" sz="1100" dirty="0">
                          <a:solidFill>
                            <a:schemeClr val="bg1"/>
                          </a:solidFill>
                          <a:latin typeface="Arial Black" panose="020B0A04020102020204" pitchFamily="34" charset="0"/>
                        </a:rPr>
                        <a:t>Q1</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dirty="0">
                          <a:solidFill>
                            <a:schemeClr val="bg1"/>
                          </a:solidFill>
                          <a:latin typeface="Arial Black" panose="020B0A04020102020204" pitchFamily="34" charset="0"/>
                        </a:rPr>
                        <a:t>Q2</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dirty="0">
                          <a:solidFill>
                            <a:schemeClr val="bg1"/>
                          </a:solidFill>
                          <a:latin typeface="Arial Black" panose="020B0A04020102020204" pitchFamily="34" charset="0"/>
                        </a:rPr>
                        <a:t>Q3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dirty="0">
                          <a:solidFill>
                            <a:schemeClr val="bg1"/>
                          </a:solidFill>
                          <a:latin typeface="Arial Black" panose="020B0A04020102020204" pitchFamily="34" charset="0"/>
                        </a:rPr>
                        <a:t>Q4</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dirty="0">
                          <a:solidFill>
                            <a:schemeClr val="bg1"/>
                          </a:solidFill>
                          <a:latin typeface="Arial Black" panose="020B0A04020102020204" pitchFamily="34" charset="0"/>
                        </a:rPr>
                        <a:t>Q1</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dirty="0">
                          <a:solidFill>
                            <a:schemeClr val="bg1"/>
                          </a:solidFill>
                          <a:latin typeface="Arial Black" panose="020B0A04020102020204" pitchFamily="34" charset="0"/>
                        </a:rPr>
                        <a:t>Q2</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dirty="0">
                          <a:solidFill>
                            <a:schemeClr val="bg1"/>
                          </a:solidFill>
                          <a:latin typeface="Arial Black" panose="020B0A04020102020204" pitchFamily="34" charset="0"/>
                        </a:rPr>
                        <a:t>Q3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dirty="0">
                          <a:solidFill>
                            <a:schemeClr val="bg1"/>
                          </a:solidFill>
                          <a:latin typeface="Arial Black" panose="020B0A04020102020204" pitchFamily="34" charset="0"/>
                        </a:rPr>
                        <a:t>Q4</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dirty="0">
                          <a:solidFill>
                            <a:schemeClr val="bg1"/>
                          </a:solidFill>
                          <a:latin typeface="Arial Black" panose="020B0A04020102020204" pitchFamily="34" charset="0"/>
                        </a:rPr>
                        <a:t>Q1</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dirty="0">
                          <a:solidFill>
                            <a:schemeClr val="bg1"/>
                          </a:solidFill>
                          <a:latin typeface="Arial Black" panose="020B0A04020102020204" pitchFamily="34" charset="0"/>
                        </a:rPr>
                        <a:t>Q2</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dirty="0">
                          <a:solidFill>
                            <a:schemeClr val="bg1"/>
                          </a:solidFill>
                          <a:latin typeface="Arial Black" panose="020B0A04020102020204" pitchFamily="34" charset="0"/>
                        </a:rPr>
                        <a:t>Q3</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dirty="0">
                          <a:solidFill>
                            <a:schemeClr val="bg1"/>
                          </a:solidFill>
                          <a:latin typeface="Arial Black" panose="020B0A04020102020204" pitchFamily="34" charset="0"/>
                        </a:rPr>
                        <a:t>Q4</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2853297528"/>
                  </a:ext>
                </a:extLst>
              </a:tr>
              <a:tr h="860987">
                <a:tc>
                  <a:txBody>
                    <a:bodyPr/>
                    <a:lstStyle/>
                    <a:p>
                      <a:endParaRPr lang="en-US" sz="1400" dirty="0"/>
                    </a:p>
                  </a:txBody>
                  <a:tcPr marT="34290" marB="3429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en-US" sz="1400" dirty="0"/>
                    </a:p>
                  </a:txBody>
                  <a:tcPr marT="34290" marB="3429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en-US" sz="1400" dirty="0"/>
                    </a:p>
                  </a:txBody>
                  <a:tcPr marT="34290" marB="3429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en-US" sz="1400" dirty="0"/>
                    </a:p>
                  </a:txBody>
                  <a:tcPr marT="34290" marB="3429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en-US" sz="1400" dirty="0"/>
                    </a:p>
                  </a:txBody>
                  <a:tcPr marT="34290" marB="3429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en-US" sz="1400" dirty="0"/>
                    </a:p>
                  </a:txBody>
                  <a:tcPr marT="34290" marB="3429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en-US" sz="1400" dirty="0"/>
                    </a:p>
                  </a:txBody>
                  <a:tcPr marT="34290" marB="3429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en-US" sz="1400" dirty="0"/>
                    </a:p>
                  </a:txBody>
                  <a:tcPr marT="34290" marB="3429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en-US" sz="1400" dirty="0"/>
                    </a:p>
                  </a:txBody>
                  <a:tcPr marT="34290" marB="3429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en-US" sz="1400" dirty="0"/>
                    </a:p>
                  </a:txBody>
                  <a:tcPr marT="34290" marB="3429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en-US" sz="1400" dirty="0"/>
                    </a:p>
                  </a:txBody>
                  <a:tcPr marT="34290" marB="3429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en-US" sz="1400" dirty="0"/>
                    </a:p>
                  </a:txBody>
                  <a:tcPr marT="34290" marB="34290">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xmlns="" val="2776068635"/>
                  </a:ext>
                </a:extLst>
              </a:tr>
              <a:tr h="860987">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extLst>
                  <a:ext uri="{0D108BD9-81ED-4DB2-BD59-A6C34878D82A}">
                    <a16:rowId xmlns:a16="http://schemas.microsoft.com/office/drawing/2014/main" xmlns="" val="4268504959"/>
                  </a:ext>
                </a:extLst>
              </a:tr>
              <a:tr h="860987">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tc>
                  <a:txBody>
                    <a:bodyPr/>
                    <a:lstStyle/>
                    <a:p>
                      <a:endParaRPr lang="en-US" sz="1400" dirty="0"/>
                    </a:p>
                  </a:txBody>
                  <a:tcPr marT="34290" marB="34290">
                    <a:solidFill>
                      <a:schemeClr val="accent1">
                        <a:lumMod val="20000"/>
                        <a:lumOff val="80000"/>
                      </a:schemeClr>
                    </a:solidFill>
                  </a:tcPr>
                </a:tc>
                <a:extLst>
                  <a:ext uri="{0D108BD9-81ED-4DB2-BD59-A6C34878D82A}">
                    <a16:rowId xmlns:a16="http://schemas.microsoft.com/office/drawing/2014/main" xmlns="" val="4142557756"/>
                  </a:ext>
                </a:extLst>
              </a:tr>
            </a:tbl>
          </a:graphicData>
        </a:graphic>
      </p:graphicFrame>
      <p:sp>
        <p:nvSpPr>
          <p:cNvPr id="7" name="Arrow: Pentagon 6"/>
          <p:cNvSpPr/>
          <p:nvPr/>
        </p:nvSpPr>
        <p:spPr>
          <a:xfrm>
            <a:off x="1834672" y="1943100"/>
            <a:ext cx="6096000" cy="17145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Shelter 1 </a:t>
            </a:r>
            <a:r>
              <a:rPr lang="en-US" sz="1200" i="1" dirty="0">
                <a:solidFill>
                  <a:schemeClr val="tx1"/>
                </a:solidFill>
              </a:rPr>
              <a:t>(outside CoA – philanthropic funds only)</a:t>
            </a:r>
          </a:p>
        </p:txBody>
      </p:sp>
      <p:sp>
        <p:nvSpPr>
          <p:cNvPr id="8" name="Rectangle 7"/>
          <p:cNvSpPr/>
          <p:nvPr/>
        </p:nvSpPr>
        <p:spPr>
          <a:xfrm>
            <a:off x="1219200" y="1943100"/>
            <a:ext cx="615472" cy="171450"/>
          </a:xfrm>
          <a:prstGeom prst="rect">
            <a:avLst/>
          </a:prstGeom>
          <a:pattFill prst="dkVert">
            <a:fgClr>
              <a:schemeClr val="accent6">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p:cNvSpPr/>
          <p:nvPr/>
        </p:nvSpPr>
        <p:spPr>
          <a:xfrm>
            <a:off x="1834672" y="2171700"/>
            <a:ext cx="6096000" cy="17145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Shelter 2</a:t>
            </a:r>
          </a:p>
        </p:txBody>
      </p:sp>
      <p:sp>
        <p:nvSpPr>
          <p:cNvPr id="17" name="Rectangle 16"/>
          <p:cNvSpPr/>
          <p:nvPr/>
        </p:nvSpPr>
        <p:spPr>
          <a:xfrm>
            <a:off x="1219200" y="2171700"/>
            <a:ext cx="615472" cy="171450"/>
          </a:xfrm>
          <a:prstGeom prst="rect">
            <a:avLst/>
          </a:prstGeom>
          <a:pattFill prst="dkVert">
            <a:fgClr>
              <a:schemeClr val="accent6">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Pentagon 17"/>
          <p:cNvSpPr/>
          <p:nvPr/>
        </p:nvSpPr>
        <p:spPr>
          <a:xfrm>
            <a:off x="4044472" y="2400301"/>
            <a:ext cx="3886200" cy="17145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Shelter 3</a:t>
            </a:r>
          </a:p>
        </p:txBody>
      </p:sp>
      <p:sp>
        <p:nvSpPr>
          <p:cNvPr id="19" name="Rectangle 18"/>
          <p:cNvSpPr/>
          <p:nvPr/>
        </p:nvSpPr>
        <p:spPr>
          <a:xfrm>
            <a:off x="3429000" y="2400300"/>
            <a:ext cx="615472" cy="171450"/>
          </a:xfrm>
          <a:prstGeom prst="rect">
            <a:avLst/>
          </a:prstGeom>
          <a:pattFill prst="dkVert">
            <a:fgClr>
              <a:schemeClr val="accent6">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Diagram 19"/>
          <p:cNvGraphicFramePr/>
          <p:nvPr>
            <p:extLst>
              <p:ext uri="{D42A27DB-BD31-4B8C-83A1-F6EECF244321}">
                <p14:modId xmlns:p14="http://schemas.microsoft.com/office/powerpoint/2010/main" val="4071316546"/>
              </p:ext>
            </p:extLst>
          </p:nvPr>
        </p:nvGraphicFramePr>
        <p:xfrm>
          <a:off x="952500" y="597218"/>
          <a:ext cx="6934200" cy="800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Arrow: Pentagon 20"/>
          <p:cNvSpPr/>
          <p:nvPr/>
        </p:nvSpPr>
        <p:spPr>
          <a:xfrm>
            <a:off x="4044472" y="2834641"/>
            <a:ext cx="3886200" cy="228983"/>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Permanent Supportive Housing (PSH) Phase 1 (225 units)</a:t>
            </a:r>
          </a:p>
        </p:txBody>
      </p:sp>
      <p:sp>
        <p:nvSpPr>
          <p:cNvPr id="22" name="Arrow: Pentagon 21"/>
          <p:cNvSpPr/>
          <p:nvPr/>
        </p:nvSpPr>
        <p:spPr>
          <a:xfrm>
            <a:off x="6863872" y="3157538"/>
            <a:ext cx="1066800" cy="244248"/>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PSH Phase 2 (325 units)</a:t>
            </a:r>
          </a:p>
        </p:txBody>
      </p:sp>
      <p:sp>
        <p:nvSpPr>
          <p:cNvPr id="23" name="Arrow: Pentagon 22"/>
          <p:cNvSpPr/>
          <p:nvPr/>
        </p:nvSpPr>
        <p:spPr>
          <a:xfrm>
            <a:off x="2368072" y="3823426"/>
            <a:ext cx="5562600" cy="239553"/>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Coordinated Intake &amp; Assessment – Vehicles &amp; Staff </a:t>
            </a:r>
            <a:endParaRPr lang="en-US" sz="1200" i="1" dirty="0">
              <a:solidFill>
                <a:schemeClr val="tx1"/>
              </a:solidFill>
            </a:endParaRPr>
          </a:p>
        </p:txBody>
      </p:sp>
      <p:sp>
        <p:nvSpPr>
          <p:cNvPr id="15"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14</a:t>
            </a:fld>
            <a:endParaRPr lang="en-US"/>
          </a:p>
        </p:txBody>
      </p:sp>
    </p:spTree>
    <p:extLst>
      <p:ext uri="{BB962C8B-B14F-4D97-AF65-F5344CB8AC3E}">
        <p14:creationId xmlns:p14="http://schemas.microsoft.com/office/powerpoint/2010/main" val="105794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895350"/>
            <a:ext cx="8534400" cy="3143250"/>
          </a:xfrm>
        </p:spPr>
        <p:txBody>
          <a:bodyPr/>
          <a:lstStyle/>
          <a:p>
            <a:pPr>
              <a:spcAft>
                <a:spcPts val="1200"/>
              </a:spcAft>
            </a:pPr>
            <a:r>
              <a:rPr lang="en-US" sz="1400" dirty="0"/>
              <a:t>The City of Atlanta is partnering with the Regional Commission on Homelessness at the United Way (RCOH) and other service providers to meet the demand for housing and shelter created by Peachtree and Pine’s closure. </a:t>
            </a:r>
          </a:p>
          <a:p>
            <a:pPr>
              <a:spcAft>
                <a:spcPts val="1200"/>
              </a:spcAft>
            </a:pPr>
            <a:r>
              <a:rPr lang="en-US" sz="1400" dirty="0"/>
              <a:t>We are working with the current shelter management and where possible, are seeking housing solutions for those individuals now. </a:t>
            </a:r>
          </a:p>
          <a:p>
            <a:pPr>
              <a:spcAft>
                <a:spcPts val="1200"/>
              </a:spcAft>
            </a:pPr>
            <a:r>
              <a:rPr lang="en-US" sz="1400" dirty="0"/>
              <a:t>Starting August 28, interim shelter operations will begin under the new owner. RCOH and the City are working with new owner to secure an experienced operator who will operate the facility in order to facilitate a gradual closure, while remaining current residents needs are addressed and new shelter beds are created. </a:t>
            </a:r>
          </a:p>
          <a:p>
            <a:r>
              <a:rPr lang="en-US" sz="1400" dirty="0"/>
              <a:t>We are and will seek to connect current residents to solutions using the </a:t>
            </a:r>
            <a:r>
              <a:rPr lang="en-US" sz="1400" dirty="0" err="1"/>
              <a:t>CoC’s</a:t>
            </a:r>
            <a:r>
              <a:rPr lang="en-US" sz="1400" dirty="0"/>
              <a:t> Coordinated Entry system to ensure we are best meeting each individual’s housing needs:</a:t>
            </a:r>
          </a:p>
          <a:p>
            <a:pPr marL="914400" lvl="2" indent="-395288">
              <a:buFont typeface="Arial" panose="020B0604020202020204" pitchFamily="34" charset="0"/>
              <a:buChar char="‒"/>
            </a:pPr>
            <a:r>
              <a:rPr lang="en-US" sz="1400" dirty="0"/>
              <a:t>Assess all individuals in the facility to identify their permanent housing needs</a:t>
            </a:r>
          </a:p>
          <a:p>
            <a:pPr marL="914400" lvl="2" indent="-395288">
              <a:buFont typeface="Arial" panose="020B0604020202020204" pitchFamily="34" charset="0"/>
              <a:buChar char="‒"/>
            </a:pPr>
            <a:r>
              <a:rPr lang="en-US" sz="1400" dirty="0"/>
              <a:t>Target chronically homeless individuals for Permanent Supportive Housing</a:t>
            </a:r>
          </a:p>
          <a:p>
            <a:pPr marL="914400" lvl="2" indent="-395288">
              <a:buFont typeface="Arial" panose="020B0604020202020204" pitchFamily="34" charset="0"/>
              <a:buChar char="‒"/>
            </a:pPr>
            <a:r>
              <a:rPr lang="en-US" sz="1400" dirty="0"/>
              <a:t>Prioritize non-chronic individuals for connection to Rapid Rehousing subsidy, support and employment services</a:t>
            </a:r>
          </a:p>
          <a:p>
            <a:pPr marL="914400" lvl="2" indent="-395288">
              <a:buFont typeface="Arial" panose="020B0604020202020204" pitchFamily="34" charset="0"/>
              <a:buChar char="‒"/>
            </a:pPr>
            <a:r>
              <a:rPr lang="en-US" sz="1400" dirty="0"/>
              <a:t>Promote reunification for those with family </a:t>
            </a:r>
          </a:p>
        </p:txBody>
      </p:sp>
      <p:sp>
        <p:nvSpPr>
          <p:cNvPr id="4" name="Title 1"/>
          <p:cNvSpPr txBox="1">
            <a:spLocks/>
          </p:cNvSpPr>
          <p:nvPr/>
        </p:nvSpPr>
        <p:spPr>
          <a:xfrm>
            <a:off x="1524000" y="171450"/>
            <a:ext cx="5562600" cy="4000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rPr>
              <a:t>Peachtree-Pine Shelter Closure (1 of 2)</a:t>
            </a:r>
          </a:p>
        </p:txBody>
      </p:sp>
      <p:sp>
        <p:nvSpPr>
          <p:cNvPr id="5"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15</a:t>
            </a:fld>
            <a:endParaRPr lang="en-US"/>
          </a:p>
        </p:txBody>
      </p:sp>
    </p:spTree>
    <p:extLst>
      <p:ext uri="{BB962C8B-B14F-4D97-AF65-F5344CB8AC3E}">
        <p14:creationId xmlns:p14="http://schemas.microsoft.com/office/powerpoint/2010/main" val="248440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971550"/>
            <a:ext cx="8382000" cy="3143250"/>
          </a:xfrm>
        </p:spPr>
        <p:txBody>
          <a:bodyPr/>
          <a:lstStyle/>
          <a:p>
            <a:r>
              <a:rPr lang="en-US" sz="1600" dirty="0"/>
              <a:t>Resources utilized will include philanthropic support, homeless opportunity bond resources as already identified in the overall plan/project list, and additional resources from public agencies, e.g., </a:t>
            </a:r>
          </a:p>
          <a:p>
            <a:pPr lvl="1">
              <a:buFont typeface="Arial" panose="020B0604020202020204" pitchFamily="34" charset="0"/>
              <a:buChar char="‒"/>
            </a:pPr>
            <a:r>
              <a:rPr lang="en-US" sz="1600" dirty="0"/>
              <a:t>Increase rapid rehousing resources through public and private commitments </a:t>
            </a:r>
          </a:p>
          <a:p>
            <a:pPr lvl="1">
              <a:buFont typeface="Arial" panose="020B0604020202020204" pitchFamily="34" charset="0"/>
              <a:buChar char="‒"/>
            </a:pPr>
            <a:r>
              <a:rPr lang="en-US" sz="1600" dirty="0"/>
              <a:t>Optimizing current resources, such as Tenant Based Rental Assistance (TBRA) through HOME</a:t>
            </a:r>
          </a:p>
          <a:p>
            <a:pPr lvl="1">
              <a:spcAft>
                <a:spcPts val="1200"/>
              </a:spcAft>
              <a:buFont typeface="Arial" panose="020B0604020202020204" pitchFamily="34" charset="0"/>
              <a:buChar char="‒"/>
            </a:pPr>
            <a:r>
              <a:rPr lang="en-US" sz="1600" dirty="0"/>
              <a:t>Working with State agencies (DBHDD, DCA) and Atlanta Housing Authority for additional surge resources such as vouchers, subsidies and services </a:t>
            </a:r>
          </a:p>
          <a:p>
            <a:r>
              <a:rPr lang="en-US" sz="1600" dirty="0"/>
              <a:t>Shelter capacity will be replaced through creation of 2-3 new shelters as planned for the homeless opportunity bond, which can include rehabilitation or utilization of existing or closed shelters</a:t>
            </a:r>
          </a:p>
        </p:txBody>
      </p:sp>
      <p:sp>
        <p:nvSpPr>
          <p:cNvPr id="4" name="Title 1"/>
          <p:cNvSpPr txBox="1">
            <a:spLocks/>
          </p:cNvSpPr>
          <p:nvPr/>
        </p:nvSpPr>
        <p:spPr>
          <a:xfrm>
            <a:off x="1524000" y="171450"/>
            <a:ext cx="5562600" cy="4000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rPr>
              <a:t>Peachtree-Pine Shelter Closure (2 of 2)</a:t>
            </a:r>
          </a:p>
        </p:txBody>
      </p:sp>
      <p:sp>
        <p:nvSpPr>
          <p:cNvPr id="5"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16</a:t>
            </a:fld>
            <a:endParaRPr lang="en-US"/>
          </a:p>
        </p:txBody>
      </p:sp>
    </p:spTree>
    <p:extLst>
      <p:ext uri="{BB962C8B-B14F-4D97-AF65-F5344CB8AC3E}">
        <p14:creationId xmlns:p14="http://schemas.microsoft.com/office/powerpoint/2010/main" val="316323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Legislative authorization of agreement with </a:t>
            </a:r>
            <a:r>
              <a:rPr lang="en-US" sz="2400" dirty="0" err="1"/>
              <a:t>InvestAtlanta</a:t>
            </a:r>
            <a:endParaRPr lang="en-US" sz="2400" dirty="0"/>
          </a:p>
          <a:p>
            <a:r>
              <a:rPr lang="en-US" sz="2400" dirty="0"/>
              <a:t>Bond issuance and administration</a:t>
            </a:r>
          </a:p>
          <a:p>
            <a:r>
              <a:rPr lang="en-US" sz="2400" dirty="0"/>
              <a:t>Quarterly reporting on progress via CDHS committee updates</a:t>
            </a:r>
          </a:p>
          <a:p>
            <a:endParaRPr lang="en-US" sz="2400" dirty="0"/>
          </a:p>
        </p:txBody>
      </p:sp>
      <p:sp>
        <p:nvSpPr>
          <p:cNvPr id="3" name="Text Placeholder 2"/>
          <p:cNvSpPr>
            <a:spLocks noGrp="1"/>
          </p:cNvSpPr>
          <p:nvPr>
            <p:ph type="body" sz="quarter" idx="11"/>
          </p:nvPr>
        </p:nvSpPr>
        <p:spPr/>
        <p:txBody>
          <a:bodyPr>
            <a:normAutofit fontScale="77500" lnSpcReduction="20000"/>
          </a:bodyPr>
          <a:lstStyle/>
          <a:p>
            <a:r>
              <a:rPr lang="en-US" dirty="0"/>
              <a:t>Proposed Homeless Opportunity Bond</a:t>
            </a:r>
          </a:p>
          <a:p>
            <a:r>
              <a:rPr lang="en-US" dirty="0"/>
              <a:t>Next Steps</a:t>
            </a:r>
          </a:p>
        </p:txBody>
      </p:sp>
      <p:pic>
        <p:nvPicPr>
          <p:cNvPr id="4098" name="Picture 2" descr="C:\Users\cfmarchman\AppData\Local\Microsoft\Windows\Temporary Internet Files\Content.Outlook\LIPF28ZD\iAtlanta-logo-horiz-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1450"/>
            <a:ext cx="3657600" cy="62293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17</a:t>
            </a:fld>
            <a:endParaRPr lang="en-US"/>
          </a:p>
        </p:txBody>
      </p:sp>
    </p:spTree>
    <p:extLst>
      <p:ext uri="{BB962C8B-B14F-4D97-AF65-F5344CB8AC3E}">
        <p14:creationId xmlns:p14="http://schemas.microsoft.com/office/powerpoint/2010/main" val="220419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895350"/>
            <a:ext cx="3962400" cy="3143250"/>
          </a:xfrm>
        </p:spPr>
        <p:txBody>
          <a:bodyPr/>
          <a:lstStyle/>
          <a:p>
            <a:r>
              <a:rPr lang="en-US" sz="1600" dirty="0"/>
              <a:t>Municipal bond that supports capital projects to reduce homelessness, primarily housing solutions</a:t>
            </a:r>
          </a:p>
          <a:p>
            <a:r>
              <a:rPr lang="en-US" sz="1600" dirty="0"/>
              <a:t>Implementation of housing examples include: purchases, new builds, long-term leases, renovations of existing facilities, and also associated services and administrative costs</a:t>
            </a:r>
          </a:p>
          <a:p>
            <a:r>
              <a:rPr lang="en-US" sz="1600" dirty="0"/>
              <a:t>Implementation timelines are typically within 5 years; impacts span the useful life of the physical assets as well as the “social impacts” to tax rolls, employment, mental health system, criminal justice system</a:t>
            </a:r>
          </a:p>
          <a:p>
            <a:endParaRPr lang="en-US" sz="1800" dirty="0"/>
          </a:p>
        </p:txBody>
      </p:sp>
      <p:sp>
        <p:nvSpPr>
          <p:cNvPr id="3" name="Title 1"/>
          <p:cNvSpPr txBox="1">
            <a:spLocks/>
          </p:cNvSpPr>
          <p:nvPr/>
        </p:nvSpPr>
        <p:spPr>
          <a:xfrm>
            <a:off x="1524000" y="123825"/>
            <a:ext cx="5943600" cy="6762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rPr>
              <a:t>What is a Homeless Opportunity Bond?</a:t>
            </a:r>
            <a:endParaRPr lang="en-US" sz="2800" dirty="0">
              <a:solidFill>
                <a:schemeClr val="bg1"/>
              </a:solidFill>
            </a:endParaRPr>
          </a:p>
        </p:txBody>
      </p:sp>
      <p:sp>
        <p:nvSpPr>
          <p:cNvPr id="4" name="Content Placeholder 1"/>
          <p:cNvSpPr txBox="1">
            <a:spLocks/>
          </p:cNvSpPr>
          <p:nvPr/>
        </p:nvSpPr>
        <p:spPr>
          <a:xfrm>
            <a:off x="4883574" y="1276350"/>
            <a:ext cx="3727027" cy="31432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LA and Hilton Foundation committed over $150M for supportive housing development in first year of a $1.2B bond passed in 2016</a:t>
            </a:r>
          </a:p>
          <a:p>
            <a:r>
              <a:rPr lang="en-US" sz="1400" dirty="0"/>
              <a:t>Dallas is reviewing funding potentially up to $25M from its next municipal bond package for permanent supportive housing</a:t>
            </a:r>
          </a:p>
          <a:p>
            <a:r>
              <a:rPr lang="en-US" sz="1400" dirty="0"/>
              <a:t>Denver Social Impact Bond of up to $11.42M in 2016 targets most vulnerable </a:t>
            </a:r>
          </a:p>
          <a:p>
            <a:r>
              <a:rPr lang="en-US" sz="1400" dirty="0"/>
              <a:t>Portland committed additional $11.5M in 2017 over annual $15M for a $26.5M investment</a:t>
            </a:r>
          </a:p>
          <a:p>
            <a:r>
              <a:rPr lang="en-US" sz="1400" dirty="0"/>
              <a:t>Houston committed $44M in 2011 to create 766 units of permanent supportive housing for homeless over 4 years</a:t>
            </a:r>
          </a:p>
        </p:txBody>
      </p:sp>
      <p:sp>
        <p:nvSpPr>
          <p:cNvPr id="5" name="Rectangle 4"/>
          <p:cNvSpPr/>
          <p:nvPr/>
        </p:nvSpPr>
        <p:spPr>
          <a:xfrm>
            <a:off x="4883573" y="914400"/>
            <a:ext cx="3881871" cy="342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Benchmarks</a:t>
            </a:r>
          </a:p>
        </p:txBody>
      </p:sp>
      <p:sp>
        <p:nvSpPr>
          <p:cNvPr id="6"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2</a:t>
            </a:fld>
            <a:endParaRPr lang="en-US"/>
          </a:p>
        </p:txBody>
      </p:sp>
    </p:spTree>
    <p:extLst>
      <p:ext uri="{BB962C8B-B14F-4D97-AF65-F5344CB8AC3E}">
        <p14:creationId xmlns:p14="http://schemas.microsoft.com/office/powerpoint/2010/main" val="10253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047750"/>
            <a:ext cx="7696200" cy="3143250"/>
          </a:xfrm>
        </p:spPr>
        <p:txBody>
          <a:bodyPr/>
          <a:lstStyle/>
          <a:p>
            <a:r>
              <a:rPr lang="en-US" sz="1800" dirty="0"/>
              <a:t>Since 2013, Atlanta has made meaningful progress to further alignment of major funders, public agencies, service providers and interested individuals through:</a:t>
            </a:r>
          </a:p>
          <a:p>
            <a:pPr lvl="1"/>
            <a:r>
              <a:rPr lang="en-US" sz="1800" dirty="0"/>
              <a:t>Organizing and local planning via the City Council-authorized homeless Continuum-of-Care;</a:t>
            </a:r>
          </a:p>
          <a:p>
            <a:pPr lvl="1"/>
            <a:r>
              <a:rPr lang="en-US" sz="1800" dirty="0"/>
              <a:t>the creation of 501c3 Partners for HOME to administer the </a:t>
            </a:r>
            <a:r>
              <a:rPr lang="en-US" sz="1800" dirty="0" err="1"/>
              <a:t>CoC</a:t>
            </a:r>
            <a:r>
              <a:rPr lang="en-US" sz="1800" dirty="0"/>
              <a:t> and leverage private and public funding; </a:t>
            </a:r>
          </a:p>
          <a:p>
            <a:pPr lvl="1"/>
            <a:r>
              <a:rPr lang="en-US" sz="1800" dirty="0"/>
              <a:t>ongoing partnership with the Regional Commission on Homelessness at the United Way of Greater Atlanta</a:t>
            </a:r>
          </a:p>
          <a:p>
            <a:r>
              <a:rPr lang="en-US" sz="1800" dirty="0"/>
              <a:t>In this time, we have honed our understanding of our homeless population, population needs and sub-segments. Through several pilots of evidence-based strategies and housing interventions, we have demonstrated substantial reductions in homelessness</a:t>
            </a:r>
          </a:p>
          <a:p>
            <a:pPr marL="0" indent="0">
              <a:buNone/>
            </a:pPr>
            <a:endParaRPr lang="en-US" sz="1800" dirty="0"/>
          </a:p>
        </p:txBody>
      </p:sp>
      <p:sp>
        <p:nvSpPr>
          <p:cNvPr id="3" name="Title 1"/>
          <p:cNvSpPr txBox="1">
            <a:spLocks/>
          </p:cNvSpPr>
          <p:nvPr/>
        </p:nvSpPr>
        <p:spPr>
          <a:xfrm>
            <a:off x="1524000" y="123825"/>
            <a:ext cx="5943600" cy="6762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rPr>
              <a:t>Why Atlanta?</a:t>
            </a:r>
            <a:endParaRPr lang="en-US" sz="2800" dirty="0">
              <a:solidFill>
                <a:schemeClr val="bg1"/>
              </a:solidFill>
            </a:endParaRPr>
          </a:p>
        </p:txBody>
      </p:sp>
      <p:sp>
        <p:nvSpPr>
          <p:cNvPr id="4"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3</a:t>
            </a:fld>
            <a:endParaRPr lang="en-US"/>
          </a:p>
        </p:txBody>
      </p:sp>
    </p:spTree>
    <p:extLst>
      <p:ext uri="{BB962C8B-B14F-4D97-AF65-F5344CB8AC3E}">
        <p14:creationId xmlns:p14="http://schemas.microsoft.com/office/powerpoint/2010/main" val="312357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8600" y="895350"/>
            <a:ext cx="5334000" cy="3714750"/>
          </a:xfrm>
        </p:spPr>
        <p:txBody>
          <a:bodyPr>
            <a:noAutofit/>
          </a:bodyPr>
          <a:lstStyle/>
          <a:p>
            <a:pPr marL="0" indent="0">
              <a:spcBef>
                <a:spcPts val="984"/>
              </a:spcBef>
              <a:buNone/>
            </a:pPr>
            <a:r>
              <a:rPr lang="en-US" sz="1400" dirty="0"/>
              <a:t>In 2013, City Council authorized the establishment of the </a:t>
            </a:r>
            <a:r>
              <a:rPr lang="en-US" sz="1400" b="1" dirty="0"/>
              <a:t>Atlanta Homeless Continuum-of-Care (CoC) </a:t>
            </a:r>
            <a:r>
              <a:rPr lang="en-US" sz="1400" dirty="0"/>
              <a:t>as its system wide entity for addressing homelessness in the City of Atlanta as well as authorized </a:t>
            </a:r>
            <a:r>
              <a:rPr lang="en-US" sz="1400" b="1" dirty="0"/>
              <a:t>the incubation of 501c3 Partners for HOME to operate and administer the CoC</a:t>
            </a:r>
          </a:p>
          <a:p>
            <a:pPr marL="0" indent="0">
              <a:spcBef>
                <a:spcPts val="984"/>
              </a:spcBef>
              <a:buNone/>
            </a:pPr>
            <a:endParaRPr lang="en-US" sz="1400" b="1" dirty="0"/>
          </a:p>
        </p:txBody>
      </p:sp>
      <p:sp>
        <p:nvSpPr>
          <p:cNvPr id="2" name="Title 1"/>
          <p:cNvSpPr>
            <a:spLocks noGrp="1"/>
          </p:cNvSpPr>
          <p:nvPr>
            <p:ph type="title" idx="4294967295"/>
          </p:nvPr>
        </p:nvSpPr>
        <p:spPr>
          <a:xfrm>
            <a:off x="1524000" y="123825"/>
            <a:ext cx="6019800" cy="676275"/>
          </a:xfrm>
          <a:prstGeom prst="rect">
            <a:avLst/>
          </a:prstGeom>
        </p:spPr>
        <p:txBody>
          <a:bodyPr>
            <a:noAutofit/>
          </a:bodyPr>
          <a:lstStyle/>
          <a:p>
            <a:pPr algn="l"/>
            <a:r>
              <a:rPr lang="en-US" sz="2800" b="1" dirty="0">
                <a:solidFill>
                  <a:schemeClr val="bg1"/>
                </a:solidFill>
              </a:rPr>
              <a:t>City of Atlanta’s Approach to Homelessness: the Continuum-of-Care</a:t>
            </a:r>
            <a:endParaRPr lang="en-US" sz="2800" dirty="0">
              <a:solidFill>
                <a:schemeClr val="bg1"/>
              </a:solidFill>
            </a:endParaRPr>
          </a:p>
        </p:txBody>
      </p:sp>
      <p:sp>
        <p:nvSpPr>
          <p:cNvPr id="4" name="Slide Number Placeholder 3"/>
          <p:cNvSpPr>
            <a:spLocks noGrp="1"/>
          </p:cNvSpPr>
          <p:nvPr>
            <p:ph type="sldNum" sz="quarter" idx="12"/>
          </p:nvPr>
        </p:nvSpPr>
        <p:spPr>
          <a:xfrm>
            <a:off x="6858000" y="4767263"/>
            <a:ext cx="2133600" cy="273844"/>
          </a:xfrm>
          <a:prstGeom prst="rect">
            <a:avLst/>
          </a:prstGeom>
        </p:spPr>
        <p:txBody>
          <a:bodyPr/>
          <a:lstStyle/>
          <a:p>
            <a:fld id="{90C94F81-5808-45DD-8C97-66D2B1581023}" type="slidenum">
              <a:rPr lang="en-US" smtClean="0"/>
              <a:pPr/>
              <a:t>4</a:t>
            </a:fld>
            <a:endParaRPr lang="en-US" dirty="0"/>
          </a:p>
        </p:txBody>
      </p:sp>
      <p:sp>
        <p:nvSpPr>
          <p:cNvPr id="6" name="Rectangle 5"/>
          <p:cNvSpPr/>
          <p:nvPr/>
        </p:nvSpPr>
        <p:spPr>
          <a:xfrm>
            <a:off x="228600" y="2000250"/>
            <a:ext cx="5182710" cy="342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Atlanta Homeless </a:t>
            </a:r>
            <a:r>
              <a:rPr lang="en-US" dirty="0" err="1"/>
              <a:t>CoC</a:t>
            </a:r>
            <a:r>
              <a:rPr lang="en-US" dirty="0"/>
              <a:t> Key Activities</a:t>
            </a:r>
          </a:p>
        </p:txBody>
      </p:sp>
      <p:sp>
        <p:nvSpPr>
          <p:cNvPr id="7" name="Content Placeholder 2"/>
          <p:cNvSpPr>
            <a:spLocks noGrp="1"/>
          </p:cNvSpPr>
          <p:nvPr>
            <p:ph sz="half" idx="2"/>
          </p:nvPr>
        </p:nvSpPr>
        <p:spPr>
          <a:xfrm>
            <a:off x="256478" y="2400300"/>
            <a:ext cx="5153722" cy="3714750"/>
          </a:xfrm>
        </p:spPr>
        <p:txBody>
          <a:bodyPr>
            <a:noAutofit/>
          </a:bodyPr>
          <a:lstStyle/>
          <a:p>
            <a:pPr>
              <a:spcBef>
                <a:spcPts val="984"/>
              </a:spcBef>
            </a:pPr>
            <a:r>
              <a:rPr lang="en-US" sz="1200" dirty="0"/>
              <a:t>Promotes communitywide commitment to the goal of ending homelessness </a:t>
            </a:r>
          </a:p>
          <a:p>
            <a:pPr>
              <a:spcBef>
                <a:spcPts val="984"/>
              </a:spcBef>
            </a:pPr>
            <a:r>
              <a:rPr lang="en-US" sz="1200" dirty="0"/>
              <a:t>Promotes access to and effect utilization of mainstream programs </a:t>
            </a:r>
          </a:p>
          <a:p>
            <a:pPr>
              <a:spcBef>
                <a:spcPts val="984"/>
              </a:spcBef>
            </a:pPr>
            <a:r>
              <a:rPr lang="en-US" sz="1200" dirty="0"/>
              <a:t>For Atlanta, over 69 service agencies participate</a:t>
            </a:r>
          </a:p>
          <a:p>
            <a:pPr>
              <a:spcBef>
                <a:spcPts val="984"/>
              </a:spcBef>
            </a:pPr>
            <a:r>
              <a:rPr lang="en-US" sz="1200" dirty="0"/>
              <a:t>Oversight provided by a Governing Council, comprised of State, City, Faith and Provider representation </a:t>
            </a:r>
          </a:p>
          <a:p>
            <a:pPr>
              <a:spcBef>
                <a:spcPts val="984"/>
              </a:spcBef>
            </a:pPr>
            <a:r>
              <a:rPr lang="en-US" sz="1200" dirty="0"/>
              <a:t>Applies for and monitors $7M annually which funds permanent housing solutions</a:t>
            </a:r>
          </a:p>
          <a:p>
            <a:pPr>
              <a:spcBef>
                <a:spcPts val="984"/>
              </a:spcBef>
            </a:pPr>
            <a:r>
              <a:rPr lang="en-US" sz="1200" dirty="0"/>
              <a:t>Develops, and executes strategic plan</a:t>
            </a:r>
          </a:p>
          <a:p>
            <a:pPr>
              <a:spcBef>
                <a:spcPts val="984"/>
              </a:spcBef>
            </a:pPr>
            <a:r>
              <a:rPr lang="en-US" sz="1400" dirty="0"/>
              <a:t>Performance reporting and oversight of data quality into HMIS</a:t>
            </a:r>
          </a:p>
        </p:txBody>
      </p:sp>
      <p:sp>
        <p:nvSpPr>
          <p:cNvPr id="10" name="Content Placeholder 2"/>
          <p:cNvSpPr>
            <a:spLocks noGrp="1"/>
          </p:cNvSpPr>
          <p:nvPr>
            <p:ph sz="half" idx="2"/>
          </p:nvPr>
        </p:nvSpPr>
        <p:spPr>
          <a:xfrm>
            <a:off x="5867400" y="971550"/>
            <a:ext cx="3124200" cy="3714750"/>
          </a:xfrm>
        </p:spPr>
        <p:txBody>
          <a:bodyPr>
            <a:noAutofit/>
          </a:bodyPr>
          <a:lstStyle/>
          <a:p>
            <a:pPr marL="0" indent="0">
              <a:spcBef>
                <a:spcPts val="984"/>
              </a:spcBef>
              <a:buNone/>
            </a:pPr>
            <a:r>
              <a:rPr lang="en-US" sz="1400" b="1" dirty="0"/>
              <a:t>Coordination both with the external community of funders, providers, advocates and homeless individual and also with internal City of Atlanta agencies:</a:t>
            </a:r>
          </a:p>
          <a:p>
            <a:pPr marL="233363" indent="-233363">
              <a:spcBef>
                <a:spcPts val="984"/>
              </a:spcBef>
            </a:pPr>
            <a:r>
              <a:rPr lang="en-US" sz="1400" dirty="0"/>
              <a:t>CoA Finance / Office of Grants Management </a:t>
            </a:r>
          </a:p>
          <a:p>
            <a:pPr marL="233363" indent="-233363">
              <a:spcBef>
                <a:spcPts val="984"/>
              </a:spcBef>
            </a:pPr>
            <a:r>
              <a:rPr lang="en-US" sz="1400" dirty="0"/>
              <a:t>Mayor’s Office of Human Services and Constituent Services </a:t>
            </a:r>
          </a:p>
          <a:p>
            <a:pPr marL="233363" indent="-233363">
              <a:spcBef>
                <a:spcPts val="984"/>
              </a:spcBef>
            </a:pPr>
            <a:r>
              <a:rPr lang="en-US" sz="1400" dirty="0"/>
              <a:t>Atlanta Police Department HOPE (Homeless Outreach &amp; Policing Enforcement) team</a:t>
            </a:r>
          </a:p>
          <a:p>
            <a:pPr marL="233363" indent="-233363">
              <a:spcBef>
                <a:spcPts val="984"/>
              </a:spcBef>
            </a:pPr>
            <a:r>
              <a:rPr lang="en-US" sz="1400" dirty="0"/>
              <a:t>Department of Corrections</a:t>
            </a:r>
          </a:p>
          <a:p>
            <a:pPr marL="233363" indent="-233363">
              <a:spcBef>
                <a:spcPts val="984"/>
              </a:spcBef>
            </a:pPr>
            <a:r>
              <a:rPr lang="en-US" sz="1400" dirty="0"/>
              <a:t>The Municipal Community Court and associated offices (Public Defender, City Solicitor)</a:t>
            </a:r>
          </a:p>
        </p:txBody>
      </p:sp>
    </p:spTree>
    <p:extLst>
      <p:ext uri="{BB962C8B-B14F-4D97-AF65-F5344CB8AC3E}">
        <p14:creationId xmlns:p14="http://schemas.microsoft.com/office/powerpoint/2010/main" val="425702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5A071997-2DA0-4CB9-A757-1B30D2593BBC" descr="BEABCFFA-78FB-42E9-A810-E7E03D5F2984@att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03" y="1028700"/>
            <a:ext cx="9485206" cy="394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524000" y="123825"/>
            <a:ext cx="6019800" cy="6762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rPr>
              <a:t>Homelessness in Atlanta Today</a:t>
            </a:r>
            <a:endParaRPr lang="en-US" sz="2800" dirty="0">
              <a:solidFill>
                <a:schemeClr val="bg1"/>
              </a:solidFill>
            </a:endParaRPr>
          </a:p>
        </p:txBody>
      </p:sp>
      <p:sp>
        <p:nvSpPr>
          <p:cNvPr id="2" name="TextBox 1"/>
          <p:cNvSpPr txBox="1"/>
          <p:nvPr/>
        </p:nvSpPr>
        <p:spPr>
          <a:xfrm>
            <a:off x="3810001" y="550979"/>
            <a:ext cx="3826753" cy="369332"/>
          </a:xfrm>
          <a:prstGeom prst="rect">
            <a:avLst/>
          </a:prstGeom>
          <a:noFill/>
        </p:spPr>
        <p:txBody>
          <a:bodyPr wrap="none" rtlCol="0">
            <a:spAutoFit/>
          </a:bodyPr>
          <a:lstStyle/>
          <a:p>
            <a:r>
              <a:rPr lang="en-US" b="1" dirty="0">
                <a:solidFill>
                  <a:schemeClr val="bg1"/>
                </a:solidFill>
              </a:rPr>
              <a:t>(See Key Terms Glossary on next slide)</a:t>
            </a:r>
          </a:p>
        </p:txBody>
      </p:sp>
      <p:sp>
        <p:nvSpPr>
          <p:cNvPr id="5"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5</a:t>
            </a:fld>
            <a:endParaRPr lang="en-US"/>
          </a:p>
        </p:txBody>
      </p:sp>
    </p:spTree>
    <p:extLst>
      <p:ext uri="{BB962C8B-B14F-4D97-AF65-F5344CB8AC3E}">
        <p14:creationId xmlns:p14="http://schemas.microsoft.com/office/powerpoint/2010/main" val="93284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685800" y="1143000"/>
            <a:ext cx="8042066" cy="3314700"/>
          </a:xfrm>
          <a:prstGeom prst="rect">
            <a:avLst/>
          </a:prstGeom>
          <a:noFill/>
          <a:ln>
            <a:solidFill>
              <a:schemeClr val="bg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t>Using Housing First as our foundation…</a:t>
            </a:r>
            <a:endParaRPr lang="en-US" sz="1800" dirty="0"/>
          </a:p>
          <a:p>
            <a:r>
              <a:rPr lang="en-US" sz="1800" u="sng" dirty="0"/>
              <a:t>Emergency shelter</a:t>
            </a:r>
            <a:r>
              <a:rPr lang="en-US" sz="1800" dirty="0"/>
              <a:t> – short term bridge housing for </a:t>
            </a:r>
            <a:r>
              <a:rPr lang="en-US" sz="1800" b="1" dirty="0">
                <a:solidFill>
                  <a:schemeClr val="accent3"/>
                </a:solidFill>
              </a:rPr>
              <a:t>all</a:t>
            </a:r>
          </a:p>
          <a:p>
            <a:r>
              <a:rPr lang="en-US" sz="1800" u="sng" dirty="0"/>
              <a:t>Transitional housing </a:t>
            </a:r>
            <a:r>
              <a:rPr lang="en-US" sz="1800" dirty="0"/>
              <a:t>– long term temporary housing (6-24 months) with intensive services.  Ideally suited for </a:t>
            </a:r>
            <a:r>
              <a:rPr lang="en-US" sz="1800" b="1" dirty="0">
                <a:solidFill>
                  <a:schemeClr val="accent3"/>
                </a:solidFill>
              </a:rPr>
              <a:t>domestic violence, youth, and substance abuse </a:t>
            </a:r>
          </a:p>
          <a:p>
            <a:r>
              <a:rPr lang="en-US" sz="1800" u="sng" dirty="0"/>
              <a:t>Rapid rehousing</a:t>
            </a:r>
            <a:r>
              <a:rPr lang="en-US" sz="1800" dirty="0"/>
              <a:t> – short or medium term, flexible financial assistance and services to quickly re-house and stabilize </a:t>
            </a:r>
            <a:r>
              <a:rPr lang="en-US" sz="1800" b="1" dirty="0">
                <a:solidFill>
                  <a:schemeClr val="accent3"/>
                </a:solidFill>
              </a:rPr>
              <a:t>individuals and families</a:t>
            </a:r>
          </a:p>
          <a:p>
            <a:r>
              <a:rPr lang="en-US" sz="1800" u="sng" dirty="0"/>
              <a:t>Permanent  Supportive Housing </a:t>
            </a:r>
            <a:r>
              <a:rPr lang="en-US" sz="1800" dirty="0"/>
              <a:t>– evidence based housing intervention that combines non-time-limited housing assistance with intensive wrap around supportive services.  Ideal for </a:t>
            </a:r>
            <a:r>
              <a:rPr lang="en-US" sz="1800" b="1" dirty="0">
                <a:solidFill>
                  <a:schemeClr val="accent3"/>
                </a:solidFill>
              </a:rPr>
              <a:t>chronically homeless</a:t>
            </a:r>
          </a:p>
          <a:p>
            <a:r>
              <a:rPr lang="en-US" sz="1800" u="sng" dirty="0"/>
              <a:t>Chronic homelessness</a:t>
            </a:r>
            <a:r>
              <a:rPr lang="en-US" sz="1800" dirty="0"/>
              <a:t>—an individual who has a disabling condition AND has been homeless for the last 12 months or had 4 episodes in last 3 years = 12 month</a:t>
            </a:r>
          </a:p>
          <a:p>
            <a:pPr marL="0" indent="0">
              <a:buNone/>
            </a:pPr>
            <a:endParaRPr lang="en-US" sz="1800" b="1" dirty="0">
              <a:solidFill>
                <a:schemeClr val="accent3"/>
              </a:solidFill>
            </a:endParaRPr>
          </a:p>
        </p:txBody>
      </p:sp>
      <p:sp>
        <p:nvSpPr>
          <p:cNvPr id="7" name="Title 1"/>
          <p:cNvSpPr txBox="1">
            <a:spLocks/>
          </p:cNvSpPr>
          <p:nvPr/>
        </p:nvSpPr>
        <p:spPr>
          <a:xfrm>
            <a:off x="1524000" y="123825"/>
            <a:ext cx="6019800" cy="6762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rPr>
              <a:t>Key Terms Glossary</a:t>
            </a:r>
            <a:endParaRPr lang="en-US" sz="2800" dirty="0">
              <a:solidFill>
                <a:schemeClr val="bg1"/>
              </a:solidFill>
            </a:endParaRPr>
          </a:p>
        </p:txBody>
      </p:sp>
      <p:sp>
        <p:nvSpPr>
          <p:cNvPr id="5"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6</a:t>
            </a:fld>
            <a:endParaRPr lang="en-US"/>
          </a:p>
        </p:txBody>
      </p:sp>
    </p:spTree>
    <p:extLst>
      <p:ext uri="{BB962C8B-B14F-4D97-AF65-F5344CB8AC3E}">
        <p14:creationId xmlns:p14="http://schemas.microsoft.com/office/powerpoint/2010/main" val="263655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92" y="4924767"/>
            <a:ext cx="7048409" cy="215444"/>
          </a:xfrm>
          <a:prstGeom prst="rect">
            <a:avLst/>
          </a:prstGeom>
          <a:noFill/>
        </p:spPr>
        <p:txBody>
          <a:bodyPr wrap="square" rtlCol="0">
            <a:spAutoFit/>
          </a:bodyPr>
          <a:lstStyle/>
          <a:p>
            <a:r>
              <a:rPr lang="en-US" sz="800" dirty="0">
                <a:latin typeface="Arial" charset="0"/>
                <a:ea typeface="Arial" charset="0"/>
                <a:cs typeface="Arial" charset="0"/>
              </a:rPr>
              <a:t>**PIT count not conducted in 2012</a:t>
            </a:r>
          </a:p>
        </p:txBody>
      </p:sp>
      <p:sp>
        <p:nvSpPr>
          <p:cNvPr id="15" name="Title 1"/>
          <p:cNvSpPr txBox="1">
            <a:spLocks/>
          </p:cNvSpPr>
          <p:nvPr/>
        </p:nvSpPr>
        <p:spPr>
          <a:xfrm>
            <a:off x="1524000" y="123825"/>
            <a:ext cx="6019800" cy="6762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rPr>
              <a:t>Substantial progress in decreasing homelessness in recent years</a:t>
            </a:r>
            <a:endParaRPr lang="en-US" sz="2800" dirty="0">
              <a:solidFill>
                <a:schemeClr val="bg1"/>
              </a:solidFill>
            </a:endParaRPr>
          </a:p>
        </p:txBody>
      </p:sp>
      <p:pic>
        <p:nvPicPr>
          <p:cNvPr id="2050" name="B6A5836F-95E4-4CC8-AF96-34C2FF2DBE3F" descr="99D386BF-A852-41E3-9DC4-8BDE150C73CF@attloc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4" y="325455"/>
            <a:ext cx="8677276" cy="493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2"/>
          </p:nvPr>
        </p:nvSpPr>
        <p:spPr>
          <a:xfrm>
            <a:off x="6858000" y="4743450"/>
            <a:ext cx="2133600" cy="273844"/>
          </a:xfrm>
          <a:prstGeom prst="rect">
            <a:avLst/>
          </a:prstGeom>
        </p:spPr>
        <p:txBody>
          <a:bodyPr/>
          <a:lstStyle>
            <a:lvl1pPr algn="r">
              <a:defRPr sz="1400"/>
            </a:lvl1pPr>
          </a:lstStyle>
          <a:p>
            <a:fld id="{C10C598D-FAAD-4214-9D2C-06D03038B178}" type="slidenum">
              <a:rPr lang="en-US" smtClean="0"/>
              <a:pPr/>
              <a:t>7</a:t>
            </a:fld>
            <a:endParaRPr lang="en-US"/>
          </a:p>
        </p:txBody>
      </p:sp>
      <p:sp>
        <p:nvSpPr>
          <p:cNvPr id="2" name="Rectangle 1"/>
          <p:cNvSpPr/>
          <p:nvPr/>
        </p:nvSpPr>
        <p:spPr>
          <a:xfrm>
            <a:off x="685800" y="4400550"/>
            <a:ext cx="7924800" cy="487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More than 1,650 City of Atlanta homeless veterans have successfully moved into permanent housing since 2011.</a:t>
            </a:r>
          </a:p>
        </p:txBody>
      </p:sp>
    </p:spTree>
    <p:extLst>
      <p:ext uri="{BB962C8B-B14F-4D97-AF65-F5344CB8AC3E}">
        <p14:creationId xmlns:p14="http://schemas.microsoft.com/office/powerpoint/2010/main" val="93648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895350"/>
            <a:ext cx="7848600" cy="3600986"/>
          </a:xfrm>
          <a:prstGeom prst="rect">
            <a:avLst/>
          </a:prstGeom>
          <a:solidFill>
            <a:schemeClr val="bg1"/>
          </a:solidFill>
        </p:spPr>
        <p:txBody>
          <a:bodyPr wrap="square" rtlCol="0">
            <a:spAutoFit/>
          </a:bodyPr>
          <a:lstStyle/>
          <a:p>
            <a:endParaRPr lang="en-US" dirty="0"/>
          </a:p>
          <a:p>
            <a:pPr marL="285750" indent="-285750">
              <a:buFont typeface="Arial"/>
              <a:buChar char="•"/>
            </a:pPr>
            <a:r>
              <a:rPr lang="en-US" sz="1600" dirty="0"/>
              <a:t>Building on our recent progress in reducing homelessness, a community-based strategic planning effort was undertaken in 2016-2017 to define a </a:t>
            </a:r>
            <a:r>
              <a:rPr lang="en-US" sz="1600" b="1" dirty="0" err="1"/>
              <a:t>ClearPath</a:t>
            </a:r>
            <a:r>
              <a:rPr lang="en-US" sz="1600" b="1" dirty="0"/>
              <a:t> Strategic Plan</a:t>
            </a:r>
            <a:r>
              <a:rPr lang="en-US" sz="1600" dirty="0"/>
              <a:t> to making homelessness rare, brief and non-recurring in Atlanta</a:t>
            </a:r>
          </a:p>
          <a:p>
            <a:pPr marL="742950" lvl="1" indent="-285750">
              <a:buFont typeface="Calibri" panose="020F0502020204030204" pitchFamily="34" charset="0"/>
              <a:buChar char="―"/>
            </a:pPr>
            <a:r>
              <a:rPr lang="en-US" sz="1600" dirty="0"/>
              <a:t>Focus on key subpopulations and needs-based intervention strategies</a:t>
            </a:r>
          </a:p>
          <a:p>
            <a:pPr marL="742950" lvl="1" indent="-285750">
              <a:buFont typeface="Calibri" panose="020F0502020204030204" pitchFamily="34" charset="0"/>
              <a:buChar char="―"/>
            </a:pPr>
            <a:r>
              <a:rPr lang="en-US" sz="1600" dirty="0"/>
              <a:t>Brings local pilots to scale, such as system-wide coordinated intake &amp; assessment</a:t>
            </a:r>
          </a:p>
          <a:p>
            <a:pPr marL="742950" lvl="1" indent="-285750">
              <a:buFont typeface="Calibri" panose="020F0502020204030204" pitchFamily="34" charset="0"/>
              <a:buChar char="―"/>
            </a:pPr>
            <a:r>
              <a:rPr lang="en-US" sz="1600" dirty="0"/>
              <a:t>Utilizes evidenced-based sustained housing solutions already proven in Atlanta, such as rapid-rehousing and permanent supportive housing</a:t>
            </a:r>
          </a:p>
          <a:p>
            <a:pPr lvl="1"/>
            <a:endParaRPr lang="en-US" sz="1600" dirty="0"/>
          </a:p>
          <a:p>
            <a:pPr marL="285750" indent="-285750">
              <a:buFont typeface="Arial"/>
              <a:buChar char="•"/>
            </a:pPr>
            <a:r>
              <a:rPr lang="en-US" sz="1600" dirty="0"/>
              <a:t>City Council formally adopted this plan on June 19, 2017, via Ordinance 17-O-1243</a:t>
            </a:r>
          </a:p>
          <a:p>
            <a:r>
              <a:rPr lang="en-US" dirty="0"/>
              <a:t> </a:t>
            </a:r>
          </a:p>
          <a:p>
            <a:pPr marL="285750" indent="-285750">
              <a:buFont typeface="Arial"/>
              <a:buChar char="•"/>
            </a:pPr>
            <a:r>
              <a:rPr lang="en-US" sz="1600" dirty="0"/>
              <a:t>Our key Continuum-of-Care partners, in particularly the philanthropic community, is challenging the City of Atlanta to match up to $25M of funding to accelerate and ensure full implementation of the plan</a:t>
            </a:r>
          </a:p>
        </p:txBody>
      </p:sp>
      <p:sp>
        <p:nvSpPr>
          <p:cNvPr id="3" name="Title 1"/>
          <p:cNvSpPr txBox="1">
            <a:spLocks/>
          </p:cNvSpPr>
          <p:nvPr/>
        </p:nvSpPr>
        <p:spPr>
          <a:xfrm>
            <a:off x="1524000" y="123825"/>
            <a:ext cx="6019800" cy="6762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rPr>
              <a:t>CoA’s </a:t>
            </a:r>
            <a:r>
              <a:rPr lang="en-US" sz="2800" b="1" dirty="0" err="1">
                <a:solidFill>
                  <a:schemeClr val="bg1"/>
                </a:solidFill>
              </a:rPr>
              <a:t>ClearPath</a:t>
            </a:r>
            <a:r>
              <a:rPr lang="en-US" sz="2800" b="1" dirty="0">
                <a:solidFill>
                  <a:schemeClr val="bg1"/>
                </a:solidFill>
              </a:rPr>
              <a:t> Strategic Plan to end homelessness in Atlanta</a:t>
            </a:r>
            <a:endParaRPr lang="en-US" sz="2800" dirty="0">
              <a:solidFill>
                <a:schemeClr val="bg1"/>
              </a:solidFill>
            </a:endParaRPr>
          </a:p>
        </p:txBody>
      </p:sp>
      <p:sp>
        <p:nvSpPr>
          <p:cNvPr id="4" name="Slide Number Placeholder 5"/>
          <p:cNvSpPr>
            <a:spLocks noGrp="1"/>
          </p:cNvSpPr>
          <p:nvPr>
            <p:ph type="sldNum" sz="quarter" idx="12"/>
          </p:nvPr>
        </p:nvSpPr>
        <p:spPr>
          <a:xfrm>
            <a:off x="6858000" y="4743450"/>
            <a:ext cx="2133600" cy="273844"/>
          </a:xfrm>
          <a:prstGeom prst="rect">
            <a:avLst/>
          </a:prstGeom>
        </p:spPr>
        <p:txBody>
          <a:bodyPr/>
          <a:lstStyle>
            <a:lvl1pPr algn="r">
              <a:defRPr sz="1400"/>
            </a:lvl1pPr>
          </a:lstStyle>
          <a:p>
            <a:fld id="{C10C598D-FAAD-4214-9D2C-06D03038B178}" type="slidenum">
              <a:rPr lang="en-US" smtClean="0"/>
              <a:pPr/>
              <a:t>8</a:t>
            </a:fld>
            <a:endParaRPr lang="en-US"/>
          </a:p>
        </p:txBody>
      </p:sp>
    </p:spTree>
    <p:extLst>
      <p:ext uri="{BB962C8B-B14F-4D97-AF65-F5344CB8AC3E}">
        <p14:creationId xmlns:p14="http://schemas.microsoft.com/office/powerpoint/2010/main" val="358830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123825"/>
            <a:ext cx="6019800" cy="6762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err="1">
                <a:solidFill>
                  <a:schemeClr val="bg1"/>
                </a:solidFill>
              </a:rPr>
              <a:t>ClearPath</a:t>
            </a:r>
            <a:r>
              <a:rPr lang="en-US" sz="2800" b="1" dirty="0">
                <a:solidFill>
                  <a:schemeClr val="bg1"/>
                </a:solidFill>
              </a:rPr>
              <a:t> Strategic Planning: Starts with Coordinated Intake &amp; Assessment</a:t>
            </a:r>
            <a:endParaRPr lang="en-US" sz="2800" dirty="0">
              <a:solidFill>
                <a:schemeClr val="bg1"/>
              </a:solidFill>
            </a:endParaRPr>
          </a:p>
        </p:txBody>
      </p:sp>
      <p:sp>
        <p:nvSpPr>
          <p:cNvPr id="7" name="Title 1"/>
          <p:cNvSpPr txBox="1">
            <a:spLocks/>
          </p:cNvSpPr>
          <p:nvPr/>
        </p:nvSpPr>
        <p:spPr>
          <a:xfrm>
            <a:off x="381000" y="1028700"/>
            <a:ext cx="8229600" cy="5143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658D1B"/>
                </a:solidFill>
              </a:rPr>
              <a:t>Evolution to a Coordinated System</a:t>
            </a:r>
          </a:p>
        </p:txBody>
      </p:sp>
      <p:graphicFrame>
        <p:nvGraphicFramePr>
          <p:cNvPr id="8" name="Content Placeholder 3"/>
          <p:cNvGraphicFramePr>
            <a:graphicFrameLocks/>
          </p:cNvGraphicFramePr>
          <p:nvPr>
            <p:extLst>
              <p:ext uri="{D42A27DB-BD31-4B8C-83A1-F6EECF244321}">
                <p14:modId xmlns:p14="http://schemas.microsoft.com/office/powerpoint/2010/main" val="3025208823"/>
              </p:ext>
            </p:extLst>
          </p:nvPr>
        </p:nvGraphicFramePr>
        <p:xfrm>
          <a:off x="749300" y="1485900"/>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5"/>
          <p:cNvSpPr>
            <a:spLocks noGrp="1"/>
          </p:cNvSpPr>
          <p:nvPr>
            <p:ph type="sldNum" sz="quarter" idx="12"/>
          </p:nvPr>
        </p:nvSpPr>
        <p:spPr>
          <a:xfrm>
            <a:off x="6858000" y="4800600"/>
            <a:ext cx="2133600" cy="273844"/>
          </a:xfrm>
          <a:prstGeom prst="rect">
            <a:avLst/>
          </a:prstGeom>
        </p:spPr>
        <p:txBody>
          <a:bodyPr/>
          <a:lstStyle>
            <a:lvl1pPr algn="r">
              <a:defRPr sz="1400"/>
            </a:lvl1pPr>
          </a:lstStyle>
          <a:p>
            <a:fld id="{C10C598D-FAAD-4214-9D2C-06D03038B178}" type="slidenum">
              <a:rPr lang="en-US" smtClean="0"/>
              <a:pPr/>
              <a:t>9</a:t>
            </a:fld>
            <a:endParaRPr lang="en-US"/>
          </a:p>
        </p:txBody>
      </p:sp>
    </p:spTree>
    <p:extLst>
      <p:ext uri="{BB962C8B-B14F-4D97-AF65-F5344CB8AC3E}">
        <p14:creationId xmlns:p14="http://schemas.microsoft.com/office/powerpoint/2010/main" val="3736814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5817</TotalTime>
  <Words>1541</Words>
  <Application>Microsoft Office PowerPoint</Application>
  <PresentationFormat>On-screen Show (16:9)</PresentationFormat>
  <Paragraphs>186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City of Atlanta’s Approach to Homelessness: the Continuum-of-Care</vt:lpstr>
      <vt:lpstr>PowerPoint Presentation</vt:lpstr>
      <vt:lpstr>PowerPoint Presentation</vt:lpstr>
      <vt:lpstr>PowerPoint Presentation</vt:lpstr>
      <vt:lpstr>PowerPoint Presentation</vt:lpstr>
      <vt:lpstr>PowerPoint Presentation</vt:lpstr>
      <vt:lpstr>Coordinated Entry System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Porter Novelli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Siarra Swalve</dc:creator>
  <cp:lastModifiedBy>Massenburg, Damon</cp:lastModifiedBy>
  <cp:revision>130</cp:revision>
  <cp:lastPrinted>2017-07-11T21:07:44Z</cp:lastPrinted>
  <dcterms:created xsi:type="dcterms:W3CDTF">2017-04-26T15:04:37Z</dcterms:created>
  <dcterms:modified xsi:type="dcterms:W3CDTF">2017-07-12T17:49:13Z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