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Ex1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57" r:id="rId6"/>
    <p:sldId id="555" r:id="rId7"/>
    <p:sldId id="353" r:id="rId8"/>
    <p:sldId id="697" r:id="rId9"/>
    <p:sldId id="699" r:id="rId10"/>
    <p:sldId id="698" r:id="rId11"/>
    <p:sldId id="700" r:id="rId12"/>
    <p:sldId id="599" r:id="rId13"/>
    <p:sldId id="702" r:id="rId14"/>
    <p:sldId id="707" r:id="rId15"/>
    <p:sldId id="711" r:id="rId16"/>
    <p:sldId id="290" r:id="rId17"/>
    <p:sldId id="588" r:id="rId18"/>
    <p:sldId id="350" r:id="rId19"/>
    <p:sldId id="646" r:id="rId20"/>
    <p:sldId id="694" r:id="rId21"/>
    <p:sldId id="648" r:id="rId22"/>
    <p:sldId id="323" r:id="rId23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3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as, Jorge A" initials="JJA" lastIdx="1" clrIdx="0">
    <p:extLst>
      <p:ext uri="{19B8F6BF-5375-455C-9EA6-DF929625EA0E}">
        <p15:presenceInfo xmlns:p15="http://schemas.microsoft.com/office/powerpoint/2012/main" userId="S::joajonas@AtlantaGa.Gov::67f27222-4662-49f8-bf2d-791b612320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74"/>
    <a:srgbClr val="003399"/>
    <a:srgbClr val="1C4486"/>
    <a:srgbClr val="000099"/>
    <a:srgbClr val="F74825"/>
    <a:srgbClr val="5FA28C"/>
    <a:srgbClr val="EBCB7E"/>
    <a:srgbClr val="64A6F1"/>
    <a:srgbClr val="A40000"/>
    <a:srgbClr val="3B6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11" autoAdjust="0"/>
    <p:restoredTop sz="96532" autoAdjust="0"/>
  </p:normalViewPr>
  <p:slideViewPr>
    <p:cSldViewPr snapToGrid="0" snapToObjects="1">
      <p:cViewPr varScale="1">
        <p:scale>
          <a:sx n="64" d="100"/>
          <a:sy n="64" d="100"/>
        </p:scale>
        <p:origin x="1176" y="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9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-2752" y="-104"/>
      </p:cViewPr>
      <p:guideLst>
        <p:guide orient="horz" pos="2932"/>
        <p:guide pos="221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file:///C:\Users\joajonas\Documents\Quarterly%20Reports\09_30_20\1q%20excel%20for%20portfoli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4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208530151100799E-3"/>
          <c:y val="0.12372867966732866"/>
          <c:w val="0.96518299364944782"/>
          <c:h val="0.82011373314446334"/>
        </c:manualLayout>
      </c:layout>
      <c:pie3DChart>
        <c:varyColors val="1"/>
        <c:ser>
          <c:idx val="0"/>
          <c:order val="0"/>
          <c:spPr>
            <a:solidFill>
              <a:srgbClr val="002060"/>
            </a:solidFill>
            <a:ln>
              <a:solidFill>
                <a:schemeClr val="tx2">
                  <a:lumMod val="75000"/>
                </a:schemeClr>
              </a:solidFill>
            </a:ln>
          </c:spPr>
          <c:dPt>
            <c:idx val="0"/>
            <c:bubble3D val="0"/>
            <c:explosion val="41"/>
            <c:spPr>
              <a:solidFill>
                <a:srgbClr val="FFC000"/>
              </a:solidFill>
              <a:ln w="19050">
                <a:solidFill>
                  <a:srgbClr val="FFC000"/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rgbClr val="FFC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4CD-4C4F-9DAA-6057BF22AAB2}"/>
              </c:ext>
            </c:extLst>
          </c:dPt>
          <c:dPt>
            <c:idx val="1"/>
            <c:bubble3D val="0"/>
            <c:spPr>
              <a:solidFill>
                <a:srgbClr val="002060"/>
              </a:solidFill>
              <a:ln w="12700">
                <a:solidFill>
                  <a:schemeClr val="bg1"/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2700" prstMaterial="flat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4CD-4C4F-9DAA-6057BF22AAB2}"/>
              </c:ext>
            </c:extLst>
          </c:dPt>
          <c:dPt>
            <c:idx val="2"/>
            <c:bubble3D val="0"/>
            <c:spPr>
              <a:solidFill>
                <a:srgbClr val="002060"/>
              </a:solidFill>
              <a:ln w="19050">
                <a:solidFill>
                  <a:schemeClr val="bg1"/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4CD-4C4F-9DAA-6057BF22AAB2}"/>
              </c:ext>
            </c:extLst>
          </c:dPt>
          <c:dPt>
            <c:idx val="3"/>
            <c:bubble3D val="0"/>
            <c:spPr>
              <a:solidFill>
                <a:srgbClr val="002060"/>
              </a:solidFill>
              <a:ln w="19050">
                <a:solidFill>
                  <a:schemeClr val="bg1"/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4CD-4C4F-9DAA-6057BF22AAB2}"/>
              </c:ext>
            </c:extLst>
          </c:dPt>
          <c:dLbls>
            <c:delete val="1"/>
          </c:dLbls>
          <c:cat>
            <c:strRef>
              <c:f>Sheet4!$B$7:$B$10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Sheet4!$C$7:$C$10</c:f>
              <c:numCache>
                <c:formatCode>0%</c:formatCode>
                <c:ptCount val="4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4CD-4C4F-9DAA-6057BF22AAB2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FY21 Budget Balancing Strategies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0EA-41CF-BE9C-A1EF8886B577}"/>
              </c:ext>
            </c:extLst>
          </c:dPt>
          <c:cat>
            <c:strRef>
              <c:f>'Plan A'!$B$18:$B$26</c:f>
              <c:strCache>
                <c:ptCount val="9"/>
                <c:pt idx="0">
                  <c:v>FY21 Projected Expenses</c:v>
                </c:pt>
                <c:pt idx="1">
                  <c:v>Utilities savings</c:v>
                </c:pt>
                <c:pt idx="2">
                  <c:v>Facilities maintenance savings</c:v>
                </c:pt>
                <c:pt idx="3">
                  <c:v>Travel and training</c:v>
                </c:pt>
                <c:pt idx="4">
                  <c:v>CRF additional allocations</c:v>
                </c:pt>
                <c:pt idx="5">
                  <c:v>Expected FEMA reimbursements</c:v>
                </c:pt>
                <c:pt idx="6">
                  <c:v>Further personnel savings</c:v>
                </c:pt>
                <c:pt idx="7">
                  <c:v>FY21 Revised Expenses</c:v>
                </c:pt>
                <c:pt idx="8">
                  <c:v>FY21 Projected Revenues</c:v>
                </c:pt>
              </c:strCache>
            </c:strRef>
          </c:cat>
          <c:val>
            <c:numRef>
              <c:f>'Plan A'!$C$18:$C$26</c:f>
              <c:numCache>
                <c:formatCode>"$"#,##0</c:formatCode>
                <c:ptCount val="9"/>
                <c:pt idx="0">
                  <c:v>0</c:v>
                </c:pt>
                <c:pt idx="1">
                  <c:v>681200000</c:v>
                </c:pt>
                <c:pt idx="2">
                  <c:v>680200000</c:v>
                </c:pt>
                <c:pt idx="3">
                  <c:v>679700000</c:v>
                </c:pt>
                <c:pt idx="4">
                  <c:v>667300000</c:v>
                </c:pt>
                <c:pt idx="5">
                  <c:v>660300000</c:v>
                </c:pt>
                <c:pt idx="6">
                  <c:v>659300000</c:v>
                </c:pt>
                <c:pt idx="7">
                  <c:v>0</c:v>
                </c:pt>
                <c:pt idx="8">
                  <c:v>662000000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EA-41CF-BE9C-A1EF8886B577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0EA-41CF-BE9C-A1EF8886B577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0EA-41CF-BE9C-A1EF8886B577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0EA-41CF-BE9C-A1EF8886B577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80EA-41CF-BE9C-A1EF8886B577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80EA-41CF-BE9C-A1EF8886B577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80EA-41CF-BE9C-A1EF8886B577}"/>
              </c:ext>
            </c:extLst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80EA-41CF-BE9C-A1EF8886B577}"/>
              </c:ext>
            </c:extLst>
          </c:dPt>
          <c:dPt>
            <c:idx val="7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80EA-41CF-BE9C-A1EF8886B577}"/>
              </c:ext>
            </c:extLst>
          </c:dPt>
          <c:dPt>
            <c:idx val="8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80EA-41CF-BE9C-A1EF8886B577}"/>
              </c:ext>
            </c:extLst>
          </c:dPt>
          <c:cat>
            <c:strRef>
              <c:f>'Plan A'!$B$18:$B$26</c:f>
              <c:strCache>
                <c:ptCount val="9"/>
                <c:pt idx="0">
                  <c:v>FY21 Projected Expenses</c:v>
                </c:pt>
                <c:pt idx="1">
                  <c:v>Utilities savings</c:v>
                </c:pt>
                <c:pt idx="2">
                  <c:v>Facilities maintenance savings</c:v>
                </c:pt>
                <c:pt idx="3">
                  <c:v>Travel and training</c:v>
                </c:pt>
                <c:pt idx="4">
                  <c:v>CRF additional allocations</c:v>
                </c:pt>
                <c:pt idx="5">
                  <c:v>Expected FEMA reimbursements</c:v>
                </c:pt>
                <c:pt idx="6">
                  <c:v>Further personnel savings</c:v>
                </c:pt>
                <c:pt idx="7">
                  <c:v>FY21 Revised Expenses</c:v>
                </c:pt>
                <c:pt idx="8">
                  <c:v>FY21 Projected Revenues</c:v>
                </c:pt>
              </c:strCache>
            </c:strRef>
          </c:cat>
          <c:val>
            <c:numRef>
              <c:f>'Plan A'!$D$18:$D$26</c:f>
              <c:numCache>
                <c:formatCode>"$"#,##0</c:formatCode>
                <c:ptCount val="9"/>
                <c:pt idx="0">
                  <c:v>683200000</c:v>
                </c:pt>
                <c:pt idx="1">
                  <c:v>2000000</c:v>
                </c:pt>
                <c:pt idx="2">
                  <c:v>1000000</c:v>
                </c:pt>
                <c:pt idx="3">
                  <c:v>500000</c:v>
                </c:pt>
                <c:pt idx="4">
                  <c:v>12400000</c:v>
                </c:pt>
                <c:pt idx="5">
                  <c:v>7000000</c:v>
                </c:pt>
                <c:pt idx="6">
                  <c:v>1000000</c:v>
                </c:pt>
                <c:pt idx="7">
                  <c:v>660300000</c:v>
                </c:pt>
                <c:pt idx="8">
                  <c:v>18700000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80EA-41CF-BE9C-A1EF8886B5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64073416"/>
        <c:axId val="564075056"/>
      </c:barChart>
      <c:catAx>
        <c:axId val="564073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4075056"/>
        <c:crosses val="autoZero"/>
        <c:auto val="1"/>
        <c:lblAlgn val="ctr"/>
        <c:lblOffset val="100"/>
        <c:noMultiLvlLbl val="0"/>
      </c:catAx>
      <c:valAx>
        <c:axId val="564075056"/>
        <c:scaling>
          <c:orientation val="minMax"/>
          <c:max val="700000000"/>
          <c:min val="6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4073416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FY21 Budget Balancing Strategies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E48-41F9-B8DC-ACF754A93A94}"/>
              </c:ext>
            </c:extLst>
          </c:dPt>
          <c:cat>
            <c:strRef>
              <c:f>'Plan B'!$B$18:$B$26</c:f>
              <c:strCache>
                <c:ptCount val="9"/>
                <c:pt idx="0">
                  <c:v>FY21 Projected Expenses</c:v>
                </c:pt>
                <c:pt idx="1">
                  <c:v>Utilities savings</c:v>
                </c:pt>
                <c:pt idx="2">
                  <c:v>Facilities maintenance savings</c:v>
                </c:pt>
                <c:pt idx="3">
                  <c:v>Travel and training</c:v>
                </c:pt>
                <c:pt idx="4">
                  <c:v>CRF additional allocations</c:v>
                </c:pt>
                <c:pt idx="5">
                  <c:v>Expected FEMA reimbursements</c:v>
                </c:pt>
                <c:pt idx="6">
                  <c:v>Further personnel savings</c:v>
                </c:pt>
                <c:pt idx="7">
                  <c:v>FY21 Revised Expenses</c:v>
                </c:pt>
                <c:pt idx="8">
                  <c:v>FY21 Projected Revenues</c:v>
                </c:pt>
              </c:strCache>
            </c:strRef>
          </c:cat>
          <c:val>
            <c:numRef>
              <c:f>'Plan B'!$C$18:$C$26</c:f>
              <c:numCache>
                <c:formatCode>"$"#,##0</c:formatCode>
                <c:ptCount val="9"/>
                <c:pt idx="0">
                  <c:v>0</c:v>
                </c:pt>
                <c:pt idx="1">
                  <c:v>681200000</c:v>
                </c:pt>
                <c:pt idx="2">
                  <c:v>680200000</c:v>
                </c:pt>
                <c:pt idx="3">
                  <c:v>679700000</c:v>
                </c:pt>
                <c:pt idx="4">
                  <c:v>678200000</c:v>
                </c:pt>
                <c:pt idx="5">
                  <c:v>664200000</c:v>
                </c:pt>
                <c:pt idx="6">
                  <c:v>663200000</c:v>
                </c:pt>
                <c:pt idx="7">
                  <c:v>0</c:v>
                </c:pt>
                <c:pt idx="8">
                  <c:v>662000000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48-41F9-B8DC-ACF754A93A94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E48-41F9-B8DC-ACF754A93A94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E48-41F9-B8DC-ACF754A93A94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FE48-41F9-B8DC-ACF754A93A94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FE48-41F9-B8DC-ACF754A93A94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FE48-41F9-B8DC-ACF754A93A94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FE48-41F9-B8DC-ACF754A93A94}"/>
              </c:ext>
            </c:extLst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FE48-41F9-B8DC-ACF754A93A94}"/>
              </c:ext>
            </c:extLst>
          </c:dPt>
          <c:dPt>
            <c:idx val="7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FE48-41F9-B8DC-ACF754A93A94}"/>
              </c:ext>
            </c:extLst>
          </c:dPt>
          <c:dPt>
            <c:idx val="8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FE48-41F9-B8DC-ACF754A93A94}"/>
              </c:ext>
            </c:extLst>
          </c:dPt>
          <c:cat>
            <c:strRef>
              <c:f>'Plan B'!$B$18:$B$26</c:f>
              <c:strCache>
                <c:ptCount val="9"/>
                <c:pt idx="0">
                  <c:v>FY21 Projected Expenses</c:v>
                </c:pt>
                <c:pt idx="1">
                  <c:v>Utilities savings</c:v>
                </c:pt>
                <c:pt idx="2">
                  <c:v>Facilities maintenance savings</c:v>
                </c:pt>
                <c:pt idx="3">
                  <c:v>Travel and training</c:v>
                </c:pt>
                <c:pt idx="4">
                  <c:v>CRF additional allocations</c:v>
                </c:pt>
                <c:pt idx="5">
                  <c:v>Expected FEMA reimbursements</c:v>
                </c:pt>
                <c:pt idx="6">
                  <c:v>Further personnel savings</c:v>
                </c:pt>
                <c:pt idx="7">
                  <c:v>FY21 Revised Expenses</c:v>
                </c:pt>
                <c:pt idx="8">
                  <c:v>FY21 Projected Revenues</c:v>
                </c:pt>
              </c:strCache>
            </c:strRef>
          </c:cat>
          <c:val>
            <c:numRef>
              <c:f>'Plan B'!$D$18:$D$26</c:f>
              <c:numCache>
                <c:formatCode>"$"#,##0</c:formatCode>
                <c:ptCount val="9"/>
                <c:pt idx="0">
                  <c:v>683200000</c:v>
                </c:pt>
                <c:pt idx="1">
                  <c:v>2000000</c:v>
                </c:pt>
                <c:pt idx="2">
                  <c:v>1000000</c:v>
                </c:pt>
                <c:pt idx="3">
                  <c:v>500000</c:v>
                </c:pt>
                <c:pt idx="4">
                  <c:v>1500000</c:v>
                </c:pt>
                <c:pt idx="5">
                  <c:v>14000000</c:v>
                </c:pt>
                <c:pt idx="6">
                  <c:v>1000000</c:v>
                </c:pt>
                <c:pt idx="7">
                  <c:v>663200000</c:v>
                </c:pt>
                <c:pt idx="8">
                  <c:v>18700000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FE48-41F9-B8DC-ACF754A93A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64073416"/>
        <c:axId val="564075056"/>
      </c:barChart>
      <c:catAx>
        <c:axId val="564073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4075056"/>
        <c:crosses val="autoZero"/>
        <c:auto val="1"/>
        <c:lblAlgn val="ctr"/>
        <c:lblOffset val="100"/>
        <c:noMultiLvlLbl val="0"/>
      </c:catAx>
      <c:valAx>
        <c:axId val="564075056"/>
        <c:scaling>
          <c:orientation val="minMax"/>
          <c:max val="700000000"/>
          <c:min val="6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4073416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Portfolio Yield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124-4606-AB42-67BF9DB2560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124-4606-AB42-67BF9DB2560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124-4606-AB42-67BF9DB25602}"/>
              </c:ext>
            </c:extLst>
          </c:dPt>
          <c:cat>
            <c:strRef>
              <c:f>'johnnie overview1Q''21'!$L$24:$L$26</c:f>
              <c:strCache>
                <c:ptCount val="3"/>
                <c:pt idx="0">
                  <c:v>YTD1Q2019</c:v>
                </c:pt>
                <c:pt idx="1">
                  <c:v>YTD1Q2020</c:v>
                </c:pt>
                <c:pt idx="2">
                  <c:v>YTD1Q2021</c:v>
                </c:pt>
              </c:strCache>
            </c:strRef>
          </c:cat>
          <c:val>
            <c:numRef>
              <c:f>'johnnie overview1Q''21'!$M$24:$M$26</c:f>
              <c:numCache>
                <c:formatCode>0.000%</c:formatCode>
                <c:ptCount val="3"/>
                <c:pt idx="0">
                  <c:v>1.529E-2</c:v>
                </c:pt>
                <c:pt idx="1">
                  <c:v>1.9800000000000002E-2</c:v>
                </c:pt>
                <c:pt idx="2">
                  <c:v>1.0330000000000001E-2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124-4606-AB42-67BF9DB256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2544448"/>
        <c:axId val="672545760"/>
      </c:barChart>
      <c:catAx>
        <c:axId val="67254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2545760"/>
        <c:crosses val="autoZero"/>
        <c:auto val="1"/>
        <c:lblAlgn val="ctr"/>
        <c:lblOffset val="100"/>
        <c:noMultiLvlLbl val="0"/>
      </c:catAx>
      <c:valAx>
        <c:axId val="672545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2544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255295632929563E-2"/>
          <c:w val="0.70008329668732261"/>
          <c:h val="0.6950619777111777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Outstanding Debt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EA1-47DE-8578-1DD9BEF048C6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EA1-47DE-8578-1DD9BEF048C6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EA1-47DE-8578-1DD9BEF048C6}"/>
              </c:ext>
            </c:extLst>
          </c:dPt>
          <c:dPt>
            <c:idx val="3"/>
            <c:bubble3D val="0"/>
            <c:spPr>
              <a:solidFill>
                <a:srgbClr val="5E97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EA1-47DE-8578-1DD9BEF048C6}"/>
              </c:ext>
            </c:extLst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EA1-47DE-8578-1DD9BEF048C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4%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EA1-47DE-8578-1DD9BEF048C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EA1-47DE-8578-1DD9BEF048C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EA1-47DE-8578-1DD9BEF048C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41%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0EA1-47DE-8578-1DD9BEF048C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45%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0EA1-47DE-8578-1DD9BEF048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General Obligation</c:v>
                </c:pt>
                <c:pt idx="1">
                  <c:v>General Fund</c:v>
                </c:pt>
                <c:pt idx="2">
                  <c:v>Tax Allocation Districts</c:v>
                </c:pt>
                <c:pt idx="3">
                  <c:v>Aviation </c:v>
                </c:pt>
                <c:pt idx="4">
                  <c:v>Water &amp; Wasterwater</c:v>
                </c:pt>
              </c:strCache>
            </c:strRef>
          </c:cat>
          <c:val>
            <c:numRef>
              <c:f>Sheet1!$B$2:$B$6</c:f>
              <c:numCache>
                <c:formatCode>"$"#,##0_);[Red]\("$"#,##0\)</c:formatCode>
                <c:ptCount val="5"/>
                <c:pt idx="0">
                  <c:v>325430</c:v>
                </c:pt>
                <c:pt idx="1">
                  <c:v>405963</c:v>
                </c:pt>
                <c:pt idx="2">
                  <c:v>478900</c:v>
                </c:pt>
                <c:pt idx="3">
                  <c:v>2762270</c:v>
                </c:pt>
                <c:pt idx="4">
                  <c:v>3009785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EA1-47DE-8578-1DD9BEF048C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5621705453919891E-5"/>
          <c:y val="0.76734438862519383"/>
          <c:w val="0.95985758724603853"/>
          <c:h val="0.1875332185039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2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'johnnie overview1Q''21'!$B$25:$B$30</cx:f>
        <cx:lvl ptCount="6">
          <cx:pt idx="0">US Agencies</cx:pt>
          <cx:pt idx="1">Muni's</cx:pt>
          <cx:pt idx="2">GF1</cx:pt>
          <cx:pt idx="3">US Treasuries</cx:pt>
          <cx:pt idx="4">CD's</cx:pt>
          <cx:pt idx="5">Currency*</cx:pt>
        </cx:lvl>
      </cx:strDim>
      <cx:numDim type="size">
        <cx:f>'johnnie overview1Q''21'!$D$25:$D$29</cx:f>
        <cx:lvl ptCount="5" formatCode="0.0%">
          <cx:pt idx="0">0.2428673492654867</cx:pt>
          <cx:pt idx="1">0.42784367770570858</cx:pt>
          <cx:pt idx="2">0.17434589094598607</cx:pt>
          <cx:pt idx="3">0.16482717577514705</cx:pt>
          <cx:pt idx="4">0.0012209420427788671</cx:pt>
        </cx:lvl>
      </cx:numDim>
    </cx:data>
  </cx:chartData>
  <cx:chart>
    <cx:plotArea>
      <cx:plotAreaRegion>
        <cx:plotSurface>
          <cx:spPr>
            <a:noFill/>
          </cx:spPr>
        </cx:plotSurface>
        <cx:series layoutId="sunburst" uniqueId="{FC93CA4F-60B1-43DA-860A-1F4ED4D52FFE}">
          <cx:dataPt idx="1">
            <cx:spPr>
              <a:solidFill>
                <a:srgbClr val="00B0F0"/>
              </a:solidFill>
            </cx:spPr>
          </cx:dataPt>
          <cx:dataPt idx="2">
            <cx:spPr>
              <a:solidFill>
                <a:srgbClr val="ED7D31"/>
              </a:solidFill>
            </cx:spPr>
          </cx:dataPt>
          <cx:dataPt idx="3">
            <cx:spPr>
              <a:solidFill>
                <a:sysClr val="window" lastClr="FFFFFF">
                  <a:lumMod val="75000"/>
                </a:sysClr>
              </a:solidFill>
            </cx:spPr>
          </cx:dataPt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400" b="1">
                    <a:solidFill>
                      <a:schemeClr val="bg1"/>
                    </a:solidFill>
                  </a:defRPr>
                </a:pPr>
                <a:endParaRPr lang="en-US" sz="1400" b="1" i="0" u="none" strike="noStrike" baseline="0">
                  <a:solidFill>
                    <a:schemeClr val="bg1"/>
                  </a:solidFill>
                  <a:latin typeface="Calibri" panose="020F0502020204030204"/>
                </a:endParaRPr>
              </a:p>
            </cx:txPr>
            <cx:visibility seriesName="0" categoryName="0" value="1"/>
            <cx:separator>, </cx:separator>
          </cx:dataLabels>
          <cx:dataId val="0"/>
        </cx:series>
      </cx:plotAreaRegion>
    </cx:plotArea>
    <cx:legend pos="b" align="ctr" overlay="0"/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85">
  <cs:axisTitle>
    <cs:lnRef idx="0"/>
    <cs:fillRef idx="0"/>
    <cs:effectRef idx="0"/>
    <cs:fontRef idx="minor">
      <a:schemeClr val="tx2"/>
    </cs:fontRef>
    <cs:defRPr sz="9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2"/>
    </cs:fontRef>
    <cs:spPr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  <a:ln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2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2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2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2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2"/>
    </cs:fontRef>
    <cs:defRPr sz="9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2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2"/>
    </cs:fontRef>
    <cs:defRPr sz="1600" b="1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0FDE05-D61B-4F7B-8401-D7D28C8317D3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6A3A37-0032-4A34-8D44-C19F1DEF7559}">
      <dgm:prSet/>
      <dgm:spPr>
        <a:solidFill>
          <a:schemeClr val="accent3">
            <a:alpha val="50000"/>
          </a:schemeClr>
        </a:solidFill>
      </dgm:spPr>
      <dgm:t>
        <a:bodyPr/>
        <a:lstStyle/>
        <a:p>
          <a:r>
            <a:rPr lang="en-US" b="1" i="0" baseline="0" dirty="0">
              <a:solidFill>
                <a:schemeClr val="tx2"/>
              </a:solidFill>
            </a:rPr>
            <a:t>Yield</a:t>
          </a:r>
          <a:endParaRPr lang="en-US" dirty="0">
            <a:solidFill>
              <a:schemeClr val="tx2"/>
            </a:solidFill>
          </a:endParaRPr>
        </a:p>
      </dgm:t>
    </dgm:pt>
    <dgm:pt modelId="{DAE09AFD-7CF1-4160-A794-8EA3F31C6230}" type="parTrans" cxnId="{B77E9EAC-D967-4FCE-A560-EFFE018BADD8}">
      <dgm:prSet/>
      <dgm:spPr/>
      <dgm:t>
        <a:bodyPr/>
        <a:lstStyle/>
        <a:p>
          <a:endParaRPr lang="en-US"/>
        </a:p>
      </dgm:t>
    </dgm:pt>
    <dgm:pt modelId="{FB52960B-BF13-4FFE-B86A-271ADD12FF91}" type="sibTrans" cxnId="{B77E9EAC-D967-4FCE-A560-EFFE018BADD8}">
      <dgm:prSet/>
      <dgm:spPr/>
      <dgm:t>
        <a:bodyPr/>
        <a:lstStyle/>
        <a:p>
          <a:endParaRPr lang="en-US"/>
        </a:p>
      </dgm:t>
    </dgm:pt>
    <dgm:pt modelId="{6EC7D404-0547-48FC-9AC4-12E8645814B5}">
      <dgm:prSet/>
      <dgm:spPr/>
      <dgm:t>
        <a:bodyPr/>
        <a:lstStyle/>
        <a:p>
          <a:r>
            <a:rPr lang="en-US" b="1" i="0" baseline="0" dirty="0">
              <a:solidFill>
                <a:schemeClr val="tx2"/>
              </a:solidFill>
            </a:rPr>
            <a:t>Liquidity</a:t>
          </a:r>
          <a:r>
            <a:rPr lang="en-US" b="1" i="0" baseline="0" dirty="0"/>
            <a:t> </a:t>
          </a:r>
          <a:endParaRPr lang="en-US" dirty="0"/>
        </a:p>
      </dgm:t>
    </dgm:pt>
    <dgm:pt modelId="{81547B54-CBC7-4175-A3FA-9E0A7DC376DD}" type="parTrans" cxnId="{B6CC336B-907F-4665-A347-072915396D1D}">
      <dgm:prSet/>
      <dgm:spPr/>
      <dgm:t>
        <a:bodyPr/>
        <a:lstStyle/>
        <a:p>
          <a:endParaRPr lang="en-US"/>
        </a:p>
      </dgm:t>
    </dgm:pt>
    <dgm:pt modelId="{A661DA9C-DD77-4CCB-8238-232AC3F7652A}" type="sibTrans" cxnId="{B6CC336B-907F-4665-A347-072915396D1D}">
      <dgm:prSet/>
      <dgm:spPr/>
      <dgm:t>
        <a:bodyPr/>
        <a:lstStyle/>
        <a:p>
          <a:endParaRPr lang="en-US"/>
        </a:p>
      </dgm:t>
    </dgm:pt>
    <dgm:pt modelId="{F0DC4A11-A820-45EE-A49A-FACD97A59EFF}">
      <dgm:prSet phldrT="[Text]"/>
      <dgm:spPr>
        <a:solidFill>
          <a:srgbClr val="5E9731">
            <a:alpha val="50000"/>
          </a:srgbClr>
        </a:solidFill>
      </dgm:spPr>
      <dgm:t>
        <a:bodyPr/>
        <a:lstStyle/>
        <a:p>
          <a:r>
            <a:rPr lang="en-US" b="1" i="0" baseline="0" dirty="0">
              <a:solidFill>
                <a:schemeClr val="tx2"/>
              </a:solidFill>
              <a:effectLst/>
            </a:rPr>
            <a:t>Safety</a:t>
          </a:r>
          <a:endParaRPr lang="en-US" dirty="0">
            <a:solidFill>
              <a:schemeClr val="tx2"/>
            </a:solidFill>
            <a:effectLst/>
          </a:endParaRPr>
        </a:p>
      </dgm:t>
    </dgm:pt>
    <dgm:pt modelId="{72CDE451-22BF-4097-AC94-75610B73F646}" type="parTrans" cxnId="{BE90902B-2445-461F-AF2B-9C3B75C5B720}">
      <dgm:prSet/>
      <dgm:spPr/>
      <dgm:t>
        <a:bodyPr/>
        <a:lstStyle/>
        <a:p>
          <a:endParaRPr lang="en-US"/>
        </a:p>
      </dgm:t>
    </dgm:pt>
    <dgm:pt modelId="{9ADDF934-3D1E-4BF5-A53A-FDA544CB82BE}" type="sibTrans" cxnId="{BE90902B-2445-461F-AF2B-9C3B75C5B720}">
      <dgm:prSet/>
      <dgm:spPr/>
      <dgm:t>
        <a:bodyPr/>
        <a:lstStyle/>
        <a:p>
          <a:endParaRPr lang="en-US"/>
        </a:p>
      </dgm:t>
    </dgm:pt>
    <dgm:pt modelId="{BDD972EA-D754-4B86-8244-67D209D960B0}" type="pres">
      <dgm:prSet presAssocID="{650FDE05-D61B-4F7B-8401-D7D28C8317D3}" presName="compositeShape" presStyleCnt="0">
        <dgm:presLayoutVars>
          <dgm:chMax val="7"/>
          <dgm:dir/>
          <dgm:resizeHandles val="exact"/>
        </dgm:presLayoutVars>
      </dgm:prSet>
      <dgm:spPr/>
    </dgm:pt>
    <dgm:pt modelId="{0A245A1B-30D7-47B1-96CE-8FC2F5DAA4D0}" type="pres">
      <dgm:prSet presAssocID="{F0DC4A11-A820-45EE-A49A-FACD97A59EFF}" presName="circ1" presStyleLbl="vennNode1" presStyleIdx="0" presStyleCnt="3"/>
      <dgm:spPr/>
    </dgm:pt>
    <dgm:pt modelId="{FE6DCC52-3F95-4AB1-BD56-3FC8AEFB859D}" type="pres">
      <dgm:prSet presAssocID="{F0DC4A11-A820-45EE-A49A-FACD97A59EF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66C334C-2DB9-4F9D-966A-321030693783}" type="pres">
      <dgm:prSet presAssocID="{9B6A3A37-0032-4A34-8D44-C19F1DEF7559}" presName="circ2" presStyleLbl="vennNode1" presStyleIdx="1" presStyleCnt="3"/>
      <dgm:spPr/>
    </dgm:pt>
    <dgm:pt modelId="{8EE6B873-1741-4A6D-8F75-B9B2F1B8713D}" type="pres">
      <dgm:prSet presAssocID="{9B6A3A37-0032-4A34-8D44-C19F1DEF755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9104752-A0AE-4551-AA1E-9EEA6870DADE}" type="pres">
      <dgm:prSet presAssocID="{6EC7D404-0547-48FC-9AC4-12E8645814B5}" presName="circ3" presStyleLbl="vennNode1" presStyleIdx="2" presStyleCnt="3"/>
      <dgm:spPr/>
    </dgm:pt>
    <dgm:pt modelId="{83F4F361-0C36-4428-9D76-79C95ED06BE7}" type="pres">
      <dgm:prSet presAssocID="{6EC7D404-0547-48FC-9AC4-12E8645814B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C154403-9F69-4A81-B7BB-F8EA69AB1F19}" type="presOf" srcId="{F0DC4A11-A820-45EE-A49A-FACD97A59EFF}" destId="{0A245A1B-30D7-47B1-96CE-8FC2F5DAA4D0}" srcOrd="0" destOrd="0" presId="urn:microsoft.com/office/officeart/2005/8/layout/venn1"/>
    <dgm:cxn modelId="{D2B8B529-52A7-4F46-8512-DAC9F82C6E6D}" type="presOf" srcId="{650FDE05-D61B-4F7B-8401-D7D28C8317D3}" destId="{BDD972EA-D754-4B86-8244-67D209D960B0}" srcOrd="0" destOrd="0" presId="urn:microsoft.com/office/officeart/2005/8/layout/venn1"/>
    <dgm:cxn modelId="{BE90902B-2445-461F-AF2B-9C3B75C5B720}" srcId="{650FDE05-D61B-4F7B-8401-D7D28C8317D3}" destId="{F0DC4A11-A820-45EE-A49A-FACD97A59EFF}" srcOrd="0" destOrd="0" parTransId="{72CDE451-22BF-4097-AC94-75610B73F646}" sibTransId="{9ADDF934-3D1E-4BF5-A53A-FDA544CB82BE}"/>
    <dgm:cxn modelId="{1480E02B-76A3-44B6-B515-93308C12BA91}" type="presOf" srcId="{6EC7D404-0547-48FC-9AC4-12E8645814B5}" destId="{49104752-A0AE-4551-AA1E-9EEA6870DADE}" srcOrd="0" destOrd="0" presId="urn:microsoft.com/office/officeart/2005/8/layout/venn1"/>
    <dgm:cxn modelId="{8FCE6C65-F6C8-468E-BA59-F2EF79F72EFA}" type="presOf" srcId="{9B6A3A37-0032-4A34-8D44-C19F1DEF7559}" destId="{8EE6B873-1741-4A6D-8F75-B9B2F1B8713D}" srcOrd="1" destOrd="0" presId="urn:microsoft.com/office/officeart/2005/8/layout/venn1"/>
    <dgm:cxn modelId="{B6CC336B-907F-4665-A347-072915396D1D}" srcId="{650FDE05-D61B-4F7B-8401-D7D28C8317D3}" destId="{6EC7D404-0547-48FC-9AC4-12E8645814B5}" srcOrd="2" destOrd="0" parTransId="{81547B54-CBC7-4175-A3FA-9E0A7DC376DD}" sibTransId="{A661DA9C-DD77-4CCB-8238-232AC3F7652A}"/>
    <dgm:cxn modelId="{3AC81B88-5F34-4896-9874-861C628F2353}" type="presOf" srcId="{F0DC4A11-A820-45EE-A49A-FACD97A59EFF}" destId="{FE6DCC52-3F95-4AB1-BD56-3FC8AEFB859D}" srcOrd="1" destOrd="0" presId="urn:microsoft.com/office/officeart/2005/8/layout/venn1"/>
    <dgm:cxn modelId="{9BB6728D-07FF-451E-B1AA-2FB436D22A3E}" type="presOf" srcId="{6EC7D404-0547-48FC-9AC4-12E8645814B5}" destId="{83F4F361-0C36-4428-9D76-79C95ED06BE7}" srcOrd="1" destOrd="0" presId="urn:microsoft.com/office/officeart/2005/8/layout/venn1"/>
    <dgm:cxn modelId="{B77E9EAC-D967-4FCE-A560-EFFE018BADD8}" srcId="{650FDE05-D61B-4F7B-8401-D7D28C8317D3}" destId="{9B6A3A37-0032-4A34-8D44-C19F1DEF7559}" srcOrd="1" destOrd="0" parTransId="{DAE09AFD-7CF1-4160-A794-8EA3F31C6230}" sibTransId="{FB52960B-BF13-4FFE-B86A-271ADD12FF91}"/>
    <dgm:cxn modelId="{59F814E8-8D2A-4110-ABC4-C9044CAACB4F}" type="presOf" srcId="{9B6A3A37-0032-4A34-8D44-C19F1DEF7559}" destId="{466C334C-2DB9-4F9D-966A-321030693783}" srcOrd="0" destOrd="0" presId="urn:microsoft.com/office/officeart/2005/8/layout/venn1"/>
    <dgm:cxn modelId="{230443DE-DC52-43D5-B96D-C8D81776D05B}" type="presParOf" srcId="{BDD972EA-D754-4B86-8244-67D209D960B0}" destId="{0A245A1B-30D7-47B1-96CE-8FC2F5DAA4D0}" srcOrd="0" destOrd="0" presId="urn:microsoft.com/office/officeart/2005/8/layout/venn1"/>
    <dgm:cxn modelId="{DEC717E6-8E74-4B27-867A-8A46163717AB}" type="presParOf" srcId="{BDD972EA-D754-4B86-8244-67D209D960B0}" destId="{FE6DCC52-3F95-4AB1-BD56-3FC8AEFB859D}" srcOrd="1" destOrd="0" presId="urn:microsoft.com/office/officeart/2005/8/layout/venn1"/>
    <dgm:cxn modelId="{5EDBA784-9FDA-4172-B633-18C458DBBB89}" type="presParOf" srcId="{BDD972EA-D754-4B86-8244-67D209D960B0}" destId="{466C334C-2DB9-4F9D-966A-321030693783}" srcOrd="2" destOrd="0" presId="urn:microsoft.com/office/officeart/2005/8/layout/venn1"/>
    <dgm:cxn modelId="{6F6B672E-1DA0-4A54-BEC2-0A0CD32A9AA8}" type="presParOf" srcId="{BDD972EA-D754-4B86-8244-67D209D960B0}" destId="{8EE6B873-1741-4A6D-8F75-B9B2F1B8713D}" srcOrd="3" destOrd="0" presId="urn:microsoft.com/office/officeart/2005/8/layout/venn1"/>
    <dgm:cxn modelId="{55AA72B2-8649-4984-A46E-26D2C91C2B4C}" type="presParOf" srcId="{BDD972EA-D754-4B86-8244-67D209D960B0}" destId="{49104752-A0AE-4551-AA1E-9EEA6870DADE}" srcOrd="4" destOrd="0" presId="urn:microsoft.com/office/officeart/2005/8/layout/venn1"/>
    <dgm:cxn modelId="{9812B505-C66A-4AB1-B7AD-678A8E1F28DD}" type="presParOf" srcId="{BDD972EA-D754-4B86-8244-67D209D960B0}" destId="{83F4F361-0C36-4428-9D76-79C95ED06BE7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245A1B-30D7-47B1-96CE-8FC2F5DAA4D0}">
      <dsp:nvSpPr>
        <dsp:cNvPr id="0" name=""/>
        <dsp:cNvSpPr/>
      </dsp:nvSpPr>
      <dsp:spPr>
        <a:xfrm>
          <a:off x="654338" y="28426"/>
          <a:ext cx="1364475" cy="1364475"/>
        </a:xfrm>
        <a:prstGeom prst="ellipse">
          <a:avLst/>
        </a:prstGeom>
        <a:solidFill>
          <a:srgbClr val="5E9731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baseline="0" dirty="0">
              <a:solidFill>
                <a:schemeClr val="tx2"/>
              </a:solidFill>
              <a:effectLst/>
            </a:rPr>
            <a:t>Safety</a:t>
          </a:r>
          <a:endParaRPr lang="en-US" sz="1800" kern="1200" dirty="0">
            <a:solidFill>
              <a:schemeClr val="tx2"/>
            </a:solidFill>
            <a:effectLst/>
          </a:endParaRPr>
        </a:p>
      </dsp:txBody>
      <dsp:txXfrm>
        <a:off x="836268" y="267209"/>
        <a:ext cx="1000615" cy="614013"/>
      </dsp:txXfrm>
    </dsp:sp>
    <dsp:sp modelId="{466C334C-2DB9-4F9D-966A-321030693783}">
      <dsp:nvSpPr>
        <dsp:cNvPr id="0" name=""/>
        <dsp:cNvSpPr/>
      </dsp:nvSpPr>
      <dsp:spPr>
        <a:xfrm>
          <a:off x="1146686" y="881223"/>
          <a:ext cx="1364475" cy="1364475"/>
        </a:xfrm>
        <a:prstGeom prst="ellipse">
          <a:avLst/>
        </a:prstGeom>
        <a:solidFill>
          <a:schemeClr val="accent3"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baseline="0" dirty="0">
              <a:solidFill>
                <a:schemeClr val="tx2"/>
              </a:solidFill>
            </a:rPr>
            <a:t>Yield</a:t>
          </a:r>
          <a:endParaRPr lang="en-US" sz="1800" kern="1200" dirty="0">
            <a:solidFill>
              <a:schemeClr val="tx2"/>
            </a:solidFill>
          </a:endParaRPr>
        </a:p>
      </dsp:txBody>
      <dsp:txXfrm>
        <a:off x="1563988" y="1233712"/>
        <a:ext cx="818685" cy="750461"/>
      </dsp:txXfrm>
    </dsp:sp>
    <dsp:sp modelId="{49104752-A0AE-4551-AA1E-9EEA6870DADE}">
      <dsp:nvSpPr>
        <dsp:cNvPr id="0" name=""/>
        <dsp:cNvSpPr/>
      </dsp:nvSpPr>
      <dsp:spPr>
        <a:xfrm>
          <a:off x="161990" y="881223"/>
          <a:ext cx="1364475" cy="136447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baseline="0" dirty="0">
              <a:solidFill>
                <a:schemeClr val="tx2"/>
              </a:solidFill>
            </a:rPr>
            <a:t>Liquidity</a:t>
          </a:r>
          <a:r>
            <a:rPr lang="en-US" sz="1800" b="1" i="0" kern="1200" baseline="0" dirty="0"/>
            <a:t> </a:t>
          </a:r>
          <a:endParaRPr lang="en-US" sz="1800" kern="1200" dirty="0"/>
        </a:p>
      </dsp:txBody>
      <dsp:txXfrm>
        <a:off x="290478" y="1233712"/>
        <a:ext cx="818685" cy="7504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0.42214</cdr:x>
      <cdr:y>0.60109</cdr:y>
    </cdr:from>
    <cdr:to>
      <cdr:x>0.65514</cdr:x>
      <cdr:y>0.70608</cdr:y>
    </cdr:to>
    <cdr:sp macro="" textlink="">
      <cdr:nvSpPr>
        <cdr:cNvPr id="2" name="TextBox 4">
          <a:extLst xmlns:a="http://schemas.openxmlformats.org/drawingml/2006/main">
            <a:ext uri="{FF2B5EF4-FFF2-40B4-BE49-F238E27FC236}">
              <a16:creationId xmlns:a16="http://schemas.microsoft.com/office/drawing/2014/main" id="{5097EA9C-BAC0-49C6-8597-487C0551FAF8}"/>
            </a:ext>
          </a:extLst>
        </cdr:cNvPr>
        <cdr:cNvSpPr txBox="1"/>
      </cdr:nvSpPr>
      <cdr:spPr>
        <a:xfrm xmlns:a="http://schemas.openxmlformats.org/drawingml/2006/main">
          <a:off x="1762161" y="2114497"/>
          <a:ext cx="972624" cy="369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solidFill>
                <a:schemeClr val="bg1">
                  <a:lumMod val="85000"/>
                </a:schemeClr>
              </a:solidFill>
            </a:rPr>
            <a:t>Q2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point_Slidebcgrnd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3455"/>
          <a:stretch/>
        </p:blipFill>
        <p:spPr>
          <a:xfrm>
            <a:off x="3" y="0"/>
            <a:ext cx="13041851" cy="9722839"/>
          </a:xfrm>
          <a:prstGeom prst="rect">
            <a:avLst/>
          </a:prstGeom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42195" y="1098992"/>
            <a:ext cx="6372813" cy="930911"/>
          </a:xfrm>
          <a:prstGeom prst="rect">
            <a:avLst/>
          </a:prstGeom>
        </p:spPr>
        <p:txBody>
          <a:bodyPr vert="horz" lIns="93626" tIns="46815" rIns="93626" bIns="468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4" y="0"/>
            <a:ext cx="3043343" cy="465455"/>
          </a:xfrm>
          <a:prstGeom prst="rect">
            <a:avLst/>
          </a:prstGeom>
        </p:spPr>
        <p:txBody>
          <a:bodyPr vert="horz" lIns="93626" tIns="46815" rIns="93626" bIns="46815" rtlCol="0"/>
          <a:lstStyle>
            <a:lvl1pPr algn="r">
              <a:defRPr sz="1200"/>
            </a:lvl1pPr>
          </a:lstStyle>
          <a:p>
            <a:fld id="{0E22E1C9-D88C-944C-AF71-20745A711C30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626" tIns="46815" rIns="93626" bIns="468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4" y="8842030"/>
            <a:ext cx="3043343" cy="465455"/>
          </a:xfrm>
          <a:prstGeom prst="rect">
            <a:avLst/>
          </a:prstGeom>
        </p:spPr>
        <p:txBody>
          <a:bodyPr vert="horz" lIns="93626" tIns="46815" rIns="93626" bIns="46815" rtlCol="0" anchor="b"/>
          <a:lstStyle>
            <a:lvl1pPr algn="r">
              <a:defRPr sz="1200"/>
            </a:lvl1pPr>
          </a:lstStyle>
          <a:p>
            <a:fld id="{7C11E509-EDAD-7549-B425-DA708A1F89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967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626" tIns="46815" rIns="93626" bIns="46815" rtlCol="0"/>
          <a:lstStyle>
            <a:lvl1pPr algn="l">
              <a:defRPr sz="1200">
                <a:latin typeface="Franklin Gothic Book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4" y="0"/>
            <a:ext cx="3043343" cy="465455"/>
          </a:xfrm>
          <a:prstGeom prst="rect">
            <a:avLst/>
          </a:prstGeom>
        </p:spPr>
        <p:txBody>
          <a:bodyPr vert="horz" lIns="93626" tIns="46815" rIns="93626" bIns="46815" rtlCol="0"/>
          <a:lstStyle>
            <a:lvl1pPr algn="r">
              <a:defRPr sz="1200">
                <a:latin typeface="Franklin Gothic Book"/>
              </a:defRPr>
            </a:lvl1pPr>
          </a:lstStyle>
          <a:p>
            <a:fld id="{CE3523B9-78E1-4345-AA62-5BD6105820A1}" type="datetimeFigureOut">
              <a:rPr lang="en-US" smtClean="0"/>
              <a:pPr/>
              <a:t>12/2/2020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5325"/>
            <a:ext cx="6210300" cy="3494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26" tIns="46815" rIns="93626" bIns="468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4"/>
            <a:ext cx="5618480" cy="4189095"/>
          </a:xfrm>
          <a:prstGeom prst="rect">
            <a:avLst/>
          </a:prstGeom>
        </p:spPr>
        <p:txBody>
          <a:bodyPr vert="horz" lIns="93626" tIns="46815" rIns="93626" bIns="46815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626" tIns="46815" rIns="93626" bIns="46815" rtlCol="0" anchor="b"/>
          <a:lstStyle>
            <a:lvl1pPr algn="l">
              <a:defRPr sz="1200">
                <a:latin typeface="Franklin Gothic Book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4" y="8842030"/>
            <a:ext cx="3043343" cy="465455"/>
          </a:xfrm>
          <a:prstGeom prst="rect">
            <a:avLst/>
          </a:prstGeom>
        </p:spPr>
        <p:txBody>
          <a:bodyPr vert="horz" lIns="93626" tIns="46815" rIns="93626" bIns="46815" rtlCol="0" anchor="b"/>
          <a:lstStyle>
            <a:lvl1pPr algn="r">
              <a:defRPr sz="1200">
                <a:latin typeface="Franklin Gothic Book"/>
              </a:defRPr>
            </a:lvl1pPr>
          </a:lstStyle>
          <a:p>
            <a:fld id="{DCF597B0-247E-D54D-9977-2B387D3720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754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Franklin Gothic Book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Franklin Gothic Book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Franklin Gothic Book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Franklin Gothic Book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Franklin Gothic Book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5325"/>
            <a:ext cx="6210300" cy="3494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867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2988" y="528638"/>
            <a:ext cx="4683125" cy="2633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Paul Kwaw will present the Debt and Investment portfolios and bond</a:t>
            </a:r>
            <a:r>
              <a:rPr lang="en-US" baseline="0" dirty="0"/>
              <a:t> ratings.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86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1302"/>
            <a:r>
              <a:rPr lang="en-US" dirty="0"/>
              <a:t>Updated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597B0-247E-D54D-9977-2B387D37207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899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597B0-247E-D54D-9977-2B387D37207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145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597B0-247E-D54D-9977-2B387D37207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159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5325"/>
            <a:ext cx="6210300" cy="3494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060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ER_PAR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7334" y="-762000"/>
            <a:ext cx="13546667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69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334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177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399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938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538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" y="2565400"/>
            <a:ext cx="12191999" cy="2099733"/>
          </a:xfrm>
        </p:spPr>
        <p:txBody>
          <a:bodyPr>
            <a:normAutofit/>
          </a:bodyPr>
          <a:lstStyle>
            <a:lvl1pPr algn="ctr">
              <a:defRPr sz="3000" spc="58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870158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682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84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E39C4C-65D9-48C8-A3D5-E9B37064B0BF}"/>
              </a:ext>
            </a:extLst>
          </p:cNvPr>
          <p:cNvSpPr txBox="1"/>
          <p:nvPr userDrawn="1"/>
        </p:nvSpPr>
        <p:spPr>
          <a:xfrm>
            <a:off x="4222865" y="66503"/>
            <a:ext cx="392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148747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0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796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" y="1"/>
            <a:ext cx="12191188" cy="6857543"/>
          </a:xfrm>
          <a:prstGeom prst="rect">
            <a:avLst/>
          </a:prstGeom>
        </p:spPr>
      </p:pic>
      <p:pic>
        <p:nvPicPr>
          <p:cNvPr id="19" name="Picture 21" descr="Atlanta Seal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98184" y="457200"/>
            <a:ext cx="990123" cy="72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07157"/>
            <a:ext cx="10972800" cy="4119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05333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55BABB5-A2ED-0041-A542-64358E3D5C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65760"/>
            <a:ext cx="9220825" cy="9458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06400" y="1309812"/>
            <a:ext cx="11187289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06400" y="363954"/>
            <a:ext cx="11187289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10127251" y="512178"/>
            <a:ext cx="0" cy="671295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78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200" b="1" i="0" kern="1200" cap="none" spc="3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64592" indent="-164592" algn="l" defTabSz="457200" rtl="0" eaLnBrk="1" latinLnBrk="0" hangingPunct="1">
        <a:spcBef>
          <a:spcPct val="20000"/>
        </a:spcBef>
        <a:buClr>
          <a:srgbClr val="CC363A"/>
        </a:buClr>
        <a:buFont typeface="Arial"/>
        <a:buChar char="•"/>
        <a:defRPr sz="2000" kern="1200" spc="0">
          <a:solidFill>
            <a:srgbClr val="003274"/>
          </a:solidFill>
          <a:latin typeface="+mn-lt"/>
          <a:ea typeface="+mn-ea"/>
          <a:cs typeface="+mn-cs"/>
        </a:defRPr>
      </a:lvl1pPr>
      <a:lvl2pPr marL="438912" indent="-256032" algn="l" defTabSz="457200" rtl="0" eaLnBrk="1" latinLnBrk="0" hangingPunct="1">
        <a:spcBef>
          <a:spcPct val="20000"/>
        </a:spcBef>
        <a:buClr>
          <a:srgbClr val="CC363A"/>
        </a:buClr>
        <a:buFont typeface="Arial"/>
        <a:buChar char="–"/>
        <a:defRPr sz="2000" kern="1200" spc="0">
          <a:solidFill>
            <a:srgbClr val="003274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CC363A"/>
        </a:buClr>
        <a:buFont typeface="Arial"/>
        <a:buChar char="•"/>
        <a:defRPr sz="2000" kern="1200" spc="0">
          <a:solidFill>
            <a:srgbClr val="003274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CC363A"/>
        </a:buClr>
        <a:buFont typeface="Arial"/>
        <a:buChar char="–"/>
        <a:defRPr sz="2000" kern="1200" spc="0">
          <a:solidFill>
            <a:srgbClr val="003274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CC363A"/>
        </a:buClr>
        <a:buFont typeface="Arial"/>
        <a:buChar char="»"/>
        <a:defRPr sz="2000" kern="1200" spc="0">
          <a:solidFill>
            <a:srgbClr val="003274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5.png"/><Relationship Id="rId7" Type="http://schemas.openxmlformats.org/officeDocument/2006/relationships/diagramQuickStyle" Target="../diagrams/quickStyle1.xml"/><Relationship Id="rId12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7.png"/><Relationship Id="rId5" Type="http://schemas.openxmlformats.org/officeDocument/2006/relationships/diagramData" Target="../diagrams/data1.xml"/><Relationship Id="rId10" Type="http://schemas.microsoft.com/office/2014/relationships/chartEx" Target="../charts/chartEx1.xml"/><Relationship Id="rId4" Type="http://schemas.openxmlformats.org/officeDocument/2006/relationships/image" Target="../media/image16.svg"/><Relationship Id="rId9" Type="http://schemas.microsoft.com/office/2007/relationships/diagramDrawing" Target="../diagrams/drawing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Atlanta Sea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025" y="2668537"/>
            <a:ext cx="1289750" cy="126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524000" y="5963426"/>
            <a:ext cx="9096024" cy="361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cap="all" spc="70" dirty="0">
                <a:solidFill>
                  <a:schemeClr val="bg1"/>
                </a:solidFill>
                <a:cs typeface="Franklin Gothic Book"/>
              </a:rPr>
              <a:t>Roosevelt council, jr. CFO   </a:t>
            </a:r>
            <a:r>
              <a:rPr lang="en-US" sz="1600" cap="all" spc="70" dirty="0">
                <a:solidFill>
                  <a:schemeClr val="bg1"/>
                </a:solidFill>
                <a:cs typeface="Franklin Gothic Book"/>
              </a:rPr>
              <a:t>|</a:t>
            </a:r>
            <a:r>
              <a:rPr lang="en-US" sz="1600" b="1" cap="all" spc="70" dirty="0">
                <a:solidFill>
                  <a:schemeClr val="bg1"/>
                </a:solidFill>
                <a:cs typeface="Franklin Gothic Book"/>
              </a:rPr>
              <a:t>   John Gaffney, Deputy CFO </a:t>
            </a:r>
            <a:r>
              <a:rPr lang="en-US" sz="1600" cap="all" spc="70" dirty="0">
                <a:solidFill>
                  <a:schemeClr val="bg1"/>
                </a:solidFill>
                <a:cs typeface="Franklin Gothic Book"/>
              </a:rPr>
              <a:t>|</a:t>
            </a:r>
            <a:r>
              <a:rPr lang="en-US" sz="1600" b="1" cap="all" spc="70" dirty="0">
                <a:solidFill>
                  <a:schemeClr val="bg1"/>
                </a:solidFill>
                <a:cs typeface="Franklin Gothic Book"/>
              </a:rPr>
              <a:t>   tina wilson, Deputy CFO 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 flipV="1">
            <a:off x="1707972" y="5895688"/>
            <a:ext cx="8699856" cy="33869"/>
          </a:xfrm>
          <a:prstGeom prst="line">
            <a:avLst/>
          </a:prstGeom>
          <a:ln w="12700">
            <a:solidFill>
              <a:srgbClr val="ACE3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703485" y="6406185"/>
            <a:ext cx="8699856" cy="0"/>
          </a:xfrm>
          <a:prstGeom prst="line">
            <a:avLst/>
          </a:prstGeom>
          <a:ln w="12700">
            <a:solidFill>
              <a:srgbClr val="ACE3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2844800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01761" y="3963810"/>
            <a:ext cx="10788480" cy="1999616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b="1" i="0" kern="1200" cap="all" spc="17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2200" dirty="0"/>
              <a:t>department of finance</a:t>
            </a:r>
            <a:br>
              <a:rPr lang="en-US" sz="2400" dirty="0"/>
            </a:br>
            <a:r>
              <a:rPr lang="en-US" sz="3400" dirty="0"/>
              <a:t>FY2021 FIRST quarter </a:t>
            </a:r>
          </a:p>
          <a:p>
            <a:pPr algn="ctr">
              <a:lnSpc>
                <a:spcPct val="110000"/>
              </a:lnSpc>
            </a:pPr>
            <a:r>
              <a:rPr lang="en-US" sz="3400" dirty="0"/>
              <a:t>FINANCIAL STATUS report</a:t>
            </a:r>
            <a:br>
              <a:rPr lang="en-US" sz="3400"/>
            </a:br>
            <a:r>
              <a:rPr lang="en-US" sz="1600">
                <a:latin typeface="+mn-lt"/>
              </a:rPr>
              <a:t>December 2, </a:t>
            </a:r>
            <a:r>
              <a:rPr lang="en-US" sz="1600" dirty="0">
                <a:latin typeface="+mn-lt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377235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CE2547-6D43-4229-BAD0-BF3A7F21D2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10292E2-93BC-49C6-B472-326669C9B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9220200" cy="946150"/>
          </a:xfrm>
        </p:spPr>
        <p:txBody>
          <a:bodyPr>
            <a:normAutofit/>
          </a:bodyPr>
          <a:lstStyle/>
          <a:p>
            <a:r>
              <a:rPr lang="en-US" dirty="0"/>
              <a:t>GENERAL FUND YEAR TO DATE – REVENUES VS EXPENSES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000" b="0" i="1" dirty="0">
                <a:latin typeface="+mn-lt"/>
              </a:rPr>
              <a:t>(Q1 2021)</a:t>
            </a:r>
            <a:endParaRPr lang="en-US" sz="2000" b="0" i="1" dirty="0">
              <a:solidFill>
                <a:schemeClr val="bg1"/>
              </a:solidFill>
              <a:latin typeface="+mn-lt"/>
              <a:cs typeface="Century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71193A-688C-45C1-A890-9F87C0977421}"/>
              </a:ext>
            </a:extLst>
          </p:cNvPr>
          <p:cNvSpPr txBox="1"/>
          <p:nvPr/>
        </p:nvSpPr>
        <p:spPr>
          <a:xfrm>
            <a:off x="8300222" y="3651034"/>
            <a:ext cx="714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144.2</a:t>
            </a: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B77F1D-6F29-413C-8DBD-724477244612}"/>
              </a:ext>
            </a:extLst>
          </p:cNvPr>
          <p:cNvSpPr txBox="1"/>
          <p:nvPr/>
        </p:nvSpPr>
        <p:spPr>
          <a:xfrm>
            <a:off x="3920354" y="3810833"/>
            <a:ext cx="714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138.1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20AB1A-9378-4F14-BF3C-94742DCE97D4}"/>
              </a:ext>
            </a:extLst>
          </p:cNvPr>
          <p:cNvSpPr txBox="1"/>
          <p:nvPr/>
        </p:nvSpPr>
        <p:spPr>
          <a:xfrm>
            <a:off x="7407484" y="4841229"/>
            <a:ext cx="714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75.9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4966A2-5139-4B34-8863-E2B62A64AD47}"/>
              </a:ext>
            </a:extLst>
          </p:cNvPr>
          <p:cNvSpPr txBox="1"/>
          <p:nvPr/>
        </p:nvSpPr>
        <p:spPr>
          <a:xfrm>
            <a:off x="697954" y="2389150"/>
            <a:ext cx="49566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Identified budget balancing strategies</a:t>
            </a:r>
          </a:p>
          <a:p>
            <a:pPr algn="ctr"/>
            <a:r>
              <a:rPr lang="en-US" sz="2000" b="1" dirty="0"/>
              <a:t>In order of planned implementation</a:t>
            </a:r>
          </a:p>
          <a:p>
            <a:pPr algn="ctr"/>
            <a:endParaRPr lang="en-US" sz="2000" b="1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Utilities savings: $2M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Facility maintenance savings: $1M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Travel and training: $0.5M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CRF additional allocations: $12.4M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Expected FEMA reimbursements: $7M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Further personnel savings: $1M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7563A2BF-5A0C-4828-871B-B766C740991C}"/>
              </a:ext>
            </a:extLst>
          </p:cNvPr>
          <p:cNvGraphicFramePr>
            <a:graphicFrameLocks/>
          </p:cNvGraphicFramePr>
          <p:nvPr/>
        </p:nvGraphicFramePr>
        <p:xfrm>
          <a:off x="5838149" y="2344865"/>
          <a:ext cx="5822389" cy="3795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EF8BC5BE-5074-4B77-8A4C-8EF8163562B4}"/>
              </a:ext>
            </a:extLst>
          </p:cNvPr>
          <p:cNvSpPr txBox="1"/>
          <p:nvPr/>
        </p:nvSpPr>
        <p:spPr>
          <a:xfrm>
            <a:off x="2918883" y="165632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u="sng" dirty="0"/>
              <a:t>Plan A – Assumes No Extension of CRF and FEMA</a:t>
            </a:r>
          </a:p>
        </p:txBody>
      </p:sp>
    </p:spTree>
    <p:extLst>
      <p:ext uri="{BB962C8B-B14F-4D97-AF65-F5344CB8AC3E}">
        <p14:creationId xmlns:p14="http://schemas.microsoft.com/office/powerpoint/2010/main" val="2278404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CE2547-6D43-4229-BAD0-BF3A7F21D2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10292E2-93BC-49C6-B472-326669C9B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9220200" cy="946150"/>
          </a:xfrm>
        </p:spPr>
        <p:txBody>
          <a:bodyPr>
            <a:normAutofit/>
          </a:bodyPr>
          <a:lstStyle/>
          <a:p>
            <a:r>
              <a:rPr lang="en-US" dirty="0"/>
              <a:t>GENERAL FUND YEAR TO DATE – REVENUES VS EXPENSES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000" b="0" i="1" dirty="0">
                <a:latin typeface="+mn-lt"/>
              </a:rPr>
              <a:t>(Q1 2021)</a:t>
            </a:r>
            <a:endParaRPr lang="en-US" sz="2000" b="0" i="1" dirty="0">
              <a:solidFill>
                <a:schemeClr val="bg1"/>
              </a:solidFill>
              <a:latin typeface="+mn-lt"/>
              <a:cs typeface="Century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71193A-688C-45C1-A890-9F87C0977421}"/>
              </a:ext>
            </a:extLst>
          </p:cNvPr>
          <p:cNvSpPr txBox="1"/>
          <p:nvPr/>
        </p:nvSpPr>
        <p:spPr>
          <a:xfrm>
            <a:off x="8300222" y="3492990"/>
            <a:ext cx="714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144.2</a:t>
            </a: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B77F1D-6F29-413C-8DBD-724477244612}"/>
              </a:ext>
            </a:extLst>
          </p:cNvPr>
          <p:cNvSpPr txBox="1"/>
          <p:nvPr/>
        </p:nvSpPr>
        <p:spPr>
          <a:xfrm>
            <a:off x="3920354" y="3652789"/>
            <a:ext cx="714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138.1</a:t>
            </a: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0B873A-E45C-4D34-A1D7-A2129B6F26E2}"/>
              </a:ext>
            </a:extLst>
          </p:cNvPr>
          <p:cNvSpPr txBox="1"/>
          <p:nvPr/>
        </p:nvSpPr>
        <p:spPr>
          <a:xfrm>
            <a:off x="4879252" y="3367821"/>
            <a:ext cx="714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153.7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20AB1A-9378-4F14-BF3C-94742DCE97D4}"/>
              </a:ext>
            </a:extLst>
          </p:cNvPr>
          <p:cNvSpPr txBox="1"/>
          <p:nvPr/>
        </p:nvSpPr>
        <p:spPr>
          <a:xfrm>
            <a:off x="7407484" y="4683185"/>
            <a:ext cx="714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75.9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4966A2-5139-4B34-8863-E2B62A64AD47}"/>
              </a:ext>
            </a:extLst>
          </p:cNvPr>
          <p:cNvSpPr txBox="1"/>
          <p:nvPr/>
        </p:nvSpPr>
        <p:spPr>
          <a:xfrm>
            <a:off x="697954" y="2231106"/>
            <a:ext cx="49053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Identified budget balancing strategies</a:t>
            </a:r>
          </a:p>
          <a:p>
            <a:pPr algn="ctr"/>
            <a:r>
              <a:rPr lang="en-US" sz="2000" b="1" dirty="0"/>
              <a:t>In order of planned implementation</a:t>
            </a:r>
          </a:p>
          <a:p>
            <a:pPr algn="ctr"/>
            <a:endParaRPr lang="en-US" sz="2000" b="1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Utilities savings: $2M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Facility maintenance savings: $1M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Travel and training: $0.5M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CRF additional allocations: $1.5M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Expected FEMA reimbursements: $14M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Further personnel savings: $1M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2EA06104-C971-4506-9F28-B7AD94480DAB}"/>
              </a:ext>
            </a:extLst>
          </p:cNvPr>
          <p:cNvGraphicFramePr>
            <a:graphicFrameLocks/>
          </p:cNvGraphicFramePr>
          <p:nvPr/>
        </p:nvGraphicFramePr>
        <p:xfrm>
          <a:off x="5838150" y="2208087"/>
          <a:ext cx="5873654" cy="3795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F8006F1B-504B-4B2D-8BEE-EE50DD5ED845}"/>
              </a:ext>
            </a:extLst>
          </p:cNvPr>
          <p:cNvSpPr txBox="1"/>
          <p:nvPr/>
        </p:nvSpPr>
        <p:spPr>
          <a:xfrm>
            <a:off x="2918883" y="165632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u="sng" dirty="0"/>
              <a:t>Plan B – Assumes Extension of CRF and FEMA</a:t>
            </a:r>
          </a:p>
        </p:txBody>
      </p:sp>
    </p:spTree>
    <p:extLst>
      <p:ext uri="{BB962C8B-B14F-4D97-AF65-F5344CB8AC3E}">
        <p14:creationId xmlns:p14="http://schemas.microsoft.com/office/powerpoint/2010/main" val="3050918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CE2547-6D43-4229-BAD0-BF3A7F21D2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10292E2-93BC-49C6-B472-326669C9B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9220200" cy="946150"/>
          </a:xfrm>
        </p:spPr>
        <p:txBody>
          <a:bodyPr>
            <a:normAutofit/>
          </a:bodyPr>
          <a:lstStyle/>
          <a:p>
            <a:r>
              <a:rPr lang="en-US" dirty="0"/>
              <a:t>GENERAL FUND YEAR TO DATE – REVENUES VS EXPENSES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000" b="0" i="1" dirty="0">
                <a:latin typeface="+mn-lt"/>
              </a:rPr>
              <a:t>(Q1 2021)</a:t>
            </a:r>
            <a:endParaRPr lang="en-US" sz="2000" b="0" i="1" dirty="0">
              <a:solidFill>
                <a:schemeClr val="bg1"/>
              </a:solidFill>
              <a:latin typeface="+mn-lt"/>
              <a:cs typeface="Century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71193A-688C-45C1-A890-9F87C0977421}"/>
              </a:ext>
            </a:extLst>
          </p:cNvPr>
          <p:cNvSpPr txBox="1"/>
          <p:nvPr/>
        </p:nvSpPr>
        <p:spPr>
          <a:xfrm>
            <a:off x="8300222" y="3188187"/>
            <a:ext cx="714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144.2</a:t>
            </a: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B77F1D-6F29-413C-8DBD-724477244612}"/>
              </a:ext>
            </a:extLst>
          </p:cNvPr>
          <p:cNvSpPr txBox="1"/>
          <p:nvPr/>
        </p:nvSpPr>
        <p:spPr>
          <a:xfrm>
            <a:off x="3920354" y="3347986"/>
            <a:ext cx="714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138.1</a:t>
            </a: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0B873A-E45C-4D34-A1D7-A2129B6F26E2}"/>
              </a:ext>
            </a:extLst>
          </p:cNvPr>
          <p:cNvSpPr txBox="1"/>
          <p:nvPr/>
        </p:nvSpPr>
        <p:spPr>
          <a:xfrm>
            <a:off x="4879252" y="3063018"/>
            <a:ext cx="714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153.7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20AB1A-9378-4F14-BF3C-94742DCE97D4}"/>
              </a:ext>
            </a:extLst>
          </p:cNvPr>
          <p:cNvSpPr txBox="1"/>
          <p:nvPr/>
        </p:nvSpPr>
        <p:spPr>
          <a:xfrm>
            <a:off x="7407484" y="4378382"/>
            <a:ext cx="714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75.9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BD3C5F-34D9-4F49-99CA-C66108B549A1}"/>
              </a:ext>
            </a:extLst>
          </p:cNvPr>
          <p:cNvSpPr txBox="1"/>
          <p:nvPr/>
        </p:nvSpPr>
        <p:spPr>
          <a:xfrm>
            <a:off x="609600" y="1649829"/>
            <a:ext cx="110405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Departmental savings areas of 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Technology contracts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Process improvement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Overtime reductions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Capacity utilization</a:t>
            </a:r>
          </a:p>
          <a:p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Departments are on track to make recommendations to the COO in December.</a:t>
            </a:r>
          </a:p>
          <a:p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The goal is to identify meaningful savings that can be achieved with minimal impact on service delivery.</a:t>
            </a:r>
          </a:p>
        </p:txBody>
      </p:sp>
    </p:spTree>
    <p:extLst>
      <p:ext uri="{BB962C8B-B14F-4D97-AF65-F5344CB8AC3E}">
        <p14:creationId xmlns:p14="http://schemas.microsoft.com/office/powerpoint/2010/main" val="1157189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448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COVER_blue2.jpg"/>
          <p:cNvPicPr>
            <a:picLocks noChangeAspect="1"/>
          </p:cNvPicPr>
          <p:nvPr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0"/>
            <a:ext cx="103632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0" y="3090333"/>
            <a:ext cx="9143391" cy="125306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2565400"/>
            <a:ext cx="9144000" cy="2099733"/>
          </a:xfrm>
        </p:spPr>
        <p:txBody>
          <a:bodyPr/>
          <a:lstStyle/>
          <a:p>
            <a:r>
              <a:rPr lang="en-US" cap="all" dirty="0"/>
              <a:t>Proprietary Funds Overview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13466" y="2954867"/>
            <a:ext cx="8407401" cy="1524000"/>
            <a:chOff x="389466" y="2700867"/>
            <a:chExt cx="2184400" cy="9017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89466" y="36025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89466" y="27008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0600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5">
            <a:extLst>
              <a:ext uri="{FF2B5EF4-FFF2-40B4-BE49-F238E27FC236}">
                <a16:creationId xmlns:a16="http://schemas.microsoft.com/office/drawing/2014/main" id="{40F8E758-8FFD-4360-81AF-A336B5DAF63A}"/>
              </a:ext>
            </a:extLst>
          </p:cNvPr>
          <p:cNvSpPr/>
          <p:nvPr/>
        </p:nvSpPr>
        <p:spPr>
          <a:xfrm>
            <a:off x="7991626" y="4358174"/>
            <a:ext cx="3296093" cy="2077170"/>
          </a:xfrm>
          <a:prstGeom prst="snip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sz="1050" b="1" dirty="0">
              <a:solidFill>
                <a:srgbClr val="00327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 b="1" dirty="0">
              <a:solidFill>
                <a:srgbClr val="00327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003274"/>
                </a:solidFill>
              </a:rPr>
              <a:t>Revenues </a:t>
            </a:r>
            <a:r>
              <a:rPr lang="en-US" sz="1050" dirty="0">
                <a:solidFill>
                  <a:srgbClr val="003274"/>
                </a:solidFill>
              </a:rPr>
              <a:t>are projected to in line with budgeted revenues.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003274"/>
                </a:solidFill>
              </a:rPr>
              <a:t>Expenses </a:t>
            </a:r>
            <a:r>
              <a:rPr lang="en-US" sz="1050" dirty="0">
                <a:solidFill>
                  <a:srgbClr val="003274"/>
                </a:solidFill>
              </a:rPr>
              <a:t>are projected to be over budget by $2.7M due to overages in Fleet Repair and Maintenance, Contractual Services, Supplies and Other costs.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$1M Personnel Services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($1.9M) Contractual Services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($1.1M) Fleet Repairs/Maintenance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($0.7M) Supplies and Other Costs</a:t>
            </a:r>
          </a:p>
          <a:p>
            <a:pPr lvl="1"/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10DA5B-063C-4C12-9989-1D04C2D91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9220200" cy="946150"/>
          </a:xfrm>
        </p:spPr>
        <p:txBody>
          <a:bodyPr>
            <a:normAutofit/>
          </a:bodyPr>
          <a:lstStyle/>
          <a:p>
            <a:r>
              <a:rPr lang="en-US" cap="all" dirty="0">
                <a:solidFill>
                  <a:schemeClr val="bg1"/>
                </a:solidFill>
              </a:rPr>
              <a:t>FY2021 ENTERPRISE FUND Projection</a:t>
            </a:r>
            <a:br>
              <a:rPr lang="en-US" cap="all" dirty="0">
                <a:solidFill>
                  <a:schemeClr val="bg1"/>
                </a:solidFill>
              </a:rPr>
            </a:br>
            <a:r>
              <a:rPr lang="en-US" b="0" cap="all" dirty="0">
                <a:solidFill>
                  <a:schemeClr val="bg1"/>
                </a:solidFill>
                <a:latin typeface="+mn-lt"/>
              </a:rPr>
              <a:t>(</a:t>
            </a:r>
            <a:r>
              <a:rPr lang="en-US" b="0" i="1" dirty="0">
                <a:solidFill>
                  <a:schemeClr val="bg1"/>
                </a:solidFill>
                <a:latin typeface="+mn-lt"/>
              </a:rPr>
              <a:t>000's) </a:t>
            </a:r>
            <a:endParaRPr lang="en-US" cap="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E156DC-7D47-4542-A192-0DF72A16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14</a:t>
            </a:fld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3EA8F74-3765-49B5-954C-D0D3456DCF03}"/>
              </a:ext>
            </a:extLst>
          </p:cNvPr>
          <p:cNvCxnSpPr>
            <a:cxnSpLocks/>
          </p:cNvCxnSpPr>
          <p:nvPr/>
        </p:nvCxnSpPr>
        <p:spPr>
          <a:xfrm flipH="1" flipV="1">
            <a:off x="736890" y="4042722"/>
            <a:ext cx="10718217" cy="40222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nip Diagonal Corner Rectangle 5">
            <a:extLst>
              <a:ext uri="{FF2B5EF4-FFF2-40B4-BE49-F238E27FC236}">
                <a16:creationId xmlns:a16="http://schemas.microsoft.com/office/drawing/2014/main" id="{1429AE8D-A3D8-4797-ADD5-78F75861C0B0}"/>
              </a:ext>
            </a:extLst>
          </p:cNvPr>
          <p:cNvSpPr/>
          <p:nvPr/>
        </p:nvSpPr>
        <p:spPr>
          <a:xfrm>
            <a:off x="590214" y="4358174"/>
            <a:ext cx="3331901" cy="2016465"/>
          </a:xfrm>
          <a:prstGeom prst="snip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sz="1050" b="1" dirty="0">
              <a:solidFill>
                <a:srgbClr val="00327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003274"/>
                </a:solidFill>
              </a:rPr>
              <a:t>Revenues </a:t>
            </a:r>
            <a:r>
              <a:rPr lang="en-US" sz="1050" dirty="0">
                <a:solidFill>
                  <a:srgbClr val="003274"/>
                </a:solidFill>
              </a:rPr>
              <a:t>are projected to meet or fall slightly below budgeted expectations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003274"/>
                </a:solidFill>
              </a:rPr>
              <a:t>Expenses </a:t>
            </a:r>
            <a:r>
              <a:rPr lang="en-US" sz="1050" dirty="0">
                <a:solidFill>
                  <a:srgbClr val="003274"/>
                </a:solidFill>
              </a:rPr>
              <a:t>are projected to be under budget by $2.4M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$4M Contractual Services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$0.5M Supplies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($2M) Personnel Services</a:t>
            </a:r>
          </a:p>
          <a:p>
            <a:pPr lvl="1"/>
            <a:endParaRPr lang="en-US" sz="1050" dirty="0">
              <a:solidFill>
                <a:srgbClr val="003274"/>
              </a:solidFill>
            </a:endParaRPr>
          </a:p>
          <a:p>
            <a:pPr lvl="1"/>
            <a:endParaRPr lang="en-US" sz="1200" dirty="0">
              <a:solidFill>
                <a:srgbClr val="003274"/>
              </a:solidFill>
            </a:endParaRPr>
          </a:p>
        </p:txBody>
      </p:sp>
      <p:sp>
        <p:nvSpPr>
          <p:cNvPr id="38" name="Snip Diagonal Corner Rectangle 5">
            <a:extLst>
              <a:ext uri="{FF2B5EF4-FFF2-40B4-BE49-F238E27FC236}">
                <a16:creationId xmlns:a16="http://schemas.microsoft.com/office/drawing/2014/main" id="{405E0724-31EA-42F5-8781-773EA089E375}"/>
              </a:ext>
            </a:extLst>
          </p:cNvPr>
          <p:cNvSpPr/>
          <p:nvPr/>
        </p:nvSpPr>
        <p:spPr>
          <a:xfrm>
            <a:off x="4226528" y="4378999"/>
            <a:ext cx="3463344" cy="2011709"/>
          </a:xfrm>
          <a:prstGeom prst="snip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sz="1050" b="1" dirty="0">
              <a:solidFill>
                <a:srgbClr val="00327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 b="1" dirty="0">
              <a:solidFill>
                <a:srgbClr val="00327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003274"/>
                </a:solidFill>
              </a:rPr>
              <a:t>Revenues </a:t>
            </a:r>
            <a:r>
              <a:rPr lang="en-US" sz="1050" dirty="0">
                <a:solidFill>
                  <a:srgbClr val="003274"/>
                </a:solidFill>
              </a:rPr>
              <a:t>are projected to exceed the budget due to increase in MOST subsidy.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003274"/>
                </a:solidFill>
              </a:rPr>
              <a:t>Expenses </a:t>
            </a:r>
            <a:r>
              <a:rPr lang="en-US" sz="1050" dirty="0">
                <a:solidFill>
                  <a:srgbClr val="003274"/>
                </a:solidFill>
              </a:rPr>
              <a:t>are projected to be under budget by $69.5M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$21M Fund Wide Reserves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$18M Bad Debt Reserves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$14M GEFA Loan Reserves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$  9M Contractual Services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$  5M Other Financing Uses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$  1M Interfund Charges; $1M Supplies</a:t>
            </a:r>
          </a:p>
          <a:p>
            <a:pPr lvl="1"/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3D02810-95E5-4D7C-8645-F9F1F406597D}"/>
              </a:ext>
            </a:extLst>
          </p:cNvPr>
          <p:cNvSpPr txBox="1"/>
          <p:nvPr/>
        </p:nvSpPr>
        <p:spPr>
          <a:xfrm>
            <a:off x="773466" y="4396310"/>
            <a:ext cx="2424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Aviation Revenue Fund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5F91507-9C81-45D5-AB00-505F1E222DEB}"/>
              </a:ext>
            </a:extLst>
          </p:cNvPr>
          <p:cNvSpPr txBox="1"/>
          <p:nvPr/>
        </p:nvSpPr>
        <p:spPr>
          <a:xfrm>
            <a:off x="4412297" y="4398979"/>
            <a:ext cx="2634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Water &amp; Wastewater Revenue Fund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8DEC30-FB19-464B-8AD5-6C950D3AA022}"/>
              </a:ext>
            </a:extLst>
          </p:cNvPr>
          <p:cNvSpPr txBox="1"/>
          <p:nvPr/>
        </p:nvSpPr>
        <p:spPr>
          <a:xfrm>
            <a:off x="8148616" y="4378682"/>
            <a:ext cx="2634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Solid Waste Services Revenue Fund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7976F52-D616-4EBD-920B-9284F27CBC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96908"/>
              </p:ext>
            </p:extLst>
          </p:nvPr>
        </p:nvGraphicFramePr>
        <p:xfrm>
          <a:off x="736890" y="1335653"/>
          <a:ext cx="10199334" cy="2722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Worksheet" r:id="rId3" imgW="7931113" imgH="2400300" progId="Excel.Sheet.12">
                  <p:embed/>
                </p:oleObj>
              </mc:Choice>
              <mc:Fallback>
                <p:oleObj name="Worksheet" r:id="rId3" imgW="7931113" imgH="2400300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7976F52-D616-4EBD-920B-9284F27CBC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6890" y="1335653"/>
                        <a:ext cx="10199334" cy="2722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2133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VER_blu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22669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5" y="3175000"/>
            <a:ext cx="9143391" cy="939800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5" y="2781300"/>
            <a:ext cx="9143391" cy="1574800"/>
          </a:xfrm>
        </p:spPr>
        <p:txBody>
          <a:bodyPr/>
          <a:lstStyle/>
          <a:p>
            <a:r>
              <a:rPr lang="en-US" cap="all" dirty="0"/>
              <a:t>Debt/Investment Portfolios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13467" y="3073400"/>
            <a:ext cx="8407401" cy="1143000"/>
            <a:chOff x="389466" y="2700867"/>
            <a:chExt cx="2184400" cy="9017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89466" y="36025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89466" y="27008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2880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10958" y="334437"/>
            <a:ext cx="7143432" cy="1032352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en-US" sz="2600" b="1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Investment Portfolio Overview 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16</a:t>
            </a:fld>
            <a:endParaRPr lang="en-US" dirty="0"/>
          </a:p>
        </p:txBody>
      </p:sp>
      <p:pic>
        <p:nvPicPr>
          <p:cNvPr id="12" name="Graphic 11" descr="Money">
            <a:extLst>
              <a:ext uri="{FF2B5EF4-FFF2-40B4-BE49-F238E27FC236}">
                <a16:creationId xmlns:a16="http://schemas.microsoft.com/office/drawing/2014/main" id="{306B95C4-7974-4B5A-8714-ED0A7344B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38612" y="4962713"/>
            <a:ext cx="1069110" cy="9146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0BDFA83-2CFA-4B9D-B1AB-5A76806A2EEA}"/>
              </a:ext>
            </a:extLst>
          </p:cNvPr>
          <p:cNvSpPr/>
          <p:nvPr/>
        </p:nvSpPr>
        <p:spPr>
          <a:xfrm>
            <a:off x="9227818" y="4736557"/>
            <a:ext cx="1887569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solidFill>
                  <a:schemeClr val="tx2"/>
                </a:solidFill>
              </a:rPr>
              <a:t>Net Increase</a:t>
            </a:r>
          </a:p>
          <a:p>
            <a:pPr algn="ctr"/>
            <a:r>
              <a:rPr lang="en-US" sz="28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$72.3 M</a:t>
            </a:r>
          </a:p>
          <a:p>
            <a:pPr algn="ctr"/>
            <a:r>
              <a:rPr lang="en-US" sz="1400" dirty="0">
                <a:ln w="0"/>
                <a:solidFill>
                  <a:schemeClr val="tx2"/>
                </a:solidFill>
              </a:rPr>
              <a:t>Compared to 1Q 2020</a:t>
            </a:r>
          </a:p>
          <a:p>
            <a:pPr algn="ctr"/>
            <a:endParaRPr lang="en-US" sz="1400" dirty="0">
              <a:ln w="0"/>
              <a:solidFill>
                <a:srgbClr val="002D5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401EFD0-CE99-4918-B22E-8C7D5CEAFBCC}"/>
              </a:ext>
            </a:extLst>
          </p:cNvPr>
          <p:cNvGrpSpPr/>
          <p:nvPr/>
        </p:nvGrpSpPr>
        <p:grpSpPr>
          <a:xfrm>
            <a:off x="1136591" y="1755403"/>
            <a:ext cx="2673152" cy="2662773"/>
            <a:chOff x="238901" y="1755403"/>
            <a:chExt cx="2046842" cy="2450554"/>
          </a:xfrm>
        </p:grpSpPr>
        <p:graphicFrame>
          <p:nvGraphicFramePr>
            <p:cNvPr id="23" name="Diagram 22">
              <a:extLst>
                <a:ext uri="{FF2B5EF4-FFF2-40B4-BE49-F238E27FC236}">
                  <a16:creationId xmlns:a16="http://schemas.microsoft.com/office/drawing/2014/main" id="{1E74935C-B26D-4117-A798-B5EA80FAF747}"/>
                </a:ext>
              </a:extLst>
            </p:cNvPr>
            <p:cNvGraphicFramePr/>
            <p:nvPr/>
          </p:nvGraphicFramePr>
          <p:xfrm>
            <a:off x="238901" y="2113076"/>
            <a:ext cx="2046842" cy="209288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07D36A-21FD-46F8-849B-88BDB5D71E96}"/>
                </a:ext>
              </a:extLst>
            </p:cNvPr>
            <p:cNvSpPr/>
            <p:nvPr/>
          </p:nvSpPr>
          <p:spPr>
            <a:xfrm>
              <a:off x="238901" y="1755403"/>
              <a:ext cx="2046842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dirty="0">
                  <a:ln w="0"/>
                  <a:solidFill>
                    <a:srgbClr val="002D57"/>
                  </a:solidFill>
                </a:rPr>
                <a:t>Portfolio</a:t>
              </a:r>
              <a:r>
                <a:rPr lang="en-US" sz="1600" b="1" dirty="0">
                  <a:ln w="0"/>
                  <a:solidFill>
                    <a:srgbClr val="002D57"/>
                  </a:solidFill>
                </a:rPr>
                <a:t> </a:t>
              </a:r>
              <a:r>
                <a:rPr lang="en-US" sz="1600" dirty="0">
                  <a:ln w="0"/>
                  <a:solidFill>
                    <a:srgbClr val="002D57"/>
                  </a:solidFill>
                </a:rPr>
                <a:t>Objectives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D41341C-2351-4DAA-874F-8E1BD2D13154}"/>
              </a:ext>
            </a:extLst>
          </p:cNvPr>
          <p:cNvSpPr/>
          <p:nvPr/>
        </p:nvSpPr>
        <p:spPr>
          <a:xfrm>
            <a:off x="4478565" y="3324495"/>
            <a:ext cx="239841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$2.46B</a:t>
            </a:r>
          </a:p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1Q 2021</a:t>
            </a:r>
            <a:endParaRPr lang="en-US" sz="1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8" name="Chart 17">
                <a:extLst>
                  <a:ext uri="{FF2B5EF4-FFF2-40B4-BE49-F238E27FC236}">
                    <a16:creationId xmlns:a16="http://schemas.microsoft.com/office/drawing/2014/main" id="{C7D5AFE7-FA20-485B-8857-7B961E06CBD4}"/>
                  </a:ext>
                </a:extLst>
              </p:cNvPr>
              <p:cNvGraphicFramePr/>
              <p:nvPr/>
            </p:nvGraphicFramePr>
            <p:xfrm>
              <a:off x="1985246" y="1755403"/>
              <a:ext cx="7385050" cy="451802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10"/>
              </a:graphicData>
            </a:graphic>
          </p:graphicFrame>
        </mc:Choice>
        <mc:Fallback xmlns="">
          <p:pic>
            <p:nvPicPr>
              <p:cNvPr id="18" name="Chart 17">
                <a:extLst>
                  <a:ext uri="{FF2B5EF4-FFF2-40B4-BE49-F238E27FC236}">
                    <a16:creationId xmlns:a16="http://schemas.microsoft.com/office/drawing/2014/main" id="{C7D5AFE7-FA20-485B-8857-7B961E06CB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85246" y="1755403"/>
                <a:ext cx="7385050" cy="4518025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049CB20F-48E7-4531-8C52-5ACE70367306}"/>
              </a:ext>
            </a:extLst>
          </p:cNvPr>
          <p:cNvSpPr txBox="1"/>
          <p:nvPr/>
        </p:nvSpPr>
        <p:spPr>
          <a:xfrm>
            <a:off x="7118831" y="6273428"/>
            <a:ext cx="27635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* - Cash that accounts for unsettled trades equaling -0.1%</a:t>
            </a:r>
            <a:r>
              <a:rPr lang="en-US" sz="800" dirty="0"/>
              <a:t> 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AF049E4D-85AF-4D3B-8255-A437F70DE362}"/>
              </a:ext>
            </a:extLst>
          </p:cNvPr>
          <p:cNvGraphicFramePr>
            <a:graphicFrameLocks/>
          </p:cNvGraphicFramePr>
          <p:nvPr/>
        </p:nvGraphicFramePr>
        <p:xfrm>
          <a:off x="8200172" y="2229334"/>
          <a:ext cx="3942859" cy="2453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377934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 idx="4294967295"/>
          </p:nvPr>
        </p:nvSpPr>
        <p:spPr>
          <a:xfrm>
            <a:off x="953183" y="548975"/>
            <a:ext cx="7564755" cy="1001395"/>
          </a:xfrm>
        </p:spPr>
        <p:txBody>
          <a:bodyPr>
            <a:normAutofit/>
          </a:bodyPr>
          <a:lstStyle/>
          <a:p>
            <a:r>
              <a:rPr lang="en-US" sz="2600" dirty="0"/>
              <a:t>DEBT PORTFOLIO OVERVIEW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17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7049AE1-C301-4AD1-A472-95A6FF9EE3D0}"/>
              </a:ext>
            </a:extLst>
          </p:cNvPr>
          <p:cNvGrpSpPr/>
          <p:nvPr/>
        </p:nvGrpSpPr>
        <p:grpSpPr>
          <a:xfrm>
            <a:off x="347472" y="1874520"/>
            <a:ext cx="3983520" cy="4279688"/>
            <a:chOff x="1257132" y="1144121"/>
            <a:chExt cx="3824882" cy="3852514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743D87B3-5BFB-487A-8BB4-740E743F8898}"/>
                </a:ext>
              </a:extLst>
            </p:cNvPr>
            <p:cNvGraphicFramePr/>
            <p:nvPr/>
          </p:nvGraphicFramePr>
          <p:xfrm>
            <a:off x="1257132" y="1144121"/>
            <a:ext cx="3824882" cy="38525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9A79C3-ED67-4205-9FFD-7EDB5FCDA424}"/>
                </a:ext>
              </a:extLst>
            </p:cNvPr>
            <p:cNvSpPr/>
            <p:nvPr/>
          </p:nvSpPr>
          <p:spPr>
            <a:xfrm>
              <a:off x="1769556" y="2098270"/>
              <a:ext cx="1685848" cy="1025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$6.79B </a:t>
              </a:r>
            </a:p>
            <a:p>
              <a:pPr algn="ctr"/>
              <a:r>
                <a:rPr lang="en-US" sz="12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Q1 2021</a:t>
              </a:r>
            </a:p>
            <a:p>
              <a:pPr algn="ctr"/>
              <a:r>
                <a:rPr lang="en-US" sz="12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Outstanding Long-Term </a:t>
              </a:r>
            </a:p>
            <a:p>
              <a:pPr algn="ctr"/>
              <a:r>
                <a:rPr lang="en-US" sz="12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Debt 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2C68A3E-CFBE-4ADE-AB0D-9A278EE24DD3}"/>
              </a:ext>
            </a:extLst>
          </p:cNvPr>
          <p:cNvSpPr txBox="1"/>
          <p:nvPr/>
        </p:nvSpPr>
        <p:spPr>
          <a:xfrm>
            <a:off x="5902797" y="4095421"/>
            <a:ext cx="1905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2529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$114.2M</a:t>
            </a:r>
          </a:p>
          <a:p>
            <a:pPr algn="ctr"/>
            <a:r>
              <a:rPr lang="en-US" sz="1400" dirty="0">
                <a:solidFill>
                  <a:srgbClr val="025298"/>
                </a:solidFill>
              </a:rPr>
              <a:t>Total NPV Savings</a:t>
            </a:r>
          </a:p>
          <a:p>
            <a:pPr algn="ctr"/>
            <a:r>
              <a:rPr lang="en-US" sz="1400" dirty="0">
                <a:solidFill>
                  <a:srgbClr val="025298"/>
                </a:solidFill>
              </a:rPr>
              <a:t>On Refunded Debt during FY21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B672AF-10CA-470E-9FD7-AE873A6852EA}"/>
              </a:ext>
            </a:extLst>
          </p:cNvPr>
          <p:cNvSpPr txBox="1"/>
          <p:nvPr/>
        </p:nvSpPr>
        <p:spPr>
          <a:xfrm>
            <a:off x="8741390" y="4174846"/>
            <a:ext cx="1905000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002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$137.0</a:t>
            </a:r>
          </a:p>
          <a:p>
            <a:pPr algn="ctr"/>
            <a:r>
              <a:rPr lang="en-US" sz="1400" dirty="0">
                <a:solidFill>
                  <a:srgbClr val="002D57"/>
                </a:solidFill>
              </a:rPr>
              <a:t>Energy Savings Performance </a:t>
            </a:r>
          </a:p>
          <a:p>
            <a:pPr algn="ctr"/>
            <a:r>
              <a:rPr lang="en-US" sz="1400" dirty="0">
                <a:solidFill>
                  <a:srgbClr val="002D57"/>
                </a:solidFill>
              </a:rPr>
              <a:t>Contracts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87BC9C-F1E2-4446-8E81-A9565E01CB92}"/>
              </a:ext>
            </a:extLst>
          </p:cNvPr>
          <p:cNvSpPr txBox="1"/>
          <p:nvPr/>
        </p:nvSpPr>
        <p:spPr>
          <a:xfrm>
            <a:off x="3873006" y="4134946"/>
            <a:ext cx="1378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0%</a:t>
            </a:r>
          </a:p>
          <a:p>
            <a:pPr algn="ctr"/>
            <a:r>
              <a:rPr lang="en-US" sz="1400" dirty="0"/>
              <a:t>Variable Rate Debt</a:t>
            </a:r>
          </a:p>
        </p:txBody>
      </p:sp>
      <p:pic>
        <p:nvPicPr>
          <p:cNvPr id="16" name="Graphic 15" descr="Coins">
            <a:extLst>
              <a:ext uri="{FF2B5EF4-FFF2-40B4-BE49-F238E27FC236}">
                <a16:creationId xmlns:a16="http://schemas.microsoft.com/office/drawing/2014/main" id="{D165100F-7B3F-43A1-ADB6-F3A450DD8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90090" y="5436265"/>
            <a:ext cx="1156300" cy="8730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858C47-1167-431A-8640-B923EE484DB4}"/>
              </a:ext>
            </a:extLst>
          </p:cNvPr>
          <p:cNvSpPr txBox="1"/>
          <p:nvPr/>
        </p:nvSpPr>
        <p:spPr>
          <a:xfrm>
            <a:off x="9726027" y="2381927"/>
            <a:ext cx="1904999" cy="12742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solidFill>
                  <a:srgbClr val="5E9731"/>
                </a:solidFill>
              </a:rPr>
              <a:t>Net Decrease</a:t>
            </a:r>
          </a:p>
          <a:p>
            <a:pPr algn="ctr"/>
            <a:r>
              <a:rPr lang="en-US" sz="2800" b="1" dirty="0">
                <a:solidFill>
                  <a:srgbClr val="5E97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$431.6M </a:t>
            </a:r>
          </a:p>
          <a:p>
            <a:pPr algn="ctr"/>
            <a:r>
              <a:rPr lang="en-US" sz="1400" dirty="0">
                <a:solidFill>
                  <a:srgbClr val="5E9731"/>
                </a:solidFill>
              </a:rPr>
              <a:t>Outstanding Debt</a:t>
            </a:r>
          </a:p>
          <a:p>
            <a:pPr algn="ctr"/>
            <a:r>
              <a:rPr lang="en-US" dirty="0">
                <a:solidFill>
                  <a:srgbClr val="5E9731"/>
                </a:solidFill>
              </a:rPr>
              <a:t>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B1A86C1-238A-47CF-8C22-F861DBF0AAAD}"/>
              </a:ext>
            </a:extLst>
          </p:cNvPr>
          <p:cNvGraphicFramePr>
            <a:graphicFrameLocks noGrp="1"/>
          </p:cNvGraphicFramePr>
          <p:nvPr/>
        </p:nvGraphicFramePr>
        <p:xfrm>
          <a:off x="3668232" y="2126513"/>
          <a:ext cx="5975496" cy="1972712"/>
        </p:xfrm>
        <a:graphic>
          <a:graphicData uri="http://schemas.openxmlformats.org/drawingml/2006/table">
            <a:tbl>
              <a:tblPr firstRow="1" firstCol="1" bandRow="1"/>
              <a:tblGrid>
                <a:gridCol w="713914">
                  <a:extLst>
                    <a:ext uri="{9D8B030D-6E8A-4147-A177-3AD203B41FA5}">
                      <a16:colId xmlns:a16="http://schemas.microsoft.com/office/drawing/2014/main" val="3108349196"/>
                    </a:ext>
                  </a:extLst>
                </a:gridCol>
                <a:gridCol w="913391">
                  <a:extLst>
                    <a:ext uri="{9D8B030D-6E8A-4147-A177-3AD203B41FA5}">
                      <a16:colId xmlns:a16="http://schemas.microsoft.com/office/drawing/2014/main" val="638119112"/>
                    </a:ext>
                  </a:extLst>
                </a:gridCol>
                <a:gridCol w="1067372">
                  <a:extLst>
                    <a:ext uri="{9D8B030D-6E8A-4147-A177-3AD203B41FA5}">
                      <a16:colId xmlns:a16="http://schemas.microsoft.com/office/drawing/2014/main" val="3479924996"/>
                    </a:ext>
                  </a:extLst>
                </a:gridCol>
                <a:gridCol w="1067372">
                  <a:extLst>
                    <a:ext uri="{9D8B030D-6E8A-4147-A177-3AD203B41FA5}">
                      <a16:colId xmlns:a16="http://schemas.microsoft.com/office/drawing/2014/main" val="2115136948"/>
                    </a:ext>
                  </a:extLst>
                </a:gridCol>
                <a:gridCol w="1056876">
                  <a:extLst>
                    <a:ext uri="{9D8B030D-6E8A-4147-A177-3AD203B41FA5}">
                      <a16:colId xmlns:a16="http://schemas.microsoft.com/office/drawing/2014/main" val="2233505826"/>
                    </a:ext>
                  </a:extLst>
                </a:gridCol>
                <a:gridCol w="1156571">
                  <a:extLst>
                    <a:ext uri="{9D8B030D-6E8A-4147-A177-3AD203B41FA5}">
                      <a16:colId xmlns:a16="http://schemas.microsoft.com/office/drawing/2014/main" val="1828097393"/>
                    </a:ext>
                  </a:extLst>
                </a:gridCol>
              </a:tblGrid>
              <a:tr h="741592"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2F5597"/>
                          </a:solidFill>
                          <a:effectLst/>
                          <a:latin typeface="Franklin Gothic Book" panose="020B0503020102020204" pitchFamily="34" charset="0"/>
                        </a:rPr>
                        <a:t>General Obligation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2F5597"/>
                          </a:solidFill>
                          <a:effectLst/>
                          <a:latin typeface="Franklin Gothic Book" panose="020B0503020102020204" pitchFamily="34" charset="0"/>
                        </a:rPr>
                        <a:t>General Fund  </a:t>
                      </a:r>
                    </a:p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2F5597"/>
                          </a:solidFill>
                          <a:effectLst/>
                          <a:latin typeface="Franklin Gothic Book" panose="020B0503020102020204" pitchFamily="34" charset="0"/>
                        </a:rPr>
                        <a:t>&amp; Other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2F5597"/>
                          </a:solidFill>
                          <a:effectLst/>
                          <a:latin typeface="Franklin Gothic Book" panose="020B0503020102020204" pitchFamily="34" charset="0"/>
                        </a:rPr>
                        <a:t>Tax Allocation Districts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2F5597"/>
                          </a:solidFill>
                          <a:effectLst/>
                          <a:latin typeface="Franklin Gothic Book" panose="020B0503020102020204" pitchFamily="34" charset="0"/>
                        </a:rPr>
                        <a:t>Dept of Aviation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2F5597"/>
                          </a:solidFill>
                          <a:effectLst/>
                          <a:latin typeface="Franklin Gothic Book" panose="020B0503020102020204" pitchFamily="34" charset="0"/>
                        </a:rPr>
                        <a:t>Dept of Watershed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148024"/>
                  </a:ext>
                </a:extLst>
              </a:tr>
              <a:tr h="33489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2F5597"/>
                          </a:solidFill>
                          <a:effectLst/>
                          <a:latin typeface="Franklin Gothic Book" panose="020B0503020102020204" pitchFamily="34" charset="0"/>
                        </a:rPr>
                        <a:t>Q1 FY21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2F5597"/>
                          </a:solidFill>
                          <a:effectLst/>
                          <a:latin typeface="Franklin Gothic Book" panose="020B0503020102020204" pitchFamily="34" charset="0"/>
                        </a:rPr>
                        <a:t>$273,900 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2F5597"/>
                          </a:solidFill>
                          <a:effectLst/>
                          <a:latin typeface="Franklin Gothic Book" panose="020B0503020102020204" pitchFamily="34" charset="0"/>
                        </a:rPr>
                        <a:t>$371,041 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2F5597"/>
                          </a:solidFill>
                          <a:effectLst/>
                          <a:latin typeface="Franklin Gothic Book" panose="020B0503020102020204" pitchFamily="34" charset="0"/>
                        </a:rPr>
                        <a:t>$322,920 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2F5597"/>
                          </a:solidFill>
                          <a:effectLst/>
                          <a:latin typeface="Franklin Gothic Book" panose="020B0503020102020204" pitchFamily="34" charset="0"/>
                        </a:rPr>
                        <a:t>$2,786,349 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2F5597"/>
                          </a:solidFill>
                          <a:effectLst/>
                          <a:latin typeface="Franklin Gothic Book" panose="020B0503020102020204" pitchFamily="34" charset="0"/>
                        </a:rPr>
                        <a:t>$3,040,427 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3576621"/>
                  </a:ext>
                </a:extLst>
              </a:tr>
              <a:tr h="33489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2F5597"/>
                          </a:solidFill>
                          <a:effectLst/>
                          <a:latin typeface="Franklin Gothic Book" panose="020B0503020102020204" pitchFamily="34" charset="0"/>
                        </a:rPr>
                        <a:t>Q1 FY20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2F5597"/>
                          </a:solidFill>
                          <a:effectLst/>
                          <a:latin typeface="Franklin Gothic Book" panose="020B0503020102020204" pitchFamily="34" charset="0"/>
                        </a:rPr>
                        <a:t>299,095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2F5597"/>
                          </a:solidFill>
                          <a:effectLst/>
                          <a:latin typeface="Franklin Gothic Book" panose="020B0503020102020204" pitchFamily="34" charset="0"/>
                        </a:rPr>
                        <a:t>409,115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2F5597"/>
                          </a:solidFill>
                          <a:effectLst/>
                          <a:latin typeface="Franklin Gothic Book" panose="020B0503020102020204" pitchFamily="34" charset="0"/>
                        </a:rPr>
                        <a:t>356,300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2F5597"/>
                          </a:solidFill>
                          <a:effectLst/>
                          <a:latin typeface="Franklin Gothic Book" panose="020B0503020102020204" pitchFamily="34" charset="0"/>
                        </a:rPr>
                        <a:t>3,033,898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2F5597"/>
                          </a:solidFill>
                          <a:effectLst/>
                          <a:latin typeface="Franklin Gothic Book" panose="020B0503020102020204" pitchFamily="34" charset="0"/>
                        </a:rPr>
                        <a:t>3,127,858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8071253"/>
                  </a:ext>
                </a:extLst>
              </a:tr>
              <a:tr h="252596"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($25,195)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($38,074)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($33,380)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($247,549)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($87,431)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3502533"/>
                  </a:ext>
                </a:extLst>
              </a:tr>
              <a:tr h="252596"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-8.42%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-9.31%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-9.37%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-8.16%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-2.80%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7542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3847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 idx="4294967295"/>
          </p:nvPr>
        </p:nvSpPr>
        <p:spPr>
          <a:xfrm>
            <a:off x="371129" y="453226"/>
            <a:ext cx="7564755" cy="1001395"/>
          </a:xfrm>
        </p:spPr>
        <p:txBody>
          <a:bodyPr>
            <a:normAutofit/>
          </a:bodyPr>
          <a:lstStyle/>
          <a:p>
            <a:r>
              <a:rPr lang="en-US" sz="2600" dirty="0"/>
              <a:t>ATLANTA CREDIT RATINGS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D377A270-367A-4202-8219-476C86E62E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51375"/>
              </p:ext>
            </p:extLst>
          </p:nvPr>
        </p:nvGraphicFramePr>
        <p:xfrm>
          <a:off x="1491271" y="1756443"/>
          <a:ext cx="8301953" cy="3483867"/>
        </p:xfrm>
        <a:graphic>
          <a:graphicData uri="http://schemas.openxmlformats.org/drawingml/2006/table">
            <a:tbl>
              <a:tblPr/>
              <a:tblGrid>
                <a:gridCol w="3943473">
                  <a:extLst>
                    <a:ext uri="{9D8B030D-6E8A-4147-A177-3AD203B41FA5}">
                      <a16:colId xmlns:a16="http://schemas.microsoft.com/office/drawing/2014/main" val="2339979427"/>
                    </a:ext>
                  </a:extLst>
                </a:gridCol>
                <a:gridCol w="1359534">
                  <a:extLst>
                    <a:ext uri="{9D8B030D-6E8A-4147-A177-3AD203B41FA5}">
                      <a16:colId xmlns:a16="http://schemas.microsoft.com/office/drawing/2014/main" val="1314760698"/>
                    </a:ext>
                  </a:extLst>
                </a:gridCol>
                <a:gridCol w="1499473">
                  <a:extLst>
                    <a:ext uri="{9D8B030D-6E8A-4147-A177-3AD203B41FA5}">
                      <a16:colId xmlns:a16="http://schemas.microsoft.com/office/drawing/2014/main" val="3208887910"/>
                    </a:ext>
                  </a:extLst>
                </a:gridCol>
                <a:gridCol w="1499473">
                  <a:extLst>
                    <a:ext uri="{9D8B030D-6E8A-4147-A177-3AD203B41FA5}">
                      <a16:colId xmlns:a16="http://schemas.microsoft.com/office/drawing/2014/main" val="551727606"/>
                    </a:ext>
                  </a:extLst>
                </a:gridCol>
              </a:tblGrid>
              <a:tr h="484634">
                <a:tc>
                  <a:txBody>
                    <a:bodyPr/>
                    <a:lstStyle/>
                    <a:p>
                      <a:pPr algn="l" fontAlgn="ctr"/>
                      <a:endParaRPr lang="en-US" sz="1000" b="1" i="0" u="none" strike="noStrike" dirty="0">
                        <a:solidFill>
                          <a:srgbClr val="305496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063" marR="9063" marT="90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27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CITY OF ATLANTA MUNICIPAL BOND RATINGS</a:t>
                      </a:r>
                    </a:p>
                  </a:txBody>
                  <a:tcPr marL="9063" marR="9063" marT="90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27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8424009"/>
                  </a:ext>
                </a:extLst>
              </a:tr>
              <a:tr h="576065">
                <a:tc>
                  <a:txBody>
                    <a:bodyPr/>
                    <a:lstStyle/>
                    <a:p>
                      <a:pPr algn="l" fontAlgn="ctr"/>
                      <a:endParaRPr lang="en-US" sz="1600" b="0" i="0" u="none" strike="noStrike" dirty="0">
                        <a:solidFill>
                          <a:srgbClr val="305496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063" marR="9063" marT="90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Moody’s</a:t>
                      </a:r>
                    </a:p>
                  </a:txBody>
                  <a:tcPr marL="9063" marR="9063" marT="90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Standard &amp; Poor’s</a:t>
                      </a:r>
                    </a:p>
                  </a:txBody>
                  <a:tcPr marL="9063" marR="9063" marT="90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Fitch</a:t>
                      </a:r>
                    </a:p>
                  </a:txBody>
                  <a:tcPr marL="9063" marR="9063" marT="90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051945"/>
                  </a:ext>
                </a:extLst>
              </a:tr>
              <a:tr h="3094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General Obligation Bonds</a:t>
                      </a:r>
                    </a:p>
                  </a:txBody>
                  <a:tcPr marL="9063" marR="9063" marT="90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Aa1</a:t>
                      </a:r>
                    </a:p>
                  </a:txBody>
                  <a:tcPr marL="9063" marR="9063" marT="90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AA+</a:t>
                      </a:r>
                    </a:p>
                  </a:txBody>
                  <a:tcPr marL="9063" marR="9063" marT="90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AA+</a:t>
                      </a:r>
                    </a:p>
                  </a:txBody>
                  <a:tcPr marL="9063" marR="9063" marT="90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8436450"/>
                  </a:ext>
                </a:extLst>
              </a:tr>
              <a:tr h="3094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Water and Wastewater Revenue Bonds</a:t>
                      </a:r>
                    </a:p>
                  </a:txBody>
                  <a:tcPr marL="9063" marR="9063" marT="90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Aa2</a:t>
                      </a:r>
                    </a:p>
                  </a:txBody>
                  <a:tcPr marL="9063" marR="9063" marT="90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AA-</a:t>
                      </a:r>
                    </a:p>
                  </a:txBody>
                  <a:tcPr marL="9063" marR="9063" marT="90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AA-</a:t>
                      </a:r>
                    </a:p>
                  </a:txBody>
                  <a:tcPr marL="9063" marR="9063" marT="90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5210881"/>
                  </a:ext>
                </a:extLst>
              </a:tr>
              <a:tr h="6014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Airport Revenue Bonds - Senior Lien GARBs</a:t>
                      </a:r>
                    </a:p>
                  </a:txBody>
                  <a:tcPr marL="9063" marR="9063" marT="90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Aa3</a:t>
                      </a:r>
                    </a:p>
                  </a:txBody>
                  <a:tcPr marL="9063" marR="9063" marT="90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A+</a:t>
                      </a:r>
                    </a:p>
                  </a:txBody>
                  <a:tcPr marL="9063" marR="9063" marT="90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AA-</a:t>
                      </a:r>
                    </a:p>
                  </a:txBody>
                  <a:tcPr marL="9063" marR="9063" marT="90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35009"/>
                  </a:ext>
                </a:extLst>
              </a:tr>
              <a:tr h="6014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Airport Revenue Bonds- PFC/Subordinate Lien GARBs</a:t>
                      </a:r>
                    </a:p>
                  </a:txBody>
                  <a:tcPr marL="9063" marR="9063" marT="90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Aa3</a:t>
                      </a:r>
                    </a:p>
                  </a:txBody>
                  <a:tcPr marL="9063" marR="9063" marT="90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A+</a:t>
                      </a:r>
                    </a:p>
                  </a:txBody>
                  <a:tcPr marL="9063" marR="9063" marT="90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AA-</a:t>
                      </a:r>
                    </a:p>
                  </a:txBody>
                  <a:tcPr marL="9063" marR="9063" marT="90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9517093"/>
                  </a:ext>
                </a:extLst>
              </a:tr>
              <a:tr h="6014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Airport Revenue Bonds Senior Lien Customer Facility Charge</a:t>
                      </a:r>
                    </a:p>
                  </a:txBody>
                  <a:tcPr marL="9063" marR="9063" marT="90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A2</a:t>
                      </a:r>
                    </a:p>
                  </a:txBody>
                  <a:tcPr marL="9063" marR="9063" marT="90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BBB+</a:t>
                      </a:r>
                    </a:p>
                  </a:txBody>
                  <a:tcPr marL="9063" marR="9063" marT="90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A </a:t>
                      </a:r>
                    </a:p>
                  </a:txBody>
                  <a:tcPr marL="9063" marR="9063" marT="90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4420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1202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_PA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8" name="Picture 21" descr="Atlanta Sea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0933" y="2732112"/>
            <a:ext cx="1289750" cy="126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1524000" y="4615816"/>
            <a:ext cx="9144000" cy="18288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b="1" i="0" kern="1200" cap="all" spc="17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257550" y="5006997"/>
            <a:ext cx="589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QUESTIONS/ANSWERS SESSION</a:t>
            </a:r>
          </a:p>
        </p:txBody>
      </p:sp>
    </p:spTree>
    <p:extLst>
      <p:ext uri="{BB962C8B-B14F-4D97-AF65-F5344CB8AC3E}">
        <p14:creationId xmlns:p14="http://schemas.microsoft.com/office/powerpoint/2010/main" val="1533777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TL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81139" cy="965121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924700" y="212879"/>
            <a:ext cx="4690533" cy="6887360"/>
            <a:chOff x="803935" y="0"/>
            <a:chExt cx="3606801" cy="6858000"/>
          </a:xfrm>
        </p:grpSpPr>
        <p:sp>
          <p:nvSpPr>
            <p:cNvPr id="3" name="Rectangle 2"/>
            <p:cNvSpPr/>
            <p:nvPr/>
          </p:nvSpPr>
          <p:spPr>
            <a:xfrm>
              <a:off x="803935" y="0"/>
              <a:ext cx="3606801" cy="6858000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059014" y="250964"/>
              <a:ext cx="3048000" cy="6147610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Title 20"/>
          <p:cNvSpPr>
            <a:spLocks noGrp="1"/>
          </p:cNvSpPr>
          <p:nvPr>
            <p:ph type="ctrTitle"/>
          </p:nvPr>
        </p:nvSpPr>
        <p:spPr>
          <a:xfrm>
            <a:off x="4292599" y="331193"/>
            <a:ext cx="3606801" cy="133312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800000"/>
                </a:solidFill>
              </a:rPr>
              <a:t>AGENDA</a:t>
            </a:r>
            <a:endParaRPr lang="en-US" sz="2800" spc="480" dirty="0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75422" y="1556208"/>
            <a:ext cx="3330294" cy="2392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  <a:tabLst>
                <a:tab pos="342900" algn="l"/>
              </a:tabLst>
            </a:pPr>
            <a:r>
              <a:rPr lang="en-US" sz="1400" b="1" dirty="0">
                <a:solidFill>
                  <a:srgbClr val="1C4486"/>
                </a:solidFill>
                <a:latin typeface="+mj-lt"/>
              </a:rPr>
              <a:t>QUARTERLY REPORT OVERVIEW </a:t>
            </a:r>
          </a:p>
          <a:p>
            <a:pPr>
              <a:buClr>
                <a:schemeClr val="bg1"/>
              </a:buClr>
              <a:tabLst>
                <a:tab pos="342900" algn="l"/>
              </a:tabLst>
            </a:pPr>
            <a:endParaRPr lang="en-US" sz="1000" b="1" dirty="0">
              <a:solidFill>
                <a:srgbClr val="1C4486"/>
              </a:solidFill>
              <a:latin typeface="+mj-lt"/>
            </a:endParaRPr>
          </a:p>
          <a:p>
            <a:pPr>
              <a:buClr>
                <a:schemeClr val="bg1"/>
              </a:buClr>
              <a:tabLst>
                <a:tab pos="342900" algn="l"/>
              </a:tabLst>
            </a:pPr>
            <a:r>
              <a:rPr lang="en-US" sz="1400" b="1" dirty="0">
                <a:solidFill>
                  <a:srgbClr val="1C4486"/>
                </a:solidFill>
                <a:latin typeface="+mj-lt"/>
              </a:rPr>
              <a:t>GOVERNMENTAL FUNDS OVERVIEW </a:t>
            </a:r>
          </a:p>
          <a:p>
            <a:pPr>
              <a:buClr>
                <a:schemeClr val="bg1"/>
              </a:buClr>
              <a:tabLst>
                <a:tab pos="342900" algn="l"/>
              </a:tabLst>
            </a:pPr>
            <a:r>
              <a:rPr lang="en-US" sz="1400" dirty="0">
                <a:solidFill>
                  <a:srgbClr val="1C4486"/>
                </a:solidFill>
              </a:rPr>
              <a:t> General Fund Revenues </a:t>
            </a:r>
          </a:p>
          <a:p>
            <a:pPr>
              <a:buClr>
                <a:schemeClr val="bg1"/>
              </a:buClr>
              <a:tabLst>
                <a:tab pos="342900" algn="l"/>
              </a:tabLst>
            </a:pPr>
            <a:r>
              <a:rPr lang="en-US" sz="1400" dirty="0">
                <a:solidFill>
                  <a:srgbClr val="1C4486"/>
                </a:solidFill>
              </a:rPr>
              <a:t> General Fund Expenses</a:t>
            </a:r>
          </a:p>
          <a:p>
            <a:pPr>
              <a:spcBef>
                <a:spcPts val="1080"/>
              </a:spcBef>
              <a:buClr>
                <a:schemeClr val="bg1"/>
              </a:buClr>
              <a:tabLst>
                <a:tab pos="342900" algn="l"/>
              </a:tabLst>
            </a:pPr>
            <a:r>
              <a:rPr lang="en-US" sz="1400" b="1" dirty="0">
                <a:solidFill>
                  <a:srgbClr val="1C4486"/>
                </a:solidFill>
                <a:latin typeface="+mj-lt"/>
              </a:rPr>
              <a:t>PROPRIETARY FUNDS OVERVIEW </a:t>
            </a:r>
            <a:r>
              <a:rPr lang="en-US" sz="1400" dirty="0">
                <a:solidFill>
                  <a:srgbClr val="1C4486"/>
                </a:solidFill>
              </a:rPr>
              <a:t>	   Enterprise Funds</a:t>
            </a:r>
          </a:p>
          <a:p>
            <a:pPr>
              <a:spcBef>
                <a:spcPts val="1080"/>
              </a:spcBef>
              <a:buClr>
                <a:schemeClr val="bg1"/>
              </a:buClr>
              <a:tabLst>
                <a:tab pos="342900" algn="l"/>
              </a:tabLst>
            </a:pPr>
            <a:r>
              <a:rPr lang="en-US" sz="1400" b="1" dirty="0">
                <a:solidFill>
                  <a:srgbClr val="1C4486"/>
                </a:solidFill>
                <a:latin typeface="+mj-lt"/>
              </a:rPr>
              <a:t>DEBT/INVESTMENT PORTFOLIOS</a:t>
            </a:r>
          </a:p>
          <a:p>
            <a:pPr>
              <a:spcBef>
                <a:spcPts val="1080"/>
              </a:spcBef>
              <a:buClr>
                <a:schemeClr val="bg1"/>
              </a:buClr>
              <a:tabLst>
                <a:tab pos="342900" algn="l"/>
              </a:tabLst>
            </a:pPr>
            <a:endParaRPr lang="en-US" sz="1400" b="1" dirty="0">
              <a:solidFill>
                <a:srgbClr val="1C4486"/>
              </a:solidFill>
              <a:latin typeface="+mj-lt"/>
            </a:endParaRPr>
          </a:p>
        </p:txBody>
      </p:sp>
      <p:pic>
        <p:nvPicPr>
          <p:cNvPr id="8" name="Picture 21" descr="Atlanta Sea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4361" y="5349034"/>
            <a:ext cx="1067512" cy="1044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5003800" y="1256927"/>
            <a:ext cx="2184400" cy="0"/>
          </a:xfrm>
          <a:prstGeom prst="line">
            <a:avLst/>
          </a:prstGeom>
          <a:ln w="12700">
            <a:solidFill>
              <a:srgbClr val="C33F2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16739" y="720412"/>
            <a:ext cx="2184400" cy="0"/>
          </a:xfrm>
          <a:prstGeom prst="line">
            <a:avLst/>
          </a:prstGeom>
          <a:ln w="12700">
            <a:solidFill>
              <a:srgbClr val="C33F2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3178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732" y="-654039"/>
            <a:ext cx="12597794" cy="9448342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524000" y="2817066"/>
            <a:ext cx="9143391" cy="1253066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2963333" y="84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891994" y="2667000"/>
            <a:ext cx="8407401" cy="1524000"/>
            <a:chOff x="389466" y="2700867"/>
            <a:chExt cx="2184400" cy="9017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89466" y="36025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89466" y="27008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81766"/>
            <a:ext cx="9144000" cy="2294468"/>
          </a:xfrm>
        </p:spPr>
        <p:txBody>
          <a:bodyPr>
            <a:normAutofit/>
          </a:bodyPr>
          <a:lstStyle/>
          <a:p>
            <a:r>
              <a:rPr lang="en-US" sz="2400" cap="all" dirty="0"/>
              <a:t>QUARTERLY FINANCIAL REPORT </a:t>
            </a:r>
          </a:p>
        </p:txBody>
      </p:sp>
    </p:spTree>
    <p:extLst>
      <p:ext uri="{BB962C8B-B14F-4D97-AF65-F5344CB8AC3E}">
        <p14:creationId xmlns:p14="http://schemas.microsoft.com/office/powerpoint/2010/main" val="2464626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F448F61-1BB6-4849-8EF0-0D72465DB0BA}"/>
              </a:ext>
            </a:extLst>
          </p:cNvPr>
          <p:cNvGraphicFramePr>
            <a:graphicFrameLocks/>
          </p:cNvGraphicFramePr>
          <p:nvPr/>
        </p:nvGraphicFramePr>
        <p:xfrm>
          <a:off x="141616" y="1986917"/>
          <a:ext cx="4174352" cy="3517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097EA9C-BAC0-49C6-8597-487C0551FAF8}"/>
              </a:ext>
            </a:extLst>
          </p:cNvPr>
          <p:cNvSpPr txBox="1"/>
          <p:nvPr/>
        </p:nvSpPr>
        <p:spPr>
          <a:xfrm>
            <a:off x="3200400" y="3363175"/>
            <a:ext cx="10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Q1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1D69904-0680-40D6-8223-AFF93CE1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820" y="357755"/>
            <a:ext cx="9220200" cy="946150"/>
          </a:xfrm>
        </p:spPr>
        <p:txBody>
          <a:bodyPr/>
          <a:lstStyle/>
          <a:p>
            <a:r>
              <a:rPr lang="en-US" spc="0" dirty="0"/>
              <a:t>FY2021 FIRST QUARTER FINANCIAL STATUS REPORT</a:t>
            </a:r>
            <a:br>
              <a:rPr lang="en-US" spc="0" dirty="0"/>
            </a:br>
            <a:r>
              <a:rPr lang="en-US" sz="2000" b="0" i="1" spc="0" dirty="0">
                <a:solidFill>
                  <a:schemeClr val="bg1"/>
                </a:solidFill>
                <a:latin typeface="+mn-lt"/>
              </a:rPr>
              <a:t>As of September 30, 2020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B6EF38-0048-4A3A-8EA5-1975FEF62862}"/>
              </a:ext>
            </a:extLst>
          </p:cNvPr>
          <p:cNvCxnSpPr>
            <a:cxnSpLocks/>
          </p:cNvCxnSpPr>
          <p:nvPr/>
        </p:nvCxnSpPr>
        <p:spPr>
          <a:xfrm flipV="1">
            <a:off x="4615610" y="1631237"/>
            <a:ext cx="4728235" cy="60"/>
          </a:xfrm>
          <a:prstGeom prst="line">
            <a:avLst/>
          </a:prstGeom>
          <a:ln w="12700">
            <a:solidFill>
              <a:srgbClr val="C33F2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20">
            <a:extLst>
              <a:ext uri="{FF2B5EF4-FFF2-40B4-BE49-F238E27FC236}">
                <a16:creationId xmlns:a16="http://schemas.microsoft.com/office/drawing/2014/main" id="{95E7BB03-0C67-4187-B06B-FD7C58ADF78B}"/>
              </a:ext>
            </a:extLst>
          </p:cNvPr>
          <p:cNvSpPr txBox="1">
            <a:spLocks/>
          </p:cNvSpPr>
          <p:nvPr/>
        </p:nvSpPr>
        <p:spPr>
          <a:xfrm>
            <a:off x="4581105" y="1320354"/>
            <a:ext cx="5248695" cy="1333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1" i="0" kern="1200" cap="none" spc="3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800000"/>
                </a:solidFill>
              </a:rPr>
              <a:t>Quarterly Financial Report</a:t>
            </a:r>
            <a:endParaRPr lang="en-US" sz="2800" spc="480" dirty="0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FFE559-1DE8-409F-BC7A-78D8BB943E63}"/>
              </a:ext>
            </a:extLst>
          </p:cNvPr>
          <p:cNvSpPr/>
          <p:nvPr/>
        </p:nvSpPr>
        <p:spPr>
          <a:xfrm>
            <a:off x="4615610" y="2465239"/>
            <a:ext cx="6004853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FranklinGothic-Book"/>
              </a:rPr>
              <a:t>Q1 Report covers the First Quarter of FY 2021           (Jul - Sep 2020)</a:t>
            </a:r>
          </a:p>
          <a:p>
            <a:endParaRPr lang="en-US" sz="1000" dirty="0">
              <a:latin typeface="FranklinGothic-Book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FranklinGothic-Book"/>
              </a:rPr>
              <a:t>Provides a summary analysis of the City of Atlanta’s budget to actual performance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00" dirty="0">
              <a:latin typeface="FranklinGothic-Book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FranklinGothic-Book"/>
              </a:rPr>
              <a:t>Forecasts projected revenue and expenditure activity with explanations of variances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00" dirty="0">
              <a:latin typeface="FranklinGothic-Book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FranklinGothic-Book"/>
              </a:rPr>
              <a:t>Identifies and addresses significant issues that may impact year-end performance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00" dirty="0">
              <a:latin typeface="FranklinGothic-Book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FranklinGothic-Book"/>
              </a:rPr>
              <a:t>Accounts for legislative items adopted and foreseen during the first quarter.  </a:t>
            </a:r>
          </a:p>
          <a:p>
            <a:endParaRPr lang="en-US" dirty="0">
              <a:latin typeface="FranklinGothic-Book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FF98E7-5445-4D3E-AFBC-97A4DF731FE0}"/>
              </a:ext>
            </a:extLst>
          </p:cNvPr>
          <p:cNvCxnSpPr>
            <a:cxnSpLocks/>
          </p:cNvCxnSpPr>
          <p:nvPr/>
        </p:nvCxnSpPr>
        <p:spPr>
          <a:xfrm>
            <a:off x="4615610" y="2336544"/>
            <a:ext cx="4791495" cy="0"/>
          </a:xfrm>
          <a:prstGeom prst="line">
            <a:avLst/>
          </a:prstGeom>
          <a:ln w="12700">
            <a:solidFill>
              <a:srgbClr val="C33F2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4">
            <a:extLst>
              <a:ext uri="{FF2B5EF4-FFF2-40B4-BE49-F238E27FC236}">
                <a16:creationId xmlns:a16="http://schemas.microsoft.com/office/drawing/2014/main" id="{A45534EA-E025-48AB-8B24-05120FBC8501}"/>
              </a:ext>
            </a:extLst>
          </p:cNvPr>
          <p:cNvSpPr txBox="1"/>
          <p:nvPr/>
        </p:nvSpPr>
        <p:spPr>
          <a:xfrm>
            <a:off x="1866315" y="2978840"/>
            <a:ext cx="10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>
                    <a:lumMod val="85000"/>
                  </a:schemeClr>
                </a:solidFill>
              </a:rPr>
              <a:t>Q4</a:t>
            </a: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A45534EA-E025-48AB-8B24-05120FBC8501}"/>
              </a:ext>
            </a:extLst>
          </p:cNvPr>
          <p:cNvSpPr txBox="1"/>
          <p:nvPr/>
        </p:nvSpPr>
        <p:spPr>
          <a:xfrm>
            <a:off x="1301508" y="3563230"/>
            <a:ext cx="10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>
                    <a:lumMod val="85000"/>
                  </a:schemeClr>
                </a:solidFill>
              </a:rPr>
              <a:t>Q3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E77758-81AF-4342-A24C-9A94A41360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BABB5-A2ED-0041-A542-64358E3D5C7F}" type="slidenum">
              <a:rPr lang="en-US" b="1" smtClean="0"/>
              <a:pPr/>
              <a:t>4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96989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3" y="-654039"/>
            <a:ext cx="12597794" cy="9448342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524000" y="2817066"/>
            <a:ext cx="9143391" cy="1253066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2963333" y="84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891994" y="2667000"/>
            <a:ext cx="8407401" cy="1524000"/>
            <a:chOff x="389466" y="2700867"/>
            <a:chExt cx="2184400" cy="9017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89466" y="36025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89466" y="27008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81766"/>
            <a:ext cx="9144000" cy="2294468"/>
          </a:xfrm>
        </p:spPr>
        <p:txBody>
          <a:bodyPr>
            <a:normAutofit/>
          </a:bodyPr>
          <a:lstStyle/>
          <a:p>
            <a:r>
              <a:rPr lang="en-US" sz="2400" cap="all" dirty="0"/>
              <a:t>GOVERNMENTAL FUNDS OVERVIEW </a:t>
            </a:r>
          </a:p>
        </p:txBody>
      </p:sp>
    </p:spTree>
    <p:extLst>
      <p:ext uri="{BB962C8B-B14F-4D97-AF65-F5344CB8AC3E}">
        <p14:creationId xmlns:p14="http://schemas.microsoft.com/office/powerpoint/2010/main" val="328548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CE2547-6D43-4229-BAD0-BF3A7F21D2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4C0278-46B2-4792-9973-CAEE923FB152}"/>
              </a:ext>
            </a:extLst>
          </p:cNvPr>
          <p:cNvSpPr txBox="1"/>
          <p:nvPr/>
        </p:nvSpPr>
        <p:spPr>
          <a:xfrm>
            <a:off x="4753426" y="1453985"/>
            <a:ext cx="32412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small" dirty="0"/>
              <a:t>Summary of Key Points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10292E2-93BC-49C6-B472-326669C9B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9220200" cy="946150"/>
          </a:xfrm>
        </p:spPr>
        <p:txBody>
          <a:bodyPr>
            <a:normAutofit/>
          </a:bodyPr>
          <a:lstStyle/>
          <a:p>
            <a:r>
              <a:rPr lang="en-US" dirty="0"/>
              <a:t>GENERAL FUND YEAR TO DATE – REVENUES VS EXPENSES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000" b="0" i="1" dirty="0">
                <a:latin typeface="+mn-lt"/>
              </a:rPr>
              <a:t>(Q1 2021)</a:t>
            </a:r>
            <a:endParaRPr lang="en-US" sz="2000" b="0" i="1" dirty="0">
              <a:solidFill>
                <a:schemeClr val="bg1"/>
              </a:solidFill>
              <a:latin typeface="+mn-lt"/>
              <a:cs typeface="Century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71193A-688C-45C1-A890-9F87C0977421}"/>
              </a:ext>
            </a:extLst>
          </p:cNvPr>
          <p:cNvSpPr txBox="1"/>
          <p:nvPr/>
        </p:nvSpPr>
        <p:spPr>
          <a:xfrm>
            <a:off x="8300222" y="3188187"/>
            <a:ext cx="714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144.2</a:t>
            </a: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B77F1D-6F29-413C-8DBD-724477244612}"/>
              </a:ext>
            </a:extLst>
          </p:cNvPr>
          <p:cNvSpPr txBox="1"/>
          <p:nvPr/>
        </p:nvSpPr>
        <p:spPr>
          <a:xfrm>
            <a:off x="3920354" y="3347986"/>
            <a:ext cx="714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138.1</a:t>
            </a: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0B873A-E45C-4D34-A1D7-A2129B6F26E2}"/>
              </a:ext>
            </a:extLst>
          </p:cNvPr>
          <p:cNvSpPr txBox="1"/>
          <p:nvPr/>
        </p:nvSpPr>
        <p:spPr>
          <a:xfrm>
            <a:off x="4879252" y="3063018"/>
            <a:ext cx="714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153.7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20AB1A-9378-4F14-BF3C-94742DCE97D4}"/>
              </a:ext>
            </a:extLst>
          </p:cNvPr>
          <p:cNvSpPr txBox="1"/>
          <p:nvPr/>
        </p:nvSpPr>
        <p:spPr>
          <a:xfrm>
            <a:off x="7407484" y="4378382"/>
            <a:ext cx="714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75.9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4966A2-5139-4B34-8863-E2B62A64AD47}"/>
              </a:ext>
            </a:extLst>
          </p:cNvPr>
          <p:cNvSpPr txBox="1"/>
          <p:nvPr/>
        </p:nvSpPr>
        <p:spPr>
          <a:xfrm>
            <a:off x="697954" y="1839213"/>
            <a:ext cx="539804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Revenues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Q1 Revenues are lower primarily because property taxes are due in Q2, not Q1 as in prior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major categories (Property Tax, Sales Tax, Licenses and Permits) are on track to meet or exceed forecasts.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Three revenue categories are at risk of not meeting budget forecasts: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Alcoholic beverage taxes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Fines and penalties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Hotel/Motel taxes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projected revenue shortfall associated with these risks is $18.7M or 2.9% of the revenue budget.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BD3C5F-34D9-4F49-99CA-C66108B549A1}"/>
              </a:ext>
            </a:extLst>
          </p:cNvPr>
          <p:cNvSpPr txBox="1"/>
          <p:nvPr/>
        </p:nvSpPr>
        <p:spPr>
          <a:xfrm>
            <a:off x="6924234" y="1839213"/>
            <a:ext cx="48671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Expenses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of Q1, expenses are under budget by $26M. Some of this is associated with the timing of expenses.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expense categories are projected to end the year under budget.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expense categories are at risk of ending the year over budget: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Overtime and Employee Benefits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Fleet-related charges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projected expense overrun associated with these risks is $2.4M or 0.4% of the expense budget.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30DD55-D73F-4F72-9B76-B9088DE36DFB}"/>
              </a:ext>
            </a:extLst>
          </p:cNvPr>
          <p:cNvSpPr txBox="1"/>
          <p:nvPr/>
        </p:nvSpPr>
        <p:spPr>
          <a:xfrm>
            <a:off x="3326066" y="5801736"/>
            <a:ext cx="6096000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At the end of Q1, with implementation of budget balancing strategies, we are tracking to the budget</a:t>
            </a:r>
          </a:p>
        </p:txBody>
      </p:sp>
    </p:spTree>
    <p:extLst>
      <p:ext uri="{BB962C8B-B14F-4D97-AF65-F5344CB8AC3E}">
        <p14:creationId xmlns:p14="http://schemas.microsoft.com/office/powerpoint/2010/main" val="1927527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36A5D41-0D06-4D11-9968-876C29467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93" y="252782"/>
            <a:ext cx="9220200" cy="94615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FY21 GENERAL FUND REVENUE </a:t>
            </a:r>
            <a:r>
              <a:rPr lang="en-US" dirty="0"/>
              <a:t>PROJECTION</a:t>
            </a:r>
            <a:r>
              <a:rPr lang="en-US" dirty="0">
                <a:solidFill>
                  <a:srgbClr val="FFFFFF"/>
                </a:solidFill>
              </a:rPr>
              <a:t>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000" b="0" i="1" dirty="0">
                <a:solidFill>
                  <a:schemeClr val="bg1"/>
                </a:solidFill>
                <a:latin typeface="+mn-lt"/>
                <a:cs typeface="Franklin Gothic Book"/>
              </a:rPr>
              <a:t>(Q1 2021) </a:t>
            </a:r>
            <a:endParaRPr lang="en-US" sz="2000" b="0" i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1CF9D9D-7115-4C99-9FC2-5B82D28A61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465426"/>
              </p:ext>
            </p:extLst>
          </p:nvPr>
        </p:nvGraphicFramePr>
        <p:xfrm>
          <a:off x="310394" y="1362075"/>
          <a:ext cx="7871582" cy="486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Worksheet" r:id="rId3" imgW="10483936" imgH="3340203" progId="Excel.Sheet.12">
                  <p:embed/>
                </p:oleObj>
              </mc:Choice>
              <mc:Fallback>
                <p:oleObj name="Worksheet" r:id="rId3" imgW="10483936" imgH="3340203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1CF9D9D-7115-4C99-9FC2-5B82D28A61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0394" y="1362075"/>
                        <a:ext cx="7871582" cy="4867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944D321-E2B4-4D8A-A50D-1EEC3E2A470A}"/>
              </a:ext>
            </a:extLst>
          </p:cNvPr>
          <p:cNvSpPr txBox="1"/>
          <p:nvPr/>
        </p:nvSpPr>
        <p:spPr>
          <a:xfrm>
            <a:off x="8258176" y="1198932"/>
            <a:ext cx="3705555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50" dirty="0">
              <a:solidFill>
                <a:srgbClr val="00327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rgbClr val="003274"/>
                </a:solidFill>
              </a:rPr>
              <a:t>1</a:t>
            </a:r>
            <a:r>
              <a:rPr lang="en-US" sz="1250" baseline="30000" dirty="0">
                <a:solidFill>
                  <a:srgbClr val="003274"/>
                </a:solidFill>
              </a:rPr>
              <a:t>st</a:t>
            </a:r>
            <a:r>
              <a:rPr lang="en-US" sz="1250" dirty="0">
                <a:solidFill>
                  <a:srgbClr val="003274"/>
                </a:solidFill>
              </a:rPr>
              <a:t> Qtr. (Jul – Sept) actuals were $75.9M.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50" dirty="0">
              <a:solidFill>
                <a:srgbClr val="00327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rgbClr val="003274"/>
                </a:solidFill>
              </a:rPr>
              <a:t>Projections for the remaining nine (9) months of the fiscal year (Oct – Jun) are $544M.  The resulting FY21 YE forecast is $18.8M less (2.9%) than the FY21 total budgeted revenues.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50" dirty="0">
              <a:solidFill>
                <a:srgbClr val="00327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rgbClr val="003274"/>
                </a:solidFill>
              </a:rPr>
              <a:t>The projection assumes that Property Tax revenue will come in as projected.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50" dirty="0">
              <a:solidFill>
                <a:srgbClr val="00327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rgbClr val="003274"/>
                </a:solidFill>
              </a:rPr>
              <a:t>The projection assumes that  Q1 declines to Alcoholic beverages, Municipal Court revenues, Other Revenue accounts impacted by interest rates and Hotel/Motel revenue will continue for the remainder of the year.</a:t>
            </a:r>
          </a:p>
          <a:p>
            <a:r>
              <a:rPr lang="en-US" sz="1250" dirty="0">
                <a:solidFill>
                  <a:srgbClr val="003274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rgbClr val="003274"/>
                </a:solidFill>
              </a:rPr>
              <a:t>An initial estimate for revenue increases due to the reopening of the Municipal Court has been reflected in this forecast. We will revise our projections based upon actual revenues during Q2.</a:t>
            </a:r>
          </a:p>
          <a:p>
            <a:r>
              <a:rPr lang="en-US" sz="1250" dirty="0">
                <a:solidFill>
                  <a:srgbClr val="003274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rgbClr val="003274"/>
                </a:solidFill>
              </a:rPr>
              <a:t>No additional federal support is assumed in this projection.</a:t>
            </a:r>
          </a:p>
          <a:p>
            <a:pPr marL="228600" lvl="0" indent="-228600">
              <a:buFont typeface="+mj-lt"/>
              <a:buAutoNum type="arabicParenR"/>
            </a:pPr>
            <a:endParaRPr lang="en-US" sz="1250" dirty="0">
              <a:solidFill>
                <a:srgbClr val="003274"/>
              </a:solidFill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50044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B9008-3245-48BA-9BAE-3967736D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E7C2EF1-7112-420B-86AD-53F9DC4E1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85" y="365125"/>
            <a:ext cx="9220200" cy="94615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GENERAL FUND EXPENDITURE BUDGET PROJECTION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000" b="0" i="1" dirty="0">
                <a:solidFill>
                  <a:schemeClr val="bg1"/>
                </a:solidFill>
                <a:latin typeface="+mn-lt"/>
                <a:cs typeface="Franklin Gothic Book"/>
              </a:rPr>
              <a:t>(Q1 2021) </a:t>
            </a:r>
            <a:endParaRPr lang="en-US" sz="2000" b="0" i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CA7C9BB-D55A-4BF7-9F75-5E49C94F11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1738" y="1478438"/>
          <a:ext cx="7073762" cy="3331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Worksheet" r:id="rId3" imgW="8616864" imgH="2406643" progId="Excel.Sheet.12">
                  <p:embed/>
                </p:oleObj>
              </mc:Choice>
              <mc:Fallback>
                <p:oleObj name="Worksheet" r:id="rId3" imgW="8616864" imgH="2406643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CA7C9BB-D55A-4BF7-9F75-5E49C94F11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1738" y="1478438"/>
                        <a:ext cx="7073762" cy="3331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3FA7AEB-5B53-4B9C-82CE-33851806700B}"/>
              </a:ext>
            </a:extLst>
          </p:cNvPr>
          <p:cNvSpPr txBox="1"/>
          <p:nvPr/>
        </p:nvSpPr>
        <p:spPr>
          <a:xfrm>
            <a:off x="7421219" y="2044005"/>
            <a:ext cx="477078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dirty="0">
                <a:solidFill>
                  <a:srgbClr val="003274"/>
                </a:solidFill>
              </a:rPr>
              <a:t>Q1 Expenses are below budget. However, initial projections are to finish the year $2.4M over budget.</a:t>
            </a:r>
          </a:p>
          <a:p>
            <a:endParaRPr lang="en-US" sz="1300" b="1" dirty="0">
              <a:solidFill>
                <a:srgbClr val="003399"/>
              </a:solidFill>
            </a:endParaRPr>
          </a:p>
          <a:p>
            <a:r>
              <a:rPr lang="en-US" sz="1250" b="1" dirty="0">
                <a:solidFill>
                  <a:srgbClr val="003274"/>
                </a:solidFill>
              </a:rPr>
              <a:t>Personnel Services and Employee Benefits </a:t>
            </a:r>
            <a:r>
              <a:rPr lang="en-US" sz="1250" dirty="0">
                <a:solidFill>
                  <a:srgbClr val="003274"/>
                </a:solidFill>
              </a:rPr>
              <a:t>are projected to be        over budget by $10.4M.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50" dirty="0">
                <a:solidFill>
                  <a:srgbClr val="003274"/>
                </a:solidFill>
              </a:rPr>
              <a:t>Q1 Salary and wage expenses are under budget.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50" dirty="0">
                <a:solidFill>
                  <a:srgbClr val="003274"/>
                </a:solidFill>
              </a:rPr>
              <a:t>The projected overrun is driven by Police and Fire Overtime, and the anticipated increase in Group Insurance (medical) costs.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1300" dirty="0">
              <a:solidFill>
                <a:srgbClr val="003399"/>
              </a:solidFill>
            </a:endParaRPr>
          </a:p>
          <a:p>
            <a:endParaRPr lang="en-US" sz="1300" dirty="0">
              <a:solidFill>
                <a:srgbClr val="003399"/>
              </a:solidFill>
            </a:endParaRPr>
          </a:p>
          <a:p>
            <a:r>
              <a:rPr lang="en-US" sz="1250" b="1" dirty="0">
                <a:solidFill>
                  <a:srgbClr val="003274"/>
                </a:solidFill>
              </a:rPr>
              <a:t>Interfund/Interdepartmental Charges </a:t>
            </a:r>
            <a:r>
              <a:rPr lang="en-US" sz="1250" dirty="0">
                <a:solidFill>
                  <a:srgbClr val="003274"/>
                </a:solidFill>
              </a:rPr>
              <a:t>projected to be over budget based on projected costs associated with fleet repair and maintenance.</a:t>
            </a:r>
          </a:p>
        </p:txBody>
      </p:sp>
    </p:spTree>
    <p:extLst>
      <p:ext uri="{BB962C8B-B14F-4D97-AF65-F5344CB8AC3E}">
        <p14:creationId xmlns:p14="http://schemas.microsoft.com/office/powerpoint/2010/main" val="618980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FA0CF-0F49-4D2E-A645-C97AA6C1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9B6BC5-EA56-43E2-A5D7-AF2B228AA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67" y="365125"/>
            <a:ext cx="9220200" cy="94615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GENERAL FUND EXPENDITURE BUDGET PROJECTION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000" b="0" i="1" dirty="0">
                <a:solidFill>
                  <a:schemeClr val="bg1"/>
                </a:solidFill>
                <a:latin typeface="+mn-lt"/>
                <a:cs typeface="Franklin Gothic Book"/>
              </a:rPr>
              <a:t>(Q1 2021) </a:t>
            </a:r>
            <a:endParaRPr lang="en-US" sz="2000" b="0" i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4693AE1-59FE-4C30-BEC6-307E61D7D5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7069446"/>
              </p:ext>
            </p:extLst>
          </p:nvPr>
        </p:nvGraphicFramePr>
        <p:xfrm>
          <a:off x="386967" y="1124313"/>
          <a:ext cx="7473950" cy="558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Worksheet" r:id="rId3" imgW="8553589" imgH="5353102" progId="Excel.Sheet.12">
                  <p:embed/>
                </p:oleObj>
              </mc:Choice>
              <mc:Fallback>
                <p:oleObj name="Worksheet" r:id="rId3" imgW="8553589" imgH="5353102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B4693AE1-59FE-4C30-BEC6-307E61D7D5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6967" y="1124313"/>
                        <a:ext cx="7473950" cy="558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9220B13-A052-4AD6-9758-E320913BCCE2}"/>
              </a:ext>
            </a:extLst>
          </p:cNvPr>
          <p:cNvSpPr txBox="1"/>
          <p:nvPr/>
        </p:nvSpPr>
        <p:spPr>
          <a:xfrm>
            <a:off x="7918356" y="1721317"/>
            <a:ext cx="3876261" cy="3654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>
              <a:solidFill>
                <a:srgbClr val="003399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250" dirty="0">
                <a:solidFill>
                  <a:srgbClr val="003274"/>
                </a:solidFill>
              </a:rPr>
              <a:t>Q1 Expenses are below budget. However, initial projections are to finish the year $2.4M over budget.</a:t>
            </a:r>
          </a:p>
          <a:p>
            <a:pPr algn="just"/>
            <a:endParaRPr lang="en-US" sz="1400" dirty="0">
              <a:solidFill>
                <a:srgbClr val="003399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250" dirty="0">
                <a:solidFill>
                  <a:srgbClr val="003274"/>
                </a:solidFill>
              </a:rPr>
              <a:t>Projected overages are greatest within Police, Fire, Transportation and AIM.</a:t>
            </a:r>
          </a:p>
          <a:p>
            <a:pPr marL="742950" lvl="2" indent="-285750" algn="just">
              <a:buFont typeface="Wingdings" panose="05000000000000000000" pitchFamily="2" charset="2"/>
              <a:buChar char="§"/>
            </a:pPr>
            <a:r>
              <a:rPr lang="en-US" sz="1250" dirty="0">
                <a:solidFill>
                  <a:srgbClr val="003274"/>
                </a:solidFill>
              </a:rPr>
              <a:t>APD – Projected Benefits/OT Costs</a:t>
            </a:r>
          </a:p>
          <a:p>
            <a:pPr marL="742950" lvl="2" indent="-285750" algn="just">
              <a:buFont typeface="Wingdings" panose="05000000000000000000" pitchFamily="2" charset="2"/>
              <a:buChar char="§"/>
            </a:pPr>
            <a:r>
              <a:rPr lang="en-US" sz="1250" dirty="0">
                <a:solidFill>
                  <a:srgbClr val="003274"/>
                </a:solidFill>
              </a:rPr>
              <a:t>AFRD – Projected Overtime Costs </a:t>
            </a:r>
          </a:p>
          <a:p>
            <a:pPr marL="742950" lvl="2" indent="-285750" algn="just">
              <a:buFont typeface="Wingdings" panose="05000000000000000000" pitchFamily="2" charset="2"/>
              <a:buChar char="§"/>
            </a:pPr>
            <a:r>
              <a:rPr lang="en-US" sz="1250" dirty="0">
                <a:solidFill>
                  <a:srgbClr val="003274"/>
                </a:solidFill>
              </a:rPr>
              <a:t>AIM – Projected Contract Expenditures</a:t>
            </a:r>
          </a:p>
          <a:p>
            <a:pPr marL="742950" lvl="2" indent="-285750" algn="just">
              <a:buFont typeface="Wingdings" panose="05000000000000000000" pitchFamily="2" charset="2"/>
              <a:buChar char="§"/>
            </a:pPr>
            <a:endParaRPr lang="en-US" sz="1250" dirty="0">
              <a:solidFill>
                <a:srgbClr val="003274"/>
              </a:solidFill>
            </a:endParaRPr>
          </a:p>
          <a:p>
            <a:pPr marL="285750" lvl="1" indent="-285750" algn="just">
              <a:buFont typeface="Wingdings" panose="05000000000000000000" pitchFamily="2" charset="2"/>
              <a:buChar char="§"/>
            </a:pPr>
            <a:r>
              <a:rPr lang="en-US" sz="1250" dirty="0">
                <a:solidFill>
                  <a:srgbClr val="003274"/>
                </a:solidFill>
              </a:rPr>
              <a:t>The projected overage for ADOT is due to benefit adjustments required from the creation of the department and restructuring 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003399"/>
              </a:solidFill>
            </a:endParaRPr>
          </a:p>
          <a:p>
            <a:pPr marL="285750" lvl="1" indent="-285750" algn="just">
              <a:buFont typeface="Wingdings" panose="05000000000000000000" pitchFamily="2" charset="2"/>
              <a:buChar char="§"/>
            </a:pPr>
            <a:r>
              <a:rPr lang="en-US" sz="1250" dirty="0">
                <a:solidFill>
                  <a:srgbClr val="003274"/>
                </a:solidFill>
              </a:rPr>
              <a:t>Ongoing efficiency efforts are expected to reduce year-end expenses below the projected total of $683M.</a:t>
            </a:r>
          </a:p>
        </p:txBody>
      </p:sp>
    </p:spTree>
    <p:extLst>
      <p:ext uri="{BB962C8B-B14F-4D97-AF65-F5344CB8AC3E}">
        <p14:creationId xmlns:p14="http://schemas.microsoft.com/office/powerpoint/2010/main" val="802526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D3A6CE07FF8D47871804A702867249" ma:contentTypeVersion="11" ma:contentTypeDescription="Create a new document." ma:contentTypeScope="" ma:versionID="393ff96fb9f1507a35006ce2544a7b6a">
  <xsd:schema xmlns:xsd="http://www.w3.org/2001/XMLSchema" xmlns:xs="http://www.w3.org/2001/XMLSchema" xmlns:p="http://schemas.microsoft.com/office/2006/metadata/properties" xmlns:ns3="462d91a8-2174-4330-94a7-420a3b6cb57c" xmlns:ns4="486fbabb-6339-4506-b567-614a51ca32cf" targetNamespace="http://schemas.microsoft.com/office/2006/metadata/properties" ma:root="true" ma:fieldsID="06b8483108f8c3280b4d9d2f89399abc" ns3:_="" ns4:_="">
    <xsd:import namespace="462d91a8-2174-4330-94a7-420a3b6cb57c"/>
    <xsd:import namespace="486fbabb-6339-4506-b567-614a51ca32c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2d91a8-2174-4330-94a7-420a3b6cb5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6fbabb-6339-4506-b567-614a51ca32c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27C11D-F1DE-4357-A0C2-8B55F3BA2A8E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462d91a8-2174-4330-94a7-420a3b6cb57c"/>
    <ds:schemaRef ds:uri="http://purl.org/dc/elements/1.1/"/>
    <ds:schemaRef ds:uri="486fbabb-6339-4506-b567-614a51ca32cf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018516C-F94E-49AE-857F-E66A70CFBA5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034026-94F9-4CDE-A484-83968FC2E6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2d91a8-2174-4330-94a7-420a3b6cb57c"/>
    <ds:schemaRef ds:uri="486fbabb-6339-4506-b567-614a51ca32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36648</TotalTime>
  <Words>1334</Words>
  <Application>Microsoft Office PowerPoint</Application>
  <PresentationFormat>Widescreen</PresentationFormat>
  <Paragraphs>271</Paragraphs>
  <Slides>19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Franklin Gothic Book</vt:lpstr>
      <vt:lpstr>Franklin Gothic Medium</vt:lpstr>
      <vt:lpstr>FranklinGothic-Book</vt:lpstr>
      <vt:lpstr>Wingdings</vt:lpstr>
      <vt:lpstr>Office Theme</vt:lpstr>
      <vt:lpstr>Worksheet</vt:lpstr>
      <vt:lpstr>PowerPoint Presentation</vt:lpstr>
      <vt:lpstr>AGENDA</vt:lpstr>
      <vt:lpstr>QUARTERLY FINANCIAL REPORT </vt:lpstr>
      <vt:lpstr>FY2021 FIRST QUARTER FINANCIAL STATUS REPORT As of September 30, 2020</vt:lpstr>
      <vt:lpstr>GOVERNMENTAL FUNDS OVERVIEW </vt:lpstr>
      <vt:lpstr>GENERAL FUND YEAR TO DATE – REVENUES VS EXPENSES  (Q1 2021)</vt:lpstr>
      <vt:lpstr>FY21 GENERAL FUND REVENUE PROJECTION  (Q1 2021) </vt:lpstr>
      <vt:lpstr>GENERAL FUND EXPENDITURE BUDGET PROJECTION (Q1 2021) </vt:lpstr>
      <vt:lpstr>GENERAL FUND EXPENDITURE BUDGET PROJECTION (Q1 2021) </vt:lpstr>
      <vt:lpstr>GENERAL FUND YEAR TO DATE – REVENUES VS EXPENSES  (Q1 2021)</vt:lpstr>
      <vt:lpstr>GENERAL FUND YEAR TO DATE – REVENUES VS EXPENSES  (Q1 2021)</vt:lpstr>
      <vt:lpstr>GENERAL FUND YEAR TO DATE – REVENUES VS EXPENSES  (Q1 2021)</vt:lpstr>
      <vt:lpstr>Proprietary Funds Overview</vt:lpstr>
      <vt:lpstr>FY2021 ENTERPRISE FUND Projection (000's) </vt:lpstr>
      <vt:lpstr>Debt/Investment Portfolios</vt:lpstr>
      <vt:lpstr>PowerPoint Presentation</vt:lpstr>
      <vt:lpstr>DEBT PORTFOLIO OVERVIEW </vt:lpstr>
      <vt:lpstr>ATLANTA CREDIT RATINGS</vt:lpstr>
      <vt:lpstr>PowerPoint Presentation</vt:lpstr>
    </vt:vector>
  </TitlesOfParts>
  <Company>wwd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 mc</dc:creator>
  <cp:lastModifiedBy>Joseph, Latoya</cp:lastModifiedBy>
  <cp:revision>1157</cp:revision>
  <cp:lastPrinted>2020-03-05T12:48:42Z</cp:lastPrinted>
  <dcterms:created xsi:type="dcterms:W3CDTF">2016-02-13T15:24:12Z</dcterms:created>
  <dcterms:modified xsi:type="dcterms:W3CDTF">2020-12-02T18:47:10Z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0x010100C1D3A6CE07FF8D47871804A702867249</vt:lpwstr>
  </property>
</Properties>
</file>