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25"/>
  </p:notesMasterIdLst>
  <p:handoutMasterIdLst>
    <p:handoutMasterId r:id="rId26"/>
  </p:handoutMasterIdLst>
  <p:sldIdLst>
    <p:sldId id="388" r:id="rId2"/>
    <p:sldId id="375" r:id="rId3"/>
    <p:sldId id="371" r:id="rId4"/>
    <p:sldId id="384" r:id="rId5"/>
    <p:sldId id="392" r:id="rId6"/>
    <p:sldId id="372" r:id="rId7"/>
    <p:sldId id="373" r:id="rId8"/>
    <p:sldId id="383" r:id="rId9"/>
    <p:sldId id="367" r:id="rId10"/>
    <p:sldId id="369" r:id="rId11"/>
    <p:sldId id="368" r:id="rId12"/>
    <p:sldId id="374" r:id="rId13"/>
    <p:sldId id="376" r:id="rId14"/>
    <p:sldId id="361" r:id="rId15"/>
    <p:sldId id="385" r:id="rId16"/>
    <p:sldId id="386" r:id="rId17"/>
    <p:sldId id="387" r:id="rId18"/>
    <p:sldId id="380" r:id="rId19"/>
    <p:sldId id="389" r:id="rId20"/>
    <p:sldId id="390" r:id="rId21"/>
    <p:sldId id="391" r:id="rId22"/>
    <p:sldId id="381" r:id="rId23"/>
    <p:sldId id="382" r:id="rId24"/>
  </p:sldIdLst>
  <p:sldSz cx="9144000" cy="5143500" type="screen16x9"/>
  <p:notesSz cx="7023100" cy="9309100"/>
  <p:defaultTextStyle>
    <a:defPPr>
      <a:defRPr lang="en-US"/>
    </a:defPPr>
    <a:lvl1pPr algn="l" rtl="0" fontAlgn="base">
      <a:spcBef>
        <a:spcPct val="50000"/>
      </a:spcBef>
      <a:spcAft>
        <a:spcPct val="0"/>
      </a:spcAft>
      <a:defRPr sz="1600" b="1" kern="1200">
        <a:solidFill>
          <a:schemeClr val="tx1"/>
        </a:solidFill>
        <a:latin typeface="Arial" charset="0"/>
        <a:ea typeface="+mn-ea"/>
        <a:cs typeface="Arial" charset="0"/>
      </a:defRPr>
    </a:lvl1pPr>
    <a:lvl2pPr marL="457200" algn="l" rtl="0" fontAlgn="base">
      <a:spcBef>
        <a:spcPct val="50000"/>
      </a:spcBef>
      <a:spcAft>
        <a:spcPct val="0"/>
      </a:spcAft>
      <a:defRPr sz="1600" b="1" kern="1200">
        <a:solidFill>
          <a:schemeClr val="tx1"/>
        </a:solidFill>
        <a:latin typeface="Arial" charset="0"/>
        <a:ea typeface="+mn-ea"/>
        <a:cs typeface="Arial" charset="0"/>
      </a:defRPr>
    </a:lvl2pPr>
    <a:lvl3pPr marL="914400" algn="l" rtl="0" fontAlgn="base">
      <a:spcBef>
        <a:spcPct val="50000"/>
      </a:spcBef>
      <a:spcAft>
        <a:spcPct val="0"/>
      </a:spcAft>
      <a:defRPr sz="1600" b="1" kern="1200">
        <a:solidFill>
          <a:schemeClr val="tx1"/>
        </a:solidFill>
        <a:latin typeface="Arial" charset="0"/>
        <a:ea typeface="+mn-ea"/>
        <a:cs typeface="Arial" charset="0"/>
      </a:defRPr>
    </a:lvl3pPr>
    <a:lvl4pPr marL="1371600" algn="l" rtl="0" fontAlgn="base">
      <a:spcBef>
        <a:spcPct val="50000"/>
      </a:spcBef>
      <a:spcAft>
        <a:spcPct val="0"/>
      </a:spcAft>
      <a:defRPr sz="1600" b="1" kern="1200">
        <a:solidFill>
          <a:schemeClr val="tx1"/>
        </a:solidFill>
        <a:latin typeface="Arial" charset="0"/>
        <a:ea typeface="+mn-ea"/>
        <a:cs typeface="Arial" charset="0"/>
      </a:defRPr>
    </a:lvl4pPr>
    <a:lvl5pPr marL="1828800" algn="l" rtl="0" fontAlgn="base">
      <a:spcBef>
        <a:spcPct val="50000"/>
      </a:spcBef>
      <a:spcAft>
        <a:spcPct val="0"/>
      </a:spcAft>
      <a:defRPr sz="1600" b="1" kern="1200">
        <a:solidFill>
          <a:schemeClr val="tx1"/>
        </a:solidFill>
        <a:latin typeface="Arial" charset="0"/>
        <a:ea typeface="+mn-ea"/>
        <a:cs typeface="Arial" charset="0"/>
      </a:defRPr>
    </a:lvl5pPr>
    <a:lvl6pPr marL="2286000" algn="l" defTabSz="914400" rtl="0" eaLnBrk="1" latinLnBrk="0" hangingPunct="1">
      <a:defRPr sz="1600" b="1" kern="1200">
        <a:solidFill>
          <a:schemeClr val="tx1"/>
        </a:solidFill>
        <a:latin typeface="Arial" charset="0"/>
        <a:ea typeface="+mn-ea"/>
        <a:cs typeface="Arial" charset="0"/>
      </a:defRPr>
    </a:lvl6pPr>
    <a:lvl7pPr marL="2743200" algn="l" defTabSz="914400" rtl="0" eaLnBrk="1" latinLnBrk="0" hangingPunct="1">
      <a:defRPr sz="1600" b="1" kern="1200">
        <a:solidFill>
          <a:schemeClr val="tx1"/>
        </a:solidFill>
        <a:latin typeface="Arial" charset="0"/>
        <a:ea typeface="+mn-ea"/>
        <a:cs typeface="Arial" charset="0"/>
      </a:defRPr>
    </a:lvl7pPr>
    <a:lvl8pPr marL="3200400" algn="l" defTabSz="914400" rtl="0" eaLnBrk="1" latinLnBrk="0" hangingPunct="1">
      <a:defRPr sz="1600" b="1" kern="1200">
        <a:solidFill>
          <a:schemeClr val="tx1"/>
        </a:solidFill>
        <a:latin typeface="Arial" charset="0"/>
        <a:ea typeface="+mn-ea"/>
        <a:cs typeface="Arial" charset="0"/>
      </a:defRPr>
    </a:lvl8pPr>
    <a:lvl9pPr marL="3657600" algn="l" defTabSz="914400" rtl="0" eaLnBrk="1" latinLnBrk="0" hangingPunct="1">
      <a:defRPr sz="1600" b="1"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4073">
          <p15:clr>
            <a:srgbClr val="A4A3A4"/>
          </p15:clr>
        </p15:guide>
        <p15:guide id="2" orient="horz" pos="1909">
          <p15:clr>
            <a:srgbClr val="A4A3A4"/>
          </p15:clr>
        </p15:guide>
        <p15:guide id="3" orient="horz" pos="3481">
          <p15:clr>
            <a:srgbClr val="A4A3A4"/>
          </p15:clr>
        </p15:guide>
        <p15:guide id="4" orient="horz" pos="3693">
          <p15:clr>
            <a:srgbClr val="A4A3A4"/>
          </p15:clr>
        </p15:guide>
        <p15:guide id="5" orient="horz" pos="279">
          <p15:clr>
            <a:srgbClr val="A4A3A4"/>
          </p15:clr>
        </p15:guide>
        <p15:guide id="6" pos="424">
          <p15:clr>
            <a:srgbClr val="A4A3A4"/>
          </p15:clr>
        </p15:guide>
        <p15:guide id="7" pos="4759">
          <p15:clr>
            <a:srgbClr val="A4A3A4"/>
          </p15:clr>
        </p15:guide>
        <p15:guide id="8" pos="346">
          <p15:clr>
            <a:srgbClr val="A4A3A4"/>
          </p15:clr>
        </p15:guide>
        <p15:guide id="9" pos="340">
          <p15:clr>
            <a:srgbClr val="A4A3A4"/>
          </p15:clr>
        </p15:guide>
        <p15:guide id="10" pos="3202">
          <p15:clr>
            <a:srgbClr val="A4A3A4"/>
          </p15:clr>
        </p15:guide>
      </p15:sldGuideLst>
    </p:ext>
    <p:ext uri="{2D200454-40CA-4A62-9FC3-DE9A4176ACB9}">
      <p15:notesGuideLst xmlns:p15="http://schemas.microsoft.com/office/powerpoint/2012/main" xmlns="">
        <p15:guide id="1" orient="horz" pos="2933" userDrawn="1">
          <p15:clr>
            <a:srgbClr val="A4A3A4"/>
          </p15:clr>
        </p15:guide>
        <p15:guide id="2" pos="221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3AEE1"/>
    <a:srgbClr val="3276C8"/>
    <a:srgbClr val="FFFF99"/>
    <a:srgbClr val="6BA42C"/>
    <a:srgbClr val="94D32D"/>
    <a:srgbClr val="BEE381"/>
    <a:srgbClr val="99CCFF"/>
    <a:srgbClr val="C0C0C0"/>
    <a:srgbClr val="B2B2B2"/>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99" autoAdjust="0"/>
    <p:restoredTop sz="92914" autoAdjust="0"/>
  </p:normalViewPr>
  <p:slideViewPr>
    <p:cSldViewPr snapToGrid="0">
      <p:cViewPr varScale="1">
        <p:scale>
          <a:sx n="145" d="100"/>
          <a:sy n="145" d="100"/>
        </p:scale>
        <p:origin x="-858" y="-90"/>
      </p:cViewPr>
      <p:guideLst>
        <p:guide orient="horz" pos="3055"/>
        <p:guide orient="horz" pos="1432"/>
        <p:guide orient="horz" pos="2611"/>
        <p:guide orient="horz" pos="2770"/>
        <p:guide orient="horz" pos="209"/>
        <p:guide pos="424"/>
        <p:guide pos="4759"/>
        <p:guide pos="346"/>
        <p:guide pos="340"/>
        <p:guide pos="320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napToGrid="0">
      <p:cViewPr>
        <p:scale>
          <a:sx n="100" d="100"/>
          <a:sy n="100" d="100"/>
        </p:scale>
        <p:origin x="-2544" y="-78"/>
      </p:cViewPr>
      <p:guideLst>
        <p:guide orient="horz" pos="2933"/>
        <p:guide pos="221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200" dirty="0"/>
              <a:t>Active COA Employee and Retiree Enrollment</a:t>
            </a:r>
          </a:p>
        </c:rich>
      </c:tx>
      <c:layout>
        <c:manualLayout>
          <c:xMode val="edge"/>
          <c:yMode val="edge"/>
          <c:x val="9.3427881173944266E-2"/>
          <c:y val="3.5714285714285712E-2"/>
        </c:manualLayout>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Sheet2!$B$3</c:f>
              <c:strCache>
                <c:ptCount val="1"/>
                <c:pt idx="0">
                  <c:v>Active COA Employee and Retiree Enrollment</c:v>
                </c:pt>
              </c:strCache>
            </c:strRef>
          </c:tx>
          <c:invertIfNegative val="0"/>
          <c:dPt>
            <c:idx val="0"/>
            <c:invertIfNegative val="0"/>
            <c:bubble3D val="0"/>
            <c:spPr>
              <a:solidFill>
                <a:srgbClr val="4DBF58"/>
              </a:solidFill>
            </c:spPr>
            <c:extLst xmlns:c16r2="http://schemas.microsoft.com/office/drawing/2015/06/chart">
              <c:ext xmlns:c16="http://schemas.microsoft.com/office/drawing/2014/chart" uri="{C3380CC4-5D6E-409C-BE32-E72D297353CC}">
                <c16:uniqueId val="{00000001-44E3-4C4D-AD2C-3A8C10130509}"/>
              </c:ext>
            </c:extLst>
          </c:dPt>
          <c:dPt>
            <c:idx val="1"/>
            <c:invertIfNegative val="0"/>
            <c:bubble3D val="0"/>
            <c:spPr>
              <a:solidFill>
                <a:srgbClr val="0070C0"/>
              </a:solidFill>
            </c:spPr>
            <c:extLst xmlns:c16r2="http://schemas.microsoft.com/office/drawing/2015/06/chart">
              <c:ext xmlns:c16="http://schemas.microsoft.com/office/drawing/2014/chart" uri="{C3380CC4-5D6E-409C-BE32-E72D297353CC}">
                <c16:uniqueId val="{00000003-44E3-4C4D-AD2C-3A8C10130509}"/>
              </c:ext>
            </c:extLst>
          </c:dPt>
          <c:dLbls>
            <c:dLbl>
              <c:idx val="0"/>
              <c:layout>
                <c:manualLayout>
                  <c:x val="0"/>
                  <c:y val="0.19444444444444747"/>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44E3-4C4D-AD2C-3A8C10130509}"/>
                </c:ext>
              </c:extLst>
            </c:dLbl>
            <c:dLbl>
              <c:idx val="1"/>
              <c:layout>
                <c:manualLayout>
                  <c:x val="0"/>
                  <c:y val="0.24537037037037041"/>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44E3-4C4D-AD2C-3A8C10130509}"/>
                </c:ext>
              </c:extLst>
            </c:dLbl>
            <c:spPr>
              <a:noFill/>
              <a:ln>
                <a:noFill/>
              </a:ln>
              <a:effectLst/>
            </c:spPr>
            <c:txPr>
              <a:bodyPr/>
              <a:lstStyle/>
              <a:p>
                <a:pPr>
                  <a:defRPr sz="1000" b="1">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Sheet2!$A$4:$A$5</c:f>
              <c:strCache>
                <c:ptCount val="2"/>
                <c:pt idx="0">
                  <c:v>Kaiser HMO</c:v>
                </c:pt>
                <c:pt idx="1">
                  <c:v>BCBS</c:v>
                </c:pt>
              </c:strCache>
            </c:strRef>
          </c:cat>
          <c:val>
            <c:numRef>
              <c:f>Sheet2!$B$4:$B$5</c:f>
              <c:numCache>
                <c:formatCode>0%</c:formatCode>
                <c:ptCount val="2"/>
                <c:pt idx="0">
                  <c:v>0.43000000000000038</c:v>
                </c:pt>
                <c:pt idx="1">
                  <c:v>0.56999999999999995</c:v>
                </c:pt>
              </c:numCache>
            </c:numRef>
          </c:val>
          <c:extLst xmlns:c16r2="http://schemas.microsoft.com/office/drawing/2015/06/chart">
            <c:ext xmlns:c16="http://schemas.microsoft.com/office/drawing/2014/chart" uri="{C3380CC4-5D6E-409C-BE32-E72D297353CC}">
              <c16:uniqueId val="{00000004-44E3-4C4D-AD2C-3A8C10130509}"/>
            </c:ext>
          </c:extLst>
        </c:ser>
        <c:dLbls>
          <c:showLegendKey val="0"/>
          <c:showVal val="0"/>
          <c:showCatName val="0"/>
          <c:showSerName val="0"/>
          <c:showPercent val="0"/>
          <c:showBubbleSize val="0"/>
        </c:dLbls>
        <c:gapWidth val="150"/>
        <c:shape val="box"/>
        <c:axId val="120072832"/>
        <c:axId val="120082816"/>
        <c:axId val="0"/>
      </c:bar3DChart>
      <c:catAx>
        <c:axId val="120072832"/>
        <c:scaling>
          <c:orientation val="minMax"/>
        </c:scaling>
        <c:delete val="0"/>
        <c:axPos val="b"/>
        <c:numFmt formatCode="General" sourceLinked="0"/>
        <c:majorTickMark val="out"/>
        <c:minorTickMark val="none"/>
        <c:tickLblPos val="nextTo"/>
        <c:txPr>
          <a:bodyPr/>
          <a:lstStyle/>
          <a:p>
            <a:pPr>
              <a:defRPr b="1"/>
            </a:pPr>
            <a:endParaRPr lang="en-US"/>
          </a:p>
        </c:txPr>
        <c:crossAx val="120082816"/>
        <c:crosses val="autoZero"/>
        <c:auto val="1"/>
        <c:lblAlgn val="ctr"/>
        <c:lblOffset val="100"/>
        <c:noMultiLvlLbl val="0"/>
      </c:catAx>
      <c:valAx>
        <c:axId val="120082816"/>
        <c:scaling>
          <c:orientation val="minMax"/>
          <c:max val="0.8"/>
        </c:scaling>
        <c:delete val="0"/>
        <c:axPos val="l"/>
        <c:majorGridlines/>
        <c:numFmt formatCode="0%" sourceLinked="1"/>
        <c:majorTickMark val="out"/>
        <c:minorTickMark val="none"/>
        <c:tickLblPos val="nextTo"/>
        <c:txPr>
          <a:bodyPr/>
          <a:lstStyle/>
          <a:p>
            <a:pPr>
              <a:defRPr b="1"/>
            </a:pPr>
            <a:endParaRPr lang="en-US"/>
          </a:p>
        </c:txPr>
        <c:crossAx val="120072832"/>
        <c:crosses val="autoZero"/>
        <c:crossBetween val="between"/>
      </c:valAx>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200" dirty="0">
                <a:latin typeface="Calibri" pitchFamily="34" charset="0"/>
              </a:rPr>
              <a:t>Average Age of Active Plan Members</a:t>
            </a:r>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Sheet2!$B$8</c:f>
              <c:strCache>
                <c:ptCount val="1"/>
                <c:pt idx="0">
                  <c:v>Average Age of Plan Members</c:v>
                </c:pt>
              </c:strCache>
            </c:strRef>
          </c:tx>
          <c:spPr>
            <a:ln>
              <a:noFill/>
            </a:ln>
          </c:spPr>
          <c:invertIfNegative val="0"/>
          <c:dPt>
            <c:idx val="0"/>
            <c:invertIfNegative val="0"/>
            <c:bubble3D val="0"/>
            <c:spPr>
              <a:solidFill>
                <a:srgbClr val="4DBF58"/>
              </a:solidFill>
              <a:ln>
                <a:noFill/>
              </a:ln>
            </c:spPr>
            <c:extLst xmlns:c16r2="http://schemas.microsoft.com/office/drawing/2015/06/chart">
              <c:ext xmlns:c16="http://schemas.microsoft.com/office/drawing/2014/chart" uri="{C3380CC4-5D6E-409C-BE32-E72D297353CC}">
                <c16:uniqueId val="{00000001-A1DD-4319-B288-252B1EA5B8F6}"/>
              </c:ext>
            </c:extLst>
          </c:dPt>
          <c:dPt>
            <c:idx val="1"/>
            <c:invertIfNegative val="0"/>
            <c:bubble3D val="0"/>
            <c:spPr>
              <a:solidFill>
                <a:srgbClr val="0070C0"/>
              </a:solidFill>
              <a:ln>
                <a:noFill/>
              </a:ln>
            </c:spPr>
            <c:extLst xmlns:c16r2="http://schemas.microsoft.com/office/drawing/2015/06/chart">
              <c:ext xmlns:c16="http://schemas.microsoft.com/office/drawing/2014/chart" uri="{C3380CC4-5D6E-409C-BE32-E72D297353CC}">
                <c16:uniqueId val="{00000003-A1DD-4319-B288-252B1EA5B8F6}"/>
              </c:ext>
            </c:extLst>
          </c:dPt>
          <c:dLbls>
            <c:dLbl>
              <c:idx val="0"/>
              <c:layout>
                <c:manualLayout>
                  <c:x val="-2.7777777777778434E-3"/>
                  <c:y val="0.24537037037037041"/>
                </c:manualLayout>
              </c:layout>
              <c:spPr/>
              <c:txPr>
                <a:bodyPr/>
                <a:lstStyle/>
                <a:p>
                  <a:pPr>
                    <a:defRPr sz="900" b="1">
                      <a:solidFill>
                        <a:schemeClr val="bg1"/>
                      </a:solidFill>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A1DD-4319-B288-252B1EA5B8F6}"/>
                </c:ext>
              </c:extLst>
            </c:dLbl>
            <c:dLbl>
              <c:idx val="1"/>
              <c:layout>
                <c:manualLayout>
                  <c:x val="0"/>
                  <c:y val="0.26388888888889467"/>
                </c:manualLayout>
              </c:layout>
              <c:tx>
                <c:rich>
                  <a:bodyPr/>
                  <a:lstStyle/>
                  <a:p>
                    <a:pPr>
                      <a:defRPr sz="900" b="1">
                        <a:solidFill>
                          <a:schemeClr val="bg1"/>
                        </a:solidFill>
                      </a:defRPr>
                    </a:pPr>
                    <a:r>
                      <a:rPr lang="en-US" dirty="0">
                        <a:solidFill>
                          <a:schemeClr val="bg1"/>
                        </a:solidFill>
                      </a:rPr>
                      <a:t>37</a:t>
                    </a:r>
                  </a:p>
                </c:rich>
              </c:tx>
              <c:sp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A1DD-4319-B288-252B1EA5B8F6}"/>
                </c:ext>
              </c:extLst>
            </c:dLbl>
            <c:spPr>
              <a:noFill/>
              <a:ln>
                <a:noFill/>
              </a:ln>
              <a:effectLst/>
            </c:spPr>
            <c:txPr>
              <a:bodyPr/>
              <a:lstStyle/>
              <a:p>
                <a:pPr>
                  <a:defRPr sz="900">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Sheet2!$A$9:$A$10</c:f>
              <c:strCache>
                <c:ptCount val="2"/>
                <c:pt idx="0">
                  <c:v>Kaiser HMO</c:v>
                </c:pt>
                <c:pt idx="1">
                  <c:v>BCBS</c:v>
                </c:pt>
              </c:strCache>
            </c:strRef>
          </c:cat>
          <c:val>
            <c:numRef>
              <c:f>Sheet2!$B$9:$B$10</c:f>
              <c:numCache>
                <c:formatCode>General</c:formatCode>
                <c:ptCount val="2"/>
                <c:pt idx="0">
                  <c:v>36</c:v>
                </c:pt>
                <c:pt idx="1">
                  <c:v>38</c:v>
                </c:pt>
              </c:numCache>
            </c:numRef>
          </c:val>
          <c:extLst xmlns:c16r2="http://schemas.microsoft.com/office/drawing/2015/06/chart">
            <c:ext xmlns:c16="http://schemas.microsoft.com/office/drawing/2014/chart" uri="{C3380CC4-5D6E-409C-BE32-E72D297353CC}">
              <c16:uniqueId val="{00000004-A1DD-4319-B288-252B1EA5B8F6}"/>
            </c:ext>
          </c:extLst>
        </c:ser>
        <c:dLbls>
          <c:showLegendKey val="0"/>
          <c:showVal val="0"/>
          <c:showCatName val="0"/>
          <c:showSerName val="0"/>
          <c:showPercent val="0"/>
          <c:showBubbleSize val="0"/>
        </c:dLbls>
        <c:gapWidth val="150"/>
        <c:shape val="box"/>
        <c:axId val="120131968"/>
        <c:axId val="120133504"/>
        <c:axId val="0"/>
      </c:bar3DChart>
      <c:catAx>
        <c:axId val="120131968"/>
        <c:scaling>
          <c:orientation val="minMax"/>
        </c:scaling>
        <c:delete val="0"/>
        <c:axPos val="b"/>
        <c:numFmt formatCode="General" sourceLinked="0"/>
        <c:majorTickMark val="out"/>
        <c:minorTickMark val="none"/>
        <c:tickLblPos val="nextTo"/>
        <c:txPr>
          <a:bodyPr/>
          <a:lstStyle/>
          <a:p>
            <a:pPr>
              <a:defRPr sz="900" b="1"/>
            </a:pPr>
            <a:endParaRPr lang="en-US"/>
          </a:p>
        </c:txPr>
        <c:crossAx val="120133504"/>
        <c:crosses val="autoZero"/>
        <c:auto val="1"/>
        <c:lblAlgn val="ctr"/>
        <c:lblOffset val="100"/>
        <c:noMultiLvlLbl val="0"/>
      </c:catAx>
      <c:valAx>
        <c:axId val="120133504"/>
        <c:scaling>
          <c:orientation val="minMax"/>
          <c:max val="40"/>
          <c:min val="0"/>
        </c:scaling>
        <c:delete val="0"/>
        <c:axPos val="l"/>
        <c:majorGridlines/>
        <c:numFmt formatCode="General" sourceLinked="1"/>
        <c:majorTickMark val="out"/>
        <c:minorTickMark val="none"/>
        <c:tickLblPos val="nextTo"/>
        <c:crossAx val="120131968"/>
        <c:crosses val="autoZero"/>
        <c:crossBetween val="between"/>
      </c:valAx>
    </c:plotArea>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200" dirty="0"/>
              <a:t>Percent of Plan Members Age 50 +</a:t>
            </a:r>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Sheet2!$B$13</c:f>
              <c:strCache>
                <c:ptCount val="1"/>
                <c:pt idx="0">
                  <c:v>Percent of Plan Members Over Age 50</c:v>
                </c:pt>
              </c:strCache>
            </c:strRef>
          </c:tx>
          <c:spPr>
            <a:solidFill>
              <a:srgbClr val="4F81BD"/>
            </a:solidFill>
          </c:spPr>
          <c:invertIfNegative val="0"/>
          <c:dPt>
            <c:idx val="0"/>
            <c:invertIfNegative val="0"/>
            <c:bubble3D val="0"/>
            <c:spPr>
              <a:solidFill>
                <a:srgbClr val="4DBF58"/>
              </a:solidFill>
            </c:spPr>
            <c:extLst xmlns:c16r2="http://schemas.microsoft.com/office/drawing/2015/06/chart">
              <c:ext xmlns:c16="http://schemas.microsoft.com/office/drawing/2014/chart" uri="{C3380CC4-5D6E-409C-BE32-E72D297353CC}">
                <c16:uniqueId val="{00000001-5695-4C2F-BB16-0FF36A4E4D85}"/>
              </c:ext>
            </c:extLst>
          </c:dPt>
          <c:dPt>
            <c:idx val="1"/>
            <c:invertIfNegative val="0"/>
            <c:bubble3D val="0"/>
            <c:spPr>
              <a:solidFill>
                <a:srgbClr val="0070C0"/>
              </a:solidFill>
            </c:spPr>
            <c:extLst xmlns:c16r2="http://schemas.microsoft.com/office/drawing/2015/06/chart">
              <c:ext xmlns:c16="http://schemas.microsoft.com/office/drawing/2014/chart" uri="{C3380CC4-5D6E-409C-BE32-E72D297353CC}">
                <c16:uniqueId val="{00000003-5695-4C2F-BB16-0FF36A4E4D85}"/>
              </c:ext>
            </c:extLst>
          </c:dPt>
          <c:dLbls>
            <c:dLbl>
              <c:idx val="0"/>
              <c:layout>
                <c:manualLayout>
                  <c:x val="0"/>
                  <c:y val="0.21759259259259542"/>
                </c:manualLayout>
              </c:layout>
              <c:tx>
                <c:rich>
                  <a:bodyPr/>
                  <a:lstStyle/>
                  <a:p>
                    <a:pPr>
                      <a:defRPr sz="900" b="1">
                        <a:solidFill>
                          <a:schemeClr val="bg1"/>
                        </a:solidFill>
                      </a:defRPr>
                    </a:pPr>
                    <a:r>
                      <a:rPr lang="en-US" dirty="0">
                        <a:solidFill>
                          <a:schemeClr val="bg1"/>
                        </a:solidFill>
                      </a:rPr>
                      <a:t>32%</a:t>
                    </a:r>
                  </a:p>
                </c:rich>
              </c:tx>
              <c:sp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5695-4C2F-BB16-0FF36A4E4D85}"/>
                </c:ext>
              </c:extLst>
            </c:dLbl>
            <c:dLbl>
              <c:idx val="1"/>
              <c:layout>
                <c:manualLayout>
                  <c:x val="0"/>
                  <c:y val="0.23148148148148445"/>
                </c:manualLayout>
              </c:layout>
              <c:tx>
                <c:rich>
                  <a:bodyPr/>
                  <a:lstStyle/>
                  <a:p>
                    <a:pPr>
                      <a:defRPr sz="900" b="1">
                        <a:solidFill>
                          <a:schemeClr val="bg1"/>
                        </a:solidFill>
                      </a:defRPr>
                    </a:pPr>
                    <a:r>
                      <a:rPr lang="en-US" dirty="0">
                        <a:solidFill>
                          <a:schemeClr val="bg1"/>
                        </a:solidFill>
                      </a:rPr>
                      <a:t>33%</a:t>
                    </a:r>
                  </a:p>
                </c:rich>
              </c:tx>
              <c:sp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5695-4C2F-BB16-0FF36A4E4D85}"/>
                </c:ext>
              </c:extLst>
            </c:dLbl>
            <c:spPr>
              <a:noFill/>
              <a:ln>
                <a:noFill/>
              </a:ln>
              <a:effectLst/>
            </c:spPr>
            <c:txPr>
              <a:bodyPr/>
              <a:lstStyle/>
              <a:p>
                <a:pPr>
                  <a:defRPr sz="900">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Sheet2!$A$14:$A$15</c:f>
              <c:strCache>
                <c:ptCount val="2"/>
                <c:pt idx="0">
                  <c:v>Kaiser HMO</c:v>
                </c:pt>
                <c:pt idx="1">
                  <c:v>BCBS</c:v>
                </c:pt>
              </c:strCache>
            </c:strRef>
          </c:cat>
          <c:val>
            <c:numRef>
              <c:f>Sheet2!$B$14:$B$15</c:f>
              <c:numCache>
                <c:formatCode>0.0%</c:formatCode>
                <c:ptCount val="2"/>
                <c:pt idx="0" formatCode="0%">
                  <c:v>0.29000000000000031</c:v>
                </c:pt>
                <c:pt idx="1">
                  <c:v>0.35400000000000031</c:v>
                </c:pt>
              </c:numCache>
            </c:numRef>
          </c:val>
          <c:extLst xmlns:c16r2="http://schemas.microsoft.com/office/drawing/2015/06/chart">
            <c:ext xmlns:c16="http://schemas.microsoft.com/office/drawing/2014/chart" uri="{C3380CC4-5D6E-409C-BE32-E72D297353CC}">
              <c16:uniqueId val="{00000004-5695-4C2F-BB16-0FF36A4E4D85}"/>
            </c:ext>
          </c:extLst>
        </c:ser>
        <c:dLbls>
          <c:showLegendKey val="0"/>
          <c:showVal val="0"/>
          <c:showCatName val="0"/>
          <c:showSerName val="0"/>
          <c:showPercent val="0"/>
          <c:showBubbleSize val="0"/>
        </c:dLbls>
        <c:gapWidth val="150"/>
        <c:shape val="box"/>
        <c:axId val="120170368"/>
        <c:axId val="120171904"/>
        <c:axId val="0"/>
      </c:bar3DChart>
      <c:catAx>
        <c:axId val="120170368"/>
        <c:scaling>
          <c:orientation val="minMax"/>
        </c:scaling>
        <c:delete val="0"/>
        <c:axPos val="b"/>
        <c:numFmt formatCode="General" sourceLinked="0"/>
        <c:majorTickMark val="out"/>
        <c:minorTickMark val="none"/>
        <c:tickLblPos val="nextTo"/>
        <c:txPr>
          <a:bodyPr/>
          <a:lstStyle/>
          <a:p>
            <a:pPr>
              <a:defRPr b="1"/>
            </a:pPr>
            <a:endParaRPr lang="en-US"/>
          </a:p>
        </c:txPr>
        <c:crossAx val="120171904"/>
        <c:crosses val="autoZero"/>
        <c:auto val="1"/>
        <c:lblAlgn val="ctr"/>
        <c:lblOffset val="100"/>
        <c:noMultiLvlLbl val="0"/>
      </c:catAx>
      <c:valAx>
        <c:axId val="120171904"/>
        <c:scaling>
          <c:orientation val="minMax"/>
        </c:scaling>
        <c:delete val="0"/>
        <c:axPos val="l"/>
        <c:majorGridlines/>
        <c:numFmt formatCode="0%" sourceLinked="1"/>
        <c:majorTickMark val="out"/>
        <c:minorTickMark val="none"/>
        <c:tickLblPos val="nextTo"/>
        <c:txPr>
          <a:bodyPr/>
          <a:lstStyle/>
          <a:p>
            <a:pPr>
              <a:defRPr b="1"/>
            </a:pPr>
            <a:endParaRPr lang="en-US"/>
          </a:p>
        </c:txPr>
        <c:crossAx val="120170368"/>
        <c:crosses val="autoZero"/>
        <c:crossBetween val="between"/>
      </c:valAx>
    </c:plotArea>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200" dirty="0"/>
              <a:t>Percent of total</a:t>
            </a:r>
            <a:r>
              <a:rPr lang="en-US" sz="1200" baseline="0" dirty="0"/>
              <a:t> cost for </a:t>
            </a:r>
            <a:r>
              <a:rPr lang="en-US" sz="1200" dirty="0"/>
              <a:t>Plan Members Age 50+</a:t>
            </a:r>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Sheet2!$B$18</c:f>
              <c:strCache>
                <c:ptCount val="1"/>
                <c:pt idx="0">
                  <c:v>Percent of Plan Members Aged 65+</c:v>
                </c:pt>
              </c:strCache>
            </c:strRef>
          </c:tx>
          <c:invertIfNegative val="0"/>
          <c:dPt>
            <c:idx val="0"/>
            <c:invertIfNegative val="0"/>
            <c:bubble3D val="0"/>
            <c:spPr>
              <a:solidFill>
                <a:srgbClr val="4DBF58"/>
              </a:solidFill>
            </c:spPr>
            <c:extLst xmlns:c16r2="http://schemas.microsoft.com/office/drawing/2015/06/chart">
              <c:ext xmlns:c16="http://schemas.microsoft.com/office/drawing/2014/chart" uri="{C3380CC4-5D6E-409C-BE32-E72D297353CC}">
                <c16:uniqueId val="{00000001-BB63-4EA1-AC3B-5363C1A9F7F8}"/>
              </c:ext>
            </c:extLst>
          </c:dPt>
          <c:dPt>
            <c:idx val="1"/>
            <c:invertIfNegative val="0"/>
            <c:bubble3D val="0"/>
            <c:spPr>
              <a:solidFill>
                <a:srgbClr val="0070C0"/>
              </a:solidFill>
              <a:scene3d>
                <a:camera prst="orthographicFront"/>
                <a:lightRig rig="threePt" dir="t"/>
              </a:scene3d>
              <a:sp3d>
                <a:bevelT/>
              </a:sp3d>
            </c:spPr>
            <c:extLst xmlns:c16r2="http://schemas.microsoft.com/office/drawing/2015/06/chart">
              <c:ext xmlns:c16="http://schemas.microsoft.com/office/drawing/2014/chart" uri="{C3380CC4-5D6E-409C-BE32-E72D297353CC}">
                <c16:uniqueId val="{00000003-BB63-4EA1-AC3B-5363C1A9F7F8}"/>
              </c:ext>
            </c:extLst>
          </c:dPt>
          <c:dLbls>
            <c:dLbl>
              <c:idx val="0"/>
              <c:layout>
                <c:manualLayout>
                  <c:x val="0"/>
                  <c:y val="9.2592592592594225E-2"/>
                </c:manualLayout>
              </c:layout>
              <c:tx>
                <c:rich>
                  <a:bodyPr/>
                  <a:lstStyle/>
                  <a:p>
                    <a:pPr>
                      <a:defRPr sz="900" b="1">
                        <a:solidFill>
                          <a:schemeClr val="bg1"/>
                        </a:solidFill>
                      </a:defRPr>
                    </a:pPr>
                    <a:r>
                      <a:rPr lang="en-US" dirty="0"/>
                      <a:t>55.7%</a:t>
                    </a:r>
                  </a:p>
                </c:rich>
              </c:tx>
              <c:sp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BB63-4EA1-AC3B-5363C1A9F7F8}"/>
                </c:ext>
              </c:extLst>
            </c:dLbl>
            <c:dLbl>
              <c:idx val="1"/>
              <c:layout>
                <c:manualLayout>
                  <c:x val="0"/>
                  <c:y val="0.25"/>
                </c:manualLayout>
              </c:layout>
              <c:tx>
                <c:rich>
                  <a:bodyPr/>
                  <a:lstStyle/>
                  <a:p>
                    <a:pPr>
                      <a:defRPr sz="900" b="1">
                        <a:solidFill>
                          <a:schemeClr val="bg1"/>
                        </a:solidFill>
                      </a:defRPr>
                    </a:pPr>
                    <a:r>
                      <a:rPr lang="en-US" dirty="0">
                        <a:solidFill>
                          <a:schemeClr val="bg1"/>
                        </a:solidFill>
                      </a:rPr>
                      <a:t>60%</a:t>
                    </a:r>
                  </a:p>
                </c:rich>
              </c:tx>
              <c:sp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BB63-4EA1-AC3B-5363C1A9F7F8}"/>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cat>
            <c:strRef>
              <c:f>Sheet2!$A$19:$A$20</c:f>
              <c:strCache>
                <c:ptCount val="2"/>
                <c:pt idx="0">
                  <c:v>Kaiser HMO</c:v>
                </c:pt>
                <c:pt idx="1">
                  <c:v>BCBS</c:v>
                </c:pt>
              </c:strCache>
            </c:strRef>
          </c:cat>
          <c:val>
            <c:numRef>
              <c:f>Sheet2!$B$19:$B$20</c:f>
              <c:numCache>
                <c:formatCode>0.0%</c:formatCode>
                <c:ptCount val="2"/>
                <c:pt idx="0" formatCode="0%">
                  <c:v>3.0000000000000002E-2</c:v>
                </c:pt>
                <c:pt idx="1">
                  <c:v>0.16300000000000001</c:v>
                </c:pt>
              </c:numCache>
            </c:numRef>
          </c:val>
          <c:extLst xmlns:c16r2="http://schemas.microsoft.com/office/drawing/2015/06/chart">
            <c:ext xmlns:c16="http://schemas.microsoft.com/office/drawing/2014/chart" uri="{C3380CC4-5D6E-409C-BE32-E72D297353CC}">
              <c16:uniqueId val="{00000004-BB63-4EA1-AC3B-5363C1A9F7F8}"/>
            </c:ext>
          </c:extLst>
        </c:ser>
        <c:dLbls>
          <c:showLegendKey val="0"/>
          <c:showVal val="0"/>
          <c:showCatName val="0"/>
          <c:showSerName val="0"/>
          <c:showPercent val="0"/>
          <c:showBubbleSize val="0"/>
        </c:dLbls>
        <c:gapWidth val="150"/>
        <c:shape val="box"/>
        <c:axId val="156225536"/>
        <c:axId val="156227072"/>
        <c:axId val="0"/>
      </c:bar3DChart>
      <c:catAx>
        <c:axId val="156225536"/>
        <c:scaling>
          <c:orientation val="minMax"/>
        </c:scaling>
        <c:delete val="0"/>
        <c:axPos val="b"/>
        <c:numFmt formatCode="General" sourceLinked="0"/>
        <c:majorTickMark val="out"/>
        <c:minorTickMark val="none"/>
        <c:tickLblPos val="nextTo"/>
        <c:txPr>
          <a:bodyPr/>
          <a:lstStyle/>
          <a:p>
            <a:pPr>
              <a:defRPr b="1"/>
            </a:pPr>
            <a:endParaRPr lang="en-US"/>
          </a:p>
        </c:txPr>
        <c:crossAx val="156227072"/>
        <c:crosses val="autoZero"/>
        <c:auto val="1"/>
        <c:lblAlgn val="ctr"/>
        <c:lblOffset val="100"/>
        <c:noMultiLvlLbl val="0"/>
      </c:catAx>
      <c:valAx>
        <c:axId val="156227072"/>
        <c:scaling>
          <c:orientation val="minMax"/>
        </c:scaling>
        <c:delete val="0"/>
        <c:axPos val="l"/>
        <c:majorGridlines/>
        <c:numFmt formatCode="0%" sourceLinked="1"/>
        <c:majorTickMark val="out"/>
        <c:minorTickMark val="none"/>
        <c:tickLblPos val="nextTo"/>
        <c:crossAx val="156225536"/>
        <c:crosses val="autoZero"/>
        <c:crossBetween val="between"/>
      </c:valAx>
    </c:plotArea>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7810" name="Rectangle 2"/>
          <p:cNvSpPr>
            <a:spLocks noGrp="1" noChangeArrowheads="1"/>
          </p:cNvSpPr>
          <p:nvPr>
            <p:ph type="hdr" sz="quarter"/>
          </p:nvPr>
        </p:nvSpPr>
        <p:spPr bwMode="auto">
          <a:xfrm>
            <a:off x="0" y="3"/>
            <a:ext cx="3043876" cy="464818"/>
          </a:xfrm>
          <a:prstGeom prst="rect">
            <a:avLst/>
          </a:prstGeom>
          <a:noFill/>
          <a:ln w="9525">
            <a:noFill/>
            <a:miter lim="800000"/>
            <a:headEnd/>
            <a:tailEnd/>
          </a:ln>
        </p:spPr>
        <p:txBody>
          <a:bodyPr vert="horz" wrap="square" lIns="93604" tIns="46804" rIns="93604" bIns="46804" numCol="1" anchor="t" anchorCtr="0" compatLnSpc="1">
            <a:prstTxWarp prst="textNoShape">
              <a:avLst/>
            </a:prstTxWarp>
          </a:bodyPr>
          <a:lstStyle>
            <a:lvl1pPr defTabSz="936721">
              <a:spcBef>
                <a:spcPct val="0"/>
              </a:spcBef>
              <a:defRPr sz="1200" b="0" smtClean="0"/>
            </a:lvl1pPr>
          </a:lstStyle>
          <a:p>
            <a:pPr>
              <a:defRPr/>
            </a:pPr>
            <a:endParaRPr lang="en-US" dirty="0"/>
          </a:p>
        </p:txBody>
      </p:sp>
      <p:sp>
        <p:nvSpPr>
          <p:cNvPr id="247811" name="Rectangle 3"/>
          <p:cNvSpPr>
            <a:spLocks noGrp="1" noChangeArrowheads="1"/>
          </p:cNvSpPr>
          <p:nvPr>
            <p:ph type="dt" sz="quarter" idx="1"/>
          </p:nvPr>
        </p:nvSpPr>
        <p:spPr bwMode="auto">
          <a:xfrm>
            <a:off x="3977629" y="3"/>
            <a:ext cx="3043876" cy="464818"/>
          </a:xfrm>
          <a:prstGeom prst="rect">
            <a:avLst/>
          </a:prstGeom>
          <a:noFill/>
          <a:ln w="9525">
            <a:noFill/>
            <a:miter lim="800000"/>
            <a:headEnd/>
            <a:tailEnd/>
          </a:ln>
        </p:spPr>
        <p:txBody>
          <a:bodyPr vert="horz" wrap="square" lIns="93604" tIns="46804" rIns="93604" bIns="46804" numCol="1" anchor="t" anchorCtr="0" compatLnSpc="1">
            <a:prstTxWarp prst="textNoShape">
              <a:avLst/>
            </a:prstTxWarp>
          </a:bodyPr>
          <a:lstStyle>
            <a:lvl1pPr algn="r" defTabSz="936721">
              <a:spcBef>
                <a:spcPct val="0"/>
              </a:spcBef>
              <a:defRPr sz="1200" b="0" smtClean="0"/>
            </a:lvl1pPr>
          </a:lstStyle>
          <a:p>
            <a:pPr>
              <a:defRPr/>
            </a:pPr>
            <a:endParaRPr lang="en-US" dirty="0"/>
          </a:p>
        </p:txBody>
      </p:sp>
      <p:sp>
        <p:nvSpPr>
          <p:cNvPr id="247812" name="Rectangle 4"/>
          <p:cNvSpPr>
            <a:spLocks noGrp="1" noChangeArrowheads="1"/>
          </p:cNvSpPr>
          <p:nvPr>
            <p:ph type="ftr" sz="quarter" idx="2"/>
          </p:nvPr>
        </p:nvSpPr>
        <p:spPr bwMode="auto">
          <a:xfrm>
            <a:off x="0" y="8842691"/>
            <a:ext cx="3043876" cy="464818"/>
          </a:xfrm>
          <a:prstGeom prst="rect">
            <a:avLst/>
          </a:prstGeom>
          <a:noFill/>
          <a:ln w="9525">
            <a:noFill/>
            <a:miter lim="800000"/>
            <a:headEnd/>
            <a:tailEnd/>
          </a:ln>
        </p:spPr>
        <p:txBody>
          <a:bodyPr vert="horz" wrap="square" lIns="93604" tIns="46804" rIns="93604" bIns="46804" numCol="1" anchor="b" anchorCtr="0" compatLnSpc="1">
            <a:prstTxWarp prst="textNoShape">
              <a:avLst/>
            </a:prstTxWarp>
          </a:bodyPr>
          <a:lstStyle>
            <a:lvl1pPr defTabSz="936721">
              <a:spcBef>
                <a:spcPct val="0"/>
              </a:spcBef>
              <a:defRPr sz="1200" b="0" smtClean="0"/>
            </a:lvl1pPr>
          </a:lstStyle>
          <a:p>
            <a:pPr>
              <a:defRPr/>
            </a:pPr>
            <a:endParaRPr lang="en-US" dirty="0"/>
          </a:p>
        </p:txBody>
      </p:sp>
      <p:sp>
        <p:nvSpPr>
          <p:cNvPr id="247813" name="Rectangle 5"/>
          <p:cNvSpPr>
            <a:spLocks noGrp="1" noChangeArrowheads="1"/>
          </p:cNvSpPr>
          <p:nvPr>
            <p:ph type="sldNum" sz="quarter" idx="3"/>
          </p:nvPr>
        </p:nvSpPr>
        <p:spPr bwMode="auto">
          <a:xfrm>
            <a:off x="3977629" y="8842691"/>
            <a:ext cx="3043876" cy="464818"/>
          </a:xfrm>
          <a:prstGeom prst="rect">
            <a:avLst/>
          </a:prstGeom>
          <a:noFill/>
          <a:ln w="9525">
            <a:noFill/>
            <a:miter lim="800000"/>
            <a:headEnd/>
            <a:tailEnd/>
          </a:ln>
        </p:spPr>
        <p:txBody>
          <a:bodyPr vert="horz" wrap="square" lIns="93604" tIns="46804" rIns="93604" bIns="46804" numCol="1" anchor="b" anchorCtr="0" compatLnSpc="1">
            <a:prstTxWarp prst="textNoShape">
              <a:avLst/>
            </a:prstTxWarp>
          </a:bodyPr>
          <a:lstStyle>
            <a:lvl1pPr algn="r" defTabSz="936721">
              <a:spcBef>
                <a:spcPct val="0"/>
              </a:spcBef>
              <a:defRPr sz="1200" b="0" smtClean="0"/>
            </a:lvl1pPr>
          </a:lstStyle>
          <a:p>
            <a:pPr>
              <a:defRPr/>
            </a:pPr>
            <a:fld id="{6BB75019-A3EC-4EC3-8158-8D99A2DF9574}" type="slidenum">
              <a:rPr lang="en-US"/>
              <a:pPr>
                <a:defRPr/>
              </a:pPr>
              <a:t>‹#›</a:t>
            </a:fld>
            <a:endParaRPr lang="en-US" dirty="0"/>
          </a:p>
        </p:txBody>
      </p:sp>
    </p:spTree>
    <p:extLst>
      <p:ext uri="{BB962C8B-B14F-4D97-AF65-F5344CB8AC3E}">
        <p14:creationId xmlns:p14="http://schemas.microsoft.com/office/powerpoint/2010/main" val="336511955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6786" name="Rectangle 2"/>
          <p:cNvSpPr>
            <a:spLocks noGrp="1" noChangeArrowheads="1"/>
          </p:cNvSpPr>
          <p:nvPr>
            <p:ph type="hdr" sz="quarter"/>
          </p:nvPr>
        </p:nvSpPr>
        <p:spPr bwMode="auto">
          <a:xfrm>
            <a:off x="0" y="3"/>
            <a:ext cx="3043876" cy="464818"/>
          </a:xfrm>
          <a:prstGeom prst="rect">
            <a:avLst/>
          </a:prstGeom>
          <a:noFill/>
          <a:ln w="9525">
            <a:noFill/>
            <a:miter lim="800000"/>
            <a:headEnd/>
            <a:tailEnd/>
          </a:ln>
        </p:spPr>
        <p:txBody>
          <a:bodyPr vert="horz" wrap="square" lIns="93604" tIns="46804" rIns="93604" bIns="46804" numCol="1" anchor="t" anchorCtr="0" compatLnSpc="1">
            <a:prstTxWarp prst="textNoShape">
              <a:avLst/>
            </a:prstTxWarp>
          </a:bodyPr>
          <a:lstStyle>
            <a:lvl1pPr defTabSz="936721">
              <a:spcBef>
                <a:spcPct val="0"/>
              </a:spcBef>
              <a:defRPr sz="1200" b="0" smtClean="0"/>
            </a:lvl1pPr>
          </a:lstStyle>
          <a:p>
            <a:pPr>
              <a:defRPr/>
            </a:pPr>
            <a:endParaRPr lang="en-US" dirty="0"/>
          </a:p>
        </p:txBody>
      </p:sp>
      <p:sp>
        <p:nvSpPr>
          <p:cNvPr id="246787" name="Rectangle 3"/>
          <p:cNvSpPr>
            <a:spLocks noGrp="1" noChangeArrowheads="1"/>
          </p:cNvSpPr>
          <p:nvPr>
            <p:ph type="dt" idx="1"/>
          </p:nvPr>
        </p:nvSpPr>
        <p:spPr bwMode="auto">
          <a:xfrm>
            <a:off x="3977629" y="3"/>
            <a:ext cx="3043876" cy="464818"/>
          </a:xfrm>
          <a:prstGeom prst="rect">
            <a:avLst/>
          </a:prstGeom>
          <a:noFill/>
          <a:ln w="9525">
            <a:noFill/>
            <a:miter lim="800000"/>
            <a:headEnd/>
            <a:tailEnd/>
          </a:ln>
        </p:spPr>
        <p:txBody>
          <a:bodyPr vert="horz" wrap="square" lIns="93604" tIns="46804" rIns="93604" bIns="46804" numCol="1" anchor="t" anchorCtr="0" compatLnSpc="1">
            <a:prstTxWarp prst="textNoShape">
              <a:avLst/>
            </a:prstTxWarp>
          </a:bodyPr>
          <a:lstStyle>
            <a:lvl1pPr algn="r" defTabSz="936721">
              <a:spcBef>
                <a:spcPct val="0"/>
              </a:spcBef>
              <a:defRPr sz="1200" b="0" smtClean="0"/>
            </a:lvl1pPr>
          </a:lstStyle>
          <a:p>
            <a:pPr>
              <a:defRPr/>
            </a:pPr>
            <a:endParaRPr lang="en-US" dirty="0"/>
          </a:p>
        </p:txBody>
      </p:sp>
      <p:sp>
        <p:nvSpPr>
          <p:cNvPr id="39940" name="Rectangle 4"/>
          <p:cNvSpPr>
            <a:spLocks noGrp="1" noRot="1" noChangeAspect="1" noChangeArrowheads="1" noTextEdit="1"/>
          </p:cNvSpPr>
          <p:nvPr>
            <p:ph type="sldImg" idx="2"/>
          </p:nvPr>
        </p:nvSpPr>
        <p:spPr bwMode="auto">
          <a:xfrm>
            <a:off x="411163" y="700088"/>
            <a:ext cx="6203950" cy="3490912"/>
          </a:xfrm>
          <a:prstGeom prst="rect">
            <a:avLst/>
          </a:prstGeom>
          <a:noFill/>
          <a:ln w="9525">
            <a:solidFill>
              <a:srgbClr val="000000"/>
            </a:solidFill>
            <a:miter lim="800000"/>
            <a:headEnd/>
            <a:tailEnd/>
          </a:ln>
        </p:spPr>
      </p:sp>
      <p:sp>
        <p:nvSpPr>
          <p:cNvPr id="246789" name="Rectangle 5"/>
          <p:cNvSpPr>
            <a:spLocks noGrp="1" noChangeArrowheads="1"/>
          </p:cNvSpPr>
          <p:nvPr>
            <p:ph type="body" sz="quarter" idx="3"/>
          </p:nvPr>
        </p:nvSpPr>
        <p:spPr bwMode="auto">
          <a:xfrm>
            <a:off x="703909" y="4420550"/>
            <a:ext cx="5615287" cy="4189732"/>
          </a:xfrm>
          <a:prstGeom prst="rect">
            <a:avLst/>
          </a:prstGeom>
          <a:noFill/>
          <a:ln w="9525">
            <a:noFill/>
            <a:miter lim="800000"/>
            <a:headEnd/>
            <a:tailEnd/>
          </a:ln>
        </p:spPr>
        <p:txBody>
          <a:bodyPr vert="horz" wrap="square" lIns="93604" tIns="46804" rIns="93604" bIns="4680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6790" name="Rectangle 6"/>
          <p:cNvSpPr>
            <a:spLocks noGrp="1" noChangeArrowheads="1"/>
          </p:cNvSpPr>
          <p:nvPr>
            <p:ph type="ftr" sz="quarter" idx="4"/>
          </p:nvPr>
        </p:nvSpPr>
        <p:spPr bwMode="auto">
          <a:xfrm>
            <a:off x="0" y="8842691"/>
            <a:ext cx="3043876" cy="464818"/>
          </a:xfrm>
          <a:prstGeom prst="rect">
            <a:avLst/>
          </a:prstGeom>
          <a:noFill/>
          <a:ln w="9525">
            <a:noFill/>
            <a:miter lim="800000"/>
            <a:headEnd/>
            <a:tailEnd/>
          </a:ln>
        </p:spPr>
        <p:txBody>
          <a:bodyPr vert="horz" wrap="square" lIns="93604" tIns="46804" rIns="93604" bIns="46804" numCol="1" anchor="b" anchorCtr="0" compatLnSpc="1">
            <a:prstTxWarp prst="textNoShape">
              <a:avLst/>
            </a:prstTxWarp>
          </a:bodyPr>
          <a:lstStyle>
            <a:lvl1pPr defTabSz="936721">
              <a:spcBef>
                <a:spcPct val="0"/>
              </a:spcBef>
              <a:defRPr sz="1200" b="0" smtClean="0"/>
            </a:lvl1pPr>
          </a:lstStyle>
          <a:p>
            <a:pPr>
              <a:defRPr/>
            </a:pPr>
            <a:endParaRPr lang="en-US" dirty="0"/>
          </a:p>
        </p:txBody>
      </p:sp>
      <p:sp>
        <p:nvSpPr>
          <p:cNvPr id="246791" name="Rectangle 7"/>
          <p:cNvSpPr>
            <a:spLocks noGrp="1" noChangeArrowheads="1"/>
          </p:cNvSpPr>
          <p:nvPr>
            <p:ph type="sldNum" sz="quarter" idx="5"/>
          </p:nvPr>
        </p:nvSpPr>
        <p:spPr bwMode="auto">
          <a:xfrm>
            <a:off x="3977629" y="8842691"/>
            <a:ext cx="3043876" cy="464818"/>
          </a:xfrm>
          <a:prstGeom prst="rect">
            <a:avLst/>
          </a:prstGeom>
          <a:noFill/>
          <a:ln w="9525">
            <a:noFill/>
            <a:miter lim="800000"/>
            <a:headEnd/>
            <a:tailEnd/>
          </a:ln>
        </p:spPr>
        <p:txBody>
          <a:bodyPr vert="horz" wrap="square" lIns="93604" tIns="46804" rIns="93604" bIns="46804" numCol="1" anchor="b" anchorCtr="0" compatLnSpc="1">
            <a:prstTxWarp prst="textNoShape">
              <a:avLst/>
            </a:prstTxWarp>
          </a:bodyPr>
          <a:lstStyle>
            <a:lvl1pPr algn="r" defTabSz="936721">
              <a:spcBef>
                <a:spcPct val="0"/>
              </a:spcBef>
              <a:defRPr sz="1200" b="0" smtClean="0"/>
            </a:lvl1pPr>
          </a:lstStyle>
          <a:p>
            <a:pPr>
              <a:defRPr/>
            </a:pPr>
            <a:fld id="{9DD8F3A2-EF11-4B76-A67A-BC660BF1F87B}" type="slidenum">
              <a:rPr lang="en-US"/>
              <a:pPr>
                <a:defRPr/>
              </a:pPr>
              <a:t>‹#›</a:t>
            </a:fld>
            <a:endParaRPr lang="en-US" dirty="0"/>
          </a:p>
        </p:txBody>
      </p:sp>
    </p:spTree>
    <p:extLst>
      <p:ext uri="{BB962C8B-B14F-4D97-AF65-F5344CB8AC3E}">
        <p14:creationId xmlns:p14="http://schemas.microsoft.com/office/powerpoint/2010/main" val="1775143189"/>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xfrm>
            <a:off x="411163" y="700088"/>
            <a:ext cx="6203950" cy="3490912"/>
          </a:xfrm>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1C109C6-8987-4DE5-90FE-6D4A3A811EFB}" type="slidenum">
              <a:rPr lang="en-US" smtClean="0"/>
              <a:pPr/>
              <a:t>11</a:t>
            </a:fld>
            <a:endParaRPr lang="en-US" dirty="0"/>
          </a:p>
        </p:txBody>
      </p:sp>
    </p:spTree>
    <p:extLst>
      <p:ext uri="{BB962C8B-B14F-4D97-AF65-F5344CB8AC3E}">
        <p14:creationId xmlns:p14="http://schemas.microsoft.com/office/powerpoint/2010/main" val="30138166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Rectangle 31"/>
          <p:cNvSpPr>
            <a:spLocks noChangeArrowheads="1"/>
          </p:cNvSpPr>
          <p:nvPr userDrawn="1"/>
        </p:nvSpPr>
        <p:spPr bwMode="auto">
          <a:xfrm>
            <a:off x="0" y="3780235"/>
            <a:ext cx="9144000" cy="32147"/>
          </a:xfrm>
          <a:prstGeom prst="rect">
            <a:avLst/>
          </a:prstGeom>
          <a:solidFill>
            <a:schemeClr val="accent1"/>
          </a:solidFill>
          <a:ln w="9525">
            <a:noFill/>
            <a:miter lim="800000"/>
            <a:headEnd/>
            <a:tailEnd/>
          </a:ln>
          <a:effectLst/>
        </p:spPr>
        <p:txBody>
          <a:bodyPr wrap="none" anchor="ctr"/>
          <a:lstStyle/>
          <a:p>
            <a:pPr>
              <a:spcBef>
                <a:spcPct val="0"/>
              </a:spcBef>
              <a:defRPr/>
            </a:pPr>
            <a:endParaRPr lang="en-US" sz="1800" dirty="0">
              <a:cs typeface="+mn-cs"/>
            </a:endParaRPr>
          </a:p>
        </p:txBody>
      </p:sp>
      <p:sp>
        <p:nvSpPr>
          <p:cNvPr id="7" name="Text Placeholder 6"/>
          <p:cNvSpPr>
            <a:spLocks noGrp="1"/>
          </p:cNvSpPr>
          <p:nvPr>
            <p:ph type="body" sz="quarter" idx="10"/>
          </p:nvPr>
        </p:nvSpPr>
        <p:spPr>
          <a:xfrm>
            <a:off x="801688" y="1795886"/>
            <a:ext cx="7540646" cy="685800"/>
          </a:xfrm>
        </p:spPr>
        <p:txBody>
          <a:bodyPr anchor="ctr"/>
          <a:lstStyle>
            <a:lvl1pPr algn="ctr">
              <a:buNone/>
              <a:defRPr sz="3200">
                <a:solidFill>
                  <a:schemeClr val="tx1"/>
                </a:solidFill>
              </a:defRPr>
            </a:lvl1pPr>
          </a:lstStyle>
          <a:p>
            <a:pPr lvl="0"/>
            <a:r>
              <a:rPr lang="en-US"/>
              <a:t>Click to edit Master text styles</a:t>
            </a:r>
          </a:p>
        </p:txBody>
      </p:sp>
      <p:sp>
        <p:nvSpPr>
          <p:cNvPr id="9" name="Text Placeholder 8"/>
          <p:cNvSpPr>
            <a:spLocks noGrp="1"/>
          </p:cNvSpPr>
          <p:nvPr>
            <p:ph type="body" sz="quarter" idx="11"/>
          </p:nvPr>
        </p:nvSpPr>
        <p:spPr>
          <a:xfrm>
            <a:off x="776288" y="2695999"/>
            <a:ext cx="7566046" cy="685800"/>
          </a:xfrm>
        </p:spPr>
        <p:txBody>
          <a:bodyPr anchor="ctr"/>
          <a:lstStyle>
            <a:lvl1pPr algn="ctr">
              <a:buNone/>
              <a:defRPr sz="2000">
                <a:solidFill>
                  <a:schemeClr val="tx1"/>
                </a:solidFill>
              </a:defRPr>
            </a:lvl1pPr>
          </a:lstStyle>
          <a:p>
            <a:pPr lvl="0"/>
            <a:r>
              <a:rPr lang="en-US"/>
              <a:t>Click to edit Master text styles</a:t>
            </a:r>
          </a:p>
        </p:txBody>
      </p:sp>
      <p:pic>
        <p:nvPicPr>
          <p:cNvPr id="6" name="Picture 21" descr="Atlanta Seal"/>
          <p:cNvPicPr>
            <a:picLocks noChangeAspect="1" noChangeArrowheads="1"/>
          </p:cNvPicPr>
          <p:nvPr userDrawn="1"/>
        </p:nvPicPr>
        <p:blipFill>
          <a:blip r:embed="rId2" cstate="print"/>
          <a:srcRect/>
          <a:stretch>
            <a:fillRect/>
          </a:stretch>
        </p:blipFill>
        <p:spPr bwMode="auto">
          <a:xfrm>
            <a:off x="3780433" y="576568"/>
            <a:ext cx="1567754" cy="1163545"/>
          </a:xfrm>
          <a:prstGeom prst="rect">
            <a:avLst/>
          </a:prstGeom>
          <a:noFill/>
          <a:ln w="9525">
            <a:noFill/>
            <a:miter lim="800000"/>
            <a:headEnd/>
            <a:tailEnd/>
          </a:ln>
        </p:spPr>
      </p:pic>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 Box 34"/>
          <p:cNvSpPr txBox="1">
            <a:spLocks noChangeArrowheads="1"/>
          </p:cNvSpPr>
          <p:nvPr userDrawn="1"/>
        </p:nvSpPr>
        <p:spPr bwMode="auto">
          <a:xfrm>
            <a:off x="8750300" y="4837510"/>
            <a:ext cx="306783" cy="221359"/>
          </a:xfrm>
          <a:prstGeom prst="rect">
            <a:avLst/>
          </a:prstGeom>
          <a:noFill/>
          <a:ln w="9525">
            <a:noFill/>
            <a:miter lim="800000"/>
            <a:headEnd/>
            <a:tailEnd/>
          </a:ln>
          <a:effectLst/>
        </p:spPr>
        <p:txBody>
          <a:bodyPr wrap="none" lIns="82058" tIns="41029" rIns="82058" bIns="41029">
            <a:spAutoFit/>
          </a:bodyPr>
          <a:lstStyle/>
          <a:p>
            <a:pPr>
              <a:spcBef>
                <a:spcPct val="0"/>
              </a:spcBef>
              <a:defRPr/>
            </a:pPr>
            <a:fld id="{AC7678EA-BC82-49A1-84A3-887419993B93}" type="slidenum">
              <a:rPr lang="en-US" sz="900" b="0">
                <a:solidFill>
                  <a:schemeClr val="tx2"/>
                </a:solidFill>
                <a:cs typeface="+mn-cs"/>
              </a:rPr>
              <a:pPr>
                <a:spcBef>
                  <a:spcPct val="0"/>
                </a:spcBef>
                <a:defRPr/>
              </a:pPr>
              <a:t>‹#›</a:t>
            </a:fld>
            <a:endParaRPr lang="en-US" sz="900" b="0" dirty="0">
              <a:solidFill>
                <a:schemeClr val="tx2"/>
              </a:solidFill>
              <a:cs typeface="+mn-cs"/>
            </a:endParaRPr>
          </a:p>
        </p:txBody>
      </p:sp>
      <p:sp>
        <p:nvSpPr>
          <p:cNvPr id="2" name="Title 1"/>
          <p:cNvSpPr>
            <a:spLocks noGrp="1"/>
          </p:cNvSpPr>
          <p:nvPr>
            <p:ph type="title"/>
          </p:nvPr>
        </p:nvSpPr>
        <p:spPr>
          <a:xfrm>
            <a:off x="1295400" y="108183"/>
            <a:ext cx="7391400" cy="714375"/>
          </a:xfrm>
        </p:spPr>
        <p:txBody>
          <a:bodyPr lIns="137160"/>
          <a:lstStyle>
            <a:lvl1pPr>
              <a:defRPr sz="2800">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a:xfrm>
            <a:off x="446088" y="1015191"/>
            <a:ext cx="8229600" cy="3440906"/>
          </a:xfrm>
        </p:spPr>
        <p:txBody>
          <a:bodyPr/>
          <a:lstStyle>
            <a:lvl1pPr>
              <a:defRPr sz="16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981075"/>
            <a:ext cx="4040188" cy="387035"/>
          </a:xfrm>
        </p:spPr>
        <p:txBody>
          <a:bodyPr anchor="b"/>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456150"/>
            <a:ext cx="4040188" cy="3109586"/>
          </a:xfrm>
        </p:spPr>
        <p:txBody>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6" y="1000125"/>
            <a:ext cx="4041775" cy="367985"/>
          </a:xfrm>
        </p:spPr>
        <p:txBody>
          <a:bodyPr anchor="b"/>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456150"/>
            <a:ext cx="4041775" cy="3109586"/>
          </a:xfrm>
        </p:spPr>
        <p:txBody>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1"/>
          <p:cNvSpPr>
            <a:spLocks noGrp="1"/>
          </p:cNvSpPr>
          <p:nvPr>
            <p:ph type="title"/>
          </p:nvPr>
        </p:nvSpPr>
        <p:spPr>
          <a:xfrm>
            <a:off x="1308100" y="114300"/>
            <a:ext cx="7378700" cy="723900"/>
          </a:xfrm>
        </p:spPr>
        <p:txBody>
          <a:bodyPr/>
          <a:lstStyle/>
          <a:p>
            <a:r>
              <a:rPr lang="en-US"/>
              <a:t>Click to edit Master title style</a:t>
            </a:r>
            <a:endParaRPr lang="en-US" dirty="0"/>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308100" y="123825"/>
            <a:ext cx="7378700" cy="714375"/>
          </a:xfrm>
        </p:spPr>
        <p:txBody>
          <a:bodyPr/>
          <a:lstStyle/>
          <a:p>
            <a:r>
              <a:rPr lang="en-US"/>
              <a:t>Click to edit Master title style</a:t>
            </a:r>
            <a:endParaRPr lang="en-US" dirty="0"/>
          </a:p>
        </p:txBody>
      </p:sp>
      <p:sp>
        <p:nvSpPr>
          <p:cNvPr id="3" name="Table Placeholder 2"/>
          <p:cNvSpPr>
            <a:spLocks noGrp="1"/>
          </p:cNvSpPr>
          <p:nvPr>
            <p:ph type="tbl" idx="1"/>
          </p:nvPr>
        </p:nvSpPr>
        <p:spPr>
          <a:xfrm>
            <a:off x="446088" y="1009650"/>
            <a:ext cx="8229600" cy="3431381"/>
          </a:xfrm>
        </p:spPr>
        <p:txBody>
          <a:bodyPr/>
          <a:lstStyle>
            <a:lvl1pPr>
              <a:defRPr sz="1600"/>
            </a:lvl1pPr>
          </a:lstStyle>
          <a:p>
            <a:pPr lvl="0"/>
            <a:r>
              <a:rPr lang="en-US" noProof="0" dirty="0"/>
              <a:t>Click icon to add table</a:t>
            </a:r>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jpeg"/><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20800" y="123825"/>
            <a:ext cx="7366000" cy="714375"/>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446088" y="1019175"/>
            <a:ext cx="8229600" cy="3421856"/>
          </a:xfrm>
          <a:prstGeom prst="rect">
            <a:avLst/>
          </a:prstGeom>
          <a:noFill/>
          <a:ln w="9525">
            <a:noFill/>
            <a:miter lim="800000"/>
            <a:headEnd/>
            <a:tailEnd/>
          </a:ln>
        </p:spPr>
        <p:txBody>
          <a:bodyPr vert="horz" wrap="square" lIns="91429" tIns="45714" rIns="91429" bIns="4571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4834" name="Text Box 34"/>
          <p:cNvSpPr txBox="1">
            <a:spLocks noChangeArrowheads="1"/>
          </p:cNvSpPr>
          <p:nvPr/>
        </p:nvSpPr>
        <p:spPr bwMode="auto">
          <a:xfrm>
            <a:off x="8750300" y="4837510"/>
            <a:ext cx="306783" cy="221359"/>
          </a:xfrm>
          <a:prstGeom prst="rect">
            <a:avLst/>
          </a:prstGeom>
          <a:noFill/>
          <a:ln w="9525">
            <a:noFill/>
            <a:miter lim="800000"/>
            <a:headEnd/>
            <a:tailEnd/>
          </a:ln>
          <a:effectLst/>
        </p:spPr>
        <p:txBody>
          <a:bodyPr wrap="none" lIns="82058" tIns="41029" rIns="82058" bIns="41029">
            <a:spAutoFit/>
          </a:bodyPr>
          <a:lstStyle/>
          <a:p>
            <a:pPr>
              <a:spcBef>
                <a:spcPct val="0"/>
              </a:spcBef>
              <a:defRPr/>
            </a:pPr>
            <a:fld id="{CCDEBD78-9166-4FFE-9FC4-988821FD7BC2}" type="slidenum">
              <a:rPr lang="en-US" sz="900" b="0">
                <a:solidFill>
                  <a:schemeClr val="tx2"/>
                </a:solidFill>
                <a:cs typeface="+mn-cs"/>
              </a:rPr>
              <a:pPr>
                <a:spcBef>
                  <a:spcPct val="0"/>
                </a:spcBef>
                <a:defRPr/>
              </a:pPr>
              <a:t>‹#›</a:t>
            </a:fld>
            <a:endParaRPr lang="en-US" sz="900" b="0" dirty="0">
              <a:solidFill>
                <a:schemeClr val="tx2"/>
              </a:solidFill>
              <a:cs typeface="+mn-cs"/>
            </a:endParaRPr>
          </a:p>
        </p:txBody>
      </p:sp>
      <p:cxnSp>
        <p:nvCxnSpPr>
          <p:cNvPr id="1029" name="Straight Connector 7"/>
          <p:cNvCxnSpPr>
            <a:cxnSpLocks noChangeShapeType="1"/>
          </p:cNvCxnSpPr>
          <p:nvPr/>
        </p:nvCxnSpPr>
        <p:spPr bwMode="auto">
          <a:xfrm>
            <a:off x="438150" y="904875"/>
            <a:ext cx="8274050" cy="1191"/>
          </a:xfrm>
          <a:prstGeom prst="line">
            <a:avLst/>
          </a:prstGeom>
          <a:noFill/>
          <a:ln w="19050" algn="ctr">
            <a:solidFill>
              <a:schemeClr val="accent1"/>
            </a:solidFill>
            <a:round/>
            <a:headEnd/>
            <a:tailEnd/>
          </a:ln>
        </p:spPr>
      </p:cxnSp>
      <p:pic>
        <p:nvPicPr>
          <p:cNvPr id="7" name="Picture 21" descr="Atlanta Seal"/>
          <p:cNvPicPr>
            <a:picLocks noChangeAspect="1" noChangeArrowheads="1"/>
          </p:cNvPicPr>
          <p:nvPr/>
        </p:nvPicPr>
        <p:blipFill>
          <a:blip r:embed="rId8" cstate="print"/>
          <a:srcRect/>
          <a:stretch>
            <a:fillRect/>
          </a:stretch>
        </p:blipFill>
        <p:spPr bwMode="auto">
          <a:xfrm>
            <a:off x="95536" y="30708"/>
            <a:ext cx="1155054" cy="8572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52" r:id="rId1"/>
    <p:sldLayoutId id="2147483853" r:id="rId2"/>
    <p:sldLayoutId id="2147483850" r:id="rId3"/>
    <p:sldLayoutId id="2147483849" r:id="rId4"/>
    <p:sldLayoutId id="2147483842" r:id="rId5"/>
    <p:sldLayoutId id="2147483841" r:id="rId6"/>
  </p:sldLayoutIdLst>
  <p:transition spd="med">
    <p:fade/>
  </p:transition>
  <p:hf sldNum="0" hdr="0" ftr="0" dt="0"/>
  <p:txStyles>
    <p:titleStyle>
      <a:lvl1pPr algn="l" rtl="0" eaLnBrk="1" fontAlgn="base" hangingPunct="1">
        <a:spcBef>
          <a:spcPct val="0"/>
        </a:spcBef>
        <a:spcAft>
          <a:spcPct val="0"/>
        </a:spcAft>
        <a:defRPr sz="2800">
          <a:solidFill>
            <a:schemeClr val="tx1"/>
          </a:solidFill>
          <a:latin typeface="Calibri" pitchFamily="34" charset="0"/>
          <a:ea typeface="+mj-ea"/>
          <a:cs typeface="+mj-cs"/>
        </a:defRPr>
      </a:lvl1pPr>
      <a:lvl2pPr algn="l" rtl="0" eaLnBrk="1" fontAlgn="base" hangingPunct="1">
        <a:spcBef>
          <a:spcPct val="0"/>
        </a:spcBef>
        <a:spcAft>
          <a:spcPct val="0"/>
        </a:spcAft>
        <a:defRPr sz="2800">
          <a:solidFill>
            <a:srgbClr val="4D4D4D"/>
          </a:solidFill>
          <a:latin typeface="Arial" charset="0"/>
        </a:defRPr>
      </a:lvl2pPr>
      <a:lvl3pPr algn="l" rtl="0" eaLnBrk="1" fontAlgn="base" hangingPunct="1">
        <a:spcBef>
          <a:spcPct val="0"/>
        </a:spcBef>
        <a:spcAft>
          <a:spcPct val="0"/>
        </a:spcAft>
        <a:defRPr sz="2800">
          <a:solidFill>
            <a:srgbClr val="4D4D4D"/>
          </a:solidFill>
          <a:latin typeface="Arial" charset="0"/>
        </a:defRPr>
      </a:lvl3pPr>
      <a:lvl4pPr algn="l" rtl="0" eaLnBrk="1" fontAlgn="base" hangingPunct="1">
        <a:spcBef>
          <a:spcPct val="0"/>
        </a:spcBef>
        <a:spcAft>
          <a:spcPct val="0"/>
        </a:spcAft>
        <a:defRPr sz="2800">
          <a:solidFill>
            <a:srgbClr val="4D4D4D"/>
          </a:solidFill>
          <a:latin typeface="Arial" charset="0"/>
        </a:defRPr>
      </a:lvl4pPr>
      <a:lvl5pPr algn="l" rtl="0" eaLnBrk="1" fontAlgn="base" hangingPunct="1">
        <a:spcBef>
          <a:spcPct val="0"/>
        </a:spcBef>
        <a:spcAft>
          <a:spcPct val="0"/>
        </a:spcAft>
        <a:defRPr sz="2800">
          <a:solidFill>
            <a:srgbClr val="4D4D4D"/>
          </a:solidFill>
          <a:latin typeface="Arial" charset="0"/>
        </a:defRPr>
      </a:lvl5pPr>
      <a:lvl6pPr marL="457200" algn="l" rtl="0" eaLnBrk="1" fontAlgn="base" hangingPunct="1">
        <a:spcBef>
          <a:spcPct val="0"/>
        </a:spcBef>
        <a:spcAft>
          <a:spcPct val="0"/>
        </a:spcAft>
        <a:defRPr sz="2400">
          <a:solidFill>
            <a:srgbClr val="4D4D4D"/>
          </a:solidFill>
          <a:latin typeface="Arial" charset="0"/>
        </a:defRPr>
      </a:lvl6pPr>
      <a:lvl7pPr marL="914400" algn="l" rtl="0" eaLnBrk="1" fontAlgn="base" hangingPunct="1">
        <a:spcBef>
          <a:spcPct val="0"/>
        </a:spcBef>
        <a:spcAft>
          <a:spcPct val="0"/>
        </a:spcAft>
        <a:defRPr sz="2400">
          <a:solidFill>
            <a:srgbClr val="4D4D4D"/>
          </a:solidFill>
          <a:latin typeface="Arial" charset="0"/>
        </a:defRPr>
      </a:lvl7pPr>
      <a:lvl8pPr marL="1371600" algn="l" rtl="0" eaLnBrk="1" fontAlgn="base" hangingPunct="1">
        <a:spcBef>
          <a:spcPct val="0"/>
        </a:spcBef>
        <a:spcAft>
          <a:spcPct val="0"/>
        </a:spcAft>
        <a:defRPr sz="2400">
          <a:solidFill>
            <a:srgbClr val="4D4D4D"/>
          </a:solidFill>
          <a:latin typeface="Arial" charset="0"/>
        </a:defRPr>
      </a:lvl8pPr>
      <a:lvl9pPr marL="1828800" algn="l" rtl="0" eaLnBrk="1" fontAlgn="base" hangingPunct="1">
        <a:spcBef>
          <a:spcPct val="0"/>
        </a:spcBef>
        <a:spcAft>
          <a:spcPct val="0"/>
        </a:spcAft>
        <a:defRPr sz="2400">
          <a:solidFill>
            <a:srgbClr val="4D4D4D"/>
          </a:solidFill>
          <a:latin typeface="Arial" charset="0"/>
        </a:defRPr>
      </a:lvl9pPr>
    </p:titleStyle>
    <p:bodyStyle>
      <a:lvl1pPr marL="285750" indent="-285750" algn="l" rtl="0" eaLnBrk="1" fontAlgn="base" hangingPunct="1">
        <a:spcBef>
          <a:spcPct val="20000"/>
        </a:spcBef>
        <a:spcAft>
          <a:spcPct val="0"/>
        </a:spcAft>
        <a:buClr>
          <a:schemeClr val="accent1"/>
        </a:buClr>
        <a:buFont typeface="Arial" charset="0"/>
        <a:buBlip>
          <a:blip r:embed="rId9"/>
        </a:buBlip>
        <a:defRPr sz="1800">
          <a:solidFill>
            <a:schemeClr val="tx1"/>
          </a:solidFill>
          <a:latin typeface="Calibri" pitchFamily="34" charset="0"/>
          <a:ea typeface="+mn-ea"/>
          <a:cs typeface="+mn-cs"/>
        </a:defRPr>
      </a:lvl1pPr>
      <a:lvl2pPr marL="800100" indent="-285750" algn="l" rtl="0" eaLnBrk="1" fontAlgn="base" hangingPunct="1">
        <a:spcBef>
          <a:spcPct val="20000"/>
        </a:spcBef>
        <a:spcAft>
          <a:spcPct val="0"/>
        </a:spcAft>
        <a:buClr>
          <a:schemeClr val="accent1"/>
        </a:buClr>
        <a:buFont typeface="Arial" charset="0"/>
        <a:buBlip>
          <a:blip r:embed="rId10"/>
        </a:buBlip>
        <a:defRPr sz="1600">
          <a:solidFill>
            <a:schemeClr val="tx1"/>
          </a:solidFill>
          <a:latin typeface="Calibri" pitchFamily="34" charset="0"/>
        </a:defRPr>
      </a:lvl2pPr>
      <a:lvl3pPr marL="1092200" indent="-177800" algn="l" rtl="0" eaLnBrk="1" fontAlgn="base" hangingPunct="1">
        <a:spcBef>
          <a:spcPct val="20000"/>
        </a:spcBef>
        <a:spcAft>
          <a:spcPct val="0"/>
        </a:spcAft>
        <a:buClr>
          <a:schemeClr val="tx1"/>
        </a:buClr>
        <a:buSzPct val="115000"/>
        <a:buFont typeface="Wingdings" pitchFamily="2" charset="2"/>
        <a:buChar char="§"/>
        <a:defRPr sz="1200">
          <a:solidFill>
            <a:schemeClr val="tx1"/>
          </a:solidFill>
          <a:latin typeface="Calibri" pitchFamily="34" charset="0"/>
        </a:defRPr>
      </a:lvl3pPr>
      <a:lvl4pPr marL="1435100" indent="-163513" algn="l" rtl="0" eaLnBrk="1" fontAlgn="base" hangingPunct="1">
        <a:spcBef>
          <a:spcPct val="20000"/>
        </a:spcBef>
        <a:spcAft>
          <a:spcPct val="0"/>
        </a:spcAft>
        <a:buClr>
          <a:schemeClr val="tx1"/>
        </a:buClr>
        <a:buFont typeface="Wingdings" pitchFamily="2" charset="2"/>
        <a:buChar char="§"/>
        <a:defRPr sz="1200">
          <a:solidFill>
            <a:schemeClr val="tx1"/>
          </a:solidFill>
          <a:latin typeface="Calibri" pitchFamily="34" charset="0"/>
        </a:defRPr>
      </a:lvl4pPr>
      <a:lvl5pPr marL="1778000" indent="-139700" algn="l" rtl="0" eaLnBrk="1" fontAlgn="base" hangingPunct="1">
        <a:spcBef>
          <a:spcPct val="20000"/>
        </a:spcBef>
        <a:spcAft>
          <a:spcPct val="0"/>
        </a:spcAft>
        <a:buClr>
          <a:srgbClr val="5F5F5F"/>
        </a:buClr>
        <a:buFont typeface="Arial" charset="0"/>
        <a:buChar char="–"/>
        <a:defRPr sz="1200">
          <a:solidFill>
            <a:schemeClr val="tx1"/>
          </a:solidFill>
          <a:latin typeface="Calibri" pitchFamily="34" charset="0"/>
        </a:defRPr>
      </a:lvl5pPr>
      <a:lvl6pPr marL="2235200" indent="-139700" algn="l" rtl="0" eaLnBrk="1" fontAlgn="base" hangingPunct="1">
        <a:spcBef>
          <a:spcPct val="20000"/>
        </a:spcBef>
        <a:spcAft>
          <a:spcPct val="0"/>
        </a:spcAft>
        <a:buClr>
          <a:srgbClr val="5F5F5F"/>
        </a:buClr>
        <a:buFont typeface="Arial" charset="0"/>
        <a:buChar char="–"/>
        <a:defRPr sz="1000">
          <a:solidFill>
            <a:srgbClr val="4D4D4D"/>
          </a:solidFill>
          <a:latin typeface="+mn-lt"/>
        </a:defRPr>
      </a:lvl6pPr>
      <a:lvl7pPr marL="2692400" indent="-139700" algn="l" rtl="0" eaLnBrk="1" fontAlgn="base" hangingPunct="1">
        <a:spcBef>
          <a:spcPct val="20000"/>
        </a:spcBef>
        <a:spcAft>
          <a:spcPct val="0"/>
        </a:spcAft>
        <a:buClr>
          <a:srgbClr val="5F5F5F"/>
        </a:buClr>
        <a:buFont typeface="Arial" charset="0"/>
        <a:buChar char="–"/>
        <a:defRPr sz="1000">
          <a:solidFill>
            <a:srgbClr val="4D4D4D"/>
          </a:solidFill>
          <a:latin typeface="+mn-lt"/>
        </a:defRPr>
      </a:lvl7pPr>
      <a:lvl8pPr marL="3149600" indent="-139700" algn="l" rtl="0" eaLnBrk="1" fontAlgn="base" hangingPunct="1">
        <a:spcBef>
          <a:spcPct val="20000"/>
        </a:spcBef>
        <a:spcAft>
          <a:spcPct val="0"/>
        </a:spcAft>
        <a:buClr>
          <a:srgbClr val="5F5F5F"/>
        </a:buClr>
        <a:buFont typeface="Arial" charset="0"/>
        <a:buChar char="–"/>
        <a:defRPr sz="1000">
          <a:solidFill>
            <a:srgbClr val="4D4D4D"/>
          </a:solidFill>
          <a:latin typeface="+mn-lt"/>
        </a:defRPr>
      </a:lvl8pPr>
      <a:lvl9pPr marL="3606800" indent="-139700" algn="l" rtl="0" eaLnBrk="1" fontAlgn="base" hangingPunct="1">
        <a:spcBef>
          <a:spcPct val="20000"/>
        </a:spcBef>
        <a:spcAft>
          <a:spcPct val="0"/>
        </a:spcAft>
        <a:buClr>
          <a:srgbClr val="5F5F5F"/>
        </a:buClr>
        <a:buFont typeface="Arial" charset="0"/>
        <a:buChar char="–"/>
        <a:defRPr sz="1000">
          <a:solidFill>
            <a:srgbClr val="4D4D4D"/>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2800" b="1" dirty="0"/>
              <a:t>Overview of FY-18 Benefit Plan Year</a:t>
            </a:r>
          </a:p>
        </p:txBody>
      </p:sp>
      <p:sp>
        <p:nvSpPr>
          <p:cNvPr id="3" name="Text Placeholder 2"/>
          <p:cNvSpPr>
            <a:spLocks noGrp="1"/>
          </p:cNvSpPr>
          <p:nvPr>
            <p:ph type="body" sz="quarter" idx="11"/>
          </p:nvPr>
        </p:nvSpPr>
        <p:spPr>
          <a:xfrm>
            <a:off x="776288" y="2828925"/>
            <a:ext cx="7566046" cy="552874"/>
          </a:xfrm>
        </p:spPr>
        <p:txBody>
          <a:bodyPr/>
          <a:lstStyle/>
          <a:p>
            <a:r>
              <a:rPr lang="en-US" dirty="0"/>
              <a:t>Yvonne Cowser Yancy</a:t>
            </a:r>
          </a:p>
          <a:p>
            <a:r>
              <a:rPr lang="en-US" dirty="0"/>
              <a:t>Commissioner of Human Resources</a:t>
            </a:r>
          </a:p>
          <a:p>
            <a:r>
              <a:rPr lang="en-US" dirty="0"/>
              <a:t>July 12, 2017</a:t>
            </a:r>
          </a:p>
          <a:p>
            <a:endParaRPr lang="en-US" dirty="0"/>
          </a:p>
        </p:txBody>
      </p:sp>
    </p:spTree>
    <p:extLst>
      <p:ext uri="{BB962C8B-B14F-4D97-AF65-F5344CB8AC3E}">
        <p14:creationId xmlns:p14="http://schemas.microsoft.com/office/powerpoint/2010/main" val="205981002"/>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Average Actual Medical Insurance Premium Increases for BCBS POS /Kaiser HMO (City &amp; Employee) from 2011-2016</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63077983"/>
              </p:ext>
            </p:extLst>
          </p:nvPr>
        </p:nvGraphicFramePr>
        <p:xfrm>
          <a:off x="1575118" y="1108509"/>
          <a:ext cx="5486400" cy="217170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xmlns="" val="20000"/>
                    </a:ext>
                  </a:extLst>
                </a:gridCol>
                <a:gridCol w="2743200">
                  <a:extLst>
                    <a:ext uri="{9D8B030D-6E8A-4147-A177-3AD203B41FA5}">
                      <a16:colId xmlns:a16="http://schemas.microsoft.com/office/drawing/2014/main" xmlns="" val="20001"/>
                    </a:ext>
                  </a:extLst>
                </a:gridCol>
              </a:tblGrid>
              <a:tr h="480060">
                <a:tc>
                  <a:txBody>
                    <a:bodyPr/>
                    <a:lstStyle/>
                    <a:p>
                      <a:pPr algn="ctr"/>
                      <a:r>
                        <a:rPr lang="en-US" sz="1400" dirty="0"/>
                        <a:t>Plan Year</a:t>
                      </a:r>
                    </a:p>
                  </a:txBody>
                  <a:tcPr marT="34290" marB="34290" anchor="ctr"/>
                </a:tc>
                <a:tc>
                  <a:txBody>
                    <a:bodyPr/>
                    <a:lstStyle/>
                    <a:p>
                      <a:pPr algn="ctr"/>
                      <a:r>
                        <a:rPr lang="en-US" sz="1400" dirty="0"/>
                        <a:t>Premium</a:t>
                      </a:r>
                      <a:r>
                        <a:rPr lang="en-US" sz="1400" baseline="0" dirty="0"/>
                        <a:t> Increase</a:t>
                      </a:r>
                      <a:r>
                        <a:rPr lang="en-US" sz="1400" dirty="0"/>
                        <a:t> Over Prior Year</a:t>
                      </a:r>
                    </a:p>
                  </a:txBody>
                  <a:tcPr marT="34290" marB="34290" anchor="ctr"/>
                </a:tc>
                <a:extLst>
                  <a:ext uri="{0D108BD9-81ED-4DB2-BD59-A6C34878D82A}">
                    <a16:rowId xmlns:a16="http://schemas.microsoft.com/office/drawing/2014/main" xmlns="" val="10000"/>
                  </a:ext>
                </a:extLst>
              </a:tr>
              <a:tr h="278130">
                <a:tc>
                  <a:txBody>
                    <a:bodyPr/>
                    <a:lstStyle/>
                    <a:p>
                      <a:pPr algn="ctr"/>
                      <a:r>
                        <a:rPr lang="en-US" sz="1400" dirty="0"/>
                        <a:t>2011 -2012</a:t>
                      </a:r>
                    </a:p>
                  </a:txBody>
                  <a:tcPr marT="34290" marB="34290" anchor="ctr"/>
                </a:tc>
                <a:tc>
                  <a:txBody>
                    <a:bodyPr/>
                    <a:lstStyle/>
                    <a:p>
                      <a:pPr algn="ctr"/>
                      <a:r>
                        <a:rPr lang="en-US" sz="1400" dirty="0"/>
                        <a:t>9.8%</a:t>
                      </a:r>
                    </a:p>
                  </a:txBody>
                  <a:tcPr marT="34290" marB="34290" anchor="ctr"/>
                </a:tc>
                <a:extLst>
                  <a:ext uri="{0D108BD9-81ED-4DB2-BD59-A6C34878D82A}">
                    <a16:rowId xmlns:a16="http://schemas.microsoft.com/office/drawing/2014/main" xmlns="" val="10001"/>
                  </a:ext>
                </a:extLst>
              </a:tr>
              <a:tr h="278130">
                <a:tc>
                  <a:txBody>
                    <a:bodyPr/>
                    <a:lstStyle/>
                    <a:p>
                      <a:pPr algn="ctr"/>
                      <a:r>
                        <a:rPr lang="en-US" sz="1400" dirty="0"/>
                        <a:t>2012 - 2013</a:t>
                      </a:r>
                    </a:p>
                  </a:txBody>
                  <a:tcPr marT="34290" marB="34290" anchor="ctr"/>
                </a:tc>
                <a:tc>
                  <a:txBody>
                    <a:bodyPr/>
                    <a:lstStyle/>
                    <a:p>
                      <a:pPr algn="ctr"/>
                      <a:r>
                        <a:rPr lang="en-US" sz="1400" dirty="0"/>
                        <a:t>*0%</a:t>
                      </a:r>
                    </a:p>
                  </a:txBody>
                  <a:tcPr marT="34290" marB="34290" anchor="ctr"/>
                </a:tc>
                <a:extLst>
                  <a:ext uri="{0D108BD9-81ED-4DB2-BD59-A6C34878D82A}">
                    <a16:rowId xmlns:a16="http://schemas.microsoft.com/office/drawing/2014/main" xmlns="" val="10002"/>
                  </a:ext>
                </a:extLst>
              </a:tr>
              <a:tr h="278130">
                <a:tc>
                  <a:txBody>
                    <a:bodyPr/>
                    <a:lstStyle/>
                    <a:p>
                      <a:pPr algn="ctr"/>
                      <a:r>
                        <a:rPr lang="en-US" sz="1400" dirty="0"/>
                        <a:t>2013 - 2014</a:t>
                      </a:r>
                    </a:p>
                  </a:txBody>
                  <a:tcPr marT="34290" marB="34290" anchor="ctr"/>
                </a:tc>
                <a:tc>
                  <a:txBody>
                    <a:bodyPr/>
                    <a:lstStyle/>
                    <a:p>
                      <a:pPr algn="ctr"/>
                      <a:r>
                        <a:rPr lang="en-US" sz="1400" dirty="0"/>
                        <a:t>4.4%</a:t>
                      </a:r>
                    </a:p>
                  </a:txBody>
                  <a:tcPr marT="34290" marB="34290" anchor="ctr"/>
                </a:tc>
                <a:extLst>
                  <a:ext uri="{0D108BD9-81ED-4DB2-BD59-A6C34878D82A}">
                    <a16:rowId xmlns:a16="http://schemas.microsoft.com/office/drawing/2014/main" xmlns="" val="10003"/>
                  </a:ext>
                </a:extLst>
              </a:tr>
              <a:tr h="278130">
                <a:tc>
                  <a:txBody>
                    <a:bodyPr/>
                    <a:lstStyle/>
                    <a:p>
                      <a:pPr algn="ctr"/>
                      <a:r>
                        <a:rPr lang="en-US" sz="1400" dirty="0"/>
                        <a:t>2014 - 2015</a:t>
                      </a:r>
                    </a:p>
                  </a:txBody>
                  <a:tcPr marT="34290" marB="34290" anchor="ctr"/>
                </a:tc>
                <a:tc>
                  <a:txBody>
                    <a:bodyPr/>
                    <a:lstStyle/>
                    <a:p>
                      <a:pPr algn="ctr"/>
                      <a:r>
                        <a:rPr lang="en-US" sz="1400" dirty="0"/>
                        <a:t>5.6%</a:t>
                      </a:r>
                    </a:p>
                  </a:txBody>
                  <a:tcPr marT="34290" marB="34290" anchor="ctr"/>
                </a:tc>
                <a:extLst>
                  <a:ext uri="{0D108BD9-81ED-4DB2-BD59-A6C34878D82A}">
                    <a16:rowId xmlns:a16="http://schemas.microsoft.com/office/drawing/2014/main" xmlns="" val="10004"/>
                  </a:ext>
                </a:extLst>
              </a:tr>
              <a:tr h="278130">
                <a:tc>
                  <a:txBody>
                    <a:bodyPr/>
                    <a:lstStyle/>
                    <a:p>
                      <a:pPr algn="ctr"/>
                      <a:r>
                        <a:rPr lang="en-US" sz="1400" dirty="0"/>
                        <a:t>2015 - 2016</a:t>
                      </a:r>
                    </a:p>
                  </a:txBody>
                  <a:tcPr marT="34290" marB="34290" anchor="ctr"/>
                </a:tc>
                <a:tc>
                  <a:txBody>
                    <a:bodyPr/>
                    <a:lstStyle/>
                    <a:p>
                      <a:pPr algn="ctr"/>
                      <a:r>
                        <a:rPr lang="en-US" sz="1400" dirty="0"/>
                        <a:t>3.98%</a:t>
                      </a:r>
                    </a:p>
                  </a:txBody>
                  <a:tcPr marT="34290" marB="34290" anchor="ctr"/>
                </a:tc>
                <a:extLst>
                  <a:ext uri="{0D108BD9-81ED-4DB2-BD59-A6C34878D82A}">
                    <a16:rowId xmlns:a16="http://schemas.microsoft.com/office/drawing/2014/main" xmlns="" val="10005"/>
                  </a:ext>
                </a:extLst>
              </a:tr>
              <a:tr h="278130">
                <a:tc>
                  <a:txBody>
                    <a:bodyPr/>
                    <a:lstStyle/>
                    <a:p>
                      <a:pPr algn="ctr"/>
                      <a:r>
                        <a:rPr lang="en-US" sz="1400" dirty="0"/>
                        <a:t>2016 - 2017</a:t>
                      </a:r>
                    </a:p>
                  </a:txBody>
                  <a:tcPr marT="34290" marB="34290" anchor="ctr"/>
                </a:tc>
                <a:tc>
                  <a:txBody>
                    <a:bodyPr/>
                    <a:lstStyle/>
                    <a:p>
                      <a:pPr algn="ctr"/>
                      <a:r>
                        <a:rPr lang="en-US" sz="1400" dirty="0"/>
                        <a:t>**1.0%</a:t>
                      </a:r>
                    </a:p>
                  </a:txBody>
                  <a:tcPr marT="34290" marB="34290" anchor="ctr"/>
                </a:tc>
                <a:extLst>
                  <a:ext uri="{0D108BD9-81ED-4DB2-BD59-A6C34878D82A}">
                    <a16:rowId xmlns:a16="http://schemas.microsoft.com/office/drawing/2014/main" xmlns="" val="10006"/>
                  </a:ext>
                </a:extLst>
              </a:tr>
            </a:tbl>
          </a:graphicData>
        </a:graphic>
      </p:graphicFrame>
      <p:sp>
        <p:nvSpPr>
          <p:cNvPr id="6" name="TextBox 5"/>
          <p:cNvSpPr txBox="1"/>
          <p:nvPr/>
        </p:nvSpPr>
        <p:spPr>
          <a:xfrm>
            <a:off x="241300" y="3543300"/>
            <a:ext cx="7810500" cy="1938992"/>
          </a:xfrm>
          <a:prstGeom prst="rect">
            <a:avLst/>
          </a:prstGeom>
          <a:noFill/>
        </p:spPr>
        <p:txBody>
          <a:bodyPr wrap="square" rtlCol="0">
            <a:spAutoFit/>
          </a:bodyPr>
          <a:lstStyle/>
          <a:p>
            <a:pPr marL="285750" indent="-285750">
              <a:buFont typeface="Wingdings" panose="05000000000000000000" pitchFamily="2" charset="2"/>
              <a:buChar char="§"/>
            </a:pPr>
            <a:r>
              <a:rPr lang="en-US" b="0" dirty="0"/>
              <a:t>* BCBS POS (3.2%) decrease/Kaiser HMO 3.2% increase- RFP for New Contract 3 Year Contract Period</a:t>
            </a:r>
          </a:p>
          <a:p>
            <a:pPr marL="285750" indent="-285750">
              <a:buFont typeface="Wingdings" panose="05000000000000000000" pitchFamily="2" charset="2"/>
              <a:buChar char="§"/>
            </a:pPr>
            <a:r>
              <a:rPr lang="en-US" b="0" dirty="0"/>
              <a:t>** Plan design changes with co-insurance, pharmacy and deductible changes</a:t>
            </a:r>
          </a:p>
          <a:p>
            <a:pPr marL="285750" indent="-285750">
              <a:buFont typeface="Wingdings" panose="05000000000000000000" pitchFamily="2" charset="2"/>
              <a:buChar char="§"/>
            </a:pPr>
            <a:r>
              <a:rPr lang="en-US" b="0" dirty="0"/>
              <a:t>COA Average Medical Premium Increase for a 6 year period 4.1%</a:t>
            </a:r>
          </a:p>
          <a:p>
            <a:pPr marL="285750" indent="-285750">
              <a:buFont typeface="Wingdings" panose="05000000000000000000" pitchFamily="2" charset="2"/>
              <a:buChar char="§"/>
            </a:pPr>
            <a:r>
              <a:rPr lang="en-US" b="0" dirty="0"/>
              <a:t>National average medical insurance premiums 8 to 10% for public sector employers</a:t>
            </a:r>
            <a:endParaRPr lang="en-US" dirty="0"/>
          </a:p>
        </p:txBody>
      </p:sp>
    </p:spTree>
    <p:extLst>
      <p:ext uri="{BB962C8B-B14F-4D97-AF65-F5344CB8AC3E}">
        <p14:creationId xmlns:p14="http://schemas.microsoft.com/office/powerpoint/2010/main" val="1983774554"/>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Rectangle 2"/>
          <p:cNvSpPr>
            <a:spLocks noChangeArrowheads="1"/>
          </p:cNvSpPr>
          <p:nvPr/>
        </p:nvSpPr>
        <p:spPr bwMode="auto">
          <a:xfrm>
            <a:off x="304800" y="1085851"/>
            <a:ext cx="8229600" cy="2937272"/>
          </a:xfrm>
          <a:prstGeom prst="rect">
            <a:avLst/>
          </a:prstGeom>
          <a:noFill/>
          <a:ln w="9525">
            <a:noFill/>
            <a:miter lim="800000"/>
            <a:headEnd/>
            <a:tailEnd/>
          </a:ln>
        </p:spPr>
        <p:txBody>
          <a:bodyPr/>
          <a:lstStyle/>
          <a:p>
            <a:pPr marL="342900" indent="-342900" algn="ctr">
              <a:spcBef>
                <a:spcPct val="20000"/>
              </a:spcBef>
              <a:buClr>
                <a:schemeClr val="tx2"/>
              </a:buClr>
              <a:buSzPct val="70000"/>
              <a:buFont typeface="Wingdings" pitchFamily="2" charset="2"/>
              <a:buChar char="¡"/>
            </a:pPr>
            <a:endParaRPr lang="en-US" sz="2900" dirty="0">
              <a:solidFill>
                <a:schemeClr val="tx2"/>
              </a:solidFill>
            </a:endParaRPr>
          </a:p>
          <a:p>
            <a:pPr marL="342900" indent="-342900" algn="ctr">
              <a:spcBef>
                <a:spcPct val="20000"/>
              </a:spcBef>
              <a:buClr>
                <a:schemeClr val="tx2"/>
              </a:buClr>
              <a:buSzPct val="70000"/>
              <a:buFont typeface="Wingdings" pitchFamily="2" charset="2"/>
              <a:buChar char="¡"/>
            </a:pPr>
            <a:endParaRPr lang="en-US" sz="1200" dirty="0">
              <a:solidFill>
                <a:schemeClr val="tx2"/>
              </a:solidFill>
            </a:endParaRPr>
          </a:p>
        </p:txBody>
      </p:sp>
      <p:sp>
        <p:nvSpPr>
          <p:cNvPr id="9" name="Rectangle 8"/>
          <p:cNvSpPr/>
          <p:nvPr/>
        </p:nvSpPr>
        <p:spPr>
          <a:xfrm>
            <a:off x="1333500" y="257175"/>
            <a:ext cx="7518400" cy="769441"/>
          </a:xfrm>
          <a:prstGeom prst="rect">
            <a:avLst/>
          </a:prstGeom>
        </p:spPr>
        <p:txBody>
          <a:bodyPr wrap="square">
            <a:spAutoFit/>
          </a:bodyPr>
          <a:lstStyle/>
          <a:p>
            <a:pPr>
              <a:spcBef>
                <a:spcPct val="50000"/>
              </a:spcBef>
              <a:defRPr/>
            </a:pPr>
            <a:r>
              <a:rPr lang="en-US" sz="2800" b="0" dirty="0">
                <a:latin typeface="+mj-lt"/>
              </a:rPr>
              <a:t>COA Demographic Overview </a:t>
            </a:r>
            <a:r>
              <a:rPr lang="en-US" b="1" dirty="0">
                <a:solidFill>
                  <a:schemeClr val="tx2"/>
                </a:solidFill>
                <a:effectLst>
                  <a:outerShdw blurRad="38100" dist="38100" dir="2700000" algn="tl">
                    <a:srgbClr val="C0C0C0"/>
                  </a:outerShdw>
                </a:effectLst>
                <a:latin typeface="+mj-lt"/>
              </a:rPr>
              <a:t/>
            </a:r>
            <a:br>
              <a:rPr lang="en-US" b="1" dirty="0">
                <a:solidFill>
                  <a:schemeClr val="tx2"/>
                </a:solidFill>
                <a:effectLst>
                  <a:outerShdw blurRad="38100" dist="38100" dir="2700000" algn="tl">
                    <a:srgbClr val="C0C0C0"/>
                  </a:outerShdw>
                </a:effectLst>
                <a:latin typeface="+mj-lt"/>
              </a:rPr>
            </a:br>
            <a:endParaRPr lang="en-US" b="1" dirty="0">
              <a:solidFill>
                <a:schemeClr val="tx2"/>
              </a:solidFill>
              <a:effectLst>
                <a:outerShdw blurRad="38100" dist="38100" dir="2700000" algn="tl">
                  <a:srgbClr val="C0C0C0"/>
                </a:outerShdw>
              </a:effectLst>
              <a:latin typeface="+mj-lt"/>
            </a:endParaRPr>
          </a:p>
        </p:txBody>
      </p:sp>
      <p:graphicFrame>
        <p:nvGraphicFramePr>
          <p:cNvPr id="15" name="Chart 14"/>
          <p:cNvGraphicFramePr/>
          <p:nvPr/>
        </p:nvGraphicFramePr>
        <p:xfrm>
          <a:off x="685800" y="1143000"/>
          <a:ext cx="3733800" cy="1828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Chart 17"/>
          <p:cNvGraphicFramePr/>
          <p:nvPr>
            <p:extLst>
              <p:ext uri="{D42A27DB-BD31-4B8C-83A1-F6EECF244321}">
                <p14:modId xmlns:p14="http://schemas.microsoft.com/office/powerpoint/2010/main" val="1471470408"/>
              </p:ext>
            </p:extLst>
          </p:nvPr>
        </p:nvGraphicFramePr>
        <p:xfrm>
          <a:off x="4775200" y="1143000"/>
          <a:ext cx="3657600" cy="188595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0" name="Chart 19"/>
          <p:cNvGraphicFramePr/>
          <p:nvPr>
            <p:extLst>
              <p:ext uri="{D42A27DB-BD31-4B8C-83A1-F6EECF244321}">
                <p14:modId xmlns:p14="http://schemas.microsoft.com/office/powerpoint/2010/main" val="3532460472"/>
              </p:ext>
            </p:extLst>
          </p:nvPr>
        </p:nvGraphicFramePr>
        <p:xfrm>
          <a:off x="685800" y="3133725"/>
          <a:ext cx="3810000" cy="188595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1" name="Chart 20"/>
          <p:cNvGraphicFramePr/>
          <p:nvPr>
            <p:extLst>
              <p:ext uri="{D42A27DB-BD31-4B8C-83A1-F6EECF244321}">
                <p14:modId xmlns:p14="http://schemas.microsoft.com/office/powerpoint/2010/main" val="1765800125"/>
              </p:ext>
            </p:extLst>
          </p:nvPr>
        </p:nvGraphicFramePr>
        <p:xfrm>
          <a:off x="4610100" y="3133725"/>
          <a:ext cx="3975100" cy="1857375"/>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92428608"/>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a:t>COA Health Plans Challenges for FY 18</a:t>
            </a:r>
            <a:endParaRPr lang="en-US" sz="2800" dirty="0"/>
          </a:p>
        </p:txBody>
      </p:sp>
      <p:sp>
        <p:nvSpPr>
          <p:cNvPr id="3" name="Content Placeholder 2"/>
          <p:cNvSpPr>
            <a:spLocks noGrp="1"/>
          </p:cNvSpPr>
          <p:nvPr>
            <p:ph idx="1"/>
          </p:nvPr>
        </p:nvSpPr>
        <p:spPr>
          <a:xfrm>
            <a:off x="457200" y="1196164"/>
            <a:ext cx="8229600" cy="3604436"/>
          </a:xfrm>
        </p:spPr>
        <p:txBody>
          <a:bodyPr>
            <a:normAutofit fontScale="92500" lnSpcReduction="20000"/>
          </a:bodyPr>
          <a:lstStyle/>
          <a:p>
            <a:pPr eaLnBrk="1" hangingPunct="1">
              <a:defRPr/>
            </a:pPr>
            <a:r>
              <a:rPr lang="en-US" sz="2400" dirty="0"/>
              <a:t>Prevalence of chronic disease continues to have a significant impact on medical cost increases </a:t>
            </a:r>
          </a:p>
          <a:p>
            <a:pPr eaLnBrk="1" hangingPunct="1">
              <a:defRPr/>
            </a:pPr>
            <a:endParaRPr lang="en-US" sz="2400" dirty="0"/>
          </a:p>
          <a:p>
            <a:pPr>
              <a:defRPr/>
            </a:pPr>
            <a:r>
              <a:rPr lang="en-US" sz="2400" dirty="0"/>
              <a:t>Managing the 20% of the population that drives 80% of our overall costs</a:t>
            </a:r>
          </a:p>
          <a:p>
            <a:pPr marL="0" indent="0" eaLnBrk="1" hangingPunct="1">
              <a:buNone/>
              <a:defRPr/>
            </a:pPr>
            <a:r>
              <a:rPr lang="en-US" sz="2400" dirty="0"/>
              <a:t> </a:t>
            </a:r>
          </a:p>
          <a:p>
            <a:pPr>
              <a:defRPr/>
            </a:pPr>
            <a:r>
              <a:rPr lang="en-US" sz="2400" dirty="0"/>
              <a:t>Management of Inpatient Claims and Specialty Drugs costs since they are the primary contributor for medical cost increase</a:t>
            </a:r>
          </a:p>
          <a:p>
            <a:pPr>
              <a:defRPr/>
            </a:pPr>
            <a:endParaRPr lang="en-US" sz="2400" dirty="0"/>
          </a:p>
          <a:p>
            <a:pPr>
              <a:defRPr/>
            </a:pPr>
            <a:r>
              <a:rPr lang="en-US" sz="2400" dirty="0"/>
              <a:t>OPEB/Retiree Health Benefit Coverage</a:t>
            </a:r>
          </a:p>
          <a:p>
            <a:pPr>
              <a:defRPr/>
            </a:pPr>
            <a:endParaRPr lang="en-US" sz="2400" dirty="0"/>
          </a:p>
          <a:p>
            <a:pPr>
              <a:defRPr/>
            </a:pPr>
            <a:r>
              <a:rPr lang="en-US" sz="2400" dirty="0"/>
              <a:t>Affordable Care Act – (financial and regulatory impact)</a:t>
            </a:r>
          </a:p>
          <a:p>
            <a:pPr>
              <a:defRPr/>
            </a:pPr>
            <a:endParaRPr lang="en-US" sz="2400" dirty="0"/>
          </a:p>
          <a:p>
            <a:pPr>
              <a:defRPr/>
            </a:pPr>
            <a:r>
              <a:rPr lang="en-US" sz="2400" dirty="0"/>
              <a:t>Benefits RFP 2018 – (long-term health care strategy)</a:t>
            </a:r>
          </a:p>
          <a:p>
            <a:pPr>
              <a:defRPr/>
            </a:pPr>
            <a:endParaRPr lang="en-US" sz="2000" dirty="0"/>
          </a:p>
          <a:p>
            <a:pPr>
              <a:defRPr/>
            </a:pPr>
            <a:endParaRPr lang="en-US" sz="2000" dirty="0"/>
          </a:p>
          <a:p>
            <a:pPr marL="0" indent="0" eaLnBrk="1" hangingPunct="1">
              <a:buNone/>
              <a:defRPr/>
            </a:pPr>
            <a:endParaRPr lang="en-US" sz="2000" dirty="0"/>
          </a:p>
        </p:txBody>
      </p:sp>
    </p:spTree>
    <p:extLst>
      <p:ext uri="{BB962C8B-B14F-4D97-AF65-F5344CB8AC3E}">
        <p14:creationId xmlns:p14="http://schemas.microsoft.com/office/powerpoint/2010/main" val="1521128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4600" y="108183"/>
            <a:ext cx="7391400" cy="714375"/>
          </a:xfrm>
        </p:spPr>
        <p:txBody>
          <a:bodyPr/>
          <a:lstStyle/>
          <a:p>
            <a:pPr>
              <a:defRPr/>
            </a:pPr>
            <a:r>
              <a:rPr lang="en-US" dirty="0"/>
              <a:t>COA Health Plans Challenges- High Cost Claims</a:t>
            </a:r>
            <a:endParaRPr lang="en-US" sz="2800" dirty="0"/>
          </a:p>
        </p:txBody>
      </p:sp>
      <p:sp>
        <p:nvSpPr>
          <p:cNvPr id="3" name="Content Placeholder 2"/>
          <p:cNvSpPr>
            <a:spLocks noGrp="1"/>
          </p:cNvSpPr>
          <p:nvPr>
            <p:ph idx="1"/>
          </p:nvPr>
        </p:nvSpPr>
        <p:spPr>
          <a:xfrm>
            <a:off x="457200" y="1028701"/>
            <a:ext cx="8229600" cy="3228975"/>
          </a:xfrm>
        </p:spPr>
        <p:txBody>
          <a:bodyPr/>
          <a:lstStyle/>
          <a:p>
            <a:pPr eaLnBrk="1" hangingPunct="1">
              <a:defRPr/>
            </a:pPr>
            <a:r>
              <a:rPr lang="en-US" sz="2000" dirty="0"/>
              <a:t>In 2016, High Cost Claims had a significant impact on medical cost increase as a result of high prevalence of chronic disease, new medical technology and specialty Rx drugs </a:t>
            </a:r>
          </a:p>
          <a:p>
            <a:pPr lvl="1">
              <a:defRPr/>
            </a:pPr>
            <a:r>
              <a:rPr lang="en-US" sz="2000" dirty="0"/>
              <a:t> </a:t>
            </a:r>
            <a:r>
              <a:rPr lang="en-US" sz="2000" b="1" dirty="0"/>
              <a:t>BCBS</a:t>
            </a:r>
            <a:r>
              <a:rPr lang="en-US" sz="2000" dirty="0"/>
              <a:t> – </a:t>
            </a:r>
            <a:r>
              <a:rPr lang="en-US" sz="2000" b="1" dirty="0"/>
              <a:t>36 members (claims&gt;$200,000) 0.3% of the membership accounted for 22% of the medical spend in 2016</a:t>
            </a:r>
          </a:p>
          <a:p>
            <a:pPr lvl="1">
              <a:defRPr/>
            </a:pPr>
            <a:r>
              <a:rPr lang="en-US" sz="2000" b="1" dirty="0"/>
              <a:t>Kaiser</a:t>
            </a:r>
            <a:r>
              <a:rPr lang="en-US" sz="2000" dirty="0"/>
              <a:t> – </a:t>
            </a:r>
            <a:r>
              <a:rPr lang="en-US" sz="2000" b="1" dirty="0"/>
              <a:t>19 members (claims&gt;$165,000) 0.2% of the membership accounts for 14.8% of the medical spend in 2016</a:t>
            </a:r>
          </a:p>
          <a:p>
            <a:pPr>
              <a:defRPr/>
            </a:pPr>
            <a:r>
              <a:rPr lang="en-US" sz="2000" dirty="0"/>
              <a:t>BCBS – Per Member Per Month (PMPM) medical trend was (-1.6%) lower than previous year without high cost claims included</a:t>
            </a:r>
          </a:p>
          <a:p>
            <a:pPr>
              <a:defRPr/>
            </a:pPr>
            <a:r>
              <a:rPr lang="en-US" sz="2000" dirty="0"/>
              <a:t>Kaiser - Per Member Per Month (PMPM) medical trend was (-1.5%) lower than previous year without high cost claims included</a:t>
            </a:r>
          </a:p>
          <a:p>
            <a:pPr>
              <a:defRPr/>
            </a:pPr>
            <a:r>
              <a:rPr lang="en-US" sz="2000" dirty="0"/>
              <a:t>Cancer diagnosis / treatment significantly increased in 2016 medical costs</a:t>
            </a:r>
          </a:p>
          <a:p>
            <a:pPr marL="0" indent="0" eaLnBrk="1" hangingPunct="1">
              <a:buNone/>
              <a:defRPr/>
            </a:pPr>
            <a:endParaRPr lang="en-US" sz="2000" dirty="0"/>
          </a:p>
        </p:txBody>
      </p:sp>
    </p:spTree>
    <p:extLst>
      <p:ext uri="{BB962C8B-B14F-4D97-AF65-F5344CB8AC3E}">
        <p14:creationId xmlns:p14="http://schemas.microsoft.com/office/powerpoint/2010/main" val="3705233828"/>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Medical Benefits Plans Changes (FY-18 )</a:t>
            </a:r>
            <a:endParaRPr lang="en-US" sz="2800" dirty="0"/>
          </a:p>
        </p:txBody>
      </p:sp>
      <p:sp>
        <p:nvSpPr>
          <p:cNvPr id="3" name="Content Placeholder 2"/>
          <p:cNvSpPr>
            <a:spLocks noGrp="1"/>
          </p:cNvSpPr>
          <p:nvPr>
            <p:ph idx="1"/>
          </p:nvPr>
        </p:nvSpPr>
        <p:spPr>
          <a:xfrm>
            <a:off x="457200" y="647700"/>
            <a:ext cx="8229600" cy="4410075"/>
          </a:xfrm>
        </p:spPr>
        <p:txBody>
          <a:bodyPr/>
          <a:lstStyle/>
          <a:p>
            <a:pPr eaLnBrk="1" hangingPunct="1">
              <a:defRPr/>
            </a:pPr>
            <a:endParaRPr lang="en-US" sz="2000" dirty="0"/>
          </a:p>
          <a:p>
            <a:pPr>
              <a:defRPr/>
            </a:pPr>
            <a:r>
              <a:rPr lang="en-US" sz="1800" dirty="0"/>
              <a:t>Insurance premiums will remain effective for a 16 month period – 9/1/17 through 12/31/18. </a:t>
            </a:r>
          </a:p>
          <a:p>
            <a:pPr lvl="1">
              <a:defRPr/>
            </a:pPr>
            <a:r>
              <a:rPr lang="en-US" sz="1800" dirty="0"/>
              <a:t>In order to remain in compliance with IRS rules, a passive Open Enrollment will take place in July 2018 for those who may want to change benefit plans or continue participation in the Flexible Spending Account Plan or Dependent Reimbursement Account Plan. </a:t>
            </a:r>
          </a:p>
          <a:p>
            <a:pPr lvl="1">
              <a:defRPr/>
            </a:pPr>
            <a:r>
              <a:rPr lang="en-US" sz="1800" dirty="0"/>
              <a:t>IRS requires annual enrollment and plan years can only be for a 12 month period</a:t>
            </a:r>
          </a:p>
          <a:p>
            <a:pPr>
              <a:defRPr/>
            </a:pPr>
            <a:r>
              <a:rPr lang="en-US" sz="1800" dirty="0"/>
              <a:t>City will move to a calendar Benefit Plan Year – January through December effective 1/1/19</a:t>
            </a:r>
          </a:p>
          <a:p>
            <a:pPr>
              <a:defRPr/>
            </a:pPr>
            <a:r>
              <a:rPr lang="en-US" sz="1800" dirty="0"/>
              <a:t>Smokers Surcharge $50.00 monthly - Active/Retirees employees  in Non Medicare Advantage Plans will be fully implemented on 9/1/17</a:t>
            </a:r>
          </a:p>
          <a:p>
            <a:pPr eaLnBrk="1" hangingPunct="1">
              <a:defRPr/>
            </a:pPr>
            <a:r>
              <a:rPr lang="en-US" sz="1800" dirty="0"/>
              <a:t>No Plan Changes for </a:t>
            </a:r>
          </a:p>
          <a:p>
            <a:pPr lvl="1">
              <a:defRPr/>
            </a:pPr>
            <a:r>
              <a:rPr lang="en-US" sz="1800" dirty="0"/>
              <a:t>Medical </a:t>
            </a:r>
          </a:p>
          <a:p>
            <a:pPr lvl="1">
              <a:defRPr/>
            </a:pPr>
            <a:r>
              <a:rPr lang="en-US" sz="1800" dirty="0"/>
              <a:t>Dental Plans</a:t>
            </a:r>
          </a:p>
          <a:p>
            <a:pPr lvl="1">
              <a:defRPr/>
            </a:pPr>
            <a:r>
              <a:rPr lang="en-US" sz="1800" dirty="0"/>
              <a:t>Vision Plan</a:t>
            </a:r>
          </a:p>
          <a:p>
            <a:pPr lvl="1">
              <a:defRPr/>
            </a:pPr>
            <a:r>
              <a:rPr lang="en-US" sz="1800" dirty="0"/>
              <a:t>Life Insurance Plan/Voluntary Benefits</a:t>
            </a:r>
          </a:p>
        </p:txBody>
      </p:sp>
    </p:spTree>
    <p:extLst>
      <p:ext uri="{BB962C8B-B14F-4D97-AF65-F5344CB8AC3E}">
        <p14:creationId xmlns:p14="http://schemas.microsoft.com/office/powerpoint/2010/main" val="3242191627"/>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lstStyle/>
          <a:p>
            <a:pPr>
              <a:defRPr/>
            </a:pPr>
            <a:r>
              <a:rPr lang="en-US" sz="2400" dirty="0"/>
              <a:t>Insurance Rates Changes 9/1/17 through 12/31/18 </a:t>
            </a:r>
            <a:br>
              <a:rPr lang="en-US" sz="2400" dirty="0"/>
            </a:br>
            <a:r>
              <a:rPr lang="en-US" sz="2400" dirty="0"/>
              <a:t> (16 month period) </a:t>
            </a:r>
          </a:p>
        </p:txBody>
      </p:sp>
      <p:sp>
        <p:nvSpPr>
          <p:cNvPr id="11267" name="Rectangle 3"/>
          <p:cNvSpPr>
            <a:spLocks noGrp="1" noChangeArrowheads="1"/>
          </p:cNvSpPr>
          <p:nvPr>
            <p:ph type="body" idx="1"/>
          </p:nvPr>
        </p:nvSpPr>
        <p:spPr>
          <a:xfrm>
            <a:off x="304800" y="942975"/>
            <a:ext cx="8458200" cy="3895725"/>
          </a:xfrm>
        </p:spPr>
        <p:txBody>
          <a:bodyPr/>
          <a:lstStyle/>
          <a:p>
            <a:pPr>
              <a:lnSpc>
                <a:spcPct val="80000"/>
              </a:lnSpc>
              <a:buClr>
                <a:srgbClr val="C00000"/>
              </a:buClr>
              <a:buFont typeface="Wingdings" pitchFamily="2" charset="2"/>
              <a:buChar char="§"/>
              <a:defRPr/>
            </a:pPr>
            <a:r>
              <a:rPr lang="en-US" sz="1800" b="1" dirty="0"/>
              <a:t>Medical insurance premium increases for FY-18 Benefit Plan Year (16 month period) 1.87% average increase for non - Medicare plans</a:t>
            </a:r>
          </a:p>
          <a:p>
            <a:pPr lvl="1" eaLnBrk="1" hangingPunct="1">
              <a:lnSpc>
                <a:spcPct val="80000"/>
              </a:lnSpc>
              <a:buClr>
                <a:schemeClr val="tx1">
                  <a:lumMod val="75000"/>
                  <a:lumOff val="25000"/>
                </a:schemeClr>
              </a:buClr>
              <a:buFont typeface="Wingdings" pitchFamily="2" charset="2"/>
              <a:buChar char="§"/>
              <a:defRPr/>
            </a:pPr>
            <a:r>
              <a:rPr lang="en-US" sz="1800" dirty="0"/>
              <a:t>BCBS POS – </a:t>
            </a:r>
            <a:r>
              <a:rPr lang="en-US" sz="1800" b="1" dirty="0">
                <a:solidFill>
                  <a:srgbClr val="FF0000"/>
                </a:solidFill>
              </a:rPr>
              <a:t>(1.8% premium decrease)</a:t>
            </a:r>
          </a:p>
          <a:p>
            <a:pPr lvl="1" eaLnBrk="1" hangingPunct="1">
              <a:lnSpc>
                <a:spcPct val="80000"/>
              </a:lnSpc>
              <a:buClr>
                <a:schemeClr val="tx1">
                  <a:lumMod val="75000"/>
                  <a:lumOff val="25000"/>
                </a:schemeClr>
              </a:buClr>
              <a:buFont typeface="Wingdings" pitchFamily="2" charset="2"/>
              <a:buChar char="§"/>
              <a:defRPr/>
            </a:pPr>
            <a:r>
              <a:rPr lang="en-US" sz="1800" dirty="0"/>
              <a:t>Kaiser Permanente HMO – 3.67% premium increase</a:t>
            </a:r>
          </a:p>
          <a:p>
            <a:pPr lvl="1">
              <a:lnSpc>
                <a:spcPct val="80000"/>
              </a:lnSpc>
              <a:buClr>
                <a:schemeClr val="tx1">
                  <a:lumMod val="75000"/>
                  <a:lumOff val="25000"/>
                </a:schemeClr>
              </a:buClr>
              <a:buFont typeface="Wingdings" pitchFamily="2" charset="2"/>
              <a:buChar char="§"/>
              <a:defRPr/>
            </a:pPr>
            <a:r>
              <a:rPr lang="en-US" sz="1800" dirty="0"/>
              <a:t>United HealthCare (Medicare Advantage) – 5.25% premium increase with the HIF taxes</a:t>
            </a:r>
          </a:p>
          <a:p>
            <a:pPr lvl="1">
              <a:lnSpc>
                <a:spcPct val="80000"/>
              </a:lnSpc>
              <a:buClr>
                <a:schemeClr val="tx1">
                  <a:lumMod val="75000"/>
                  <a:lumOff val="25000"/>
                </a:schemeClr>
              </a:buClr>
              <a:buFont typeface="Wingdings" pitchFamily="2" charset="2"/>
              <a:buChar char="§"/>
              <a:defRPr/>
            </a:pPr>
            <a:r>
              <a:rPr lang="en-US" sz="1800" dirty="0"/>
              <a:t>Kaiser Senior Advantage (Medicare Advantage)  - 6% premium increase with the HIF taxes</a:t>
            </a:r>
          </a:p>
          <a:p>
            <a:pPr lvl="1" eaLnBrk="1" hangingPunct="1">
              <a:lnSpc>
                <a:spcPct val="80000"/>
              </a:lnSpc>
              <a:buClr>
                <a:schemeClr val="tx1">
                  <a:lumMod val="75000"/>
                  <a:lumOff val="25000"/>
                </a:schemeClr>
              </a:buClr>
              <a:buFont typeface="Wingdings" pitchFamily="2" charset="2"/>
              <a:buChar char="§"/>
              <a:defRPr/>
            </a:pPr>
            <a:r>
              <a:rPr lang="en-US" sz="1800" dirty="0"/>
              <a:t>Aetna Healthcare (Medicare Advantage) – 14.5% premium increase with the HIF taxes for Medicare Part A &amp; Part B Plan - (6% premium increase for Part B Only Plan)</a:t>
            </a:r>
          </a:p>
          <a:p>
            <a:pPr eaLnBrk="1" hangingPunct="1">
              <a:lnSpc>
                <a:spcPct val="80000"/>
              </a:lnSpc>
              <a:buClr>
                <a:schemeClr val="accent5"/>
              </a:buClr>
              <a:buFont typeface="Wingdings" pitchFamily="2" charset="2"/>
              <a:buNone/>
              <a:defRPr/>
            </a:pPr>
            <a:endParaRPr lang="en-US" sz="1050" dirty="0"/>
          </a:p>
          <a:p>
            <a:pPr eaLnBrk="1" hangingPunct="1">
              <a:lnSpc>
                <a:spcPct val="80000"/>
              </a:lnSpc>
              <a:buClr>
                <a:srgbClr val="C00000"/>
              </a:buClr>
              <a:buFont typeface="Wingdings" pitchFamily="2" charset="2"/>
              <a:buChar char="§"/>
              <a:defRPr/>
            </a:pPr>
            <a:r>
              <a:rPr lang="en-US" sz="1800" dirty="0"/>
              <a:t>Dental Insurance </a:t>
            </a:r>
          </a:p>
          <a:p>
            <a:pPr lvl="1" eaLnBrk="1" hangingPunct="1">
              <a:lnSpc>
                <a:spcPct val="80000"/>
              </a:lnSpc>
              <a:buClr>
                <a:schemeClr val="tx1">
                  <a:lumMod val="75000"/>
                  <a:lumOff val="25000"/>
                </a:schemeClr>
              </a:buClr>
              <a:buFont typeface="Wingdings" pitchFamily="2" charset="2"/>
              <a:buChar char="§"/>
              <a:defRPr/>
            </a:pPr>
            <a:r>
              <a:rPr lang="en-US" sz="1800" dirty="0"/>
              <a:t>BCBS PPO Dental – No change in premiums</a:t>
            </a:r>
          </a:p>
          <a:p>
            <a:pPr lvl="1">
              <a:lnSpc>
                <a:spcPct val="80000"/>
              </a:lnSpc>
              <a:buClr>
                <a:schemeClr val="tx1">
                  <a:lumMod val="75000"/>
                  <a:lumOff val="25000"/>
                </a:schemeClr>
              </a:buClr>
              <a:buFont typeface="Wingdings" pitchFamily="2" charset="2"/>
              <a:buChar char="§"/>
              <a:defRPr/>
            </a:pPr>
            <a:r>
              <a:rPr lang="en-US" sz="1800" dirty="0"/>
              <a:t>Delta Dental DHMO Plan – No change in premiums</a:t>
            </a:r>
          </a:p>
          <a:p>
            <a:pPr lvl="1" eaLnBrk="1" hangingPunct="1">
              <a:lnSpc>
                <a:spcPct val="80000"/>
              </a:lnSpc>
              <a:buClr>
                <a:schemeClr val="tx1">
                  <a:lumMod val="75000"/>
                  <a:lumOff val="25000"/>
                </a:schemeClr>
              </a:buClr>
              <a:buFont typeface="Wingdings" pitchFamily="2" charset="2"/>
              <a:buChar char="§"/>
              <a:defRPr/>
            </a:pPr>
            <a:endParaRPr lang="en-US" sz="1050" dirty="0"/>
          </a:p>
          <a:p>
            <a:pPr>
              <a:lnSpc>
                <a:spcPct val="80000"/>
              </a:lnSpc>
              <a:buClr>
                <a:srgbClr val="C00000"/>
              </a:buClr>
              <a:buSzPct val="110000"/>
              <a:buFont typeface="Wingdings" pitchFamily="2" charset="2"/>
              <a:buChar char="§"/>
              <a:defRPr/>
            </a:pPr>
            <a:r>
              <a:rPr lang="en-US" sz="1800" dirty="0"/>
              <a:t>Vision Insurance</a:t>
            </a:r>
          </a:p>
          <a:p>
            <a:pPr lvl="1">
              <a:lnSpc>
                <a:spcPct val="80000"/>
              </a:lnSpc>
              <a:buClr>
                <a:schemeClr val="tx1">
                  <a:lumMod val="75000"/>
                  <a:lumOff val="25000"/>
                </a:schemeClr>
              </a:buClr>
              <a:buSzPct val="110000"/>
              <a:buFont typeface="Wingdings" pitchFamily="2" charset="2"/>
              <a:buChar char="§"/>
              <a:defRPr/>
            </a:pPr>
            <a:r>
              <a:rPr lang="en-US" sz="1800" dirty="0"/>
              <a:t>United Healthcare Vision – No change in premiums</a:t>
            </a:r>
          </a:p>
          <a:p>
            <a:pPr lvl="1">
              <a:lnSpc>
                <a:spcPct val="80000"/>
              </a:lnSpc>
              <a:buSzPct val="110000"/>
              <a:buFont typeface="Wingdings" pitchFamily="2" charset="2"/>
              <a:buChar char="§"/>
              <a:defRPr/>
            </a:pPr>
            <a:endParaRPr lang="en-US" sz="1050" dirty="0"/>
          </a:p>
          <a:p>
            <a:pPr>
              <a:lnSpc>
                <a:spcPct val="80000"/>
              </a:lnSpc>
              <a:buClr>
                <a:srgbClr val="C00000"/>
              </a:buClr>
              <a:buSzPct val="110000"/>
              <a:buFont typeface="Wingdings" pitchFamily="2" charset="2"/>
              <a:buChar char="§"/>
              <a:defRPr/>
            </a:pPr>
            <a:r>
              <a:rPr lang="en-US" sz="1800" dirty="0"/>
              <a:t>Life Insurance</a:t>
            </a:r>
          </a:p>
          <a:p>
            <a:pPr lvl="1">
              <a:lnSpc>
                <a:spcPct val="80000"/>
              </a:lnSpc>
              <a:buClr>
                <a:schemeClr val="tx1">
                  <a:lumMod val="75000"/>
                  <a:lumOff val="25000"/>
                </a:schemeClr>
              </a:buClr>
              <a:buSzPct val="110000"/>
              <a:buFont typeface="Wingdings" pitchFamily="2" charset="2"/>
              <a:buChar char="§"/>
              <a:defRPr/>
            </a:pPr>
            <a:r>
              <a:rPr lang="en-US" sz="1800" dirty="0"/>
              <a:t>No change in premiums</a:t>
            </a:r>
            <a:endParaRPr lang="en-US" sz="1050" dirty="0"/>
          </a:p>
          <a:p>
            <a:pPr lvl="1" eaLnBrk="1" hangingPunct="1">
              <a:lnSpc>
                <a:spcPct val="80000"/>
              </a:lnSpc>
              <a:buClr>
                <a:schemeClr val="tx1">
                  <a:lumMod val="75000"/>
                  <a:lumOff val="25000"/>
                </a:schemeClr>
              </a:buClr>
              <a:buFont typeface="Wingdings" pitchFamily="2" charset="2"/>
              <a:buChar char="§"/>
              <a:defRPr/>
            </a:pPr>
            <a:endParaRPr lang="en-US" sz="2000" b="1" dirty="0"/>
          </a:p>
          <a:p>
            <a:pPr lvl="1" eaLnBrk="1" hangingPunct="1">
              <a:lnSpc>
                <a:spcPct val="80000"/>
              </a:lnSpc>
              <a:buClr>
                <a:srgbClr val="C00000"/>
              </a:buClr>
              <a:buFont typeface="Wingdings" pitchFamily="2" charset="2"/>
              <a:buChar char="§"/>
              <a:defRPr/>
            </a:pPr>
            <a:endParaRPr lang="en-US" sz="2000" b="1" dirty="0"/>
          </a:p>
          <a:p>
            <a:pPr eaLnBrk="1" hangingPunct="1">
              <a:lnSpc>
                <a:spcPct val="80000"/>
              </a:lnSpc>
              <a:buFont typeface="Wingdings" pitchFamily="2" charset="2"/>
              <a:buNone/>
              <a:defRPr/>
            </a:pPr>
            <a:endParaRPr lang="en-US" sz="1200" b="1" dirty="0"/>
          </a:p>
          <a:p>
            <a:pPr eaLnBrk="1" hangingPunct="1">
              <a:lnSpc>
                <a:spcPct val="80000"/>
              </a:lnSpc>
              <a:buFont typeface="Wingdings" pitchFamily="2" charset="2"/>
              <a:buNone/>
              <a:defRPr/>
            </a:pPr>
            <a:r>
              <a:rPr lang="en-US" sz="1200" b="1" dirty="0"/>
              <a:t> </a:t>
            </a:r>
          </a:p>
        </p:txBody>
      </p:sp>
    </p:spTree>
    <p:extLst>
      <p:ext uri="{BB962C8B-B14F-4D97-AF65-F5344CB8AC3E}">
        <p14:creationId xmlns:p14="http://schemas.microsoft.com/office/powerpoint/2010/main" val="1066440463"/>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Proposed Insurance Rates  Changes for FY18 Plan Year September 1, 2017 – December 31, 2018  </a:t>
            </a:r>
            <a:br>
              <a:rPr lang="en-US" sz="2400" dirty="0"/>
            </a:br>
            <a:r>
              <a:rPr lang="en-US" sz="2400" dirty="0"/>
              <a:t>(16 month period) </a:t>
            </a:r>
          </a:p>
        </p:txBody>
      </p:sp>
      <p:sp>
        <p:nvSpPr>
          <p:cNvPr id="3" name="Content Placeholder 2"/>
          <p:cNvSpPr>
            <a:spLocks noGrp="1"/>
          </p:cNvSpPr>
          <p:nvPr>
            <p:ph idx="1"/>
          </p:nvPr>
        </p:nvSpPr>
        <p:spPr>
          <a:xfrm>
            <a:off x="446088" y="1015191"/>
            <a:ext cx="8532812" cy="3440906"/>
          </a:xfrm>
        </p:spPr>
        <p:txBody>
          <a:bodyPr/>
          <a:lstStyle/>
          <a:p>
            <a:r>
              <a:rPr lang="en-US" sz="1800" dirty="0"/>
              <a:t>Medical POS/HMO: Bi-Weekly Employee Contribution </a:t>
            </a:r>
          </a:p>
          <a:p>
            <a:pPr marL="0" indent="0">
              <a:buNone/>
            </a:pPr>
            <a:r>
              <a:rPr lang="en-US" sz="1800" dirty="0"/>
              <a:t>			</a:t>
            </a:r>
            <a:r>
              <a:rPr lang="en-US" sz="1800" u="sng" dirty="0"/>
              <a:t>Kaiser HMO</a:t>
            </a:r>
            <a:r>
              <a:rPr lang="en-US" sz="1800" dirty="0"/>
              <a:t>   		</a:t>
            </a:r>
            <a:r>
              <a:rPr lang="en-US" sz="1800" u="sng" dirty="0"/>
              <a:t>BCBS POS</a:t>
            </a:r>
          </a:p>
          <a:p>
            <a:pPr>
              <a:lnSpc>
                <a:spcPct val="90000"/>
              </a:lnSpc>
              <a:buNone/>
              <a:defRPr/>
            </a:pPr>
            <a:r>
              <a:rPr lang="en-US" sz="1800" dirty="0"/>
              <a:t>	Employee Only 		$2.63 - 3.71% increase         	</a:t>
            </a:r>
            <a:r>
              <a:rPr lang="en-US" sz="1800" b="1" dirty="0">
                <a:solidFill>
                  <a:srgbClr val="FF0000"/>
                </a:solidFill>
              </a:rPr>
              <a:t>$1.47 (1.8% decrease)</a:t>
            </a:r>
          </a:p>
          <a:p>
            <a:pPr>
              <a:lnSpc>
                <a:spcPct val="90000"/>
              </a:lnSpc>
              <a:buNone/>
              <a:defRPr/>
            </a:pPr>
            <a:r>
              <a:rPr lang="en-US" sz="1800" dirty="0"/>
              <a:t>	Employee &amp; Family 	$8.69 - 3.71% increase       	</a:t>
            </a:r>
            <a:r>
              <a:rPr lang="en-US" sz="1800" b="1" dirty="0">
                <a:solidFill>
                  <a:srgbClr val="FF0000"/>
                </a:solidFill>
              </a:rPr>
              <a:t>$4.85 (1.8% decrease)</a:t>
            </a:r>
          </a:p>
          <a:p>
            <a:pPr>
              <a:lnSpc>
                <a:spcPct val="90000"/>
              </a:lnSpc>
              <a:buNone/>
              <a:defRPr/>
            </a:pPr>
            <a:r>
              <a:rPr lang="en-US" sz="1800" dirty="0"/>
              <a:t>	Employee &amp; Spouse/DP	$6.58 - 3.71% increase	</a:t>
            </a:r>
            <a:r>
              <a:rPr lang="en-US" sz="1800" b="1" dirty="0">
                <a:solidFill>
                  <a:srgbClr val="FF0000"/>
                </a:solidFill>
              </a:rPr>
              <a:t>$3.68 (1.8% decrease)</a:t>
            </a:r>
          </a:p>
          <a:p>
            <a:pPr>
              <a:lnSpc>
                <a:spcPct val="90000"/>
              </a:lnSpc>
              <a:buNone/>
              <a:defRPr/>
            </a:pPr>
            <a:r>
              <a:rPr lang="en-US" sz="1800" dirty="0"/>
              <a:t>	Employee &amp; Child(ren)	$4.61 - 3.71% increase	</a:t>
            </a:r>
            <a:r>
              <a:rPr lang="en-US" sz="1800" b="1" dirty="0">
                <a:solidFill>
                  <a:srgbClr val="FF0000"/>
                </a:solidFill>
              </a:rPr>
              <a:t>$2.57 (1.8% decrease)</a:t>
            </a:r>
          </a:p>
          <a:p>
            <a:pPr>
              <a:lnSpc>
                <a:spcPct val="90000"/>
              </a:lnSpc>
              <a:buNone/>
              <a:defRPr/>
            </a:pPr>
            <a:endParaRPr lang="en-US" sz="1800" dirty="0"/>
          </a:p>
          <a:p>
            <a:r>
              <a:rPr lang="en-US" sz="1800" dirty="0"/>
              <a:t>Medical HDHP: Bi-Weekly Employee Contribution </a:t>
            </a:r>
          </a:p>
          <a:p>
            <a:pPr marL="0" indent="0">
              <a:buNone/>
            </a:pPr>
            <a:r>
              <a:rPr lang="en-US" sz="1800" dirty="0"/>
              <a:t>			</a:t>
            </a:r>
            <a:r>
              <a:rPr lang="en-US" sz="1800" u="sng" dirty="0"/>
              <a:t>Kaiser HMO/HDHP</a:t>
            </a:r>
            <a:r>
              <a:rPr lang="en-US" sz="1800" dirty="0"/>
              <a:t>   	</a:t>
            </a:r>
            <a:r>
              <a:rPr lang="en-US" sz="1800" u="sng" dirty="0"/>
              <a:t>BCBS POS/HDHP</a:t>
            </a:r>
          </a:p>
          <a:p>
            <a:pPr>
              <a:lnSpc>
                <a:spcPct val="90000"/>
              </a:lnSpc>
              <a:buNone/>
              <a:defRPr/>
            </a:pPr>
            <a:r>
              <a:rPr lang="en-US" sz="1800" dirty="0"/>
              <a:t>	Employee Only 		$2.19 - 3.71% increase       	</a:t>
            </a:r>
            <a:r>
              <a:rPr lang="en-US" sz="1800" b="1" dirty="0">
                <a:solidFill>
                  <a:srgbClr val="FF0000"/>
                </a:solidFill>
              </a:rPr>
              <a:t>$1.22 (1.8</a:t>
            </a:r>
            <a:r>
              <a:rPr lang="en-US" sz="1800" b="1" i="1" dirty="0">
                <a:solidFill>
                  <a:srgbClr val="FF0000"/>
                </a:solidFill>
              </a:rPr>
              <a:t>% de</a:t>
            </a:r>
            <a:r>
              <a:rPr lang="en-US" sz="1800" b="1" dirty="0">
                <a:solidFill>
                  <a:srgbClr val="FF0000"/>
                </a:solidFill>
              </a:rPr>
              <a:t>crease)</a:t>
            </a:r>
          </a:p>
          <a:p>
            <a:pPr>
              <a:lnSpc>
                <a:spcPct val="90000"/>
              </a:lnSpc>
              <a:buNone/>
              <a:defRPr/>
            </a:pPr>
            <a:r>
              <a:rPr lang="en-US" sz="1800" dirty="0"/>
              <a:t>	Employee &amp; Family 	$7.24 - 3.71% increase       	</a:t>
            </a:r>
            <a:r>
              <a:rPr lang="en-US" sz="1800" b="1" dirty="0">
                <a:solidFill>
                  <a:srgbClr val="FF0000"/>
                </a:solidFill>
              </a:rPr>
              <a:t>$4.03 (1.8% decrease)</a:t>
            </a:r>
          </a:p>
          <a:p>
            <a:pPr>
              <a:lnSpc>
                <a:spcPct val="90000"/>
              </a:lnSpc>
              <a:buNone/>
              <a:defRPr/>
            </a:pPr>
            <a:r>
              <a:rPr lang="en-US" sz="1800" dirty="0"/>
              <a:t>	Employee &amp; Spouse/DP	$5.48 - 3.71% increase	</a:t>
            </a:r>
            <a:r>
              <a:rPr lang="en-US" sz="1800" b="1" dirty="0">
                <a:solidFill>
                  <a:srgbClr val="FF0000"/>
                </a:solidFill>
              </a:rPr>
              <a:t>$3.05 (1.8% decrease)</a:t>
            </a:r>
          </a:p>
          <a:p>
            <a:pPr>
              <a:lnSpc>
                <a:spcPct val="90000"/>
              </a:lnSpc>
              <a:buNone/>
              <a:defRPr/>
            </a:pPr>
            <a:r>
              <a:rPr lang="en-US" sz="1800" dirty="0"/>
              <a:t>	Employee &amp; Child(ren)	$4.24  - 3.71% increase 	</a:t>
            </a:r>
            <a:r>
              <a:rPr lang="en-US" sz="1800" b="1" dirty="0">
                <a:solidFill>
                  <a:srgbClr val="FF0000"/>
                </a:solidFill>
              </a:rPr>
              <a:t>$2.14 (1.8% decrease)</a:t>
            </a:r>
          </a:p>
          <a:p>
            <a:pPr>
              <a:lnSpc>
                <a:spcPct val="90000"/>
              </a:lnSpc>
              <a:buNone/>
              <a:defRPr/>
            </a:pPr>
            <a:endParaRPr lang="en-US" sz="1800" dirty="0"/>
          </a:p>
        </p:txBody>
      </p:sp>
    </p:spTree>
    <p:extLst>
      <p:ext uri="{BB962C8B-B14F-4D97-AF65-F5344CB8AC3E}">
        <p14:creationId xmlns:p14="http://schemas.microsoft.com/office/powerpoint/2010/main" val="1541599176"/>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8100" y="89133"/>
            <a:ext cx="7391400" cy="714375"/>
          </a:xfrm>
        </p:spPr>
        <p:txBody>
          <a:bodyPr/>
          <a:lstStyle/>
          <a:p>
            <a:r>
              <a:rPr lang="en-US" sz="2400" dirty="0"/>
              <a:t>Proposed Insurance Rates for - FY18 Plan Year September 1, 2017 – December 31, 2018 – (16 month period)</a:t>
            </a:r>
          </a:p>
        </p:txBody>
      </p:sp>
      <p:sp>
        <p:nvSpPr>
          <p:cNvPr id="3" name="Content Placeholder 2"/>
          <p:cNvSpPr>
            <a:spLocks noGrp="1"/>
          </p:cNvSpPr>
          <p:nvPr>
            <p:ph idx="1"/>
          </p:nvPr>
        </p:nvSpPr>
        <p:spPr>
          <a:xfrm>
            <a:off x="446088" y="1015191"/>
            <a:ext cx="8532812" cy="3833034"/>
          </a:xfrm>
        </p:spPr>
        <p:txBody>
          <a:bodyPr/>
          <a:lstStyle/>
          <a:p>
            <a:r>
              <a:rPr lang="en-US" sz="1800" dirty="0"/>
              <a:t>Retirees Medical: Monthly Retiree Contribution increase/decrease – Non-Medicare Plans </a:t>
            </a:r>
          </a:p>
          <a:p>
            <a:pPr marL="0" indent="0">
              <a:buNone/>
            </a:pPr>
            <a:r>
              <a:rPr lang="en-US" sz="1800" dirty="0"/>
              <a:t>			</a:t>
            </a:r>
            <a:r>
              <a:rPr lang="en-US" sz="1800" u="sng" dirty="0"/>
              <a:t>Kaiser HMO</a:t>
            </a:r>
            <a:r>
              <a:rPr lang="en-US" sz="1800" dirty="0"/>
              <a:t>		</a:t>
            </a:r>
            <a:r>
              <a:rPr lang="en-US" sz="1800" u="sng" dirty="0"/>
              <a:t>BCBS POS</a:t>
            </a:r>
          </a:p>
          <a:p>
            <a:pPr>
              <a:lnSpc>
                <a:spcPct val="80000"/>
              </a:lnSpc>
              <a:buNone/>
              <a:defRPr/>
            </a:pPr>
            <a:r>
              <a:rPr lang="en-US" sz="1800" dirty="0"/>
              <a:t>	Retiree Only     	 	</a:t>
            </a:r>
            <a:r>
              <a:rPr lang="en-US" sz="1800" b="1" dirty="0">
                <a:solidFill>
                  <a:srgbClr val="FF0000"/>
                </a:solidFill>
              </a:rPr>
              <a:t>($2.37-decrease)    </a:t>
            </a:r>
            <a:r>
              <a:rPr lang="en-US" sz="1800" dirty="0"/>
              <a:t>	 	$4.45-increase	</a:t>
            </a:r>
          </a:p>
          <a:p>
            <a:pPr>
              <a:lnSpc>
                <a:spcPct val="80000"/>
              </a:lnSpc>
              <a:buNone/>
              <a:defRPr/>
            </a:pPr>
            <a:r>
              <a:rPr lang="en-US" sz="1800" dirty="0"/>
              <a:t>	Retiree &amp; Spouse/DP  	</a:t>
            </a:r>
            <a:r>
              <a:rPr lang="en-US" sz="1800" b="1" dirty="0">
                <a:solidFill>
                  <a:srgbClr val="FF0000"/>
                </a:solidFill>
              </a:rPr>
              <a:t>($5.92-decrease)</a:t>
            </a:r>
            <a:r>
              <a:rPr lang="en-US" sz="1800" dirty="0"/>
              <a:t>	                 $11.15-increase</a:t>
            </a:r>
          </a:p>
          <a:p>
            <a:pPr>
              <a:lnSpc>
                <a:spcPct val="80000"/>
              </a:lnSpc>
              <a:buNone/>
              <a:defRPr/>
            </a:pPr>
            <a:r>
              <a:rPr lang="en-US" sz="1800" dirty="0"/>
              <a:t>                            		</a:t>
            </a:r>
          </a:p>
          <a:p>
            <a:r>
              <a:rPr lang="en-US" sz="1800" dirty="0"/>
              <a:t>Retirees Medical : Monthly Retiree Contribution increase – Medicare Advantage</a:t>
            </a:r>
          </a:p>
          <a:p>
            <a:pPr>
              <a:lnSpc>
                <a:spcPct val="80000"/>
              </a:lnSpc>
              <a:buNone/>
              <a:defRPr/>
            </a:pPr>
            <a:r>
              <a:rPr lang="en-US" sz="1800" dirty="0"/>
              <a:t>				*</a:t>
            </a:r>
            <a:r>
              <a:rPr lang="en-US" sz="1800" u="sng" dirty="0"/>
              <a:t>Kaiser  </a:t>
            </a:r>
            <a:r>
              <a:rPr lang="en-US" sz="1800" dirty="0"/>
              <a:t>          *</a:t>
            </a:r>
            <a:r>
              <a:rPr lang="en-US" sz="1800" u="sng" dirty="0"/>
              <a:t>UHC  </a:t>
            </a:r>
            <a:r>
              <a:rPr lang="en-US" sz="1800" dirty="0"/>
              <a:t>         *</a:t>
            </a:r>
            <a:r>
              <a:rPr lang="en-US" sz="1800" u="sng" dirty="0"/>
              <a:t>Aetna  </a:t>
            </a:r>
            <a:r>
              <a:rPr lang="en-US" sz="1800" dirty="0"/>
              <a:t>  </a:t>
            </a:r>
            <a:r>
              <a:rPr lang="en-US" sz="1800" i="1" dirty="0"/>
              <a:t>    **</a:t>
            </a:r>
            <a:r>
              <a:rPr lang="en-US" sz="1800" u="sng" dirty="0"/>
              <a:t>Aetna B only</a:t>
            </a:r>
          </a:p>
          <a:p>
            <a:pPr>
              <a:lnSpc>
                <a:spcPct val="80000"/>
              </a:lnSpc>
              <a:buNone/>
              <a:defRPr/>
            </a:pPr>
            <a:r>
              <a:rPr lang="en-US" sz="1800" dirty="0"/>
              <a:t>	Retiree Only     		$1.32 	     </a:t>
            </a:r>
            <a:r>
              <a:rPr lang="en-US" sz="1800" b="1" dirty="0">
                <a:solidFill>
                  <a:srgbClr val="FF0000"/>
                </a:solidFill>
              </a:rPr>
              <a:t>(- $0.09)          </a:t>
            </a:r>
            <a:r>
              <a:rPr lang="en-US" sz="1800" dirty="0"/>
              <a:t>$0.0	$0.0</a:t>
            </a:r>
          </a:p>
          <a:p>
            <a:pPr>
              <a:lnSpc>
                <a:spcPct val="80000"/>
              </a:lnSpc>
              <a:buNone/>
              <a:defRPr/>
            </a:pPr>
            <a:r>
              <a:rPr lang="en-US" sz="1800" dirty="0"/>
              <a:t>	Retiree &amp; Spouse/DP  	$2.64	     </a:t>
            </a:r>
            <a:r>
              <a:rPr lang="en-US" sz="1800" b="1" dirty="0">
                <a:solidFill>
                  <a:srgbClr val="FF0000"/>
                </a:solidFill>
              </a:rPr>
              <a:t>(- $0.18)          </a:t>
            </a:r>
            <a:r>
              <a:rPr lang="en-US" sz="1800" dirty="0"/>
              <a:t>$0.0       	$0.0</a:t>
            </a:r>
          </a:p>
          <a:p>
            <a:pPr>
              <a:lnSpc>
                <a:spcPct val="80000"/>
              </a:lnSpc>
              <a:buNone/>
              <a:defRPr/>
            </a:pPr>
            <a:endParaRPr lang="en-US" sz="1800" dirty="0"/>
          </a:p>
          <a:p>
            <a:pPr>
              <a:lnSpc>
                <a:spcPct val="80000"/>
              </a:lnSpc>
              <a:buNone/>
              <a:defRPr/>
            </a:pPr>
            <a:r>
              <a:rPr lang="en-US" sz="1800" dirty="0"/>
              <a:t>	Non-Medicare Eligible Spouse/Domestic Partner/Dependents are not eligible to participate in Aetna Medicare Advantage Plans</a:t>
            </a:r>
          </a:p>
          <a:p>
            <a:pPr>
              <a:lnSpc>
                <a:spcPct val="80000"/>
              </a:lnSpc>
              <a:buNone/>
              <a:defRPr/>
            </a:pPr>
            <a:r>
              <a:rPr lang="en-US" sz="1800" dirty="0"/>
              <a:t>                            	</a:t>
            </a:r>
          </a:p>
          <a:p>
            <a:pPr>
              <a:lnSpc>
                <a:spcPct val="80000"/>
              </a:lnSpc>
              <a:buNone/>
              <a:defRPr/>
            </a:pPr>
            <a:endParaRPr lang="en-US" sz="1800" dirty="0"/>
          </a:p>
          <a:p>
            <a:pPr marL="0" indent="0">
              <a:buNone/>
            </a:pPr>
            <a:r>
              <a:rPr lang="en-US" dirty="0"/>
              <a:t>*Medicare Part A &amp; Part B required with $104.90 monthly Part B Premium required</a:t>
            </a:r>
          </a:p>
          <a:p>
            <a:pPr marL="0" indent="0">
              <a:buNone/>
            </a:pPr>
            <a:r>
              <a:rPr lang="en-US" dirty="0"/>
              <a:t>**Medicare Part B required with $104.90 monthly Part B Premium required</a:t>
            </a:r>
          </a:p>
          <a:p>
            <a:pPr marL="0" indent="0">
              <a:buNone/>
            </a:pPr>
            <a:endParaRPr lang="en-US" dirty="0"/>
          </a:p>
        </p:txBody>
      </p:sp>
    </p:spTree>
    <p:extLst>
      <p:ext uri="{BB962C8B-B14F-4D97-AF65-F5344CB8AC3E}">
        <p14:creationId xmlns:p14="http://schemas.microsoft.com/office/powerpoint/2010/main" val="1863590809"/>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Proposed Insurance Rates for - FY18 Plan Year September 1, 2017 – December 31, 2018 – (16 month period</a:t>
            </a:r>
            <a:r>
              <a:rPr lang="en-US" dirty="0"/>
              <a:t>)</a:t>
            </a:r>
          </a:p>
        </p:txBody>
      </p:sp>
      <p:sp>
        <p:nvSpPr>
          <p:cNvPr id="3" name="Content Placeholder 2"/>
          <p:cNvSpPr>
            <a:spLocks noGrp="1"/>
          </p:cNvSpPr>
          <p:nvPr>
            <p:ph idx="1"/>
          </p:nvPr>
        </p:nvSpPr>
        <p:spPr>
          <a:xfrm>
            <a:off x="446088" y="1015191"/>
            <a:ext cx="8532812" cy="3440906"/>
          </a:xfrm>
        </p:spPr>
        <p:txBody>
          <a:bodyPr/>
          <a:lstStyle/>
          <a:p>
            <a:endParaRPr lang="en-US" sz="1800" dirty="0"/>
          </a:p>
          <a:p>
            <a:r>
              <a:rPr lang="en-US" sz="1800" dirty="0"/>
              <a:t>Dental: Bi-Weekly Employee / Retiree Monthly Contributions</a:t>
            </a:r>
          </a:p>
          <a:p>
            <a:pPr>
              <a:lnSpc>
                <a:spcPct val="80000"/>
              </a:lnSpc>
              <a:buNone/>
              <a:defRPr/>
            </a:pPr>
            <a:r>
              <a:rPr lang="en-US" sz="1800" dirty="0"/>
              <a:t>				</a:t>
            </a:r>
            <a:r>
              <a:rPr lang="en-US" sz="1800" u="sng" dirty="0"/>
              <a:t>BCBS  (Low Option)</a:t>
            </a:r>
            <a:r>
              <a:rPr lang="en-US" sz="1800" dirty="0"/>
              <a:t>	                 </a:t>
            </a:r>
            <a:r>
              <a:rPr lang="en-US" sz="1800" u="sng" dirty="0"/>
              <a:t>Delta Dental DHMO</a:t>
            </a:r>
          </a:p>
          <a:p>
            <a:pPr>
              <a:lnSpc>
                <a:spcPct val="80000"/>
              </a:lnSpc>
              <a:buNone/>
              <a:defRPr/>
            </a:pPr>
            <a:r>
              <a:rPr lang="en-US" sz="1800" dirty="0"/>
              <a:t>	Employee Only     	No Change	 	No Change 	</a:t>
            </a:r>
          </a:p>
          <a:p>
            <a:pPr>
              <a:lnSpc>
                <a:spcPct val="80000"/>
              </a:lnSpc>
              <a:buNone/>
              <a:defRPr/>
            </a:pPr>
            <a:r>
              <a:rPr lang="en-US" sz="1800" dirty="0"/>
              <a:t>	Employee &amp; Family  	No Change	 	No Change</a:t>
            </a:r>
          </a:p>
          <a:p>
            <a:pPr>
              <a:lnSpc>
                <a:spcPct val="80000"/>
              </a:lnSpc>
              <a:buNone/>
              <a:defRPr/>
            </a:pPr>
            <a:endParaRPr lang="en-US" sz="1800" dirty="0"/>
          </a:p>
          <a:p>
            <a:pPr>
              <a:lnSpc>
                <a:spcPct val="80000"/>
              </a:lnSpc>
              <a:buNone/>
              <a:defRPr/>
            </a:pPr>
            <a:r>
              <a:rPr lang="en-US" sz="1800" dirty="0"/>
              <a:t>                            		</a:t>
            </a:r>
            <a:r>
              <a:rPr lang="en-US" sz="1800" u="sng" dirty="0"/>
              <a:t>BCBS (High Option)</a:t>
            </a:r>
            <a:r>
              <a:rPr lang="en-US" sz="1800" dirty="0"/>
              <a:t> 	</a:t>
            </a:r>
          </a:p>
          <a:p>
            <a:pPr>
              <a:lnSpc>
                <a:spcPct val="80000"/>
              </a:lnSpc>
              <a:buNone/>
              <a:defRPr/>
            </a:pPr>
            <a:r>
              <a:rPr lang="en-US" sz="1800" dirty="0"/>
              <a:t>	Employee Only 		 No Change 				</a:t>
            </a:r>
          </a:p>
          <a:p>
            <a:pPr>
              <a:lnSpc>
                <a:spcPct val="80000"/>
              </a:lnSpc>
              <a:buNone/>
              <a:defRPr/>
            </a:pPr>
            <a:r>
              <a:rPr lang="en-US" sz="1800" dirty="0"/>
              <a:t>	Employee &amp; Family 	 No Change 			</a:t>
            </a:r>
          </a:p>
          <a:p>
            <a:pPr marL="0" indent="0">
              <a:buNone/>
            </a:pPr>
            <a:endParaRPr lang="en-US" sz="1800" dirty="0"/>
          </a:p>
          <a:p>
            <a:r>
              <a:rPr lang="en-US" sz="1800" dirty="0"/>
              <a:t>Vision : Bi-Weekly Employee / Retiree Monthly Contributions</a:t>
            </a:r>
          </a:p>
          <a:p>
            <a:pPr>
              <a:lnSpc>
                <a:spcPct val="80000"/>
              </a:lnSpc>
              <a:buNone/>
              <a:defRPr/>
            </a:pPr>
            <a:r>
              <a:rPr lang="en-US" sz="1800" dirty="0"/>
              <a:t>				</a:t>
            </a:r>
            <a:r>
              <a:rPr lang="en-US" sz="1800" u="sng" dirty="0"/>
              <a:t>UHC Vision</a:t>
            </a:r>
          </a:p>
          <a:p>
            <a:pPr>
              <a:lnSpc>
                <a:spcPct val="80000"/>
              </a:lnSpc>
              <a:buNone/>
              <a:defRPr/>
            </a:pPr>
            <a:r>
              <a:rPr lang="en-US" sz="1800" dirty="0"/>
              <a:t>	Employee Only     	 No Change 		</a:t>
            </a:r>
          </a:p>
          <a:p>
            <a:pPr>
              <a:lnSpc>
                <a:spcPct val="80000"/>
              </a:lnSpc>
              <a:buNone/>
              <a:defRPr/>
            </a:pPr>
            <a:r>
              <a:rPr lang="en-US" sz="1800" dirty="0"/>
              <a:t>	Employee &amp; Family  	 No Change 	</a:t>
            </a:r>
          </a:p>
          <a:p>
            <a:pPr>
              <a:lnSpc>
                <a:spcPct val="80000"/>
              </a:lnSpc>
              <a:buNone/>
              <a:defRPr/>
            </a:pPr>
            <a:r>
              <a:rPr lang="en-US" sz="1800" dirty="0"/>
              <a:t>                            	</a:t>
            </a:r>
          </a:p>
          <a:p>
            <a:pPr marL="0" indent="0">
              <a:buNone/>
            </a:pPr>
            <a:r>
              <a:rPr lang="en-US" dirty="0"/>
              <a:t>	</a:t>
            </a:r>
          </a:p>
          <a:p>
            <a:endParaRPr lang="en-US" dirty="0"/>
          </a:p>
          <a:p>
            <a:pPr marL="0" indent="0">
              <a:buNone/>
            </a:pPr>
            <a:endParaRPr lang="en-US" dirty="0"/>
          </a:p>
        </p:txBody>
      </p:sp>
    </p:spTree>
    <p:extLst>
      <p:ext uri="{BB962C8B-B14F-4D97-AF65-F5344CB8AC3E}">
        <p14:creationId xmlns:p14="http://schemas.microsoft.com/office/powerpoint/2010/main" val="1788972247"/>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2017 Premium Comparisons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49039880"/>
              </p:ext>
            </p:extLst>
          </p:nvPr>
        </p:nvGraphicFramePr>
        <p:xfrm>
          <a:off x="446088" y="1015604"/>
          <a:ext cx="8229600" cy="303276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xmlns="" val="952043681"/>
                    </a:ext>
                  </a:extLst>
                </a:gridCol>
                <a:gridCol w="4114800">
                  <a:extLst>
                    <a:ext uri="{9D8B030D-6E8A-4147-A177-3AD203B41FA5}">
                      <a16:colId xmlns:a16="http://schemas.microsoft.com/office/drawing/2014/main" xmlns="" val="3242464840"/>
                    </a:ext>
                  </a:extLst>
                </a:gridCol>
              </a:tblGrid>
              <a:tr h="278130">
                <a:tc>
                  <a:txBody>
                    <a:bodyPr/>
                    <a:lstStyle/>
                    <a:p>
                      <a:pPr algn="ctr"/>
                      <a:r>
                        <a:rPr lang="en-US" sz="1400" dirty="0"/>
                        <a:t>Name</a:t>
                      </a:r>
                    </a:p>
                  </a:txBody>
                  <a:tcPr marT="34290" marB="34290"/>
                </a:tc>
                <a:tc>
                  <a:txBody>
                    <a:bodyPr/>
                    <a:lstStyle/>
                    <a:p>
                      <a:pPr algn="ctr"/>
                      <a:r>
                        <a:rPr lang="en-US" sz="1400" dirty="0"/>
                        <a:t>2017 Premium Increase</a:t>
                      </a:r>
                    </a:p>
                  </a:txBody>
                  <a:tcPr marT="34290" marB="34290"/>
                </a:tc>
                <a:extLst>
                  <a:ext uri="{0D108BD9-81ED-4DB2-BD59-A6C34878D82A}">
                    <a16:rowId xmlns:a16="http://schemas.microsoft.com/office/drawing/2014/main" xmlns="" val="3754388562"/>
                  </a:ext>
                </a:extLst>
              </a:tr>
              <a:tr h="480060">
                <a:tc>
                  <a:txBody>
                    <a:bodyPr/>
                    <a:lstStyle/>
                    <a:p>
                      <a:r>
                        <a:rPr lang="en-US" sz="1400" dirty="0"/>
                        <a:t>City of Atlanta</a:t>
                      </a:r>
                    </a:p>
                  </a:txBody>
                  <a:tcPr marT="34290" marB="34290" anchor="ctr"/>
                </a:tc>
                <a:tc>
                  <a:txBody>
                    <a:bodyPr/>
                    <a:lstStyle/>
                    <a:p>
                      <a:r>
                        <a:rPr lang="en-US" sz="1400" dirty="0"/>
                        <a:t>POS (BCBS) </a:t>
                      </a:r>
                      <a:r>
                        <a:rPr lang="en-US" sz="1400" b="1" dirty="0">
                          <a:solidFill>
                            <a:srgbClr val="FF0000"/>
                          </a:solidFill>
                        </a:rPr>
                        <a:t>1.8%</a:t>
                      </a:r>
                      <a:r>
                        <a:rPr lang="en-US" sz="1400" b="1" baseline="0" dirty="0">
                          <a:solidFill>
                            <a:srgbClr val="FF0000"/>
                          </a:solidFill>
                        </a:rPr>
                        <a:t> Decrease</a:t>
                      </a:r>
                    </a:p>
                    <a:p>
                      <a:r>
                        <a:rPr lang="en-US" sz="1400" baseline="0" dirty="0"/>
                        <a:t>HMO (Kaiser) 3.67% Increase</a:t>
                      </a:r>
                      <a:endParaRPr lang="en-US" sz="1400" dirty="0"/>
                    </a:p>
                  </a:txBody>
                  <a:tcPr marT="34290" marB="34290"/>
                </a:tc>
                <a:extLst>
                  <a:ext uri="{0D108BD9-81ED-4DB2-BD59-A6C34878D82A}">
                    <a16:rowId xmlns:a16="http://schemas.microsoft.com/office/drawing/2014/main" xmlns="" val="855045102"/>
                  </a:ext>
                </a:extLst>
              </a:tr>
              <a:tr h="278130">
                <a:tc>
                  <a:txBody>
                    <a:bodyPr/>
                    <a:lstStyle/>
                    <a:p>
                      <a:r>
                        <a:rPr lang="en-US" sz="1400" dirty="0"/>
                        <a:t>Cobb County</a:t>
                      </a:r>
                    </a:p>
                  </a:txBody>
                  <a:tcPr marT="34290" marB="34290" anchor="ctr"/>
                </a:tc>
                <a:tc>
                  <a:txBody>
                    <a:bodyPr/>
                    <a:lstStyle/>
                    <a:p>
                      <a:r>
                        <a:rPr lang="en-US" sz="1400" dirty="0"/>
                        <a:t>No Increase (Changed Plan Design)</a:t>
                      </a:r>
                    </a:p>
                  </a:txBody>
                  <a:tcPr marT="34290" marB="34290"/>
                </a:tc>
                <a:extLst>
                  <a:ext uri="{0D108BD9-81ED-4DB2-BD59-A6C34878D82A}">
                    <a16:rowId xmlns:a16="http://schemas.microsoft.com/office/drawing/2014/main" xmlns="" val="2141226691"/>
                  </a:ext>
                </a:extLst>
              </a:tr>
              <a:tr h="480060">
                <a:tc>
                  <a:txBody>
                    <a:bodyPr/>
                    <a:lstStyle/>
                    <a:p>
                      <a:r>
                        <a:rPr lang="en-US" sz="1400" dirty="0"/>
                        <a:t>Clayton</a:t>
                      </a:r>
                      <a:r>
                        <a:rPr lang="en-US" sz="1400" baseline="0" dirty="0"/>
                        <a:t> County</a:t>
                      </a:r>
                      <a:endParaRPr lang="en-US" sz="1400" dirty="0"/>
                    </a:p>
                  </a:txBody>
                  <a:tcPr marT="34290" marB="34290" anchor="ctr"/>
                </a:tc>
                <a:tc>
                  <a:txBody>
                    <a:bodyPr/>
                    <a:lstStyle/>
                    <a:p>
                      <a:r>
                        <a:rPr lang="en-US" sz="1400" dirty="0"/>
                        <a:t>POS (BCBS) 9% increase</a:t>
                      </a:r>
                    </a:p>
                    <a:p>
                      <a:r>
                        <a:rPr lang="en-US" sz="1400" dirty="0"/>
                        <a:t>HMO</a:t>
                      </a:r>
                      <a:r>
                        <a:rPr lang="en-US" sz="1400" baseline="0" dirty="0"/>
                        <a:t> </a:t>
                      </a:r>
                      <a:r>
                        <a:rPr lang="en-US" sz="1400" dirty="0"/>
                        <a:t>7.6% Increase</a:t>
                      </a:r>
                    </a:p>
                  </a:txBody>
                  <a:tcPr marT="34290" marB="34290"/>
                </a:tc>
                <a:extLst>
                  <a:ext uri="{0D108BD9-81ED-4DB2-BD59-A6C34878D82A}">
                    <a16:rowId xmlns:a16="http://schemas.microsoft.com/office/drawing/2014/main" xmlns="" val="2300601020"/>
                  </a:ext>
                </a:extLst>
              </a:tr>
              <a:tr h="278130">
                <a:tc>
                  <a:txBody>
                    <a:bodyPr/>
                    <a:lstStyle/>
                    <a:p>
                      <a:r>
                        <a:rPr lang="en-US" sz="1400" dirty="0"/>
                        <a:t>Dekalb County</a:t>
                      </a:r>
                    </a:p>
                  </a:txBody>
                  <a:tcPr marT="34290" marB="34290" anchor="ctr"/>
                </a:tc>
                <a:tc>
                  <a:txBody>
                    <a:bodyPr/>
                    <a:lstStyle/>
                    <a:p>
                      <a:r>
                        <a:rPr lang="en-US" sz="1400" dirty="0"/>
                        <a:t>No Increase (Changed Plan</a:t>
                      </a:r>
                      <a:r>
                        <a:rPr lang="en-US" sz="1400" baseline="0" dirty="0"/>
                        <a:t> Design)</a:t>
                      </a:r>
                      <a:endParaRPr lang="en-US" sz="1400" dirty="0"/>
                    </a:p>
                  </a:txBody>
                  <a:tcPr marT="34290" marB="34290"/>
                </a:tc>
                <a:extLst>
                  <a:ext uri="{0D108BD9-81ED-4DB2-BD59-A6C34878D82A}">
                    <a16:rowId xmlns:a16="http://schemas.microsoft.com/office/drawing/2014/main" xmlns="" val="1311005245"/>
                  </a:ext>
                </a:extLst>
              </a:tr>
              <a:tr h="480060">
                <a:tc>
                  <a:txBody>
                    <a:bodyPr/>
                    <a:lstStyle/>
                    <a:p>
                      <a:r>
                        <a:rPr lang="en-US" sz="1400" dirty="0"/>
                        <a:t>Fulton County</a:t>
                      </a:r>
                    </a:p>
                  </a:txBody>
                  <a:tcPr marT="34290" marB="34290" anchor="ctr"/>
                </a:tc>
                <a:tc>
                  <a:txBody>
                    <a:bodyPr/>
                    <a:lstStyle/>
                    <a:p>
                      <a:r>
                        <a:rPr lang="en-US" sz="1400" dirty="0"/>
                        <a:t>POS (BCBS) </a:t>
                      </a:r>
                      <a:r>
                        <a:rPr lang="en-US" sz="1400" b="1" dirty="0">
                          <a:solidFill>
                            <a:srgbClr val="FF0000"/>
                          </a:solidFill>
                        </a:rPr>
                        <a:t>2% Decrease</a:t>
                      </a:r>
                    </a:p>
                    <a:p>
                      <a:r>
                        <a:rPr lang="en-US" sz="1400" dirty="0"/>
                        <a:t>HMO (Kaiser) 7.5%</a:t>
                      </a:r>
                      <a:r>
                        <a:rPr lang="en-US" sz="1400" baseline="0" dirty="0"/>
                        <a:t> Increase</a:t>
                      </a:r>
                      <a:endParaRPr lang="en-US" sz="1400" dirty="0"/>
                    </a:p>
                  </a:txBody>
                  <a:tcPr marT="34290" marB="34290"/>
                </a:tc>
                <a:extLst>
                  <a:ext uri="{0D108BD9-81ED-4DB2-BD59-A6C34878D82A}">
                    <a16:rowId xmlns:a16="http://schemas.microsoft.com/office/drawing/2014/main" xmlns="" val="351430819"/>
                  </a:ext>
                </a:extLst>
              </a:tr>
              <a:tr h="480060">
                <a:tc>
                  <a:txBody>
                    <a:bodyPr/>
                    <a:lstStyle/>
                    <a:p>
                      <a:r>
                        <a:rPr lang="en-US" sz="1400" dirty="0"/>
                        <a:t>Gwinnett County</a:t>
                      </a:r>
                    </a:p>
                  </a:txBody>
                  <a:tcPr marT="34290" marB="34290" anchor="ctr"/>
                </a:tc>
                <a:tc>
                  <a:txBody>
                    <a:bodyPr/>
                    <a:lstStyle/>
                    <a:p>
                      <a:r>
                        <a:rPr lang="en-US" sz="1400" dirty="0"/>
                        <a:t>POS 9% Increase</a:t>
                      </a:r>
                    </a:p>
                    <a:p>
                      <a:r>
                        <a:rPr lang="en-US" sz="1400" dirty="0"/>
                        <a:t>HMO 9% Increase</a:t>
                      </a:r>
                    </a:p>
                  </a:txBody>
                  <a:tcPr marT="34290" marB="34290"/>
                </a:tc>
                <a:extLst>
                  <a:ext uri="{0D108BD9-81ED-4DB2-BD59-A6C34878D82A}">
                    <a16:rowId xmlns:a16="http://schemas.microsoft.com/office/drawing/2014/main" xmlns="" val="467785988"/>
                  </a:ext>
                </a:extLst>
              </a:tr>
              <a:tr h="278130">
                <a:tc>
                  <a:txBody>
                    <a:bodyPr/>
                    <a:lstStyle/>
                    <a:p>
                      <a:r>
                        <a:rPr lang="en-US" sz="1400" dirty="0"/>
                        <a:t>MARTA</a:t>
                      </a:r>
                    </a:p>
                  </a:txBody>
                  <a:tcPr marT="34290" marB="34290" anchor="ctr"/>
                </a:tc>
                <a:tc>
                  <a:txBody>
                    <a:bodyPr/>
                    <a:lstStyle/>
                    <a:p>
                      <a:r>
                        <a:rPr lang="en-US" sz="1400" dirty="0"/>
                        <a:t>4.2% Premium Increase</a:t>
                      </a:r>
                    </a:p>
                  </a:txBody>
                  <a:tcPr marT="34290" marB="34290"/>
                </a:tc>
                <a:extLst>
                  <a:ext uri="{0D108BD9-81ED-4DB2-BD59-A6C34878D82A}">
                    <a16:rowId xmlns:a16="http://schemas.microsoft.com/office/drawing/2014/main" xmlns="" val="2635021041"/>
                  </a:ext>
                </a:extLst>
              </a:tr>
            </a:tbl>
          </a:graphicData>
        </a:graphic>
      </p:graphicFrame>
      <p:sp>
        <p:nvSpPr>
          <p:cNvPr id="7" name="TextBox 6"/>
          <p:cNvSpPr txBox="1"/>
          <p:nvPr/>
        </p:nvSpPr>
        <p:spPr>
          <a:xfrm>
            <a:off x="446088" y="4181402"/>
            <a:ext cx="8240712" cy="1169551"/>
          </a:xfrm>
          <a:prstGeom prst="rect">
            <a:avLst/>
          </a:prstGeom>
          <a:noFill/>
        </p:spPr>
        <p:txBody>
          <a:bodyPr wrap="square" rtlCol="0">
            <a:spAutoFit/>
          </a:bodyPr>
          <a:lstStyle/>
          <a:p>
            <a:pPr marL="285750" indent="-285750">
              <a:buFont typeface="Wingdings" panose="05000000000000000000" pitchFamily="2" charset="2"/>
              <a:buChar char="§"/>
            </a:pPr>
            <a:r>
              <a:rPr lang="en-US" sz="1400" b="0" dirty="0"/>
              <a:t>The rates above are for Pan Year 2017.</a:t>
            </a:r>
          </a:p>
          <a:p>
            <a:pPr marL="285750" indent="-285750">
              <a:buFont typeface="Wingdings" panose="05000000000000000000" pitchFamily="2" charset="2"/>
              <a:buChar char="§"/>
            </a:pPr>
            <a:r>
              <a:rPr lang="en-US" sz="1400" b="0" dirty="0"/>
              <a:t>All of the entities listed above are currently negotiating their 2018 rates and the data above may change for their upcoming plan year.</a:t>
            </a:r>
          </a:p>
          <a:p>
            <a:pPr marL="285750" indent="-285750">
              <a:buFont typeface="Wingdings" panose="05000000000000000000" pitchFamily="2" charset="2"/>
              <a:buChar char="§"/>
            </a:pPr>
            <a:r>
              <a:rPr lang="en-US" sz="1400" b="0" dirty="0"/>
              <a:t>The City of Atlanta plan information will be in effect until 12/31/2018.</a:t>
            </a:r>
          </a:p>
        </p:txBody>
      </p:sp>
    </p:spTree>
    <p:extLst>
      <p:ext uri="{BB962C8B-B14F-4D97-AF65-F5344CB8AC3E}">
        <p14:creationId xmlns:p14="http://schemas.microsoft.com/office/powerpoint/2010/main" val="494434211"/>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08183"/>
            <a:ext cx="8191500" cy="714375"/>
          </a:xfrm>
        </p:spPr>
        <p:txBody>
          <a:bodyPr/>
          <a:lstStyle/>
          <a:p>
            <a:pPr algn="ctr"/>
            <a:r>
              <a:rPr lang="en-US" dirty="0"/>
              <a:t>COA Benefit Plans Annual Review</a:t>
            </a:r>
          </a:p>
        </p:txBody>
      </p:sp>
      <p:sp>
        <p:nvSpPr>
          <p:cNvPr id="3" name="Content Placeholder 2"/>
          <p:cNvSpPr>
            <a:spLocks noGrp="1"/>
          </p:cNvSpPr>
          <p:nvPr>
            <p:ph idx="1"/>
          </p:nvPr>
        </p:nvSpPr>
        <p:spPr/>
        <p:txBody>
          <a:bodyPr/>
          <a:lstStyle/>
          <a:p>
            <a:r>
              <a:rPr lang="en-US" sz="2400" dirty="0"/>
              <a:t>Benefit Plan Benchmarks</a:t>
            </a:r>
          </a:p>
          <a:p>
            <a:r>
              <a:rPr lang="en-US" sz="2400" dirty="0"/>
              <a:t>OPEB Overview</a:t>
            </a:r>
          </a:p>
          <a:p>
            <a:r>
              <a:rPr lang="en-US" sz="2400" dirty="0"/>
              <a:t>Cost Containment Outcomes</a:t>
            </a:r>
          </a:p>
          <a:p>
            <a:r>
              <a:rPr lang="en-US" sz="2400" dirty="0"/>
              <a:t>Health Plan Challenges</a:t>
            </a:r>
          </a:p>
          <a:p>
            <a:r>
              <a:rPr lang="en-US" sz="2400" dirty="0"/>
              <a:t>Benefit Plan Changes – 16 Month Period</a:t>
            </a:r>
          </a:p>
          <a:p>
            <a:r>
              <a:rPr lang="en-US" sz="2400" dirty="0"/>
              <a:t>Comparison to other Metro Municipalities</a:t>
            </a:r>
          </a:p>
          <a:p>
            <a:r>
              <a:rPr lang="en-US" sz="2400" dirty="0"/>
              <a:t>Open Enrollment </a:t>
            </a:r>
          </a:p>
          <a:p>
            <a:pPr marL="0" indent="0">
              <a:buNone/>
            </a:pPr>
            <a:endParaRPr lang="en-US" dirty="0"/>
          </a:p>
          <a:p>
            <a:endParaRPr lang="en-US" dirty="0"/>
          </a:p>
        </p:txBody>
      </p:sp>
    </p:spTree>
    <p:extLst>
      <p:ext uri="{BB962C8B-B14F-4D97-AF65-F5344CB8AC3E}">
        <p14:creationId xmlns:p14="http://schemas.microsoft.com/office/powerpoint/2010/main" val="3937660308"/>
      </p:ext>
    </p:extLst>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2017 HMO Plan Comparison</a:t>
            </a:r>
          </a:p>
        </p:txBody>
      </p:sp>
      <p:graphicFrame>
        <p:nvGraphicFramePr>
          <p:cNvPr id="4" name="Table Placeholder 3"/>
          <p:cNvGraphicFramePr>
            <a:graphicFrameLocks noGrp="1"/>
          </p:cNvGraphicFramePr>
          <p:nvPr>
            <p:ph type="tbl" idx="1"/>
            <p:extLst>
              <p:ext uri="{D42A27DB-BD31-4B8C-83A1-F6EECF244321}">
                <p14:modId xmlns:p14="http://schemas.microsoft.com/office/powerpoint/2010/main" val="1084779514"/>
              </p:ext>
            </p:extLst>
          </p:nvPr>
        </p:nvGraphicFramePr>
        <p:xfrm>
          <a:off x="457200" y="1112520"/>
          <a:ext cx="8229600" cy="2552700"/>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xmlns="" val="702469065"/>
                    </a:ext>
                  </a:extLst>
                </a:gridCol>
                <a:gridCol w="1965642">
                  <a:extLst>
                    <a:ext uri="{9D8B030D-6E8A-4147-A177-3AD203B41FA5}">
                      <a16:colId xmlns:a16="http://schemas.microsoft.com/office/drawing/2014/main" xmlns="" val="1399753732"/>
                    </a:ext>
                  </a:extLst>
                </a:gridCol>
                <a:gridCol w="1554480">
                  <a:extLst>
                    <a:ext uri="{9D8B030D-6E8A-4147-A177-3AD203B41FA5}">
                      <a16:colId xmlns:a16="http://schemas.microsoft.com/office/drawing/2014/main" xmlns="" val="4225630733"/>
                    </a:ext>
                  </a:extLst>
                </a:gridCol>
                <a:gridCol w="1725930">
                  <a:extLst>
                    <a:ext uri="{9D8B030D-6E8A-4147-A177-3AD203B41FA5}">
                      <a16:colId xmlns:a16="http://schemas.microsoft.com/office/drawing/2014/main" xmlns="" val="1833354175"/>
                    </a:ext>
                  </a:extLst>
                </a:gridCol>
                <a:gridCol w="1337628">
                  <a:extLst>
                    <a:ext uri="{9D8B030D-6E8A-4147-A177-3AD203B41FA5}">
                      <a16:colId xmlns:a16="http://schemas.microsoft.com/office/drawing/2014/main" xmlns="" val="2227547553"/>
                    </a:ext>
                  </a:extLst>
                </a:gridCol>
              </a:tblGrid>
              <a:tr h="480060">
                <a:tc>
                  <a:txBody>
                    <a:bodyPr/>
                    <a:lstStyle/>
                    <a:p>
                      <a:pPr algn="ctr"/>
                      <a:r>
                        <a:rPr lang="en-US" sz="1400" dirty="0"/>
                        <a:t>Name</a:t>
                      </a:r>
                    </a:p>
                  </a:txBody>
                  <a:tcPr marT="34290" marB="34290"/>
                </a:tc>
                <a:tc>
                  <a:txBody>
                    <a:bodyPr/>
                    <a:lstStyle/>
                    <a:p>
                      <a:pPr algn="ctr"/>
                      <a:r>
                        <a:rPr lang="en-US" sz="1400" dirty="0"/>
                        <a:t>Plan Name</a:t>
                      </a:r>
                    </a:p>
                  </a:txBody>
                  <a:tcPr marT="34290" marB="34290"/>
                </a:tc>
                <a:tc>
                  <a:txBody>
                    <a:bodyPr/>
                    <a:lstStyle/>
                    <a:p>
                      <a:pPr algn="ctr"/>
                      <a:r>
                        <a:rPr lang="en-US" sz="1400" dirty="0"/>
                        <a:t>Plan Year Deductible</a:t>
                      </a:r>
                    </a:p>
                  </a:txBody>
                  <a:tcPr marT="34290" marB="34290"/>
                </a:tc>
                <a:tc>
                  <a:txBody>
                    <a:bodyPr/>
                    <a:lstStyle/>
                    <a:p>
                      <a:pPr algn="ctr"/>
                      <a:r>
                        <a:rPr lang="en-US" sz="1400" dirty="0"/>
                        <a:t>Out of Pocket Max</a:t>
                      </a:r>
                    </a:p>
                  </a:txBody>
                  <a:tcPr marT="34290" marB="34290"/>
                </a:tc>
                <a:tc>
                  <a:txBody>
                    <a:bodyPr/>
                    <a:lstStyle/>
                    <a:p>
                      <a:pPr algn="ctr"/>
                      <a:r>
                        <a:rPr lang="en-US" sz="1400" dirty="0"/>
                        <a:t>Coinsurance</a:t>
                      </a:r>
                    </a:p>
                  </a:txBody>
                  <a:tcPr marT="34290" marB="34290"/>
                </a:tc>
                <a:extLst>
                  <a:ext uri="{0D108BD9-81ED-4DB2-BD59-A6C34878D82A}">
                    <a16:rowId xmlns:a16="http://schemas.microsoft.com/office/drawing/2014/main" xmlns="" val="2448142789"/>
                  </a:ext>
                </a:extLst>
              </a:tr>
              <a:tr h="278130">
                <a:tc>
                  <a:txBody>
                    <a:bodyPr/>
                    <a:lstStyle/>
                    <a:p>
                      <a:r>
                        <a:rPr lang="en-US" sz="1400" dirty="0"/>
                        <a:t>City of Atlanta</a:t>
                      </a:r>
                    </a:p>
                  </a:txBody>
                  <a:tcPr marT="34290" marB="34290"/>
                </a:tc>
                <a:tc>
                  <a:txBody>
                    <a:bodyPr/>
                    <a:lstStyle/>
                    <a:p>
                      <a:r>
                        <a:rPr lang="en-US" sz="1400" dirty="0"/>
                        <a:t>Kaiser HMO</a:t>
                      </a:r>
                    </a:p>
                  </a:txBody>
                  <a:tcPr marT="34290" marB="34290"/>
                </a:tc>
                <a:tc>
                  <a:txBody>
                    <a:bodyPr/>
                    <a:lstStyle/>
                    <a:p>
                      <a:r>
                        <a:rPr lang="en-US" sz="1400" dirty="0"/>
                        <a:t>$500/$1500</a:t>
                      </a:r>
                    </a:p>
                  </a:txBody>
                  <a:tcPr marT="34290" marB="34290"/>
                </a:tc>
                <a:tc>
                  <a:txBody>
                    <a:bodyPr/>
                    <a:lstStyle/>
                    <a:p>
                      <a:r>
                        <a:rPr lang="en-US" sz="1400" dirty="0"/>
                        <a:t>$2500/$7500</a:t>
                      </a:r>
                    </a:p>
                  </a:txBody>
                  <a:tcPr marT="34290" marB="34290"/>
                </a:tc>
                <a:tc>
                  <a:txBody>
                    <a:bodyPr/>
                    <a:lstStyle/>
                    <a:p>
                      <a:r>
                        <a:rPr lang="en-US" sz="1400" dirty="0"/>
                        <a:t>10%</a:t>
                      </a:r>
                    </a:p>
                  </a:txBody>
                  <a:tcPr marT="34290" marB="34290"/>
                </a:tc>
                <a:extLst>
                  <a:ext uri="{0D108BD9-81ED-4DB2-BD59-A6C34878D82A}">
                    <a16:rowId xmlns:a16="http://schemas.microsoft.com/office/drawing/2014/main" xmlns="" val="638090150"/>
                  </a:ext>
                </a:extLst>
              </a:tr>
              <a:tr h="480060">
                <a:tc>
                  <a:txBody>
                    <a:bodyPr/>
                    <a:lstStyle/>
                    <a:p>
                      <a:r>
                        <a:rPr lang="en-US" sz="1400" dirty="0"/>
                        <a:t>Cobb County</a:t>
                      </a:r>
                    </a:p>
                  </a:txBody>
                  <a:tcPr marT="34290" marB="34290"/>
                </a:tc>
                <a:tc>
                  <a:txBody>
                    <a:bodyPr/>
                    <a:lstStyle/>
                    <a:p>
                      <a:r>
                        <a:rPr lang="en-US" sz="1400" dirty="0"/>
                        <a:t>BCBS</a:t>
                      </a:r>
                      <a:r>
                        <a:rPr lang="en-US" sz="1400" baseline="0" dirty="0"/>
                        <a:t> HMO</a:t>
                      </a:r>
                    </a:p>
                    <a:p>
                      <a:r>
                        <a:rPr lang="en-US" sz="1400" baseline="0" dirty="0"/>
                        <a:t>Kaiser HMO</a:t>
                      </a:r>
                      <a:endParaRPr lang="en-US" sz="1400" dirty="0"/>
                    </a:p>
                  </a:txBody>
                  <a:tcPr marT="34290" marB="34290"/>
                </a:tc>
                <a:tc>
                  <a:txBody>
                    <a:bodyPr/>
                    <a:lstStyle/>
                    <a:p>
                      <a:r>
                        <a:rPr lang="en-US" sz="1400" dirty="0"/>
                        <a:t>$500/$1500</a:t>
                      </a:r>
                    </a:p>
                    <a:p>
                      <a:r>
                        <a:rPr lang="en-US" sz="1400" dirty="0"/>
                        <a:t>$500/$1500</a:t>
                      </a:r>
                    </a:p>
                  </a:txBody>
                  <a:tcPr marT="34290" marB="34290"/>
                </a:tc>
                <a:tc>
                  <a:txBody>
                    <a:bodyPr/>
                    <a:lstStyle/>
                    <a:p>
                      <a:r>
                        <a:rPr lang="en-US" sz="1400" dirty="0"/>
                        <a:t>$2500/$5100</a:t>
                      </a:r>
                    </a:p>
                    <a:p>
                      <a:r>
                        <a:rPr lang="en-US" sz="1400" dirty="0"/>
                        <a:t>$2500/$5100</a:t>
                      </a:r>
                    </a:p>
                  </a:txBody>
                  <a:tcPr marT="34290" marB="34290"/>
                </a:tc>
                <a:tc>
                  <a:txBody>
                    <a:bodyPr/>
                    <a:lstStyle/>
                    <a:p>
                      <a:r>
                        <a:rPr lang="en-US" sz="1400" dirty="0"/>
                        <a:t>20%</a:t>
                      </a:r>
                    </a:p>
                    <a:p>
                      <a:r>
                        <a:rPr lang="en-US" sz="1400" dirty="0"/>
                        <a:t>20%</a:t>
                      </a:r>
                    </a:p>
                  </a:txBody>
                  <a:tcPr marT="34290" marB="34290"/>
                </a:tc>
                <a:extLst>
                  <a:ext uri="{0D108BD9-81ED-4DB2-BD59-A6C34878D82A}">
                    <a16:rowId xmlns:a16="http://schemas.microsoft.com/office/drawing/2014/main" xmlns="" val="3419124259"/>
                  </a:ext>
                </a:extLst>
              </a:tr>
              <a:tr h="278130">
                <a:tc>
                  <a:txBody>
                    <a:bodyPr/>
                    <a:lstStyle/>
                    <a:p>
                      <a:r>
                        <a:rPr lang="en-US" sz="1400" dirty="0"/>
                        <a:t>Clayton County</a:t>
                      </a:r>
                    </a:p>
                  </a:txBody>
                  <a:tcPr marT="34290" marB="34290"/>
                </a:tc>
                <a:tc>
                  <a:txBody>
                    <a:bodyPr/>
                    <a:lstStyle/>
                    <a:p>
                      <a:r>
                        <a:rPr lang="en-US" sz="1400" dirty="0"/>
                        <a:t>Kaiser HMO</a:t>
                      </a:r>
                    </a:p>
                  </a:txBody>
                  <a:tcPr marT="34290" marB="34290"/>
                </a:tc>
                <a:tc>
                  <a:txBody>
                    <a:bodyPr/>
                    <a:lstStyle/>
                    <a:p>
                      <a:r>
                        <a:rPr lang="en-US" sz="1400" dirty="0"/>
                        <a:t>$500/$1000</a:t>
                      </a:r>
                    </a:p>
                  </a:txBody>
                  <a:tcPr marT="34290" marB="34290"/>
                </a:tc>
                <a:tc>
                  <a:txBody>
                    <a:bodyPr/>
                    <a:lstStyle/>
                    <a:p>
                      <a:r>
                        <a:rPr lang="en-US" sz="1400" dirty="0"/>
                        <a:t>$2500/$3000</a:t>
                      </a:r>
                    </a:p>
                  </a:txBody>
                  <a:tcPr marT="34290" marB="34290"/>
                </a:tc>
                <a:tc>
                  <a:txBody>
                    <a:bodyPr/>
                    <a:lstStyle/>
                    <a:p>
                      <a:r>
                        <a:rPr lang="en-US" sz="1400" dirty="0"/>
                        <a:t>10%</a:t>
                      </a:r>
                    </a:p>
                  </a:txBody>
                  <a:tcPr marT="34290" marB="34290"/>
                </a:tc>
                <a:extLst>
                  <a:ext uri="{0D108BD9-81ED-4DB2-BD59-A6C34878D82A}">
                    <a16:rowId xmlns:a16="http://schemas.microsoft.com/office/drawing/2014/main" xmlns="" val="3425624224"/>
                  </a:ext>
                </a:extLst>
              </a:tr>
              <a:tr h="278130">
                <a:tc>
                  <a:txBody>
                    <a:bodyPr/>
                    <a:lstStyle/>
                    <a:p>
                      <a:r>
                        <a:rPr lang="en-US" sz="1400" dirty="0"/>
                        <a:t>Dekalb County</a:t>
                      </a:r>
                    </a:p>
                  </a:txBody>
                  <a:tcPr marT="34290" marB="34290"/>
                </a:tc>
                <a:tc>
                  <a:txBody>
                    <a:bodyPr/>
                    <a:lstStyle/>
                    <a:p>
                      <a:r>
                        <a:rPr lang="en-US" sz="1400" dirty="0"/>
                        <a:t>Kaiser HMO</a:t>
                      </a:r>
                    </a:p>
                  </a:txBody>
                  <a:tcPr marT="34290" marB="34290"/>
                </a:tc>
                <a:tc>
                  <a:txBody>
                    <a:bodyPr/>
                    <a:lstStyle/>
                    <a:p>
                      <a:r>
                        <a:rPr lang="en-US" sz="1400" dirty="0"/>
                        <a:t>$500/$1500</a:t>
                      </a:r>
                    </a:p>
                  </a:txBody>
                  <a:tcPr marT="34290" marB="34290"/>
                </a:tc>
                <a:tc>
                  <a:txBody>
                    <a:bodyPr/>
                    <a:lstStyle/>
                    <a:p>
                      <a:r>
                        <a:rPr lang="en-US" sz="1400" dirty="0"/>
                        <a:t>$5000/$15000</a:t>
                      </a:r>
                    </a:p>
                  </a:txBody>
                  <a:tcPr marT="34290" marB="34290"/>
                </a:tc>
                <a:tc>
                  <a:txBody>
                    <a:bodyPr/>
                    <a:lstStyle/>
                    <a:p>
                      <a:r>
                        <a:rPr lang="en-US" sz="1400" dirty="0"/>
                        <a:t>20%</a:t>
                      </a:r>
                    </a:p>
                  </a:txBody>
                  <a:tcPr marT="34290" marB="34290"/>
                </a:tc>
                <a:extLst>
                  <a:ext uri="{0D108BD9-81ED-4DB2-BD59-A6C34878D82A}">
                    <a16:rowId xmlns:a16="http://schemas.microsoft.com/office/drawing/2014/main" xmlns="" val="2097473965"/>
                  </a:ext>
                </a:extLst>
              </a:tr>
              <a:tr h="278130">
                <a:tc>
                  <a:txBody>
                    <a:bodyPr/>
                    <a:lstStyle/>
                    <a:p>
                      <a:r>
                        <a:rPr lang="en-US" sz="1400" dirty="0"/>
                        <a:t>Fulton County</a:t>
                      </a:r>
                    </a:p>
                  </a:txBody>
                  <a:tcPr marT="34290" marB="34290"/>
                </a:tc>
                <a:tc>
                  <a:txBody>
                    <a:bodyPr/>
                    <a:lstStyle/>
                    <a:p>
                      <a:r>
                        <a:rPr lang="en-US" sz="1400" dirty="0"/>
                        <a:t>BCBS HMO</a:t>
                      </a:r>
                    </a:p>
                  </a:txBody>
                  <a:tcPr marT="34290" marB="34290"/>
                </a:tc>
                <a:tc>
                  <a:txBody>
                    <a:bodyPr/>
                    <a:lstStyle/>
                    <a:p>
                      <a:r>
                        <a:rPr lang="en-US" sz="1400" dirty="0"/>
                        <a:t>$0</a:t>
                      </a:r>
                    </a:p>
                  </a:txBody>
                  <a:tcPr marT="34290" marB="34290"/>
                </a:tc>
                <a:tc>
                  <a:txBody>
                    <a:bodyPr/>
                    <a:lstStyle/>
                    <a:p>
                      <a:r>
                        <a:rPr lang="en-US" sz="1400" dirty="0"/>
                        <a:t>$6450/$12900</a:t>
                      </a:r>
                    </a:p>
                  </a:txBody>
                  <a:tcPr marT="34290" marB="34290"/>
                </a:tc>
                <a:tc>
                  <a:txBody>
                    <a:bodyPr/>
                    <a:lstStyle/>
                    <a:p>
                      <a:r>
                        <a:rPr lang="en-US" sz="1400" dirty="0"/>
                        <a:t>0%</a:t>
                      </a:r>
                    </a:p>
                  </a:txBody>
                  <a:tcPr marT="34290" marB="34290"/>
                </a:tc>
                <a:extLst>
                  <a:ext uri="{0D108BD9-81ED-4DB2-BD59-A6C34878D82A}">
                    <a16:rowId xmlns:a16="http://schemas.microsoft.com/office/drawing/2014/main" xmlns="" val="2762558327"/>
                  </a:ext>
                </a:extLst>
              </a:tr>
              <a:tr h="480060">
                <a:tc>
                  <a:txBody>
                    <a:bodyPr/>
                    <a:lstStyle/>
                    <a:p>
                      <a:r>
                        <a:rPr lang="en-US" sz="1400" dirty="0"/>
                        <a:t>Gwinnett</a:t>
                      </a:r>
                    </a:p>
                  </a:txBody>
                  <a:tcPr marT="34290" marB="34290"/>
                </a:tc>
                <a:tc>
                  <a:txBody>
                    <a:bodyPr/>
                    <a:lstStyle/>
                    <a:p>
                      <a:r>
                        <a:rPr lang="en-US" sz="1400" dirty="0"/>
                        <a:t>Kaiser Silver HMO</a:t>
                      </a:r>
                    </a:p>
                    <a:p>
                      <a:r>
                        <a:rPr lang="en-US" sz="1400" dirty="0"/>
                        <a:t>Kaiser Gold HMO</a:t>
                      </a:r>
                    </a:p>
                  </a:txBody>
                  <a:tcPr marT="34290" marB="34290"/>
                </a:tc>
                <a:tc>
                  <a:txBody>
                    <a:bodyPr/>
                    <a:lstStyle/>
                    <a:p>
                      <a:r>
                        <a:rPr lang="en-US" sz="1400" dirty="0"/>
                        <a:t>$1600/$3200</a:t>
                      </a:r>
                    </a:p>
                    <a:p>
                      <a:r>
                        <a:rPr lang="en-US" sz="1400" dirty="0"/>
                        <a:t>$900/$1800</a:t>
                      </a:r>
                    </a:p>
                  </a:txBody>
                  <a:tcPr marT="34290" marB="34290"/>
                </a:tc>
                <a:tc>
                  <a:txBody>
                    <a:bodyPr/>
                    <a:lstStyle/>
                    <a:p>
                      <a:r>
                        <a:rPr lang="en-US" sz="1400" dirty="0"/>
                        <a:t>$5000/$10000</a:t>
                      </a:r>
                    </a:p>
                    <a:p>
                      <a:r>
                        <a:rPr lang="en-US" sz="1400" dirty="0"/>
                        <a:t>$3000/$6000</a:t>
                      </a:r>
                    </a:p>
                  </a:txBody>
                  <a:tcPr marT="34290" marB="34290"/>
                </a:tc>
                <a:tc>
                  <a:txBody>
                    <a:bodyPr/>
                    <a:lstStyle/>
                    <a:p>
                      <a:r>
                        <a:rPr lang="en-US" sz="1400" dirty="0"/>
                        <a:t>30%</a:t>
                      </a:r>
                    </a:p>
                    <a:p>
                      <a:r>
                        <a:rPr lang="en-US" sz="1400" dirty="0"/>
                        <a:t>20%</a:t>
                      </a:r>
                    </a:p>
                  </a:txBody>
                  <a:tcPr marT="34290" marB="34290"/>
                </a:tc>
                <a:extLst>
                  <a:ext uri="{0D108BD9-81ED-4DB2-BD59-A6C34878D82A}">
                    <a16:rowId xmlns:a16="http://schemas.microsoft.com/office/drawing/2014/main" xmlns="" val="1679390370"/>
                  </a:ext>
                </a:extLst>
              </a:tr>
            </a:tbl>
          </a:graphicData>
        </a:graphic>
      </p:graphicFrame>
      <p:sp>
        <p:nvSpPr>
          <p:cNvPr id="5" name="TextBox 4"/>
          <p:cNvSpPr txBox="1"/>
          <p:nvPr/>
        </p:nvSpPr>
        <p:spPr>
          <a:xfrm>
            <a:off x="457200" y="3939541"/>
            <a:ext cx="8229600" cy="1384995"/>
          </a:xfrm>
          <a:prstGeom prst="rect">
            <a:avLst/>
          </a:prstGeom>
          <a:noFill/>
        </p:spPr>
        <p:txBody>
          <a:bodyPr wrap="square" rtlCol="0">
            <a:spAutoFit/>
          </a:bodyPr>
          <a:lstStyle/>
          <a:p>
            <a:pPr marL="285750" indent="-285750">
              <a:buFont typeface="Wingdings" panose="05000000000000000000" pitchFamily="2" charset="2"/>
              <a:buChar char="§"/>
            </a:pPr>
            <a:r>
              <a:rPr lang="en-US" sz="1400" b="0" dirty="0"/>
              <a:t>The most significant difference between our plans and other public plans in the market place are our coverage level and price.</a:t>
            </a:r>
          </a:p>
          <a:p>
            <a:pPr marL="285750" indent="-285750">
              <a:buFont typeface="Wingdings" panose="05000000000000000000" pitchFamily="2" charset="2"/>
              <a:buChar char="§"/>
            </a:pPr>
            <a:r>
              <a:rPr lang="en-US" sz="1400" b="0" dirty="0"/>
              <a:t>All of the entities listed above are currently negotiating their 2018 rates and the data above may change for their upcoming plan year.</a:t>
            </a:r>
          </a:p>
          <a:p>
            <a:pPr marL="285750" indent="-285750">
              <a:buFont typeface="Wingdings" panose="05000000000000000000" pitchFamily="2" charset="2"/>
              <a:buChar char="§"/>
            </a:pPr>
            <a:r>
              <a:rPr lang="en-US" sz="1400" b="0" dirty="0"/>
              <a:t>The City of Atlanta plan information will be in effect until 12/31/2018.</a:t>
            </a:r>
          </a:p>
        </p:txBody>
      </p:sp>
    </p:spTree>
    <p:extLst>
      <p:ext uri="{BB962C8B-B14F-4D97-AF65-F5344CB8AC3E}">
        <p14:creationId xmlns:p14="http://schemas.microsoft.com/office/powerpoint/2010/main" val="2094825693"/>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2017 POS/PPO Plan Comparison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92918303"/>
              </p:ext>
            </p:extLst>
          </p:nvPr>
        </p:nvGraphicFramePr>
        <p:xfrm>
          <a:off x="137159" y="1015603"/>
          <a:ext cx="8801102" cy="3771900"/>
        </p:xfrm>
        <a:graphic>
          <a:graphicData uri="http://schemas.openxmlformats.org/drawingml/2006/table">
            <a:tbl>
              <a:tblPr firstRow="1" bandRow="1">
                <a:tableStyleId>{5C22544A-7EE6-4342-B048-85BDC9FD1C3A}</a:tableStyleId>
              </a:tblPr>
              <a:tblGrid>
                <a:gridCol w="1440181">
                  <a:extLst>
                    <a:ext uri="{9D8B030D-6E8A-4147-A177-3AD203B41FA5}">
                      <a16:colId xmlns:a16="http://schemas.microsoft.com/office/drawing/2014/main" xmlns="" val="2606339043"/>
                    </a:ext>
                  </a:extLst>
                </a:gridCol>
                <a:gridCol w="3589020">
                  <a:extLst>
                    <a:ext uri="{9D8B030D-6E8A-4147-A177-3AD203B41FA5}">
                      <a16:colId xmlns:a16="http://schemas.microsoft.com/office/drawing/2014/main" xmlns="" val="368240181"/>
                    </a:ext>
                  </a:extLst>
                </a:gridCol>
                <a:gridCol w="1314450">
                  <a:extLst>
                    <a:ext uri="{9D8B030D-6E8A-4147-A177-3AD203B41FA5}">
                      <a16:colId xmlns:a16="http://schemas.microsoft.com/office/drawing/2014/main" xmlns="" val="1034190099"/>
                    </a:ext>
                  </a:extLst>
                </a:gridCol>
                <a:gridCol w="1417320">
                  <a:extLst>
                    <a:ext uri="{9D8B030D-6E8A-4147-A177-3AD203B41FA5}">
                      <a16:colId xmlns:a16="http://schemas.microsoft.com/office/drawing/2014/main" xmlns="" val="2817186716"/>
                    </a:ext>
                  </a:extLst>
                </a:gridCol>
                <a:gridCol w="1040131">
                  <a:extLst>
                    <a:ext uri="{9D8B030D-6E8A-4147-A177-3AD203B41FA5}">
                      <a16:colId xmlns:a16="http://schemas.microsoft.com/office/drawing/2014/main" xmlns="" val="1777892302"/>
                    </a:ext>
                  </a:extLst>
                </a:gridCol>
              </a:tblGrid>
              <a:tr h="434340">
                <a:tc>
                  <a:txBody>
                    <a:bodyPr/>
                    <a:lstStyle/>
                    <a:p>
                      <a:pPr algn="ctr"/>
                      <a:r>
                        <a:rPr lang="en-US" sz="1200" dirty="0"/>
                        <a:t>Name</a:t>
                      </a:r>
                    </a:p>
                  </a:txBody>
                  <a:tcPr marT="34290" marB="34290" anchor="ctr"/>
                </a:tc>
                <a:tc>
                  <a:txBody>
                    <a:bodyPr/>
                    <a:lstStyle/>
                    <a:p>
                      <a:pPr algn="ctr"/>
                      <a:r>
                        <a:rPr lang="en-US" sz="1200" dirty="0"/>
                        <a:t>Plan Name</a:t>
                      </a:r>
                    </a:p>
                  </a:txBody>
                  <a:tcPr marT="34290" marB="34290" anchor="ctr"/>
                </a:tc>
                <a:tc>
                  <a:txBody>
                    <a:bodyPr/>
                    <a:lstStyle/>
                    <a:p>
                      <a:pPr algn="ctr"/>
                      <a:r>
                        <a:rPr lang="en-US" sz="1200" dirty="0"/>
                        <a:t>Plan Year Deductible</a:t>
                      </a:r>
                    </a:p>
                  </a:txBody>
                  <a:tcPr marT="34290" marB="34290" anchor="ctr"/>
                </a:tc>
                <a:tc>
                  <a:txBody>
                    <a:bodyPr/>
                    <a:lstStyle/>
                    <a:p>
                      <a:pPr algn="ctr"/>
                      <a:r>
                        <a:rPr lang="en-US" sz="1200" dirty="0"/>
                        <a:t>Out of Pocket Max</a:t>
                      </a:r>
                    </a:p>
                  </a:txBody>
                  <a:tcPr marT="34290" marB="34290" anchor="ctr"/>
                </a:tc>
                <a:tc>
                  <a:txBody>
                    <a:bodyPr/>
                    <a:lstStyle/>
                    <a:p>
                      <a:pPr algn="ctr"/>
                      <a:r>
                        <a:rPr lang="en-US" sz="1200" dirty="0"/>
                        <a:t>Co-Insurance</a:t>
                      </a:r>
                    </a:p>
                  </a:txBody>
                  <a:tcPr marT="34290" marB="34290" anchor="ctr"/>
                </a:tc>
                <a:extLst>
                  <a:ext uri="{0D108BD9-81ED-4DB2-BD59-A6C34878D82A}">
                    <a16:rowId xmlns:a16="http://schemas.microsoft.com/office/drawing/2014/main" xmlns="" val="465504041"/>
                  </a:ext>
                </a:extLst>
              </a:tr>
              <a:tr h="434340">
                <a:tc>
                  <a:txBody>
                    <a:bodyPr/>
                    <a:lstStyle/>
                    <a:p>
                      <a:r>
                        <a:rPr lang="en-US" sz="1200" dirty="0"/>
                        <a:t>City of Atlanta</a:t>
                      </a:r>
                    </a:p>
                  </a:txBody>
                  <a:tcPr marT="34290" marB="34290" anchor="ctr"/>
                </a:tc>
                <a:tc>
                  <a:txBody>
                    <a:bodyPr/>
                    <a:lstStyle/>
                    <a:p>
                      <a:r>
                        <a:rPr lang="en-US" sz="1200" dirty="0"/>
                        <a:t>BCBC POS In</a:t>
                      </a:r>
                      <a:r>
                        <a:rPr lang="en-US" sz="1200" baseline="0" dirty="0"/>
                        <a:t> </a:t>
                      </a:r>
                      <a:r>
                        <a:rPr lang="en-US" sz="1200" dirty="0"/>
                        <a:t>Network</a:t>
                      </a:r>
                    </a:p>
                    <a:p>
                      <a:r>
                        <a:rPr lang="en-US" sz="1200" dirty="0"/>
                        <a:t>BCBS POS Out of Network</a:t>
                      </a:r>
                    </a:p>
                  </a:txBody>
                  <a:tcPr marT="34290" marB="34290"/>
                </a:tc>
                <a:tc>
                  <a:txBody>
                    <a:bodyPr/>
                    <a:lstStyle/>
                    <a:p>
                      <a:r>
                        <a:rPr lang="en-US" sz="1200" dirty="0"/>
                        <a:t>$500/$1500</a:t>
                      </a:r>
                    </a:p>
                    <a:p>
                      <a:r>
                        <a:rPr lang="en-US" sz="1200" dirty="0"/>
                        <a:t>$800/$2400</a:t>
                      </a:r>
                    </a:p>
                  </a:txBody>
                  <a:tcPr marT="34290" marB="34290"/>
                </a:tc>
                <a:tc>
                  <a:txBody>
                    <a:bodyPr/>
                    <a:lstStyle/>
                    <a:p>
                      <a:r>
                        <a:rPr lang="en-US" sz="1200" dirty="0"/>
                        <a:t>$2500/$7500</a:t>
                      </a:r>
                    </a:p>
                    <a:p>
                      <a:r>
                        <a:rPr lang="en-US" sz="1200" dirty="0"/>
                        <a:t>$4000/$12000</a:t>
                      </a:r>
                    </a:p>
                  </a:txBody>
                  <a:tcPr marT="34290" marB="34290"/>
                </a:tc>
                <a:tc>
                  <a:txBody>
                    <a:bodyPr/>
                    <a:lstStyle/>
                    <a:p>
                      <a:r>
                        <a:rPr lang="en-US" sz="1200" dirty="0"/>
                        <a:t>10%</a:t>
                      </a:r>
                    </a:p>
                    <a:p>
                      <a:r>
                        <a:rPr lang="en-US" sz="1200" dirty="0"/>
                        <a:t>30%</a:t>
                      </a:r>
                    </a:p>
                  </a:txBody>
                  <a:tcPr marT="34290" marB="34290"/>
                </a:tc>
                <a:extLst>
                  <a:ext uri="{0D108BD9-81ED-4DB2-BD59-A6C34878D82A}">
                    <a16:rowId xmlns:a16="http://schemas.microsoft.com/office/drawing/2014/main" xmlns="" val="2344101747"/>
                  </a:ext>
                </a:extLst>
              </a:tr>
              <a:tr h="434340">
                <a:tc>
                  <a:txBody>
                    <a:bodyPr/>
                    <a:lstStyle/>
                    <a:p>
                      <a:r>
                        <a:rPr lang="en-US" sz="1200" dirty="0"/>
                        <a:t>Cobb County</a:t>
                      </a:r>
                    </a:p>
                  </a:txBody>
                  <a:tcPr marT="34290" marB="34290" anchor="ctr"/>
                </a:tc>
                <a:tc>
                  <a:txBody>
                    <a:bodyPr/>
                    <a:lstStyle/>
                    <a:p>
                      <a:r>
                        <a:rPr lang="en-US" sz="1200" dirty="0"/>
                        <a:t>BCBS PPO In</a:t>
                      </a:r>
                      <a:r>
                        <a:rPr lang="en-US" sz="1200" baseline="0" dirty="0"/>
                        <a:t> Network</a:t>
                      </a:r>
                    </a:p>
                    <a:p>
                      <a:r>
                        <a:rPr lang="en-US" sz="1200" baseline="0" dirty="0"/>
                        <a:t>BCBS PPO Out of Network</a:t>
                      </a:r>
                      <a:endParaRPr lang="en-US" sz="1200" dirty="0"/>
                    </a:p>
                  </a:txBody>
                  <a:tcPr marT="34290" marB="34290"/>
                </a:tc>
                <a:tc>
                  <a:txBody>
                    <a:bodyPr/>
                    <a:lstStyle/>
                    <a:p>
                      <a:r>
                        <a:rPr lang="en-US" sz="1200" dirty="0"/>
                        <a:t>$500/$1500</a:t>
                      </a:r>
                    </a:p>
                    <a:p>
                      <a:r>
                        <a:rPr lang="en-US" sz="1200" dirty="0"/>
                        <a:t>$750/$2250</a:t>
                      </a:r>
                    </a:p>
                  </a:txBody>
                  <a:tcPr marT="34290" marB="34290"/>
                </a:tc>
                <a:tc>
                  <a:txBody>
                    <a:bodyPr/>
                    <a:lstStyle/>
                    <a:p>
                      <a:r>
                        <a:rPr lang="en-US" sz="1200" dirty="0"/>
                        <a:t>$2500/$5500</a:t>
                      </a:r>
                    </a:p>
                    <a:p>
                      <a:r>
                        <a:rPr lang="en-US" sz="1200" dirty="0"/>
                        <a:t>$4750/$14250</a:t>
                      </a:r>
                    </a:p>
                  </a:txBody>
                  <a:tcPr marT="34290" marB="34290"/>
                </a:tc>
                <a:tc>
                  <a:txBody>
                    <a:bodyPr/>
                    <a:lstStyle/>
                    <a:p>
                      <a:r>
                        <a:rPr lang="en-US" sz="1200" dirty="0"/>
                        <a:t>20%</a:t>
                      </a:r>
                    </a:p>
                    <a:p>
                      <a:r>
                        <a:rPr lang="en-US" sz="1200" dirty="0"/>
                        <a:t>40%</a:t>
                      </a:r>
                    </a:p>
                  </a:txBody>
                  <a:tcPr marT="34290" marB="34290"/>
                </a:tc>
                <a:extLst>
                  <a:ext uri="{0D108BD9-81ED-4DB2-BD59-A6C34878D82A}">
                    <a16:rowId xmlns:a16="http://schemas.microsoft.com/office/drawing/2014/main" xmlns="" val="29909631"/>
                  </a:ext>
                </a:extLst>
              </a:tr>
              <a:tr h="434340">
                <a:tc>
                  <a:txBody>
                    <a:bodyPr/>
                    <a:lstStyle/>
                    <a:p>
                      <a:r>
                        <a:rPr lang="en-US" sz="1200" dirty="0"/>
                        <a:t>Clayton County</a:t>
                      </a:r>
                    </a:p>
                  </a:txBody>
                  <a:tcPr marT="34290" marB="34290" anchor="ctr"/>
                </a:tc>
                <a:tc>
                  <a:txBody>
                    <a:bodyPr/>
                    <a:lstStyle/>
                    <a:p>
                      <a:r>
                        <a:rPr lang="en-US" sz="1200" dirty="0"/>
                        <a:t>Aetna Choice POS SPPC</a:t>
                      </a:r>
                    </a:p>
                    <a:p>
                      <a:r>
                        <a:rPr lang="en-US" sz="1200" dirty="0"/>
                        <a:t>Aetna</a:t>
                      </a:r>
                      <a:r>
                        <a:rPr lang="en-US" sz="1200" baseline="0" dirty="0"/>
                        <a:t> Choice POS LMOP</a:t>
                      </a:r>
                      <a:endParaRPr lang="en-US" sz="1200" dirty="0"/>
                    </a:p>
                  </a:txBody>
                  <a:tcPr marT="34290" marB="34290"/>
                </a:tc>
                <a:tc>
                  <a:txBody>
                    <a:bodyPr/>
                    <a:lstStyle/>
                    <a:p>
                      <a:r>
                        <a:rPr lang="en-US" sz="1200" dirty="0"/>
                        <a:t>$700/$1400</a:t>
                      </a:r>
                    </a:p>
                    <a:p>
                      <a:r>
                        <a:rPr lang="en-US" sz="1200" dirty="0"/>
                        <a:t>$500/$1000</a:t>
                      </a:r>
                    </a:p>
                  </a:txBody>
                  <a:tcPr marT="34290" marB="34290"/>
                </a:tc>
                <a:tc>
                  <a:txBody>
                    <a:bodyPr/>
                    <a:lstStyle/>
                    <a:p>
                      <a:r>
                        <a:rPr lang="en-US" sz="1200" dirty="0"/>
                        <a:t>$4700/$11400</a:t>
                      </a:r>
                    </a:p>
                    <a:p>
                      <a:r>
                        <a:rPr lang="en-US" sz="1200" dirty="0"/>
                        <a:t>$2500/$6000</a:t>
                      </a:r>
                    </a:p>
                  </a:txBody>
                  <a:tcPr marT="34290" marB="34290"/>
                </a:tc>
                <a:tc>
                  <a:txBody>
                    <a:bodyPr/>
                    <a:lstStyle/>
                    <a:p>
                      <a:r>
                        <a:rPr lang="en-US" sz="1200" dirty="0"/>
                        <a:t>40%</a:t>
                      </a:r>
                    </a:p>
                    <a:p>
                      <a:r>
                        <a:rPr lang="en-US" sz="1200" dirty="0"/>
                        <a:t>30%</a:t>
                      </a:r>
                    </a:p>
                  </a:txBody>
                  <a:tcPr marT="34290" marB="34290"/>
                </a:tc>
                <a:extLst>
                  <a:ext uri="{0D108BD9-81ED-4DB2-BD59-A6C34878D82A}">
                    <a16:rowId xmlns:a16="http://schemas.microsoft.com/office/drawing/2014/main" xmlns="" val="3480992797"/>
                  </a:ext>
                </a:extLst>
              </a:tr>
              <a:tr h="434340">
                <a:tc>
                  <a:txBody>
                    <a:bodyPr/>
                    <a:lstStyle/>
                    <a:p>
                      <a:r>
                        <a:rPr lang="en-US" sz="1200" dirty="0"/>
                        <a:t>Dekalb County</a:t>
                      </a:r>
                    </a:p>
                  </a:txBody>
                  <a:tcPr marT="34290" marB="34290" anchor="ctr"/>
                </a:tc>
                <a:tc>
                  <a:txBody>
                    <a:bodyPr/>
                    <a:lstStyle/>
                    <a:p>
                      <a:r>
                        <a:rPr lang="en-US" sz="1200" dirty="0"/>
                        <a:t>Blue</a:t>
                      </a:r>
                      <a:r>
                        <a:rPr lang="en-US" sz="1200" baseline="0" dirty="0"/>
                        <a:t> </a:t>
                      </a:r>
                      <a:r>
                        <a:rPr lang="en-US" sz="1200" dirty="0"/>
                        <a:t>Open Access POS In Network</a:t>
                      </a:r>
                    </a:p>
                    <a:p>
                      <a:r>
                        <a:rPr lang="en-US" sz="1200" dirty="0"/>
                        <a:t>Blue Open Access POS Out of Network</a:t>
                      </a:r>
                    </a:p>
                  </a:txBody>
                  <a:tcPr marT="34290" marB="34290"/>
                </a:tc>
                <a:tc>
                  <a:txBody>
                    <a:bodyPr/>
                    <a:lstStyle/>
                    <a:p>
                      <a:r>
                        <a:rPr lang="en-US" sz="1200" dirty="0"/>
                        <a:t>$750/$1500</a:t>
                      </a:r>
                    </a:p>
                    <a:p>
                      <a:r>
                        <a:rPr lang="en-US" sz="1200" dirty="0"/>
                        <a:t>$1500/$3000</a:t>
                      </a:r>
                    </a:p>
                  </a:txBody>
                  <a:tcPr marT="34290" marB="34290"/>
                </a:tc>
                <a:tc>
                  <a:txBody>
                    <a:bodyPr/>
                    <a:lstStyle/>
                    <a:p>
                      <a:r>
                        <a:rPr lang="en-US" sz="1200" dirty="0"/>
                        <a:t>$3000/$6000</a:t>
                      </a:r>
                    </a:p>
                    <a:p>
                      <a:r>
                        <a:rPr lang="en-US" sz="1200" dirty="0"/>
                        <a:t>$5000/$10000</a:t>
                      </a:r>
                    </a:p>
                  </a:txBody>
                  <a:tcPr marT="34290" marB="34290"/>
                </a:tc>
                <a:tc>
                  <a:txBody>
                    <a:bodyPr/>
                    <a:lstStyle/>
                    <a:p>
                      <a:r>
                        <a:rPr lang="en-US" sz="1200" dirty="0"/>
                        <a:t>20%</a:t>
                      </a:r>
                    </a:p>
                    <a:p>
                      <a:r>
                        <a:rPr lang="en-US" sz="1200" dirty="0"/>
                        <a:t>40%</a:t>
                      </a:r>
                    </a:p>
                  </a:txBody>
                  <a:tcPr marT="34290" marB="34290"/>
                </a:tc>
                <a:extLst>
                  <a:ext uri="{0D108BD9-81ED-4DB2-BD59-A6C34878D82A}">
                    <a16:rowId xmlns:a16="http://schemas.microsoft.com/office/drawing/2014/main" xmlns="" val="1640580762"/>
                  </a:ext>
                </a:extLst>
              </a:tr>
              <a:tr h="434340">
                <a:tc>
                  <a:txBody>
                    <a:bodyPr/>
                    <a:lstStyle/>
                    <a:p>
                      <a:r>
                        <a:rPr lang="en-US" sz="1200" dirty="0"/>
                        <a:t>Fulton County</a:t>
                      </a:r>
                    </a:p>
                  </a:txBody>
                  <a:tcPr marT="34290" marB="34290" anchor="ctr"/>
                </a:tc>
                <a:tc>
                  <a:txBody>
                    <a:bodyPr/>
                    <a:lstStyle/>
                    <a:p>
                      <a:r>
                        <a:rPr lang="en-US" sz="1200" dirty="0"/>
                        <a:t>BlueChoice</a:t>
                      </a:r>
                      <a:r>
                        <a:rPr lang="en-US" sz="1200" baseline="0" dirty="0"/>
                        <a:t> PPO In Network</a:t>
                      </a:r>
                    </a:p>
                    <a:p>
                      <a:r>
                        <a:rPr lang="en-US" sz="1200" baseline="0" dirty="0"/>
                        <a:t>BlueChoice PPO Out of Network</a:t>
                      </a:r>
                      <a:endParaRPr lang="en-US" sz="1200" dirty="0"/>
                    </a:p>
                  </a:txBody>
                  <a:tcPr marT="34290" marB="34290"/>
                </a:tc>
                <a:tc>
                  <a:txBody>
                    <a:bodyPr/>
                    <a:lstStyle/>
                    <a:p>
                      <a:r>
                        <a:rPr lang="en-US" sz="1200" dirty="0"/>
                        <a:t>$300/$600</a:t>
                      </a:r>
                    </a:p>
                    <a:p>
                      <a:r>
                        <a:rPr lang="en-US" sz="1200" dirty="0"/>
                        <a:t>$300/$600</a:t>
                      </a:r>
                    </a:p>
                  </a:txBody>
                  <a:tcPr marT="34290" marB="34290"/>
                </a:tc>
                <a:tc>
                  <a:txBody>
                    <a:bodyPr/>
                    <a:lstStyle/>
                    <a:p>
                      <a:r>
                        <a:rPr lang="en-US" sz="1200" dirty="0"/>
                        <a:t>$1800/$3600</a:t>
                      </a:r>
                    </a:p>
                    <a:p>
                      <a:r>
                        <a:rPr lang="en-US" sz="1200" dirty="0"/>
                        <a:t>$1800/$3600</a:t>
                      </a:r>
                    </a:p>
                  </a:txBody>
                  <a:tcPr marT="34290" marB="34290"/>
                </a:tc>
                <a:tc>
                  <a:txBody>
                    <a:bodyPr/>
                    <a:lstStyle/>
                    <a:p>
                      <a:r>
                        <a:rPr lang="en-US" sz="1200" dirty="0"/>
                        <a:t>20%</a:t>
                      </a:r>
                    </a:p>
                    <a:p>
                      <a:r>
                        <a:rPr lang="en-US" sz="1200" dirty="0"/>
                        <a:t>40%</a:t>
                      </a:r>
                    </a:p>
                  </a:txBody>
                  <a:tcPr marT="34290" marB="34290"/>
                </a:tc>
                <a:extLst>
                  <a:ext uri="{0D108BD9-81ED-4DB2-BD59-A6C34878D82A}">
                    <a16:rowId xmlns:a16="http://schemas.microsoft.com/office/drawing/2014/main" xmlns="" val="167381862"/>
                  </a:ext>
                </a:extLst>
              </a:tr>
              <a:tr h="1165860">
                <a:tc>
                  <a:txBody>
                    <a:bodyPr/>
                    <a:lstStyle/>
                    <a:p>
                      <a:r>
                        <a:rPr lang="en-US" sz="1200" dirty="0"/>
                        <a:t>Gwinnett</a:t>
                      </a:r>
                    </a:p>
                  </a:txBody>
                  <a:tcPr marT="34290" marB="34290" anchor="ctr"/>
                </a:tc>
                <a:tc>
                  <a:txBody>
                    <a:bodyPr/>
                    <a:lstStyle/>
                    <a:p>
                      <a:r>
                        <a:rPr lang="en-US" sz="1200" dirty="0"/>
                        <a:t>Aetna Choice POS Trad. In Network</a:t>
                      </a:r>
                    </a:p>
                    <a:p>
                      <a:r>
                        <a:rPr lang="en-US" sz="1200" dirty="0"/>
                        <a:t>Aetna Choice POS Trad. Out of Network</a:t>
                      </a:r>
                    </a:p>
                    <a:p>
                      <a:r>
                        <a:rPr lang="en-US" sz="1200" dirty="0"/>
                        <a:t>Aetna Choice Silver</a:t>
                      </a:r>
                      <a:r>
                        <a:rPr lang="en-US" sz="1200" baseline="0" dirty="0"/>
                        <a:t> In Network</a:t>
                      </a:r>
                    </a:p>
                    <a:p>
                      <a:r>
                        <a:rPr lang="en-US" sz="1200" baseline="0" dirty="0"/>
                        <a:t>Aetna Choice Silver Out of Network</a:t>
                      </a:r>
                    </a:p>
                    <a:p>
                      <a:r>
                        <a:rPr lang="en-US" sz="1200" baseline="0" dirty="0"/>
                        <a:t>Aetna Choice POS Gold In Network</a:t>
                      </a:r>
                    </a:p>
                    <a:p>
                      <a:r>
                        <a:rPr lang="en-US" sz="1200" baseline="0" dirty="0"/>
                        <a:t>Aetna Choice POS Gold Out of Network</a:t>
                      </a:r>
                      <a:endParaRPr lang="en-US" sz="1200" dirty="0"/>
                    </a:p>
                  </a:txBody>
                  <a:tcPr marT="34290" marB="34290"/>
                </a:tc>
                <a:tc>
                  <a:txBody>
                    <a:bodyPr/>
                    <a:lstStyle/>
                    <a:p>
                      <a:r>
                        <a:rPr lang="en-US" sz="1200" dirty="0"/>
                        <a:t>$1300/$2600</a:t>
                      </a:r>
                    </a:p>
                    <a:p>
                      <a:r>
                        <a:rPr lang="en-US" sz="1200" dirty="0"/>
                        <a:t>$2600/$5200</a:t>
                      </a:r>
                    </a:p>
                    <a:p>
                      <a:r>
                        <a:rPr lang="en-US" sz="1200" dirty="0"/>
                        <a:t>$1800/$3600</a:t>
                      </a:r>
                    </a:p>
                    <a:p>
                      <a:r>
                        <a:rPr lang="en-US" sz="1200" dirty="0"/>
                        <a:t>$3600/$7200</a:t>
                      </a:r>
                    </a:p>
                    <a:p>
                      <a:r>
                        <a:rPr lang="en-US" sz="1200" dirty="0"/>
                        <a:t>$1300/$2600</a:t>
                      </a:r>
                    </a:p>
                    <a:p>
                      <a:r>
                        <a:rPr lang="en-US" sz="1200" dirty="0"/>
                        <a:t>$2600/$5200</a:t>
                      </a:r>
                    </a:p>
                  </a:txBody>
                  <a:tcPr marT="34290" marB="34290"/>
                </a:tc>
                <a:tc>
                  <a:txBody>
                    <a:bodyPr/>
                    <a:lstStyle/>
                    <a:p>
                      <a:r>
                        <a:rPr lang="en-US" sz="1200" dirty="0"/>
                        <a:t>$3500/$7000</a:t>
                      </a:r>
                    </a:p>
                    <a:p>
                      <a:r>
                        <a:rPr lang="en-US" sz="1200" dirty="0"/>
                        <a:t>$7000/$14000</a:t>
                      </a:r>
                    </a:p>
                    <a:p>
                      <a:r>
                        <a:rPr lang="en-US" sz="1200" dirty="0"/>
                        <a:t>$3700/$7500</a:t>
                      </a:r>
                    </a:p>
                    <a:p>
                      <a:r>
                        <a:rPr lang="en-US" sz="1200" dirty="0"/>
                        <a:t>$7500/$15000</a:t>
                      </a:r>
                    </a:p>
                    <a:p>
                      <a:r>
                        <a:rPr lang="en-US" sz="1200" dirty="0"/>
                        <a:t>$2000/$4000</a:t>
                      </a:r>
                    </a:p>
                    <a:p>
                      <a:r>
                        <a:rPr lang="en-US" sz="1200" dirty="0"/>
                        <a:t>$4000/$8000</a:t>
                      </a:r>
                    </a:p>
                  </a:txBody>
                  <a:tcPr marT="34290" marB="34290"/>
                </a:tc>
                <a:tc>
                  <a:txBody>
                    <a:bodyPr/>
                    <a:lstStyle/>
                    <a:p>
                      <a:r>
                        <a:rPr lang="en-US" sz="1200" dirty="0"/>
                        <a:t>30%</a:t>
                      </a:r>
                    </a:p>
                    <a:p>
                      <a:r>
                        <a:rPr lang="en-US" sz="1200" dirty="0"/>
                        <a:t>30%</a:t>
                      </a:r>
                    </a:p>
                    <a:p>
                      <a:r>
                        <a:rPr lang="en-US" sz="1200" dirty="0"/>
                        <a:t>30%</a:t>
                      </a:r>
                    </a:p>
                    <a:p>
                      <a:r>
                        <a:rPr lang="en-US" sz="1200" dirty="0"/>
                        <a:t>30%</a:t>
                      </a:r>
                    </a:p>
                    <a:p>
                      <a:r>
                        <a:rPr lang="en-US" sz="1200" dirty="0"/>
                        <a:t>15%</a:t>
                      </a:r>
                    </a:p>
                    <a:p>
                      <a:r>
                        <a:rPr lang="en-US" sz="1200" dirty="0"/>
                        <a:t>15%</a:t>
                      </a:r>
                    </a:p>
                  </a:txBody>
                  <a:tcPr marT="34290" marB="34290"/>
                </a:tc>
                <a:extLst>
                  <a:ext uri="{0D108BD9-81ED-4DB2-BD59-A6C34878D82A}">
                    <a16:rowId xmlns:a16="http://schemas.microsoft.com/office/drawing/2014/main" xmlns="" val="3321325473"/>
                  </a:ext>
                </a:extLst>
              </a:tr>
            </a:tbl>
          </a:graphicData>
        </a:graphic>
      </p:graphicFrame>
    </p:spTree>
    <p:extLst>
      <p:ext uri="{BB962C8B-B14F-4D97-AF65-F5344CB8AC3E}">
        <p14:creationId xmlns:p14="http://schemas.microsoft.com/office/powerpoint/2010/main" val="2381383113"/>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a:xfrm>
            <a:off x="457200" y="-171450"/>
            <a:ext cx="8229600" cy="1234679"/>
          </a:xfrm>
        </p:spPr>
        <p:txBody>
          <a:bodyPr/>
          <a:lstStyle/>
          <a:p>
            <a:pPr eaLnBrk="1" hangingPunct="1">
              <a:defRPr/>
            </a:pPr>
            <a:r>
              <a:rPr lang="en-US" sz="3200" dirty="0"/>
              <a:t>	</a:t>
            </a:r>
            <a:r>
              <a:rPr lang="en-US" dirty="0"/>
              <a:t>COA Open Enrollment Information</a:t>
            </a:r>
          </a:p>
        </p:txBody>
      </p:sp>
      <p:sp>
        <p:nvSpPr>
          <p:cNvPr id="9219" name="Rectangle 3"/>
          <p:cNvSpPr>
            <a:spLocks noGrp="1" noChangeArrowheads="1"/>
          </p:cNvSpPr>
          <p:nvPr>
            <p:ph type="body" idx="1"/>
          </p:nvPr>
        </p:nvSpPr>
        <p:spPr>
          <a:xfrm>
            <a:off x="457200" y="714375"/>
            <a:ext cx="8229600" cy="4238625"/>
          </a:xfrm>
        </p:spPr>
        <p:txBody>
          <a:bodyPr/>
          <a:lstStyle/>
          <a:p>
            <a:pPr eaLnBrk="1" hangingPunct="1">
              <a:lnSpc>
                <a:spcPct val="90000"/>
              </a:lnSpc>
              <a:buFont typeface="Wingdings" pitchFamily="2" charset="2"/>
              <a:buChar char="§"/>
              <a:defRPr/>
            </a:pPr>
            <a:endParaRPr lang="en-US" sz="2400" dirty="0"/>
          </a:p>
          <a:p>
            <a:pPr eaLnBrk="1" hangingPunct="1">
              <a:lnSpc>
                <a:spcPct val="90000"/>
              </a:lnSpc>
              <a:buClr>
                <a:srgbClr val="C00000"/>
              </a:buClr>
              <a:buFont typeface="Wingdings" pitchFamily="2" charset="2"/>
              <a:buChar char="§"/>
              <a:defRPr/>
            </a:pPr>
            <a:r>
              <a:rPr lang="en-US" sz="2000" dirty="0"/>
              <a:t>Open Enrollment Period: July 24 through August 7</a:t>
            </a:r>
          </a:p>
          <a:p>
            <a:pPr eaLnBrk="1" hangingPunct="1">
              <a:lnSpc>
                <a:spcPct val="90000"/>
              </a:lnSpc>
              <a:buClr>
                <a:srgbClr val="C00000"/>
              </a:buClr>
              <a:buFont typeface="Wingdings" pitchFamily="2" charset="2"/>
              <a:buChar char="§"/>
              <a:defRPr/>
            </a:pPr>
            <a:endParaRPr lang="en-US" sz="2000" dirty="0"/>
          </a:p>
          <a:p>
            <a:pPr>
              <a:lnSpc>
                <a:spcPct val="90000"/>
              </a:lnSpc>
              <a:buClr>
                <a:srgbClr val="C00000"/>
              </a:buClr>
              <a:buFont typeface="Wingdings" pitchFamily="2" charset="2"/>
              <a:buChar char="§"/>
              <a:defRPr/>
            </a:pPr>
            <a:r>
              <a:rPr lang="en-US" sz="2000" dirty="0"/>
              <a:t>This is a passive Open Enrollment for a (12) twelve months period September 1, 2017 through December 31, 2018. All Active and Retired Employees who want to make changes to their benefit selection must do so during this time. If no changes are made during the Open Enrollment period, the current benefits selections will automatically rollover. No benefit changes can be made unless there is life event change. </a:t>
            </a:r>
            <a:r>
              <a:rPr lang="en-US" sz="2000" b="1" dirty="0"/>
              <a:t>Insurance premiums will remain in place for a 16 month period ending December 31, 2018</a:t>
            </a:r>
          </a:p>
          <a:p>
            <a:pPr marL="0" indent="0">
              <a:lnSpc>
                <a:spcPct val="90000"/>
              </a:lnSpc>
              <a:buClr>
                <a:srgbClr val="C00000"/>
              </a:buClr>
              <a:buNone/>
              <a:defRPr/>
            </a:pPr>
            <a:endParaRPr lang="en-US" sz="2000" b="1" dirty="0"/>
          </a:p>
          <a:p>
            <a:pPr>
              <a:lnSpc>
                <a:spcPct val="90000"/>
              </a:lnSpc>
              <a:buClr>
                <a:srgbClr val="C00000"/>
              </a:buClr>
              <a:buFont typeface="Wingdings" pitchFamily="2" charset="2"/>
              <a:buChar char="§"/>
              <a:defRPr/>
            </a:pPr>
            <a:r>
              <a:rPr lang="en-US" sz="2000" dirty="0"/>
              <a:t>In order to remain in compliance with IRS guidelines, Employees and Retirees will have an opportunity to make benefit changes in a Special  Open Enrollment period in July 2018 for the short plan year of September 2108 through December 2018. </a:t>
            </a:r>
          </a:p>
          <a:p>
            <a:pPr marL="0" indent="0">
              <a:lnSpc>
                <a:spcPct val="90000"/>
              </a:lnSpc>
              <a:buClr>
                <a:srgbClr val="C00000"/>
              </a:buClr>
              <a:buNone/>
              <a:defRPr/>
            </a:pPr>
            <a:endParaRPr lang="en-US" sz="2000" dirty="0"/>
          </a:p>
          <a:p>
            <a:pPr>
              <a:lnSpc>
                <a:spcPct val="90000"/>
              </a:lnSpc>
              <a:buClr>
                <a:srgbClr val="C00000"/>
              </a:buClr>
              <a:buFont typeface="Wingdings" pitchFamily="2" charset="2"/>
              <a:buChar char="§"/>
              <a:defRPr/>
            </a:pPr>
            <a:r>
              <a:rPr lang="en-US" sz="2000" dirty="0"/>
              <a:t>Effective January 1, 2019, the City of Atlanta benefit plan year will change to a calendar year January through December- (12 month period)</a:t>
            </a:r>
          </a:p>
          <a:p>
            <a:pPr>
              <a:lnSpc>
                <a:spcPct val="90000"/>
              </a:lnSpc>
              <a:buClr>
                <a:srgbClr val="C00000"/>
              </a:buClr>
              <a:buFont typeface="Wingdings" pitchFamily="2" charset="2"/>
              <a:buChar char="§"/>
              <a:defRPr/>
            </a:pPr>
            <a:endParaRPr lang="en-US" sz="2000" dirty="0"/>
          </a:p>
          <a:p>
            <a:pPr>
              <a:lnSpc>
                <a:spcPct val="90000"/>
              </a:lnSpc>
              <a:buClr>
                <a:srgbClr val="C00000"/>
              </a:buClr>
              <a:buFont typeface="Wingdings" pitchFamily="2" charset="2"/>
              <a:buChar char="§"/>
              <a:defRPr/>
            </a:pPr>
            <a:endParaRPr lang="en-US" sz="2000" b="1" dirty="0"/>
          </a:p>
          <a:p>
            <a:pPr marL="0" indent="0">
              <a:lnSpc>
                <a:spcPct val="90000"/>
              </a:lnSpc>
              <a:buClr>
                <a:srgbClr val="C00000"/>
              </a:buClr>
              <a:buNone/>
              <a:defRPr/>
            </a:pPr>
            <a:endParaRPr lang="en-US" sz="2000" b="1" dirty="0"/>
          </a:p>
          <a:p>
            <a:pPr eaLnBrk="1" hangingPunct="1">
              <a:lnSpc>
                <a:spcPct val="90000"/>
              </a:lnSpc>
              <a:buClr>
                <a:srgbClr val="C00000"/>
              </a:buClr>
              <a:buNone/>
              <a:defRPr/>
            </a:pPr>
            <a:endParaRPr lang="en-US" sz="2000" b="1" dirty="0"/>
          </a:p>
          <a:p>
            <a:pPr eaLnBrk="1" hangingPunct="1">
              <a:lnSpc>
                <a:spcPct val="90000"/>
              </a:lnSpc>
              <a:buClr>
                <a:srgbClr val="C00000"/>
              </a:buClr>
              <a:buFont typeface="Wingdings" pitchFamily="2" charset="2"/>
              <a:buChar char="§"/>
              <a:defRPr/>
            </a:pPr>
            <a:endParaRPr lang="en-US" sz="2000" b="1" u="sng" dirty="0"/>
          </a:p>
        </p:txBody>
      </p:sp>
    </p:spTree>
    <p:extLst>
      <p:ext uri="{BB962C8B-B14F-4D97-AF65-F5344CB8AC3E}">
        <p14:creationId xmlns:p14="http://schemas.microsoft.com/office/powerpoint/2010/main" val="1438429776"/>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a:xfrm>
            <a:off x="457200" y="-171450"/>
            <a:ext cx="8229600" cy="1234679"/>
          </a:xfrm>
        </p:spPr>
        <p:txBody>
          <a:bodyPr/>
          <a:lstStyle/>
          <a:p>
            <a:pPr eaLnBrk="1" hangingPunct="1">
              <a:defRPr/>
            </a:pPr>
            <a:r>
              <a:rPr lang="en-US" sz="3200" dirty="0"/>
              <a:t>	</a:t>
            </a:r>
            <a:r>
              <a:rPr lang="en-US" dirty="0"/>
              <a:t>COA Open Enrollment Information</a:t>
            </a:r>
          </a:p>
        </p:txBody>
      </p:sp>
      <p:sp>
        <p:nvSpPr>
          <p:cNvPr id="9219" name="Rectangle 3"/>
          <p:cNvSpPr>
            <a:spLocks noGrp="1" noChangeArrowheads="1"/>
          </p:cNvSpPr>
          <p:nvPr>
            <p:ph type="body" idx="1"/>
          </p:nvPr>
        </p:nvSpPr>
        <p:spPr>
          <a:xfrm>
            <a:off x="457200" y="819150"/>
            <a:ext cx="8229600" cy="4133850"/>
          </a:xfrm>
        </p:spPr>
        <p:txBody>
          <a:bodyPr/>
          <a:lstStyle/>
          <a:p>
            <a:pPr eaLnBrk="1" hangingPunct="1">
              <a:lnSpc>
                <a:spcPct val="90000"/>
              </a:lnSpc>
              <a:buFont typeface="Wingdings" pitchFamily="2" charset="2"/>
              <a:buChar char="§"/>
              <a:defRPr/>
            </a:pPr>
            <a:endParaRPr lang="en-US" sz="2400" dirty="0"/>
          </a:p>
          <a:p>
            <a:pPr eaLnBrk="1" hangingPunct="1">
              <a:lnSpc>
                <a:spcPct val="90000"/>
              </a:lnSpc>
              <a:buClr>
                <a:srgbClr val="C00000"/>
              </a:buClr>
              <a:buFont typeface="Wingdings" pitchFamily="2" charset="2"/>
              <a:buChar char="§"/>
              <a:defRPr/>
            </a:pPr>
            <a:r>
              <a:rPr lang="en-US" sz="2000" dirty="0"/>
              <a:t>Active Employees are </a:t>
            </a:r>
            <a:r>
              <a:rPr lang="en-US" sz="2000" b="1" u="sng" dirty="0"/>
              <a:t>required</a:t>
            </a:r>
            <a:r>
              <a:rPr lang="en-US" sz="2000" dirty="0"/>
              <a:t> to make all benefit selections through Employee Self-Service (Oracle) Retirees can enroll via hard copy forms or through Employee Self-Service (Oracle)</a:t>
            </a:r>
          </a:p>
          <a:p>
            <a:pPr eaLnBrk="1" hangingPunct="1">
              <a:lnSpc>
                <a:spcPct val="90000"/>
              </a:lnSpc>
              <a:buClr>
                <a:srgbClr val="C00000"/>
              </a:buClr>
              <a:buFont typeface="Wingdings" pitchFamily="2" charset="2"/>
              <a:buChar char="§"/>
              <a:defRPr/>
            </a:pPr>
            <a:endParaRPr lang="en-US" sz="2000" dirty="0"/>
          </a:p>
          <a:p>
            <a:pPr>
              <a:lnSpc>
                <a:spcPct val="90000"/>
              </a:lnSpc>
              <a:buClr>
                <a:srgbClr val="C00000"/>
              </a:buClr>
              <a:buFont typeface="Wingdings" pitchFamily="2" charset="2"/>
              <a:buChar char="§"/>
              <a:defRPr/>
            </a:pPr>
            <a:r>
              <a:rPr lang="en-US" sz="2000" dirty="0"/>
              <a:t>Active Employees who participate in the Flexible Spending Account (FSA) and Dependent Care Reimbursement (DCR) Plans will be required to make benefit selections during a this Open Enrollment process in order to continue coverage for September 1, 2017 through August 31, 2018.  The IRS guidelines restricts plan participation to a 12 months period</a:t>
            </a:r>
          </a:p>
          <a:p>
            <a:pPr marL="0" indent="0" eaLnBrk="1" hangingPunct="1">
              <a:lnSpc>
                <a:spcPct val="90000"/>
              </a:lnSpc>
              <a:buClr>
                <a:srgbClr val="C00000"/>
              </a:buClr>
              <a:buNone/>
              <a:defRPr/>
            </a:pPr>
            <a:endParaRPr lang="en-US" sz="2000" dirty="0"/>
          </a:p>
          <a:p>
            <a:pPr>
              <a:lnSpc>
                <a:spcPct val="90000"/>
              </a:lnSpc>
              <a:buClr>
                <a:srgbClr val="C00000"/>
              </a:buClr>
              <a:buFont typeface="Wingdings" pitchFamily="2" charset="2"/>
              <a:buChar char="§"/>
              <a:defRPr/>
            </a:pPr>
            <a:r>
              <a:rPr lang="en-US" sz="2000" dirty="0"/>
              <a:t>Additional benefits information is available on COA benefits website: </a:t>
            </a:r>
            <a:r>
              <a:rPr lang="en-US" sz="2000" b="1" dirty="0"/>
              <a:t>benefits.atlantaga.gov </a:t>
            </a:r>
          </a:p>
          <a:p>
            <a:pPr marL="0" indent="0">
              <a:lnSpc>
                <a:spcPct val="90000"/>
              </a:lnSpc>
              <a:buClr>
                <a:srgbClr val="C00000"/>
              </a:buClr>
              <a:buNone/>
              <a:defRPr/>
            </a:pPr>
            <a:endParaRPr lang="en-US" sz="2000" b="1" dirty="0"/>
          </a:p>
          <a:p>
            <a:pPr eaLnBrk="1" hangingPunct="1">
              <a:lnSpc>
                <a:spcPct val="90000"/>
              </a:lnSpc>
              <a:buClr>
                <a:srgbClr val="C00000"/>
              </a:buClr>
              <a:buNone/>
              <a:defRPr/>
            </a:pPr>
            <a:endParaRPr lang="en-US" sz="2000" dirty="0"/>
          </a:p>
          <a:p>
            <a:pPr eaLnBrk="1" hangingPunct="1">
              <a:lnSpc>
                <a:spcPct val="90000"/>
              </a:lnSpc>
              <a:buClr>
                <a:srgbClr val="C00000"/>
              </a:buClr>
              <a:buFont typeface="Wingdings" pitchFamily="2" charset="2"/>
              <a:buChar char="§"/>
              <a:defRPr/>
            </a:pPr>
            <a:endParaRPr lang="en-US" sz="2000" b="1" u="sng" dirty="0"/>
          </a:p>
        </p:txBody>
      </p:sp>
    </p:spTree>
    <p:extLst>
      <p:ext uri="{BB962C8B-B14F-4D97-AF65-F5344CB8AC3E}">
        <p14:creationId xmlns:p14="http://schemas.microsoft.com/office/powerpoint/2010/main" val="3196398983"/>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COA Benefit Plans Benchmarks</a:t>
            </a:r>
          </a:p>
        </p:txBody>
      </p:sp>
      <p:sp>
        <p:nvSpPr>
          <p:cNvPr id="3" name="Content Placeholder 2"/>
          <p:cNvSpPr>
            <a:spLocks noGrp="1"/>
          </p:cNvSpPr>
          <p:nvPr>
            <p:ph idx="1"/>
          </p:nvPr>
        </p:nvSpPr>
        <p:spPr>
          <a:xfrm>
            <a:off x="446088" y="1043766"/>
            <a:ext cx="8229600" cy="3823509"/>
          </a:xfrm>
        </p:spPr>
        <p:txBody>
          <a:bodyPr/>
          <a:lstStyle/>
          <a:p>
            <a:r>
              <a:rPr lang="en-US" sz="2000" dirty="0"/>
              <a:t>COA is the 3</a:t>
            </a:r>
            <a:r>
              <a:rPr lang="en-US" sz="2000" baseline="30000" dirty="0"/>
              <a:t>rd</a:t>
            </a:r>
            <a:r>
              <a:rPr lang="en-US" sz="2000" dirty="0"/>
              <a:t> largest public sector health plan in the State of Georgia and the largest municipality in the Southeast; over 22,000 covered lives with an estimated $140 million dollars annual insurance budget</a:t>
            </a:r>
          </a:p>
          <a:p>
            <a:pPr marL="0" indent="0">
              <a:buNone/>
            </a:pPr>
            <a:endParaRPr lang="en-US" sz="2000" dirty="0"/>
          </a:p>
          <a:p>
            <a:r>
              <a:rPr lang="en-US" sz="2000" dirty="0"/>
              <a:t>COA Medical Plans have been traditionally richer than those provided by similar employers nationally, regionally and locally</a:t>
            </a:r>
          </a:p>
          <a:p>
            <a:pPr lvl="1"/>
            <a:r>
              <a:rPr lang="en-US" sz="2000" dirty="0"/>
              <a:t>Plan designs with Lower Deductible/Co-insurances/Office Visit Copays</a:t>
            </a:r>
          </a:p>
          <a:p>
            <a:pPr lvl="1"/>
            <a:r>
              <a:rPr lang="en-US" sz="2000" dirty="0"/>
              <a:t>Competitive Employee/Retiree contributions rates</a:t>
            </a:r>
          </a:p>
          <a:p>
            <a:pPr lvl="1"/>
            <a:r>
              <a:rPr lang="en-US" sz="2000" dirty="0"/>
              <a:t>Retiree Benefit Plans are the similar to those benefits offered to Active Employees and considerable better than most public and private sector employers</a:t>
            </a:r>
          </a:p>
          <a:p>
            <a:pPr marL="514350" lvl="1" indent="0">
              <a:buNone/>
            </a:pPr>
            <a:endParaRPr lang="en-US" sz="2000" dirty="0"/>
          </a:p>
          <a:p>
            <a:pPr marL="285750" lvl="1">
              <a:buBlip>
                <a:blip r:embed="rId2"/>
              </a:buBlip>
            </a:pPr>
            <a:r>
              <a:rPr lang="en-US" sz="2000" dirty="0"/>
              <a:t>Faced with challenges  of funding OPEB/Retiree Health Benefit Coverage</a:t>
            </a:r>
          </a:p>
          <a:p>
            <a:pPr marL="0" lvl="1" indent="0">
              <a:buNone/>
            </a:pPr>
            <a:endParaRPr lang="en-US" sz="2000" dirty="0"/>
          </a:p>
          <a:p>
            <a:endParaRPr lang="en-US" sz="2000" dirty="0"/>
          </a:p>
          <a:p>
            <a:pPr>
              <a:buNone/>
            </a:pPr>
            <a:endParaRPr lang="en-US" sz="2000" dirty="0"/>
          </a:p>
          <a:p>
            <a:pPr marL="0" indent="0">
              <a:buNone/>
            </a:pPr>
            <a:endParaRPr lang="en-US" sz="2000" dirty="0"/>
          </a:p>
        </p:txBody>
      </p:sp>
    </p:spTree>
    <p:extLst>
      <p:ext uri="{BB962C8B-B14F-4D97-AF65-F5344CB8AC3E}">
        <p14:creationId xmlns:p14="http://schemas.microsoft.com/office/powerpoint/2010/main" val="3931852533"/>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COA Benefit Plans Benchmarks</a:t>
            </a:r>
          </a:p>
        </p:txBody>
      </p:sp>
      <p:sp>
        <p:nvSpPr>
          <p:cNvPr id="3" name="Content Placeholder 2"/>
          <p:cNvSpPr>
            <a:spLocks noGrp="1"/>
          </p:cNvSpPr>
          <p:nvPr>
            <p:ph idx="1"/>
          </p:nvPr>
        </p:nvSpPr>
        <p:spPr>
          <a:xfrm>
            <a:off x="446088" y="1043766"/>
            <a:ext cx="8229600" cy="3823509"/>
          </a:xfrm>
        </p:spPr>
        <p:txBody>
          <a:bodyPr/>
          <a:lstStyle/>
          <a:p>
            <a:pPr marL="285750" lvl="1">
              <a:buBlip>
                <a:blip r:embed="rId2"/>
              </a:buBlip>
            </a:pPr>
            <a:r>
              <a:rPr lang="en-US" sz="2000" dirty="0"/>
              <a:t>Inability to completely utilize Medicare payments for retirees age 65+ who were hired prior to 1986, the City’s did not participate in Medicare prior to that time</a:t>
            </a:r>
          </a:p>
          <a:p>
            <a:pPr marL="0" lvl="1" indent="0">
              <a:buNone/>
            </a:pPr>
            <a:endParaRPr lang="en-US" sz="2000" dirty="0"/>
          </a:p>
          <a:p>
            <a:r>
              <a:rPr lang="en-US" sz="2000" dirty="0"/>
              <a:t>Funding of Affordable Care Act (ACA) regulations and taxes – long-term impact of the program</a:t>
            </a:r>
          </a:p>
          <a:p>
            <a:endParaRPr lang="en-US" sz="2000" dirty="0"/>
          </a:p>
          <a:p>
            <a:pPr marL="285750" lvl="1">
              <a:buBlip>
                <a:blip r:embed="rId2"/>
              </a:buBlip>
            </a:pPr>
            <a:r>
              <a:rPr lang="en-US" sz="2000" dirty="0"/>
              <a:t>High prevalence of costly chronic diseases in both active and retired employee population</a:t>
            </a:r>
          </a:p>
          <a:p>
            <a:pPr marL="0" indent="0">
              <a:buNone/>
            </a:pPr>
            <a:endParaRPr lang="en-US" sz="2000" dirty="0"/>
          </a:p>
          <a:p>
            <a:pPr marL="0" indent="0">
              <a:buNone/>
            </a:pPr>
            <a:endParaRPr lang="en-US" sz="2000" dirty="0"/>
          </a:p>
          <a:p>
            <a:pPr marL="514350" lvl="1" indent="0">
              <a:buNone/>
            </a:pPr>
            <a:endParaRPr lang="en-US" sz="2000" dirty="0"/>
          </a:p>
          <a:p>
            <a:pPr marL="285750" lvl="1">
              <a:buBlip>
                <a:blip r:embed="rId2"/>
              </a:buBlip>
            </a:pPr>
            <a:endParaRPr lang="en-US" sz="2000" dirty="0"/>
          </a:p>
          <a:p>
            <a:endParaRPr lang="en-US" sz="2000" dirty="0"/>
          </a:p>
          <a:p>
            <a:pPr>
              <a:buNone/>
            </a:pPr>
            <a:endParaRPr lang="en-US" sz="2000" dirty="0"/>
          </a:p>
          <a:p>
            <a:pPr marL="0" indent="0">
              <a:buNone/>
            </a:pPr>
            <a:endParaRPr lang="en-US" sz="2000" dirty="0"/>
          </a:p>
        </p:txBody>
      </p:sp>
    </p:spTree>
    <p:extLst>
      <p:ext uri="{BB962C8B-B14F-4D97-AF65-F5344CB8AC3E}">
        <p14:creationId xmlns:p14="http://schemas.microsoft.com/office/powerpoint/2010/main" val="3704985103"/>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OPEB Overview</a:t>
            </a:r>
          </a:p>
        </p:txBody>
      </p:sp>
      <p:sp>
        <p:nvSpPr>
          <p:cNvPr id="3" name="Content Placeholder 2"/>
          <p:cNvSpPr>
            <a:spLocks noGrp="1"/>
          </p:cNvSpPr>
          <p:nvPr>
            <p:ph idx="1"/>
          </p:nvPr>
        </p:nvSpPr>
        <p:spPr>
          <a:xfrm>
            <a:off x="446088" y="1015191"/>
            <a:ext cx="8320722" cy="3440906"/>
          </a:xfrm>
        </p:spPr>
        <p:txBody>
          <a:bodyPr/>
          <a:lstStyle/>
          <a:p>
            <a:r>
              <a:rPr lang="en-US" sz="1800" dirty="0"/>
              <a:t>OPEB covers non-pension benefits provided to full-time employees upon retirement</a:t>
            </a:r>
          </a:p>
          <a:p>
            <a:pPr lvl="1"/>
            <a:r>
              <a:rPr lang="en-US" sz="1800" dirty="0"/>
              <a:t>These benefits include healthcare to eligible retirees, their families, beneficiaries</a:t>
            </a:r>
          </a:p>
          <a:p>
            <a:pPr lvl="1"/>
            <a:r>
              <a:rPr lang="en-US" sz="1800" dirty="0"/>
              <a:t>These benefits are available to eligible participants for their lifetime</a:t>
            </a:r>
          </a:p>
          <a:p>
            <a:pPr lvl="2"/>
            <a:r>
              <a:rPr lang="en-US" sz="1800" dirty="0"/>
              <a:t>Approximately 30% of our eligible are not Medicare eligible which increases the City’s financial responsibility.</a:t>
            </a:r>
          </a:p>
          <a:p>
            <a:r>
              <a:rPr lang="en-US" sz="1800" dirty="0"/>
              <a:t>GASB Rules Change began FY16</a:t>
            </a:r>
          </a:p>
          <a:p>
            <a:r>
              <a:rPr lang="en-US" sz="1800" dirty="0"/>
              <a:t>OPEB is a pay as you go liability.</a:t>
            </a:r>
          </a:p>
          <a:p>
            <a:r>
              <a:rPr lang="en-US" sz="1800" dirty="0"/>
              <a:t>OPEB is directly impacted by the number of eligible participants, dependents etc. and the cost of care related to these participants. </a:t>
            </a:r>
          </a:p>
          <a:p>
            <a:r>
              <a:rPr lang="en-US" sz="1800" dirty="0"/>
              <a:t>The City’s largest concern in OPEB are the non-Medicare eligible participants</a:t>
            </a:r>
          </a:p>
          <a:p>
            <a:r>
              <a:rPr lang="en-US" sz="1800" dirty="0"/>
              <a:t>The City’s second largest concern is that employees/retirees aged 55 and above contribute to over 48.1% of our overall healthcare costs.</a:t>
            </a:r>
          </a:p>
          <a:p>
            <a:r>
              <a:rPr lang="en-US" sz="1800" dirty="0"/>
              <a:t>Retirees over 62 and their dependents in the original cost structure cost the City  50% more than the premium they pay.</a:t>
            </a:r>
          </a:p>
          <a:p>
            <a:r>
              <a:rPr lang="en-US" sz="1800" dirty="0"/>
              <a:t>OPEB liability is included in the COA CAFR.</a:t>
            </a:r>
          </a:p>
          <a:p>
            <a:endParaRPr lang="en-US" dirty="0"/>
          </a:p>
          <a:p>
            <a:endParaRPr lang="en-US" dirty="0"/>
          </a:p>
          <a:p>
            <a:pPr lvl="1"/>
            <a:endParaRPr lang="en-US" dirty="0"/>
          </a:p>
          <a:p>
            <a:pPr lvl="2"/>
            <a:endParaRPr lang="en-US" dirty="0"/>
          </a:p>
          <a:p>
            <a:pPr lvl="1"/>
            <a:endParaRPr lang="en-US" dirty="0"/>
          </a:p>
        </p:txBody>
      </p:sp>
    </p:spTree>
    <p:extLst>
      <p:ext uri="{BB962C8B-B14F-4D97-AF65-F5344CB8AC3E}">
        <p14:creationId xmlns:p14="http://schemas.microsoft.com/office/powerpoint/2010/main" val="2231828001"/>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OPEB Overview</a:t>
            </a:r>
          </a:p>
        </p:txBody>
      </p:sp>
      <p:sp>
        <p:nvSpPr>
          <p:cNvPr id="3" name="Content Placeholder 2"/>
          <p:cNvSpPr>
            <a:spLocks noGrp="1"/>
          </p:cNvSpPr>
          <p:nvPr>
            <p:ph idx="1"/>
          </p:nvPr>
        </p:nvSpPr>
        <p:spPr>
          <a:xfrm>
            <a:off x="446088" y="1015191"/>
            <a:ext cx="8443912" cy="3440906"/>
          </a:xfrm>
        </p:spPr>
        <p:txBody>
          <a:bodyPr/>
          <a:lstStyle/>
          <a:p>
            <a:r>
              <a:rPr lang="en-US" sz="2000" dirty="0"/>
              <a:t>The 2013 OPEB Review through July 1, 2012 showed the following:</a:t>
            </a:r>
          </a:p>
          <a:p>
            <a:pPr lvl="1"/>
            <a:r>
              <a:rPr lang="en-US" sz="2000" dirty="0"/>
              <a:t>OPEB Liability of $1,543,508,500</a:t>
            </a:r>
          </a:p>
          <a:p>
            <a:pPr lvl="2"/>
            <a:r>
              <a:rPr lang="en-US" sz="2000" dirty="0"/>
              <a:t>Overall liability was reduced by $274,014,384 (-17%) due to change in cost of contracts. </a:t>
            </a:r>
          </a:p>
          <a:p>
            <a:r>
              <a:rPr lang="en-US" sz="2000" dirty="0"/>
              <a:t>The 2015 OPEB Review through July 1, 2014 showed the following:</a:t>
            </a:r>
          </a:p>
          <a:p>
            <a:pPr lvl="1"/>
            <a:r>
              <a:rPr lang="en-US" sz="2000" dirty="0"/>
              <a:t>OPEB Liability of $1,119,868,507</a:t>
            </a:r>
          </a:p>
          <a:p>
            <a:pPr lvl="2"/>
            <a:r>
              <a:rPr lang="en-US" sz="2000" dirty="0"/>
              <a:t>Overall liability was reduced by $362,973,295 (-32%) due to change in cost of contracts, wellness initiatives, and demographic review. </a:t>
            </a:r>
          </a:p>
          <a:p>
            <a:pPr marL="914400" lvl="2" indent="0">
              <a:buNone/>
            </a:pPr>
            <a:endParaRPr lang="en-US" sz="2000" dirty="0"/>
          </a:p>
          <a:p>
            <a:r>
              <a:rPr lang="en-US" sz="2000" b="1" dirty="0"/>
              <a:t>Over the last two OPEB reviews we have reduced the overall liability by $636,987,679</a:t>
            </a:r>
          </a:p>
          <a:p>
            <a:pPr marL="0" indent="0">
              <a:buNone/>
            </a:pPr>
            <a:endParaRPr lang="en-US" sz="2000" b="1" dirty="0"/>
          </a:p>
          <a:p>
            <a:r>
              <a:rPr lang="en-US" sz="2000" dirty="0"/>
              <a:t>Full OPEB Analysis scheduled for completion in July 2017</a:t>
            </a:r>
          </a:p>
          <a:p>
            <a:pPr marL="914400" lvl="2" indent="0">
              <a:buNone/>
            </a:pPr>
            <a:endParaRPr lang="en-US" b="1" dirty="0"/>
          </a:p>
          <a:p>
            <a:pPr lvl="1"/>
            <a:endParaRPr lang="en-US" dirty="0"/>
          </a:p>
          <a:p>
            <a:pPr lvl="1"/>
            <a:endParaRPr lang="en-US" dirty="0"/>
          </a:p>
          <a:p>
            <a:pPr marL="0" indent="0">
              <a:buNone/>
            </a:pPr>
            <a:endParaRPr lang="en-US" dirty="0"/>
          </a:p>
          <a:p>
            <a:endParaRPr lang="en-US" dirty="0"/>
          </a:p>
          <a:p>
            <a:pPr lvl="1"/>
            <a:endParaRPr lang="en-US" dirty="0"/>
          </a:p>
          <a:p>
            <a:pPr lvl="2"/>
            <a:endParaRPr lang="en-US" dirty="0"/>
          </a:p>
          <a:p>
            <a:pPr lvl="1"/>
            <a:endParaRPr lang="en-US" dirty="0"/>
          </a:p>
        </p:txBody>
      </p:sp>
    </p:spTree>
    <p:extLst>
      <p:ext uri="{BB962C8B-B14F-4D97-AF65-F5344CB8AC3E}">
        <p14:creationId xmlns:p14="http://schemas.microsoft.com/office/powerpoint/2010/main" val="2198221980"/>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200" y="108183"/>
            <a:ext cx="8178800" cy="714375"/>
          </a:xfrm>
        </p:spPr>
        <p:txBody>
          <a:bodyPr/>
          <a:lstStyle/>
          <a:p>
            <a:pPr algn="ctr"/>
            <a:r>
              <a:rPr lang="en-US" dirty="0"/>
              <a:t>Cost Containment Outcomes - Reed Administration</a:t>
            </a:r>
          </a:p>
        </p:txBody>
      </p:sp>
      <p:sp>
        <p:nvSpPr>
          <p:cNvPr id="3" name="Content Placeholder 2"/>
          <p:cNvSpPr>
            <a:spLocks noGrp="1"/>
          </p:cNvSpPr>
          <p:nvPr>
            <p:ph idx="1"/>
          </p:nvPr>
        </p:nvSpPr>
        <p:spPr>
          <a:xfrm>
            <a:off x="605107" y="1076545"/>
            <a:ext cx="7886700" cy="3812955"/>
          </a:xfrm>
        </p:spPr>
        <p:txBody>
          <a:bodyPr>
            <a:normAutofit fontScale="77500" lnSpcReduction="20000"/>
          </a:bodyPr>
          <a:lstStyle/>
          <a:p>
            <a:r>
              <a:rPr lang="en-US" sz="2000" dirty="0"/>
              <a:t>Moved from annual premium increases of 9-10% in 2011 to 4.4% average over a 6 year period</a:t>
            </a:r>
          </a:p>
          <a:p>
            <a:pPr marL="0" indent="0">
              <a:buNone/>
            </a:pPr>
            <a:endParaRPr lang="en-US" sz="2000" dirty="0"/>
          </a:p>
          <a:p>
            <a:r>
              <a:rPr lang="en-US" sz="2000" dirty="0"/>
              <a:t>Successfully negotiated health insurance premiums below national average for six (6) straight years including the overall medical cost increases associated with Affordable Care Act taxes and premiums</a:t>
            </a:r>
          </a:p>
          <a:p>
            <a:endParaRPr lang="en-US" sz="2000" dirty="0"/>
          </a:p>
          <a:p>
            <a:r>
              <a:rPr lang="en-US" sz="2000" dirty="0"/>
              <a:t>Saved $500,000 annually in consultant fees with direct vendor contract negotiations  - No Benefits Broker/Consultant</a:t>
            </a:r>
          </a:p>
          <a:p>
            <a:pPr marL="0" indent="0">
              <a:buNone/>
            </a:pPr>
            <a:endParaRPr lang="en-US" sz="2000" dirty="0"/>
          </a:p>
          <a:p>
            <a:r>
              <a:rPr lang="en-US" sz="2000" dirty="0"/>
              <a:t>Constructed $3.5 million dollar - 14,000 square Onsite Employees Wellness Center –  free Health Center/Fitness Center through vendor contracts negotiations  (pharmacy rebates/performance guarantees) without the use of General Fund contributions</a:t>
            </a:r>
          </a:p>
          <a:p>
            <a:pPr marL="0" indent="0">
              <a:buNone/>
            </a:pPr>
            <a:endParaRPr lang="en-US" sz="2000" dirty="0"/>
          </a:p>
          <a:p>
            <a:r>
              <a:rPr lang="en-US" sz="2000" dirty="0"/>
              <a:t>Reduced OPEB liability of $1.8 billion by $636,987,679 in the last two OPEB analysis, due to change in cost of contracts, wellness initiatives, and demographic review. Full OPEB liability analysis will be completed in July 2017</a:t>
            </a:r>
            <a:endParaRPr lang="en-US" sz="2000" b="1" dirty="0"/>
          </a:p>
          <a:p>
            <a:endParaRPr lang="en-US" sz="2000" dirty="0"/>
          </a:p>
          <a:p>
            <a:endParaRPr lang="en-US" sz="2000" dirty="0"/>
          </a:p>
          <a:p>
            <a:pPr marL="0" indent="0">
              <a:buNone/>
            </a:pPr>
            <a:endParaRPr lang="en-US" sz="2000" dirty="0"/>
          </a:p>
        </p:txBody>
      </p:sp>
    </p:spTree>
    <p:extLst>
      <p:ext uri="{BB962C8B-B14F-4D97-AF65-F5344CB8AC3E}">
        <p14:creationId xmlns:p14="http://schemas.microsoft.com/office/powerpoint/2010/main" val="836687017"/>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4100" y="108183"/>
            <a:ext cx="8229600" cy="714375"/>
          </a:xfrm>
        </p:spPr>
        <p:txBody>
          <a:bodyPr/>
          <a:lstStyle/>
          <a:p>
            <a:pPr algn="ctr"/>
            <a:r>
              <a:rPr lang="en-US" dirty="0"/>
              <a:t>Cost Containment Outcomes - Reed Administration</a:t>
            </a:r>
          </a:p>
        </p:txBody>
      </p:sp>
      <p:sp>
        <p:nvSpPr>
          <p:cNvPr id="3" name="Content Placeholder 2"/>
          <p:cNvSpPr>
            <a:spLocks noGrp="1"/>
          </p:cNvSpPr>
          <p:nvPr>
            <p:ph idx="1"/>
          </p:nvPr>
        </p:nvSpPr>
        <p:spPr>
          <a:xfrm>
            <a:off x="605107" y="1076545"/>
            <a:ext cx="7886700" cy="3812955"/>
          </a:xfrm>
        </p:spPr>
        <p:txBody>
          <a:bodyPr>
            <a:normAutofit fontScale="85000" lnSpcReduction="20000"/>
          </a:bodyPr>
          <a:lstStyle/>
          <a:p>
            <a:r>
              <a:rPr lang="en-US" sz="2000" dirty="0"/>
              <a:t>Constructed over fifteen (16) state of the art free standing Employee Fitness Centers through vendor negotiated wellness funds</a:t>
            </a:r>
          </a:p>
          <a:p>
            <a:pPr marL="0" indent="0">
              <a:buNone/>
            </a:pPr>
            <a:endParaRPr lang="en-US" sz="2000" dirty="0"/>
          </a:p>
          <a:p>
            <a:r>
              <a:rPr lang="en-US" sz="2000" dirty="0"/>
              <a:t>Expanded employee benefit plan options- Consumer Driven High Deductible Plan with Health Savings Account (HSA)</a:t>
            </a:r>
          </a:p>
          <a:p>
            <a:pPr marL="0" indent="0">
              <a:buNone/>
            </a:pPr>
            <a:endParaRPr lang="en-US" sz="2000" dirty="0"/>
          </a:p>
          <a:p>
            <a:r>
              <a:rPr lang="en-US" sz="2000" dirty="0"/>
              <a:t>Reduced overall cost of care while maintaining high value medical plans through aggressive wellness programs with contracted vendors</a:t>
            </a:r>
          </a:p>
          <a:p>
            <a:pPr marL="0" indent="0">
              <a:buNone/>
            </a:pPr>
            <a:endParaRPr lang="en-US" sz="2000" dirty="0"/>
          </a:p>
          <a:p>
            <a:r>
              <a:rPr lang="en-US" sz="2000" dirty="0"/>
              <a:t>Established preventive health and wellness initiatives that provided incentives for annual exams, bio-metric screenings and online health risk assessments </a:t>
            </a:r>
          </a:p>
          <a:p>
            <a:endParaRPr lang="en-US" sz="2000" dirty="0"/>
          </a:p>
          <a:p>
            <a:r>
              <a:rPr lang="en-US" sz="2000" dirty="0"/>
              <a:t>Significantly expanded employee wellness programs with health fairs, lunch and learn events, weight loss programs, fitness trainers, Zumbia/Line Dancing/Ti Cha classes and Team sponsorship of corporate and community run/walk events</a:t>
            </a:r>
          </a:p>
        </p:txBody>
      </p:sp>
    </p:spTree>
    <p:extLst>
      <p:ext uri="{BB962C8B-B14F-4D97-AF65-F5344CB8AC3E}">
        <p14:creationId xmlns:p14="http://schemas.microsoft.com/office/powerpoint/2010/main" val="1392352107"/>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08183"/>
            <a:ext cx="7391400" cy="568092"/>
          </a:xfrm>
        </p:spPr>
        <p:txBody>
          <a:bodyPr/>
          <a:lstStyle/>
          <a:p>
            <a:r>
              <a:rPr lang="en-US" sz="2400" dirty="0"/>
              <a:t>Annual Actual Medical/Dental Expenses from 2012-2016        (City + Employee)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31261486"/>
              </p:ext>
            </p:extLst>
          </p:nvPr>
        </p:nvGraphicFramePr>
        <p:xfrm>
          <a:off x="420688" y="920354"/>
          <a:ext cx="8229600" cy="2076149"/>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xmlns="" val="20000"/>
                    </a:ext>
                  </a:extLst>
                </a:gridCol>
                <a:gridCol w="2743200">
                  <a:extLst>
                    <a:ext uri="{9D8B030D-6E8A-4147-A177-3AD203B41FA5}">
                      <a16:colId xmlns:a16="http://schemas.microsoft.com/office/drawing/2014/main" xmlns="" val="20001"/>
                    </a:ext>
                  </a:extLst>
                </a:gridCol>
                <a:gridCol w="2743200">
                  <a:extLst>
                    <a:ext uri="{9D8B030D-6E8A-4147-A177-3AD203B41FA5}">
                      <a16:colId xmlns:a16="http://schemas.microsoft.com/office/drawing/2014/main" xmlns="" val="20002"/>
                    </a:ext>
                  </a:extLst>
                </a:gridCol>
              </a:tblGrid>
              <a:tr h="532779">
                <a:tc>
                  <a:txBody>
                    <a:bodyPr/>
                    <a:lstStyle/>
                    <a:p>
                      <a:pPr algn="ctr"/>
                      <a:r>
                        <a:rPr lang="en-US" sz="1400" dirty="0"/>
                        <a:t>Plan Year</a:t>
                      </a:r>
                    </a:p>
                  </a:txBody>
                  <a:tcPr marT="34290" marB="34290" anchor="ctr"/>
                </a:tc>
                <a:tc>
                  <a:txBody>
                    <a:bodyPr/>
                    <a:lstStyle/>
                    <a:p>
                      <a:pPr algn="ctr"/>
                      <a:r>
                        <a:rPr lang="en-US" sz="1400" dirty="0"/>
                        <a:t>Annual Total Medical/Dental Expense</a:t>
                      </a:r>
                    </a:p>
                  </a:txBody>
                  <a:tcPr marT="34290" marB="34290" anchor="ctr"/>
                </a:tc>
                <a:tc>
                  <a:txBody>
                    <a:bodyPr/>
                    <a:lstStyle/>
                    <a:p>
                      <a:pPr algn="ctr"/>
                      <a:r>
                        <a:rPr lang="en-US" sz="1400" dirty="0"/>
                        <a:t>Increase Over Prior Year</a:t>
                      </a:r>
                    </a:p>
                  </a:txBody>
                  <a:tcPr marT="34290" marB="34290" anchor="ctr"/>
                </a:tc>
                <a:extLst>
                  <a:ext uri="{0D108BD9-81ED-4DB2-BD59-A6C34878D82A}">
                    <a16:rowId xmlns:a16="http://schemas.microsoft.com/office/drawing/2014/main" xmlns="" val="10000"/>
                  </a:ext>
                </a:extLst>
              </a:tr>
              <a:tr h="308674">
                <a:tc>
                  <a:txBody>
                    <a:bodyPr/>
                    <a:lstStyle/>
                    <a:p>
                      <a:pPr algn="ctr"/>
                      <a:r>
                        <a:rPr lang="en-US" sz="1400" dirty="0"/>
                        <a:t>2012</a:t>
                      </a:r>
                    </a:p>
                  </a:txBody>
                  <a:tcPr marT="34290" marB="34290" anchor="ctr"/>
                </a:tc>
                <a:tc>
                  <a:txBody>
                    <a:bodyPr/>
                    <a:lstStyle/>
                    <a:p>
                      <a:pPr algn="ctr"/>
                      <a:r>
                        <a:rPr lang="en-US" sz="1400" dirty="0"/>
                        <a:t>$117,800,000</a:t>
                      </a:r>
                    </a:p>
                  </a:txBody>
                  <a:tcPr marT="34290" marB="34290" anchor="ctr"/>
                </a:tc>
                <a:tc>
                  <a:txBody>
                    <a:bodyPr/>
                    <a:lstStyle/>
                    <a:p>
                      <a:pPr algn="ctr"/>
                      <a:r>
                        <a:rPr lang="en-US" sz="1400" dirty="0"/>
                        <a:t>4.6%</a:t>
                      </a:r>
                    </a:p>
                  </a:txBody>
                  <a:tcPr marT="34290" marB="34290" anchor="ctr"/>
                </a:tc>
                <a:extLst>
                  <a:ext uri="{0D108BD9-81ED-4DB2-BD59-A6C34878D82A}">
                    <a16:rowId xmlns:a16="http://schemas.microsoft.com/office/drawing/2014/main" xmlns="" val="10001"/>
                  </a:ext>
                </a:extLst>
              </a:tr>
              <a:tr h="308674">
                <a:tc>
                  <a:txBody>
                    <a:bodyPr/>
                    <a:lstStyle/>
                    <a:p>
                      <a:pPr algn="ctr"/>
                      <a:r>
                        <a:rPr lang="en-US" sz="1400" dirty="0"/>
                        <a:t>2013</a:t>
                      </a:r>
                    </a:p>
                  </a:txBody>
                  <a:tcPr marT="34290" marB="34290" anchor="ctr"/>
                </a:tc>
                <a:tc>
                  <a:txBody>
                    <a:bodyPr/>
                    <a:lstStyle/>
                    <a:p>
                      <a:pPr algn="ctr"/>
                      <a:r>
                        <a:rPr lang="en-US" sz="1400" dirty="0"/>
                        <a:t>   $115,300,000</a:t>
                      </a:r>
                    </a:p>
                  </a:txBody>
                  <a:tcPr marT="34290" marB="34290" anchor="ctr"/>
                </a:tc>
                <a:tc>
                  <a:txBody>
                    <a:bodyPr/>
                    <a:lstStyle/>
                    <a:p>
                      <a:pPr algn="ctr"/>
                      <a:r>
                        <a:rPr lang="en-US" sz="1400" dirty="0"/>
                        <a:t>(2.12%)</a:t>
                      </a:r>
                    </a:p>
                  </a:txBody>
                  <a:tcPr marT="34290" marB="34290" anchor="ctr"/>
                </a:tc>
                <a:extLst>
                  <a:ext uri="{0D108BD9-81ED-4DB2-BD59-A6C34878D82A}">
                    <a16:rowId xmlns:a16="http://schemas.microsoft.com/office/drawing/2014/main" xmlns="" val="10002"/>
                  </a:ext>
                </a:extLst>
              </a:tr>
              <a:tr h="308674">
                <a:tc>
                  <a:txBody>
                    <a:bodyPr/>
                    <a:lstStyle/>
                    <a:p>
                      <a:pPr algn="ctr"/>
                      <a:r>
                        <a:rPr lang="en-US" sz="1400" dirty="0"/>
                        <a:t>2014</a:t>
                      </a:r>
                    </a:p>
                  </a:txBody>
                  <a:tcPr marT="34290" marB="34290" anchor="ctr"/>
                </a:tc>
                <a:tc>
                  <a:txBody>
                    <a:bodyPr/>
                    <a:lstStyle/>
                    <a:p>
                      <a:pPr algn="ctr"/>
                      <a:r>
                        <a:rPr lang="en-US" sz="1400" dirty="0"/>
                        <a:t>   $118,900,000</a:t>
                      </a:r>
                    </a:p>
                  </a:txBody>
                  <a:tcPr marT="34290" marB="34290" anchor="ctr"/>
                </a:tc>
                <a:tc>
                  <a:txBody>
                    <a:bodyPr/>
                    <a:lstStyle/>
                    <a:p>
                      <a:pPr algn="ctr"/>
                      <a:r>
                        <a:rPr lang="en-US" sz="1400" dirty="0"/>
                        <a:t>3.1%</a:t>
                      </a:r>
                    </a:p>
                  </a:txBody>
                  <a:tcPr marT="34290" marB="34290" anchor="ctr"/>
                </a:tc>
                <a:extLst>
                  <a:ext uri="{0D108BD9-81ED-4DB2-BD59-A6C34878D82A}">
                    <a16:rowId xmlns:a16="http://schemas.microsoft.com/office/drawing/2014/main" xmlns="" val="10003"/>
                  </a:ext>
                </a:extLst>
              </a:tr>
              <a:tr h="308674">
                <a:tc>
                  <a:txBody>
                    <a:bodyPr/>
                    <a:lstStyle/>
                    <a:p>
                      <a:pPr algn="ctr"/>
                      <a:r>
                        <a:rPr lang="en-US" sz="1400" dirty="0"/>
                        <a:t>2015</a:t>
                      </a:r>
                    </a:p>
                  </a:txBody>
                  <a:tcPr marT="34290" marB="34290" anchor="ctr"/>
                </a:tc>
                <a:tc>
                  <a:txBody>
                    <a:bodyPr/>
                    <a:lstStyle/>
                    <a:p>
                      <a:pPr algn="ctr"/>
                      <a:r>
                        <a:rPr lang="en-US" sz="1400" dirty="0"/>
                        <a:t>   $124,600,000</a:t>
                      </a:r>
                    </a:p>
                  </a:txBody>
                  <a:tcPr marT="34290" marB="34290" anchor="ctr"/>
                </a:tc>
                <a:tc>
                  <a:txBody>
                    <a:bodyPr/>
                    <a:lstStyle/>
                    <a:p>
                      <a:pPr algn="ctr"/>
                      <a:r>
                        <a:rPr lang="en-US" sz="1400" dirty="0"/>
                        <a:t>4.8%</a:t>
                      </a:r>
                    </a:p>
                  </a:txBody>
                  <a:tcPr marT="34290" marB="34290" anchor="ctr"/>
                </a:tc>
                <a:extLst>
                  <a:ext uri="{0D108BD9-81ED-4DB2-BD59-A6C34878D82A}">
                    <a16:rowId xmlns:a16="http://schemas.microsoft.com/office/drawing/2014/main" xmlns="" val="10004"/>
                  </a:ext>
                </a:extLst>
              </a:tr>
              <a:tr h="308674">
                <a:tc>
                  <a:txBody>
                    <a:bodyPr/>
                    <a:lstStyle/>
                    <a:p>
                      <a:pPr algn="ctr"/>
                      <a:r>
                        <a:rPr lang="en-US" sz="1400" dirty="0"/>
                        <a:t>2016</a:t>
                      </a:r>
                    </a:p>
                  </a:txBody>
                  <a:tcPr marT="34290" marB="34290" anchor="ctr"/>
                </a:tc>
                <a:tc>
                  <a:txBody>
                    <a:bodyPr/>
                    <a:lstStyle/>
                    <a:p>
                      <a:pPr algn="ctr"/>
                      <a:r>
                        <a:rPr lang="en-US" sz="1400" dirty="0"/>
                        <a:t>   $129,300,000</a:t>
                      </a:r>
                    </a:p>
                  </a:txBody>
                  <a:tcPr marT="34290" marB="34290" anchor="ctr"/>
                </a:tc>
                <a:tc>
                  <a:txBody>
                    <a:bodyPr/>
                    <a:lstStyle/>
                    <a:p>
                      <a:pPr algn="ctr"/>
                      <a:r>
                        <a:rPr lang="en-US" sz="1400" dirty="0"/>
                        <a:t>3.8%</a:t>
                      </a:r>
                    </a:p>
                  </a:txBody>
                  <a:tcPr marT="34290" marB="34290" anchor="ctr"/>
                </a:tc>
                <a:extLst>
                  <a:ext uri="{0D108BD9-81ED-4DB2-BD59-A6C34878D82A}">
                    <a16:rowId xmlns:a16="http://schemas.microsoft.com/office/drawing/2014/main" xmlns="" val="10005"/>
                  </a:ext>
                </a:extLst>
              </a:tr>
            </a:tbl>
          </a:graphicData>
        </a:graphic>
      </p:graphicFrame>
      <p:sp>
        <p:nvSpPr>
          <p:cNvPr id="6" name="TextBox 5"/>
          <p:cNvSpPr txBox="1"/>
          <p:nvPr/>
        </p:nvSpPr>
        <p:spPr>
          <a:xfrm>
            <a:off x="279400" y="3124200"/>
            <a:ext cx="7772400" cy="2031325"/>
          </a:xfrm>
          <a:prstGeom prst="rect">
            <a:avLst/>
          </a:prstGeom>
          <a:noFill/>
        </p:spPr>
        <p:txBody>
          <a:bodyPr wrap="square" rtlCol="0">
            <a:spAutoFit/>
          </a:bodyPr>
          <a:lstStyle/>
          <a:p>
            <a:pPr marL="285750" indent="-285750">
              <a:buFont typeface="Wingdings" panose="05000000000000000000" pitchFamily="2" charset="2"/>
              <a:buChar char="§"/>
            </a:pPr>
            <a:r>
              <a:rPr lang="en-US" sz="1800" b="0" dirty="0">
                <a:latin typeface="+mn-lt"/>
              </a:rPr>
              <a:t>Three factors drive the overall spend – healthcare inflation, projected medical loss ratio and new medical and Rx technology</a:t>
            </a:r>
          </a:p>
          <a:p>
            <a:pPr marL="285750" indent="-285750">
              <a:buFont typeface="Wingdings" panose="05000000000000000000" pitchFamily="2" charset="2"/>
              <a:buChar char="§"/>
            </a:pPr>
            <a:r>
              <a:rPr lang="en-US" sz="1800" b="0" dirty="0">
                <a:latin typeface="+mn-lt"/>
              </a:rPr>
              <a:t>National medical and dental expenses average annual increases – 8% to 10%</a:t>
            </a:r>
          </a:p>
          <a:p>
            <a:pPr marL="285750" indent="-285750">
              <a:buFont typeface="Wingdings" panose="05000000000000000000" pitchFamily="2" charset="2"/>
              <a:buChar char="§"/>
            </a:pPr>
            <a:r>
              <a:rPr lang="en-US" sz="1800" b="0" dirty="0">
                <a:latin typeface="+mn-lt"/>
              </a:rPr>
              <a:t> The annual total expenses listed above does not include Incurred But Not Reported (IBNR) claims that has averaged an additional $5 to $6 million dollars annually</a:t>
            </a:r>
          </a:p>
        </p:txBody>
      </p:sp>
    </p:spTree>
    <p:extLst>
      <p:ext uri="{BB962C8B-B14F-4D97-AF65-F5344CB8AC3E}">
        <p14:creationId xmlns:p14="http://schemas.microsoft.com/office/powerpoint/2010/main" val="829350747"/>
      </p:ext>
    </p:extLst>
  </p:cSld>
  <p:clrMapOvr>
    <a:masterClrMapping/>
  </p:clrMapOvr>
  <p:transition spd="med">
    <p:fade/>
  </p:transition>
</p:sld>
</file>

<file path=ppt/theme/theme1.xml><?xml version="1.0" encoding="utf-8"?>
<a:theme xmlns:a="http://schemas.openxmlformats.org/drawingml/2006/main" name="ATLStat">
  <a:themeElements>
    <a:clrScheme name="ATLStat">
      <a:dk1>
        <a:sysClr val="windowText" lastClr="000000"/>
      </a:dk1>
      <a:lt1>
        <a:sysClr val="window" lastClr="FFFFFF"/>
      </a:lt1>
      <a:dk2>
        <a:srgbClr val="1F497D"/>
      </a:dk2>
      <a:lt2>
        <a:srgbClr val="EEECE1"/>
      </a:lt2>
      <a:accent1>
        <a:srgbClr val="1F497D"/>
      </a:accent1>
      <a:accent2>
        <a:srgbClr val="C0504D"/>
      </a:accent2>
      <a:accent3>
        <a:srgbClr val="9BBB59"/>
      </a:accent3>
      <a:accent4>
        <a:srgbClr val="8064A2"/>
      </a:accent4>
      <a:accent5>
        <a:srgbClr val="E36C09"/>
      </a:accent5>
      <a:accent6>
        <a:srgbClr val="7F7F7F"/>
      </a:accent6>
      <a:hlink>
        <a:srgbClr val="FFCCFF"/>
      </a:hlink>
      <a:folHlink>
        <a:srgbClr val="B8CCE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1">
        <a:dk1>
          <a:srgbClr val="4D4D4D"/>
        </a:dk1>
        <a:lt1>
          <a:srgbClr val="FFFFFF"/>
        </a:lt1>
        <a:dk2>
          <a:srgbClr val="999999"/>
        </a:dk2>
        <a:lt2>
          <a:srgbClr val="000000"/>
        </a:lt2>
        <a:accent1>
          <a:srgbClr val="F04E22"/>
        </a:accent1>
        <a:accent2>
          <a:srgbClr val="F0B500"/>
        </a:accent2>
        <a:accent3>
          <a:srgbClr val="FFFFFF"/>
        </a:accent3>
        <a:accent4>
          <a:srgbClr val="404040"/>
        </a:accent4>
        <a:accent5>
          <a:srgbClr val="F6B2AB"/>
        </a:accent5>
        <a:accent6>
          <a:srgbClr val="D9A400"/>
        </a:accent6>
        <a:hlink>
          <a:srgbClr val="F07800"/>
        </a:hlink>
        <a:folHlink>
          <a:srgbClr val="00A6A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ATLStat</Template>
  <TotalTime>11515</TotalTime>
  <Words>2453</Words>
  <Application>Microsoft Office PowerPoint</Application>
  <PresentationFormat>On-screen Show (16:9)</PresentationFormat>
  <Paragraphs>409</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ATLStat</vt:lpstr>
      <vt:lpstr>PowerPoint Presentation</vt:lpstr>
      <vt:lpstr>COA Benefit Plans Annual Review</vt:lpstr>
      <vt:lpstr>COA Benefit Plans Benchmarks</vt:lpstr>
      <vt:lpstr>COA Benefit Plans Benchmarks</vt:lpstr>
      <vt:lpstr>OPEB Overview</vt:lpstr>
      <vt:lpstr>OPEB Overview</vt:lpstr>
      <vt:lpstr>Cost Containment Outcomes - Reed Administration</vt:lpstr>
      <vt:lpstr>Cost Containment Outcomes - Reed Administration</vt:lpstr>
      <vt:lpstr>Annual Actual Medical/Dental Expenses from 2012-2016        (City + Employee)</vt:lpstr>
      <vt:lpstr>Average Actual Medical Insurance Premium Increases for BCBS POS /Kaiser HMO (City &amp; Employee) from 2011-2016</vt:lpstr>
      <vt:lpstr>PowerPoint Presentation</vt:lpstr>
      <vt:lpstr>COA Health Plans Challenges for FY 18</vt:lpstr>
      <vt:lpstr>COA Health Plans Challenges- High Cost Claims</vt:lpstr>
      <vt:lpstr>Medical Benefits Plans Changes (FY-18 )</vt:lpstr>
      <vt:lpstr>Insurance Rates Changes 9/1/17 through 12/31/18   (16 month period) </vt:lpstr>
      <vt:lpstr>Proposed Insurance Rates  Changes for FY18 Plan Year September 1, 2017 – December 31, 2018   (16 month period) </vt:lpstr>
      <vt:lpstr>Proposed Insurance Rates for - FY18 Plan Year September 1, 2017 – December 31, 2018 – (16 month period)</vt:lpstr>
      <vt:lpstr>Proposed Insurance Rates for - FY18 Plan Year September 1, 2017 – December 31, 2018 – (16 month period)</vt:lpstr>
      <vt:lpstr>2017 Premium Comparisons</vt:lpstr>
      <vt:lpstr>2017 HMO Plan Comparison</vt:lpstr>
      <vt:lpstr>2017 POS/PPO Plan Comparison</vt:lpstr>
      <vt:lpstr> COA Open Enrollment Information</vt:lpstr>
      <vt:lpstr> COA Open Enrollment Information</vt:lpstr>
    </vt:vector>
  </TitlesOfParts>
  <Company>Lenovo</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mdnguyen</dc:creator>
  <cp:lastModifiedBy>Massenburg, Damon</cp:lastModifiedBy>
  <cp:revision>721</cp:revision>
  <cp:lastPrinted>2017-07-12T16:10:55Z</cp:lastPrinted>
  <dcterms:created xsi:type="dcterms:W3CDTF">2011-10-31T19:21:28Z</dcterms:created>
  <dcterms:modified xsi:type="dcterms:W3CDTF">2017-07-12T17:02:19Z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