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9">
  <p:sldMasterIdLst>
    <p:sldMasterId id="2147483864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40315E"/>
    <a:srgbClr val="D2D6E5"/>
    <a:srgbClr val="660066"/>
    <a:srgbClr val="000000"/>
    <a:srgbClr val="FFE5FF"/>
    <a:srgbClr val="CCC0DA"/>
    <a:srgbClr val="00FF00"/>
    <a:srgbClr val="500050"/>
    <a:srgbClr val="B4A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4876" autoAdjust="0"/>
  </p:normalViewPr>
  <p:slideViewPr>
    <p:cSldViewPr>
      <p:cViewPr varScale="1">
        <p:scale>
          <a:sx n="50" d="100"/>
          <a:sy n="50" d="100"/>
        </p:scale>
        <p:origin x="1284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2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5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7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939657" y="6356351"/>
            <a:ext cx="37973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F5BB5-242C-488C-ACC0-5E807DDA9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46204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Auditor’s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76800"/>
            <a:ext cx="7391400" cy="1219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Report to Finance/Executive Committee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9, 2020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BBC2C-0FE7-457D-8AF2-7DE34C001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2BD3-F81F-4EC8-A058-BD7685CE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9666"/>
            <a:ext cx="10972800" cy="1038824"/>
          </a:xfrm>
        </p:spPr>
        <p:txBody>
          <a:bodyPr/>
          <a:lstStyle/>
          <a:p>
            <a:r>
              <a:rPr lang="en-US" dirty="0">
                <a:solidFill>
                  <a:srgbClr val="40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FY21 Summary</a:t>
            </a:r>
            <a:endParaRPr lang="en-US" dirty="0">
              <a:solidFill>
                <a:srgbClr val="40315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50FAA1-8D86-4022-B805-E9975BCE2902}"/>
              </a:ext>
            </a:extLst>
          </p:cNvPr>
          <p:cNvSpPr/>
          <p:nvPr/>
        </p:nvSpPr>
        <p:spPr>
          <a:xfrm>
            <a:off x="993554" y="1651425"/>
            <a:ext cx="2901376" cy="1423354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4 Audit Reports</a:t>
            </a:r>
          </a:p>
          <a:p>
            <a:pPr algn="ctr">
              <a:spcBef>
                <a:spcPts val="600"/>
              </a:spcBef>
            </a:pPr>
            <a:endParaRPr lang="en-US" sz="2000" b="1" dirty="0"/>
          </a:p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244BEF-2EE7-4119-BF3F-DE3121E799BF}"/>
              </a:ext>
            </a:extLst>
          </p:cNvPr>
          <p:cNvCxnSpPr>
            <a:cxnSpLocks/>
          </p:cNvCxnSpPr>
          <p:nvPr/>
        </p:nvCxnSpPr>
        <p:spPr>
          <a:xfrm flipV="1">
            <a:off x="4292887" y="1551889"/>
            <a:ext cx="12893" cy="4391427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7FD77641-14EE-465A-8593-51DAA2733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3709" y="3398520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9555E8-4DBE-4283-A22B-96FBB9758087}"/>
              </a:ext>
            </a:extLst>
          </p:cNvPr>
          <p:cNvSpPr/>
          <p:nvPr/>
        </p:nvSpPr>
        <p:spPr>
          <a:xfrm>
            <a:off x="1464667" y="3581496"/>
            <a:ext cx="271806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Audits in Progress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0C69D2-E0BA-424F-BF8C-D2C58AD451EB}"/>
              </a:ext>
            </a:extLst>
          </p:cNvPr>
          <p:cNvSpPr txBox="1"/>
          <p:nvPr/>
        </p:nvSpPr>
        <p:spPr>
          <a:xfrm>
            <a:off x="821796" y="3531810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E3C9B1-A258-4A86-8E4F-F9F52804CDEF}"/>
              </a:ext>
            </a:extLst>
          </p:cNvPr>
          <p:cNvSpPr/>
          <p:nvPr/>
        </p:nvSpPr>
        <p:spPr>
          <a:xfrm>
            <a:off x="4668924" y="1627126"/>
            <a:ext cx="2718012" cy="1447653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Audit </a:t>
            </a:r>
          </a:p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Follow-up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5362E4-65C9-4773-A6D4-DA8801262536}"/>
              </a:ext>
            </a:extLst>
          </p:cNvPr>
          <p:cNvSpPr/>
          <p:nvPr/>
        </p:nvSpPr>
        <p:spPr>
          <a:xfrm>
            <a:off x="8196629" y="1645557"/>
            <a:ext cx="2718012" cy="1447653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+mj-lt"/>
              </a:rPr>
              <a:t>8</a:t>
            </a:r>
          </a:p>
          <a:p>
            <a:pPr algn="ctr"/>
            <a:r>
              <a:rPr lang="en-US" sz="2400" b="1" dirty="0">
                <a:latin typeface="+mj-lt"/>
              </a:rPr>
              <a:t>Independent Procurement Reviews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99EB0E-6325-474A-AAA5-7C47961B56D0}"/>
              </a:ext>
            </a:extLst>
          </p:cNvPr>
          <p:cNvSpPr/>
          <p:nvPr/>
        </p:nvSpPr>
        <p:spPr>
          <a:xfrm>
            <a:off x="5162766" y="3442603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4C3416-0461-4B47-91A6-2C2E17B22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84887" y="3392226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64816A-B658-459D-A394-661E0C162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73206" y="4166238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4F7B41-ACED-4201-9C0D-8C99FCE42F21}"/>
              </a:ext>
            </a:extLst>
          </p:cNvPr>
          <p:cNvSpPr/>
          <p:nvPr/>
        </p:nvSpPr>
        <p:spPr>
          <a:xfrm>
            <a:off x="5150004" y="4166239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Open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0B6937-3235-4D5D-A84D-6D50C12B1E2D}"/>
              </a:ext>
            </a:extLst>
          </p:cNvPr>
          <p:cNvSpPr/>
          <p:nvPr/>
        </p:nvSpPr>
        <p:spPr>
          <a:xfrm>
            <a:off x="5162766" y="5091818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7E5D202-2ED1-42A6-A541-1D5B781B4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4" y="3352800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83DF5E-7419-4B83-9F2A-48D2AB666706}"/>
              </a:ext>
            </a:extLst>
          </p:cNvPr>
          <p:cNvSpPr/>
          <p:nvPr/>
        </p:nvSpPr>
        <p:spPr>
          <a:xfrm>
            <a:off x="8807182" y="3366798"/>
            <a:ext cx="2927618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 of Solicitations Reviewed (millions)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0D668D-5AE1-4621-9C6C-2B16E41A6AFC}"/>
              </a:ext>
            </a:extLst>
          </p:cNvPr>
          <p:cNvSpPr txBox="1"/>
          <p:nvPr/>
        </p:nvSpPr>
        <p:spPr>
          <a:xfrm>
            <a:off x="8056815" y="3459131"/>
            <a:ext cx="70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$156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14FBED-2EA6-4339-B3DB-FA1A2E5D9528}"/>
              </a:ext>
            </a:extLst>
          </p:cNvPr>
          <p:cNvSpPr/>
          <p:nvPr/>
        </p:nvSpPr>
        <p:spPr>
          <a:xfrm>
            <a:off x="8807182" y="5209401"/>
            <a:ext cx="2927618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Solicitations Under Review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D808A54-8EF9-4FC8-82BE-A5CEDE1A3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4" y="5056806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112E0A-25AC-4F09-A301-CE05BB5CEAF0}"/>
              </a:ext>
            </a:extLst>
          </p:cNvPr>
          <p:cNvSpPr txBox="1"/>
          <p:nvPr/>
        </p:nvSpPr>
        <p:spPr>
          <a:xfrm>
            <a:off x="8153542" y="5193268"/>
            <a:ext cx="53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57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7E1BE13-BE8F-4A55-8127-224672531F1B}"/>
              </a:ext>
            </a:extLst>
          </p:cNvPr>
          <p:cNvCxnSpPr>
            <a:cxnSpLocks/>
          </p:cNvCxnSpPr>
          <p:nvPr/>
        </p:nvCxnSpPr>
        <p:spPr>
          <a:xfrm flipV="1">
            <a:off x="7785336" y="1572050"/>
            <a:ext cx="12893" cy="4391427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5DF5A935-38BE-44A6-AEEE-C9E029B61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4" y="4265096"/>
            <a:ext cx="640080" cy="640080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b="1" dirty="0"/>
              <a:t>15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54B3F6-480D-4198-9C4B-B7E900A1391F}"/>
              </a:ext>
            </a:extLst>
          </p:cNvPr>
          <p:cNvSpPr txBox="1"/>
          <p:nvPr/>
        </p:nvSpPr>
        <p:spPr>
          <a:xfrm>
            <a:off x="8823191" y="43714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Findings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C54F61-7D20-4418-8E1A-470618F600D3}"/>
              </a:ext>
            </a:extLst>
          </p:cNvPr>
          <p:cNvSpPr txBox="1"/>
          <p:nvPr/>
        </p:nvSpPr>
        <p:spPr>
          <a:xfrm>
            <a:off x="993554" y="4457235"/>
            <a:ext cx="2900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Released FY21 Annual Audit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E30A9-D9BD-4795-AD5B-99CFDB6626E9}"/>
              </a:ext>
            </a:extLst>
          </p:cNvPr>
          <p:cNvSpPr txBox="1"/>
          <p:nvPr/>
        </p:nvSpPr>
        <p:spPr>
          <a:xfrm>
            <a:off x="999691" y="5201596"/>
            <a:ext cx="2615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Remote Audit Committee Meetings scheduled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9C6FFB-04E8-4723-9ECC-DF153493275A}"/>
              </a:ext>
            </a:extLst>
          </p:cNvPr>
          <p:cNvSpPr txBox="1"/>
          <p:nvPr/>
        </p:nvSpPr>
        <p:spPr>
          <a:xfrm>
            <a:off x="4485548" y="4311736"/>
            <a:ext cx="60904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183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5C8D0-BE1F-41B1-AE90-C3A11D1D8929}"/>
              </a:ext>
            </a:extLst>
          </p:cNvPr>
          <p:cNvSpPr txBox="1"/>
          <p:nvPr/>
        </p:nvSpPr>
        <p:spPr>
          <a:xfrm flipH="1">
            <a:off x="4511247" y="3541094"/>
            <a:ext cx="590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06484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0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In Progress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0ED937-79A3-4AA9-9C79-E3F81B4B7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864519"/>
              </p:ext>
            </p:extLst>
          </p:nvPr>
        </p:nvGraphicFramePr>
        <p:xfrm>
          <a:off x="609600" y="1828800"/>
          <a:ext cx="10696385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8785">
                  <a:extLst>
                    <a:ext uri="{9D8B030D-6E8A-4147-A177-3AD203B41FA5}">
                      <a16:colId xmlns:a16="http://schemas.microsoft.com/office/drawing/2014/main" val="250578308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688503423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Audit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Status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6585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DWM Office of Engineering Services Contract Management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Drafting Report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54311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Controls Over CARES Act Spending/FEMA Reimbursements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Drafting 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22334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Forensic Audit Services (contract)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Finishing Fieldwork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93606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Office of Contract Compliance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Fieldwork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195566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APD Hiring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Fieldwork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30096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APD Liquor Licensing and Enforcement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Fieldwork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575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69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0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Chart</a:t>
            </a:r>
          </a:p>
        </p:txBody>
      </p:sp>
      <p:grpSp>
        <p:nvGrpSpPr>
          <p:cNvPr id="7" name="Canvas 2">
            <a:extLst>
              <a:ext uri="{FF2B5EF4-FFF2-40B4-BE49-F238E27FC236}">
                <a16:creationId xmlns:a16="http://schemas.microsoft.com/office/drawing/2014/main" id="{1CD3DC0F-9DC8-493C-AD60-E42EF174C529}"/>
              </a:ext>
            </a:extLst>
          </p:cNvPr>
          <p:cNvGrpSpPr/>
          <p:nvPr/>
        </p:nvGrpSpPr>
        <p:grpSpPr>
          <a:xfrm>
            <a:off x="1981200" y="1600200"/>
            <a:ext cx="9220200" cy="5849438"/>
            <a:chOff x="0" y="0"/>
            <a:chExt cx="5943600" cy="38735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C0DA0F-C9B8-412E-86CF-97704E729092}"/>
                </a:ext>
              </a:extLst>
            </p:cNvPr>
            <p:cNvSpPr/>
            <p:nvPr/>
          </p:nvSpPr>
          <p:spPr>
            <a:xfrm>
              <a:off x="0" y="0"/>
              <a:ext cx="5943600" cy="3873500"/>
            </a:xfrm>
            <a:prstGeom prst="rect">
              <a:avLst/>
            </a:prstGeom>
            <a:noFill/>
          </p:spPr>
        </p:sp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A4B1B97C-EAF3-4809-B92D-999AB51E2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1233" y="180975"/>
              <a:ext cx="1714510" cy="358136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Audit Committee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5">
              <a:extLst>
                <a:ext uri="{FF2B5EF4-FFF2-40B4-BE49-F238E27FC236}">
                  <a16:creationId xmlns:a16="http://schemas.microsoft.com/office/drawing/2014/main" id="{F32EE627-8ACF-4747-AB01-090E1C27C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1233" y="652713"/>
              <a:ext cx="1714510" cy="365807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City Auditor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AutoShape 6">
              <a:extLst>
                <a:ext uri="{FF2B5EF4-FFF2-40B4-BE49-F238E27FC236}">
                  <a16:creationId xmlns:a16="http://schemas.microsoft.com/office/drawing/2014/main" id="{49C5BCE2-06CD-4B16-B4A8-E5E42E3EFE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37802" y="1309326"/>
              <a:ext cx="3536320" cy="70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100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AutoShape 7">
              <a:extLst>
                <a:ext uri="{FF2B5EF4-FFF2-40B4-BE49-F238E27FC236}">
                  <a16:creationId xmlns:a16="http://schemas.microsoft.com/office/drawing/2014/main" id="{F25E5D1B-FD36-4D30-A985-FA52B54B7C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59" y="2147481"/>
              <a:ext cx="995128" cy="702883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Performance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lvl="0" algn="ctr"/>
              <a:r>
                <a:rPr lang="en-US" b="1" kern="0" cap="small" dirty="0">
                  <a:solidFill>
                    <a:schemeClr val="bg1"/>
                  </a:solidFill>
                  <a:latin typeface="Cambria" panose="02040503050406030204" pitchFamily="18" charset="0"/>
                  <a:ea typeface="Calibri" panose="020F0502020204030204" pitchFamily="34" charset="0"/>
                </a:rPr>
                <a:t>Audit</a:t>
              </a: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Team</a:t>
              </a:r>
            </a:p>
            <a:p>
              <a:pPr lvl="0" algn="ctr"/>
              <a:r>
                <a:rPr lang="en-US" b="1" kern="0" cap="small" dirty="0">
                  <a:solidFill>
                    <a:schemeClr val="bg1"/>
                  </a:solidFill>
                  <a:latin typeface="Cambria" panose="02040503050406030204" pitchFamily="18" charset="0"/>
                  <a:ea typeface="Times New Roman" panose="02020603050405020304" pitchFamily="18" charset="0"/>
                </a:rPr>
                <a:t>(6)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AutoShape 8">
              <a:extLst>
                <a:ext uri="{FF2B5EF4-FFF2-40B4-BE49-F238E27FC236}">
                  <a16:creationId xmlns:a16="http://schemas.microsoft.com/office/drawing/2014/main" id="{E9018A8E-D0AE-4A2F-89F9-AEB9146FF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999" y="2150545"/>
              <a:ext cx="998004" cy="703583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Performance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Audit</a:t>
              </a: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 </a:t>
              </a: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Team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cap="small" dirty="0">
                  <a:solidFill>
                    <a:schemeClr val="bg1"/>
                  </a:solidFill>
                  <a:latin typeface="Cambria" panose="02040503050406030204" pitchFamily="18" charset="0"/>
                  <a:ea typeface="Times New Roman" panose="02020603050405020304" pitchFamily="18" charset="0"/>
                </a:rPr>
                <a:t>(3)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4" name="AutoShape 10">
              <a:extLst>
                <a:ext uri="{FF2B5EF4-FFF2-40B4-BE49-F238E27FC236}">
                  <a16:creationId xmlns:a16="http://schemas.microsoft.com/office/drawing/2014/main" id="{65D75B22-0023-4F47-A360-5AC3A382996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929322" y="2630852"/>
              <a:ext cx="700" cy="600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100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1">
              <a:extLst>
                <a:ext uri="{FF2B5EF4-FFF2-40B4-BE49-F238E27FC236}">
                  <a16:creationId xmlns:a16="http://schemas.microsoft.com/office/drawing/2014/main" id="{3DCC26E0-7193-40A2-A0D6-7BF583B15B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549231" y="2693653"/>
              <a:ext cx="2600" cy="212704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100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2">
              <a:extLst>
                <a:ext uri="{FF2B5EF4-FFF2-40B4-BE49-F238E27FC236}">
                  <a16:creationId xmlns:a16="http://schemas.microsoft.com/office/drawing/2014/main" id="{C9090B14-5548-4FCE-A2F5-543E452825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93717" y="539111"/>
              <a:ext cx="600" cy="113602"/>
            </a:xfrm>
            <a:prstGeom prst="straightConnector1">
              <a:avLst/>
            </a:prstGeom>
            <a:noFill/>
            <a:ln w="9525">
              <a:solidFill>
                <a:sysClr val="window" lastClr="FFFFFF">
                  <a:lumMod val="100000"/>
                  <a:lumOff val="0"/>
                </a:sys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AutoShape 13">
              <a:extLst>
                <a:ext uri="{FF2B5EF4-FFF2-40B4-BE49-F238E27FC236}">
                  <a16:creationId xmlns:a16="http://schemas.microsoft.com/office/drawing/2014/main" id="{FB64794E-319C-4C67-B526-A8FC02A44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343" y="652713"/>
              <a:ext cx="1718910" cy="365807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Administrative Analyst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14">
              <a:extLst>
                <a:ext uri="{FF2B5EF4-FFF2-40B4-BE49-F238E27FC236}">
                  <a16:creationId xmlns:a16="http://schemas.microsoft.com/office/drawing/2014/main" id="{3E05328A-50D6-4A68-9F65-B0F3322E4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433" y="1309326"/>
              <a:ext cx="1563409" cy="422308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Deputy City Auditor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AutoShape 16">
              <a:extLst>
                <a:ext uri="{FF2B5EF4-FFF2-40B4-BE49-F238E27FC236}">
                  <a16:creationId xmlns:a16="http://schemas.microsoft.com/office/drawing/2014/main" id="{1836520F-6FBC-447E-AC2F-D0DDE582743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11517" y="539111"/>
              <a:ext cx="600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7">
              <a:extLst>
                <a:ext uri="{FF2B5EF4-FFF2-40B4-BE49-F238E27FC236}">
                  <a16:creationId xmlns:a16="http://schemas.microsoft.com/office/drawing/2014/main" id="{DAEA50C4-1C8A-4B88-918D-FA30545BA05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10137" y="539111"/>
              <a:ext cx="600" cy="1136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8">
              <a:extLst>
                <a:ext uri="{FF2B5EF4-FFF2-40B4-BE49-F238E27FC236}">
                  <a16:creationId xmlns:a16="http://schemas.microsoft.com/office/drawing/2014/main" id="{E1E01DC7-2910-4AF2-8F0E-811157B030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11337" y="1018520"/>
              <a:ext cx="600" cy="2908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29">
              <a:extLst>
                <a:ext uri="{FF2B5EF4-FFF2-40B4-BE49-F238E27FC236}">
                  <a16:creationId xmlns:a16="http://schemas.microsoft.com/office/drawing/2014/main" id="{E4610A34-FBC0-4B3B-8B07-214EC4CAE97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985742" y="835616"/>
              <a:ext cx="209601" cy="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AutoShape 8">
              <a:extLst>
                <a:ext uri="{FF2B5EF4-FFF2-40B4-BE49-F238E27FC236}">
                  <a16:creationId xmlns:a16="http://schemas.microsoft.com/office/drawing/2014/main" id="{9911DC41-2E48-4536-BA68-E6AAFBF23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408" y="2150548"/>
              <a:ext cx="997585" cy="703580"/>
            </a:xfrm>
            <a:prstGeom prst="flowChartProcess">
              <a:avLst/>
            </a:prstGeom>
            <a:solidFill>
              <a:srgbClr val="403152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lt1">
                        <a:lumMod val="50000"/>
                        <a:lumOff val="0"/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Performance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Audit</a:t>
              </a: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 </a:t>
              </a: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Team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cap="small" dirty="0">
                  <a:solidFill>
                    <a:schemeClr val="bg1"/>
                  </a:solidFill>
                  <a:latin typeface="Cambria" panose="02040503050406030204" pitchFamily="18" charset="0"/>
                  <a:ea typeface="Times New Roman" panose="02020603050405020304" pitchFamily="18" charset="0"/>
                </a:rPr>
                <a:t>(3)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4" name="AutoShape 18">
              <a:extLst>
                <a:ext uri="{FF2B5EF4-FFF2-40B4-BE49-F238E27FC236}">
                  <a16:creationId xmlns:a16="http://schemas.microsoft.com/office/drawing/2014/main" id="{B30ADD0B-8D9D-4862-B456-12F5CBE719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109534" y="1709983"/>
              <a:ext cx="0" cy="4248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5101936-1F7B-4616-B480-2281F04B080B}"/>
                </a:ext>
              </a:extLst>
            </p:cNvPr>
            <p:cNvCxnSpPr/>
            <p:nvPr/>
          </p:nvCxnSpPr>
          <p:spPr>
            <a:xfrm>
              <a:off x="990600" y="2021640"/>
              <a:ext cx="3368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7">
              <a:extLst>
                <a:ext uri="{FF2B5EF4-FFF2-40B4-BE49-F238E27FC236}">
                  <a16:creationId xmlns:a16="http://schemas.microsoft.com/office/drawing/2014/main" id="{F54D1620-9A40-4D6F-A5D7-07417CE65CF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90600" y="2021829"/>
              <a:ext cx="0" cy="1130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7">
              <a:extLst>
                <a:ext uri="{FF2B5EF4-FFF2-40B4-BE49-F238E27FC236}">
                  <a16:creationId xmlns:a16="http://schemas.microsoft.com/office/drawing/2014/main" id="{4AD6B6B1-FEAF-4740-83FC-5B941030B2F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195343" y="2021829"/>
              <a:ext cx="0" cy="1130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AutoShape 8">
              <a:extLst>
                <a:ext uri="{FF2B5EF4-FFF2-40B4-BE49-F238E27FC236}">
                  <a16:creationId xmlns:a16="http://schemas.microsoft.com/office/drawing/2014/main" id="{983C81A6-A553-47AC-8F00-4E1D94DD3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4122" y="2152687"/>
              <a:ext cx="997585" cy="702945"/>
            </a:xfrm>
            <a:prstGeom prst="flowChartProcess">
              <a:avLst/>
            </a:prstGeom>
            <a:solidFill>
              <a:srgbClr val="D2D6E5"/>
            </a:solidFill>
            <a:ln w="9525" cmpd="sng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  <a:effectLst/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IPRO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small" spc="0" normalizeH="0" baseline="0" noProof="0" dirty="0">
                  <a:ln>
                    <a:noFill/>
                  </a:ln>
                  <a:effectLst/>
                  <a:uLnTx/>
                  <a:uFillTx/>
                  <a:latin typeface="Cambria" panose="02040503050406030204" pitchFamily="18" charset="0"/>
                  <a:ea typeface="Calibri" panose="020F0502020204030204" pitchFamily="34" charset="0"/>
                </a:rPr>
                <a:t>Team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kern="0" cap="small" dirty="0">
                  <a:latin typeface="Cambria" panose="02040503050406030204" pitchFamily="18" charset="0"/>
                  <a:ea typeface="Times New Roman" panose="02020603050405020304" pitchFamily="18" charset="0"/>
                </a:rPr>
                <a:t>(3)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9129A5-2C75-4B6E-ABB3-6BE051EBB99E}"/>
                </a:ext>
              </a:extLst>
            </p:cNvPr>
            <p:cNvCxnSpPr/>
            <p:nvPr/>
          </p:nvCxnSpPr>
          <p:spPr>
            <a:xfrm>
              <a:off x="4358640" y="2021451"/>
              <a:ext cx="0" cy="125829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0188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050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rgbClr val="403152"/>
        </a:solidFill>
      </a:spPr>
      <a:bodyPr/>
      <a:lstStyle/>
      <a:style>
        <a:lnRef idx="0">
          <a:schemeClr val="accent1">
            <a:tint val="60000"/>
            <a:hueOff val="0"/>
            <a:satOff val="0"/>
            <a:lumOff val="0"/>
            <a:alphaOff val="0"/>
          </a:schemeClr>
        </a:lnRef>
        <a:fillRef idx="1">
          <a:schemeClr val="accent1">
            <a:tint val="60000"/>
            <a:hueOff val="0"/>
            <a:satOff val="0"/>
            <a:lumOff val="0"/>
            <a:alphaOff val="0"/>
          </a:schemeClr>
        </a:fillRef>
        <a:effectRef idx="0">
          <a:schemeClr val="accent1">
            <a:tint val="60000"/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145</Words>
  <Application>Microsoft Office PowerPoint</Application>
  <PresentationFormat>Widescreen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Courier New</vt:lpstr>
      <vt:lpstr>Palatino Linotype</vt:lpstr>
      <vt:lpstr>Times New Roman</vt:lpstr>
      <vt:lpstr>Executive</vt:lpstr>
      <vt:lpstr>City Auditor’s Office</vt:lpstr>
      <vt:lpstr>FY21 Summary</vt:lpstr>
      <vt:lpstr>Audits In Progress</vt:lpstr>
      <vt:lpstr>Organizational Chart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2018-02-27T21:01:31Z</dcterms:created>
  <dcterms:modified xsi:type="dcterms:W3CDTF">2020-11-09T19:40:57Z</dcterms:modified>
</cp:coreProperties>
</file>