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256" r:id="rId5"/>
    <p:sldId id="563" r:id="rId6"/>
    <p:sldId id="561" r:id="rId7"/>
  </p:sldIdLst>
  <p:sldSz cx="12192000" cy="6858000"/>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4486"/>
    <a:srgbClr val="F74825"/>
    <a:srgbClr val="003274"/>
    <a:srgbClr val="5FA28C"/>
    <a:srgbClr val="EBCB7E"/>
    <a:srgbClr val="64A6F1"/>
    <a:srgbClr val="A40000"/>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11" autoAdjust="0"/>
    <p:restoredTop sz="96532" autoAdjust="0"/>
  </p:normalViewPr>
  <p:slideViewPr>
    <p:cSldViewPr snapToGrid="0" snapToObjects="1">
      <p:cViewPr varScale="1">
        <p:scale>
          <a:sx n="112" d="100"/>
          <a:sy n="112" d="100"/>
        </p:scale>
        <p:origin x="636" y="108"/>
      </p:cViewPr>
      <p:guideLst>
        <p:guide orient="horz" pos="2160"/>
        <p:guide pos="3840"/>
      </p:guideLst>
    </p:cSldViewPr>
  </p:slideViewPr>
  <p:outlineViewPr>
    <p:cViewPr>
      <p:scale>
        <a:sx n="33" d="100"/>
        <a:sy n="33" d="100"/>
      </p:scale>
      <p:origin x="0" y="291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2752" y="-104"/>
      </p:cViewPr>
      <p:guideLst>
        <p:guide orient="horz" pos="2909"/>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Powerpoint_Slidebcgrnd2.jpg"/>
          <p:cNvPicPr>
            <a:picLocks noChangeAspect="1"/>
          </p:cNvPicPr>
          <p:nvPr/>
        </p:nvPicPr>
        <p:blipFill rotWithShape="1">
          <a:blip r:embed="rId2" cstate="print">
            <a:extLst>
              <a:ext uri="{28A0092B-C50C-407E-A947-70E740481C1C}">
                <a14:useLocalDpi xmlns:a14="http://schemas.microsoft.com/office/drawing/2010/main"/>
              </a:ext>
            </a:extLst>
          </a:blip>
          <a:srcRect r="-83455"/>
          <a:stretch/>
        </p:blipFill>
        <p:spPr>
          <a:xfrm>
            <a:off x="3" y="0"/>
            <a:ext cx="12735261" cy="9646568"/>
          </a:xfrm>
          <a:prstGeom prst="rect">
            <a:avLst/>
          </a:prstGeom>
        </p:spPr>
      </p:pic>
      <p:sp>
        <p:nvSpPr>
          <p:cNvPr id="2" name="Header Placeholder 1"/>
          <p:cNvSpPr>
            <a:spLocks noGrp="1"/>
          </p:cNvSpPr>
          <p:nvPr>
            <p:ph type="hdr" sz="quarter"/>
          </p:nvPr>
        </p:nvSpPr>
        <p:spPr>
          <a:xfrm>
            <a:off x="431800" y="1090371"/>
            <a:ext cx="6223000" cy="923608"/>
          </a:xfrm>
          <a:prstGeom prst="rect">
            <a:avLst/>
          </a:prstGeom>
        </p:spPr>
        <p:txBody>
          <a:bodyPr vert="horz" lIns="92270" tIns="46137" rIns="92270" bIns="46137" rtlCol="0"/>
          <a:lstStyle>
            <a:lvl1pPr algn="l">
              <a:defRPr sz="1200"/>
            </a:lvl1pPr>
          </a:lstStyle>
          <a:p>
            <a:endParaRPr lang="en-US" dirty="0"/>
          </a:p>
        </p:txBody>
      </p:sp>
      <p:sp>
        <p:nvSpPr>
          <p:cNvPr id="3" name="Date Placeholder 2"/>
          <p:cNvSpPr>
            <a:spLocks noGrp="1"/>
          </p:cNvSpPr>
          <p:nvPr>
            <p:ph type="dt" sz="quarter" idx="1"/>
          </p:nvPr>
        </p:nvSpPr>
        <p:spPr>
          <a:xfrm>
            <a:off x="3884615" y="0"/>
            <a:ext cx="2971800" cy="461804"/>
          </a:xfrm>
          <a:prstGeom prst="rect">
            <a:avLst/>
          </a:prstGeom>
        </p:spPr>
        <p:txBody>
          <a:bodyPr vert="horz" lIns="92270" tIns="46137" rIns="92270" bIns="46137" rtlCol="0"/>
          <a:lstStyle>
            <a:lvl1pPr algn="r">
              <a:defRPr sz="1200"/>
            </a:lvl1pPr>
          </a:lstStyle>
          <a:p>
            <a:fld id="{0E22E1C9-D88C-944C-AF71-20745A711C30}" type="datetimeFigureOut">
              <a:rPr lang="en-US" smtClean="0"/>
              <a:t>10/28/2020</a:t>
            </a:fld>
            <a:endParaRPr lang="en-US" dirty="0"/>
          </a:p>
        </p:txBody>
      </p:sp>
      <p:sp>
        <p:nvSpPr>
          <p:cNvPr id="4" name="Footer Placeholder 3"/>
          <p:cNvSpPr>
            <a:spLocks noGrp="1"/>
          </p:cNvSpPr>
          <p:nvPr>
            <p:ph type="ftr" sz="quarter" idx="2"/>
          </p:nvPr>
        </p:nvSpPr>
        <p:spPr>
          <a:xfrm>
            <a:off x="0" y="8772669"/>
            <a:ext cx="2971800" cy="461804"/>
          </a:xfrm>
          <a:prstGeom prst="rect">
            <a:avLst/>
          </a:prstGeom>
        </p:spPr>
        <p:txBody>
          <a:bodyPr vert="horz" lIns="92270" tIns="46137" rIns="92270" bIns="461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5" y="8772669"/>
            <a:ext cx="2971800" cy="461804"/>
          </a:xfrm>
          <a:prstGeom prst="rect">
            <a:avLst/>
          </a:prstGeom>
        </p:spPr>
        <p:txBody>
          <a:bodyPr vert="horz" lIns="92270" tIns="46137" rIns="92270" bIns="46137" rtlCol="0" anchor="b"/>
          <a:lstStyle>
            <a:lvl1pPr algn="r">
              <a:defRPr sz="1200"/>
            </a:lvl1pPr>
          </a:lstStyle>
          <a:p>
            <a:fld id="{7C11E509-EDAD-7549-B425-DA708A1F8978}" type="slidenum">
              <a:rPr lang="en-US" smtClean="0"/>
              <a:t>‹#›</a:t>
            </a:fld>
            <a:endParaRPr lang="en-US" dirty="0"/>
          </a:p>
        </p:txBody>
      </p:sp>
    </p:spTree>
    <p:extLst>
      <p:ext uri="{BB962C8B-B14F-4D97-AF65-F5344CB8AC3E}">
        <p14:creationId xmlns:p14="http://schemas.microsoft.com/office/powerpoint/2010/main" val="3166967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2270" tIns="46137" rIns="92270" bIns="46137" rtlCol="0"/>
          <a:lstStyle>
            <a:lvl1pPr algn="l">
              <a:defRPr sz="1200">
                <a:latin typeface="Franklin Gothic Book"/>
              </a:defRPr>
            </a:lvl1pPr>
          </a:lstStyle>
          <a:p>
            <a:endParaRPr lang="en-US" dirty="0"/>
          </a:p>
        </p:txBody>
      </p:sp>
      <p:sp>
        <p:nvSpPr>
          <p:cNvPr id="3" name="Date Placeholder 2"/>
          <p:cNvSpPr>
            <a:spLocks noGrp="1"/>
          </p:cNvSpPr>
          <p:nvPr>
            <p:ph type="dt" idx="1"/>
          </p:nvPr>
        </p:nvSpPr>
        <p:spPr>
          <a:xfrm>
            <a:off x="3884615" y="0"/>
            <a:ext cx="2971800" cy="461804"/>
          </a:xfrm>
          <a:prstGeom prst="rect">
            <a:avLst/>
          </a:prstGeom>
        </p:spPr>
        <p:txBody>
          <a:bodyPr vert="horz" lIns="92270" tIns="46137" rIns="92270" bIns="46137" rtlCol="0"/>
          <a:lstStyle>
            <a:lvl1pPr algn="r">
              <a:defRPr sz="1200">
                <a:latin typeface="Franklin Gothic Book"/>
              </a:defRPr>
            </a:lvl1pPr>
          </a:lstStyle>
          <a:p>
            <a:fld id="{CE3523B9-78E1-4345-AA62-5BD6105820A1}" type="datetimeFigureOut">
              <a:rPr lang="en-US" smtClean="0"/>
              <a:pPr/>
              <a:t>10/28/2020</a:t>
            </a:fld>
            <a:endParaRPr lang="en-US" dirty="0"/>
          </a:p>
        </p:txBody>
      </p:sp>
      <p:sp>
        <p:nvSpPr>
          <p:cNvPr id="4" name="Slide Image Placeholder 3"/>
          <p:cNvSpPr>
            <a:spLocks noGrp="1" noRot="1" noChangeAspect="1"/>
          </p:cNvSpPr>
          <p:nvPr>
            <p:ph type="sldImg" idx="2"/>
          </p:nvPr>
        </p:nvSpPr>
        <p:spPr>
          <a:xfrm>
            <a:off x="349250" y="690563"/>
            <a:ext cx="6159500" cy="3465512"/>
          </a:xfrm>
          <a:prstGeom prst="rect">
            <a:avLst/>
          </a:prstGeom>
          <a:noFill/>
          <a:ln w="12700">
            <a:solidFill>
              <a:prstClr val="black"/>
            </a:solidFill>
          </a:ln>
        </p:spPr>
        <p:txBody>
          <a:bodyPr vert="horz" lIns="92270" tIns="46137" rIns="92270" bIns="46137" rtlCol="0" anchor="ctr"/>
          <a:lstStyle/>
          <a:p>
            <a:endParaRPr lang="en-US" dirty="0"/>
          </a:p>
        </p:txBody>
      </p:sp>
      <p:sp>
        <p:nvSpPr>
          <p:cNvPr id="5" name="Notes Placeholder 4"/>
          <p:cNvSpPr>
            <a:spLocks noGrp="1"/>
          </p:cNvSpPr>
          <p:nvPr>
            <p:ph type="body" sz="quarter" idx="3"/>
          </p:nvPr>
        </p:nvSpPr>
        <p:spPr>
          <a:xfrm>
            <a:off x="685800" y="4387137"/>
            <a:ext cx="5486400" cy="4156234"/>
          </a:xfrm>
          <a:prstGeom prst="rect">
            <a:avLst/>
          </a:prstGeom>
        </p:spPr>
        <p:txBody>
          <a:bodyPr vert="horz" lIns="92270" tIns="46137" rIns="92270" bIns="4613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2971800" cy="461804"/>
          </a:xfrm>
          <a:prstGeom prst="rect">
            <a:avLst/>
          </a:prstGeom>
        </p:spPr>
        <p:txBody>
          <a:bodyPr vert="horz" lIns="92270" tIns="46137" rIns="92270" bIns="46137" rtlCol="0" anchor="b"/>
          <a:lstStyle>
            <a:lvl1pPr algn="l">
              <a:defRPr sz="1200">
                <a:latin typeface="Franklin Gothic Book"/>
              </a:defRPr>
            </a:lvl1pPr>
          </a:lstStyle>
          <a:p>
            <a:endParaRPr lang="en-US" dirty="0"/>
          </a:p>
        </p:txBody>
      </p:sp>
      <p:sp>
        <p:nvSpPr>
          <p:cNvPr id="7" name="Slide Number Placeholder 6"/>
          <p:cNvSpPr>
            <a:spLocks noGrp="1"/>
          </p:cNvSpPr>
          <p:nvPr>
            <p:ph type="sldNum" sz="quarter" idx="5"/>
          </p:nvPr>
        </p:nvSpPr>
        <p:spPr>
          <a:xfrm>
            <a:off x="3884615" y="8772669"/>
            <a:ext cx="2971800" cy="461804"/>
          </a:xfrm>
          <a:prstGeom prst="rect">
            <a:avLst/>
          </a:prstGeom>
        </p:spPr>
        <p:txBody>
          <a:bodyPr vert="horz" lIns="92270" tIns="46137" rIns="92270" bIns="46137" rtlCol="0" anchor="b"/>
          <a:lstStyle>
            <a:lvl1pPr algn="r">
              <a:defRPr sz="1200">
                <a:latin typeface="Franklin Gothic Book"/>
              </a:defRPr>
            </a:lvl1pPr>
          </a:lstStyle>
          <a:p>
            <a:fld id="{DCF597B0-247E-D54D-9977-2B387D37207D}" type="slidenum">
              <a:rPr lang="en-US" smtClean="0"/>
              <a:pPr/>
              <a:t>‹#›</a:t>
            </a:fld>
            <a:endParaRPr lang="en-US" dirty="0"/>
          </a:p>
        </p:txBody>
      </p:sp>
    </p:spTree>
    <p:extLst>
      <p:ext uri="{BB962C8B-B14F-4D97-AF65-F5344CB8AC3E}">
        <p14:creationId xmlns:p14="http://schemas.microsoft.com/office/powerpoint/2010/main" val="6707542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Franklin Gothic Book"/>
        <a:ea typeface="+mn-ea"/>
        <a:cs typeface="+mn-cs"/>
      </a:defRPr>
    </a:lvl1pPr>
    <a:lvl2pPr marL="457200" algn="l" defTabSz="457200" rtl="0" eaLnBrk="1" latinLnBrk="0" hangingPunct="1">
      <a:defRPr sz="1200" kern="1200">
        <a:solidFill>
          <a:schemeClr val="tx1"/>
        </a:solidFill>
        <a:latin typeface="Franklin Gothic Book"/>
        <a:ea typeface="+mn-ea"/>
        <a:cs typeface="+mn-cs"/>
      </a:defRPr>
    </a:lvl2pPr>
    <a:lvl3pPr marL="914400" algn="l" defTabSz="457200" rtl="0" eaLnBrk="1" latinLnBrk="0" hangingPunct="1">
      <a:defRPr sz="1200" kern="1200">
        <a:solidFill>
          <a:schemeClr val="tx1"/>
        </a:solidFill>
        <a:latin typeface="Franklin Gothic Book"/>
        <a:ea typeface="+mn-ea"/>
        <a:cs typeface="+mn-cs"/>
      </a:defRPr>
    </a:lvl3pPr>
    <a:lvl4pPr marL="1371600" algn="l" defTabSz="457200" rtl="0" eaLnBrk="1" latinLnBrk="0" hangingPunct="1">
      <a:defRPr sz="1200" kern="1200">
        <a:solidFill>
          <a:schemeClr val="tx1"/>
        </a:solidFill>
        <a:latin typeface="Franklin Gothic Book"/>
        <a:ea typeface="+mn-ea"/>
        <a:cs typeface="+mn-cs"/>
      </a:defRPr>
    </a:lvl4pPr>
    <a:lvl5pPr marL="1828800" algn="l" defTabSz="457200" rtl="0" eaLnBrk="1" latinLnBrk="0" hangingPunct="1">
      <a:defRPr sz="1200" kern="1200">
        <a:solidFill>
          <a:schemeClr val="tx1"/>
        </a:solidFill>
        <a:latin typeface="Franklin Gothic Book"/>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COVER_PARK.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7334" y="-762000"/>
            <a:ext cx="13546667" cy="7620000"/>
          </a:xfrm>
          <a:prstGeom prst="rect">
            <a:avLst/>
          </a:prstGeom>
        </p:spPr>
      </p:pic>
    </p:spTree>
    <p:extLst>
      <p:ext uri="{BB962C8B-B14F-4D97-AF65-F5344CB8AC3E}">
        <p14:creationId xmlns:p14="http://schemas.microsoft.com/office/powerpoint/2010/main" val="108436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242933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80617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67739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5BABB5-A2ED-0041-A542-64358E3D5C7F}" type="slidenum">
              <a:rPr lang="en-US" smtClean="0"/>
              <a:pPr/>
              <a:t>‹#›</a:t>
            </a:fld>
            <a:endParaRPr lang="en-US" dirty="0"/>
          </a:p>
        </p:txBody>
      </p:sp>
    </p:spTree>
    <p:extLst>
      <p:ext uri="{BB962C8B-B14F-4D97-AF65-F5344CB8AC3E}">
        <p14:creationId xmlns:p14="http://schemas.microsoft.com/office/powerpoint/2010/main" val="219393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321953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1" y="2565400"/>
            <a:ext cx="12191999" cy="2099733"/>
          </a:xfrm>
        </p:spPr>
        <p:txBody>
          <a:bodyPr>
            <a:normAutofit/>
          </a:bodyPr>
          <a:lstStyle>
            <a:lvl1pPr algn="ctr">
              <a:defRPr sz="3000" spc="580">
                <a:solidFill>
                  <a:schemeClr val="bg1"/>
                </a:solidFill>
              </a:defRPr>
            </a:lvl1pPr>
          </a:lstStyle>
          <a:p>
            <a:r>
              <a:rPr lang="en-US" dirty="0"/>
              <a:t>Click to edit Master title</a:t>
            </a:r>
          </a:p>
        </p:txBody>
      </p:sp>
    </p:spTree>
    <p:extLst>
      <p:ext uri="{BB962C8B-B14F-4D97-AF65-F5344CB8AC3E}">
        <p14:creationId xmlns:p14="http://schemas.microsoft.com/office/powerpoint/2010/main" val="3870158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412568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11784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355BABB5-A2ED-0041-A542-64358E3D5C7F}" type="slidenum">
              <a:rPr lang="en-US" smtClean="0"/>
              <a:t>‹#›</a:t>
            </a:fld>
            <a:endParaRPr lang="en-US" dirty="0"/>
          </a:p>
        </p:txBody>
      </p:sp>
      <p:sp>
        <p:nvSpPr>
          <p:cNvPr id="3" name="TextBox 2">
            <a:extLst>
              <a:ext uri="{FF2B5EF4-FFF2-40B4-BE49-F238E27FC236}">
                <a16:creationId xmlns:a16="http://schemas.microsoft.com/office/drawing/2014/main" id="{0AE39C4C-65D9-48C8-A3D5-E9B37064B0BF}"/>
              </a:ext>
            </a:extLst>
          </p:cNvPr>
          <p:cNvSpPr txBox="1"/>
          <p:nvPr userDrawn="1"/>
        </p:nvSpPr>
        <p:spPr>
          <a:xfrm>
            <a:off x="4222865" y="66503"/>
            <a:ext cx="3923608" cy="646331"/>
          </a:xfrm>
          <a:prstGeom prst="rect">
            <a:avLst/>
          </a:prstGeom>
          <a:noFill/>
        </p:spPr>
        <p:txBody>
          <a:bodyPr wrap="square" rtlCol="0">
            <a:spAutoFit/>
          </a:bodyPr>
          <a:lstStyle/>
          <a:p>
            <a:pPr algn="ctr"/>
            <a:r>
              <a:rPr lang="en-US" sz="3600" b="1" dirty="0">
                <a:solidFill>
                  <a:srgbClr val="FF0000"/>
                </a:solidFill>
              </a:rPr>
              <a:t>DRAFT</a:t>
            </a:r>
          </a:p>
        </p:txBody>
      </p:sp>
    </p:spTree>
    <p:extLst>
      <p:ext uri="{BB962C8B-B14F-4D97-AF65-F5344CB8AC3E}">
        <p14:creationId xmlns:p14="http://schemas.microsoft.com/office/powerpoint/2010/main" val="1148747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56200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55BABB5-A2ED-0041-A542-64358E3D5C7F}" type="slidenum">
              <a:rPr lang="en-US" smtClean="0"/>
              <a:t>‹#›</a:t>
            </a:fld>
            <a:endParaRPr lang="en-US" dirty="0"/>
          </a:p>
        </p:txBody>
      </p:sp>
    </p:spTree>
    <p:extLst>
      <p:ext uri="{BB962C8B-B14F-4D97-AF65-F5344CB8AC3E}">
        <p14:creationId xmlns:p14="http://schemas.microsoft.com/office/powerpoint/2010/main" val="1419796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14"/>
          <a:stretch>
            <a:fillRect/>
          </a:stretch>
        </p:blipFill>
        <p:spPr>
          <a:xfrm>
            <a:off x="1" y="1"/>
            <a:ext cx="12191188" cy="6857543"/>
          </a:xfrm>
          <a:prstGeom prst="rect">
            <a:avLst/>
          </a:prstGeom>
        </p:spPr>
      </p:pic>
      <p:pic>
        <p:nvPicPr>
          <p:cNvPr id="19" name="Picture 21" descr="Atlanta Seal"/>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10398184" y="457200"/>
            <a:ext cx="990123" cy="726272"/>
          </a:xfrm>
          <a:prstGeom prst="rect">
            <a:avLst/>
          </a:prstGeom>
          <a:noFill/>
          <a:ln w="9525">
            <a:noFill/>
            <a:miter lim="800000"/>
            <a:headEnd/>
            <a:tailEnd/>
          </a:ln>
        </p:spPr>
      </p:pic>
      <p:sp>
        <p:nvSpPr>
          <p:cNvPr id="3" name="Text Placeholder 2"/>
          <p:cNvSpPr>
            <a:spLocks noGrp="1"/>
          </p:cNvSpPr>
          <p:nvPr>
            <p:ph type="body" idx="1"/>
          </p:nvPr>
        </p:nvSpPr>
        <p:spPr>
          <a:xfrm>
            <a:off x="609600" y="2007157"/>
            <a:ext cx="10972800" cy="4119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805333" y="6492876"/>
            <a:ext cx="28448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355BABB5-A2ED-0041-A542-64358E3D5C7F}" type="slidenum">
              <a:rPr lang="en-US" smtClean="0"/>
              <a:pPr/>
              <a:t>‹#›</a:t>
            </a:fld>
            <a:endParaRPr lang="en-US" dirty="0"/>
          </a:p>
        </p:txBody>
      </p:sp>
      <p:sp>
        <p:nvSpPr>
          <p:cNvPr id="2" name="Title Placeholder 1"/>
          <p:cNvSpPr>
            <a:spLocks noGrp="1"/>
          </p:cNvSpPr>
          <p:nvPr>
            <p:ph type="title"/>
          </p:nvPr>
        </p:nvSpPr>
        <p:spPr>
          <a:xfrm>
            <a:off x="609601" y="365760"/>
            <a:ext cx="9220825" cy="945858"/>
          </a:xfrm>
          <a:prstGeom prst="rect">
            <a:avLst/>
          </a:prstGeom>
        </p:spPr>
        <p:txBody>
          <a:bodyPr vert="horz" lIns="91440" tIns="45720" rIns="91440" bIns="45720" rtlCol="0" anchor="ctr">
            <a:normAutofit/>
          </a:bodyPr>
          <a:lstStyle/>
          <a:p>
            <a:r>
              <a:rPr lang="en-US" dirty="0"/>
              <a:t>CLICK TO EDIT MASTER TITLE STYLE</a:t>
            </a:r>
          </a:p>
        </p:txBody>
      </p:sp>
      <p:cxnSp>
        <p:nvCxnSpPr>
          <p:cNvPr id="22" name="Straight Connector 21"/>
          <p:cNvCxnSpPr/>
          <p:nvPr/>
        </p:nvCxnSpPr>
        <p:spPr>
          <a:xfrm>
            <a:off x="406400" y="1309812"/>
            <a:ext cx="11187289" cy="0"/>
          </a:xfrm>
          <a:prstGeom prst="line">
            <a:avLst/>
          </a:prstGeom>
          <a:ln w="127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06400" y="363954"/>
            <a:ext cx="11187289" cy="0"/>
          </a:xfrm>
          <a:prstGeom prst="line">
            <a:avLst/>
          </a:prstGeom>
          <a:ln w="127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0127251" y="512178"/>
            <a:ext cx="0" cy="671295"/>
          </a:xfrm>
          <a:prstGeom prst="line">
            <a:avLst/>
          </a:prstGeom>
          <a:ln w="1270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78217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457200" rtl="0" eaLnBrk="1" latinLnBrk="0" hangingPunct="1">
        <a:spcBef>
          <a:spcPct val="0"/>
        </a:spcBef>
        <a:buNone/>
        <a:defRPr sz="2200" b="1" i="0" kern="1200" cap="none" spc="30" baseline="0">
          <a:solidFill>
            <a:srgbClr val="FFFFFF"/>
          </a:solidFill>
          <a:latin typeface="+mj-lt"/>
          <a:ea typeface="+mj-ea"/>
          <a:cs typeface="+mj-cs"/>
        </a:defRPr>
      </a:lvl1pPr>
    </p:titleStyle>
    <p:bodyStyle>
      <a:lvl1pPr marL="164592" indent="-164592" algn="l" defTabSz="457200" rtl="0" eaLnBrk="1" latinLnBrk="0" hangingPunct="1">
        <a:spcBef>
          <a:spcPct val="20000"/>
        </a:spcBef>
        <a:buClr>
          <a:srgbClr val="CC363A"/>
        </a:buClr>
        <a:buFont typeface="Arial"/>
        <a:buChar char="•"/>
        <a:defRPr sz="2000" kern="1200" spc="0">
          <a:solidFill>
            <a:srgbClr val="003274"/>
          </a:solidFill>
          <a:latin typeface="+mn-lt"/>
          <a:ea typeface="+mn-ea"/>
          <a:cs typeface="+mn-cs"/>
        </a:defRPr>
      </a:lvl1pPr>
      <a:lvl2pPr marL="438912" indent="-256032" algn="l" defTabSz="457200" rtl="0" eaLnBrk="1" latinLnBrk="0" hangingPunct="1">
        <a:spcBef>
          <a:spcPct val="20000"/>
        </a:spcBef>
        <a:buClr>
          <a:srgbClr val="CC363A"/>
        </a:buClr>
        <a:buFont typeface="Arial"/>
        <a:buChar char="–"/>
        <a:defRPr sz="2000" kern="1200" spc="0">
          <a:solidFill>
            <a:srgbClr val="003274"/>
          </a:solidFill>
          <a:latin typeface="+mn-lt"/>
          <a:ea typeface="+mn-ea"/>
          <a:cs typeface="+mn-cs"/>
        </a:defRPr>
      </a:lvl2pPr>
      <a:lvl3pPr marL="1143000" indent="-228600" algn="l" defTabSz="457200" rtl="0" eaLnBrk="1" latinLnBrk="0" hangingPunct="1">
        <a:spcBef>
          <a:spcPct val="20000"/>
        </a:spcBef>
        <a:buClr>
          <a:srgbClr val="CC363A"/>
        </a:buClr>
        <a:buFont typeface="Arial"/>
        <a:buChar char="•"/>
        <a:defRPr sz="2000" kern="1200" spc="0">
          <a:solidFill>
            <a:srgbClr val="003274"/>
          </a:solidFill>
          <a:latin typeface="+mn-lt"/>
          <a:ea typeface="+mn-ea"/>
          <a:cs typeface="+mn-cs"/>
        </a:defRPr>
      </a:lvl3pPr>
      <a:lvl4pPr marL="1600200" indent="-228600" algn="l" defTabSz="457200" rtl="0" eaLnBrk="1" latinLnBrk="0" hangingPunct="1">
        <a:spcBef>
          <a:spcPct val="20000"/>
        </a:spcBef>
        <a:buClr>
          <a:srgbClr val="CC363A"/>
        </a:buClr>
        <a:buFont typeface="Arial"/>
        <a:buChar char="–"/>
        <a:defRPr sz="2000" kern="1200" spc="0">
          <a:solidFill>
            <a:srgbClr val="003274"/>
          </a:solidFill>
          <a:latin typeface="+mn-lt"/>
          <a:ea typeface="+mn-ea"/>
          <a:cs typeface="+mn-cs"/>
        </a:defRPr>
      </a:lvl4pPr>
      <a:lvl5pPr marL="2057400" indent="-228600" algn="l" defTabSz="457200" rtl="0" eaLnBrk="1" latinLnBrk="0" hangingPunct="1">
        <a:spcBef>
          <a:spcPct val="20000"/>
        </a:spcBef>
        <a:buClr>
          <a:srgbClr val="CC363A"/>
        </a:buClr>
        <a:buFont typeface="Arial"/>
        <a:buChar char="»"/>
        <a:defRPr sz="2000" kern="1200" spc="0">
          <a:solidFill>
            <a:srgbClr val="0032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descr="Atlanta Sea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3025" y="2668537"/>
            <a:ext cx="1289750" cy="1261404"/>
          </a:xfrm>
          <a:prstGeom prst="rect">
            <a:avLst/>
          </a:prstGeom>
          <a:noFill/>
          <a:ln w="9525">
            <a:noFill/>
            <a:miter lim="800000"/>
            <a:headEnd/>
            <a:tailEnd/>
          </a:ln>
        </p:spPr>
      </p:pic>
      <p:sp>
        <p:nvSpPr>
          <p:cNvPr id="3" name="Rectangle 2"/>
          <p:cNvSpPr/>
          <p:nvPr/>
        </p:nvSpPr>
        <p:spPr>
          <a:xfrm>
            <a:off x="1524000" y="5963426"/>
            <a:ext cx="9096024" cy="361125"/>
          </a:xfrm>
          <a:prstGeom prst="rect">
            <a:avLst/>
          </a:prstGeom>
        </p:spPr>
        <p:txBody>
          <a:bodyPr wrap="square">
            <a:spAutoFit/>
          </a:bodyPr>
          <a:lstStyle/>
          <a:p>
            <a:pPr algn="ctr">
              <a:lnSpc>
                <a:spcPct val="120000"/>
              </a:lnSpc>
            </a:pPr>
            <a:r>
              <a:rPr lang="en-US" sz="1600" b="1" cap="all" spc="70" dirty="0">
                <a:solidFill>
                  <a:schemeClr val="bg1"/>
                </a:solidFill>
                <a:cs typeface="Franklin Gothic Book"/>
              </a:rPr>
              <a:t>Roosevelt council, jr. CFO   </a:t>
            </a:r>
            <a:r>
              <a:rPr lang="en-US" sz="1600" cap="all" spc="70" dirty="0">
                <a:solidFill>
                  <a:schemeClr val="bg1"/>
                </a:solidFill>
                <a:cs typeface="Franklin Gothic Book"/>
              </a:rPr>
              <a:t>|</a:t>
            </a:r>
            <a:r>
              <a:rPr lang="en-US" sz="1600" b="1" cap="all" spc="70" dirty="0">
                <a:solidFill>
                  <a:schemeClr val="bg1"/>
                </a:solidFill>
                <a:cs typeface="Franklin Gothic Book"/>
              </a:rPr>
              <a:t>   John Gaffney, Deputy CFO </a:t>
            </a:r>
            <a:r>
              <a:rPr lang="en-US" sz="1600" cap="all" spc="70" dirty="0">
                <a:solidFill>
                  <a:schemeClr val="bg1"/>
                </a:solidFill>
                <a:cs typeface="Franklin Gothic Book"/>
              </a:rPr>
              <a:t>|</a:t>
            </a:r>
            <a:r>
              <a:rPr lang="en-US" sz="1600" b="1" cap="all" spc="70" dirty="0">
                <a:solidFill>
                  <a:schemeClr val="bg1"/>
                </a:solidFill>
                <a:cs typeface="Franklin Gothic Book"/>
              </a:rPr>
              <a:t>   tina wilson, Deputy CFO </a:t>
            </a:r>
          </a:p>
        </p:txBody>
      </p:sp>
      <p:cxnSp>
        <p:nvCxnSpPr>
          <p:cNvPr id="7" name="Straight Connector 6"/>
          <p:cNvCxnSpPr>
            <a:cxnSpLocks/>
          </p:cNvCxnSpPr>
          <p:nvPr/>
        </p:nvCxnSpPr>
        <p:spPr>
          <a:xfrm flipV="1">
            <a:off x="1707972" y="5895688"/>
            <a:ext cx="8699856" cy="33869"/>
          </a:xfrm>
          <a:prstGeom prst="line">
            <a:avLst/>
          </a:prstGeom>
          <a:ln w="12700">
            <a:solidFill>
              <a:srgbClr val="ACE3FF"/>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1703485" y="6406185"/>
            <a:ext cx="8699856" cy="0"/>
          </a:xfrm>
          <a:prstGeom prst="line">
            <a:avLst/>
          </a:prstGeom>
          <a:ln w="12700">
            <a:solidFill>
              <a:srgbClr val="ACE3FF"/>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44800" y="101600"/>
            <a:ext cx="184666" cy="369332"/>
          </a:xfrm>
          <a:prstGeom prst="rect">
            <a:avLst/>
          </a:prstGeom>
          <a:noFill/>
        </p:spPr>
        <p:txBody>
          <a:bodyPr wrap="none" rtlCol="0">
            <a:spAutoFit/>
          </a:bodyPr>
          <a:lstStyle/>
          <a:p>
            <a:endParaRPr lang="en-US" dirty="0"/>
          </a:p>
        </p:txBody>
      </p:sp>
      <p:sp>
        <p:nvSpPr>
          <p:cNvPr id="4" name="Title 1"/>
          <p:cNvSpPr txBox="1">
            <a:spLocks/>
          </p:cNvSpPr>
          <p:nvPr/>
        </p:nvSpPr>
        <p:spPr>
          <a:xfrm>
            <a:off x="701761" y="3963810"/>
            <a:ext cx="10788480" cy="1999616"/>
          </a:xfrm>
          <a:prstGeom prst="rect">
            <a:avLst/>
          </a:prstGeom>
        </p:spPr>
        <p:txBody>
          <a:bodyPr>
            <a:normAutofit fontScale="92500" lnSpcReduction="20000"/>
          </a:bodyPr>
          <a:lstStyle>
            <a:lvl1pPr algn="r" defTabSz="457200" rtl="0" eaLnBrk="1" latinLnBrk="0" hangingPunct="1">
              <a:spcBef>
                <a:spcPct val="0"/>
              </a:spcBef>
              <a:buNone/>
              <a:defRPr sz="2000" b="1" i="0" kern="1200" cap="all" spc="170">
                <a:solidFill>
                  <a:schemeClr val="bg1"/>
                </a:solidFill>
                <a:latin typeface="+mj-lt"/>
                <a:ea typeface="+mj-ea"/>
                <a:cs typeface="+mj-cs"/>
              </a:defRPr>
            </a:lvl1pPr>
          </a:lstStyle>
          <a:p>
            <a:pPr algn="ctr">
              <a:lnSpc>
                <a:spcPct val="110000"/>
              </a:lnSpc>
            </a:pPr>
            <a:r>
              <a:rPr lang="en-US" sz="2200" dirty="0"/>
              <a:t>department of finance</a:t>
            </a:r>
            <a:br>
              <a:rPr lang="en-US" sz="2400" dirty="0"/>
            </a:br>
            <a:r>
              <a:rPr lang="en-US" sz="3400" dirty="0"/>
              <a:t>FY21 GENERAL FUND</a:t>
            </a:r>
          </a:p>
          <a:p>
            <a:pPr algn="ctr">
              <a:lnSpc>
                <a:spcPct val="110000"/>
              </a:lnSpc>
            </a:pPr>
            <a:r>
              <a:rPr lang="en-US" sz="3400" dirty="0"/>
              <a:t>MONTHLY REVENUE REPORT</a:t>
            </a:r>
          </a:p>
          <a:p>
            <a:pPr algn="ctr">
              <a:lnSpc>
                <a:spcPct val="110000"/>
              </a:lnSpc>
            </a:pPr>
            <a:r>
              <a:rPr lang="en-US" sz="3400" dirty="0"/>
              <a:t>SEPTEMBER 2020</a:t>
            </a:r>
          </a:p>
          <a:p>
            <a:pPr algn="ctr">
              <a:lnSpc>
                <a:spcPct val="110000"/>
              </a:lnSpc>
            </a:pPr>
            <a:r>
              <a:rPr lang="en-US" sz="1600" dirty="0">
                <a:latin typeface="+mn-lt"/>
              </a:rPr>
              <a:t>OCTOBER 28, 2020</a:t>
            </a:r>
          </a:p>
        </p:txBody>
      </p:sp>
    </p:spTree>
    <p:extLst>
      <p:ext uri="{BB962C8B-B14F-4D97-AF65-F5344CB8AC3E}">
        <p14:creationId xmlns:p14="http://schemas.microsoft.com/office/powerpoint/2010/main" val="137723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3DE4-DC1F-4DA1-A3B4-432EAEC72ADC}"/>
              </a:ext>
            </a:extLst>
          </p:cNvPr>
          <p:cNvSpPr>
            <a:spLocks noGrp="1"/>
          </p:cNvSpPr>
          <p:nvPr>
            <p:ph type="title"/>
          </p:nvPr>
        </p:nvSpPr>
        <p:spPr/>
        <p:txBody>
          <a:bodyPr>
            <a:normAutofit/>
          </a:bodyPr>
          <a:lstStyle/>
          <a:p>
            <a:r>
              <a:rPr lang="en-US" sz="2400" dirty="0"/>
              <a:t>FY21 General Fund Monthly Revenue Reporting Requirements</a:t>
            </a:r>
          </a:p>
        </p:txBody>
      </p:sp>
      <p:sp>
        <p:nvSpPr>
          <p:cNvPr id="4" name="Slide Number Placeholder 3">
            <a:extLst>
              <a:ext uri="{FF2B5EF4-FFF2-40B4-BE49-F238E27FC236}">
                <a16:creationId xmlns:a16="http://schemas.microsoft.com/office/drawing/2014/main" id="{F5B4EA77-FCE1-4DC4-B7FA-2B6098F8A3B0}"/>
              </a:ext>
            </a:extLst>
          </p:cNvPr>
          <p:cNvSpPr>
            <a:spLocks noGrp="1"/>
          </p:cNvSpPr>
          <p:nvPr>
            <p:ph type="sldNum" sz="quarter" idx="12"/>
          </p:nvPr>
        </p:nvSpPr>
        <p:spPr/>
        <p:txBody>
          <a:bodyPr/>
          <a:lstStyle/>
          <a:p>
            <a:fld id="{355BABB5-A2ED-0041-A542-64358E3D5C7F}" type="slidenum">
              <a:rPr lang="en-US" smtClean="0"/>
              <a:t>2</a:t>
            </a:fld>
            <a:endParaRPr lang="en-US" dirty="0"/>
          </a:p>
        </p:txBody>
      </p:sp>
      <p:sp>
        <p:nvSpPr>
          <p:cNvPr id="5" name="Rectangle 4">
            <a:extLst>
              <a:ext uri="{FF2B5EF4-FFF2-40B4-BE49-F238E27FC236}">
                <a16:creationId xmlns:a16="http://schemas.microsoft.com/office/drawing/2014/main" id="{BFE19C11-97CF-47CC-9F22-148B78C34A80}"/>
              </a:ext>
            </a:extLst>
          </p:cNvPr>
          <p:cNvSpPr/>
          <p:nvPr/>
        </p:nvSpPr>
        <p:spPr>
          <a:xfrm>
            <a:off x="548640" y="1562645"/>
            <a:ext cx="11101493" cy="1477328"/>
          </a:xfrm>
          <a:prstGeom prst="rect">
            <a:avLst/>
          </a:prstGeom>
        </p:spPr>
        <p:txBody>
          <a:bodyPr wrap="square">
            <a:spAutoFit/>
          </a:bodyPr>
          <a:lstStyle/>
          <a:p>
            <a:pPr algn="just"/>
            <a:r>
              <a:rPr lang="en-US" sz="2400" b="1" dirty="0"/>
              <a:t>The City of Atlanta adopted legislation which requires the Chief Financial Officer to provide an update to FEC regarding the City’s revenue collections each month beginning in FY21.</a:t>
            </a:r>
          </a:p>
          <a:p>
            <a:endParaRPr lang="en-US" dirty="0"/>
          </a:p>
        </p:txBody>
      </p:sp>
      <p:sp>
        <p:nvSpPr>
          <p:cNvPr id="6" name="Rectangle 5">
            <a:extLst>
              <a:ext uri="{FF2B5EF4-FFF2-40B4-BE49-F238E27FC236}">
                <a16:creationId xmlns:a16="http://schemas.microsoft.com/office/drawing/2014/main" id="{8DFFC75C-1490-46BD-A84F-C738FB9259F1}"/>
              </a:ext>
            </a:extLst>
          </p:cNvPr>
          <p:cNvSpPr/>
          <p:nvPr/>
        </p:nvSpPr>
        <p:spPr>
          <a:xfrm>
            <a:off x="545253" y="2995902"/>
            <a:ext cx="11101493" cy="2831544"/>
          </a:xfrm>
          <a:prstGeom prst="rect">
            <a:avLst/>
          </a:prstGeom>
        </p:spPr>
        <p:txBody>
          <a:bodyPr wrap="square">
            <a:spAutoFit/>
          </a:bodyPr>
          <a:lstStyle/>
          <a:p>
            <a:pPr algn="just"/>
            <a:r>
              <a:rPr lang="en-US" sz="2000" dirty="0"/>
              <a:t>20-R-4006 requires:</a:t>
            </a:r>
          </a:p>
          <a:p>
            <a:pPr marL="342900" indent="-342900" algn="just">
              <a:buFont typeface="Arial" panose="020B0604020202020204" pitchFamily="34" charset="0"/>
              <a:buChar char="•"/>
            </a:pPr>
            <a:r>
              <a:rPr lang="en-US" sz="2000" dirty="0"/>
              <a:t>“T</a:t>
            </a:r>
            <a:r>
              <a:rPr lang="x-none" sz="2000" dirty="0"/>
              <a:t>he Chief Financial Officer or his designee shall provide an update to the Finance Executive Committee of the Atlanta City Council regarding the City’s revenue collections for each month.</a:t>
            </a:r>
            <a:r>
              <a:rPr lang="en-US" sz="2000" dirty="0"/>
              <a:t>”</a:t>
            </a:r>
          </a:p>
          <a:p>
            <a:pPr marL="342900" indent="-342900" algn="just">
              <a:buFont typeface="Arial" panose="020B0604020202020204" pitchFamily="34" charset="0"/>
              <a:buChar char="•"/>
            </a:pPr>
            <a:r>
              <a:rPr lang="en-US" sz="2000" dirty="0"/>
              <a:t>This “</a:t>
            </a:r>
            <a:r>
              <a:rPr lang="x-none" sz="2000" dirty="0"/>
              <a:t>report shall be given at the FEC meeting taking place at the second regularly scheduled meeting of FEC each month and shall contain detailed information regarding collections for each of the General Fund revenue streams and how collections compare to budgeted revenue.</a:t>
            </a:r>
            <a:r>
              <a:rPr lang="en-US" sz="2000" dirty="0"/>
              <a:t>”</a:t>
            </a:r>
            <a:r>
              <a:rPr lang="x-none" sz="2000" dirty="0"/>
              <a:t>   </a:t>
            </a:r>
            <a:endParaRPr lang="en-US" sz="2000" dirty="0"/>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sz="2200" dirty="0"/>
          </a:p>
          <a:p>
            <a:endParaRPr lang="en-US" dirty="0"/>
          </a:p>
        </p:txBody>
      </p:sp>
    </p:spTree>
    <p:extLst>
      <p:ext uri="{BB962C8B-B14F-4D97-AF65-F5344CB8AC3E}">
        <p14:creationId xmlns:p14="http://schemas.microsoft.com/office/powerpoint/2010/main" val="353933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36A5D41-0D06-4D11-9968-876C29467974}"/>
              </a:ext>
            </a:extLst>
          </p:cNvPr>
          <p:cNvSpPr>
            <a:spLocks noGrp="1"/>
          </p:cNvSpPr>
          <p:nvPr>
            <p:ph type="title"/>
          </p:nvPr>
        </p:nvSpPr>
        <p:spPr>
          <a:xfrm>
            <a:off x="310393" y="365125"/>
            <a:ext cx="9220200" cy="946150"/>
          </a:xfrm>
        </p:spPr>
        <p:txBody>
          <a:bodyPr/>
          <a:lstStyle/>
          <a:p>
            <a:r>
              <a:rPr lang="en-US" dirty="0">
                <a:solidFill>
                  <a:srgbClr val="FFFFFF"/>
                </a:solidFill>
              </a:rPr>
              <a:t>GENERAL FUND REVENUE </a:t>
            </a:r>
            <a:r>
              <a:rPr lang="en-US" dirty="0"/>
              <a:t>BUDGET</a:t>
            </a:r>
            <a:r>
              <a:rPr lang="en-US" dirty="0">
                <a:solidFill>
                  <a:srgbClr val="FFFFFF"/>
                </a:solidFill>
              </a:rPr>
              <a:t> </a:t>
            </a:r>
            <a:r>
              <a:rPr lang="en-US" dirty="0"/>
              <a:t>COMPARISON</a:t>
            </a:r>
            <a:br>
              <a:rPr lang="en-US" dirty="0">
                <a:solidFill>
                  <a:srgbClr val="FFFFFF"/>
                </a:solidFill>
              </a:rPr>
            </a:br>
            <a:r>
              <a:rPr lang="en-US" sz="2000" b="0" i="1" dirty="0">
                <a:solidFill>
                  <a:schemeClr val="bg1"/>
                </a:solidFill>
                <a:latin typeface="+mn-lt"/>
                <a:cs typeface="Franklin Gothic Book"/>
              </a:rPr>
              <a:t>(FY21 – YTD September 2020) </a:t>
            </a:r>
            <a:endParaRPr lang="en-US" sz="2000" b="0" i="1" dirty="0">
              <a:solidFill>
                <a:schemeClr val="bg1"/>
              </a:solidFill>
              <a:latin typeface="+mn-lt"/>
            </a:endParaRPr>
          </a:p>
        </p:txBody>
      </p:sp>
      <p:graphicFrame>
        <p:nvGraphicFramePr>
          <p:cNvPr id="2" name="Object 1">
            <a:extLst>
              <a:ext uri="{FF2B5EF4-FFF2-40B4-BE49-F238E27FC236}">
                <a16:creationId xmlns:a16="http://schemas.microsoft.com/office/drawing/2014/main" id="{E1CF9D9D-7115-4C99-9FC2-5B82D28A6101}"/>
              </a:ext>
            </a:extLst>
          </p:cNvPr>
          <p:cNvGraphicFramePr>
            <a:graphicFrameLocks noChangeAspect="1"/>
          </p:cNvGraphicFramePr>
          <p:nvPr>
            <p:extLst>
              <p:ext uri="{D42A27DB-BD31-4B8C-83A1-F6EECF244321}">
                <p14:modId xmlns:p14="http://schemas.microsoft.com/office/powerpoint/2010/main" val="4200193371"/>
              </p:ext>
            </p:extLst>
          </p:nvPr>
        </p:nvGraphicFramePr>
        <p:xfrm>
          <a:off x="93663" y="1408113"/>
          <a:ext cx="8040687" cy="5292725"/>
        </p:xfrm>
        <a:graphic>
          <a:graphicData uri="http://schemas.openxmlformats.org/presentationml/2006/ole">
            <mc:AlternateContent xmlns:mc="http://schemas.openxmlformats.org/markup-compatibility/2006">
              <mc:Choice xmlns:v="urn:schemas-microsoft-com:vml" Requires="v">
                <p:oleObj spid="_x0000_s1033" name="Worksheet" r:id="rId3" imgW="9144000" imgH="3028950" progId="Excel.Sheet.12">
                  <p:embed/>
                </p:oleObj>
              </mc:Choice>
              <mc:Fallback>
                <p:oleObj name="Worksheet" r:id="rId3" imgW="9144000" imgH="3028950" progId="Excel.Sheet.12">
                  <p:embed/>
                  <p:pic>
                    <p:nvPicPr>
                      <p:cNvPr id="2" name="Object 1">
                        <a:extLst>
                          <a:ext uri="{FF2B5EF4-FFF2-40B4-BE49-F238E27FC236}">
                            <a16:creationId xmlns:a16="http://schemas.microsoft.com/office/drawing/2014/main" id="{E1CF9D9D-7115-4C99-9FC2-5B82D28A6101}"/>
                          </a:ext>
                        </a:extLst>
                      </p:cNvPr>
                      <p:cNvPicPr/>
                      <p:nvPr/>
                    </p:nvPicPr>
                    <p:blipFill>
                      <a:blip r:embed="rId4"/>
                      <a:stretch>
                        <a:fillRect/>
                      </a:stretch>
                    </p:blipFill>
                    <p:spPr>
                      <a:xfrm>
                        <a:off x="93663" y="1408113"/>
                        <a:ext cx="8040687" cy="5292725"/>
                      </a:xfrm>
                      <a:prstGeom prst="rect">
                        <a:avLst/>
                      </a:prstGeom>
                    </p:spPr>
                  </p:pic>
                </p:oleObj>
              </mc:Fallback>
            </mc:AlternateContent>
          </a:graphicData>
        </a:graphic>
      </p:graphicFrame>
      <p:sp>
        <p:nvSpPr>
          <p:cNvPr id="9" name="TextBox 6">
            <a:extLst>
              <a:ext uri="{FF2B5EF4-FFF2-40B4-BE49-F238E27FC236}">
                <a16:creationId xmlns:a16="http://schemas.microsoft.com/office/drawing/2014/main" id="{3B88FECA-D5F4-419F-ADBB-01E935702B07}"/>
              </a:ext>
            </a:extLst>
          </p:cNvPr>
          <p:cNvSpPr txBox="1">
            <a:spLocks noChangeAspect="1"/>
          </p:cNvSpPr>
          <p:nvPr/>
        </p:nvSpPr>
        <p:spPr>
          <a:xfrm>
            <a:off x="8051800" y="1280160"/>
            <a:ext cx="4064663" cy="584775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300" b="1" dirty="0">
              <a:solidFill>
                <a:srgbClr val="003399"/>
              </a:solidFill>
            </a:endParaRPr>
          </a:p>
          <a:p>
            <a:pPr marL="285750" indent="-2857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FY21 September YTD General Fund revenues are below projected revenues by </a:t>
            </a:r>
            <a:r>
              <a:rPr lang="en-US" sz="1200" b="1" dirty="0">
                <a:solidFill>
                  <a:srgbClr val="FF0000"/>
                </a:solidFill>
                <a:latin typeface="Arial" panose="020B0604020202020204" pitchFamily="34" charset="0"/>
                <a:cs typeface="Arial" panose="020B0604020202020204" pitchFamily="34" charset="0"/>
              </a:rPr>
              <a:t>$49.9M </a:t>
            </a:r>
            <a:r>
              <a:rPr lang="en-US" sz="1200" dirty="0">
                <a:latin typeface="Arial" panose="020B0604020202020204" pitchFamily="34" charset="0"/>
                <a:cs typeface="Arial" panose="020B0604020202020204" pitchFamily="34" charset="0"/>
              </a:rPr>
              <a:t>or </a:t>
            </a:r>
            <a:r>
              <a:rPr lang="en-US" sz="1200" b="1" dirty="0">
                <a:solidFill>
                  <a:srgbClr val="FF0000"/>
                </a:solidFill>
                <a:latin typeface="Arial" panose="020B0604020202020204" pitchFamily="34" charset="0"/>
                <a:cs typeface="Arial" panose="020B0604020202020204" pitchFamily="34" charset="0"/>
              </a:rPr>
              <a:t>-39.6%</a:t>
            </a:r>
            <a:r>
              <a:rPr lang="en-US" sz="1200" b="1"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Property Taxes, Fines &amp; Penalties and Hotel/Motel taxes represent the majority of the </a:t>
            </a:r>
            <a:r>
              <a:rPr lang="en-US" sz="1200" b="1" dirty="0">
                <a:solidFill>
                  <a:srgbClr val="FF0000"/>
                </a:solidFill>
                <a:latin typeface="Arial" panose="020B0604020202020204" pitchFamily="34" charset="0"/>
                <a:cs typeface="Arial" panose="020B0604020202020204" pitchFamily="34" charset="0"/>
              </a:rPr>
              <a:t>$49.9M </a:t>
            </a:r>
            <a:r>
              <a:rPr lang="en-US" sz="1200" b="1" dirty="0">
                <a:latin typeface="Arial" panose="020B0604020202020204" pitchFamily="34" charset="0"/>
                <a:cs typeface="Arial" panose="020B0604020202020204" pitchFamily="34" charset="0"/>
              </a:rPr>
              <a:t>unfavorable</a:t>
            </a:r>
            <a:r>
              <a:rPr lang="en-US" sz="1200" b="1" dirty="0">
                <a:solidFill>
                  <a:srgbClr val="FF000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variance as follows:</a:t>
            </a:r>
          </a:p>
          <a:p>
            <a:pPr marL="285750" indent="-285750" algn="just">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Property tax variance is primarily due to a budgeting timing difference.  Budget based on LY’s September 30 due date.  FY21 Property taxes are due October 31.</a:t>
            </a:r>
          </a:p>
          <a:p>
            <a:pPr marL="1200150" lvl="2" indent="-285750" algn="just">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742950" lvl="2" indent="-2857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Fines &amp; Penalties revenue is experiencing COVID19 induced declines due to closure of City Courts, suspension of parking enforcement and slow down in traffic violation activity, </a:t>
            </a:r>
          </a:p>
          <a:p>
            <a:pPr marL="742950" lvl="2" indent="-285750" algn="just">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742950" lvl="2" indent="-2857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Hotel revenue is experiencing COVID19 induced shortfalls due to the erosion of convention and tourism activity which has resulted in reduced demand and lower room rates.</a:t>
            </a:r>
          </a:p>
          <a:p>
            <a:pPr marL="742950" lvl="2" indent="-285750" algn="just">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285750" lvl="1" indent="-285750" algn="just">
              <a:buFont typeface="Wingdings" panose="05000000000000000000" pitchFamily="2" charset="2"/>
              <a:buChar char="§"/>
            </a:pPr>
            <a:r>
              <a:rPr lang="en-US" sz="1200" dirty="0">
                <a:latin typeface="Arial" panose="020B0604020202020204" pitchFamily="34" charset="0"/>
                <a:cs typeface="Arial" panose="020B0604020202020204" pitchFamily="34" charset="0"/>
              </a:rPr>
              <a:t>Comparing FY20 YTD September actuals to FY21 YTD September actuals, General Fund revenue is lower than prior year by </a:t>
            </a:r>
            <a:r>
              <a:rPr lang="en-US" sz="1200" b="1" dirty="0">
                <a:solidFill>
                  <a:srgbClr val="FF0000"/>
                </a:solidFill>
                <a:latin typeface="Arial" panose="020B0604020202020204" pitchFamily="34" charset="0"/>
                <a:cs typeface="Arial" panose="020B0604020202020204" pitchFamily="34" charset="0"/>
              </a:rPr>
              <a:t>$62.2M </a:t>
            </a:r>
            <a:r>
              <a:rPr lang="en-US" sz="1200" dirty="0">
                <a:latin typeface="Arial" panose="020B0604020202020204" pitchFamily="34" charset="0"/>
                <a:cs typeface="Arial" panose="020B0604020202020204" pitchFamily="34" charset="0"/>
              </a:rPr>
              <a:t>or </a:t>
            </a:r>
            <a:r>
              <a:rPr lang="en-US" sz="1200" dirty="0">
                <a:solidFill>
                  <a:srgbClr val="FF0000"/>
                </a:solidFill>
                <a:latin typeface="Arial" panose="020B0604020202020204" pitchFamily="34" charset="0"/>
                <a:cs typeface="Arial" panose="020B0604020202020204" pitchFamily="34" charset="0"/>
              </a:rPr>
              <a:t>-</a:t>
            </a:r>
            <a:r>
              <a:rPr lang="en-US" sz="1200" b="1" dirty="0">
                <a:solidFill>
                  <a:srgbClr val="FF0000"/>
                </a:solidFill>
                <a:latin typeface="Arial" panose="020B0604020202020204" pitchFamily="34" charset="0"/>
                <a:cs typeface="Arial" panose="020B0604020202020204" pitchFamily="34" charset="0"/>
              </a:rPr>
              <a:t>45.1%</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which is directly related to the economic impact of COVID19.</a:t>
            </a:r>
          </a:p>
          <a:p>
            <a:pPr marL="285750" lvl="1" indent="-285750" algn="just">
              <a:buFont typeface="Wingdings" panose="05000000000000000000" pitchFamily="2" charset="2"/>
              <a:buChar char="§"/>
            </a:pPr>
            <a:endParaRPr lang="en-US" sz="1200" b="1" dirty="0"/>
          </a:p>
          <a:p>
            <a:pPr marL="285750" indent="-285750">
              <a:buClr>
                <a:srgbClr val="FF0000"/>
              </a:buClr>
              <a:buSzPct val="124000"/>
              <a:buFont typeface="Arial" panose="020B0604020202020204" pitchFamily="34" charset="0"/>
              <a:buChar char="•"/>
            </a:pPr>
            <a:endParaRPr lang="en-US" sz="1300" b="1" dirty="0">
              <a:solidFill>
                <a:srgbClr val="003399"/>
              </a:solidFill>
            </a:endParaRPr>
          </a:p>
        </p:txBody>
      </p:sp>
      <p:sp>
        <p:nvSpPr>
          <p:cNvPr id="5" name="Rectangle 4">
            <a:extLst>
              <a:ext uri="{FF2B5EF4-FFF2-40B4-BE49-F238E27FC236}">
                <a16:creationId xmlns:a16="http://schemas.microsoft.com/office/drawing/2014/main" id="{20E35463-0C93-4198-A0C2-EDBFCF1D2B61}"/>
              </a:ext>
            </a:extLst>
          </p:cNvPr>
          <p:cNvSpPr/>
          <p:nvPr/>
        </p:nvSpPr>
        <p:spPr>
          <a:xfrm>
            <a:off x="6826581" y="365125"/>
            <a:ext cx="3257550" cy="954107"/>
          </a:xfrm>
          <a:prstGeom prst="rect">
            <a:avLst/>
          </a:prstGeom>
          <a:solidFill>
            <a:srgbClr val="FFFFFF">
              <a:alpha val="50196"/>
            </a:srgbClr>
          </a:solidFill>
        </p:spPr>
        <p:txBody>
          <a:bodyPr wrap="square">
            <a:spAutoFit/>
          </a:bodyPr>
          <a:lstStyle/>
          <a:p>
            <a:pPr algn="just"/>
            <a:r>
              <a:rPr lang="en-US" sz="1400" b="1" dirty="0">
                <a:solidFill>
                  <a:srgbClr val="FF0000"/>
                </a:solidFill>
              </a:rPr>
              <a:t>Property tax variance is primarily due to a budgeting timing difference.  Budget based on LY’s September 30 due date.  FY21 Property taxes are due October 31</a:t>
            </a:r>
          </a:p>
        </p:txBody>
      </p:sp>
    </p:spTree>
    <p:extLst>
      <p:ext uri="{BB962C8B-B14F-4D97-AF65-F5344CB8AC3E}">
        <p14:creationId xmlns:p14="http://schemas.microsoft.com/office/powerpoint/2010/main" val="2032896834"/>
      </p:ext>
    </p:extLst>
  </p:cSld>
  <p:clrMapOvr>
    <a:masterClrMapping/>
  </p:clrMapOvr>
</p:sld>
</file>

<file path=ppt/theme/theme1.xml><?xml version="1.0" encoding="utf-8"?>
<a:theme xmlns:a="http://schemas.openxmlformats.org/drawingml/2006/main" name="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9928FC6C2D1A42A93A107B2F206CB3" ma:contentTypeVersion="11" ma:contentTypeDescription="Create a new document." ma:contentTypeScope="" ma:versionID="199c53cb141a38f2db907ea2d9ec766f">
  <xsd:schema xmlns:xsd="http://www.w3.org/2001/XMLSchema" xmlns:xs="http://www.w3.org/2001/XMLSchema" xmlns:p="http://schemas.microsoft.com/office/2006/metadata/properties" xmlns:ns3="5e436213-0e2e-423d-8a00-def7ca65a70f" xmlns:ns4="c3f351a0-3a19-4e50-a2c8-9be3e77e84b1" targetNamespace="http://schemas.microsoft.com/office/2006/metadata/properties" ma:root="true" ma:fieldsID="18df7ba16098a69fc0be916159b22ad7" ns3:_="" ns4:_="">
    <xsd:import namespace="5e436213-0e2e-423d-8a00-def7ca65a70f"/>
    <xsd:import namespace="c3f351a0-3a19-4e50-a2c8-9be3e77e84b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436213-0e2e-423d-8a00-def7ca65a7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f351a0-3a19-4e50-a2c8-9be3e77e84b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18516C-F94E-49AE-857F-E66A70CFBA5F}">
  <ds:schemaRefs>
    <ds:schemaRef ds:uri="http://schemas.microsoft.com/sharepoint/v3/contenttype/forms"/>
  </ds:schemaRefs>
</ds:datastoreItem>
</file>

<file path=customXml/itemProps2.xml><?xml version="1.0" encoding="utf-8"?>
<ds:datastoreItem xmlns:ds="http://schemas.openxmlformats.org/officeDocument/2006/customXml" ds:itemID="{8D142387-3546-41FE-B9B9-C382B05772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436213-0e2e-423d-8a00-def7ca65a70f"/>
    <ds:schemaRef ds:uri="c3f351a0-3a19-4e50-a2c8-9be3e77e84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27C11D-F1DE-4357-A0C2-8B55F3BA2A8E}">
  <ds:schemaRefs>
    <ds:schemaRef ds:uri="http://schemas.microsoft.com/office/2006/metadata/properties"/>
    <ds:schemaRef ds:uri="5e436213-0e2e-423d-8a00-def7ca65a70f"/>
    <ds:schemaRef ds:uri="http://purl.org/dc/terms/"/>
    <ds:schemaRef ds:uri="http://schemas.openxmlformats.org/package/2006/metadata/core-properties"/>
    <ds:schemaRef ds:uri="http://schemas.microsoft.com/office/2006/documentManagement/types"/>
    <ds:schemaRef ds:uri="c3f351a0-3a19-4e50-a2c8-9be3e77e84b1"/>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30224</TotalTime>
  <Words>355</Words>
  <Application>Microsoft Office PowerPoint</Application>
  <PresentationFormat>Widescreen</PresentationFormat>
  <Paragraphs>26</Paragraphs>
  <Slides>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0" baseType="lpstr">
      <vt:lpstr>Arial</vt:lpstr>
      <vt:lpstr>Calibri</vt:lpstr>
      <vt:lpstr>Franklin Gothic Book</vt:lpstr>
      <vt:lpstr>Franklin Gothic Medium</vt:lpstr>
      <vt:lpstr>Wingdings</vt:lpstr>
      <vt:lpstr>Office Theme</vt:lpstr>
      <vt:lpstr>Worksheet</vt:lpstr>
      <vt:lpstr>PowerPoint Presentation</vt:lpstr>
      <vt:lpstr>FY21 General Fund Monthly Revenue Reporting Requirements</vt:lpstr>
      <vt:lpstr>GENERAL FUND REVENUE BUDGET COMPARISON (FY21 – YTD September 2020) </vt:lpstr>
    </vt:vector>
  </TitlesOfParts>
  <Company>wwd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mc</dc:creator>
  <cp:lastModifiedBy>Joseph, Latoya</cp:lastModifiedBy>
  <cp:revision>1102</cp:revision>
  <cp:lastPrinted>2019-12-10T17:06:59Z</cp:lastPrinted>
  <dcterms:created xsi:type="dcterms:W3CDTF">2016-02-13T15:24:12Z</dcterms:created>
  <dcterms:modified xsi:type="dcterms:W3CDTF">2020-10-28T16:38:03Z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0x010100879928FC6C2D1A42A93A107B2F206CB3</vt:lpwstr>
  </property>
</Properties>
</file>