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70" r:id="rId4"/>
  </p:sldMasterIdLst>
  <p:notesMasterIdLst>
    <p:notesMasterId r:id="rId18"/>
  </p:notesMasterIdLst>
  <p:handoutMasterIdLst>
    <p:handoutMasterId r:id="rId19"/>
  </p:handoutMasterIdLst>
  <p:sldIdLst>
    <p:sldId id="327" r:id="rId5"/>
    <p:sldId id="341" r:id="rId6"/>
    <p:sldId id="365" r:id="rId7"/>
    <p:sldId id="369" r:id="rId8"/>
    <p:sldId id="370" r:id="rId9"/>
    <p:sldId id="364" r:id="rId10"/>
    <p:sldId id="367" r:id="rId11"/>
    <p:sldId id="356" r:id="rId12"/>
    <p:sldId id="357" r:id="rId13"/>
    <p:sldId id="358" r:id="rId14"/>
    <p:sldId id="359" r:id="rId15"/>
    <p:sldId id="360" r:id="rId16"/>
    <p:sldId id="368" r:id="rId17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Untitled Section" id="{A61E0003-B6DF-408E-912B-96167635D6FD}">
          <p14:sldIdLst>
            <p14:sldId id="327"/>
            <p14:sldId id="341"/>
            <p14:sldId id="365"/>
            <p14:sldId id="369"/>
            <p14:sldId id="370"/>
            <p14:sldId id="364"/>
            <p14:sldId id="367"/>
            <p14:sldId id="356"/>
            <p14:sldId id="357"/>
            <p14:sldId id="358"/>
            <p14:sldId id="359"/>
            <p14:sldId id="360"/>
            <p14:sldId id="3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73">
          <p15:clr>
            <a:srgbClr val="A4A3A4"/>
          </p15:clr>
        </p15:guide>
        <p15:guide id="2" orient="horz" pos="1909">
          <p15:clr>
            <a:srgbClr val="A4A3A4"/>
          </p15:clr>
        </p15:guide>
        <p15:guide id="3" orient="horz" pos="3481">
          <p15:clr>
            <a:srgbClr val="A4A3A4"/>
          </p15:clr>
        </p15:guide>
        <p15:guide id="4" orient="horz" pos="3693">
          <p15:clr>
            <a:srgbClr val="A4A3A4"/>
          </p15:clr>
        </p15:guide>
        <p15:guide id="5" orient="horz" pos="279">
          <p15:clr>
            <a:srgbClr val="A4A3A4"/>
          </p15:clr>
        </p15:guide>
        <p15:guide id="6" pos="424">
          <p15:clr>
            <a:srgbClr val="A4A3A4"/>
          </p15:clr>
        </p15:guide>
        <p15:guide id="7" pos="4759">
          <p15:clr>
            <a:srgbClr val="A4A3A4"/>
          </p15:clr>
        </p15:guide>
        <p15:guide id="8" pos="347">
          <p15:clr>
            <a:srgbClr val="A4A3A4"/>
          </p15:clr>
        </p15:guide>
        <p15:guide id="9" pos="340">
          <p15:clr>
            <a:srgbClr val="A4A3A4"/>
          </p15:clr>
        </p15:guide>
        <p15:guide id="10" pos="32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loyd, Kathy" initials="LK" lastIdx="1" clrIdx="0">
    <p:extLst>
      <p:ext uri="{19B8F6BF-5375-455C-9EA6-DF929625EA0E}">
        <p15:presenceInfo xmlns:p15="http://schemas.microsoft.com/office/powerpoint/2012/main" userId="S-1-5-21-1998280219-2088136258-456279356-148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22458A"/>
    <a:srgbClr val="333399"/>
    <a:srgbClr val="003399"/>
    <a:srgbClr val="6BA42C"/>
    <a:srgbClr val="3276C8"/>
    <a:srgbClr val="83AEE1"/>
    <a:srgbClr val="FFFF99"/>
    <a:srgbClr val="94D32D"/>
    <a:srgbClr val="BEE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8" autoAdjust="0"/>
    <p:restoredTop sz="93817" autoAdjust="0"/>
  </p:normalViewPr>
  <p:slideViewPr>
    <p:cSldViewPr snapToGrid="0">
      <p:cViewPr varScale="1">
        <p:scale>
          <a:sx n="114" d="100"/>
          <a:sy n="114" d="100"/>
        </p:scale>
        <p:origin x="1476" y="102"/>
      </p:cViewPr>
      <p:guideLst>
        <p:guide orient="horz" pos="4073"/>
        <p:guide orient="horz" pos="1909"/>
        <p:guide orient="horz" pos="3481"/>
        <p:guide orient="horz" pos="3693"/>
        <p:guide orient="horz" pos="279"/>
        <p:guide pos="424"/>
        <p:guide pos="4759"/>
        <p:guide pos="347"/>
        <p:guide pos="340"/>
        <p:guide pos="3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1578" y="-8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34" tIns="46816" rIns="93634" bIns="46816" numCol="1" anchor="t" anchorCtr="0" compatLnSpc="1">
            <a:prstTxWarp prst="textNoShape">
              <a:avLst/>
            </a:prstTxWarp>
          </a:bodyPr>
          <a:lstStyle>
            <a:lvl1pPr defTabSz="937000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34" tIns="46816" rIns="93634" bIns="46816" numCol="1" anchor="t" anchorCtr="0" compatLnSpc="1">
            <a:prstTxWarp prst="textNoShape">
              <a:avLst/>
            </a:prstTxWarp>
          </a:bodyPr>
          <a:lstStyle>
            <a:lvl1pPr algn="r" defTabSz="937000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9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34" tIns="46816" rIns="93634" bIns="46816" numCol="1" anchor="b" anchorCtr="0" compatLnSpc="1">
            <a:prstTxWarp prst="textNoShape">
              <a:avLst/>
            </a:prstTxWarp>
          </a:bodyPr>
          <a:lstStyle>
            <a:lvl1pPr defTabSz="937000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39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34" tIns="46816" rIns="93634" bIns="46816" numCol="1" anchor="b" anchorCtr="0" compatLnSpc="1">
            <a:prstTxWarp prst="textNoShape">
              <a:avLst/>
            </a:prstTxWarp>
          </a:bodyPr>
          <a:lstStyle>
            <a:lvl1pPr algn="r" defTabSz="937000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D399D0E-40DF-453A-B495-945FED796B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162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34" tIns="46816" rIns="93634" bIns="46816" numCol="1" anchor="t" anchorCtr="0" compatLnSpc="1">
            <a:prstTxWarp prst="textNoShape">
              <a:avLst/>
            </a:prstTxWarp>
          </a:bodyPr>
          <a:lstStyle>
            <a:lvl1pPr defTabSz="937000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34" tIns="46816" rIns="93634" bIns="46816" numCol="1" anchor="t" anchorCtr="0" compatLnSpc="1">
            <a:prstTxWarp prst="textNoShape">
              <a:avLst/>
            </a:prstTxWarp>
          </a:bodyPr>
          <a:lstStyle>
            <a:lvl1pPr algn="r" defTabSz="937000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0088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6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4850" y="4421188"/>
            <a:ext cx="5613400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34" tIns="46816" rIns="93634" bIns="468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6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9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34" tIns="46816" rIns="93634" bIns="46816" numCol="1" anchor="b" anchorCtr="0" compatLnSpc="1">
            <a:prstTxWarp prst="textNoShape">
              <a:avLst/>
            </a:prstTxWarp>
          </a:bodyPr>
          <a:lstStyle>
            <a:lvl1pPr defTabSz="937000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6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39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34" tIns="46816" rIns="93634" bIns="46816" numCol="1" anchor="b" anchorCtr="0" compatLnSpc="1">
            <a:prstTxWarp prst="textNoShape">
              <a:avLst/>
            </a:prstTxWarp>
          </a:bodyPr>
          <a:lstStyle>
            <a:lvl1pPr algn="r" defTabSz="937000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FB8297E-02D4-4F10-B1BC-7C29DC59B1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773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8436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5038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4588" indent="-228600" defTabSz="935038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1788" indent="-228600" defTabSz="935038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8988" indent="-228600" defTabSz="935038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6188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3388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30588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7788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0DE5065-48CA-4276-B298-AE473FF030B9}" type="slidenum">
              <a:rPr lang="en-US" altLang="en-US" sz="1200" b="0">
                <a:solidFill>
                  <a:prstClr val="black"/>
                </a:solidFill>
              </a:rPr>
              <a:pPr/>
              <a:t>1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B8297E-02D4-4F10-B1BC-7C29DC59B1F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608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>
            <a:spLocks noChangeArrowheads="1"/>
          </p:cNvSpPr>
          <p:nvPr userDrawn="1"/>
        </p:nvSpPr>
        <p:spPr bwMode="auto">
          <a:xfrm>
            <a:off x="0" y="5040313"/>
            <a:ext cx="9144000" cy="428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800" dirty="0">
              <a:solidFill>
                <a:prstClr val="black"/>
              </a:solidFill>
            </a:endParaRPr>
          </a:p>
        </p:txBody>
      </p:sp>
      <p:pic>
        <p:nvPicPr>
          <p:cNvPr id="5" name="Picture 21" descr="Atlanta Sea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776288"/>
            <a:ext cx="1568450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01688" y="2394515"/>
            <a:ext cx="7540646" cy="914400"/>
          </a:xfrm>
        </p:spPr>
        <p:txBody>
          <a:bodyPr anchor="ctr"/>
          <a:lstStyle>
            <a:lvl1pPr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776288" y="3594665"/>
            <a:ext cx="7566046" cy="914400"/>
          </a:xfrm>
        </p:spPr>
        <p:txBody>
          <a:bodyPr anchor="ctr"/>
          <a:lstStyle>
            <a:lvl1pPr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745591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8750300" y="6450013"/>
            <a:ext cx="3048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fld id="{4987DA2A-8B39-4DEE-9923-4BF83E4DF522}" type="slidenum">
              <a:rPr lang="en-US" altLang="en-US" sz="900" b="0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en-US" sz="900" b="0" dirty="0">
              <a:solidFill>
                <a:srgbClr val="1F497D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44244"/>
            <a:ext cx="7391400" cy="952500"/>
          </a:xfrm>
        </p:spPr>
        <p:txBody>
          <a:bodyPr lIns="137160"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1353588"/>
            <a:ext cx="8229600" cy="4587875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21978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08099"/>
            <a:ext cx="4040188" cy="51604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41533"/>
            <a:ext cx="4040188" cy="414611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33499"/>
            <a:ext cx="4041775" cy="49064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41533"/>
            <a:ext cx="4041775" cy="414611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08100" y="152400"/>
            <a:ext cx="7378700" cy="965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1112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984123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33500"/>
            <a:ext cx="8229600" cy="20955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43300"/>
            <a:ext cx="8229600" cy="216950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08100" y="152400"/>
            <a:ext cx="7378700" cy="965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59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817143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8100" y="165100"/>
            <a:ext cx="7378700" cy="952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46088" y="1346200"/>
            <a:ext cx="8229600" cy="457517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215648959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65100"/>
            <a:ext cx="7366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6088" y="1358900"/>
            <a:ext cx="8229600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4834" name="Text Box 34"/>
          <p:cNvSpPr txBox="1">
            <a:spLocks noChangeArrowheads="1"/>
          </p:cNvSpPr>
          <p:nvPr/>
        </p:nvSpPr>
        <p:spPr bwMode="auto">
          <a:xfrm>
            <a:off x="8750300" y="6450013"/>
            <a:ext cx="3048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fld id="{0B922DA4-8763-4C35-9E00-27B2367AD807}" type="slidenum">
              <a:rPr lang="en-US" altLang="en-US" sz="900" b="0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en-US" sz="900" b="0" dirty="0">
              <a:solidFill>
                <a:srgbClr val="1F497D"/>
              </a:solidFill>
            </a:endParaRPr>
          </a:p>
        </p:txBody>
      </p:sp>
      <p:cxnSp>
        <p:nvCxnSpPr>
          <p:cNvPr id="1029" name="Straight Connector 7"/>
          <p:cNvCxnSpPr>
            <a:cxnSpLocks noChangeShapeType="1"/>
          </p:cNvCxnSpPr>
          <p:nvPr/>
        </p:nvCxnSpPr>
        <p:spPr bwMode="auto">
          <a:xfrm>
            <a:off x="438150" y="1206500"/>
            <a:ext cx="8274050" cy="1588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0" name="Picture 21" descr="Atlanta Seal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47625"/>
            <a:ext cx="11557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8085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</p:sldLayoutIdLst>
  <p:transition spd="med">
    <p:fade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Blip>
          <a:blip r:embed="rId10"/>
        </a:buBlip>
        <a:defRPr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80010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Blip>
          <a:blip r:embed="rId11"/>
        </a:buBlip>
        <a:defRPr sz="1600">
          <a:solidFill>
            <a:schemeClr val="tx1"/>
          </a:solidFill>
          <a:latin typeface="Calibri" pitchFamily="34" charset="0"/>
        </a:defRPr>
      </a:lvl2pPr>
      <a:lvl3pPr marL="1092200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Calibri" pitchFamily="34" charset="0"/>
        </a:defRPr>
      </a:lvl3pPr>
      <a:lvl4pPr marL="1435100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Calibri" pitchFamily="34" charset="0"/>
        </a:defRPr>
      </a:lvl4pPr>
      <a:lvl5pPr marL="1778000" indent="-1397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200">
          <a:solidFill>
            <a:schemeClr val="tx1"/>
          </a:solidFill>
          <a:latin typeface="Calibri" pitchFamily="34" charset="0"/>
        </a:defRPr>
      </a:lvl5pPr>
      <a:lvl6pPr marL="22352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6pPr>
      <a:lvl7pPr marL="26924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7pPr>
      <a:lvl8pPr marL="31496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8pPr>
      <a:lvl9pPr marL="36068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Placeholder 2"/>
          <p:cNvSpPr>
            <a:spLocks noGrp="1" noChangeArrowheads="1"/>
          </p:cNvSpPr>
          <p:nvPr>
            <p:ph type="body" sz="quarter" idx="10"/>
          </p:nvPr>
        </p:nvSpPr>
        <p:spPr>
          <a:xfrm>
            <a:off x="890650" y="2576945"/>
            <a:ext cx="7386452" cy="2327564"/>
          </a:xfrm>
        </p:spPr>
        <p:txBody>
          <a:bodyPr/>
          <a:lstStyle/>
          <a:p>
            <a:r>
              <a:rPr lang="en-US" altLang="en-US" b="1" dirty="0">
                <a:latin typeface="Arial Black" pitchFamily="34" charset="0"/>
              </a:rPr>
              <a:t>City of Atlanta </a:t>
            </a:r>
          </a:p>
          <a:p>
            <a:endParaRPr lang="en-US" altLang="en-US" sz="800" dirty="0">
              <a:latin typeface="Arial" charset="0"/>
              <a:cs typeface="Arial" charset="0"/>
            </a:endParaRPr>
          </a:p>
          <a:p>
            <a:endParaRPr lang="en-US" altLang="en-US" sz="800" dirty="0">
              <a:latin typeface="Arial" charset="0"/>
              <a:cs typeface="Arial" charset="0"/>
            </a:endParaRPr>
          </a:p>
          <a:p>
            <a:r>
              <a:rPr lang="en-US" sz="2000" b="1" dirty="0"/>
              <a:t>COVID-19 Funds Report</a:t>
            </a:r>
            <a:endParaRPr lang="en-US" sz="2000" dirty="0"/>
          </a:p>
          <a:p>
            <a:r>
              <a:rPr lang="en-US" sz="2000" b="1" dirty="0"/>
              <a:t> </a:t>
            </a:r>
            <a:endParaRPr lang="en-US" sz="2000" dirty="0"/>
          </a:p>
          <a:p>
            <a:endParaRPr lang="en-US" altLang="en-US" sz="800" dirty="0">
              <a:latin typeface="Arial" charset="0"/>
              <a:cs typeface="Arial" charset="0"/>
            </a:endParaRPr>
          </a:p>
          <a:p>
            <a:r>
              <a:rPr lang="en-US" altLang="en-US" sz="8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4099" name="Text Placeholder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246063" y="4787900"/>
            <a:ext cx="8678862" cy="1876425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altLang="en-US" b="1" dirty="0">
                <a:latin typeface="+mn-lt"/>
              </a:rPr>
              <a:t>Department of Finance 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b="1" dirty="0">
                <a:latin typeface="+mn-lt"/>
              </a:rPr>
              <a:t>October 23, 2020</a:t>
            </a:r>
          </a:p>
          <a:p>
            <a:pPr>
              <a:spcBef>
                <a:spcPts val="600"/>
              </a:spcBef>
              <a:defRPr/>
            </a:pPr>
            <a:endParaRPr lang="en-US" alt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5145144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C7598FE-0255-4F7A-93FE-300953D60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393791"/>
            <a:ext cx="2108839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 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AC5846A-2703-43BC-B2A9-DCA8590F1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236" y="227013"/>
            <a:ext cx="5829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14" rIns="91429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000" kern="0" dirty="0">
                <a:cs typeface="Calibri" panose="020F0502020204030204" pitchFamily="34" charset="0"/>
              </a:rPr>
              <a:t>Donations (Detail) </a:t>
            </a:r>
            <a:r>
              <a:rPr lang="en-US" altLang="en-US" sz="2000" kern="0" dirty="0" err="1">
                <a:cs typeface="Calibri" panose="020F0502020204030204" pitchFamily="34" charset="0"/>
              </a:rPr>
              <a:t>con’t</a:t>
            </a:r>
            <a:endParaRPr lang="en-US" altLang="en-US" sz="2000" kern="0" dirty="0">
              <a:cs typeface="Calibri" panose="020F0502020204030204" pitchFamily="34" charset="0"/>
            </a:endParaRPr>
          </a:p>
          <a:p>
            <a:pPr algn="ctr"/>
            <a:r>
              <a:rPr lang="en-US" altLang="en-US" sz="2000" b="1" kern="0" dirty="0">
                <a:cs typeface="Calibri" panose="020F0502020204030204" pitchFamily="34" charset="0"/>
              </a:rPr>
              <a:t>20-R-3787 and 20-R-3914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CD1514-F985-4AF5-985C-459AC632AE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903" y="1554116"/>
            <a:ext cx="8630194" cy="4209382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1934007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C7598FE-0255-4F7A-93FE-300953D60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393791"/>
            <a:ext cx="2108839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 1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AC5846A-2703-43BC-B2A9-DCA8590F1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236" y="227013"/>
            <a:ext cx="5829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14" rIns="91429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anose="020F0502020204030204" pitchFamily="34" charset="0"/>
              </a:rPr>
              <a:t>Donations (Detail) 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anose="020F0502020204030204" pitchFamily="34" charset="0"/>
              </a:rPr>
              <a:t>con’t</a:t>
            </a: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anose="020F0502020204030204" pitchFamily="34" charset="0"/>
              </a:rPr>
              <a:t>20-R-3787 and 20-R-3914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3EF12F-97F0-4FAE-A35A-D9B67B073F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941" y="1449770"/>
            <a:ext cx="8208943" cy="432488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64455882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C7598FE-0255-4F7A-93FE-300953D60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393791"/>
            <a:ext cx="2108839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 1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AC5846A-2703-43BC-B2A9-DCA8590F1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236" y="227013"/>
            <a:ext cx="5829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14" rIns="91429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anose="020F0502020204030204" pitchFamily="34" charset="0"/>
              </a:rPr>
              <a:t>Donations (Detail) 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anose="020F0502020204030204" pitchFamily="34" charset="0"/>
              </a:rPr>
              <a:t>con’t</a:t>
            </a: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anose="020F0502020204030204" pitchFamily="34" charset="0"/>
              </a:rPr>
              <a:t>20-R-3787 and 20-R-3914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81661B-6ED6-4FCE-BB83-8C8CD8C0D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494" y="1843528"/>
            <a:ext cx="8263011" cy="268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903261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" descr="*">
            <a:extLst>
              <a:ext uri="{FF2B5EF4-FFF2-40B4-BE49-F238E27FC236}">
                <a16:creationId xmlns:a16="http://schemas.microsoft.com/office/drawing/2014/main" id="{D619F5FA-46FC-484E-A5C6-15F6D89506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93025" y="5595938"/>
            <a:ext cx="304800" cy="30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" name="AutoShape 1" descr="*">
            <a:extLst>
              <a:ext uri="{FF2B5EF4-FFF2-40B4-BE49-F238E27FC236}">
                <a16:creationId xmlns:a16="http://schemas.microsoft.com/office/drawing/2014/main" id="{D619F5FA-46FC-484E-A5C6-15F6D89506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28702" y="6784975"/>
            <a:ext cx="551571" cy="338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FD9AF41-AE99-4A27-87FC-F1A75F6FA3B2}"/>
              </a:ext>
            </a:extLst>
          </p:cNvPr>
          <p:cNvSpPr txBox="1">
            <a:spLocks/>
          </p:cNvSpPr>
          <p:nvPr/>
        </p:nvSpPr>
        <p:spPr>
          <a:xfrm>
            <a:off x="1295400" y="109528"/>
            <a:ext cx="7391400" cy="93037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9pPr>
          </a:lstStyle>
          <a:p>
            <a:r>
              <a:rPr lang="en-US" sz="2600" b="0" kern="0" dirty="0"/>
              <a:t>COVID-19 Expenditures (Function Activity 5510001)</a:t>
            </a:r>
          </a:p>
          <a:p>
            <a:r>
              <a:rPr lang="en-US" sz="2600" b="0" kern="0" dirty="0"/>
              <a:t>As of October 16, 2020</a:t>
            </a:r>
          </a:p>
        </p:txBody>
      </p:sp>
      <p:sp>
        <p:nvSpPr>
          <p:cNvPr id="12" name="AutoShape 1" descr="*">
            <a:extLst>
              <a:ext uri="{FF2B5EF4-FFF2-40B4-BE49-F238E27FC236}">
                <a16:creationId xmlns:a16="http://schemas.microsoft.com/office/drawing/2014/main" id="{D619F5FA-46FC-484E-A5C6-15F6D89506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56732" y="6788150"/>
            <a:ext cx="466163" cy="340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" name="AutoShape 1" descr="*">
            <a:extLst>
              <a:ext uri="{FF2B5EF4-FFF2-40B4-BE49-F238E27FC236}">
                <a16:creationId xmlns:a16="http://schemas.microsoft.com/office/drawing/2014/main" id="{D619F5FA-46FC-484E-A5C6-15F6D89506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64807" y="6784564"/>
            <a:ext cx="447324" cy="35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" name="AutoShape 1" descr="*">
            <a:extLst>
              <a:ext uri="{FF2B5EF4-FFF2-40B4-BE49-F238E27FC236}">
                <a16:creationId xmlns:a16="http://schemas.microsoft.com/office/drawing/2014/main" id="{0DFA2445-8B94-4746-92FB-534958F06A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39063" y="5595938"/>
            <a:ext cx="30480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" name="AutoShape 1" descr="*">
            <a:extLst>
              <a:ext uri="{FF2B5EF4-FFF2-40B4-BE49-F238E27FC236}">
                <a16:creationId xmlns:a16="http://schemas.microsoft.com/office/drawing/2014/main" id="{8FB98FF2-37E3-4784-BF15-861129A097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39063" y="5595938"/>
            <a:ext cx="30480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" name="AutoShape 1" descr="*">
            <a:extLst>
              <a:ext uri="{FF2B5EF4-FFF2-40B4-BE49-F238E27FC236}">
                <a16:creationId xmlns:a16="http://schemas.microsoft.com/office/drawing/2014/main" id="{0DFA2445-8B94-4746-92FB-534958F06A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39063" y="5595938"/>
            <a:ext cx="30480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7" name="AutoShape 1" descr="*">
            <a:extLst>
              <a:ext uri="{FF2B5EF4-FFF2-40B4-BE49-F238E27FC236}">
                <a16:creationId xmlns:a16="http://schemas.microsoft.com/office/drawing/2014/main" id="{8FB98FF2-37E3-4784-BF15-861129A097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39063" y="5595938"/>
            <a:ext cx="30480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" name="AutoShape 1" descr="*">
            <a:extLst>
              <a:ext uri="{FF2B5EF4-FFF2-40B4-BE49-F238E27FC236}">
                <a16:creationId xmlns:a16="http://schemas.microsoft.com/office/drawing/2014/main" id="{0DFA2445-8B94-4746-92FB-534958F06A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39063" y="5595938"/>
            <a:ext cx="30480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" name="AutoShape 1" descr="*">
            <a:extLst>
              <a:ext uri="{FF2B5EF4-FFF2-40B4-BE49-F238E27FC236}">
                <a16:creationId xmlns:a16="http://schemas.microsoft.com/office/drawing/2014/main" id="{8FB98FF2-37E3-4784-BF15-861129A097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39063" y="5595938"/>
            <a:ext cx="30480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2" name="AutoShape 1" descr="*">
            <a:extLst>
              <a:ext uri="{FF2B5EF4-FFF2-40B4-BE49-F238E27FC236}">
                <a16:creationId xmlns:a16="http://schemas.microsoft.com/office/drawing/2014/main" id="{0DFA2445-8B94-4746-92FB-534958F06A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92508" y="5567362"/>
            <a:ext cx="354754" cy="75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" name="AutoShape 1" descr="*">
            <a:extLst>
              <a:ext uri="{FF2B5EF4-FFF2-40B4-BE49-F238E27FC236}">
                <a16:creationId xmlns:a16="http://schemas.microsoft.com/office/drawing/2014/main" id="{8FB98FF2-37E3-4784-BF15-861129A097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92508" y="5567362"/>
            <a:ext cx="354754" cy="75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4" name="AutoShape 1" descr="*">
            <a:extLst>
              <a:ext uri="{FF2B5EF4-FFF2-40B4-BE49-F238E27FC236}">
                <a16:creationId xmlns:a16="http://schemas.microsoft.com/office/drawing/2014/main" id="{0DFA2445-8B94-4746-92FB-534958F06A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50474" y="5510212"/>
            <a:ext cx="407100" cy="789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5" name="AutoShape 1" descr="*">
            <a:extLst>
              <a:ext uri="{FF2B5EF4-FFF2-40B4-BE49-F238E27FC236}">
                <a16:creationId xmlns:a16="http://schemas.microsoft.com/office/drawing/2014/main" id="{8FB98FF2-37E3-4784-BF15-861129A097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50474" y="5510212"/>
            <a:ext cx="407100" cy="789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6" name="AutoShape 1" descr="*">
            <a:extLst>
              <a:ext uri="{FF2B5EF4-FFF2-40B4-BE49-F238E27FC236}">
                <a16:creationId xmlns:a16="http://schemas.microsoft.com/office/drawing/2014/main" id="{0DFA2445-8B94-4746-92FB-534958F06A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04753" y="5840413"/>
            <a:ext cx="391495" cy="80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7" name="AutoShape 1" descr="*">
            <a:extLst>
              <a:ext uri="{FF2B5EF4-FFF2-40B4-BE49-F238E27FC236}">
                <a16:creationId xmlns:a16="http://schemas.microsoft.com/office/drawing/2014/main" id="{8FB98FF2-37E3-4784-BF15-861129A097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04753" y="5840413"/>
            <a:ext cx="391495" cy="80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8" name="AutoShape 1" descr="*">
            <a:extLst>
              <a:ext uri="{FF2B5EF4-FFF2-40B4-BE49-F238E27FC236}">
                <a16:creationId xmlns:a16="http://schemas.microsoft.com/office/drawing/2014/main" id="{0DFA2445-8B94-4746-92FB-534958F06A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04753" y="5840413"/>
            <a:ext cx="391495" cy="76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9" name="AutoShape 1" descr="*">
            <a:extLst>
              <a:ext uri="{FF2B5EF4-FFF2-40B4-BE49-F238E27FC236}">
                <a16:creationId xmlns:a16="http://schemas.microsoft.com/office/drawing/2014/main" id="{8FB98FF2-37E3-4784-BF15-861129A097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04753" y="5840413"/>
            <a:ext cx="391495" cy="76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" name="AutoShape 1" descr="*">
            <a:extLst>
              <a:ext uri="{FF2B5EF4-FFF2-40B4-BE49-F238E27FC236}">
                <a16:creationId xmlns:a16="http://schemas.microsoft.com/office/drawing/2014/main" id="{0DFA2445-8B94-4746-92FB-534958F06A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49651" y="5840413"/>
            <a:ext cx="370142" cy="74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" name="AutoShape 1" descr="*">
            <a:extLst>
              <a:ext uri="{FF2B5EF4-FFF2-40B4-BE49-F238E27FC236}">
                <a16:creationId xmlns:a16="http://schemas.microsoft.com/office/drawing/2014/main" id="{8FB98FF2-37E3-4784-BF15-861129A097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49651" y="5840413"/>
            <a:ext cx="370142" cy="74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" name="AutoShape 1" descr="*">
            <a:extLst>
              <a:ext uri="{FF2B5EF4-FFF2-40B4-BE49-F238E27FC236}">
                <a16:creationId xmlns:a16="http://schemas.microsoft.com/office/drawing/2014/main" id="{75B1B2A4-AA0E-4C95-A958-4E9D1DADD0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526713" y="5491163"/>
            <a:ext cx="304800" cy="874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AutoShape 1" descr="*">
            <a:extLst>
              <a:ext uri="{FF2B5EF4-FFF2-40B4-BE49-F238E27FC236}">
                <a16:creationId xmlns:a16="http://schemas.microsoft.com/office/drawing/2014/main" id="{67DAD989-6B2C-4A47-A48B-86DD773E938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526713" y="5491163"/>
            <a:ext cx="304800" cy="36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AutoShape 1" descr="*">
            <a:extLst>
              <a:ext uri="{FF2B5EF4-FFF2-40B4-BE49-F238E27FC236}">
                <a16:creationId xmlns:a16="http://schemas.microsoft.com/office/drawing/2014/main" id="{75B1B2A4-AA0E-4C95-A958-4E9D1DADD0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710863" y="5300663"/>
            <a:ext cx="304800" cy="874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AutoShape 1" descr="*">
            <a:extLst>
              <a:ext uri="{FF2B5EF4-FFF2-40B4-BE49-F238E27FC236}">
                <a16:creationId xmlns:a16="http://schemas.microsoft.com/office/drawing/2014/main" id="{67DAD989-6B2C-4A47-A48B-86DD773E938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710863" y="5300663"/>
            <a:ext cx="304800" cy="36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AutoShape 1" descr="*">
            <a:extLst>
              <a:ext uri="{FF2B5EF4-FFF2-40B4-BE49-F238E27FC236}">
                <a16:creationId xmlns:a16="http://schemas.microsoft.com/office/drawing/2014/main" id="{75B1B2A4-AA0E-4C95-A958-4E9D1DADD0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710863" y="5300663"/>
            <a:ext cx="304800" cy="874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AutoShape 1" descr="*">
            <a:extLst>
              <a:ext uri="{FF2B5EF4-FFF2-40B4-BE49-F238E27FC236}">
                <a16:creationId xmlns:a16="http://schemas.microsoft.com/office/drawing/2014/main" id="{67DAD989-6B2C-4A47-A48B-86DD773E938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710863" y="5300663"/>
            <a:ext cx="304800" cy="36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AutoShape 1" descr="*">
            <a:extLst>
              <a:ext uri="{FF2B5EF4-FFF2-40B4-BE49-F238E27FC236}">
                <a16:creationId xmlns:a16="http://schemas.microsoft.com/office/drawing/2014/main" id="{75B1B2A4-AA0E-4C95-A958-4E9D1DADD0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90800" y="7664450"/>
            <a:ext cx="304800" cy="87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AutoShape 1" descr="*">
            <a:extLst>
              <a:ext uri="{FF2B5EF4-FFF2-40B4-BE49-F238E27FC236}">
                <a16:creationId xmlns:a16="http://schemas.microsoft.com/office/drawing/2014/main" id="{67DAD989-6B2C-4A47-A48B-86DD773E938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90800" y="7664450"/>
            <a:ext cx="304800" cy="36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AutoShape 1" descr="*">
            <a:extLst>
              <a:ext uri="{FF2B5EF4-FFF2-40B4-BE49-F238E27FC236}">
                <a16:creationId xmlns:a16="http://schemas.microsoft.com/office/drawing/2014/main" id="{75B1B2A4-AA0E-4C95-A958-4E9D1DADD0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00325" y="7642225"/>
            <a:ext cx="304800" cy="87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AutoShape 1" descr="*">
            <a:extLst>
              <a:ext uri="{FF2B5EF4-FFF2-40B4-BE49-F238E27FC236}">
                <a16:creationId xmlns:a16="http://schemas.microsoft.com/office/drawing/2014/main" id="{67DAD989-6B2C-4A47-A48B-86DD773E938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00325" y="7642225"/>
            <a:ext cx="304800" cy="36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4BDD11-A0CC-475B-B455-711CDA5E6C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79" y="1451295"/>
            <a:ext cx="8532694" cy="402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218695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3F0BF-CDE4-4F4B-940C-F1638F1EB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Reporting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1E617-0A31-44FC-944E-37C6A01BE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88" y="2438280"/>
            <a:ext cx="8229600" cy="3939659"/>
          </a:xfrm>
        </p:spPr>
        <p:txBody>
          <a:bodyPr/>
          <a:lstStyle/>
          <a:p>
            <a:r>
              <a:rPr lang="en-US" b="1" dirty="0"/>
              <a:t>20-R-3773</a:t>
            </a:r>
            <a:r>
              <a:rPr lang="en-US" dirty="0"/>
              <a:t> requires the “Chief Financial Officer provide a report on the accounting of all federal and state funds the City of Atlanta has received or will receive to assist with battling the harmful effects of the COVID-19 pandemic.”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20-R-3774</a:t>
            </a:r>
            <a:r>
              <a:rPr lang="en-US" dirty="0"/>
              <a:t> requires the “Chief Financial Officer to provide the Council President and all members of the City Council an accounting of all funds that will be contributed to non-profit and philanthropic organizations as part of the City’s emergency assistance in response to the COVID-19 pandemic.”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20-R-3787</a:t>
            </a:r>
            <a:r>
              <a:rPr lang="en-US" dirty="0"/>
              <a:t> (not to exceed $5M) and </a:t>
            </a:r>
            <a:r>
              <a:rPr lang="en-US" b="1" dirty="0"/>
              <a:t>20-R-3914</a:t>
            </a:r>
            <a:r>
              <a:rPr lang="en-US" dirty="0"/>
              <a:t> (not to exceed $20k) requires that the “Chief Financial Officer shall submit to the Atlanta City Council and to the Atlanta Ethics Office before the 15th of each month a report listing for the previous month, the details of  ... each </a:t>
            </a:r>
            <a:r>
              <a:rPr lang="en-US" u="sng" dirty="0"/>
              <a:t>donation </a:t>
            </a:r>
            <a:r>
              <a:rPr lang="en-US" dirty="0"/>
              <a:t>. . 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F00616-6337-4478-8C01-8D33F9CA7C6A}"/>
              </a:ext>
            </a:extLst>
          </p:cNvPr>
          <p:cNvSpPr/>
          <p:nvPr/>
        </p:nvSpPr>
        <p:spPr>
          <a:xfrm>
            <a:off x="548640" y="1268730"/>
            <a:ext cx="82295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800" dirty="0"/>
              <a:t>The City of Atlanta adopted four pieces of legislation which required the Chief Financial Officer to prepare and submit certain reports in a timely fashion regarding the financial impact of COVID-19.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268485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5644F-568E-47E4-9F36-79D39D591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cs typeface="Calibri" panose="020F0502020204030204" pitchFamily="34" charset="0"/>
              </a:rPr>
              <a:t>		Federal Funds</a:t>
            </a:r>
            <a:br>
              <a:rPr lang="en-US" altLang="en-US" b="1" dirty="0">
                <a:cs typeface="Calibri" panose="020F0502020204030204" pitchFamily="34" charset="0"/>
              </a:rPr>
            </a:br>
            <a:r>
              <a:rPr lang="en-US" altLang="en-US" b="1" dirty="0">
                <a:cs typeface="Calibri" panose="020F0502020204030204" pitchFamily="34" charset="0"/>
              </a:rPr>
              <a:t> 		  20-R-3773 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C78DC0F-3F5D-4181-B118-149E345E6A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9366" y="1321974"/>
            <a:ext cx="5885267" cy="539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65731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5644F-568E-47E4-9F36-79D39D591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69644"/>
            <a:ext cx="7391400" cy="952500"/>
          </a:xfrm>
        </p:spPr>
        <p:txBody>
          <a:bodyPr/>
          <a:lstStyle/>
          <a:p>
            <a:r>
              <a:rPr lang="en-US" altLang="en-US" b="1" dirty="0">
                <a:cs typeface="Calibri" panose="020F0502020204030204" pitchFamily="34" charset="0"/>
              </a:rPr>
              <a:t>		CRF Obligation &amp; Spend Breakdown</a:t>
            </a:r>
            <a:br>
              <a:rPr lang="en-US" altLang="en-US" b="1" dirty="0">
                <a:cs typeface="Calibri" panose="020F0502020204030204" pitchFamily="34" charset="0"/>
              </a:rPr>
            </a:br>
            <a:r>
              <a:rPr lang="en-US" altLang="en-US" b="1" dirty="0">
                <a:cs typeface="Calibri" panose="020F0502020204030204" pitchFamily="34" charset="0"/>
              </a:rPr>
              <a:t> 		  20-R-3773 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24D6B4-4BF9-4E5D-80A0-1798727220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900" y="2270851"/>
            <a:ext cx="8229600" cy="2316298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F73749C-8D96-46D9-B826-0BEA2F712DBE}"/>
              </a:ext>
            </a:extLst>
          </p:cNvPr>
          <p:cNvSpPr txBox="1"/>
          <p:nvPr/>
        </p:nvSpPr>
        <p:spPr>
          <a:xfrm>
            <a:off x="342900" y="1284705"/>
            <a:ext cx="3657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u="sng" dirty="0"/>
              <a:t>U.S. Treasury Cares Act: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Funded Amount- $88.4M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Obligated Costs - $44.7M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Actual Costs - $22.7M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Available Balance - $43M</a:t>
            </a:r>
          </a:p>
          <a:p>
            <a:pPr lvl="1"/>
            <a:endParaRPr lang="en-US" sz="1000" dirty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99187032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5644F-568E-47E4-9F36-79D39D591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69644"/>
            <a:ext cx="7391400" cy="952500"/>
          </a:xfrm>
        </p:spPr>
        <p:txBody>
          <a:bodyPr/>
          <a:lstStyle/>
          <a:p>
            <a:r>
              <a:rPr lang="en-US" altLang="en-US" b="1" dirty="0">
                <a:cs typeface="Calibri" panose="020F0502020204030204" pitchFamily="34" charset="0"/>
              </a:rPr>
              <a:t>		FAA Spend Breakdown</a:t>
            </a:r>
            <a:br>
              <a:rPr lang="en-US" altLang="en-US" b="1" dirty="0">
                <a:cs typeface="Calibri" panose="020F0502020204030204" pitchFamily="34" charset="0"/>
              </a:rPr>
            </a:br>
            <a:r>
              <a:rPr lang="en-US" altLang="en-US" b="1" dirty="0">
                <a:cs typeface="Calibri" panose="020F0502020204030204" pitchFamily="34" charset="0"/>
              </a:rPr>
              <a:t> 		  20-R-3773 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213B658-5227-47E6-9582-F24F2D3733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900" y="2174978"/>
            <a:ext cx="8229600" cy="34511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8107DC6-9613-4431-85FF-C7E7E587B0AF}"/>
              </a:ext>
            </a:extLst>
          </p:cNvPr>
          <p:cNvSpPr txBox="1"/>
          <p:nvPr/>
        </p:nvSpPr>
        <p:spPr>
          <a:xfrm>
            <a:off x="342900" y="1284705"/>
            <a:ext cx="3657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u="sng" dirty="0"/>
              <a:t>Federal Aviation Administration (FAA):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Funded Amount- $338.5M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Obligated Costs - $80.8M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Actual Costs - $80.8M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Available Balance - $257.6M</a:t>
            </a:r>
          </a:p>
          <a:p>
            <a:pPr lvl="1"/>
            <a:endParaRPr lang="en-US" sz="1000" dirty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6246010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 noChangeArrowheads="1"/>
          </p:cNvSpPr>
          <p:nvPr>
            <p:ph type="title"/>
          </p:nvPr>
        </p:nvSpPr>
        <p:spPr>
          <a:xfrm>
            <a:off x="1646236" y="227013"/>
            <a:ext cx="5829300" cy="952500"/>
          </a:xfrm>
        </p:spPr>
        <p:txBody>
          <a:bodyPr/>
          <a:lstStyle/>
          <a:p>
            <a:pPr algn="ctr"/>
            <a:r>
              <a:rPr lang="en-US" altLang="en-US" sz="2000" b="1" dirty="0">
                <a:cs typeface="Calibri" panose="020F0502020204030204" pitchFamily="34" charset="0"/>
              </a:rPr>
              <a:t>Non-Profit and Philanthropic Organizations</a:t>
            </a:r>
            <a:br>
              <a:rPr lang="en-US" altLang="en-US" sz="2000" b="1" dirty="0">
                <a:cs typeface="Calibri" panose="020F0502020204030204" pitchFamily="34" charset="0"/>
              </a:rPr>
            </a:br>
            <a:r>
              <a:rPr lang="en-US" altLang="en-US" sz="2000" b="1" dirty="0">
                <a:cs typeface="Calibri" panose="020F0502020204030204" pitchFamily="34" charset="0"/>
              </a:rPr>
              <a:t>20-R-3774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6C4A9A-9216-4B56-B9FD-3D487CA49151}"/>
              </a:ext>
            </a:extLst>
          </p:cNvPr>
          <p:cNvSpPr txBox="1"/>
          <p:nvPr/>
        </p:nvSpPr>
        <p:spPr>
          <a:xfrm>
            <a:off x="1512888" y="6000750"/>
            <a:ext cx="47736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dirty="0"/>
              <a:t>*includes $50k donation received from Arthur Blank Foundation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FA8CA9F-15BB-4886-90A8-34BE30AFBF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200586"/>
              </p:ext>
            </p:extLst>
          </p:nvPr>
        </p:nvGraphicFramePr>
        <p:xfrm>
          <a:off x="1512888" y="2320131"/>
          <a:ext cx="6802438" cy="2080419"/>
        </p:xfrm>
        <a:graphic>
          <a:graphicData uri="http://schemas.openxmlformats.org/drawingml/2006/table">
            <a:tbl>
              <a:tblPr/>
              <a:tblGrid>
                <a:gridCol w="1884842">
                  <a:extLst>
                    <a:ext uri="{9D8B030D-6E8A-4147-A177-3AD203B41FA5}">
                      <a16:colId xmlns:a16="http://schemas.microsoft.com/office/drawing/2014/main" val="489504755"/>
                    </a:ext>
                  </a:extLst>
                </a:gridCol>
                <a:gridCol w="2012388">
                  <a:extLst>
                    <a:ext uri="{9D8B030D-6E8A-4147-A177-3AD203B41FA5}">
                      <a16:colId xmlns:a16="http://schemas.microsoft.com/office/drawing/2014/main" val="1209117497"/>
                    </a:ext>
                  </a:extLst>
                </a:gridCol>
                <a:gridCol w="1062881">
                  <a:extLst>
                    <a:ext uri="{9D8B030D-6E8A-4147-A177-3AD203B41FA5}">
                      <a16:colId xmlns:a16="http://schemas.microsoft.com/office/drawing/2014/main" val="1719532601"/>
                    </a:ext>
                  </a:extLst>
                </a:gridCol>
                <a:gridCol w="1062881">
                  <a:extLst>
                    <a:ext uri="{9D8B030D-6E8A-4147-A177-3AD203B41FA5}">
                      <a16:colId xmlns:a16="http://schemas.microsoft.com/office/drawing/2014/main" val="2290302042"/>
                    </a:ext>
                  </a:extLst>
                </a:gridCol>
                <a:gridCol w="779446">
                  <a:extLst>
                    <a:ext uri="{9D8B030D-6E8A-4147-A177-3AD203B41FA5}">
                      <a16:colId xmlns:a16="http://schemas.microsoft.com/office/drawing/2014/main" val="2553951090"/>
                    </a:ext>
                  </a:extLst>
                </a:gridCol>
              </a:tblGrid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Entity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Purpose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Allocated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Disbursed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Recipients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932626"/>
                  </a:ext>
                </a:extLst>
              </a:tr>
              <a:tr h="6241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Georgia's Own Credit Union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provide financial support to employees of City of Atlanta contractors ($2,000)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$ 1,500,000.00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$ 1,500,000.00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540977"/>
                  </a:ext>
                </a:extLst>
              </a:tr>
              <a:tr h="8321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 Atlanta (SBCLF)*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provide financial support to small businesses impacted by COVID-19 ($5,000-$30,000)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$ 1,500,000.00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$ 1,550,000.00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8717605"/>
                  </a:ext>
                </a:extLst>
              </a:tr>
              <a:tr h="4160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 Atlanta (United Way)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provide financial support to the homeless population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$ 1,000,000.00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$ 1,000,000.00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500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9319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80386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A1D0D-7CB6-44D5-979D-4B3CB2802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1767" y="3217860"/>
            <a:ext cx="4095316" cy="273623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197FAF7-8ACB-4ECF-ADDD-454BDBC85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976" y="199842"/>
            <a:ext cx="4550351" cy="272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4DB324E-2EFD-42F4-BB43-3F8FA72CB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236" y="227013"/>
            <a:ext cx="5829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14" rIns="91429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000" kern="0" dirty="0">
                <a:cs typeface="Calibri" panose="020F0502020204030204" pitchFamily="34" charset="0"/>
              </a:rPr>
              <a:t>Donations (Summary)</a:t>
            </a:r>
          </a:p>
          <a:p>
            <a:pPr algn="ctr"/>
            <a:r>
              <a:rPr lang="en-US" altLang="en-US" sz="2000" b="1" kern="0" dirty="0">
                <a:cs typeface="Calibri" panose="020F0502020204030204" pitchFamily="34" charset="0"/>
              </a:rPr>
              <a:t>20-R-3787 and 20-R-3914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C9D1FA-F2B7-4DFD-ACC2-C81E4E06F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9054" y="1570402"/>
            <a:ext cx="5305425" cy="26098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BB3528C-033D-4379-B3BE-62797195EC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9025" y="4486147"/>
            <a:ext cx="5325453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5646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56B4C-1551-4C16-8369-590D9DEFA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89" y="5579249"/>
            <a:ext cx="3400238" cy="349504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7996E4-354B-4D4E-B1AC-284C9C271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293187"/>
            <a:ext cx="3778043" cy="53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EOC 1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BBD72F9-27CF-401D-8D4C-95A83690B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236" y="227013"/>
            <a:ext cx="5829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14" rIns="91429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000" kern="0" dirty="0">
                <a:cs typeface="Calibri" panose="020F0502020204030204" pitchFamily="34" charset="0"/>
              </a:rPr>
              <a:t>Donations (Detail)</a:t>
            </a:r>
          </a:p>
          <a:p>
            <a:pPr algn="ctr"/>
            <a:r>
              <a:rPr lang="en-US" altLang="en-US" sz="2000" b="1" kern="0" dirty="0">
                <a:cs typeface="Calibri" panose="020F0502020204030204" pitchFamily="34" charset="0"/>
              </a:rPr>
              <a:t>20-R-3787 and 20-R-3914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5DC973-AD93-4EF5-A9D2-247C1FEA4F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089" y="1571527"/>
            <a:ext cx="8367439" cy="371494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7127728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C7598FE-0255-4F7A-93FE-300953D60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393791"/>
            <a:ext cx="2108839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 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AC5846A-2703-43BC-B2A9-DCA8590F1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236" y="227013"/>
            <a:ext cx="5829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14" rIns="91429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000" kern="0" dirty="0">
                <a:cs typeface="Calibri" panose="020F0502020204030204" pitchFamily="34" charset="0"/>
              </a:rPr>
              <a:t>Donations (Detail) </a:t>
            </a:r>
            <a:r>
              <a:rPr lang="en-US" altLang="en-US" sz="2000" kern="0" dirty="0" err="1">
                <a:cs typeface="Calibri" panose="020F0502020204030204" pitchFamily="34" charset="0"/>
              </a:rPr>
              <a:t>con’t</a:t>
            </a:r>
            <a:endParaRPr lang="en-US" altLang="en-US" sz="2000" kern="0" dirty="0">
              <a:cs typeface="Calibri" panose="020F0502020204030204" pitchFamily="34" charset="0"/>
            </a:endParaRPr>
          </a:p>
          <a:p>
            <a:pPr algn="ctr"/>
            <a:r>
              <a:rPr lang="en-US" altLang="en-US" sz="2000" b="1" kern="0" dirty="0">
                <a:cs typeface="Calibri" panose="020F0502020204030204" pitchFamily="34" charset="0"/>
              </a:rPr>
              <a:t>20-R-3787 and 20-R-3914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AE2D23-1378-4B0F-A195-733A4B13FA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299" y="1604374"/>
            <a:ext cx="8543173" cy="407606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43259573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ATLStat_template_10102011">
  <a:themeElements>
    <a:clrScheme name="ATLSta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C0504D"/>
      </a:accent2>
      <a:accent3>
        <a:srgbClr val="9BBB59"/>
      </a:accent3>
      <a:accent4>
        <a:srgbClr val="8064A2"/>
      </a:accent4>
      <a:accent5>
        <a:srgbClr val="E36C09"/>
      </a:accent5>
      <a:accent6>
        <a:srgbClr val="7F7F7F"/>
      </a:accent6>
      <a:hlink>
        <a:srgbClr val="FFCCFF"/>
      </a:hlink>
      <a:folHlink>
        <a:srgbClr val="B8CCE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4D4D4D"/>
        </a:dk1>
        <a:lt1>
          <a:srgbClr val="FFFFFF"/>
        </a:lt1>
        <a:dk2>
          <a:srgbClr val="999999"/>
        </a:dk2>
        <a:lt2>
          <a:srgbClr val="000000"/>
        </a:lt2>
        <a:accent1>
          <a:srgbClr val="F04E22"/>
        </a:accent1>
        <a:accent2>
          <a:srgbClr val="F0B500"/>
        </a:accent2>
        <a:accent3>
          <a:srgbClr val="FFFFFF"/>
        </a:accent3>
        <a:accent4>
          <a:srgbClr val="404040"/>
        </a:accent4>
        <a:accent5>
          <a:srgbClr val="F6B2AB"/>
        </a:accent5>
        <a:accent6>
          <a:srgbClr val="D9A400"/>
        </a:accent6>
        <a:hlink>
          <a:srgbClr val="F07800"/>
        </a:hlink>
        <a:folHlink>
          <a:srgbClr val="00A6A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86816FED79BE4FB0FB4531B883EFA1" ma:contentTypeVersion="10" ma:contentTypeDescription="Create a new document." ma:contentTypeScope="" ma:versionID="9aef5db1d768f7c01288b711a4a8157d">
  <xsd:schema xmlns:xsd="http://www.w3.org/2001/XMLSchema" xmlns:xs="http://www.w3.org/2001/XMLSchema" xmlns:p="http://schemas.microsoft.com/office/2006/metadata/properties" xmlns:ns3="3faa0087-26e4-4bb0-a162-69a3a03e90a1" xmlns:ns4="9bbf7844-bf30-42e2-bd1f-584486f95adb" targetNamespace="http://schemas.microsoft.com/office/2006/metadata/properties" ma:root="true" ma:fieldsID="90582e646df2910e599cfa28a737c76d" ns3:_="" ns4:_="">
    <xsd:import namespace="3faa0087-26e4-4bb0-a162-69a3a03e90a1"/>
    <xsd:import namespace="9bbf7844-bf30-42e2-bd1f-584486f95ad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aa0087-26e4-4bb0-a162-69a3a03e90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bf7844-bf30-42e2-bd1f-584486f95ad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3787EC-6F55-464E-9B16-B655F404EC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aa0087-26e4-4bb0-a162-69a3a03e90a1"/>
    <ds:schemaRef ds:uri="9bbf7844-bf30-42e2-bd1f-584486f95a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80C5A4-6E3D-43A3-B387-C94FC432907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bbf7844-bf30-42e2-bd1f-584486f95adb"/>
    <ds:schemaRef ds:uri="3faa0087-26e4-4bb0-a162-69a3a03e90a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EDF1E86-1870-4B0D-AF40-2E317F99AF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ATLStat_template_10102011</Template>
  <TotalTime>56724</TotalTime>
  <Words>449</Words>
  <Application>Microsoft Office PowerPoint</Application>
  <PresentationFormat>Letter Paper (8.5x11 in)</PresentationFormat>
  <Paragraphs>75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Calibri</vt:lpstr>
      <vt:lpstr>Wingdings</vt:lpstr>
      <vt:lpstr>1_ATLStat_template_10102011</vt:lpstr>
      <vt:lpstr>PowerPoint Presentation</vt:lpstr>
      <vt:lpstr>COVID-19 Reporting Requirements</vt:lpstr>
      <vt:lpstr>  Federal Funds      20-R-3773 </vt:lpstr>
      <vt:lpstr>  CRF Obligation &amp; Spend Breakdown      20-R-3773 </vt:lpstr>
      <vt:lpstr>  FAA Spend Breakdown      20-R-3773 </vt:lpstr>
      <vt:lpstr>Non-Profit and Philanthropic Organizations 20-R-3774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Risk Management</dc:creator>
  <cp:lastModifiedBy>Joseph, Latoya</cp:lastModifiedBy>
  <cp:revision>704</cp:revision>
  <cp:lastPrinted>2020-04-17T16:36:46Z</cp:lastPrinted>
  <dcterms:created xsi:type="dcterms:W3CDTF">2011-10-25T22:26:57Z</dcterms:created>
  <dcterms:modified xsi:type="dcterms:W3CDTF">2020-10-28T16:34:56Z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ContentTypeId">
    <vt:lpwstr>0x0101006286816FED79BE4FB0FB4531B883EFA1</vt:lpwstr>
  </property>
</Properties>
</file>