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charts/chart18.xml" ContentType="application/vnd.openxmlformats-officedocument.drawingml.chart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61" r:id="rId4"/>
    <p:sldId id="259" r:id="rId5"/>
    <p:sldId id="280" r:id="rId6"/>
    <p:sldId id="281" r:id="rId7"/>
    <p:sldId id="332" r:id="rId8"/>
    <p:sldId id="283" r:id="rId9"/>
    <p:sldId id="314" r:id="rId10"/>
    <p:sldId id="313" r:id="rId11"/>
    <p:sldId id="286" r:id="rId12"/>
    <p:sldId id="290" r:id="rId13"/>
    <p:sldId id="291" r:id="rId14"/>
    <p:sldId id="294" r:id="rId15"/>
    <p:sldId id="295" r:id="rId16"/>
    <p:sldId id="296" r:id="rId17"/>
    <p:sldId id="297" r:id="rId18"/>
    <p:sldId id="334" r:id="rId19"/>
    <p:sldId id="308" r:id="rId20"/>
    <p:sldId id="300" r:id="rId21"/>
    <p:sldId id="324" r:id="rId22"/>
    <p:sldId id="325" r:id="rId23"/>
    <p:sldId id="326" r:id="rId24"/>
    <p:sldId id="333" r:id="rId25"/>
    <p:sldId id="328" r:id="rId26"/>
    <p:sldId id="329" r:id="rId27"/>
    <p:sldId id="323" r:id="rId28"/>
  </p:sldIdLst>
  <p:sldSz cx="9144000" cy="5143500" type="screen16x9"/>
  <p:notesSz cx="9309100" cy="7023100"/>
  <p:defaultTextStyle>
    <a:defPPr>
      <a:defRPr lang="en-US"/>
    </a:defPPr>
    <a:lvl1pPr marL="0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29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57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386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15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643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771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00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028" algn="l" defTabSz="40812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086"/>
    <a:srgbClr val="05139D"/>
    <a:srgbClr val="1B069C"/>
    <a:srgbClr val="1C4486"/>
    <a:srgbClr val="64A6F1"/>
    <a:srgbClr val="3B68A3"/>
    <a:srgbClr val="EBCB7E"/>
    <a:srgbClr val="5FA28C"/>
    <a:srgbClr val="3C76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4" autoAdjust="0"/>
    <p:restoredTop sz="92342" autoAdjust="0"/>
  </p:normalViewPr>
  <p:slideViewPr>
    <p:cSldViewPr snapToGrid="0" snapToObjects="1">
      <p:cViewPr>
        <p:scale>
          <a:sx n="80" d="100"/>
          <a:sy n="80" d="100"/>
        </p:scale>
        <p:origin x="-2514" y="-1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52" y="-104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5\finance\TREASURY%20SERVICES%20GROUP\Debt%20Management\Shared%20Files\Quarterly%20Reporting\FY16%203rd%20QTR\FY16%203rd%20Qtr%20Report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10265383493702E-2"/>
          <c:y val="3.3217993079584798E-2"/>
          <c:w val="0.83529345290172097"/>
          <c:h val="0.91047271340217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966444797725253E-3"/>
                  <c:y val="7.1302925404510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9916111994313491E-3"/>
                  <c:y val="7.1302925404510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966444797725401E-3"/>
                  <c:y val="8.56380531496871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FY15 Actual</c:v>
                </c:pt>
                <c:pt idx="1">
                  <c:v>FY16 Actual </c:v>
                </c:pt>
                <c:pt idx="2">
                  <c:v>FY17 Actual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497431</c:v>
                </c:pt>
                <c:pt idx="1">
                  <c:v>521764</c:v>
                </c:pt>
                <c:pt idx="2">
                  <c:v>591906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Expenses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949667196588389E-3"/>
                  <c:y val="7.1302925404510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949667196588094E-3"/>
                  <c:y val="7.1302925404510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$493,444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FY15 Actual</c:v>
                </c:pt>
                <c:pt idx="1">
                  <c:v>FY16 Actual </c:v>
                </c:pt>
                <c:pt idx="2">
                  <c:v>FY17 Actual</c:v>
                </c:pt>
              </c:strCache>
            </c:strRef>
          </c:cat>
          <c:val>
            <c:numRef>
              <c:f>Sheet1!$C$2:$C$4</c:f>
              <c:numCache>
                <c:formatCode>_(* #,##0_);_(* \(#,##0\);_(* "-"??_);_(@_)</c:formatCode>
                <c:ptCount val="3"/>
                <c:pt idx="0">
                  <c:v>405201</c:v>
                </c:pt>
                <c:pt idx="1">
                  <c:v>464349</c:v>
                </c:pt>
                <c:pt idx="2">
                  <c:v>493444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3215232"/>
        <c:axId val="33216768"/>
      </c:barChart>
      <c:catAx>
        <c:axId val="3321523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3216768"/>
        <c:crosses val="autoZero"/>
        <c:auto val="1"/>
        <c:lblAlgn val="ctr"/>
        <c:lblOffset val="100"/>
        <c:noMultiLvlLbl val="0"/>
      </c:catAx>
      <c:valAx>
        <c:axId val="33216768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en-US"/>
          </a:p>
        </c:txPr>
        <c:crossAx val="33215232"/>
        <c:crosses val="autoZero"/>
        <c:crossBetween val="between"/>
      </c:valAx>
      <c:spPr>
        <a:ln w="12700">
          <a:prstDash val="sysDot"/>
        </a:ln>
      </c:spPr>
    </c:plotArea>
    <c:legend>
      <c:legendPos val="r"/>
      <c:layout>
        <c:manualLayout>
          <c:xMode val="edge"/>
          <c:yMode val="edge"/>
          <c:x val="0.89224551941193797"/>
          <c:y val="0.47929556053509997"/>
          <c:w val="9.4967902668971593E-2"/>
          <c:h val="7.5813185518224996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62112374842003E-2"/>
          <c:y val="3.5986159169550197E-2"/>
          <c:w val="0.76153932147370496"/>
          <c:h val="0.8744549491867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545,355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545,355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545355</c:v>
                </c:pt>
                <c:pt idx="1">
                  <c:v>545355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597,824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477,419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597824</c:v>
                </c:pt>
                <c:pt idx="1">
                  <c:v>477419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10513536"/>
        <c:axId val="123938304"/>
      </c:barChart>
      <c:catAx>
        <c:axId val="11051353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23938304"/>
        <c:crosses val="autoZero"/>
        <c:auto val="1"/>
        <c:lblAlgn val="ctr"/>
        <c:lblOffset val="100"/>
        <c:noMultiLvlLbl val="0"/>
      </c:catAx>
      <c:valAx>
        <c:axId val="123938304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10513536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83683272459918401"/>
          <c:y val="0.44679137945127101"/>
          <c:w val="0.16316727540081599"/>
          <c:h val="0.106417023131624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86423287998098E-2"/>
          <c:y val="0.26070421966485002"/>
          <c:w val="0.82916666666666705"/>
          <c:h val="0.658129183070865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September 30, 2016 (Dollars in Thousands)</c:v>
                </c:pt>
              </c:strCache>
            </c:strRef>
          </c:tx>
          <c:spPr>
            <a:ln>
              <a:noFill/>
            </a:ln>
            <a:effectLst>
              <a:outerShdw blurRad="50800" dist="50800" dir="2760000" algn="ctr" rotWithShape="0">
                <a:srgbClr val="000000">
                  <a:alpha val="87000"/>
                </a:srgb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rgbClr val="CC363A"/>
                  </a:gs>
                  <a:gs pos="100000">
                    <a:srgbClr val="620000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50800" dir="2760000" algn="ctr" rotWithShape="0">
                  <a:srgbClr val="000000">
                    <a:alpha val="87000"/>
                  </a:srgb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3975" dist="50800" dir="2760000" sx="85000" sy="85000" algn="tl" rotWithShape="0">
                  <a:srgbClr val="000000">
                    <a:alpha val="48000"/>
                  </a:srgb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 algn="ctr" rtl="0">
                      <a:defRPr lang="en-US" sz="1600" b="0" i="0" u="none" strike="noStrike" kern="1200" cap="all" baseline="0" dirty="0">
                        <a:solidFill>
                          <a:srgbClr val="003274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="0" i="0" u="none" strike="noStrike" kern="1200" cap="all" baseline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rPr>
                      <a:t>Watershed R&amp;E  </a:t>
                    </a:r>
                    <a:endParaRPr lang="en-US" sz="1600" b="0" i="0" u="none" strike="noStrike" kern="1200" cap="all" baseline="0" dirty="0" smtClean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1600" b="0" i="0" u="none" strike="noStrike" kern="1200" cap="all" baseline="0" dirty="0">
                        <a:solidFill>
                          <a:srgbClr val="003274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="0" i="0" u="none" strike="noStrike" kern="1200" cap="all" baseline="0" dirty="0" smtClean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rPr>
                      <a:t>$747,211 </a:t>
                    </a:r>
                    <a:endParaRPr lang="en-US" sz="1200" b="1" i="0" u="none" strike="noStrike" kern="1200" baseline="0" dirty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1"/>
              <c:layout>
                <c:manualLayout>
                  <c:x val="1.1884821213110566E-2"/>
                  <c:y val="5.1810544606547278E-2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1600" b="0" cap="all" baseline="0">
                        <a:solidFill>
                          <a:srgbClr val="003274"/>
                        </a:solidFill>
                        <a:latin typeface="+mj-lt"/>
                      </a:defRPr>
                    </a:pPr>
                    <a: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Building Permit</a:t>
                    </a:r>
                    <a:b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</a:br>
                    <a: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 </a:t>
                    </a:r>
                    <a:r>
                      <a:rPr lang="en-US" sz="1600" b="0" i="0" cap="all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R&amp;E  </a:t>
                    </a:r>
                    <a:endParaRPr lang="en-US" sz="1600" b="0" i="0" cap="all" baseline="0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+mj-lt"/>
                    </a:endParaRPr>
                  </a:p>
                  <a:p>
                    <a:pPr>
                      <a:defRPr sz="1600" b="0" cap="all" baseline="0">
                        <a:solidFill>
                          <a:srgbClr val="003274"/>
                        </a:solidFill>
                        <a:latin typeface="+mj-lt"/>
                      </a:defRPr>
                    </a:pPr>
                    <a: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$52,371 </a:t>
                    </a:r>
                    <a:endParaRPr lang="en-US" sz="1200" b="1" i="0" baseline="0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2"/>
              <c:layout>
                <c:manualLayout>
                  <c:x val="-0.14563538202585999"/>
                  <c:y val="-0.11083655179216401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  <a:t>Aviation</a:t>
                    </a:r>
                    <a:b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</a:br>
                    <a: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  <a:t> </a:t>
                    </a:r>
                    <a:r>
                      <a:rPr lang="en-US" sz="1600" b="0" i="0" cap="all" baseline="0" dirty="0">
                        <a:solidFill>
                          <a:schemeClr val="bg1"/>
                        </a:solidFill>
                        <a:latin typeface="+mj-lt"/>
                      </a:rPr>
                      <a:t>R&amp;E   </a:t>
                    </a:r>
                    <a:endParaRPr lang="en-US" sz="1600" b="0" i="0" cap="all" baseline="0" dirty="0" smtClean="0">
                      <a:solidFill>
                        <a:schemeClr val="bg1"/>
                      </a:solidFill>
                      <a:latin typeface="+mj-lt"/>
                    </a:endParaRPr>
                  </a:p>
                  <a:p>
                    <a: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  <a:t>$724,970 </a:t>
                    </a:r>
                    <a:endParaRPr lang="en-US" sz="1200" b="1" i="0" baseline="0" dirty="0">
                      <a:solidFill>
                        <a:schemeClr val="bg1"/>
                      </a:solidFill>
                      <a:latin typeface="+mj-lt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txPr>
              <a:bodyPr/>
              <a:lstStyle/>
              <a:p>
                <a:pPr>
                  <a:defRPr sz="1600" b="0" cap="all" baseline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0"/>
          </c:dLbls>
          <c:cat>
            <c:strRef>
              <c:f>Sheet1!$A$2:$A$4</c:f>
              <c:strCache>
                <c:ptCount val="3"/>
                <c:pt idx="0">
                  <c:v>Watershed R&amp;E</c:v>
                </c:pt>
                <c:pt idx="2">
                  <c:v>Aviation R&amp;E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_(&quot;$&quot;* #,##0_);_(&quot;$&quot;* \(#,##0\);_(&quot;$&quot;* &quot;-&quot;??_);_(@_)">
                  <c:v>747211</c:v>
                </c:pt>
                <c:pt idx="2" formatCode="_(&quot;$&quot;* #,##0_);_(&quot;$&quot;* \(#,##0\);_(&quot;$&quot;* &quot;-&quot;??_);_(@_)">
                  <c:v>724970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0"/>
      </c:pieChart>
      <c:spPr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725846047535E-2"/>
          <c:y val="0.19342752174727501"/>
          <c:w val="0.37942217817460999"/>
          <c:h val="0.806572478252725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Investment in Cash Pool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003274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CC363A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2"/>
            <c:bubble3D val="0"/>
            <c:spPr>
              <a:gradFill flip="none" rotWithShape="1">
                <a:gsLst>
                  <a:gs pos="1000">
                    <a:srgbClr val="DC6314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tx2"/>
                  </a:gs>
                  <a:gs pos="100000">
                    <a:schemeClr val="tx1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5FA28C"/>
                  </a:gs>
                  <a:gs pos="100000">
                    <a:srgbClr val="3C765E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</c:dPt>
          <c:dPt>
            <c:idx val="7"/>
            <c:bubble3D val="0"/>
            <c:spPr>
              <a:gradFill flip="none" rotWithShape="1">
                <a:gsLst>
                  <a:gs pos="1000">
                    <a:srgbClr val="FFFF00"/>
                  </a:gs>
                  <a:gs pos="79000">
                    <a:srgbClr val="EBCB7E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8"/>
            <c:bubble3D val="0"/>
            <c:spPr>
              <a:solidFill>
                <a:schemeClr val="tx1"/>
              </a:solidFill>
            </c:spPr>
          </c:dPt>
          <c:dPt>
            <c:idx val="9"/>
            <c:bubble3D val="0"/>
            <c:spPr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Lbls>
            <c:dLbl>
              <c:idx val="0"/>
              <c:layout>
                <c:manualLayout>
                  <c:x val="-0.11681171996357598"/>
                  <c:y val="0.1285249931724070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$713,534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654507472280248E-2"/>
                  <c:y val="-0.1528688646288027"/>
                </c:manualLayout>
              </c:layout>
              <c:numFmt formatCode="&quot;$&quot;#,##0_);[Red]\(&quot;$&quot;#,##0\)" sourceLinked="0"/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993625796775407E-2"/>
                  <c:y val="2.897199662238036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$318.922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230703304944026E-2"/>
                  <c:y val="7.796964742853820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$103,467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147838663024265E-2"/>
                  <c:y val="-3.60996690551740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numFmt formatCode="&quot;$&quot;#,##0_);[Red]\(&quot;$&quot;#,##0\)" sourceLinked="0"/>
            <c:txPr>
              <a:bodyPr/>
              <a:lstStyle/>
              <a:p>
                <a:pPr>
                  <a:defRPr sz="1400" b="1" i="0" baseline="0">
                    <a:solidFill>
                      <a:srgbClr val="003274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Sheet1!$A$2:$A$10</c:f>
              <c:strCache>
                <c:ptCount val="9"/>
                <c:pt idx="0">
                  <c:v>Airport R&amp;E</c:v>
                </c:pt>
                <c:pt idx="1">
                  <c:v>Water &amp; Wastewater R&amp;E</c:v>
                </c:pt>
                <c:pt idx="2">
                  <c:v>General Fund</c:v>
                </c:pt>
                <c:pt idx="3">
                  <c:v>Airport Revenue</c:v>
                </c:pt>
                <c:pt idx="4">
                  <c:v>Water &amp; Wastewater Revenue</c:v>
                </c:pt>
                <c:pt idx="5">
                  <c:v>Trust</c:v>
                </c:pt>
                <c:pt idx="6">
                  <c:v>Agency</c:v>
                </c:pt>
                <c:pt idx="7">
                  <c:v>Underground Atlanta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713534</c:v>
                </c:pt>
                <c:pt idx="1">
                  <c:v>707956</c:v>
                </c:pt>
                <c:pt idx="2" formatCode="#,##0_);[Red]\(#,##0\)">
                  <c:v>318922</c:v>
                </c:pt>
                <c:pt idx="3">
                  <c:v>103467</c:v>
                </c:pt>
                <c:pt idx="4">
                  <c:v>127083</c:v>
                </c:pt>
                <c:pt idx="5">
                  <c:v>33590</c:v>
                </c:pt>
                <c:pt idx="6">
                  <c:v>22581</c:v>
                </c:pt>
                <c:pt idx="7">
                  <c:v>19663</c:v>
                </c:pt>
                <c:pt idx="8">
                  <c:v>19211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22427018051315"/>
          <c:y val="0.217569979168"/>
          <c:w val="0.36202239005838499"/>
          <c:h val="0.69860976406431896"/>
        </c:manualLayout>
      </c:layout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Investment in Cash Pool</c:v>
                </c:pt>
              </c:strCache>
            </c:strRef>
          </c:tx>
          <c:spPr>
            <a:gradFill flip="none" rotWithShape="1">
              <a:gsLst>
                <a:gs pos="0">
                  <a:srgbClr val="A50000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4"/>
              <c:layout>
                <c:manualLayout>
                  <c:x val="-2.9990629699319098E-3"/>
                  <c:y val="-1.8450364482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_);[Red]\(&quot;$&quot;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>
                    <a:solidFill>
                      <a:srgbClr val="80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Solid Waste</c:v>
                </c:pt>
                <c:pt idx="1">
                  <c:v>Civic Center</c:v>
                </c:pt>
                <c:pt idx="2">
                  <c:v>Fleet Services</c:v>
                </c:pt>
                <c:pt idx="3">
                  <c:v>E911</c:v>
                </c:pt>
                <c:pt idx="4">
                  <c:v>Capital Asset</c:v>
                </c:pt>
                <c:pt idx="5">
                  <c:v>Parks Facilities Revenue Fund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-20249</c:v>
                </c:pt>
                <c:pt idx="1">
                  <c:v>-2464</c:v>
                </c:pt>
                <c:pt idx="2">
                  <c:v>-1165</c:v>
                </c:pt>
                <c:pt idx="3">
                  <c:v>-4440</c:v>
                </c:pt>
                <c:pt idx="4">
                  <c:v>-5025</c:v>
                </c:pt>
                <c:pt idx="5">
                  <c:v>-265</c:v>
                </c:pt>
                <c:pt idx="6">
                  <c:v>-293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396480"/>
        <c:axId val="149398272"/>
      </c:barChart>
      <c:catAx>
        <c:axId val="149396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/>
          <a:lstStyle/>
          <a:p>
            <a:pPr>
              <a:defRPr sz="900" b="1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49398272"/>
        <c:crosses val="autoZero"/>
        <c:auto val="1"/>
        <c:lblAlgn val="ctr"/>
        <c:lblOffset val="100"/>
        <c:noMultiLvlLbl val="0"/>
      </c:catAx>
      <c:valAx>
        <c:axId val="149398272"/>
        <c:scaling>
          <c:orientation val="minMax"/>
          <c:max val="1000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&quot;$&quot;#,##0_);[Red]\(&quot;$&quot;#,##0\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49396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FY16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Sheet1!$A$2:$A$5</c:f>
              <c:strCache>
                <c:ptCount val="4"/>
                <c:pt idx="0">
                  <c:v>Cash Flow from Operating</c:v>
                </c:pt>
                <c:pt idx="1">
                  <c:v>Cash Flow from Financing</c:v>
                </c:pt>
                <c:pt idx="2">
                  <c:v>Cash Flow from Investing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65768</c:v>
                </c:pt>
                <c:pt idx="1">
                  <c:v>-27005</c:v>
                </c:pt>
                <c:pt idx="2">
                  <c:v>1357</c:v>
                </c:pt>
                <c:pt idx="3">
                  <c:v>40120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cat>
            <c:strRef>
              <c:f>Sheet1!$A$2:$A$5</c:f>
              <c:strCache>
                <c:ptCount val="4"/>
                <c:pt idx="0">
                  <c:v>Cash Flow from Operating</c:v>
                </c:pt>
                <c:pt idx="1">
                  <c:v>Cash Flow from Financing</c:v>
                </c:pt>
                <c:pt idx="2">
                  <c:v>Cash Flow from Investing</c:v>
                </c:pt>
                <c:pt idx="3">
                  <c:v>Total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0">
                  <c:v>177856</c:v>
                </c:pt>
                <c:pt idx="1">
                  <c:v>-26557</c:v>
                </c:pt>
                <c:pt idx="2">
                  <c:v>-2200</c:v>
                </c:pt>
                <c:pt idx="3">
                  <c:v>149099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374080"/>
        <c:axId val="153379968"/>
      </c:barChart>
      <c:catAx>
        <c:axId val="153374080"/>
        <c:scaling>
          <c:orientation val="minMax"/>
        </c:scaling>
        <c:delete val="0"/>
        <c:axPos val="b"/>
        <c:majorTickMark val="out"/>
        <c:minorTickMark val="none"/>
        <c:tickLblPos val="nextTo"/>
        <c:crossAx val="153379968"/>
        <c:crosses val="autoZero"/>
        <c:auto val="1"/>
        <c:lblAlgn val="ctr"/>
        <c:lblOffset val="100"/>
        <c:noMultiLvlLbl val="0"/>
      </c:catAx>
      <c:valAx>
        <c:axId val="153379968"/>
        <c:scaling>
          <c:orientation val="minMax"/>
          <c:max val="180000"/>
          <c:min val="-4000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b="1" i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53374080"/>
        <c:crosses val="autoZero"/>
        <c:crossBetween val="between"/>
      </c:valAx>
      <c:dTable>
        <c:showHorzBorder val="0"/>
        <c:showVertBorder val="0"/>
        <c:showOutline val="0"/>
        <c:showKeys val="1"/>
        <c:spPr>
          <a:ln>
            <a:noFill/>
          </a:ln>
        </c:spPr>
        <c:txPr>
          <a:bodyPr/>
          <a:lstStyle/>
          <a:p>
            <a:pPr rtl="0">
              <a:defRPr sz="1400" b="1" i="0" cap="all">
                <a:solidFill>
                  <a:srgbClr val="003274"/>
                </a:solidFill>
                <a:latin typeface="Calibri" panose="020F0502020204030204" pitchFamily="34" charset="0"/>
              </a:defRPr>
            </a:pPr>
            <a:endParaRPr lang="en-US"/>
          </a:p>
        </c:txPr>
      </c:dTable>
      <c:spPr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1C4486"/>
                  </a:gs>
                  <a:gs pos="100000">
                    <a:schemeClr val="tx2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/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A50000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Lbls>
            <c:dLbl>
              <c:idx val="0"/>
              <c:layout>
                <c:manualLayout>
                  <c:x val="-3.062569661283999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500" b="0" dirty="0" smtClean="0">
                        <a:latin typeface="+mj-lt"/>
                      </a:rPr>
                      <a:t>$350,285</a:t>
                    </a:r>
                  </a:p>
                  <a:p>
                    <a:r>
                      <a:rPr lang="en-US" sz="1500" b="0" dirty="0" smtClean="0">
                        <a:latin typeface="+mj-lt"/>
                      </a:rPr>
                      <a:t>5</a:t>
                    </a:r>
                    <a:r>
                      <a:rPr lang="en-US" sz="1500" b="0" dirty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1"/>
              <c:layout>
                <c:manualLayout>
                  <c:x val="5.60257130225945E-2"/>
                  <c:y val="-4.3736901308389101E-2"/>
                </c:manualLayout>
              </c:layout>
              <c:tx>
                <c:rich>
                  <a:bodyPr/>
                  <a:lstStyle/>
                  <a:p>
                    <a:r>
                      <a:rPr lang="en-US" sz="1500" b="0" dirty="0" smtClean="0">
                        <a:latin typeface="+mj-lt"/>
                      </a:rPr>
                      <a:t>$278,499</a:t>
                    </a:r>
                  </a:p>
                  <a:p>
                    <a:r>
                      <a:rPr lang="en-US" sz="1500" b="0" dirty="0" smtClean="0">
                        <a:latin typeface="+mj-lt"/>
                      </a:rPr>
                      <a:t>4</a:t>
                    </a:r>
                    <a:r>
                      <a:rPr lang="en-US" sz="1500" b="0" dirty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2"/>
              <c:layout>
                <c:manualLayout>
                  <c:x val="7.0364637628818486E-3"/>
                  <c:y val="4.6176115653091175E-2"/>
                </c:manualLayout>
              </c:layout>
              <c:tx>
                <c:rich>
                  <a:bodyPr/>
                  <a:lstStyle/>
                  <a:p>
                    <a:r>
                      <a:rPr lang="en-US" sz="1500" b="0" dirty="0" smtClean="0">
                        <a:latin typeface="+mj-lt"/>
                      </a:rPr>
                      <a:t>$499,385</a:t>
                    </a:r>
                  </a:p>
                  <a:p>
                    <a:r>
                      <a:rPr lang="en-US" sz="1500" b="0" dirty="0" smtClean="0">
                        <a:latin typeface="+mj-lt"/>
                      </a:rPr>
                      <a:t> </a:t>
                    </a:r>
                    <a:r>
                      <a:rPr lang="en-US" sz="1500" b="0" dirty="0">
                        <a:latin typeface="+mj-lt"/>
                      </a:rPr>
                      <a:t>7</a:t>
                    </a:r>
                    <a:r>
                      <a:rPr lang="en-US" sz="1500" b="0" dirty="0" smtClean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3"/>
              <c:layout>
                <c:manualLayout>
                  <c:x val="-0.178252293205617"/>
                  <c:y val="-0.18015481115708001"/>
                </c:manualLayout>
              </c:layout>
              <c:tx>
                <c:rich>
                  <a:bodyPr/>
                  <a:lstStyle/>
                  <a:p>
                    <a:pPr>
                      <a:defRPr sz="15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500" b="0" dirty="0" smtClean="0">
                        <a:latin typeface="+mj-lt"/>
                      </a:rPr>
                      <a:t>$2,880,645</a:t>
                    </a:r>
                  </a:p>
                  <a:p>
                    <a:pPr>
                      <a:defRPr sz="15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500" b="0" dirty="0" smtClean="0">
                        <a:latin typeface="+mj-lt"/>
                      </a:rPr>
                      <a:t>42%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4"/>
              <c:layout>
                <c:manualLayout>
                  <c:x val="0.13141819820058567"/>
                  <c:y val="5.1085110266997712E-2"/>
                </c:manualLayout>
              </c:layout>
              <c:tx>
                <c:rich>
                  <a:bodyPr/>
                  <a:lstStyle/>
                  <a:p>
                    <a:pPr>
                      <a:defRPr sz="15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500" b="0" dirty="0" smtClean="0">
                        <a:latin typeface="+mj-lt"/>
                      </a:rPr>
                      <a:t>$2,929,672</a:t>
                    </a:r>
                  </a:p>
                  <a:p>
                    <a:pPr>
                      <a:defRPr sz="15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500" b="0" dirty="0" smtClean="0">
                        <a:latin typeface="+mj-lt"/>
                      </a:rPr>
                      <a:t> </a:t>
                    </a:r>
                    <a:r>
                      <a:rPr lang="en-US" sz="1500" b="0" dirty="0">
                        <a:latin typeface="+mj-lt"/>
                      </a:rPr>
                      <a:t>42%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txPr>
              <a:bodyPr/>
              <a:lstStyle/>
              <a:p>
                <a:pPr>
                  <a:defRPr sz="1500" b="0" i="0"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'Total Debt Outstanding FY16'!$B$5:$F$5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'Total Debt Outstanding FY16'!$B$6:$F$6</c:f>
              <c:numCache>
                <c:formatCode>0.0%</c:formatCode>
                <c:ptCount val="5"/>
                <c:pt idx="0">
                  <c:v>354380</c:v>
                </c:pt>
                <c:pt idx="1">
                  <c:v>307432</c:v>
                </c:pt>
                <c:pt idx="2">
                  <c:v>441410</c:v>
                </c:pt>
                <c:pt idx="3">
                  <c:v>3002125</c:v>
                </c:pt>
                <c:pt idx="4">
                  <c:v>2978555.8325200002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28169318024299"/>
          <c:y val="6.9017806597704706E-2"/>
          <c:w val="0.69379437974974001"/>
          <c:h val="0.8674577064005609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084899041085193E-2"/>
          <c:y val="0.147202714489819"/>
          <c:w val="0.60310454510017897"/>
          <c:h val="0.80617909088351203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bubble3D val="0"/>
            <c:spPr>
              <a:gradFill flip="none" rotWithShape="1">
                <a:gsLst>
                  <a:gs pos="3000">
                    <a:srgbClr val="1C4486"/>
                  </a:gs>
                  <a:gs pos="100000">
                    <a:srgbClr val="2F5897">
                      <a:lumMod val="50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63891F">
                      <a:lumMod val="20000"/>
                      <a:lumOff val="80000"/>
                    </a:srgbClr>
                  </a:gs>
                  <a:gs pos="100000">
                    <a:srgbClr val="63891F">
                      <a:lumMod val="75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-0.20408201450066266"/>
                  <c:y val="-0.231488415376967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bg1"/>
                        </a:solidFill>
                      </a:rPr>
                      <a:t>US Agencies  $</a:t>
                    </a:r>
                    <a:r>
                      <a:rPr lang="en-US" sz="1400" b="1" i="0" baseline="0" dirty="0" smtClean="0">
                        <a:solidFill>
                          <a:schemeClr val="bg1"/>
                        </a:solidFill>
                      </a:rPr>
                      <a:t>1,692,343,362  71%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3399017697045296"/>
                  <c:y val="7.672268706146685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</a:rPr>
                      <a:t>US </a:t>
                    </a:r>
                    <a:r>
                      <a:rPr lang="en-US" sz="1400" b="1" i="0" baseline="0" dirty="0">
                        <a:solidFill>
                          <a:schemeClr val="bg1"/>
                        </a:solidFill>
                      </a:rPr>
                      <a:t>Treasuries  </a:t>
                    </a:r>
                    <a:r>
                      <a:rPr lang="en-US" sz="1400" b="1" i="0" baseline="0" dirty="0" smtClean="0">
                        <a:solidFill>
                          <a:schemeClr val="bg1"/>
                        </a:solidFill>
                      </a:rPr>
                      <a:t>$411,241,403  17%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765011304280034"/>
                  <c:y val="0.16830816462430348"/>
                </c:manualLayout>
              </c:layout>
              <c:tx>
                <c:rich>
                  <a:bodyPr/>
                  <a:lstStyle/>
                  <a:p>
                    <a:pPr>
                      <a:defRPr sz="1400" b="1" i="0" baseline="0">
                        <a:solidFill>
                          <a:schemeClr val="bg1"/>
                        </a:solidFill>
                      </a:defRPr>
                    </a:pPr>
                    <a:r>
                      <a:rPr lang="en-US" sz="1400" b="1" i="0" baseline="0" dirty="0">
                        <a:solidFill>
                          <a:schemeClr val="bg1"/>
                        </a:solidFill>
                      </a:rPr>
                      <a:t>Munis  </a:t>
                    </a:r>
                    <a:r>
                      <a:rPr lang="en-US" sz="1400" b="1" i="0" baseline="0" dirty="0" smtClean="0">
                        <a:solidFill>
                          <a:schemeClr val="bg1"/>
                        </a:solidFill>
                      </a:rPr>
                      <a:t>$231,680,739 10%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3346534653465342E-2"/>
                  <c:y val="1.8528727343211828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GF-1  </a:t>
                    </a:r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$25,338,275   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4"/>
              <c:layout>
                <c:manualLayout>
                  <c:x val="0.1053250175411241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CD's  </a:t>
                    </a:r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$14,000,000  </a:t>
                    </a:r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 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Cash  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$302,954,400</a:t>
                    </a:r>
                  </a:p>
                  <a:p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12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 i="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'Total Portfolio Comp. Pie (2)'!$A$7:$A$11</c:f>
              <c:strCache>
                <c:ptCount val="5"/>
                <c:pt idx="0">
                  <c:v>US Agencies</c:v>
                </c:pt>
                <c:pt idx="1">
                  <c:v>US Treasuries</c:v>
                </c:pt>
                <c:pt idx="2">
                  <c:v>Munis</c:v>
                </c:pt>
                <c:pt idx="3">
                  <c:v>GF-1</c:v>
                </c:pt>
                <c:pt idx="4">
                  <c:v>CD's</c:v>
                </c:pt>
              </c:strCache>
            </c:strRef>
          </c:cat>
          <c:val>
            <c:numRef>
              <c:f>'Total Portfolio Comp. Pie (2)'!$B$7:$B$11</c:f>
              <c:numCache>
                <c:formatCode>_("$"* #,##0_);_("$"* \(#,##0\);_("$"* "-"??_);_(@_)</c:formatCode>
                <c:ptCount val="5"/>
                <c:pt idx="0">
                  <c:v>1692343362</c:v>
                </c:pt>
                <c:pt idx="1">
                  <c:v>411241403</c:v>
                </c:pt>
                <c:pt idx="2">
                  <c:v>231680739</c:v>
                </c:pt>
                <c:pt idx="3">
                  <c:v>25338275</c:v>
                </c:pt>
                <c:pt idx="4">
                  <c:v>14000000</c:v>
                </c:pt>
              </c:numCache>
            </c:numRef>
          </c:val>
        </c:ser>
        <c:ser>
          <c:idx val="1"/>
          <c:order val="1"/>
          <c:cat>
            <c:strRef>
              <c:f>'Total Portfolio Comp. Pie (2)'!$A$7:$A$11</c:f>
              <c:strCache>
                <c:ptCount val="5"/>
                <c:pt idx="0">
                  <c:v>US Agencies</c:v>
                </c:pt>
                <c:pt idx="1">
                  <c:v>US Treasuries</c:v>
                </c:pt>
                <c:pt idx="2">
                  <c:v>Munis</c:v>
                </c:pt>
                <c:pt idx="3">
                  <c:v>GF-1</c:v>
                </c:pt>
                <c:pt idx="4">
                  <c:v>CD's</c:v>
                </c:pt>
              </c:strCache>
            </c:strRef>
          </c:cat>
          <c:val>
            <c:numRef>
              <c:f>'Total Portfolio Comp. Pie (2)'!$D$7:$D$11</c:f>
              <c:numCache>
                <c:formatCode>0.0%</c:formatCode>
                <c:ptCount val="5"/>
                <c:pt idx="0">
                  <c:v>0.71268452318924735</c:v>
                </c:pt>
                <c:pt idx="1">
                  <c:v>0.17318316707690207</c:v>
                </c:pt>
                <c:pt idx="2">
                  <c:v>9.7566061777921556E-2</c:v>
                </c:pt>
                <c:pt idx="3">
                  <c:v>1.0670527531405904E-2</c:v>
                </c:pt>
                <c:pt idx="4">
                  <c:v>5.8957204245230843E-3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842749110634148E-2"/>
          <c:y val="0.10984955975413391"/>
          <c:w val="0.96415725088936588"/>
          <c:h val="0.80007785940386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 v. Q APFC-CP bar'!$A$4</c:f>
              <c:strCache>
                <c:ptCount val="1"/>
                <c:pt idx="0">
                  <c:v>APFC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 v. Q APFC-CP bar'!$B$3:$F$3</c:f>
              <c:strCache>
                <c:ptCount val="5"/>
                <c:pt idx="0">
                  <c:v>March 2016</c:v>
                </c:pt>
                <c:pt idx="1">
                  <c:v>June 2016</c:v>
                </c:pt>
                <c:pt idx="2">
                  <c:v>Sept 2016</c:v>
                </c:pt>
                <c:pt idx="3">
                  <c:v>Dec 2016</c:v>
                </c:pt>
                <c:pt idx="4">
                  <c:v>March 2017</c:v>
                </c:pt>
              </c:strCache>
            </c:strRef>
          </c:cat>
          <c:val>
            <c:numRef>
              <c:f>'Q v. Q APFC-CP bar'!$B$4:$F$4</c:f>
              <c:numCache>
                <c:formatCode>0.00%</c:formatCode>
                <c:ptCount val="5"/>
                <c:pt idx="0">
                  <c:v>9.2999999999999992E-3</c:v>
                </c:pt>
                <c:pt idx="1">
                  <c:v>1.0699999999999999E-2</c:v>
                </c:pt>
                <c:pt idx="2">
                  <c:v>9.5999999999999992E-3</c:v>
                </c:pt>
                <c:pt idx="3">
                  <c:v>1.1599999999999999E-2</c:v>
                </c:pt>
                <c:pt idx="4">
                  <c:v>1.15E-2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8C-4838-83FD-66026DF26645}"/>
            </c:ext>
          </c:extLst>
        </c:ser>
        <c:ser>
          <c:idx val="1"/>
          <c:order val="1"/>
          <c:tx>
            <c:strRef>
              <c:f>'Q v. Q APFC-CP bar'!$A$5</c:f>
              <c:strCache>
                <c:ptCount val="1"/>
                <c:pt idx="0">
                  <c:v>Cash Pool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99000">
                  <a:srgbClr val="620000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 v. Q APFC-CP bar'!$B$3:$F$3</c:f>
              <c:strCache>
                <c:ptCount val="5"/>
                <c:pt idx="0">
                  <c:v>March 2016</c:v>
                </c:pt>
                <c:pt idx="1">
                  <c:v>June 2016</c:v>
                </c:pt>
                <c:pt idx="2">
                  <c:v>Sept 2016</c:v>
                </c:pt>
                <c:pt idx="3">
                  <c:v>Dec 2016</c:v>
                </c:pt>
                <c:pt idx="4">
                  <c:v>March 2017</c:v>
                </c:pt>
              </c:strCache>
            </c:strRef>
          </c:cat>
          <c:val>
            <c:numRef>
              <c:f>'Q v. Q APFC-CP bar'!$B$5:$F$5</c:f>
              <c:numCache>
                <c:formatCode>0.00%</c:formatCode>
                <c:ptCount val="5"/>
                <c:pt idx="0">
                  <c:v>1.06E-2</c:v>
                </c:pt>
                <c:pt idx="1">
                  <c:v>9.9000000000000008E-3</c:v>
                </c:pt>
                <c:pt idx="2">
                  <c:v>1.32E-2</c:v>
                </c:pt>
                <c:pt idx="3">
                  <c:v>1.3899999999999999E-2</c:v>
                </c:pt>
                <c:pt idx="4">
                  <c:v>1.3599999999999999E-2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8C-4838-83FD-66026DF26645}"/>
            </c:ext>
          </c:extLst>
        </c:ser>
        <c:ser>
          <c:idx val="2"/>
          <c:order val="2"/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8.1460793433259428E-3"/>
                  <c:y val="5.74035944155896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14607934332594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0335986646074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8764760599556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665039592556461E-3"/>
                  <c:y val="-1.6164944562484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8C-4838-83FD-66026DF266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 v. Q APFC-CP bar'!$B$3:$F$3</c:f>
              <c:strCache>
                <c:ptCount val="5"/>
                <c:pt idx="0">
                  <c:v>March 2016</c:v>
                </c:pt>
                <c:pt idx="1">
                  <c:v>June 2016</c:v>
                </c:pt>
                <c:pt idx="2">
                  <c:v>Sept 2016</c:v>
                </c:pt>
                <c:pt idx="3">
                  <c:v>Dec 2016</c:v>
                </c:pt>
                <c:pt idx="4">
                  <c:v>March 2017</c:v>
                </c:pt>
              </c:strCache>
            </c:strRef>
          </c:cat>
          <c:val>
            <c:numRef>
              <c:f>'Q v. Q APFC-CP bar'!$B$6:$F$6</c:f>
              <c:numCache>
                <c:formatCode>0.00%</c:formatCode>
                <c:ptCount val="5"/>
                <c:pt idx="0">
                  <c:v>7.1999999999999998E-3</c:v>
                </c:pt>
                <c:pt idx="1">
                  <c:v>5.7999999999999996E-3</c:v>
                </c:pt>
                <c:pt idx="2">
                  <c:v>7.6E-3</c:v>
                </c:pt>
                <c:pt idx="3">
                  <c:v>1.2E-2</c:v>
                </c:pt>
                <c:pt idx="4">
                  <c:v>1.2800000000000001E-2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A8C-4838-83FD-66026DF26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49105280"/>
        <c:axId val="149119360"/>
      </c:barChart>
      <c:catAx>
        <c:axId val="14910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 i="0" cap="all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49119360"/>
        <c:crosses val="autoZero"/>
        <c:auto val="1"/>
        <c:lblAlgn val="ctr"/>
        <c:lblOffset val="100"/>
        <c:noMultiLvlLbl val="0"/>
      </c:catAx>
      <c:valAx>
        <c:axId val="149119360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0%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49105280"/>
        <c:crosses val="autoZero"/>
        <c:crossBetween val="between"/>
      </c:valAx>
    </c:plotArea>
    <c:legend>
      <c:legendPos val="t"/>
      <c:legendEntry>
        <c:idx val="2"/>
        <c:txPr>
          <a:bodyPr/>
          <a:lstStyle/>
          <a:p>
            <a:pPr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648224</c:v>
                </c:pt>
                <c:pt idx="1">
                  <c:v>648224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37431674251728E-3"/>
                  <c:y val="5.61603029482154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$687,241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871559633027525E-3"/>
                  <c:y val="6.80029597317032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$656,680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687241</c:v>
                </c:pt>
                <c:pt idx="1">
                  <c:v>656680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33516544"/>
        <c:axId val="33628928"/>
      </c:barChart>
      <c:catAx>
        <c:axId val="335165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3628928"/>
        <c:crosses val="autoZero"/>
        <c:auto val="1"/>
        <c:lblAlgn val="ctr"/>
        <c:lblOffset val="100"/>
        <c:noMultiLvlLbl val="0"/>
      </c:catAx>
      <c:valAx>
        <c:axId val="33628928"/>
        <c:scaling>
          <c:orientation val="minMax"/>
          <c:max val="700000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3516544"/>
        <c:crosses val="autoZero"/>
        <c:crossBetween val="between"/>
      </c:valAx>
      <c:spPr>
        <a:ln w="9525">
          <a:prstDash val="sysDot"/>
        </a:ln>
      </c:spPr>
    </c:plotArea>
    <c:legend>
      <c:legendPos val="r"/>
      <c:layout>
        <c:manualLayout>
          <c:xMode val="edge"/>
          <c:yMode val="edge"/>
          <c:x val="0.82210539622914103"/>
          <c:y val="0.48454067043424798"/>
          <c:w val="0.165662187868718"/>
          <c:h val="7.23679578737116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81906770292997E-2"/>
          <c:y val="4.3574263812240999E-2"/>
          <c:w val="0.71239740820734299"/>
          <c:h val="0.629198943920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7691917379588099E-2"/>
                  <c:y val="9.4525273073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158194</c:v>
                </c:pt>
                <c:pt idx="1">
                  <c:v>7795</c:v>
                </c:pt>
                <c:pt idx="2">
                  <c:v>4082</c:v>
                </c:pt>
                <c:pt idx="3">
                  <c:v>8166</c:v>
                </c:pt>
                <c:pt idx="4">
                  <c:v>2283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02694968675646E-2"/>
                  <c:y val="1.43417655696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08965833914389E-2"/>
                  <c:y val="3.81599731719806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962857774527642E-3"/>
                  <c:y val="-2.2963949103016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99E-2"/>
                  <c:y val="-1.49110401754729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32098765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170506</c:v>
                </c:pt>
                <c:pt idx="1">
                  <c:v>7670</c:v>
                </c:pt>
                <c:pt idx="2">
                  <c:v>6809</c:v>
                </c:pt>
                <c:pt idx="3">
                  <c:v>7285</c:v>
                </c:pt>
                <c:pt idx="4">
                  <c:v>1505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33679616"/>
        <c:axId val="33714176"/>
      </c:barChart>
      <c:catAx>
        <c:axId val="3367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3714176"/>
        <c:crosses val="autoZero"/>
        <c:auto val="1"/>
        <c:lblAlgn val="ctr"/>
        <c:lblOffset val="100"/>
        <c:noMultiLvlLbl val="0"/>
      </c:catAx>
      <c:valAx>
        <c:axId val="33714176"/>
        <c:scaling>
          <c:orientation val="minMax"/>
          <c:max val="260000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800" b="0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3679616"/>
        <c:crossesAt val="1"/>
        <c:crossBetween val="between"/>
        <c:majorUnit val="40000"/>
      </c:valAx>
    </c:plotArea>
    <c:legend>
      <c:legendPos val="b"/>
      <c:layout>
        <c:manualLayout>
          <c:xMode val="edge"/>
          <c:yMode val="edge"/>
          <c:x val="0.52762265947858034"/>
          <c:y val="0.33312446467044587"/>
          <c:w val="0.23380937399023827"/>
          <c:h val="3.6266562166027708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587875170860366E-2"/>
          <c:y val="2.5194760076254923E-3"/>
          <c:w val="0.77228904160089196"/>
          <c:h val="0.64807024842248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2196297992201901E-2"/>
                  <c:y val="2.4252619962335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2592978025688305E-3"/>
                  <c:y val="7.8915775947134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975308641975301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0617283950617E-2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432201547591E-2"/>
                  <c:y val="5.2610517298089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3180313035442608E-2"/>
                  <c:y val="7.8915485597392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Other Costs</c:v>
                </c:pt>
                <c:pt idx="3">
                  <c:v>Debt Service</c:v>
                </c:pt>
                <c:pt idx="4">
                  <c:v>Conversion/Summary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4641</c:v>
                </c:pt>
                <c:pt idx="1">
                  <c:v>24883</c:v>
                </c:pt>
                <c:pt idx="2">
                  <c:v>45822</c:v>
                </c:pt>
                <c:pt idx="3">
                  <c:v>17173</c:v>
                </c:pt>
                <c:pt idx="4">
                  <c:v>3900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7.1931066061690901E-3"/>
                  <c:y val="8.9319816434862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586012478782E-2"/>
                  <c:y val="1.0522103459617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38443814617171E-17"/>
                  <c:y val="4.175700900508819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934909419941093E-3"/>
                  <c:y val="3.2533306556647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4733650347496294E-3"/>
                  <c:y val="9.91519168906404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58355187389864E-2"/>
                  <c:y val="8.9319816434862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Other Costs</c:v>
                </c:pt>
                <c:pt idx="3">
                  <c:v>Debt Service</c:v>
                </c:pt>
                <c:pt idx="4">
                  <c:v>Conversion/Summary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4235</c:v>
                </c:pt>
                <c:pt idx="1">
                  <c:v>24246</c:v>
                </c:pt>
                <c:pt idx="2">
                  <c:v>43648</c:v>
                </c:pt>
                <c:pt idx="3">
                  <c:v>14095</c:v>
                </c:pt>
                <c:pt idx="4">
                  <c:v>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34158464"/>
        <c:axId val="34160000"/>
      </c:barChart>
      <c:catAx>
        <c:axId val="3415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 baseline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4160000"/>
        <c:crosses val="autoZero"/>
        <c:auto val="1"/>
        <c:lblAlgn val="ctr"/>
        <c:lblOffset val="100"/>
        <c:noMultiLvlLbl val="0"/>
      </c:catAx>
      <c:valAx>
        <c:axId val="34160000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41584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8121594825096743E-2"/>
          <c:y val="0.12033145676652465"/>
          <c:w val="0.152552993196335"/>
          <c:h val="7.93089049307239E-2"/>
        </c:manualLayout>
      </c:layout>
      <c:overlay val="0"/>
      <c:txPr>
        <a:bodyPr/>
        <a:lstStyle/>
        <a:p>
          <a:pPr>
            <a:defRPr sz="1000" b="0" i="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495551932079901E-2"/>
          <c:y val="3.2342850672607899E-2"/>
          <c:w val="0.79248620401284098"/>
          <c:h val="0.89031640162572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38888888888889E-2"/>
                  <c:y val="1.30134217562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88888888888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80246913580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23647</c:v>
                </c:pt>
                <c:pt idx="1">
                  <c:v>2109</c:v>
                </c:pt>
                <c:pt idx="2">
                  <c:v>8206</c:v>
                </c:pt>
                <c:pt idx="3">
                  <c:v>93</c:v>
                </c:pt>
                <c:pt idx="4">
                  <c:v>2406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6975308641975301E-2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728395061728903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62962962962963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24381</c:v>
                </c:pt>
                <c:pt idx="1">
                  <c:v>2248</c:v>
                </c:pt>
                <c:pt idx="2">
                  <c:v>8510</c:v>
                </c:pt>
                <c:pt idx="3">
                  <c:v>109</c:v>
                </c:pt>
                <c:pt idx="4">
                  <c:v>2404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34117504"/>
        <c:axId val="34119040"/>
      </c:barChart>
      <c:catAx>
        <c:axId val="3411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4119040"/>
        <c:crosses val="autoZero"/>
        <c:auto val="1"/>
        <c:lblAlgn val="ctr"/>
        <c:lblOffset val="100"/>
        <c:noMultiLvlLbl val="0"/>
      </c:catAx>
      <c:valAx>
        <c:axId val="34119040"/>
        <c:scaling>
          <c:orientation val="minMax"/>
          <c:min val="0"/>
        </c:scaling>
        <c:delete val="0"/>
        <c:axPos val="l"/>
        <c:majorGridlines>
          <c:spPr>
            <a:ln cap="rnd"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4117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739816767361401"/>
          <c:y val="0.59453921201426296"/>
          <c:w val="0.16201925655212901"/>
          <c:h val="7.851867561703469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81906770292997E-2"/>
          <c:y val="4.3574263812240999E-2"/>
          <c:w val="0.71239740820734299"/>
          <c:h val="0.629198943920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7691917379588099E-2"/>
                  <c:y val="9.4525273073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22223</c:v>
                </c:pt>
                <c:pt idx="1">
                  <c:v>3750</c:v>
                </c:pt>
                <c:pt idx="2">
                  <c:v>5400</c:v>
                </c:pt>
                <c:pt idx="3">
                  <c:v>50</c:v>
                </c:pt>
                <c:pt idx="4">
                  <c:v>1906</c:v>
                </c:pt>
                <c:pt idx="5">
                  <c:v>1</c:v>
                </c:pt>
                <c:pt idx="6">
                  <c:v>717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02694968675646E-2"/>
                  <c:y val="1.43417655696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08965833914389E-2"/>
                  <c:y val="3.81599731719806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962857774527642E-3"/>
                  <c:y val="-2.2963949103016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99E-2"/>
                  <c:y val="-1.49110401754729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32098765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21833</c:v>
                </c:pt>
                <c:pt idx="1">
                  <c:v>6848</c:v>
                </c:pt>
                <c:pt idx="2">
                  <c:v>6197</c:v>
                </c:pt>
                <c:pt idx="3">
                  <c:v>236</c:v>
                </c:pt>
                <c:pt idx="4">
                  <c:v>1993</c:v>
                </c:pt>
                <c:pt idx="5">
                  <c:v>0</c:v>
                </c:pt>
                <c:pt idx="6">
                  <c:v>717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659072"/>
        <c:axId val="4660608"/>
      </c:barChart>
      <c:catAx>
        <c:axId val="465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4660608"/>
        <c:crosses val="autoZero"/>
        <c:auto val="1"/>
        <c:lblAlgn val="ctr"/>
        <c:lblOffset val="100"/>
        <c:noMultiLvlLbl val="0"/>
      </c:catAx>
      <c:valAx>
        <c:axId val="4660608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800" b="0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4659072"/>
        <c:crossesAt val="1"/>
        <c:crossBetween val="between"/>
      </c:valAx>
    </c:plotArea>
    <c:legend>
      <c:legendPos val="b"/>
      <c:layout>
        <c:manualLayout>
          <c:xMode val="edge"/>
          <c:yMode val="edge"/>
          <c:x val="0.557860209025413"/>
          <c:y val="0.33312446467044599"/>
          <c:w val="0.19252866732644799"/>
          <c:h val="6.269132650052580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81906770292997E-2"/>
          <c:y val="4.3574263812240999E-2"/>
          <c:w val="0.71239740820734299"/>
          <c:h val="0.629198943920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7691917379588099E-2"/>
                  <c:y val="9.4525273073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13693</c:v>
                </c:pt>
                <c:pt idx="1">
                  <c:v>18051</c:v>
                </c:pt>
                <c:pt idx="2">
                  <c:v>11512</c:v>
                </c:pt>
                <c:pt idx="3">
                  <c:v>175</c:v>
                </c:pt>
                <c:pt idx="4">
                  <c:v>1801</c:v>
                </c:pt>
                <c:pt idx="5">
                  <c:v>5</c:v>
                </c:pt>
                <c:pt idx="6">
                  <c:v>1451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02694968675646E-2"/>
                  <c:y val="1.43417655696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08965833914389E-2"/>
                  <c:y val="3.81599731719806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962857774527642E-3"/>
                  <c:y val="-2.2963949103016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99E-2"/>
                  <c:y val="-1.49110401754729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32098765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15701</c:v>
                </c:pt>
                <c:pt idx="1">
                  <c:v>14656</c:v>
                </c:pt>
                <c:pt idx="2">
                  <c:v>11435</c:v>
                </c:pt>
                <c:pt idx="3">
                  <c:v>846</c:v>
                </c:pt>
                <c:pt idx="4">
                  <c:v>2011</c:v>
                </c:pt>
                <c:pt idx="5">
                  <c:v>5</c:v>
                </c:pt>
                <c:pt idx="6">
                  <c:v>1451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09929984"/>
        <c:axId val="109931520"/>
      </c:barChart>
      <c:catAx>
        <c:axId val="10992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09931520"/>
        <c:crosses val="autoZero"/>
        <c:auto val="1"/>
        <c:lblAlgn val="ctr"/>
        <c:lblOffset val="100"/>
        <c:noMultiLvlLbl val="0"/>
      </c:catAx>
      <c:valAx>
        <c:axId val="109931520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800" b="0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09929984"/>
        <c:crossesAt val="1"/>
        <c:crossBetween val="between"/>
      </c:valAx>
    </c:plotArea>
    <c:legend>
      <c:legendPos val="b"/>
      <c:layout>
        <c:manualLayout>
          <c:xMode val="edge"/>
          <c:yMode val="edge"/>
          <c:x val="0.55786024047210092"/>
          <c:y val="0.44680869404205453"/>
          <c:w val="0.19252866732644799"/>
          <c:h val="6.269132650052580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513772811259301E-2"/>
          <c:y val="9.1907864965155198E-2"/>
          <c:w val="0.91575145033600802"/>
          <c:h val="0.84120318580867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2F90D5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3832687959325501E-2"/>
                  <c:y val="1.05317329317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8888888888889E-2"/>
                  <c:y val="5.0664977834072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8698292803096E-3"/>
                  <c:y val="1.266624445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4609487840928897E-3"/>
                  <c:y val="5.0664977834070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802521173700201E-2"/>
                  <c:y val="7.5997466751108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66107</c:v>
                </c:pt>
                <c:pt idx="1">
                  <c:v>1864</c:v>
                </c:pt>
                <c:pt idx="2">
                  <c:v>5361</c:v>
                </c:pt>
                <c:pt idx="3">
                  <c:v>75</c:v>
                </c:pt>
                <c:pt idx="4">
                  <c:v>3522</c:v>
                </c:pt>
                <c:pt idx="5">
                  <c:v>407</c:v>
                </c:pt>
                <c:pt idx="6">
                  <c:v>2922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8293636743418398E-2"/>
                  <c:y val="5.8378421506684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024691358025E-2"/>
                  <c:y val="1.30134217562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8698292803096E-3"/>
                  <c:y val="1.01329955668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8888888888889E-2"/>
                  <c:y val="8.31982765928799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609487840928897E-3"/>
                  <c:y val="7.5997466751108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6035174288450504E-3"/>
                  <c:y val="1.01329955668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68252</c:v>
                </c:pt>
                <c:pt idx="1">
                  <c:v>1985</c:v>
                </c:pt>
                <c:pt idx="2">
                  <c:v>5479</c:v>
                </c:pt>
                <c:pt idx="3">
                  <c:v>75</c:v>
                </c:pt>
                <c:pt idx="4">
                  <c:v>3323</c:v>
                </c:pt>
                <c:pt idx="5">
                  <c:v>407</c:v>
                </c:pt>
                <c:pt idx="6">
                  <c:v>2922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0252032"/>
        <c:axId val="110253568"/>
      </c:barChart>
      <c:catAx>
        <c:axId val="11025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10253568"/>
        <c:crosses val="autoZero"/>
        <c:auto val="1"/>
        <c:lblAlgn val="ctr"/>
        <c:lblOffset val="100"/>
        <c:noMultiLvlLbl val="0"/>
      </c:catAx>
      <c:valAx>
        <c:axId val="110253568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10252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07226572933499"/>
          <c:y val="0.62385419213902604"/>
          <c:w val="0.16110429674840199"/>
          <c:h val="6.0119006863272498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2F90D5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numFmt formatCode="&quot;$&quot;#,##0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503715</c:v>
                </c:pt>
                <c:pt idx="1">
                  <c:v>503715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80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 </a:t>
                    </a:r>
                    <a:r>
                      <a:rPr lang="en-US" sz="1400" dirty="0" smtClean="0"/>
                      <a:t>$503,715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dirty="0"/>
                      <a:t> </a:t>
                    </a:r>
                    <a:r>
                      <a:rPr lang="en-US" sz="1400" dirty="0" smtClean="0"/>
                      <a:t>$413,326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503715</c:v>
                </c:pt>
                <c:pt idx="1">
                  <c:v>413326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10045440"/>
        <c:axId val="110108672"/>
      </c:barChart>
      <c:catAx>
        <c:axId val="11004544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chemeClr val="tx2">
                    <a:lumMod val="75000"/>
                  </a:schemeClr>
                </a:solidFill>
                <a:latin typeface="+mj-lt"/>
              </a:defRPr>
            </a:pPr>
            <a:endParaRPr lang="en-US"/>
          </a:p>
        </c:txPr>
        <c:crossAx val="110108672"/>
        <c:crosses val="autoZero"/>
        <c:auto val="1"/>
        <c:lblAlgn val="ctr"/>
        <c:lblOffset val="100"/>
        <c:noMultiLvlLbl val="0"/>
      </c:catAx>
      <c:valAx>
        <c:axId val="110108672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100454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0.39039</cdr:x>
      <cdr:y>0.39001</cdr:y>
    </cdr:from>
    <cdr:to>
      <cdr:x>0.50237</cdr:x>
      <cdr:y>0.54406</cdr:y>
    </cdr:to>
    <cdr:grpSp>
      <cdr:nvGrpSpPr>
        <cdr:cNvPr id="2" name="Group 1"/>
        <cdr:cNvGrpSpPr/>
      </cdr:nvGrpSpPr>
      <cdr:grpSpPr>
        <a:xfrm xmlns:a="http://schemas.openxmlformats.org/drawingml/2006/main">
          <a:off x="4591064" y="1764551"/>
          <a:ext cx="1316908" cy="696979"/>
          <a:chOff x="16416661" y="2814257"/>
          <a:chExt cx="11640823" cy="1432077"/>
        </a:xfrm>
      </cdr:grpSpPr>
      <cdr:sp macro="" textlink="">
        <cdr:nvSpPr>
          <cdr:cNvPr id="3" name="Snip Diagonal Corner Rectangle 2"/>
          <cdr:cNvSpPr/>
        </cdr:nvSpPr>
        <cdr:spPr>
          <a:xfrm xmlns:a="http://schemas.openxmlformats.org/drawingml/2006/main">
            <a:off x="16416661" y="2814257"/>
            <a:ext cx="11640823" cy="1432074"/>
          </a:xfrm>
          <a:prstGeom xmlns:a="http://schemas.openxmlformats.org/drawingml/2006/main" prst="snip2DiagRect">
            <a:avLst/>
          </a:prstGeom>
          <a:solidFill xmlns:a="http://schemas.openxmlformats.org/drawingml/2006/main">
            <a:srgbClr val="64A6F1"/>
          </a:solidFill>
          <a:ln xmlns:a="http://schemas.openxmlformats.org/drawingml/2006/main">
            <a:noFill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 dirty="0"/>
          </a:p>
        </cdr:txBody>
      </cdr:sp>
      <cdr:sp macro="" textlink="">
        <cdr:nvSpPr>
          <cdr:cNvPr id="4" name="Title 1"/>
          <cdr:cNvSpPr txBox="1">
            <a:spLocks xmlns:a="http://schemas.openxmlformats.org/drawingml/2006/main"/>
          </cdr:cNvSpPr>
        </cdr:nvSpPr>
        <cdr:spPr bwMode="auto">
          <a:xfrm xmlns:a="http://schemas.openxmlformats.org/drawingml/2006/main">
            <a:off x="16703318" y="2814259"/>
            <a:ext cx="10855554" cy="14320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vert="horz" wrap="square" lIns="137160" tIns="45714" rIns="91429" bIns="45714" numCol="1" anchor="ctr" anchorCtr="0" compatLnSpc="1">
            <a:prstTxWarp prst="textNoShape">
              <a:avLst/>
            </a:prstTxWarp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Uniform and equipment expenses</a:t>
            </a:r>
            <a:endParaRPr lang="en-US" sz="1400" b="1" dirty="0">
              <a:solidFill>
                <a:srgbClr val="003274"/>
              </a:solidFill>
              <a:latin typeface="Calibri" panose="020F0502020204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0.40744</cdr:x>
      <cdr:y>0.54175</cdr:y>
    </cdr:from>
    <cdr:to>
      <cdr:x>0.41779</cdr:x>
      <cdr:y>0.60017</cdr:y>
    </cdr:to>
    <cdr:cxnSp macro="">
      <cdr:nvCxnSpPr>
        <cdr:cNvPr id="5" name="Straight Arrow Connector 4"/>
        <cdr:cNvCxnSpPr/>
      </cdr:nvCxnSpPr>
      <cdr:spPr>
        <a:xfrm xmlns:a="http://schemas.openxmlformats.org/drawingml/2006/main" flipH="1">
          <a:off x="4791543" y="3268106"/>
          <a:ext cx="121719" cy="35241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0.08363</cdr:x>
      <cdr:y>0.71879</cdr:y>
    </cdr:from>
    <cdr:to>
      <cdr:x>0.7796</cdr:x>
      <cdr:y>0.87492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68768" y="3922762"/>
          <a:ext cx="7230203" cy="852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0.08556</cdr:x>
      <cdr:y>0.7934</cdr:y>
    </cdr:from>
    <cdr:to>
      <cdr:x>0.78857</cdr:x>
      <cdr:y>0.89731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8837" y="4329985"/>
          <a:ext cx="7303325" cy="567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0.05207</cdr:x>
      <cdr:y>0.73321</cdr:y>
    </cdr:from>
    <cdr:to>
      <cdr:x>0.82181</cdr:x>
      <cdr:y>0.84036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540904" y="4001500"/>
          <a:ext cx="7996596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rgbClr val="003274"/>
              </a:solidFill>
              <a:latin typeface="Calibri" panose="020F0502020204030204" pitchFamily="34" charset="0"/>
            </a:rPr>
            <a:t>* The restricted reserves projection is as of March 31</a:t>
          </a:r>
          <a:r>
            <a:rPr lang="en-US" sz="1600" b="1" baseline="30000" dirty="0" smtClean="0">
              <a:solidFill>
                <a:srgbClr val="003274"/>
              </a:solidFill>
              <a:latin typeface="Calibri" panose="020F0502020204030204" pitchFamily="34" charset="0"/>
            </a:rPr>
            <a:t>st</a:t>
          </a:r>
          <a:r>
            <a:rPr lang="en-US" sz="1600" b="1" dirty="0" smtClean="0">
              <a:solidFill>
                <a:srgbClr val="003274"/>
              </a:solidFill>
              <a:latin typeface="Calibri" panose="020F0502020204030204" pitchFamily="34" charset="0"/>
            </a:rPr>
            <a:t> and may not reflect Ordinances adopted thereafter. </a:t>
          </a:r>
          <a:endParaRPr lang="en-US" sz="1600" b="1" dirty="0">
            <a:solidFill>
              <a:srgbClr val="003274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0.42665</cdr:x>
      <cdr:y>0.548</cdr:y>
    </cdr:from>
    <cdr:to>
      <cdr:x>0.44327</cdr:x>
      <cdr:y>0.63726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4653807" y="2981807"/>
          <a:ext cx="181331" cy="48570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0.18199</cdr:x>
      <cdr:y>0.23554</cdr:y>
    </cdr:from>
    <cdr:to>
      <cdr:x>0.20816</cdr:x>
      <cdr:y>0.25651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>
          <a:off x="1985112" y="1281619"/>
          <a:ext cx="285428" cy="1141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0.20398</cdr:x>
      <cdr:y>0.30506</cdr:y>
    </cdr:from>
    <cdr:to>
      <cdr:x>0.50788</cdr:x>
      <cdr:y>0.42537</cdr:y>
    </cdr:to>
    <cdr:grpSp>
      <cdr:nvGrpSpPr>
        <cdr:cNvPr id="2" name="Group 1"/>
        <cdr:cNvGrpSpPr/>
      </cdr:nvGrpSpPr>
      <cdr:grpSpPr>
        <a:xfrm xmlns:a="http://schemas.openxmlformats.org/drawingml/2006/main">
          <a:off x="2398846" y="1380205"/>
          <a:ext cx="3573924" cy="544328"/>
          <a:chOff x="74233637" y="1828871"/>
          <a:chExt cx="56977966" cy="2206806"/>
        </a:xfrm>
      </cdr:grpSpPr>
      <cdr:sp macro="" textlink="">
        <cdr:nvSpPr>
          <cdr:cNvPr id="3" name="Snip Diagonal Corner Rectangle 2"/>
          <cdr:cNvSpPr/>
        </cdr:nvSpPr>
        <cdr:spPr>
          <a:xfrm xmlns:a="http://schemas.openxmlformats.org/drawingml/2006/main">
            <a:off x="74233637" y="1828871"/>
            <a:ext cx="56977966" cy="2206802"/>
          </a:xfrm>
          <a:prstGeom xmlns:a="http://schemas.openxmlformats.org/drawingml/2006/main" prst="snip2DiagRect">
            <a:avLst/>
          </a:prstGeom>
          <a:solidFill xmlns:a="http://schemas.openxmlformats.org/drawingml/2006/main">
            <a:srgbClr val="64A6F1"/>
          </a:solidFill>
          <a:ln xmlns:a="http://schemas.openxmlformats.org/drawingml/2006/main">
            <a:noFill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 dirty="0"/>
          </a:p>
        </cdr:txBody>
      </cdr:sp>
      <cdr:sp macro="" textlink="">
        <cdr:nvSpPr>
          <cdr:cNvPr id="4" name="Title 1"/>
          <cdr:cNvSpPr txBox="1">
            <a:spLocks xmlns:a="http://schemas.openxmlformats.org/drawingml/2006/main"/>
          </cdr:cNvSpPr>
        </cdr:nvSpPr>
        <cdr:spPr bwMode="auto">
          <a:xfrm xmlns:a="http://schemas.openxmlformats.org/drawingml/2006/main">
            <a:off x="75636728" y="1828874"/>
            <a:ext cx="53134335" cy="2206803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vert="horz" wrap="square" lIns="137160" tIns="45714" rIns="91429" bIns="45714" numCol="1" anchor="ctr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Contractual </a:t>
            </a:r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services related to repair and maintenance of equipment and</a:t>
            </a:r>
          </a:p>
          <a:p xmlns:a="http://schemas.openxmlformats.org/drawingml/2006/main">
            <a:pPr algn="ctr"/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Facilities.</a:t>
            </a:r>
            <a:endParaRPr lang="en-US" sz="1400" b="1" dirty="0">
              <a:solidFill>
                <a:srgbClr val="003274"/>
              </a:solidFill>
              <a:latin typeface="Calibri" panose="020F0502020204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</cdr:x>
      <cdr:y>0.09906</cdr:y>
    </cdr:from>
    <cdr:to>
      <cdr:x>0</cdr:x>
      <cdr:y>0.09906</cdr:y>
    </cdr:to>
    <cdr:grpSp>
      <cdr:nvGrpSpPr>
        <cdr:cNvPr id="5" name="Group 4"/>
        <cdr:cNvGrpSpPr/>
      </cdr:nvGrpSpPr>
      <cdr:grpSpPr>
        <a:xfrm xmlns:a="http://schemas.openxmlformats.org/drawingml/2006/main">
          <a:off x="0" y="448184"/>
          <a:ext cx="0" cy="0"/>
          <a:chOff x="0" y="448184"/>
          <a:chExt cx="0" cy="0"/>
        </a:xfrm>
      </cdr:grpSpPr>
    </cdr:grp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0.03888</cdr:x>
      <cdr:y>0.76454</cdr:y>
    </cdr:from>
    <cdr:to>
      <cdr:x>0.73513</cdr:x>
      <cdr:y>0.85067</cdr:y>
    </cdr:to>
    <cdr:sp macro="" textlink="">
      <cdr:nvSpPr>
        <cdr:cNvPr id="2" name="Title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7200" y="4612078"/>
          <a:ext cx="8188036" cy="5195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137160" tIns="45714" rIns="91429" bIns="45714" numCol="1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600" b="1" dirty="0" smtClean="0">
              <a:solidFill>
                <a:srgbClr val="003274"/>
              </a:solidFill>
              <a:latin typeface="Calibri" panose="020F0502020204030204" pitchFamily="34" charset="0"/>
            </a:rPr>
            <a:t>* Ordinance 17-O-1154 was adopted in April to provide additional funding for Public Works</a:t>
          </a:r>
          <a:r>
            <a:rPr lang="en-US" sz="1400" b="1" dirty="0" smtClean="0">
              <a:solidFill>
                <a:srgbClr val="003274"/>
              </a:solidFill>
              <a:latin typeface="Calibri" panose="020F0502020204030204" pitchFamily="34" charset="0"/>
            </a:rPr>
            <a:t>.</a:t>
          </a:r>
          <a:endParaRPr lang="en-US" sz="1400" b="1" dirty="0">
            <a:solidFill>
              <a:srgbClr val="003274"/>
            </a:solidFill>
            <a:latin typeface="Calibri" panose="020F0502020204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Slidebcgrnd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455"/>
          <a:stretch/>
        </p:blipFill>
        <p:spPr>
          <a:xfrm>
            <a:off x="0" y="0"/>
            <a:ext cx="17286939" cy="7335238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86129" y="829116"/>
            <a:ext cx="8447146" cy="702310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E22E1C9-D88C-944C-AF71-20745A711C30}" type="datetimeFigureOut">
              <a:rPr lang="en-US" smtClean="0"/>
              <a:t>5/24/2017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C11E509-EDAD-7549-B425-DA708A1F8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E3523B9-78E1-4345-AA62-5BD6105820A1}" type="datetimeFigureOut">
              <a:rPr lang="en-US" smtClean="0"/>
              <a:pPr/>
              <a:t>5/24/2017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DCF597B0-247E-D54D-9977-2B387D3720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08129" rtl="0" eaLnBrk="1" latinLnBrk="0" hangingPunct="1">
      <a:defRPr sz="1100" kern="1200">
        <a:solidFill>
          <a:schemeClr val="tx1"/>
        </a:solidFill>
        <a:latin typeface="Franklin Gothic Book"/>
        <a:ea typeface="+mn-ea"/>
        <a:cs typeface="+mn-cs"/>
      </a:defRPr>
    </a:lvl1pPr>
    <a:lvl2pPr marL="408129" algn="l" defTabSz="408129" rtl="0" eaLnBrk="1" latinLnBrk="0" hangingPunct="1">
      <a:defRPr sz="1100" kern="1200">
        <a:solidFill>
          <a:schemeClr val="tx1"/>
        </a:solidFill>
        <a:latin typeface="Franklin Gothic Book"/>
        <a:ea typeface="+mn-ea"/>
        <a:cs typeface="+mn-cs"/>
      </a:defRPr>
    </a:lvl2pPr>
    <a:lvl3pPr marL="816257" algn="l" defTabSz="408129" rtl="0" eaLnBrk="1" latinLnBrk="0" hangingPunct="1">
      <a:defRPr sz="1100" kern="1200">
        <a:solidFill>
          <a:schemeClr val="tx1"/>
        </a:solidFill>
        <a:latin typeface="Franklin Gothic Book"/>
        <a:ea typeface="+mn-ea"/>
        <a:cs typeface="+mn-cs"/>
      </a:defRPr>
    </a:lvl3pPr>
    <a:lvl4pPr marL="1224386" algn="l" defTabSz="408129" rtl="0" eaLnBrk="1" latinLnBrk="0" hangingPunct="1">
      <a:defRPr sz="1100" kern="1200">
        <a:solidFill>
          <a:schemeClr val="tx1"/>
        </a:solidFill>
        <a:latin typeface="Franklin Gothic Book"/>
        <a:ea typeface="+mn-ea"/>
        <a:cs typeface="+mn-cs"/>
      </a:defRPr>
    </a:lvl4pPr>
    <a:lvl5pPr marL="1632515" algn="l" defTabSz="408129" rtl="0" eaLnBrk="1" latinLnBrk="0" hangingPunct="1">
      <a:defRPr sz="1100" kern="1200">
        <a:solidFill>
          <a:schemeClr val="tx1"/>
        </a:solidFill>
        <a:latin typeface="Franklin Gothic Book"/>
        <a:ea typeface="+mn-ea"/>
        <a:cs typeface="+mn-cs"/>
      </a:defRPr>
    </a:lvl5pPr>
    <a:lvl6pPr marL="2040643" algn="l" defTabSz="408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771" algn="l" defTabSz="408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900" algn="l" defTabSz="408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028" algn="l" defTabSz="408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$2MM in unfunded projects include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1.  Perry Blvd Collapse ($1.5MM)</a:t>
            </a:r>
          </a:p>
          <a:p>
            <a:r>
              <a:rPr lang="en-US" baseline="0" dirty="0" smtClean="0"/>
              <a:t>2.  Piedmont Drainage ($900K)</a:t>
            </a:r>
          </a:p>
          <a:p>
            <a:r>
              <a:rPr lang="en-US" baseline="0" dirty="0" smtClean="0"/>
              <a:t>3.  Northside Drive Utility Relocations ($600K)</a:t>
            </a:r>
          </a:p>
          <a:p>
            <a:r>
              <a:rPr lang="en-US" baseline="0" dirty="0" smtClean="0"/>
              <a:t>4.  NCR ROW Improvements ($800K)</a:t>
            </a:r>
          </a:p>
          <a:p>
            <a:r>
              <a:rPr lang="en-US" baseline="0" dirty="0" smtClean="0"/>
              <a:t>5.  West Marietta Blvd Swell enclosure ($300K)</a:t>
            </a:r>
          </a:p>
          <a:p>
            <a:r>
              <a:rPr lang="en-US" baseline="0" dirty="0" smtClean="0"/>
              <a:t>6.  Piedmont Wall collapse &amp; drainage ($2MM)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budget due to salary increases</a:t>
            </a:r>
            <a:r>
              <a:rPr lang="en-US" baseline="0" dirty="0" smtClean="0"/>
              <a:t> of $2.3M and overtime of $168K offset by vacant positions.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6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43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Water &amp; Wastewater fund </a:t>
            </a:r>
            <a:r>
              <a:rPr lang="en-US" dirty="0" smtClean="0"/>
              <a:t>revenue v</a:t>
            </a:r>
            <a:r>
              <a:rPr lang="en-US" dirty="0">
                <a:latin typeface="+mn-lt"/>
              </a:rPr>
              <a:t>ariance due to Water revenue more than anticipated. Expenditure Variance is due mainly to GEFA loan reserves, fund wide reserves, and bad debt reserves.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70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Enterprise Renewal &amp; Extension Fund 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97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Gaffney will present the Cash Pool and Cash Flow reports.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90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Other:</a:t>
            </a:r>
          </a:p>
          <a:p>
            <a:r>
              <a:rPr lang="en-US" dirty="0">
                <a:latin typeface="+mn-lt"/>
              </a:rPr>
              <a:t>Group Insurance		 10,715 </a:t>
            </a:r>
          </a:p>
          <a:p>
            <a:r>
              <a:rPr lang="en-US" dirty="0">
                <a:latin typeface="+mn-lt"/>
              </a:rPr>
              <a:t>Solid Waste Revenue		 1,646 </a:t>
            </a:r>
          </a:p>
          <a:p>
            <a:r>
              <a:rPr lang="en-US" dirty="0">
                <a:latin typeface="+mn-lt"/>
              </a:rPr>
              <a:t>Capital Finance		 12,564 </a:t>
            </a:r>
          </a:p>
          <a:p>
            <a:r>
              <a:rPr lang="en-US" dirty="0">
                <a:latin typeface="+mn-lt"/>
              </a:rPr>
              <a:t>Solid Waste R&amp;E		 -   </a:t>
            </a:r>
          </a:p>
          <a:p>
            <a:r>
              <a:rPr lang="en-US" dirty="0">
                <a:latin typeface="+mn-lt"/>
              </a:rPr>
              <a:t>Park Improvement	 	6,974 </a:t>
            </a:r>
          </a:p>
          <a:p>
            <a:r>
              <a:rPr lang="en-US" dirty="0">
                <a:latin typeface="+mn-lt"/>
              </a:rPr>
              <a:t>Special Assessment	 	2,663 </a:t>
            </a:r>
          </a:p>
          <a:p>
            <a:r>
              <a:rPr lang="en-US" dirty="0">
                <a:latin typeface="+mn-lt"/>
              </a:rPr>
              <a:t>Building Permits Revenue		 8,947 </a:t>
            </a:r>
          </a:p>
          <a:p>
            <a:r>
              <a:rPr lang="en-US" dirty="0">
                <a:latin typeface="+mn-lt"/>
              </a:rPr>
              <a:t>Hotel/Motel Tax	 	1,133 </a:t>
            </a:r>
          </a:p>
          <a:p>
            <a:r>
              <a:rPr lang="en-US" dirty="0">
                <a:latin typeface="+mn-lt"/>
              </a:rPr>
              <a:t>Civic Center R&amp;E	 	603 </a:t>
            </a:r>
          </a:p>
          <a:p>
            <a:r>
              <a:rPr lang="en-US" dirty="0">
                <a:latin typeface="+mn-lt"/>
              </a:rPr>
              <a:t>Annual Bond		 	346 </a:t>
            </a:r>
          </a:p>
          <a:p>
            <a:r>
              <a:rPr lang="en-US" dirty="0">
                <a:latin typeface="+mn-lt"/>
              </a:rPr>
              <a:t>Perpetual Care		 282 </a:t>
            </a:r>
          </a:p>
          <a:p>
            <a:r>
              <a:rPr lang="en-US" dirty="0">
                <a:latin typeface="+mn-lt"/>
              </a:rPr>
              <a:t>Downtown Parking Project Fund 	177 </a:t>
            </a:r>
          </a:p>
          <a:p>
            <a:r>
              <a:rPr lang="en-US" dirty="0">
                <a:latin typeface="+mn-lt"/>
              </a:rPr>
              <a:t>Rental/Motor Vehicle Tax	 	-  </a:t>
            </a:r>
          </a:p>
          <a:p>
            <a:r>
              <a:rPr lang="en-US" dirty="0">
                <a:latin typeface="+mn-lt"/>
              </a:rPr>
              <a:t>Total 			 46,050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50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88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0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Due to challenges in the Fulton County Assessor’s office, the 2016 tax bills did not go out consistent with last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39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 Kwaw will present the Debt and Investment portfolios and bond</a:t>
            </a:r>
            <a:r>
              <a:rPr lang="en-US" baseline="0" dirty="0" smtClean="0"/>
              <a:t>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6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38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9"/>
            <a:r>
              <a:rPr lang="en-US" dirty="0" smtClean="0"/>
              <a:t>3Q’16 investment </a:t>
            </a:r>
            <a:r>
              <a:rPr lang="en-US" dirty="0"/>
              <a:t>portfolio value totaled $</a:t>
            </a:r>
            <a:r>
              <a:rPr lang="en-US" dirty="0" smtClean="0"/>
              <a:t>2.511 </a:t>
            </a:r>
            <a:r>
              <a:rPr lang="en-US" dirty="0"/>
              <a:t>billion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9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9"/>
            <a:r>
              <a:rPr lang="en-US" sz="1100" dirty="0"/>
              <a:t>**These number do not reflect approx. $34mm in the Atlantic TAD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41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0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Rating Upgrades</a:t>
            </a:r>
          </a:p>
          <a:p>
            <a:r>
              <a:rPr lang="en-US" dirty="0" smtClean="0"/>
              <a:t>Moody’s GO Ratings outlook upgrade from Aa2 to Aa1</a:t>
            </a:r>
          </a:p>
          <a:p>
            <a:r>
              <a:rPr lang="en-US" dirty="0" smtClean="0"/>
              <a:t>S &amp; P GO ratings upgrade from AA to AA+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88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5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Due to challenges in the Fulton County Assessor’s office, the 2016 tax bills did not go out consistent with last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8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Fund is under budget</a:t>
            </a:r>
            <a:r>
              <a:rPr lang="en-US" baseline="0" dirty="0" smtClean="0"/>
              <a:t> by $3MM: Surplus of $14MM in Nondepartmental and $3MM in City Council offset by overages of $8MM in Police, $2MM in Fire, $2MM in AIM, and $2MM in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4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$8.4MM:</a:t>
            </a:r>
            <a:r>
              <a:rPr lang="en-US" baseline="0" dirty="0" smtClean="0"/>
              <a:t> Due to o</a:t>
            </a:r>
            <a:r>
              <a:rPr lang="en-US" dirty="0" smtClean="0"/>
              <a:t>vertime of</a:t>
            </a:r>
            <a:r>
              <a:rPr lang="en-US" baseline="0" dirty="0" smtClean="0"/>
              <a:t> </a:t>
            </a:r>
            <a:r>
              <a:rPr lang="en-US" dirty="0" smtClean="0"/>
              <a:t>$10.6MM offset by vacant positions</a:t>
            </a:r>
            <a:r>
              <a:rPr lang="en-US" baseline="0" dirty="0" smtClean="0"/>
              <a:t> of $7.5MM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salary increases of $2.3MM, </a:t>
            </a:r>
            <a:r>
              <a:rPr lang="en-US" baseline="0" dirty="0" smtClean="0"/>
              <a:t>1</a:t>
            </a:r>
            <a:r>
              <a:rPr lang="en-US" dirty="0" smtClean="0"/>
              <a:t>5 COPS Grant positions transferred to General Fund</a:t>
            </a:r>
            <a:r>
              <a:rPr lang="en-US" baseline="0" dirty="0" smtClean="0"/>
              <a:t> of </a:t>
            </a:r>
            <a:r>
              <a:rPr lang="en-US" dirty="0" smtClean="0"/>
              <a:t>$900K</a:t>
            </a:r>
            <a:r>
              <a:rPr lang="en-US" baseline="0" dirty="0" smtClean="0"/>
              <a:t> and uniform expenses of $1.3MM.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$8MM</a:t>
            </a:r>
            <a:r>
              <a:rPr lang="en-US" baseline="0" dirty="0" smtClean="0"/>
              <a:t> Reserves offset by $1.8MM Public Safety Equipment, $1.2MM City of Refuge, $550K Honeywell, and $270K Westside.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0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Over</a:t>
            </a:r>
            <a:r>
              <a:rPr lang="en-US" baseline="0" dirty="0" smtClean="0"/>
              <a:t> budget due to Overtime $544K and various funded and unfunded contract services such as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Emergency Replacement of Domestic Water System </a:t>
            </a:r>
            <a:r>
              <a:rPr lang="en-US" sz="1200" kern="1200" dirty="0" smtClean="0">
                <a:solidFill>
                  <a:srgbClr val="C00000"/>
                </a:solidFill>
                <a:effectLst/>
                <a:latin typeface="Franklin Gothic Book"/>
                <a:ea typeface="+mn-ea"/>
                <a:cs typeface="+mn-cs"/>
              </a:rPr>
              <a:t>($274K),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Electrical Repairs ($58K), Elevator Modernization ($65K), Access Control ($33K), Emergency Water Damage Repairs ($13K), Leak Repair at 143 Alabama St ($3K), Reentry Tracking System ($20K), Program Instruction ($30K), Body Worn Camera ($100K), and Promotional testing ($19K).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Pharmaceutical per year – currently averaging $333,600.00. The not to exceed amount of the contract was increased to $350,000.00.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Overage due to:</a:t>
            </a:r>
          </a:p>
          <a:p>
            <a:r>
              <a:rPr lang="en-US" baseline="0" dirty="0" smtClean="0"/>
              <a:t>1.  Extra help due to transition of Camp Best Friends staffing out of Trust Funds – $327,405 over budget </a:t>
            </a:r>
            <a:endParaRPr lang="en-US" dirty="0" smtClean="0"/>
          </a:p>
          <a:p>
            <a:r>
              <a:rPr lang="en-US" dirty="0" smtClean="0"/>
              <a:t>2.  Repair</a:t>
            </a:r>
            <a:r>
              <a:rPr lang="en-US" baseline="0" dirty="0" smtClean="0"/>
              <a:t>/maintenance of equipment and facilities - $445,956 over budget</a:t>
            </a:r>
          </a:p>
          <a:p>
            <a:r>
              <a:rPr lang="en-US" baseline="0" dirty="0" smtClean="0"/>
              <a:t>3.  Water/Sewer - $148K over budget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P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0" y="-57150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29" indent="0">
              <a:buNone/>
              <a:defRPr sz="2500"/>
            </a:lvl2pPr>
            <a:lvl3pPr marL="816257" indent="0">
              <a:buNone/>
              <a:defRPr sz="2200"/>
            </a:lvl3pPr>
            <a:lvl4pPr marL="1224386" indent="0">
              <a:buNone/>
              <a:defRPr sz="1800"/>
            </a:lvl4pPr>
            <a:lvl5pPr marL="1632515" indent="0">
              <a:buNone/>
              <a:defRPr sz="1800"/>
            </a:lvl5pPr>
            <a:lvl6pPr marL="2040643" indent="0">
              <a:buNone/>
              <a:defRPr sz="1800"/>
            </a:lvl6pPr>
            <a:lvl7pPr marL="2448771" indent="0">
              <a:buNone/>
              <a:defRPr sz="1800"/>
            </a:lvl7pPr>
            <a:lvl8pPr marL="2856900" indent="0">
              <a:buNone/>
              <a:defRPr sz="1800"/>
            </a:lvl8pPr>
            <a:lvl9pPr marL="3265028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08129" indent="0">
              <a:buNone/>
              <a:defRPr sz="1100"/>
            </a:lvl2pPr>
            <a:lvl3pPr marL="816257" indent="0">
              <a:buNone/>
              <a:defRPr sz="900"/>
            </a:lvl3pPr>
            <a:lvl4pPr marL="1224386" indent="0">
              <a:buNone/>
              <a:defRPr sz="800"/>
            </a:lvl4pPr>
            <a:lvl5pPr marL="1632515" indent="0">
              <a:buNone/>
              <a:defRPr sz="800"/>
            </a:lvl5pPr>
            <a:lvl6pPr marL="2040643" indent="0">
              <a:buNone/>
              <a:defRPr sz="800"/>
            </a:lvl6pPr>
            <a:lvl7pPr marL="2448771" indent="0">
              <a:buNone/>
              <a:defRPr sz="800"/>
            </a:lvl7pPr>
            <a:lvl8pPr marL="2856900" indent="0">
              <a:buNone/>
              <a:defRPr sz="800"/>
            </a:lvl8pPr>
            <a:lvl9pPr marL="3265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05982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/>
          <a:lstStyle/>
          <a:p>
            <a:fld id="{813A2E28-2C93-40D5-B72C-CA2556BD1E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8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123827"/>
            <a:ext cx="7378700" cy="7143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6088" y="1009653"/>
            <a:ext cx="8229600" cy="343138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51711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" y="1924050"/>
            <a:ext cx="9143999" cy="1574801"/>
          </a:xfrm>
        </p:spPr>
        <p:txBody>
          <a:bodyPr>
            <a:normAutofit/>
          </a:bodyPr>
          <a:lstStyle>
            <a:lvl1pPr algn="ctr">
              <a:defRPr sz="2700" spc="518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3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29" indent="0">
              <a:buNone/>
              <a:defRPr sz="1800" b="1"/>
            </a:lvl2pPr>
            <a:lvl3pPr marL="816257" indent="0">
              <a:buNone/>
              <a:defRPr sz="1600" b="1"/>
            </a:lvl3pPr>
            <a:lvl4pPr marL="1224386" indent="0">
              <a:buNone/>
              <a:defRPr sz="1400" b="1"/>
            </a:lvl4pPr>
            <a:lvl5pPr marL="1632515" indent="0">
              <a:buNone/>
              <a:defRPr sz="1400" b="1"/>
            </a:lvl5pPr>
            <a:lvl6pPr marL="2040643" indent="0">
              <a:buNone/>
              <a:defRPr sz="1400" b="1"/>
            </a:lvl6pPr>
            <a:lvl7pPr marL="2448771" indent="0">
              <a:buNone/>
              <a:defRPr sz="1400" b="1"/>
            </a:lvl7pPr>
            <a:lvl8pPr marL="2856900" indent="0">
              <a:buNone/>
              <a:defRPr sz="1400" b="1"/>
            </a:lvl8pPr>
            <a:lvl9pPr marL="3265028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29" indent="0">
              <a:buNone/>
              <a:defRPr sz="1800" b="1"/>
            </a:lvl2pPr>
            <a:lvl3pPr marL="816257" indent="0">
              <a:buNone/>
              <a:defRPr sz="1600" b="1"/>
            </a:lvl3pPr>
            <a:lvl4pPr marL="1224386" indent="0">
              <a:buNone/>
              <a:defRPr sz="1400" b="1"/>
            </a:lvl4pPr>
            <a:lvl5pPr marL="1632515" indent="0">
              <a:buNone/>
              <a:defRPr sz="1400" b="1"/>
            </a:lvl5pPr>
            <a:lvl6pPr marL="2040643" indent="0">
              <a:buNone/>
              <a:defRPr sz="1400" b="1"/>
            </a:lvl6pPr>
            <a:lvl7pPr marL="2448771" indent="0">
              <a:buNone/>
              <a:defRPr sz="1400" b="1"/>
            </a:lvl7pPr>
            <a:lvl8pPr marL="2856900" indent="0">
              <a:buNone/>
              <a:defRPr sz="1400" b="1"/>
            </a:lvl8pPr>
            <a:lvl9pPr marL="3265028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29" indent="0">
              <a:buNone/>
              <a:defRPr sz="1100"/>
            </a:lvl2pPr>
            <a:lvl3pPr marL="816257" indent="0">
              <a:buNone/>
              <a:defRPr sz="900"/>
            </a:lvl3pPr>
            <a:lvl4pPr marL="1224386" indent="0">
              <a:buNone/>
              <a:defRPr sz="800"/>
            </a:lvl4pPr>
            <a:lvl5pPr marL="1632515" indent="0">
              <a:buNone/>
              <a:defRPr sz="800"/>
            </a:lvl5pPr>
            <a:lvl6pPr marL="2040643" indent="0">
              <a:buNone/>
              <a:defRPr sz="800"/>
            </a:lvl6pPr>
            <a:lvl7pPr marL="2448771" indent="0">
              <a:buNone/>
              <a:defRPr sz="800"/>
            </a:lvl7pPr>
            <a:lvl8pPr marL="2856900" indent="0">
              <a:buNone/>
              <a:defRPr sz="800"/>
            </a:lvl8pPr>
            <a:lvl9pPr marL="3265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" y="3"/>
            <a:ext cx="9143391" cy="5143157"/>
          </a:xfrm>
          <a:prstGeom prst="rect">
            <a:avLst/>
          </a:prstGeom>
        </p:spPr>
      </p:pic>
      <p:pic>
        <p:nvPicPr>
          <p:cNvPr id="19" name="Picture 21" descr="Atlanta Seal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641" y="342901"/>
            <a:ext cx="742591" cy="54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5370"/>
            <a:ext cx="8229600" cy="3089255"/>
          </a:xfrm>
          <a:prstGeom prst="rect">
            <a:avLst/>
          </a:prstGeom>
        </p:spPr>
        <p:txBody>
          <a:bodyPr vert="horz" lIns="81626" tIns="40813" rIns="81626" bIns="4081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4001" y="4869659"/>
            <a:ext cx="2133600" cy="273844"/>
          </a:xfrm>
          <a:prstGeom prst="rect">
            <a:avLst/>
          </a:prstGeom>
        </p:spPr>
        <p:txBody>
          <a:bodyPr vert="horz" lIns="81626" tIns="40813" rIns="81626" bIns="40813" rtlCol="0" anchor="ctr"/>
          <a:lstStyle>
            <a:lvl1pPr algn="r"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1"/>
            <a:ext cx="6915619" cy="709394"/>
          </a:xfrm>
          <a:prstGeom prst="rect">
            <a:avLst/>
          </a:prstGeom>
        </p:spPr>
        <p:txBody>
          <a:bodyPr vert="horz" lIns="81626" tIns="40813" rIns="81626" bIns="4081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04801" y="982359"/>
            <a:ext cx="839046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4801" y="272966"/>
            <a:ext cx="839046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595438" y="384135"/>
            <a:ext cx="0" cy="50347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hf hdr="0" ftr="0" dt="0"/>
  <p:txStyles>
    <p:titleStyle>
      <a:lvl1pPr algn="l" defTabSz="408129" rtl="0" eaLnBrk="1" latinLnBrk="0" hangingPunct="1">
        <a:spcBef>
          <a:spcPct val="0"/>
        </a:spcBef>
        <a:buNone/>
        <a:defRPr sz="1900" b="1" i="0" kern="1200" cap="none" spc="27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46926" indent="-146926" algn="l" defTabSz="408129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1800" kern="1200" spc="0">
          <a:solidFill>
            <a:srgbClr val="003274"/>
          </a:solidFill>
          <a:latin typeface="+mn-lt"/>
          <a:ea typeface="+mn-ea"/>
          <a:cs typeface="+mn-cs"/>
        </a:defRPr>
      </a:lvl1pPr>
      <a:lvl2pPr marL="391804" indent="-228552" algn="l" defTabSz="408129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1800" kern="1200" spc="0">
          <a:solidFill>
            <a:srgbClr val="003274"/>
          </a:solidFill>
          <a:latin typeface="+mn-lt"/>
          <a:ea typeface="+mn-ea"/>
          <a:cs typeface="+mn-cs"/>
        </a:defRPr>
      </a:lvl2pPr>
      <a:lvl3pPr marL="1020321" indent="-204064" algn="l" defTabSz="408129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1800" kern="1200" spc="0">
          <a:solidFill>
            <a:srgbClr val="003274"/>
          </a:solidFill>
          <a:latin typeface="+mn-lt"/>
          <a:ea typeface="+mn-ea"/>
          <a:cs typeface="+mn-cs"/>
        </a:defRPr>
      </a:lvl3pPr>
      <a:lvl4pPr marL="1428450" indent="-204064" algn="l" defTabSz="408129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1800" kern="1200" spc="0">
          <a:solidFill>
            <a:srgbClr val="003274"/>
          </a:solidFill>
          <a:latin typeface="+mn-lt"/>
          <a:ea typeface="+mn-ea"/>
          <a:cs typeface="+mn-cs"/>
        </a:defRPr>
      </a:lvl4pPr>
      <a:lvl5pPr marL="1836579" indent="-204064" algn="l" defTabSz="408129" rtl="0" eaLnBrk="1" latinLnBrk="0" hangingPunct="1">
        <a:spcBef>
          <a:spcPct val="20000"/>
        </a:spcBef>
        <a:buClr>
          <a:srgbClr val="CC363A"/>
        </a:buClr>
        <a:buFont typeface="Arial"/>
        <a:buChar char="»"/>
        <a:defRPr sz="1800" kern="1200" spc="0">
          <a:solidFill>
            <a:srgbClr val="003274"/>
          </a:solidFill>
          <a:latin typeface="+mn-lt"/>
          <a:ea typeface="+mn-ea"/>
          <a:cs typeface="+mn-cs"/>
        </a:defRPr>
      </a:lvl5pPr>
      <a:lvl6pPr marL="2244707" indent="-204064" algn="l" defTabSz="40812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35" indent="-204064" algn="l" defTabSz="40812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64" indent="-204064" algn="l" defTabSz="40812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93" indent="-204064" algn="l" defTabSz="40812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9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7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86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15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43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71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00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28" algn="l" defTabSz="4081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tlanta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2306261"/>
            <a:ext cx="1289750" cy="94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" y="4472571"/>
            <a:ext cx="9096024" cy="340955"/>
          </a:xfrm>
          <a:prstGeom prst="rect">
            <a:avLst/>
          </a:prstGeom>
        </p:spPr>
        <p:txBody>
          <a:bodyPr wrap="square" lIns="81626" tIns="40813" rIns="81626" bIns="40813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cap="all" spc="62" dirty="0">
                <a:solidFill>
                  <a:schemeClr val="bg1"/>
                </a:solidFill>
                <a:cs typeface="Franklin Gothic Book"/>
              </a:rPr>
              <a:t>J. Anthony Beard, CFO   </a:t>
            </a:r>
            <a:r>
              <a:rPr lang="en-US" sz="1400" cap="all" spc="62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400" b="1" cap="all" spc="62" dirty="0">
                <a:solidFill>
                  <a:schemeClr val="bg1"/>
                </a:solidFill>
                <a:cs typeface="Franklin Gothic Book"/>
              </a:rPr>
              <a:t>   John Gaffney, Deputy CFO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58800" y="4447168"/>
            <a:ext cx="7950200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00" y="4818643"/>
            <a:ext cx="7950200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844799" y="76201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22240" y="3423706"/>
            <a:ext cx="10788480" cy="1499712"/>
          </a:xfrm>
          <a:prstGeom prst="rect">
            <a:avLst/>
          </a:prstGeom>
        </p:spPr>
        <p:txBody>
          <a:bodyPr lIns="81626" tIns="40813" rIns="81626" bIns="40813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1900" dirty="0"/>
              <a:t>City of Atlanta, department of finance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3000" dirty="0"/>
              <a:t>FY17 Third quarter report</a:t>
            </a:r>
            <a:br>
              <a:rPr lang="en-US" sz="3000" dirty="0"/>
            </a:br>
            <a:r>
              <a:rPr lang="en-US" sz="1400" dirty="0">
                <a:latin typeface="+mn-lt"/>
              </a:rPr>
              <a:t>May 24, 2017</a:t>
            </a:r>
          </a:p>
        </p:txBody>
      </p:sp>
    </p:spTree>
    <p:extLst>
      <p:ext uri="{BB962C8B-B14F-4D97-AF65-F5344CB8AC3E}">
        <p14:creationId xmlns:p14="http://schemas.microsoft.com/office/powerpoint/2010/main" val="13772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The Department of Public Works </a:t>
            </a:r>
            <a:r>
              <a:rPr lang="en-US" sz="1800" b="0" i="1" spc="0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8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00061"/>
              </p:ext>
            </p:extLst>
          </p:nvPr>
        </p:nvGraphicFramePr>
        <p:xfrm>
          <a:off x="0" y="771527"/>
          <a:ext cx="11760200" cy="452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275488" y="1270858"/>
            <a:ext cx="4108492" cy="893424"/>
            <a:chOff x="4828237" y="2024867"/>
            <a:chExt cx="3388060" cy="76032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893707" y="2024867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300" b="1" dirty="0">
                  <a:solidFill>
                    <a:srgbClr val="003274"/>
                  </a:solidFill>
                </a:rPr>
                <a:t>The Department of Public Works is expected to be under budget by 1.25% or $582K, which is due mainly to Purchased/Contracted Services.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FY17 GENERAL FUND DEPARTMENT HIGHLIGHTS</a:t>
            </a:r>
            <a:br>
              <a:rPr lang="en-US" dirty="0" smtClean="0"/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Department of Fire Services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352161"/>
              </p:ext>
            </p:extLst>
          </p:nvPr>
        </p:nvGraphicFramePr>
        <p:xfrm>
          <a:off x="-469900" y="771527"/>
          <a:ext cx="9359900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151369" y="1380508"/>
            <a:ext cx="4452637" cy="575169"/>
            <a:chOff x="5241595" y="1123541"/>
            <a:chExt cx="3953960" cy="1162050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5241595" y="1123541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5492391" y="1138268"/>
              <a:ext cx="3496770" cy="1132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 algn="ctr"/>
              <a:r>
                <a:rPr lang="en-US" sz="1300" b="1" dirty="0">
                  <a:solidFill>
                    <a:srgbClr val="003274"/>
                  </a:solidFill>
                </a:rPr>
                <a:t>The Department of Fire Services is expected to be over budget by 2.7% or $2.2MM due mainly to salary increases and overtime.</a:t>
              </a:r>
              <a:endParaRPr lang="en-US" sz="6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1610080" y="1862857"/>
            <a:ext cx="678222" cy="221264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12870" y="3267018"/>
            <a:ext cx="1892321" cy="804002"/>
            <a:chOff x="4796340" y="2176460"/>
            <a:chExt cx="3953960" cy="1162050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40" y="2176460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5063066" y="2176460"/>
              <a:ext cx="3496770" cy="1132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 algn="ctr"/>
              <a:r>
                <a:rPr lang="en-US" sz="1300" b="1" dirty="0">
                  <a:solidFill>
                    <a:srgbClr val="003274"/>
                  </a:solidFill>
                </a:rPr>
                <a:t>Maintenance Repairs for Stations and Buildings</a:t>
              </a:r>
              <a:endParaRPr lang="en-US" sz="6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2151363" y="4071018"/>
            <a:ext cx="0" cy="272393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nip Diagonal Corner Rectangle 15"/>
          <p:cNvSpPr/>
          <p:nvPr/>
        </p:nvSpPr>
        <p:spPr>
          <a:xfrm>
            <a:off x="3805860" y="3090283"/>
            <a:ext cx="2428689" cy="713543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946308" y="3088525"/>
            <a:ext cx="2121987" cy="69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438" tIns="40807" rIns="81615" bIns="4080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 algn="ctr"/>
            <a:r>
              <a:rPr lang="en-US" sz="1300" b="1" dirty="0">
                <a:solidFill>
                  <a:srgbClr val="003274"/>
                </a:solidFill>
              </a:rPr>
              <a:t>Fire station, building and communication needs, and EMS medical supplies.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526659" y="3732335"/>
            <a:ext cx="419651" cy="447229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8499" y="-790573"/>
            <a:ext cx="10363200" cy="5934075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OVER_blue2.jpg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685799"/>
            <a:ext cx="10363200" cy="5829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317751"/>
            <a:ext cx="9143391" cy="93979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924050"/>
            <a:ext cx="9144000" cy="1574801"/>
          </a:xfrm>
        </p:spPr>
        <p:txBody>
          <a:bodyPr/>
          <a:lstStyle/>
          <a:p>
            <a:r>
              <a:rPr lang="en-US" cap="all" dirty="0" smtClean="0"/>
              <a:t>Proprietary Funds Overview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8" y="221615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600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FY17 Airport Revenue Fund Projection</a:t>
            </a:r>
            <a:br>
              <a:rPr lang="en-US" cap="all" dirty="0" smtClean="0"/>
            </a:br>
            <a:r>
              <a:rPr lang="en-US" sz="1800" b="0" cap="all" dirty="0">
                <a:latin typeface="+mn-lt"/>
              </a:rPr>
              <a:t>(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000's) </a:t>
            </a:r>
            <a:endParaRPr lang="en-US" sz="1800" cap="small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423498"/>
              </p:ext>
            </p:extLst>
          </p:nvPr>
        </p:nvGraphicFramePr>
        <p:xfrm>
          <a:off x="502710" y="1371603"/>
          <a:ext cx="8539691" cy="344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23263" y="1024249"/>
            <a:ext cx="3372592" cy="694709"/>
            <a:chOff x="4828237" y="2024864"/>
            <a:chExt cx="3388060" cy="760332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67368" y="2024864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300" b="1" dirty="0">
                  <a:solidFill>
                    <a:srgbClr val="003274"/>
                  </a:solidFill>
                </a:rPr>
                <a:t>$90MM savings related to:</a:t>
              </a:r>
            </a:p>
            <a:p>
              <a:pPr marL="255080" indent="-255080" algn="just"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rgbClr val="003274"/>
                  </a:solidFill>
                </a:rPr>
                <a:t>$80MM reserves</a:t>
              </a:r>
            </a:p>
            <a:p>
              <a:pPr marL="255080" indent="-255080" algn="just"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rgbClr val="003274"/>
                  </a:solidFill>
                </a:rPr>
                <a:t>$8MM service contracts</a:t>
              </a:r>
            </a:p>
            <a:p>
              <a:pPr marL="255080" indent="-255080" algn="just"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rgbClr val="003274"/>
                  </a:solidFill>
                </a:rPr>
                <a:t>$2MM vacant positions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1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FY17 Water &amp; Wastewater Revenue Fund Projection</a:t>
            </a:r>
            <a:br>
              <a:rPr lang="en-US" cap="all" dirty="0" smtClean="0"/>
            </a:br>
            <a:r>
              <a:rPr lang="en-US" b="0" cap="all" dirty="0" smtClean="0">
                <a:latin typeface="+mn-lt"/>
              </a:rPr>
              <a:t>(</a:t>
            </a:r>
            <a:r>
              <a:rPr lang="en-US" b="0" i="1" dirty="0" smtClean="0">
                <a:solidFill>
                  <a:schemeClr val="bg1"/>
                </a:solidFill>
                <a:latin typeface="+mn-lt"/>
              </a:rPr>
              <a:t>000's) </a:t>
            </a:r>
            <a:endParaRPr lang="en-US" cap="all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465246"/>
              </p:ext>
            </p:extLst>
          </p:nvPr>
        </p:nvGraphicFramePr>
        <p:xfrm>
          <a:off x="457201" y="1371603"/>
          <a:ext cx="8686800" cy="344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98276" y="1024244"/>
            <a:ext cx="3372592" cy="694709"/>
            <a:chOff x="4828237" y="2024864"/>
            <a:chExt cx="3388060" cy="760332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67368" y="2024864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300" b="1" dirty="0">
                  <a:solidFill>
                    <a:srgbClr val="003274"/>
                  </a:solidFill>
                </a:rPr>
                <a:t>$68MM savings related to:</a:t>
              </a:r>
            </a:p>
            <a:p>
              <a:pPr marL="255080" indent="-255080" algn="just"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rgbClr val="003274"/>
                  </a:solidFill>
                </a:rPr>
                <a:t>Fund-wide reserves</a:t>
              </a:r>
            </a:p>
            <a:p>
              <a:pPr marL="255080" indent="-255080" algn="just"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rgbClr val="003274"/>
                  </a:solidFill>
                </a:rPr>
                <a:t>GEFA loan reserves</a:t>
              </a:r>
            </a:p>
            <a:p>
              <a:pPr marL="255080" indent="-255080" algn="just"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rgbClr val="003274"/>
                  </a:solidFill>
                </a:rPr>
                <a:t>Bad debt reserves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27500066"/>
              </p:ext>
            </p:extLst>
          </p:nvPr>
        </p:nvGraphicFramePr>
        <p:xfrm>
          <a:off x="-283230" y="850571"/>
          <a:ext cx="9299004" cy="412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57200" y="274321"/>
            <a:ext cx="6915619" cy="709394"/>
          </a:xfrm>
          <a:prstGeom prst="rect">
            <a:avLst/>
          </a:prstGeom>
        </p:spPr>
        <p:txBody>
          <a:bodyPr vert="horz" lIns="81626" tIns="40813" rIns="81626" bIns="40813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cap="none" spc="3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all" dirty="0">
                <a:solidFill>
                  <a:srgbClr val="FFFFFF"/>
                </a:solidFill>
              </a:rPr>
              <a:t>ENTERPRISE RENEWAL &amp; EXTENSION FUND BALANCE</a:t>
            </a:r>
          </a:p>
          <a:p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2017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095499" y="314325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2E28-2C93-40D5-B72C-CA2556BD1E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blu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317751"/>
            <a:ext cx="9143391" cy="939799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" y="1924050"/>
            <a:ext cx="9143999" cy="1574801"/>
          </a:xfrm>
        </p:spPr>
        <p:txBody>
          <a:bodyPr/>
          <a:lstStyle/>
          <a:p>
            <a:r>
              <a:rPr lang="en-US" cap="all" dirty="0" smtClean="0"/>
              <a:t>Cash Pool Report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8" y="221615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317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Investment in the Cash Pool</a:t>
            </a:r>
            <a:r>
              <a:rPr lang="en-US" sz="1800" cap="all" dirty="0"/>
              <a:t/>
            </a:r>
            <a:br>
              <a:rPr lang="en-US" sz="1800" cap="all" dirty="0"/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2017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449247"/>
              </p:ext>
            </p:extLst>
          </p:nvPr>
        </p:nvGraphicFramePr>
        <p:xfrm>
          <a:off x="712025" y="1283107"/>
          <a:ext cx="9334500" cy="358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800600" y="1168363"/>
            <a:ext cx="3644900" cy="737412"/>
            <a:chOff x="5014012" y="2147006"/>
            <a:chExt cx="3736288" cy="1191504"/>
          </a:xfrm>
        </p:grpSpPr>
        <p:sp>
          <p:nvSpPr>
            <p:cNvPr id="9" name="Snip Diagonal Corner Rectangle 8"/>
            <p:cNvSpPr/>
            <p:nvPr/>
          </p:nvSpPr>
          <p:spPr>
            <a:xfrm>
              <a:off x="5014012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063066" y="2147006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1C4486"/>
                  </a:solidFill>
                </a:rPr>
                <a:t>Funds with Positive Balances </a:t>
              </a:r>
              <a:br>
                <a:rPr lang="en-US" b="1" dirty="0">
                  <a:solidFill>
                    <a:srgbClr val="1C4486"/>
                  </a:solidFill>
                </a:rPr>
              </a:br>
              <a:r>
                <a:rPr lang="en-US" b="1" dirty="0">
                  <a:solidFill>
                    <a:srgbClr val="1C4486"/>
                  </a:solidFill>
                </a:rPr>
                <a:t>Total $2.1B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371598" y="1628775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>
                <a:solidFill>
                  <a:srgbClr val="FFFFFF"/>
                </a:solidFill>
              </a:rPr>
              <a:t>Investment in the Cash Pool</a:t>
            </a:r>
            <a:br>
              <a:rPr lang="en-US" cap="all" dirty="0" smtClean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2017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 (000's)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219938"/>
              </p:ext>
            </p:extLst>
          </p:nvPr>
        </p:nvGraphicFramePr>
        <p:xfrm>
          <a:off x="344489" y="1123951"/>
          <a:ext cx="8469312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387478" y="1121847"/>
            <a:ext cx="3296024" cy="840305"/>
            <a:chOff x="5014012" y="2147006"/>
            <a:chExt cx="3736288" cy="1191504"/>
          </a:xfrm>
        </p:grpSpPr>
        <p:sp>
          <p:nvSpPr>
            <p:cNvPr id="7" name="Snip Diagonal Corner Rectangle 6"/>
            <p:cNvSpPr/>
            <p:nvPr/>
          </p:nvSpPr>
          <p:spPr>
            <a:xfrm>
              <a:off x="5014012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5063066" y="2147006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2F5897">
                      <a:lumMod val="75000"/>
                    </a:srgbClr>
                  </a:solidFill>
                </a:rPr>
                <a:t>Funds with Negative Balances total $34MM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blu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" y="2317751"/>
            <a:ext cx="9143391" cy="939799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924050"/>
            <a:ext cx="9144000" cy="1574801"/>
          </a:xfrm>
        </p:spPr>
        <p:txBody>
          <a:bodyPr/>
          <a:lstStyle/>
          <a:p>
            <a:pPr algn="ctr"/>
            <a:r>
              <a:rPr lang="en-US" cap="all" dirty="0" smtClean="0"/>
              <a:t>General Fund</a:t>
            </a:r>
            <a:br>
              <a:rPr lang="en-US" cap="all" dirty="0" smtClean="0"/>
            </a:br>
            <a:r>
              <a:rPr lang="en-US" cap="all" dirty="0" smtClean="0"/>
              <a:t>Statement of cash flows report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8" y="2216150"/>
            <a:ext cx="8407401" cy="1143000"/>
            <a:chOff x="389466" y="2700867"/>
            <a:chExt cx="2184400" cy="9017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7927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666" y="-1000124"/>
            <a:ext cx="11379200" cy="6400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18273" y="1"/>
            <a:ext cx="4690533" cy="5143500"/>
            <a:chOff x="803935" y="0"/>
            <a:chExt cx="3606801" cy="6858000"/>
          </a:xfrm>
        </p:grpSpPr>
        <p:sp>
          <p:nvSpPr>
            <p:cNvPr id="3" name="Rectangle 2"/>
            <p:cNvSpPr/>
            <p:nvPr/>
          </p:nvSpPr>
          <p:spPr>
            <a:xfrm>
              <a:off x="803935" y="0"/>
              <a:ext cx="3606801" cy="68580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83335" y="241300"/>
              <a:ext cx="3048000" cy="63119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768605" y="190503"/>
            <a:ext cx="3606801" cy="99984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800000"/>
                </a:solidFill>
              </a:rPr>
              <a:t>AGENDA</a:t>
            </a:r>
            <a:endParaRPr lang="en-US" sz="2500" spc="429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06854" y="1190349"/>
            <a:ext cx="3330294" cy="3124281"/>
          </a:xfrm>
          <a:prstGeom prst="rect">
            <a:avLst/>
          </a:prstGeom>
        </p:spPr>
        <p:txBody>
          <a:bodyPr wrap="square" lIns="81626" tIns="40813" rIns="81626" bIns="40813">
            <a:spAutoFit/>
          </a:bodyPr>
          <a:lstStyle/>
          <a:p>
            <a:pPr>
              <a:buClr>
                <a:schemeClr val="bg1"/>
              </a:buClr>
              <a:tabLst>
                <a:tab pos="306097" algn="l"/>
              </a:tabLst>
            </a:pPr>
            <a:r>
              <a:rPr lang="en-US" sz="1300" b="1" dirty="0">
                <a:solidFill>
                  <a:srgbClr val="1C4486"/>
                </a:solidFill>
                <a:latin typeface="+mj-lt"/>
              </a:rPr>
              <a:t>OPERATING FUNDS OVERVIEW</a:t>
            </a:r>
          </a:p>
          <a:p>
            <a:pPr>
              <a:buClr>
                <a:schemeClr val="bg1"/>
              </a:buClr>
              <a:tabLst>
                <a:tab pos="306097" algn="l"/>
              </a:tabLst>
            </a:pPr>
            <a:r>
              <a:rPr lang="en-US" sz="1300" dirty="0">
                <a:solidFill>
                  <a:srgbClr val="1C4486"/>
                </a:solidFill>
              </a:rPr>
              <a:t>   </a:t>
            </a:r>
            <a:r>
              <a:rPr lang="en-US" sz="1300" b="1" dirty="0">
                <a:solidFill>
                  <a:srgbClr val="1C4486"/>
                </a:solidFill>
              </a:rPr>
              <a:t>Governmental Funds Overview</a:t>
            </a:r>
          </a:p>
          <a:p>
            <a:pPr marL="158717" lvl="1">
              <a:buClr>
                <a:schemeClr val="bg1"/>
              </a:buClr>
              <a:tabLst>
                <a:tab pos="464813" algn="l"/>
                <a:tab pos="510161" algn="l"/>
                <a:tab pos="714225" algn="l"/>
              </a:tabLst>
            </a:pPr>
            <a:r>
              <a:rPr lang="en-US" sz="1300" dirty="0">
                <a:solidFill>
                  <a:srgbClr val="1C4486"/>
                </a:solidFill>
              </a:rPr>
              <a:t>  General Fund</a:t>
            </a:r>
          </a:p>
          <a:p>
            <a:pPr marL="158717" lvl="1">
              <a:buClr>
                <a:schemeClr val="bg1"/>
              </a:buClr>
              <a:tabLst>
                <a:tab pos="464813" algn="l"/>
                <a:tab pos="510161" algn="l"/>
                <a:tab pos="714225" algn="l"/>
              </a:tabLst>
            </a:pPr>
            <a:r>
              <a:rPr lang="en-US" sz="1300" dirty="0">
                <a:solidFill>
                  <a:srgbClr val="1C4486"/>
                </a:solidFill>
              </a:rPr>
              <a:t>  General Fund Balance Projection</a:t>
            </a:r>
          </a:p>
          <a:p>
            <a:pPr marL="158717">
              <a:buClr>
                <a:schemeClr val="bg1"/>
              </a:buClr>
              <a:tabLst>
                <a:tab pos="464813" algn="l"/>
                <a:tab pos="510161" algn="l"/>
                <a:tab pos="714225" algn="l"/>
              </a:tabLst>
            </a:pPr>
            <a:r>
              <a:rPr lang="en-US" sz="1300" dirty="0">
                <a:solidFill>
                  <a:srgbClr val="1C4486"/>
                </a:solidFill>
              </a:rPr>
              <a:t>  Special Revenue Funds</a:t>
            </a:r>
          </a:p>
          <a:p>
            <a:pPr>
              <a:spcBef>
                <a:spcPts val="964"/>
              </a:spcBef>
              <a:buClr>
                <a:schemeClr val="bg1"/>
              </a:buClr>
              <a:tabLst>
                <a:tab pos="306097" algn="l"/>
              </a:tabLst>
            </a:pPr>
            <a:r>
              <a:rPr lang="en-US" sz="1300" b="1" dirty="0">
                <a:solidFill>
                  <a:srgbClr val="1C4486"/>
                </a:solidFill>
              </a:rPr>
              <a:t>    Proprietary Funds Overview</a:t>
            </a:r>
          </a:p>
          <a:p>
            <a:pPr marL="158717" lvl="1" indent="-158717">
              <a:buClr>
                <a:schemeClr val="bg1"/>
              </a:buClr>
              <a:tabLst>
                <a:tab pos="464813" algn="l"/>
                <a:tab pos="612193" algn="l"/>
              </a:tabLst>
            </a:pPr>
            <a:r>
              <a:rPr lang="en-US" sz="1300" dirty="0">
                <a:solidFill>
                  <a:srgbClr val="1C4486"/>
                </a:solidFill>
              </a:rPr>
              <a:t>	   Enterprise Funds</a:t>
            </a:r>
          </a:p>
          <a:p>
            <a:pPr marL="158717" lvl="1" indent="-158717">
              <a:buClr>
                <a:schemeClr val="bg1"/>
              </a:buClr>
              <a:tabLst>
                <a:tab pos="464813" algn="l"/>
                <a:tab pos="612193" algn="l"/>
              </a:tabLst>
            </a:pPr>
            <a:r>
              <a:rPr lang="en-US" sz="1300" dirty="0">
                <a:solidFill>
                  <a:srgbClr val="1C4486"/>
                </a:solidFill>
              </a:rPr>
              <a:t>	   Proprietary Fund Balance</a:t>
            </a:r>
          </a:p>
          <a:p>
            <a:pPr>
              <a:spcBef>
                <a:spcPts val="964"/>
              </a:spcBef>
              <a:buClr>
                <a:schemeClr val="bg1"/>
              </a:buClr>
              <a:tabLst>
                <a:tab pos="306097" algn="l"/>
              </a:tabLst>
            </a:pPr>
            <a:r>
              <a:rPr lang="en-US" sz="1300" b="1" dirty="0">
                <a:solidFill>
                  <a:srgbClr val="1C4486"/>
                </a:solidFill>
                <a:latin typeface="+mj-lt"/>
              </a:rPr>
              <a:t>CASH POOL REPORT</a:t>
            </a:r>
          </a:p>
          <a:p>
            <a:pPr>
              <a:spcBef>
                <a:spcPts val="964"/>
              </a:spcBef>
              <a:buClr>
                <a:schemeClr val="bg1"/>
              </a:buClr>
              <a:tabLst>
                <a:tab pos="306097" algn="l"/>
              </a:tabLst>
            </a:pPr>
            <a:r>
              <a:rPr lang="en-US" sz="1300" b="1" dirty="0">
                <a:solidFill>
                  <a:srgbClr val="1C4486"/>
                </a:solidFill>
                <a:latin typeface="+mj-lt"/>
              </a:rPr>
              <a:t>STATEMENT OF CASH FLOWS</a:t>
            </a:r>
          </a:p>
          <a:p>
            <a:pPr>
              <a:spcBef>
                <a:spcPts val="964"/>
              </a:spcBef>
              <a:buClr>
                <a:schemeClr val="bg1"/>
              </a:buClr>
              <a:tabLst>
                <a:tab pos="306097" algn="l"/>
              </a:tabLst>
            </a:pPr>
            <a:r>
              <a:rPr lang="en-US" sz="1300" b="1" dirty="0">
                <a:solidFill>
                  <a:srgbClr val="1C4486"/>
                </a:solidFill>
                <a:latin typeface="+mj-lt"/>
              </a:rPr>
              <a:t>DEBT/INVESTMENT PORTFOLIOS</a:t>
            </a:r>
          </a:p>
          <a:p>
            <a:pPr>
              <a:spcBef>
                <a:spcPts val="964"/>
              </a:spcBef>
              <a:buClr>
                <a:schemeClr val="bg1"/>
              </a:buClr>
              <a:tabLst>
                <a:tab pos="306097" algn="l"/>
              </a:tabLst>
            </a:pPr>
            <a:r>
              <a:rPr lang="en-US" sz="1300" b="1" dirty="0">
                <a:solidFill>
                  <a:srgbClr val="1C4486"/>
                </a:solidFill>
                <a:latin typeface="+mj-lt"/>
              </a:rPr>
              <a:t>BOND RATINGS</a:t>
            </a:r>
          </a:p>
        </p:txBody>
      </p:sp>
      <p:pic>
        <p:nvPicPr>
          <p:cNvPr id="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067" y="3947617"/>
            <a:ext cx="1185868" cy="86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3479801" y="942695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9801" y="495019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FY16 vs. FY17 General Fund Cash Flows</a:t>
            </a:r>
            <a:br>
              <a:rPr lang="en-US" cap="all" dirty="0" smtClean="0"/>
            </a:b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800" b="0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6008455"/>
              </p:ext>
            </p:extLst>
          </p:nvPr>
        </p:nvGraphicFramePr>
        <p:xfrm>
          <a:off x="596900" y="1377556"/>
          <a:ext cx="8229600" cy="344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533608" y="1119899"/>
            <a:ext cx="3296024" cy="842253"/>
            <a:chOff x="4046088" y="2144244"/>
            <a:chExt cx="3736288" cy="1194266"/>
          </a:xfrm>
        </p:grpSpPr>
        <p:sp>
          <p:nvSpPr>
            <p:cNvPr id="10" name="Snip Diagonal Corner Rectangle 9"/>
            <p:cNvSpPr/>
            <p:nvPr/>
          </p:nvSpPr>
          <p:spPr>
            <a:xfrm>
              <a:off x="4046088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070615" y="2144244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Ending Balance as of</a:t>
              </a:r>
              <a:br>
                <a:rPr lang="en-US" sz="16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</a:br>
              <a:r>
                <a:rPr lang="en-US" sz="16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 March 31, 2017 Totals </a:t>
              </a:r>
              <a:br>
                <a:rPr lang="en-US" sz="16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</a:br>
              <a:r>
                <a:rPr lang="en-US" sz="16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$287,218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6901" y="4764881"/>
            <a:ext cx="7772400" cy="209550"/>
            <a:chOff x="1066800" y="5105400"/>
            <a:chExt cx="7518400" cy="2794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66800" y="5105400"/>
              <a:ext cx="751840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66800" y="5384800"/>
              <a:ext cx="751840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111503" y="4057651"/>
            <a:ext cx="3313151" cy="838200"/>
            <a:chOff x="3111500" y="5118100"/>
            <a:chExt cx="3313151" cy="14097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111500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99051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24651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_blu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317751"/>
            <a:ext cx="9143391" cy="939799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" y="1924050"/>
            <a:ext cx="9143391" cy="1574801"/>
          </a:xfrm>
        </p:spPr>
        <p:txBody>
          <a:bodyPr/>
          <a:lstStyle/>
          <a:p>
            <a:r>
              <a:rPr lang="en-US" cap="all" dirty="0" smtClean="0"/>
              <a:t>Debt/Investment Portfolios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8" y="221615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551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Debt Portfolio – Total Debt Outstanding</a:t>
            </a:r>
            <a:br>
              <a:rPr lang="en-US" cap="all" dirty="0" smtClean="0"/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2017 (000's)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469218"/>
              </p:ext>
            </p:extLst>
          </p:nvPr>
        </p:nvGraphicFramePr>
        <p:xfrm>
          <a:off x="457200" y="983715"/>
          <a:ext cx="6490334" cy="291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nip Diagonal Corner Rectangle 5"/>
          <p:cNvSpPr/>
          <p:nvPr/>
        </p:nvSpPr>
        <p:spPr>
          <a:xfrm>
            <a:off x="6947534" y="1081769"/>
            <a:ext cx="1943100" cy="1095375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75997" y="1283207"/>
            <a:ext cx="1686185" cy="821087"/>
          </a:xfrm>
          <a:prstGeom prst="rect">
            <a:avLst/>
          </a:prstGeom>
        </p:spPr>
        <p:txBody>
          <a:bodyPr wrap="square" lIns="81626" tIns="40813" rIns="81626" bIns="40813">
            <a:spAutoFit/>
          </a:bodyPr>
          <a:lstStyle/>
          <a:p>
            <a:r>
              <a:rPr lang="en-US" b="1" dirty="0">
                <a:solidFill>
                  <a:srgbClr val="1C4486"/>
                </a:solidFill>
                <a:latin typeface="+mj-lt"/>
              </a:rPr>
              <a:t>Total Debt Outstanding is </a:t>
            </a:r>
            <a:r>
              <a:rPr lang="en-US" b="1" dirty="0" smtClean="0">
                <a:solidFill>
                  <a:srgbClr val="1C4486"/>
                </a:solidFill>
                <a:latin typeface="+mj-lt"/>
              </a:rPr>
              <a:t>$6.94B</a:t>
            </a:r>
            <a:endParaRPr lang="en-US" b="1" dirty="0">
              <a:solidFill>
                <a:srgbClr val="1C4486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76421"/>
              </p:ext>
            </p:extLst>
          </p:nvPr>
        </p:nvGraphicFramePr>
        <p:xfrm>
          <a:off x="1614197" y="3491344"/>
          <a:ext cx="6745184" cy="1533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494"/>
                <a:gridCol w="1967345"/>
                <a:gridCol w="1967345"/>
              </a:tblGrid>
              <a:tr h="25552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FY16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Obligation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350,285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354,380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Fund &amp; Other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$278,499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307,432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 Allocation Districts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$499,385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441,410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Aviation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$2,880,645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$3,002,125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Watershed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2,929,672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$2,978,556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1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Investment Portfolio</a:t>
            </a:r>
            <a:br>
              <a:rPr lang="en-US" cap="all" dirty="0" smtClean="0"/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2017 </a:t>
            </a:r>
            <a:endParaRPr lang="en-US" sz="18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9565996"/>
              </p:ext>
            </p:extLst>
          </p:nvPr>
        </p:nvGraphicFramePr>
        <p:xfrm>
          <a:off x="914401" y="914401"/>
          <a:ext cx="77724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36573"/>
              </p:ext>
            </p:extLst>
          </p:nvPr>
        </p:nvGraphicFramePr>
        <p:xfrm>
          <a:off x="1403350" y="1250959"/>
          <a:ext cx="6413500" cy="359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nip Diagonal Corner Rectangle 5"/>
          <p:cNvSpPr/>
          <p:nvPr/>
        </p:nvSpPr>
        <p:spPr>
          <a:xfrm>
            <a:off x="5613401" y="1150425"/>
            <a:ext cx="3382460" cy="792677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56020" y="1266837"/>
            <a:ext cx="3233609" cy="574866"/>
          </a:xfrm>
          <a:prstGeom prst="rect">
            <a:avLst/>
          </a:prstGeom>
        </p:spPr>
        <p:txBody>
          <a:bodyPr wrap="square" lIns="81626" tIns="40813" rIns="81626" bIns="40813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Total Investment Portfolio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Totaled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$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2.6B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Investment Portfolio</a:t>
            </a:r>
            <a:br>
              <a:rPr lang="en-US" cap="all" dirty="0"/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2017</a:t>
            </a:r>
            <a:endParaRPr lang="en-US" sz="18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005657"/>
              </p:ext>
            </p:extLst>
          </p:nvPr>
        </p:nvGraphicFramePr>
        <p:xfrm>
          <a:off x="838203" y="1072780"/>
          <a:ext cx="7795161" cy="304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1" y="4835786"/>
            <a:ext cx="4457700" cy="220923"/>
          </a:xfrm>
          <a:prstGeom prst="rect">
            <a:avLst/>
          </a:prstGeom>
          <a:noFill/>
        </p:spPr>
        <p:txBody>
          <a:bodyPr wrap="square" lIns="81626" tIns="40813" rIns="81626" bIns="40813" rtlCol="0">
            <a:spAutoFit/>
          </a:bodyPr>
          <a:lstStyle/>
          <a:p>
            <a:r>
              <a:rPr lang="en-US" sz="900" i="1" dirty="0">
                <a:solidFill>
                  <a:prstClr val="black"/>
                </a:solidFill>
              </a:rPr>
              <a:t>**Numbers do not reflect approx. $34MM in the Atlantic TAD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60292"/>
              </p:ext>
            </p:extLst>
          </p:nvPr>
        </p:nvGraphicFramePr>
        <p:xfrm>
          <a:off x="154379" y="4143992"/>
          <a:ext cx="8583221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58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79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21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348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020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solidFill>
                            <a:schemeClr val="tx1"/>
                          </a:solidFill>
                        </a:rPr>
                        <a:t>March 2016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solidFill>
                            <a:schemeClr val="tx1"/>
                          </a:solidFill>
                        </a:rPr>
                        <a:t>June 2016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solidFill>
                            <a:schemeClr val="tx1"/>
                          </a:solidFill>
                        </a:rPr>
                        <a:t>Sept 2016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solidFill>
                            <a:schemeClr val="tx1"/>
                          </a:solidFill>
                        </a:rPr>
                        <a:t>Dec</a:t>
                      </a:r>
                      <a:r>
                        <a:rPr lang="en-US" sz="1200" u="sng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u="sng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solidFill>
                            <a:schemeClr val="tx1"/>
                          </a:solidFill>
                        </a:rPr>
                        <a:t>March</a:t>
                      </a:r>
                      <a:r>
                        <a:rPr lang="en-US" sz="1200" u="sng" baseline="0" dirty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en-US" sz="1200" u="sng" dirty="0">
                        <a:solidFill>
                          <a:schemeClr val="tx1"/>
                        </a:solidFill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Interest 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$6.32MM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$7.58MM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$9.42MM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$11.82MM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$13.58MM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8904" y="1108404"/>
            <a:ext cx="1603169" cy="313256"/>
          </a:xfrm>
          <a:prstGeom prst="rect">
            <a:avLst/>
          </a:prstGeom>
          <a:noFill/>
        </p:spPr>
        <p:txBody>
          <a:bodyPr wrap="square" lIns="81626" tIns="40813" rIns="81626" bIns="40813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2Yr </a:t>
            </a:r>
            <a:r>
              <a:rPr lang="en-US" sz="1500" dirty="0">
                <a:solidFill>
                  <a:prstClr val="black"/>
                </a:solidFill>
              </a:rPr>
              <a:t>Treasury</a:t>
            </a:r>
          </a:p>
        </p:txBody>
      </p:sp>
    </p:spTree>
    <p:extLst>
      <p:ext uri="{BB962C8B-B14F-4D97-AF65-F5344CB8AC3E}">
        <p14:creationId xmlns:p14="http://schemas.microsoft.com/office/powerpoint/2010/main" val="31011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76200"/>
            <a:ext cx="9232901" cy="52197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OVER_blue5.jpg"/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" y="2317751"/>
            <a:ext cx="9143391" cy="939799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" y="1924050"/>
            <a:ext cx="9144001" cy="1574801"/>
          </a:xfrm>
        </p:spPr>
        <p:txBody>
          <a:bodyPr/>
          <a:lstStyle/>
          <a:p>
            <a:pPr algn="ctr"/>
            <a:r>
              <a:rPr lang="en-US" b="1" cap="small" dirty="0" smtClean="0"/>
              <a:t>BOND RATINGS</a:t>
            </a:r>
            <a:endParaRPr lang="en-US" b="1" cap="small" dirty="0"/>
          </a:p>
        </p:txBody>
      </p:sp>
    </p:spTree>
    <p:extLst>
      <p:ext uri="{BB962C8B-B14F-4D97-AF65-F5344CB8AC3E}">
        <p14:creationId xmlns:p14="http://schemas.microsoft.com/office/powerpoint/2010/main" val="1818675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14867" y="4199665"/>
            <a:ext cx="806911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438" tIns="40807" rIns="81615" bIns="4080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300" b="1" dirty="0">
                <a:latin typeface="Franklin Gothic Book"/>
                <a:cs typeface="Franklin Gothic Book"/>
              </a:rPr>
              <a:t>GARB</a:t>
            </a:r>
            <a:r>
              <a:rPr lang="en-US" sz="1300" dirty="0">
                <a:latin typeface="Franklin Gothic Book"/>
                <a:cs typeface="Franklin Gothic Book"/>
              </a:rPr>
              <a:t>: General Airport Revenue Bond</a:t>
            </a:r>
          </a:p>
          <a:p>
            <a:r>
              <a:rPr lang="en-US" sz="1300" b="1" dirty="0">
                <a:latin typeface="Franklin Gothic Book"/>
                <a:cs typeface="Franklin Gothic Book"/>
              </a:rPr>
              <a:t>PFC:</a:t>
            </a:r>
            <a:r>
              <a:rPr lang="en-US" sz="1300" dirty="0">
                <a:latin typeface="Franklin Gothic Book"/>
                <a:cs typeface="Franklin Gothic Book"/>
              </a:rPr>
              <a:t> Passenger Facility Charge Revenue Bond</a:t>
            </a:r>
          </a:p>
          <a:p>
            <a:r>
              <a:rPr lang="en-US" sz="1300" b="1" dirty="0">
                <a:latin typeface="Franklin Gothic Book"/>
                <a:cs typeface="Franklin Gothic Book"/>
              </a:rPr>
              <a:t>CFC:</a:t>
            </a:r>
            <a:r>
              <a:rPr lang="en-US" sz="1300" dirty="0">
                <a:latin typeface="Franklin Gothic Book"/>
                <a:cs typeface="Franklin Gothic Book"/>
              </a:rPr>
              <a:t> Customer Facility Charge Revenue Bond</a:t>
            </a:r>
          </a:p>
        </p:txBody>
      </p:sp>
      <p:graphicFrame>
        <p:nvGraphicFramePr>
          <p:cNvPr id="2" name="Table Placeholder 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1650408"/>
              </p:ext>
            </p:extLst>
          </p:nvPr>
        </p:nvGraphicFramePr>
        <p:xfrm>
          <a:off x="457200" y="1266827"/>
          <a:ext cx="8229601" cy="2822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12"/>
                <a:gridCol w="2133600"/>
                <a:gridCol w="2046288"/>
                <a:gridCol w="2057401"/>
              </a:tblGrid>
              <a:tr h="361662">
                <a:tc>
                  <a:txBody>
                    <a:bodyPr/>
                    <a:lstStyle/>
                    <a:p>
                      <a:pPr algn="r"/>
                      <a:endParaRPr lang="en-US" sz="1400" b="1" cap="small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1" marB="34291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dirty="0" smtClean="0">
                          <a:latin typeface="+mj-lt"/>
                        </a:rPr>
                        <a:t>MOODY’S</a:t>
                      </a:r>
                      <a:endParaRPr lang="en-US" sz="1400" cap="small" dirty="0">
                        <a:latin typeface="+mj-lt"/>
                      </a:endParaRPr>
                    </a:p>
                  </a:txBody>
                  <a:tcPr marT="34291" marB="34291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dirty="0" smtClean="0">
                          <a:latin typeface="+mj-lt"/>
                        </a:rPr>
                        <a:t>S&amp;P</a:t>
                      </a:r>
                      <a:endParaRPr lang="en-US" sz="1400" cap="small" dirty="0">
                        <a:latin typeface="+mj-lt"/>
                      </a:endParaRPr>
                    </a:p>
                  </a:txBody>
                  <a:tcPr marT="34291" marB="34291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dirty="0" smtClean="0">
                          <a:latin typeface="+mj-lt"/>
                        </a:rPr>
                        <a:t>FITCH</a:t>
                      </a:r>
                      <a:endParaRPr lang="en-US" sz="1400" cap="small" dirty="0">
                        <a:latin typeface="+mj-lt"/>
                      </a:endParaRPr>
                    </a:p>
                  </a:txBody>
                  <a:tcPr marT="34291" marB="34291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5338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General </a:t>
                      </a:r>
                      <a:b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Obligation Bonds</a:t>
                      </a:r>
                      <a:endParaRPr lang="en-US" sz="1100" b="1" cap="small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Aa2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Positive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AA+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AA+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</a:tr>
              <a:tr h="361662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Water &amp; Wastewater</a:t>
                      </a:r>
                      <a:endParaRPr lang="en-US" sz="1100" b="1" cap="small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Aa2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 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noFill/>
                  </a:tcPr>
                </a:tc>
              </a:tr>
              <a:tr h="505338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Airport</a:t>
                      </a:r>
                    </a:p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Senior Lien GARBs</a:t>
                      </a:r>
                    </a:p>
                  </a:txBody>
                  <a:tcPr marT="34291" marB="34291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Aa3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</a:tr>
              <a:tr h="582932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Airport </a:t>
                      </a:r>
                    </a:p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Subordinate Lien GARBs and PFCs</a:t>
                      </a:r>
                    </a:p>
                  </a:txBody>
                  <a:tcPr marT="34291" marB="34291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Aa3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 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noFill/>
                  </a:tcPr>
                </a:tc>
              </a:tr>
              <a:tr h="505338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Airport</a:t>
                      </a:r>
                    </a:p>
                    <a:p>
                      <a:pPr algn="r"/>
                      <a:r>
                        <a:rPr lang="en-US" sz="11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Senior Lien CFC’s</a:t>
                      </a:r>
                    </a:p>
                  </a:txBody>
                  <a:tcPr marT="34291" marB="34291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A1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 </a:t>
                      </a:r>
                      <a:r>
                        <a:rPr lang="en-US" sz="11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1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 marT="34291" marB="34291">
                    <a:solidFill>
                      <a:srgbClr val="64A6F1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74321"/>
            <a:ext cx="6915619" cy="709394"/>
          </a:xfrm>
          <a:prstGeom prst="rect">
            <a:avLst/>
          </a:prstGeom>
        </p:spPr>
        <p:txBody>
          <a:bodyPr vert="horz" lIns="81626" tIns="40813" rIns="81626" bIns="40813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cap="none" spc="3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BOND RATINGS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As of March 31, 2017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604001" y="4869659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5BABB5-A2ED-0041-A542-64358E3D5C7F}" type="slidenum">
              <a:rPr lang="en-US" sz="1100"/>
              <a:pPr algn="r"/>
              <a:t>26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0189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2049086"/>
            <a:ext cx="1289750" cy="94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3461862"/>
            <a:ext cx="9144000" cy="1371600"/>
          </a:xfrm>
          <a:prstGeom prst="rect">
            <a:avLst/>
          </a:prstGeom>
        </p:spPr>
        <p:txBody>
          <a:bodyPr lIns="81626" tIns="40813" rIns="81626" bIns="40813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33553" y="3755250"/>
            <a:ext cx="5895975" cy="528699"/>
          </a:xfrm>
          <a:prstGeom prst="rect">
            <a:avLst/>
          </a:prstGeom>
          <a:noFill/>
        </p:spPr>
        <p:txBody>
          <a:bodyPr wrap="square" lIns="81626" tIns="40813" rIns="81626" bIns="40813" rtlCol="0">
            <a:spAutoFit/>
          </a:bodyPr>
          <a:lstStyle/>
          <a:p>
            <a:r>
              <a:rPr lang="en-US" sz="2900" b="1" dirty="0">
                <a:solidFill>
                  <a:schemeClr val="bg1">
                    <a:lumMod val="95000"/>
                  </a:schemeClr>
                </a:solidFill>
              </a:rPr>
              <a:t>QUESTIONS/ANSWERS SESSION</a:t>
            </a:r>
          </a:p>
        </p:txBody>
      </p:sp>
    </p:spTree>
    <p:extLst>
      <p:ext uri="{BB962C8B-B14F-4D97-AF65-F5344CB8AC3E}">
        <p14:creationId xmlns:p14="http://schemas.microsoft.com/office/powerpoint/2010/main" val="153377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428625"/>
            <a:ext cx="12597794" cy="70862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" y="2317751"/>
            <a:ext cx="9143391" cy="939799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2" y="63501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89468" y="2216150"/>
            <a:ext cx="8407401" cy="1143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60551"/>
            <a:ext cx="9144000" cy="1720851"/>
          </a:xfrm>
        </p:spPr>
        <p:txBody>
          <a:bodyPr>
            <a:normAutofit/>
          </a:bodyPr>
          <a:lstStyle/>
          <a:p>
            <a:r>
              <a:rPr lang="en-US" sz="2200" cap="all" dirty="0"/>
              <a:t>GOVERNMENTAL FUNDS OVERVIEW</a:t>
            </a:r>
          </a:p>
        </p:txBody>
      </p:sp>
    </p:spTree>
    <p:extLst>
      <p:ext uri="{BB962C8B-B14F-4D97-AF65-F5344CB8AC3E}">
        <p14:creationId xmlns:p14="http://schemas.microsoft.com/office/powerpoint/2010/main" val="21685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2966"/>
            <a:ext cx="6915619" cy="7093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GENERAL FUND ACTUAL TREND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b="0" i="1" dirty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+mn-lt"/>
                <a:cs typeface="Franklin Gothic Book"/>
              </a:rPr>
              <a:t>As of March 31, 2017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8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04800" y="564164"/>
            <a:ext cx="7315200" cy="685800"/>
          </a:xfrm>
          <a:prstGeom prst="rect">
            <a:avLst/>
          </a:prstGeom>
        </p:spPr>
        <p:txBody>
          <a:bodyPr vert="horz" lIns="81626" tIns="40813" rIns="81626" bIns="40813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 spc="58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300" b="0" i="1" dirty="0">
              <a:cs typeface="Centu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17998" y="-1625599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4351866" y="-1866899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964266" y="101600"/>
            <a:ext cx="164911" cy="328644"/>
          </a:xfrm>
          <a:prstGeom prst="rect">
            <a:avLst/>
          </a:prstGeom>
          <a:noFill/>
        </p:spPr>
        <p:txBody>
          <a:bodyPr wrap="none" lIns="81626" tIns="40813" rIns="81626" bIns="40813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239394"/>
              </p:ext>
            </p:extLst>
          </p:nvPr>
        </p:nvGraphicFramePr>
        <p:xfrm>
          <a:off x="685800" y="1645923"/>
          <a:ext cx="7945832" cy="332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nip Diagonal Corner Rectangle 13"/>
          <p:cNvSpPr/>
          <p:nvPr/>
        </p:nvSpPr>
        <p:spPr>
          <a:xfrm>
            <a:off x="1822919" y="1096758"/>
            <a:ext cx="5549900" cy="704470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2165819" y="1096759"/>
            <a:ext cx="4991100" cy="67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438" tIns="40807" rIns="81615" bIns="4080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 algn="ctr"/>
            <a:r>
              <a:rPr lang="en-US" sz="1300" b="1" dirty="0">
                <a:solidFill>
                  <a:srgbClr val="003274"/>
                </a:solidFill>
                <a:cs typeface="Franklin Gothic Book"/>
              </a:rPr>
              <a:t>As of March 31, 2017, General Fund revenues are projected to be on target.   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83202" y="1772388"/>
            <a:ext cx="685801" cy="361216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5451481" y="1061708"/>
            <a:ext cx="2387599" cy="762417"/>
          </a:xfrm>
          <a:prstGeom prst="snip2DiagRect">
            <a:avLst>
              <a:gd name="adj1" fmla="val 14122"/>
              <a:gd name="adj2" fmla="val 0"/>
            </a:avLst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0" dirty="0"/>
              <a:t>FY17 GENERAL FUND BUDGET PROJECTION</a:t>
            </a:r>
            <a:br>
              <a:rPr lang="en-US" spc="0" dirty="0"/>
            </a:br>
            <a:r>
              <a:rPr lang="en-US" sz="1800" b="0" i="1" spc="0" dirty="0">
                <a:solidFill>
                  <a:schemeClr val="bg1"/>
                </a:solidFill>
                <a:latin typeface="+mn-lt"/>
              </a:rPr>
              <a:t>(000's)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890936"/>
              </p:ext>
            </p:extLst>
          </p:nvPr>
        </p:nvGraphicFramePr>
        <p:xfrm>
          <a:off x="685800" y="1809838"/>
          <a:ext cx="8305800" cy="3217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Snip Diagonal Corner Rectangle 8"/>
          <p:cNvSpPr/>
          <p:nvPr/>
        </p:nvSpPr>
        <p:spPr>
          <a:xfrm>
            <a:off x="1371602" y="1061708"/>
            <a:ext cx="2486026" cy="762417"/>
          </a:xfrm>
          <a:prstGeom prst="snip2DiagRect">
            <a:avLst>
              <a:gd name="adj1" fmla="val 2240"/>
              <a:gd name="adj2" fmla="val 16667"/>
            </a:avLst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6" tIns="40813" rIns="81626" bIns="40813"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451476" y="918591"/>
            <a:ext cx="2305050" cy="99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438" tIns="40807" rIns="81615" bIns="4080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300" b="1" dirty="0">
                <a:solidFill>
                  <a:srgbClr val="003274"/>
                </a:solidFill>
              </a:rPr>
              <a:t>The General Fund expenditures are projected to be over budget by </a:t>
            </a:r>
            <a:r>
              <a:rPr lang="en-US" sz="1300" b="1" dirty="0">
                <a:solidFill>
                  <a:srgbClr val="003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$8.5MM.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62095" y="1047456"/>
            <a:ext cx="2305047" cy="74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438" tIns="40807" rIns="81615" bIns="4080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300" b="1" dirty="0">
                <a:solidFill>
                  <a:srgbClr val="003274"/>
                </a:solidFill>
              </a:rPr>
              <a:t>The General Fund revenues are projected to be on target. </a:t>
            </a:r>
          </a:p>
        </p:txBody>
      </p:sp>
    </p:spTree>
    <p:extLst>
      <p:ext uri="{BB962C8B-B14F-4D97-AF65-F5344CB8AC3E}">
        <p14:creationId xmlns:p14="http://schemas.microsoft.com/office/powerpoint/2010/main" val="13380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The Department of Police Services </a:t>
            </a:r>
            <a:r>
              <a:rPr lang="en-US" sz="1800" b="0" i="1" spc="0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8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656025"/>
              </p:ext>
            </p:extLst>
          </p:nvPr>
        </p:nvGraphicFramePr>
        <p:xfrm>
          <a:off x="0" y="771527"/>
          <a:ext cx="11760200" cy="452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50040" y="1297778"/>
            <a:ext cx="3953960" cy="871538"/>
            <a:chOff x="4796340" y="2176460"/>
            <a:chExt cx="3953960" cy="116205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4796340" y="2176460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893707" y="2176460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300" b="1" dirty="0">
                  <a:solidFill>
                    <a:srgbClr val="003274"/>
                  </a:solidFill>
                </a:rPr>
                <a:t>The Atlanta Police Department is expected to be over budget by 6.91% or $12.6MM which is due mainly to salary increases and overtime. 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078185" y="1582337"/>
            <a:ext cx="626891" cy="216775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FY17 GENERAL FUND DEPARTMENT HIGHLIGHTS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Non-Departmental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001845"/>
              </p:ext>
            </p:extLst>
          </p:nvPr>
        </p:nvGraphicFramePr>
        <p:xfrm>
          <a:off x="-200068" y="1196854"/>
          <a:ext cx="10388600" cy="409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776724" y="1755036"/>
            <a:ext cx="3192201" cy="947964"/>
            <a:chOff x="10823688" y="2924240"/>
            <a:chExt cx="2263419" cy="581025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0823688" y="2924240"/>
              <a:ext cx="2263419" cy="581025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1096389" y="3014239"/>
              <a:ext cx="1590892" cy="40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endParaRPr lang="en-US" sz="13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408445" y="2703003"/>
            <a:ext cx="0" cy="690373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89533" y="1952020"/>
            <a:ext cx="2966569" cy="682587"/>
          </a:xfrm>
          <a:prstGeom prst="rect">
            <a:avLst/>
          </a:prstGeom>
        </p:spPr>
        <p:txBody>
          <a:bodyPr wrap="square" lIns="81626" tIns="40813" rIns="81626" bIns="40813">
            <a:spAutoFit/>
          </a:bodyPr>
          <a:lstStyle/>
          <a:p>
            <a:r>
              <a:rPr lang="en-US" sz="1300" b="1" dirty="0">
                <a:solidFill>
                  <a:srgbClr val="003274"/>
                </a:solidFill>
                <a:latin typeface="Calibri" panose="020F0502020204030204" pitchFamily="34" charset="0"/>
              </a:rPr>
              <a:t>Non-Departmental is projected to be under budget by 2.54% or $2.7MM due mainly to the restricted reserves.</a:t>
            </a:r>
          </a:p>
        </p:txBody>
      </p:sp>
    </p:spTree>
    <p:extLst>
      <p:ext uri="{BB962C8B-B14F-4D97-AF65-F5344CB8AC3E}">
        <p14:creationId xmlns:p14="http://schemas.microsoft.com/office/powerpoint/2010/main" val="18797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Department of Corrections </a:t>
            </a:r>
            <a:r>
              <a:rPr lang="en-US" sz="18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528564"/>
              </p:ext>
            </p:extLst>
          </p:nvPr>
        </p:nvGraphicFramePr>
        <p:xfrm>
          <a:off x="-49381" y="948252"/>
          <a:ext cx="10907882" cy="408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4665134" y="1002763"/>
            <a:ext cx="3831167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438" tIns="40807" rIns="81615" bIns="4080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/>
            <a:endParaRPr lang="en-US" sz="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73659" y="1263593"/>
            <a:ext cx="3232074" cy="1062670"/>
            <a:chOff x="4796340" y="2176460"/>
            <a:chExt cx="3953960" cy="1215430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40" y="2176460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5036870" y="2229840"/>
              <a:ext cx="3472898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300" b="1" dirty="0">
                  <a:solidFill>
                    <a:srgbClr val="003274"/>
                  </a:solidFill>
                </a:rPr>
                <a:t>The Department of Corrections is expected to be over budget by 3.3% or $1.2MM due to overtime and various contract services.</a:t>
              </a:r>
              <a:endParaRPr lang="en-US" sz="600" b="1" dirty="0">
                <a:solidFill>
                  <a:srgbClr val="003274"/>
                </a:solidFill>
              </a:endParaRPr>
            </a:p>
            <a:p>
              <a:pPr algn="ctr"/>
              <a:endParaRPr lang="en-US" sz="13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2804641" y="2279591"/>
            <a:ext cx="253576" cy="1181370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55037" y="2587090"/>
            <a:ext cx="2125684" cy="597518"/>
            <a:chOff x="16416661" y="2814257"/>
            <a:chExt cx="11640823" cy="1432077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6416661" y="2814257"/>
              <a:ext cx="11640823" cy="1432074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16703318" y="2814259"/>
              <a:ext cx="10855554" cy="143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 b="1" dirty="0">
                  <a:solidFill>
                    <a:srgbClr val="003274"/>
                  </a:solidFill>
                  <a:latin typeface="Calibri" panose="020F0502020204030204" pitchFamily="34" charset="0"/>
                </a:rPr>
                <a:t>Pharmaceutical and Utility  </a:t>
              </a:r>
            </a:p>
            <a:p>
              <a:pPr algn="ctr"/>
              <a:r>
                <a:rPr lang="en-US" sz="1300" b="1" dirty="0">
                  <a:solidFill>
                    <a:srgbClr val="003274"/>
                  </a:solidFill>
                  <a:latin typeface="Calibri" panose="020F0502020204030204" pitchFamily="34" charset="0"/>
                </a:rPr>
                <a:t>expenses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7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800" b="0" dirty="0">
                <a:solidFill>
                  <a:schemeClr val="bg1"/>
                </a:solidFill>
                <a:latin typeface="+mn-lt"/>
              </a:rPr>
              <a:t> Department of Parks and Recreation </a:t>
            </a:r>
            <a:r>
              <a:rPr lang="en-US" sz="1800" b="0" i="1" spc="0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8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993929"/>
              </p:ext>
            </p:extLst>
          </p:nvPr>
        </p:nvGraphicFramePr>
        <p:xfrm>
          <a:off x="0" y="771527"/>
          <a:ext cx="11760200" cy="452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353273" y="1197664"/>
            <a:ext cx="3208838" cy="536084"/>
            <a:chOff x="7924443" y="2303055"/>
            <a:chExt cx="3953961" cy="1162051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7924443" y="2303055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8191170" y="2303056"/>
              <a:ext cx="3687234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/>
              <a:r>
                <a:rPr lang="en-US" sz="1300" b="1" dirty="0">
                  <a:solidFill>
                    <a:srgbClr val="003274"/>
                  </a:solidFill>
                </a:rPr>
                <a:t>The Department of Parks and Recreation is expected to be over budget by 11.09% or $3.8MM.</a:t>
              </a:r>
              <a:endParaRPr lang="en-US" sz="6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79081" y="2587337"/>
            <a:ext cx="196931" cy="355494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6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10829</TotalTime>
  <Words>1437</Words>
  <Application>Microsoft Office PowerPoint</Application>
  <PresentationFormat>On-screen Show (16:9)</PresentationFormat>
  <Paragraphs>347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AGENDA</vt:lpstr>
      <vt:lpstr>GOVERNMENTAL FUNDS OVERVIEW</vt:lpstr>
      <vt:lpstr>GENERAL FUND ACTUAL TREND  As of March 31, 2017 (000's)</vt:lpstr>
      <vt:lpstr>FY17 GENERAL FUND BUDGET PROJECTION (000's)</vt:lpstr>
      <vt:lpstr>FY17 GENERAL FUND DEPARTMENT HIGHLIGHTS The Department of Police Services (000's)</vt:lpstr>
      <vt:lpstr>FY17 GENERAL FUND DEPARTMENT HIGHLIGHTS Non-Departmental (000's) </vt:lpstr>
      <vt:lpstr>FY17 GENERAL FUND DEPARTMENT HIGHLIGHTS Department of Corrections (000's) </vt:lpstr>
      <vt:lpstr>FY17 GENERAL FUND DEPARTMENT HIGHLIGHTS  Department of Parks and Recreation (000's)</vt:lpstr>
      <vt:lpstr>FY17 GENERAL FUND DEPARTMENT HIGHLIGHTS The Department of Public Works (000's)</vt:lpstr>
      <vt:lpstr>FY17 GENERAL FUND DEPARTMENT HIGHLIGHTS Department of Fire Services (000's) </vt:lpstr>
      <vt:lpstr>Proprietary Funds Overview</vt:lpstr>
      <vt:lpstr>FY17 Airport Revenue Fund Projection (000's) </vt:lpstr>
      <vt:lpstr>FY17 Water &amp; Wastewater Revenue Fund Projection (000's) </vt:lpstr>
      <vt:lpstr>PowerPoint Presentation</vt:lpstr>
      <vt:lpstr>Cash Pool Report</vt:lpstr>
      <vt:lpstr>Investment in the Cash Pool As of March 31, 2017 (000's)</vt:lpstr>
      <vt:lpstr>Investment in the Cash Pool As of March 31, 2017 (000's)</vt:lpstr>
      <vt:lpstr>General Fund Statement of cash flows report</vt:lpstr>
      <vt:lpstr>FY16 vs. FY17 General Fund Cash Flows (000's)</vt:lpstr>
      <vt:lpstr>Debt/Investment Portfolios</vt:lpstr>
      <vt:lpstr>Debt Portfolio – Total Debt Outstanding As of March 31, 2017 (000's)</vt:lpstr>
      <vt:lpstr>Investment Portfolio As of March 31, 2017 </vt:lpstr>
      <vt:lpstr>Investment Portfolio As of March 31, 2017</vt:lpstr>
      <vt:lpstr>BOND RATINGS</vt:lpstr>
      <vt:lpstr>PowerPoint Presentation</vt:lpstr>
      <vt:lpstr>PowerPoint Presentation</vt:lpstr>
    </vt:vector>
  </TitlesOfParts>
  <Company>wwd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mc</dc:creator>
  <cp:lastModifiedBy>Massenburg, Damon</cp:lastModifiedBy>
  <cp:revision>873</cp:revision>
  <cp:lastPrinted>2017-02-01T15:51:05Z</cp:lastPrinted>
  <dcterms:created xsi:type="dcterms:W3CDTF">2016-02-13T15:24:12Z</dcterms:created>
  <dcterms:modified xsi:type="dcterms:W3CDTF">2017-05-24T17:33:59Z</dcterms:modified>
</cp:coreProperties>
</file>