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16"/>
  </p:notesMasterIdLst>
  <p:sldIdLst>
    <p:sldId id="256" r:id="rId2"/>
    <p:sldId id="343" r:id="rId3"/>
    <p:sldId id="357" r:id="rId4"/>
    <p:sldId id="359" r:id="rId5"/>
    <p:sldId id="363" r:id="rId6"/>
    <p:sldId id="364" r:id="rId7"/>
    <p:sldId id="365" r:id="rId8"/>
    <p:sldId id="360" r:id="rId9"/>
    <p:sldId id="369" r:id="rId10"/>
    <p:sldId id="370" r:id="rId11"/>
    <p:sldId id="371" r:id="rId12"/>
    <p:sldId id="368" r:id="rId13"/>
    <p:sldId id="367" r:id="rId14"/>
    <p:sldId id="366" r:id="rId15"/>
  </p:sldIdLst>
  <p:sldSz cx="9144000" cy="5143500" type="screen16x9"/>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7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ki Macias" initials="MM" lastIdx="9" clrIdx="0">
    <p:extLst/>
  </p:cmAuthor>
  <p:cmAuthor id="2" name="Microsoft Office User" initials="Office" lastIdx="1" clrIdx="1">
    <p:extLst/>
  </p:cmAuthor>
  <p:cmAuthor id="3" name="Microsoft Office User" initials="Office [2]" lastIdx="1" clrIdx="2">
    <p:extLst/>
  </p:cmAuthor>
  <p:cmAuthor id="4" name="Microsoft Office User" initials="Office [3]" lastIdx="1" clrIdx="3">
    <p:extLst/>
  </p:cmAuthor>
  <p:cmAuthor id="5" name="Microsoft Office User" initials="Office [4]" lastIdx="1" clrIdx="4">
    <p:extLst/>
  </p:cmAuthor>
  <p:cmAuthor id="6" name="Microsoft Office User" initials="Office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95A3"/>
    <a:srgbClr val="F29241"/>
    <a:srgbClr val="2153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63" autoAdjust="0"/>
    <p:restoredTop sz="82566" autoAdjust="0"/>
  </p:normalViewPr>
  <p:slideViewPr>
    <p:cSldViewPr snapToGrid="0" snapToObjects="1">
      <p:cViewPr varScale="1">
        <p:scale>
          <a:sx n="128" d="100"/>
          <a:sy n="128" d="100"/>
        </p:scale>
        <p:origin x="-1134" y="-90"/>
      </p:cViewPr>
      <p:guideLst>
        <p:guide orient="horz" pos="1620"/>
        <p:guide pos="2878"/>
      </p:guideLst>
    </p:cSldViewPr>
  </p:slideViewPr>
  <p:outlineViewPr>
    <p:cViewPr>
      <p:scale>
        <a:sx n="33" d="100"/>
        <a:sy n="33" d="100"/>
      </p:scale>
      <p:origin x="0" y="10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15347D-0A91-4858-9681-5EE4A33308C7}" type="doc">
      <dgm:prSet loTypeId="urn:microsoft.com/office/officeart/2005/8/layout/venn1" loCatId="relationship" qsTypeId="urn:microsoft.com/office/officeart/2005/8/quickstyle/simple1" qsCatId="simple" csTypeId="urn:microsoft.com/office/officeart/2005/8/colors/colorful2" csCatId="colorful" phldr="1"/>
      <dgm:spPr/>
    </dgm:pt>
    <dgm:pt modelId="{6E2A720E-5072-4917-874C-8B5D8020803D}">
      <dgm:prSet phldrT="[Text]"/>
      <dgm:spPr>
        <a:solidFill>
          <a:srgbClr val="FFC000">
            <a:alpha val="50000"/>
          </a:srgbClr>
        </a:solidFill>
      </dgm:spPr>
      <dgm:t>
        <a:bodyPr/>
        <a:lstStyle/>
        <a:p>
          <a:r>
            <a:rPr lang="en-US" dirty="0"/>
            <a:t>Individuals disproportionately impacted by racial disparities in policing, arrests and sentencing</a:t>
          </a:r>
        </a:p>
      </dgm:t>
    </dgm:pt>
    <dgm:pt modelId="{A21607E4-C290-44C2-8BC5-FEA80A0FF30B}" type="parTrans" cxnId="{8CD55627-09AC-48A7-86DD-33F8DC3CBB9A}">
      <dgm:prSet/>
      <dgm:spPr/>
      <dgm:t>
        <a:bodyPr/>
        <a:lstStyle/>
        <a:p>
          <a:endParaRPr lang="en-US"/>
        </a:p>
      </dgm:t>
    </dgm:pt>
    <dgm:pt modelId="{5678106F-B041-43C6-A85C-E4800CB41F5D}" type="sibTrans" cxnId="{8CD55627-09AC-48A7-86DD-33F8DC3CBB9A}">
      <dgm:prSet/>
      <dgm:spPr/>
      <dgm:t>
        <a:bodyPr/>
        <a:lstStyle/>
        <a:p>
          <a:endParaRPr lang="en-US"/>
        </a:p>
      </dgm:t>
    </dgm:pt>
    <dgm:pt modelId="{E8AA34C6-B937-4FAB-AC97-CE084E3FB805}">
      <dgm:prSet phldrT="[Text]"/>
      <dgm:spPr>
        <a:solidFill>
          <a:srgbClr val="215378">
            <a:alpha val="50000"/>
          </a:srgbClr>
        </a:solidFill>
      </dgm:spPr>
      <dgm:t>
        <a:bodyPr/>
        <a:lstStyle/>
        <a:p>
          <a:r>
            <a:rPr lang="en-US" dirty="0"/>
            <a:t>Individuals typically excluded from other programs</a:t>
          </a:r>
        </a:p>
      </dgm:t>
    </dgm:pt>
    <dgm:pt modelId="{E6F9E874-0651-4FED-BB7F-884A8A5DF062}" type="parTrans" cxnId="{5973E7B2-5FD5-4687-87E9-C0BFA868CE67}">
      <dgm:prSet/>
      <dgm:spPr/>
      <dgm:t>
        <a:bodyPr/>
        <a:lstStyle/>
        <a:p>
          <a:endParaRPr lang="en-US"/>
        </a:p>
      </dgm:t>
    </dgm:pt>
    <dgm:pt modelId="{2C66756C-014D-4350-A297-9016F4BA3090}" type="sibTrans" cxnId="{5973E7B2-5FD5-4687-87E9-C0BFA868CE67}">
      <dgm:prSet/>
      <dgm:spPr/>
      <dgm:t>
        <a:bodyPr/>
        <a:lstStyle/>
        <a:p>
          <a:endParaRPr lang="en-US"/>
        </a:p>
      </dgm:t>
    </dgm:pt>
    <dgm:pt modelId="{E58B2947-B6E1-4C7D-94FC-A4B6444CA10C}">
      <dgm:prSet phldrT="[Text]"/>
      <dgm:spPr>
        <a:solidFill>
          <a:srgbClr val="1395A3"/>
        </a:solidFill>
      </dgm:spPr>
      <dgm:t>
        <a:bodyPr/>
        <a:lstStyle/>
        <a:p>
          <a:r>
            <a:rPr lang="en-US" dirty="0"/>
            <a:t>Individuals who have had multiple contacts with the criminal legal system and are at high risk of recidivism</a:t>
          </a:r>
        </a:p>
      </dgm:t>
    </dgm:pt>
    <dgm:pt modelId="{F2FE99C5-61C3-4637-9DAA-8040192C6A49}" type="sibTrans" cxnId="{DE9158ED-EB26-4DB7-A7FF-C9640477BE6C}">
      <dgm:prSet/>
      <dgm:spPr/>
      <dgm:t>
        <a:bodyPr/>
        <a:lstStyle/>
        <a:p>
          <a:endParaRPr lang="en-US"/>
        </a:p>
      </dgm:t>
    </dgm:pt>
    <dgm:pt modelId="{7464C598-B4F1-4532-8950-9DF1EB024C49}" type="parTrans" cxnId="{DE9158ED-EB26-4DB7-A7FF-C9640477BE6C}">
      <dgm:prSet/>
      <dgm:spPr/>
      <dgm:t>
        <a:bodyPr/>
        <a:lstStyle/>
        <a:p>
          <a:endParaRPr lang="en-US"/>
        </a:p>
      </dgm:t>
    </dgm:pt>
    <dgm:pt modelId="{D9619426-5411-4C47-A0C4-063D21CF6D63}" type="pres">
      <dgm:prSet presAssocID="{FA15347D-0A91-4858-9681-5EE4A33308C7}" presName="compositeShape" presStyleCnt="0">
        <dgm:presLayoutVars>
          <dgm:chMax val="7"/>
          <dgm:dir/>
          <dgm:resizeHandles val="exact"/>
        </dgm:presLayoutVars>
      </dgm:prSet>
      <dgm:spPr/>
    </dgm:pt>
    <dgm:pt modelId="{E6D3E52B-22F6-4D7A-AEAA-FE4A0239FC1B}" type="pres">
      <dgm:prSet presAssocID="{E58B2947-B6E1-4C7D-94FC-A4B6444CA10C}" presName="circ1" presStyleLbl="vennNode1" presStyleIdx="0" presStyleCnt="3"/>
      <dgm:spPr/>
      <dgm:t>
        <a:bodyPr/>
        <a:lstStyle/>
        <a:p>
          <a:endParaRPr lang="en-US"/>
        </a:p>
      </dgm:t>
    </dgm:pt>
    <dgm:pt modelId="{4094390A-96DB-4D9E-9389-8975F12664D3}" type="pres">
      <dgm:prSet presAssocID="{E58B2947-B6E1-4C7D-94FC-A4B6444CA10C}" presName="circ1Tx" presStyleLbl="revTx" presStyleIdx="0" presStyleCnt="0">
        <dgm:presLayoutVars>
          <dgm:chMax val="0"/>
          <dgm:chPref val="0"/>
          <dgm:bulletEnabled val="1"/>
        </dgm:presLayoutVars>
      </dgm:prSet>
      <dgm:spPr/>
      <dgm:t>
        <a:bodyPr/>
        <a:lstStyle/>
        <a:p>
          <a:endParaRPr lang="en-US"/>
        </a:p>
      </dgm:t>
    </dgm:pt>
    <dgm:pt modelId="{BD2B7414-4DA0-4ED6-AD22-A8F48FD2A697}" type="pres">
      <dgm:prSet presAssocID="{6E2A720E-5072-4917-874C-8B5D8020803D}" presName="circ2" presStyleLbl="vennNode1" presStyleIdx="1" presStyleCnt="3"/>
      <dgm:spPr/>
      <dgm:t>
        <a:bodyPr/>
        <a:lstStyle/>
        <a:p>
          <a:endParaRPr lang="en-US"/>
        </a:p>
      </dgm:t>
    </dgm:pt>
    <dgm:pt modelId="{4BEFD1AC-A243-44C8-9459-3D1CADA0CD35}" type="pres">
      <dgm:prSet presAssocID="{6E2A720E-5072-4917-874C-8B5D8020803D}" presName="circ2Tx" presStyleLbl="revTx" presStyleIdx="0" presStyleCnt="0">
        <dgm:presLayoutVars>
          <dgm:chMax val="0"/>
          <dgm:chPref val="0"/>
          <dgm:bulletEnabled val="1"/>
        </dgm:presLayoutVars>
      </dgm:prSet>
      <dgm:spPr/>
      <dgm:t>
        <a:bodyPr/>
        <a:lstStyle/>
        <a:p>
          <a:endParaRPr lang="en-US"/>
        </a:p>
      </dgm:t>
    </dgm:pt>
    <dgm:pt modelId="{EE7B8DA8-F06A-4D43-BD12-274646B03C19}" type="pres">
      <dgm:prSet presAssocID="{E8AA34C6-B937-4FAB-AC97-CE084E3FB805}" presName="circ3" presStyleLbl="vennNode1" presStyleIdx="2" presStyleCnt="3"/>
      <dgm:spPr/>
      <dgm:t>
        <a:bodyPr/>
        <a:lstStyle/>
        <a:p>
          <a:endParaRPr lang="en-US"/>
        </a:p>
      </dgm:t>
    </dgm:pt>
    <dgm:pt modelId="{C66203B8-CDAC-4DF3-AF30-A19D3ED6B396}" type="pres">
      <dgm:prSet presAssocID="{E8AA34C6-B937-4FAB-AC97-CE084E3FB805}" presName="circ3Tx" presStyleLbl="revTx" presStyleIdx="0" presStyleCnt="0">
        <dgm:presLayoutVars>
          <dgm:chMax val="0"/>
          <dgm:chPref val="0"/>
          <dgm:bulletEnabled val="1"/>
        </dgm:presLayoutVars>
      </dgm:prSet>
      <dgm:spPr/>
      <dgm:t>
        <a:bodyPr/>
        <a:lstStyle/>
        <a:p>
          <a:endParaRPr lang="en-US"/>
        </a:p>
      </dgm:t>
    </dgm:pt>
  </dgm:ptLst>
  <dgm:cxnLst>
    <dgm:cxn modelId="{AA62F18C-6166-4843-A22C-5FA4F92A22AB}" type="presOf" srcId="{E8AA34C6-B937-4FAB-AC97-CE084E3FB805}" destId="{C66203B8-CDAC-4DF3-AF30-A19D3ED6B396}" srcOrd="1" destOrd="0" presId="urn:microsoft.com/office/officeart/2005/8/layout/venn1"/>
    <dgm:cxn modelId="{DE9158ED-EB26-4DB7-A7FF-C9640477BE6C}" srcId="{FA15347D-0A91-4858-9681-5EE4A33308C7}" destId="{E58B2947-B6E1-4C7D-94FC-A4B6444CA10C}" srcOrd="0" destOrd="0" parTransId="{7464C598-B4F1-4532-8950-9DF1EB024C49}" sibTransId="{F2FE99C5-61C3-4637-9DAA-8040192C6A49}"/>
    <dgm:cxn modelId="{D271135C-7F5A-44F6-9FA6-991C26F11DA0}" type="presOf" srcId="{E8AA34C6-B937-4FAB-AC97-CE084E3FB805}" destId="{EE7B8DA8-F06A-4D43-BD12-274646B03C19}" srcOrd="0" destOrd="0" presId="urn:microsoft.com/office/officeart/2005/8/layout/venn1"/>
    <dgm:cxn modelId="{99BF259E-6C07-40C4-87EC-E873E1B0CC00}" type="presOf" srcId="{6E2A720E-5072-4917-874C-8B5D8020803D}" destId="{BD2B7414-4DA0-4ED6-AD22-A8F48FD2A697}" srcOrd="0" destOrd="0" presId="urn:microsoft.com/office/officeart/2005/8/layout/venn1"/>
    <dgm:cxn modelId="{8C28F6FB-A069-4B4E-AEBE-4A7CC808A5CA}" type="presOf" srcId="{E58B2947-B6E1-4C7D-94FC-A4B6444CA10C}" destId="{E6D3E52B-22F6-4D7A-AEAA-FE4A0239FC1B}" srcOrd="0" destOrd="0" presId="urn:microsoft.com/office/officeart/2005/8/layout/venn1"/>
    <dgm:cxn modelId="{9822400F-6056-4D5B-B5B6-13A11DEB5D19}" type="presOf" srcId="{6E2A720E-5072-4917-874C-8B5D8020803D}" destId="{4BEFD1AC-A243-44C8-9459-3D1CADA0CD35}" srcOrd="1" destOrd="0" presId="urn:microsoft.com/office/officeart/2005/8/layout/venn1"/>
    <dgm:cxn modelId="{C725B328-AD89-4E3B-9B68-DBB2B17AF70B}" type="presOf" srcId="{FA15347D-0A91-4858-9681-5EE4A33308C7}" destId="{D9619426-5411-4C47-A0C4-063D21CF6D63}" srcOrd="0" destOrd="0" presId="urn:microsoft.com/office/officeart/2005/8/layout/venn1"/>
    <dgm:cxn modelId="{426C16E3-EF7A-42E8-B07C-FB15E4BA007E}" type="presOf" srcId="{E58B2947-B6E1-4C7D-94FC-A4B6444CA10C}" destId="{4094390A-96DB-4D9E-9389-8975F12664D3}" srcOrd="1" destOrd="0" presId="urn:microsoft.com/office/officeart/2005/8/layout/venn1"/>
    <dgm:cxn modelId="{8CD55627-09AC-48A7-86DD-33F8DC3CBB9A}" srcId="{FA15347D-0A91-4858-9681-5EE4A33308C7}" destId="{6E2A720E-5072-4917-874C-8B5D8020803D}" srcOrd="1" destOrd="0" parTransId="{A21607E4-C290-44C2-8BC5-FEA80A0FF30B}" sibTransId="{5678106F-B041-43C6-A85C-E4800CB41F5D}"/>
    <dgm:cxn modelId="{5973E7B2-5FD5-4687-87E9-C0BFA868CE67}" srcId="{FA15347D-0A91-4858-9681-5EE4A33308C7}" destId="{E8AA34C6-B937-4FAB-AC97-CE084E3FB805}" srcOrd="2" destOrd="0" parTransId="{E6F9E874-0651-4FED-BB7F-884A8A5DF062}" sibTransId="{2C66756C-014D-4350-A297-9016F4BA3090}"/>
    <dgm:cxn modelId="{321EC37B-4E45-4990-9D82-64E637D54D76}" type="presParOf" srcId="{D9619426-5411-4C47-A0C4-063D21CF6D63}" destId="{E6D3E52B-22F6-4D7A-AEAA-FE4A0239FC1B}" srcOrd="0" destOrd="0" presId="urn:microsoft.com/office/officeart/2005/8/layout/venn1"/>
    <dgm:cxn modelId="{BFCD8AFF-08D6-469B-B593-4051FF18660A}" type="presParOf" srcId="{D9619426-5411-4C47-A0C4-063D21CF6D63}" destId="{4094390A-96DB-4D9E-9389-8975F12664D3}" srcOrd="1" destOrd="0" presId="urn:microsoft.com/office/officeart/2005/8/layout/venn1"/>
    <dgm:cxn modelId="{488FAA59-AC56-4ECC-9083-588A8DC2306E}" type="presParOf" srcId="{D9619426-5411-4C47-A0C4-063D21CF6D63}" destId="{BD2B7414-4DA0-4ED6-AD22-A8F48FD2A697}" srcOrd="2" destOrd="0" presId="urn:microsoft.com/office/officeart/2005/8/layout/venn1"/>
    <dgm:cxn modelId="{C90D7812-9FB8-4B37-BAE9-E1B0663C2318}" type="presParOf" srcId="{D9619426-5411-4C47-A0C4-063D21CF6D63}" destId="{4BEFD1AC-A243-44C8-9459-3D1CADA0CD35}" srcOrd="3" destOrd="0" presId="urn:microsoft.com/office/officeart/2005/8/layout/venn1"/>
    <dgm:cxn modelId="{96CFEF48-FB5F-424B-BFBB-6FA262BD2EB7}" type="presParOf" srcId="{D9619426-5411-4C47-A0C4-063D21CF6D63}" destId="{EE7B8DA8-F06A-4D43-BD12-274646B03C19}" srcOrd="4" destOrd="0" presId="urn:microsoft.com/office/officeart/2005/8/layout/venn1"/>
    <dgm:cxn modelId="{DA961324-4507-4A0D-BC66-9AFED3870BD0}" type="presParOf" srcId="{D9619426-5411-4C47-A0C4-063D21CF6D63}" destId="{C66203B8-CDAC-4DF3-AF30-A19D3ED6B396}"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3E52B-22F6-4D7A-AEAA-FE4A0239FC1B}">
      <dsp:nvSpPr>
        <dsp:cNvPr id="0" name=""/>
        <dsp:cNvSpPr/>
      </dsp:nvSpPr>
      <dsp:spPr>
        <a:xfrm>
          <a:off x="1158057" y="37713"/>
          <a:ext cx="1810226" cy="1810226"/>
        </a:xfrm>
        <a:prstGeom prst="ellipse">
          <a:avLst/>
        </a:prstGeom>
        <a:solidFill>
          <a:srgbClr val="1395A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a:t>Individuals who have had multiple contacts with the criminal legal system and are at high risk of recidivism</a:t>
          </a:r>
        </a:p>
      </dsp:txBody>
      <dsp:txXfrm>
        <a:off x="1399421" y="354502"/>
        <a:ext cx="1327499" cy="814601"/>
      </dsp:txXfrm>
    </dsp:sp>
    <dsp:sp modelId="{BD2B7414-4DA0-4ED6-AD22-A8F48FD2A697}">
      <dsp:nvSpPr>
        <dsp:cNvPr id="0" name=""/>
        <dsp:cNvSpPr/>
      </dsp:nvSpPr>
      <dsp:spPr>
        <a:xfrm>
          <a:off x="1811247" y="1169104"/>
          <a:ext cx="1810226" cy="1810226"/>
        </a:xfrm>
        <a:prstGeom prst="ellipse">
          <a:avLst/>
        </a:prstGeom>
        <a:solidFill>
          <a:srgbClr val="FFC00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a:t>Individuals disproportionately impacted by racial disparities in policing, arrests and sentencing</a:t>
          </a:r>
        </a:p>
      </dsp:txBody>
      <dsp:txXfrm>
        <a:off x="2364875" y="1636746"/>
        <a:ext cx="1086135" cy="995624"/>
      </dsp:txXfrm>
    </dsp:sp>
    <dsp:sp modelId="{EE7B8DA8-F06A-4D43-BD12-274646B03C19}">
      <dsp:nvSpPr>
        <dsp:cNvPr id="0" name=""/>
        <dsp:cNvSpPr/>
      </dsp:nvSpPr>
      <dsp:spPr>
        <a:xfrm>
          <a:off x="504867" y="1169104"/>
          <a:ext cx="1810226" cy="1810226"/>
        </a:xfrm>
        <a:prstGeom prst="ellipse">
          <a:avLst/>
        </a:prstGeom>
        <a:solidFill>
          <a:srgbClr val="215378">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a:t>Individuals typically excluded from other programs</a:t>
          </a:r>
        </a:p>
      </dsp:txBody>
      <dsp:txXfrm>
        <a:off x="675330" y="1636746"/>
        <a:ext cx="1086135" cy="99562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3A46237C-A00E-45B6-890F-C3C4D05084A6}" type="datetimeFigureOut">
              <a:rPr lang="en-US" smtClean="0"/>
              <a:t>5/23/2017</a:t>
            </a:fld>
            <a:endParaRPr lang="en-US"/>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1E4FF41F-5D0E-40EE-B3E7-4217225E2B2D}" type="slidenum">
              <a:rPr lang="en-US" smtClean="0"/>
              <a:t>‹#›</a:t>
            </a:fld>
            <a:endParaRPr lang="en-US"/>
          </a:p>
        </p:txBody>
      </p:sp>
    </p:spTree>
    <p:extLst>
      <p:ext uri="{BB962C8B-B14F-4D97-AF65-F5344CB8AC3E}">
        <p14:creationId xmlns:p14="http://schemas.microsoft.com/office/powerpoint/2010/main" val="2206420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politifact.com/truth-o-meter/statements/2012/mar/12/shaun-donovan/hud-secretary-says-homeless-person-costs-taxpayer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r>
              <a:rPr lang="en-US" dirty="0"/>
              <a:t>Pre-Arest Diversion public safety and health initiative built to address the root causes of addiction, mental health issues, and poverty. The initiative is modeled after Seattle's LEAD program launched in 2011 which saw a 60% reduction in recidivism in the first pilot year alone. In December 2015 Atlanta City council [you all] and Fulton county passed resolutions for the creation of a Pre-Arrest Diversion Design Team meant to develop an operational workplan for the development of PAD in Atlant/Fulton County. </a:t>
            </a:r>
            <a:r>
              <a:rPr lang="en-US" dirty="0">
                <a:solidFill>
                  <a:schemeClr val="tx1">
                    <a:lumMod val="65000"/>
                    <a:lumOff val="35000"/>
                  </a:schemeClr>
                </a:solidFill>
                <a:latin typeface="Calibri Light" panose="020F0302020204030204" charset="0"/>
                <a:sym typeface="+mn-ea"/>
              </a:rPr>
              <a:t>Over 50 representatives of APD, Atlanta City Council, Atlanta Public Defenders office, Atlanta Solicitors Office, Service Providers, and more were gathered to form the Design Team which launched in June 2016. </a:t>
            </a:r>
            <a:endParaRPr lang="en-US" dirty="0">
              <a:solidFill>
                <a:schemeClr val="tx1">
                  <a:lumMod val="65000"/>
                  <a:lumOff val="35000"/>
                </a:schemeClr>
              </a:solidFill>
              <a:latin typeface="Calibri Light" panose="020F0302020204030204" charset="0"/>
            </a:endParaRPr>
          </a:p>
          <a:p>
            <a:endParaRPr lang="en-US" dirty="0"/>
          </a:p>
        </p:txBody>
      </p:sp>
      <p:sp>
        <p:nvSpPr>
          <p:cNvPr id="4" name="Slide Number Placeholder 3"/>
          <p:cNvSpPr>
            <a:spLocks noGrp="1"/>
          </p:cNvSpPr>
          <p:nvPr>
            <p:ph type="sldNum" sz="quarter" idx="10"/>
          </p:nvPr>
        </p:nvSpPr>
        <p:spPr/>
        <p:txBody>
          <a:bodyPr/>
          <a:lstStyle/>
          <a:p>
            <a:fld id="{1E4FF41F-5D0E-40EE-B3E7-4217225E2B2D}"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FF41F-5D0E-40EE-B3E7-4217225E2B2D}" type="slidenum">
              <a:rPr lang="en-US" smtClean="0"/>
              <a:t>14</a:t>
            </a:fld>
            <a:endParaRPr lang="en-US"/>
          </a:p>
        </p:txBody>
      </p:sp>
    </p:spTree>
    <p:extLst>
      <p:ext uri="{BB962C8B-B14F-4D97-AF65-F5344CB8AC3E}">
        <p14:creationId xmlns:p14="http://schemas.microsoft.com/office/powerpoint/2010/main" val="2874779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FF41F-5D0E-40EE-B3E7-4217225E2B2D}" type="slidenum">
              <a:rPr lang="en-US" smtClean="0"/>
              <a:t>3</a:t>
            </a:fld>
            <a:endParaRPr lang="en-US"/>
          </a:p>
        </p:txBody>
      </p:sp>
    </p:spTree>
    <p:extLst>
      <p:ext uri="{BB962C8B-B14F-4D97-AF65-F5344CB8AC3E}">
        <p14:creationId xmlns:p14="http://schemas.microsoft.com/office/powerpoint/2010/main" val="2574248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FF41F-5D0E-40EE-B3E7-4217225E2B2D}" type="slidenum">
              <a:rPr lang="en-US" smtClean="0"/>
              <a:t>4</a:t>
            </a:fld>
            <a:endParaRPr lang="en-US"/>
          </a:p>
        </p:txBody>
      </p:sp>
    </p:spTree>
    <p:extLst>
      <p:ext uri="{BB962C8B-B14F-4D97-AF65-F5344CB8AC3E}">
        <p14:creationId xmlns:p14="http://schemas.microsoft.com/office/powerpoint/2010/main" val="3748395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FF41F-5D0E-40EE-B3E7-4217225E2B2D}" type="slidenum">
              <a:rPr lang="en-US" smtClean="0"/>
              <a:t>6</a:t>
            </a:fld>
            <a:endParaRPr lang="en-US"/>
          </a:p>
        </p:txBody>
      </p:sp>
    </p:spTree>
    <p:extLst>
      <p:ext uri="{BB962C8B-B14F-4D97-AF65-F5344CB8AC3E}">
        <p14:creationId xmlns:p14="http://schemas.microsoft.com/office/powerpoint/2010/main" val="2163719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FF41F-5D0E-40EE-B3E7-4217225E2B2D}" type="slidenum">
              <a:rPr lang="en-US" smtClean="0"/>
              <a:t>7</a:t>
            </a:fld>
            <a:endParaRPr lang="en-US"/>
          </a:p>
        </p:txBody>
      </p:sp>
    </p:spTree>
    <p:extLst>
      <p:ext uri="{BB962C8B-B14F-4D97-AF65-F5344CB8AC3E}">
        <p14:creationId xmlns:p14="http://schemas.microsoft.com/office/powerpoint/2010/main" val="2516500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FF41F-5D0E-40EE-B3E7-4217225E2B2D}" type="slidenum">
              <a:rPr lang="en-US" smtClean="0"/>
              <a:t>8</a:t>
            </a:fld>
            <a:endParaRPr lang="en-US"/>
          </a:p>
        </p:txBody>
      </p:sp>
    </p:spTree>
    <p:extLst>
      <p:ext uri="{BB962C8B-B14F-4D97-AF65-F5344CB8AC3E}">
        <p14:creationId xmlns:p14="http://schemas.microsoft.com/office/powerpoint/2010/main" val="4194226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FF41F-5D0E-40EE-B3E7-4217225E2B2D}" type="slidenum">
              <a:rPr lang="en-US" smtClean="0"/>
              <a:t>9</a:t>
            </a:fld>
            <a:endParaRPr lang="en-US"/>
          </a:p>
        </p:txBody>
      </p:sp>
    </p:spTree>
    <p:extLst>
      <p:ext uri="{BB962C8B-B14F-4D97-AF65-F5344CB8AC3E}">
        <p14:creationId xmlns:p14="http://schemas.microsoft.com/office/powerpoint/2010/main" val="133446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r>
              <a:rPr lang="en-US" dirty="0"/>
              <a:t>See studies referenced in Molly Moorhead, “HUD Secretary says a homeless person costs taxpayers $40,000 a year,” </a:t>
            </a:r>
            <a:r>
              <a:rPr lang="en-US" i="1" dirty="0" err="1"/>
              <a:t>Politifact</a:t>
            </a:r>
            <a:r>
              <a:rPr lang="en-US" dirty="0"/>
              <a:t>, March 12, 2012, </a:t>
            </a:r>
            <a:r>
              <a:rPr lang="en-US" u="sng" dirty="0">
                <a:hlinkClick r:id="rId3"/>
              </a:rPr>
              <a:t>http://www.politifact.com/truth-o-meter/statements/2012/mar/12/shaun-donovan/hud-secretary-says-homeless-person-costs-taxpayers/</a:t>
            </a:r>
            <a:r>
              <a:rPr lang="en-US" dirty="0"/>
              <a:t>.</a:t>
            </a:r>
          </a:p>
          <a:p>
            <a:r>
              <a:rPr lang="en-US" dirty="0"/>
              <a:t>NIDA, “Principles of Drug Addiction Treatment: A Research-Based Guide (Third Edition),” December 1, 2012, https://www.drugabuse.gov/publications/principles-drug-addiction-treatment-research-based-guide-third-edition on 2017.</a:t>
            </a:r>
          </a:p>
          <a:p>
            <a:endParaRPr lang="en-US" dirty="0"/>
          </a:p>
        </p:txBody>
      </p:sp>
      <p:sp>
        <p:nvSpPr>
          <p:cNvPr id="4" name="Slide Number Placeholder 3"/>
          <p:cNvSpPr>
            <a:spLocks noGrp="1"/>
          </p:cNvSpPr>
          <p:nvPr>
            <p:ph type="sldNum" sz="quarter" idx="10"/>
          </p:nvPr>
        </p:nvSpPr>
        <p:spPr/>
        <p:txBody>
          <a:bodyPr/>
          <a:lstStyle/>
          <a:p>
            <a:fld id="{1E4FF41F-5D0E-40EE-B3E7-4217225E2B2D}" type="slidenum">
              <a:rPr lang="en-US" smtClean="0"/>
              <a:t>12</a:t>
            </a:fld>
            <a:endParaRPr lang="en-US"/>
          </a:p>
        </p:txBody>
      </p:sp>
    </p:spTree>
    <p:extLst>
      <p:ext uri="{BB962C8B-B14F-4D97-AF65-F5344CB8AC3E}">
        <p14:creationId xmlns:p14="http://schemas.microsoft.com/office/powerpoint/2010/main" val="4040534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7850"/>
          </a:xfrm>
        </p:spPr>
      </p:sp>
      <p:sp>
        <p:nvSpPr>
          <p:cNvPr id="3" name="Notes Placeholder 2"/>
          <p:cNvSpPr>
            <a:spLocks noGrp="1"/>
          </p:cNvSpPr>
          <p:nvPr>
            <p:ph type="body" idx="1"/>
          </p:nvPr>
        </p:nvSpPr>
        <p:spPr/>
        <p:txBody>
          <a:bodyPr/>
          <a:lstStyle/>
          <a:p>
            <a:r>
              <a:rPr lang="en-US" dirty="0"/>
              <a:t>$538,663 is the cost of program operations, management, and </a:t>
            </a:r>
            <a:r>
              <a:rPr lang="en-US"/>
              <a:t>care navigation. </a:t>
            </a:r>
            <a:endParaRPr lang="en-US" dirty="0"/>
          </a:p>
        </p:txBody>
      </p:sp>
      <p:sp>
        <p:nvSpPr>
          <p:cNvPr id="4" name="Slide Number Placeholder 3"/>
          <p:cNvSpPr>
            <a:spLocks noGrp="1"/>
          </p:cNvSpPr>
          <p:nvPr>
            <p:ph type="sldNum" sz="quarter" idx="10"/>
          </p:nvPr>
        </p:nvSpPr>
        <p:spPr/>
        <p:txBody>
          <a:bodyPr/>
          <a:lstStyle/>
          <a:p>
            <a:fld id="{1E4FF41F-5D0E-40EE-B3E7-4217225E2B2D}" type="slidenum">
              <a:rPr lang="en-US" smtClean="0"/>
              <a:t>13</a:t>
            </a:fld>
            <a:endParaRPr lang="en-US"/>
          </a:p>
        </p:txBody>
      </p:sp>
    </p:spTree>
    <p:extLst>
      <p:ext uri="{BB962C8B-B14F-4D97-AF65-F5344CB8AC3E}">
        <p14:creationId xmlns:p14="http://schemas.microsoft.com/office/powerpoint/2010/main" val="4080776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1F9CA3-105E-4857-9057-6DB6197DA786}"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228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1F9CA3-105E-4857-9057-6DB6197DA786}"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2893447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311085"/>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11084"/>
            <a:ext cx="5800725" cy="4318065"/>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1F9CA3-105E-4857-9057-6DB6197DA786}"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94135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1F9CA3-105E-4857-9057-6DB6197DA786}"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325968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37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3"/>
            <a:ext cx="3703320" cy="30175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1F9CA3-105E-4857-9057-6DB6197DA786}"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3194908120"/>
      </p:ext>
    </p:extLst>
  </p:cSld>
  <p:clrMapOvr>
    <a:masterClrMapping/>
  </p:clrMapOvr>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1936751"/>
            <a:ext cx="3703320" cy="24650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1936751"/>
            <a:ext cx="3703320" cy="24650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1F9CA3-105E-4857-9057-6DB6197DA786}" type="datetimeFigureOut">
              <a:rPr lang="en-US" smtClean="0"/>
              <a:t>5/23/2017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1287755359"/>
      </p:ext>
    </p:extLst>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1F9CA3-105E-4857-9057-6DB6197DA786}" type="datetimeFigureOut">
              <a:rPr lang="en-US" smtClean="0"/>
              <a:t>5/23/2017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19607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01F9CA3-105E-4857-9057-6DB6197DA786}" type="datetimeFigureOut">
              <a:rPr lang="en-US" smtClean="0"/>
              <a:t>5/23/2017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1188337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8" y="548640"/>
            <a:ext cx="5009393" cy="3943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5" y="4844840"/>
            <a:ext cx="1963883" cy="273844"/>
          </a:xfrm>
        </p:spPr>
        <p:txBody>
          <a:bodyPr/>
          <a:lstStyle>
            <a:lvl1pPr algn="l">
              <a:defRPr/>
            </a:lvl1pPr>
          </a:lstStyle>
          <a:p>
            <a:fld id="{B01F9CA3-105E-4857-9057-6DB6197DA786}" type="datetimeFigureOut">
              <a:rPr lang="en-US" smtClean="0"/>
              <a:t>5/23/2017</a:t>
            </a:fld>
            <a:endParaRPr lang="en-US"/>
          </a:p>
        </p:txBody>
      </p:sp>
      <p:sp>
        <p:nvSpPr>
          <p:cNvPr id="6" name="Footer Placeholder 5"/>
          <p:cNvSpPr>
            <a:spLocks noGrp="1"/>
          </p:cNvSpPr>
          <p:nvPr>
            <p:ph type="ftr" sz="quarter" idx="11"/>
          </p:nvPr>
        </p:nvSpPr>
        <p:spPr>
          <a:xfrm>
            <a:off x="3600450" y="4844840"/>
            <a:ext cx="3486150" cy="273844"/>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F5CE407-6216-4202-80E4-A30DC2F709B2}" type="slidenum">
              <a:rPr lang="en-US" smtClean="0"/>
              <a:t>‹#›</a:t>
            </a:fld>
            <a:endParaRPr lang="en-US"/>
          </a:p>
        </p:txBody>
      </p:sp>
    </p:spTree>
    <p:extLst>
      <p:ext uri="{BB962C8B-B14F-4D97-AF65-F5344CB8AC3E}">
        <p14:creationId xmlns:p14="http://schemas.microsoft.com/office/powerpoint/2010/main" val="3927889890"/>
      </p:ext>
    </p:extLst>
  </p:cSld>
  <p:clrMapOvr>
    <a:masterClrMapping/>
  </p:clrMapOvr>
  <p:extLst mod="1">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9520" cy="61722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9143989" cy="3686307"/>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4430268"/>
            <a:ext cx="7589520" cy="44577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129748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1"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384301"/>
            <a:ext cx="7543801" cy="301752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4844840"/>
            <a:ext cx="1854203" cy="273844"/>
          </a:xfrm>
          <a:prstGeom prst="rect">
            <a:avLst/>
          </a:prstGeom>
        </p:spPr>
        <p:txBody>
          <a:bodyPr vert="horz" lIns="91440" tIns="45720" rIns="91440" bIns="45720" rtlCol="0" anchor="ctr"/>
          <a:lstStyle>
            <a:lvl1pPr algn="l">
              <a:defRPr sz="900">
                <a:solidFill>
                  <a:srgbClr val="FFFFFF"/>
                </a:solidFill>
              </a:defRPr>
            </a:lvl1pPr>
          </a:lstStyle>
          <a:p>
            <a:fld id="{B01F9CA3-105E-4857-9057-6DB6197DA786}" type="datetimeFigureOut">
              <a:rPr lang="en-US" smtClean="0"/>
              <a:t>5/23/2017</a:t>
            </a:fld>
            <a:endParaRPr lang="en-US"/>
          </a:p>
        </p:txBody>
      </p:sp>
      <p:sp>
        <p:nvSpPr>
          <p:cNvPr id="5" name="Footer Placeholder 4"/>
          <p:cNvSpPr>
            <a:spLocks noGrp="1"/>
          </p:cNvSpPr>
          <p:nvPr>
            <p:ph type="ftr" sz="quarter" idx="3"/>
          </p:nvPr>
        </p:nvSpPr>
        <p:spPr>
          <a:xfrm>
            <a:off x="2764640" y="4844840"/>
            <a:ext cx="3617103" cy="273844"/>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5" y="4844840"/>
            <a:ext cx="984019" cy="273844"/>
          </a:xfrm>
          <a:prstGeom prst="rect">
            <a:avLst/>
          </a:prstGeom>
        </p:spPr>
        <p:txBody>
          <a:bodyPr vert="horz" lIns="91440" tIns="45720" rIns="91440" bIns="45720" rtlCol="0" anchor="ctr"/>
          <a:lstStyle>
            <a:lvl1pPr algn="r">
              <a:defRPr sz="1050">
                <a:solidFill>
                  <a:srgbClr val="FFFFFF"/>
                </a:solidFill>
              </a:defRPr>
            </a:lvl1pPr>
          </a:lstStyle>
          <a:p>
            <a:fld id="{7F5CE407-6216-4202-80E4-A30DC2F709B2}" type="slidenum">
              <a:rPr lang="en-US" smtClean="0"/>
              <a:t>‹#›</a:t>
            </a:fld>
            <a:endParaRPr lang="en-US"/>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90194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5133" y="2124736"/>
            <a:ext cx="6686788" cy="1858297"/>
          </a:xfrm>
        </p:spPr>
        <p:txBody>
          <a:bodyPr>
            <a:normAutofit fontScale="90000"/>
          </a:bodyPr>
          <a:lstStyle/>
          <a:p>
            <a:r>
              <a:rPr lang="en-US" sz="3000" b="1" dirty="0"/>
              <a:t>Atlanta/Fulton County </a:t>
            </a:r>
            <a:br>
              <a:rPr lang="en-US" sz="3000" b="1" dirty="0"/>
            </a:br>
            <a:r>
              <a:rPr lang="en-US" sz="3000" b="1" dirty="0"/>
              <a:t>Pre-Arrest Diversion Initiative</a:t>
            </a:r>
            <a:r>
              <a:rPr lang="en-US" sz="3000" dirty="0"/>
              <a:t/>
            </a:r>
            <a:br>
              <a:rPr lang="en-US" sz="3000" dirty="0"/>
            </a:br>
            <a:r>
              <a:rPr lang="en-US" sz="3000" dirty="0"/>
              <a:t>Presentation to Atlanta City Council</a:t>
            </a:r>
            <a:br>
              <a:rPr lang="en-US" sz="3000" dirty="0"/>
            </a:br>
            <a:r>
              <a:rPr lang="en-US" sz="3000" dirty="0"/>
              <a:t>CDHS Committee</a:t>
            </a:r>
            <a:br>
              <a:rPr lang="en-US" sz="3000" dirty="0"/>
            </a:br>
            <a:r>
              <a:rPr lang="en-US" sz="3000" dirty="0"/>
              <a:t>May 23,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0063" y="524439"/>
            <a:ext cx="1835110" cy="1359964"/>
          </a:xfrm>
          <a:prstGeom prst="rect">
            <a:avLst/>
          </a:prstGeom>
          <a:solidFill>
            <a:schemeClr val="bg1"/>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City of Atlanta Budget Analysis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1731168"/>
              </p:ext>
            </p:extLst>
          </p:nvPr>
        </p:nvGraphicFramePr>
        <p:xfrm>
          <a:off x="816945" y="1715494"/>
          <a:ext cx="7544436" cy="2013132"/>
        </p:xfrm>
        <a:graphic>
          <a:graphicData uri="http://schemas.openxmlformats.org/drawingml/2006/table">
            <a:tbl>
              <a:tblPr firstRow="1" bandRow="1">
                <a:tableStyleId>{5C22544A-7EE6-4342-B048-85BDC9FD1C3A}</a:tableStyleId>
              </a:tblPr>
              <a:tblGrid>
                <a:gridCol w="3772218">
                  <a:extLst>
                    <a:ext uri="{9D8B030D-6E8A-4147-A177-3AD203B41FA5}">
                      <a16:colId xmlns="" xmlns:a16="http://schemas.microsoft.com/office/drawing/2014/main" val="2756072635"/>
                    </a:ext>
                  </a:extLst>
                </a:gridCol>
                <a:gridCol w="3772218">
                  <a:extLst>
                    <a:ext uri="{9D8B030D-6E8A-4147-A177-3AD203B41FA5}">
                      <a16:colId xmlns="" xmlns:a16="http://schemas.microsoft.com/office/drawing/2014/main" val="3582257394"/>
                    </a:ext>
                  </a:extLst>
                </a:gridCol>
              </a:tblGrid>
              <a:tr h="280838">
                <a:tc>
                  <a:txBody>
                    <a:bodyPr/>
                    <a:lstStyle/>
                    <a:p>
                      <a:pPr algn="ctr"/>
                      <a:r>
                        <a:rPr lang="en-US" sz="1400" dirty="0"/>
                        <a:t>COSTS</a:t>
                      </a:r>
                    </a:p>
                  </a:txBody>
                  <a:tcPr marT="34290" marB="34290"/>
                </a:tc>
                <a:tc>
                  <a:txBody>
                    <a:bodyPr/>
                    <a:lstStyle/>
                    <a:p>
                      <a:pPr algn="ctr"/>
                      <a:r>
                        <a:rPr lang="en-US" sz="1400" dirty="0"/>
                        <a:t>SAVINGS</a:t>
                      </a:r>
                    </a:p>
                  </a:txBody>
                  <a:tcPr marT="34290" marB="34290"/>
                </a:tc>
                <a:extLst>
                  <a:ext uri="{0D108BD9-81ED-4DB2-BD59-A6C34878D82A}">
                    <a16:rowId xmlns="" xmlns:a16="http://schemas.microsoft.com/office/drawing/2014/main" val="3537325829"/>
                  </a:ext>
                </a:extLst>
              </a:tr>
              <a:tr h="1731192">
                <a:tc>
                  <a:txBody>
                    <a:bodyPr/>
                    <a:lstStyle/>
                    <a:p>
                      <a:pPr lvl="0"/>
                      <a:r>
                        <a:rPr lang="en-US" sz="1400" kern="1200" dirty="0">
                          <a:solidFill>
                            <a:schemeClr val="dk1"/>
                          </a:solidFill>
                          <a:effectLst/>
                          <a:latin typeface="+mn-lt"/>
                          <a:ea typeface="+mn-ea"/>
                          <a:cs typeface="+mn-cs"/>
                        </a:rPr>
                        <a:t>Law Department</a:t>
                      </a:r>
                    </a:p>
                    <a:p>
                      <a:r>
                        <a:rPr lang="en-US" sz="1400" kern="1200" dirty="0">
                          <a:solidFill>
                            <a:schemeClr val="dk1"/>
                          </a:solidFill>
                          <a:effectLst/>
                          <a:latin typeface="+mn-lt"/>
                          <a:ea typeface="+mn-ea"/>
                          <a:cs typeface="+mn-cs"/>
                        </a:rPr>
                        <a:t>Finance Department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kern="1200" dirty="0">
                          <a:solidFill>
                            <a:schemeClr val="dk1"/>
                          </a:solidFill>
                          <a:effectLst/>
                          <a:latin typeface="+mn-lt"/>
                          <a:ea typeface="+mn-ea"/>
                          <a:cs typeface="+mn-cs"/>
                        </a:rPr>
                        <a:t>Intergovernmental Affairs</a:t>
                      </a:r>
                    </a:p>
                    <a:p>
                      <a:r>
                        <a:rPr lang="en-US" sz="1400" kern="1200" dirty="0">
                          <a:solidFill>
                            <a:schemeClr val="dk1"/>
                          </a:solidFill>
                          <a:effectLst/>
                          <a:latin typeface="+mn-lt"/>
                          <a:ea typeface="+mn-ea"/>
                          <a:cs typeface="+mn-cs"/>
                        </a:rPr>
                        <a:t>Human Services Department</a:t>
                      </a:r>
                    </a:p>
                    <a:p>
                      <a:r>
                        <a:rPr lang="en-US" sz="1400" kern="1200" dirty="0">
                          <a:solidFill>
                            <a:schemeClr val="dk1"/>
                          </a:solidFill>
                          <a:effectLst/>
                          <a:latin typeface="+mn-lt"/>
                          <a:ea typeface="+mn-ea"/>
                          <a:cs typeface="+mn-cs"/>
                        </a:rPr>
                        <a:t>City of Atlanta Continuum of Care</a:t>
                      </a:r>
                    </a:p>
                    <a:p>
                      <a:r>
                        <a:rPr lang="en-US" sz="1400" kern="1200" dirty="0">
                          <a:solidFill>
                            <a:schemeClr val="dk1"/>
                          </a:solidFill>
                          <a:effectLst/>
                          <a:latin typeface="+mn-lt"/>
                          <a:ea typeface="+mn-ea"/>
                          <a:cs typeface="+mn-cs"/>
                        </a:rPr>
                        <a:t>Police Department (possible)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kern="1200" dirty="0">
                        <a:solidFill>
                          <a:schemeClr val="dk1"/>
                        </a:solidFill>
                        <a:effectLst/>
                        <a:latin typeface="+mn-lt"/>
                        <a:ea typeface="+mn-ea"/>
                        <a:cs typeface="+mn-cs"/>
                      </a:endParaRPr>
                    </a:p>
                  </a:txBody>
                  <a:tcPr marT="34290" marB="34290"/>
                </a:tc>
                <a:tc>
                  <a:txBody>
                    <a:bodyPr/>
                    <a:lstStyle/>
                    <a:p>
                      <a:pPr lvl="0"/>
                      <a:r>
                        <a:rPr lang="en-US" sz="1400" kern="1200" dirty="0">
                          <a:solidFill>
                            <a:schemeClr val="dk1"/>
                          </a:solidFill>
                          <a:effectLst/>
                          <a:latin typeface="+mn-lt"/>
                          <a:ea typeface="+mn-ea"/>
                          <a:cs typeface="+mn-cs"/>
                        </a:rPr>
                        <a:t>Corrections</a:t>
                      </a:r>
                    </a:p>
                    <a:p>
                      <a:pPr lvl="0"/>
                      <a:r>
                        <a:rPr lang="en-US" sz="1400" kern="1200" dirty="0">
                          <a:solidFill>
                            <a:schemeClr val="dk1"/>
                          </a:solidFill>
                          <a:effectLst/>
                          <a:latin typeface="+mn-lt"/>
                          <a:ea typeface="+mn-ea"/>
                          <a:cs typeface="+mn-cs"/>
                        </a:rPr>
                        <a:t>Public Defender Office</a:t>
                      </a:r>
                    </a:p>
                    <a:p>
                      <a:pPr lvl="0"/>
                      <a:r>
                        <a:rPr lang="en-US" sz="1400" kern="1200" dirty="0">
                          <a:solidFill>
                            <a:schemeClr val="dk1"/>
                          </a:solidFill>
                          <a:effectLst/>
                          <a:latin typeface="+mn-lt"/>
                          <a:ea typeface="+mn-ea"/>
                          <a:cs typeface="+mn-cs"/>
                        </a:rPr>
                        <a:t>Solicitor’s Office</a:t>
                      </a:r>
                    </a:p>
                    <a:p>
                      <a:pPr lvl="0"/>
                      <a:r>
                        <a:rPr lang="en-US" sz="1400" kern="1200" dirty="0">
                          <a:solidFill>
                            <a:schemeClr val="dk1"/>
                          </a:solidFill>
                          <a:effectLst/>
                          <a:latin typeface="+mn-lt"/>
                          <a:ea typeface="+mn-ea"/>
                          <a:cs typeface="+mn-cs"/>
                        </a:rPr>
                        <a:t>Judicial Agencies</a:t>
                      </a:r>
                    </a:p>
                    <a:p>
                      <a:pPr lvl="0"/>
                      <a:r>
                        <a:rPr lang="en-US" sz="1400" kern="1200" dirty="0">
                          <a:solidFill>
                            <a:schemeClr val="dk1"/>
                          </a:solidFill>
                          <a:effectLst/>
                          <a:latin typeface="+mn-lt"/>
                          <a:ea typeface="+mn-ea"/>
                          <a:cs typeface="+mn-cs"/>
                        </a:rPr>
                        <a:t>Fire and Rescue Services</a:t>
                      </a:r>
                    </a:p>
                    <a:p>
                      <a:pPr lvl="0"/>
                      <a:r>
                        <a:rPr lang="en-US" sz="1400" kern="1200" dirty="0">
                          <a:solidFill>
                            <a:schemeClr val="dk1"/>
                          </a:solidFill>
                          <a:effectLst/>
                          <a:latin typeface="+mn-lt"/>
                          <a:ea typeface="+mn-ea"/>
                          <a:cs typeface="+mn-cs"/>
                        </a:rPr>
                        <a:t>Police Department (possible)</a:t>
                      </a:r>
                    </a:p>
                    <a:p>
                      <a:pPr lvl="0"/>
                      <a:endParaRPr lang="en-US" sz="1400" kern="1200" dirty="0">
                        <a:solidFill>
                          <a:schemeClr val="dk1"/>
                        </a:solidFill>
                        <a:effectLst/>
                        <a:latin typeface="+mn-lt"/>
                        <a:ea typeface="+mn-ea"/>
                        <a:cs typeface="+mn-cs"/>
                      </a:endParaRPr>
                    </a:p>
                  </a:txBody>
                  <a:tcPr marT="34290" marB="34290"/>
                </a:tc>
                <a:extLst>
                  <a:ext uri="{0D108BD9-81ED-4DB2-BD59-A6C34878D82A}">
                    <a16:rowId xmlns="" xmlns:a16="http://schemas.microsoft.com/office/drawing/2014/main" val="1465586021"/>
                  </a:ext>
                </a:extLst>
              </a:tr>
            </a:tbl>
          </a:graphicData>
        </a:graphic>
      </p:graphicFrame>
    </p:spTree>
    <p:extLst>
      <p:ext uri="{BB962C8B-B14F-4D97-AF65-F5344CB8AC3E}">
        <p14:creationId xmlns:p14="http://schemas.microsoft.com/office/powerpoint/2010/main" val="303739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Fulton County Services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1137722"/>
              </p:ext>
            </p:extLst>
          </p:nvPr>
        </p:nvGraphicFramePr>
        <p:xfrm>
          <a:off x="827704" y="1941406"/>
          <a:ext cx="7543800" cy="1836420"/>
        </p:xfrm>
        <a:graphic>
          <a:graphicData uri="http://schemas.openxmlformats.org/drawingml/2006/table">
            <a:tbl>
              <a:tblPr firstRow="1" bandRow="1">
                <a:tableStyleId>{5C22544A-7EE6-4342-B048-85BDC9FD1C3A}</a:tableStyleId>
              </a:tblPr>
              <a:tblGrid>
                <a:gridCol w="3771900">
                  <a:extLst>
                    <a:ext uri="{9D8B030D-6E8A-4147-A177-3AD203B41FA5}">
                      <a16:colId xmlns="" xmlns:a16="http://schemas.microsoft.com/office/drawing/2014/main" val="1573076544"/>
                    </a:ext>
                  </a:extLst>
                </a:gridCol>
                <a:gridCol w="3771900">
                  <a:extLst>
                    <a:ext uri="{9D8B030D-6E8A-4147-A177-3AD203B41FA5}">
                      <a16:colId xmlns="" xmlns:a16="http://schemas.microsoft.com/office/drawing/2014/main" val="1793453809"/>
                    </a:ext>
                  </a:extLst>
                </a:gridCol>
              </a:tblGrid>
              <a:tr h="278130">
                <a:tc>
                  <a:txBody>
                    <a:bodyPr/>
                    <a:lstStyle/>
                    <a:p>
                      <a:r>
                        <a:rPr lang="en-US" sz="1400" dirty="0"/>
                        <a:t>Health &amp; Human Services </a:t>
                      </a:r>
                    </a:p>
                  </a:txBody>
                  <a:tcPr marT="34290" marB="34290"/>
                </a:tc>
                <a:tc>
                  <a:txBody>
                    <a:bodyPr/>
                    <a:lstStyle/>
                    <a:p>
                      <a:r>
                        <a:rPr lang="en-US" sz="1400" dirty="0"/>
                        <a:t>2017 Approved Budget</a:t>
                      </a:r>
                    </a:p>
                  </a:txBody>
                  <a:tcPr marT="34290" marB="34290"/>
                </a:tc>
                <a:extLst>
                  <a:ext uri="{0D108BD9-81ED-4DB2-BD59-A6C34878D82A}">
                    <a16:rowId xmlns="" xmlns:a16="http://schemas.microsoft.com/office/drawing/2014/main" val="3865919694"/>
                  </a:ext>
                </a:extLst>
              </a:tr>
              <a:tr h="480060">
                <a:tc>
                  <a:txBody>
                    <a:bodyPr/>
                    <a:lstStyle/>
                    <a:p>
                      <a:pPr lvl="0"/>
                      <a:r>
                        <a:rPr lang="en-US" sz="1400" kern="1200" dirty="0">
                          <a:solidFill>
                            <a:schemeClr val="dk1"/>
                          </a:solidFill>
                          <a:effectLst/>
                          <a:latin typeface="+mn-lt"/>
                          <a:ea typeface="+mn-ea"/>
                          <a:cs typeface="+mn-cs"/>
                        </a:rPr>
                        <a:t>Health and Wellness</a:t>
                      </a:r>
                    </a:p>
                    <a:p>
                      <a:pPr lvl="0"/>
                      <a:endParaRPr lang="en-US" sz="1400" kern="1200" dirty="0">
                        <a:solidFill>
                          <a:schemeClr val="dk1"/>
                        </a:solidFill>
                        <a:effectLst/>
                        <a:latin typeface="+mn-lt"/>
                        <a:ea typeface="+mn-ea"/>
                        <a:cs typeface="+mn-cs"/>
                      </a:endParaRPr>
                    </a:p>
                  </a:txBody>
                  <a:tcPr marT="34290" marB="34290"/>
                </a:tc>
                <a:tc>
                  <a:txBody>
                    <a:bodyPr/>
                    <a:lstStyle/>
                    <a:p>
                      <a:r>
                        <a:rPr lang="en-US" sz="1400" dirty="0"/>
                        <a:t>$17.9 Million + additional state funds</a:t>
                      </a:r>
                    </a:p>
                    <a:p>
                      <a:endParaRPr lang="en-US" sz="1400" dirty="0"/>
                    </a:p>
                  </a:txBody>
                  <a:tcPr marT="34290" marB="34290"/>
                </a:tc>
                <a:extLst>
                  <a:ext uri="{0D108BD9-81ED-4DB2-BD59-A6C34878D82A}">
                    <a16:rowId xmlns="" xmlns:a16="http://schemas.microsoft.com/office/drawing/2014/main" val="2643152909"/>
                  </a:ext>
                </a:extLst>
              </a:tr>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Behavioral Health &amp; Developmental Disabilities</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$9.22 Million</a:t>
                      </a:r>
                    </a:p>
                    <a:p>
                      <a:endParaRPr lang="en-US" sz="1400" dirty="0"/>
                    </a:p>
                  </a:txBody>
                  <a:tcPr marT="34290" marB="34290"/>
                </a:tc>
                <a:extLst>
                  <a:ext uri="{0D108BD9-81ED-4DB2-BD59-A6C34878D82A}">
                    <a16:rowId xmlns="" xmlns:a16="http://schemas.microsoft.com/office/drawing/2014/main" val="2560398286"/>
                  </a:ext>
                </a:extLst>
              </a:tr>
              <a:tr h="278130">
                <a:tc>
                  <a:txBody>
                    <a:bodyPr/>
                    <a:lstStyle/>
                    <a:p>
                      <a:r>
                        <a:rPr lang="en-US" sz="1400" kern="1200" dirty="0">
                          <a:solidFill>
                            <a:schemeClr val="dk1"/>
                          </a:solidFill>
                          <a:effectLst/>
                          <a:latin typeface="+mn-lt"/>
                          <a:ea typeface="+mn-ea"/>
                          <a:cs typeface="+mn-cs"/>
                        </a:rPr>
                        <a:t>Family and Children Services </a:t>
                      </a:r>
                      <a:endParaRPr lang="en-US" sz="1400" dirty="0"/>
                    </a:p>
                  </a:txBody>
                  <a:tcPr marT="34290" marB="34290"/>
                </a:tc>
                <a:tc>
                  <a:txBody>
                    <a:bodyPr/>
                    <a:lstStyle/>
                    <a:p>
                      <a:r>
                        <a:rPr lang="en-US" sz="1400" dirty="0"/>
                        <a:t>$2.3 Million</a:t>
                      </a:r>
                    </a:p>
                  </a:txBody>
                  <a:tcPr marT="34290" marB="34290"/>
                </a:tc>
                <a:extLst>
                  <a:ext uri="{0D108BD9-81ED-4DB2-BD59-A6C34878D82A}">
                    <a16:rowId xmlns="" xmlns:a16="http://schemas.microsoft.com/office/drawing/2014/main" val="3495070707"/>
                  </a:ext>
                </a:extLst>
              </a:tr>
              <a:tr h="278130">
                <a:tc>
                  <a:txBody>
                    <a:bodyPr/>
                    <a:lstStyle/>
                    <a:p>
                      <a:r>
                        <a:rPr lang="en-US" sz="1400" kern="1200" dirty="0">
                          <a:solidFill>
                            <a:schemeClr val="dk1"/>
                          </a:solidFill>
                          <a:effectLst/>
                          <a:latin typeface="+mn-lt"/>
                          <a:ea typeface="+mn-ea"/>
                          <a:cs typeface="+mn-cs"/>
                        </a:rPr>
                        <a:t>Housing &amp; Community Development </a:t>
                      </a:r>
                      <a:endParaRPr lang="en-US" sz="1400" dirty="0"/>
                    </a:p>
                  </a:txBody>
                  <a:tcPr marT="34290" marB="34290"/>
                </a:tc>
                <a:tc>
                  <a:txBody>
                    <a:bodyPr/>
                    <a:lstStyle/>
                    <a:p>
                      <a:r>
                        <a:rPr lang="en-US" sz="1400" dirty="0"/>
                        <a:t>$8.65 Million</a:t>
                      </a:r>
                    </a:p>
                  </a:txBody>
                  <a:tcPr marT="34290" marB="34290"/>
                </a:tc>
                <a:extLst>
                  <a:ext uri="{0D108BD9-81ED-4DB2-BD59-A6C34878D82A}">
                    <a16:rowId xmlns="" xmlns:a16="http://schemas.microsoft.com/office/drawing/2014/main" val="1843049205"/>
                  </a:ext>
                </a:extLst>
              </a:tr>
            </a:tbl>
          </a:graphicData>
        </a:graphic>
      </p:graphicFrame>
    </p:spTree>
    <p:extLst>
      <p:ext uri="{BB962C8B-B14F-4D97-AF65-F5344CB8AC3E}">
        <p14:creationId xmlns:p14="http://schemas.microsoft.com/office/powerpoint/2010/main" val="284923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75"/>
          <p:cNvSpPr/>
          <p:nvPr/>
        </p:nvSpPr>
        <p:spPr>
          <a:xfrm>
            <a:off x="0" y="1"/>
            <a:ext cx="9144000" cy="1405501"/>
          </a:xfrm>
          <a:prstGeom prst="rect">
            <a:avLst/>
          </a:prstGeom>
          <a:solidFill>
            <a:srgbClr val="FFC000"/>
          </a:solidFill>
          <a:ln>
            <a:noFill/>
          </a:ln>
        </p:spPr>
        <p:txBody>
          <a:bodyPr lIns="121898" tIns="60933" rIns="121898" bIns="60933" anchor="ctr" anchorCtr="0">
            <a:noAutofit/>
          </a:bodyPr>
          <a:lstStyle/>
          <a:p>
            <a:pPr algn="ctr"/>
            <a:endParaRPr sz="2403" dirty="0">
              <a:solidFill>
                <a:schemeClr val="lt1"/>
              </a:solidFill>
              <a:latin typeface="Calibri"/>
              <a:ea typeface="Calibri"/>
              <a:cs typeface="Calibri"/>
              <a:sym typeface="Calibri"/>
            </a:endParaRPr>
          </a:p>
        </p:txBody>
      </p:sp>
      <p:sp>
        <p:nvSpPr>
          <p:cNvPr id="2" name="Title 1"/>
          <p:cNvSpPr>
            <a:spLocks noGrp="1"/>
          </p:cNvSpPr>
          <p:nvPr>
            <p:ph type="title"/>
          </p:nvPr>
        </p:nvSpPr>
        <p:spPr>
          <a:xfrm>
            <a:off x="2538806" y="176290"/>
            <a:ext cx="5591285" cy="1088068"/>
          </a:xfrm>
        </p:spPr>
        <p:txBody>
          <a:bodyPr>
            <a:normAutofit fontScale="90000"/>
          </a:bodyPr>
          <a:lstStyle/>
          <a:p>
            <a:r>
              <a:rPr lang="en-US" sz="5000" b="1" dirty="0">
                <a:solidFill>
                  <a:schemeClr val="bg1"/>
                </a:solidFill>
              </a:rPr>
              <a:t>Anticipated Economic Impact</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280" y="40343"/>
            <a:ext cx="1835110" cy="1359964"/>
          </a:xfrm>
          <a:prstGeom prst="rect">
            <a:avLst/>
          </a:prstGeom>
        </p:spPr>
      </p:pic>
      <p:sp>
        <p:nvSpPr>
          <p:cNvPr id="8" name="Content Placeholder 7"/>
          <p:cNvSpPr>
            <a:spLocks noGrp="1"/>
          </p:cNvSpPr>
          <p:nvPr>
            <p:ph idx="1"/>
          </p:nvPr>
        </p:nvSpPr>
        <p:spPr>
          <a:xfrm>
            <a:off x="559398" y="1545665"/>
            <a:ext cx="8025204" cy="3017520"/>
          </a:xfrm>
        </p:spPr>
        <p:txBody>
          <a:bodyPr>
            <a:normAutofit fontScale="92500" lnSpcReduction="10000"/>
          </a:bodyPr>
          <a:lstStyle/>
          <a:p>
            <a:endParaRPr lang="en-US" dirty="0"/>
          </a:p>
          <a:p>
            <a:r>
              <a:rPr lang="en-US" dirty="0"/>
              <a:t>Numerous studies have shown that the public cost of homelessness is at least $40,000 a year per person, on average. Homelessness, drug addiction, and cycles of extreme poverty lead to unemployment, which, alone, carries with it steep public costs. Substance abuse treatment costs taxpayers from $2,000 to $7,000 a year per person. </a:t>
            </a:r>
          </a:p>
          <a:p>
            <a:r>
              <a:rPr lang="en-US" dirty="0"/>
              <a:t>However, “according to several conservative estimates, every dollar invested in addiction treatment programs yields a return of between $4 and $7 in reduced drug-related crime, criminal justice costs, and theft. When savings related to healthcare are included, total savings can exceed costs by a ratio of 12 to 1.” </a:t>
            </a:r>
          </a:p>
          <a:p>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119376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75"/>
          <p:cNvSpPr/>
          <p:nvPr/>
        </p:nvSpPr>
        <p:spPr>
          <a:xfrm>
            <a:off x="0" y="1"/>
            <a:ext cx="9144000" cy="1405501"/>
          </a:xfrm>
          <a:prstGeom prst="rect">
            <a:avLst/>
          </a:prstGeom>
          <a:solidFill>
            <a:srgbClr val="FFC000"/>
          </a:solidFill>
          <a:ln>
            <a:noFill/>
          </a:ln>
        </p:spPr>
        <p:txBody>
          <a:bodyPr lIns="121898" tIns="60933" rIns="121898" bIns="60933" anchor="ctr" anchorCtr="0">
            <a:noAutofit/>
          </a:bodyPr>
          <a:lstStyle/>
          <a:p>
            <a:pPr algn="ctr"/>
            <a:endParaRPr sz="2403" dirty="0">
              <a:solidFill>
                <a:schemeClr val="lt1"/>
              </a:solidFill>
              <a:latin typeface="Calibri"/>
              <a:ea typeface="Calibri"/>
              <a:cs typeface="Calibri"/>
              <a:sym typeface="Calibri"/>
            </a:endParaRPr>
          </a:p>
        </p:txBody>
      </p:sp>
      <p:sp>
        <p:nvSpPr>
          <p:cNvPr id="2" name="Title 1"/>
          <p:cNvSpPr>
            <a:spLocks noGrp="1"/>
          </p:cNvSpPr>
          <p:nvPr>
            <p:ph type="title"/>
          </p:nvPr>
        </p:nvSpPr>
        <p:spPr>
          <a:xfrm>
            <a:off x="2538806" y="176290"/>
            <a:ext cx="5591285" cy="1088068"/>
          </a:xfrm>
        </p:spPr>
        <p:txBody>
          <a:bodyPr>
            <a:normAutofit/>
          </a:bodyPr>
          <a:lstStyle/>
          <a:p>
            <a:r>
              <a:rPr lang="en-US" sz="5000" b="1" dirty="0">
                <a:solidFill>
                  <a:schemeClr val="bg1"/>
                </a:solidFill>
              </a:rPr>
              <a:t>Pilot Initiative Budget</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280" y="40343"/>
            <a:ext cx="1835110" cy="1359964"/>
          </a:xfrm>
          <a:prstGeom prst="rect">
            <a:avLst/>
          </a:prstGeom>
        </p:spPr>
      </p:pic>
      <p:graphicFrame>
        <p:nvGraphicFramePr>
          <p:cNvPr id="3" name="Content Placeholder 2"/>
          <p:cNvGraphicFramePr>
            <a:graphicFrameLocks noGrp="1"/>
          </p:cNvGraphicFramePr>
          <p:nvPr>
            <p:ph idx="1"/>
            <p:extLst>
              <p:ext uri="{D42A27DB-BD31-4B8C-83A1-F6EECF244321}">
                <p14:modId xmlns:p14="http://schemas.microsoft.com/office/powerpoint/2010/main" val="2910247569"/>
              </p:ext>
            </p:extLst>
          </p:nvPr>
        </p:nvGraphicFramePr>
        <p:xfrm>
          <a:off x="301215" y="1545431"/>
          <a:ext cx="8552329" cy="3118013"/>
        </p:xfrm>
        <a:graphic>
          <a:graphicData uri="http://schemas.openxmlformats.org/drawingml/2006/table">
            <a:tbl>
              <a:tblPr firstRow="1" bandRow="1">
                <a:tableStyleId>{5C22544A-7EE6-4342-B048-85BDC9FD1C3A}</a:tableStyleId>
              </a:tblPr>
              <a:tblGrid>
                <a:gridCol w="1685631">
                  <a:extLst>
                    <a:ext uri="{9D8B030D-6E8A-4147-A177-3AD203B41FA5}">
                      <a16:colId xmlns="" xmlns:a16="http://schemas.microsoft.com/office/drawing/2014/main" val="875515604"/>
                    </a:ext>
                  </a:extLst>
                </a:gridCol>
                <a:gridCol w="4160902">
                  <a:extLst>
                    <a:ext uri="{9D8B030D-6E8A-4147-A177-3AD203B41FA5}">
                      <a16:colId xmlns="" xmlns:a16="http://schemas.microsoft.com/office/drawing/2014/main" val="1482381790"/>
                    </a:ext>
                  </a:extLst>
                </a:gridCol>
                <a:gridCol w="1306729">
                  <a:extLst>
                    <a:ext uri="{9D8B030D-6E8A-4147-A177-3AD203B41FA5}">
                      <a16:colId xmlns="" xmlns:a16="http://schemas.microsoft.com/office/drawing/2014/main" val="3603102712"/>
                    </a:ext>
                  </a:extLst>
                </a:gridCol>
                <a:gridCol w="1399067">
                  <a:extLst>
                    <a:ext uri="{9D8B030D-6E8A-4147-A177-3AD203B41FA5}">
                      <a16:colId xmlns="" xmlns:a16="http://schemas.microsoft.com/office/drawing/2014/main" val="3086747610"/>
                    </a:ext>
                  </a:extLst>
                </a:gridCol>
              </a:tblGrid>
              <a:tr h="274320">
                <a:tc>
                  <a:txBody>
                    <a:bodyPr/>
                    <a:lstStyle/>
                    <a:p>
                      <a:endParaRPr lang="en-US" sz="1400" dirty="0"/>
                    </a:p>
                  </a:txBody>
                  <a:tcPr marT="34290" marB="34290"/>
                </a:tc>
                <a:tc>
                  <a:txBody>
                    <a:bodyPr/>
                    <a:lstStyle/>
                    <a:p>
                      <a:endParaRPr lang="en-US" sz="1400"/>
                    </a:p>
                  </a:txBody>
                  <a:tcPr marT="34290" marB="34290"/>
                </a:tc>
                <a:tc>
                  <a:txBody>
                    <a:bodyPr/>
                    <a:lstStyle/>
                    <a:p>
                      <a:r>
                        <a:rPr lang="en-US" sz="1400" dirty="0"/>
                        <a:t>Annual</a:t>
                      </a:r>
                    </a:p>
                  </a:txBody>
                  <a:tcPr marT="34290" marB="34290"/>
                </a:tc>
                <a:tc>
                  <a:txBody>
                    <a:bodyPr/>
                    <a:lstStyle/>
                    <a:p>
                      <a:r>
                        <a:rPr lang="en-US" sz="1400" dirty="0"/>
                        <a:t>Total (2-yr)</a:t>
                      </a:r>
                    </a:p>
                  </a:txBody>
                  <a:tcPr marT="34290" marB="34290"/>
                </a:tc>
                <a:extLst>
                  <a:ext uri="{0D108BD9-81ED-4DB2-BD59-A6C34878D82A}">
                    <a16:rowId xmlns="" xmlns:a16="http://schemas.microsoft.com/office/drawing/2014/main" val="896421910"/>
                  </a:ext>
                </a:extLst>
              </a:tr>
              <a:tr h="685800">
                <a:tc>
                  <a:txBody>
                    <a:bodyPr/>
                    <a:lstStyle/>
                    <a:p>
                      <a:pPr marL="0" indent="0">
                        <a:buNone/>
                      </a:pPr>
                      <a:r>
                        <a:rPr lang="en-US" sz="1400" dirty="0"/>
                        <a:t>Client Services</a:t>
                      </a:r>
                    </a:p>
                  </a:txBody>
                  <a:tcPr marT="34290" marB="34290"/>
                </a:tc>
                <a:tc>
                  <a:txBody>
                    <a:bodyPr/>
                    <a:lstStyle/>
                    <a:p>
                      <a:r>
                        <a:rPr lang="en-US" sz="1400" dirty="0"/>
                        <a:t>Gap funding for housing, food &amp; clothing, education/training, drug treatment, mental health services, legal assistance</a:t>
                      </a:r>
                    </a:p>
                  </a:txBody>
                  <a:tcPr marT="34290" marB="34290"/>
                </a:tc>
                <a:tc>
                  <a:txBody>
                    <a:bodyPr/>
                    <a:lstStyle/>
                    <a:p>
                      <a:r>
                        <a:rPr lang="en-US" sz="1400" dirty="0"/>
                        <a:t>$475,000</a:t>
                      </a:r>
                    </a:p>
                  </a:txBody>
                  <a:tcPr marT="34290" marB="34290"/>
                </a:tc>
                <a:tc>
                  <a:txBody>
                    <a:bodyPr/>
                    <a:lstStyle/>
                    <a:p>
                      <a:r>
                        <a:rPr lang="en-US" sz="1400" dirty="0"/>
                        <a:t>$950,000</a:t>
                      </a:r>
                    </a:p>
                  </a:txBody>
                  <a:tcPr marT="34290" marB="34290"/>
                </a:tc>
                <a:extLst>
                  <a:ext uri="{0D108BD9-81ED-4DB2-BD59-A6C34878D82A}">
                    <a16:rowId xmlns="" xmlns:a16="http://schemas.microsoft.com/office/drawing/2014/main" val="3414344104"/>
                  </a:ext>
                </a:extLst>
              </a:tr>
              <a:tr h="658908">
                <a:tc>
                  <a:txBody>
                    <a:bodyPr/>
                    <a:lstStyle/>
                    <a:p>
                      <a:r>
                        <a:rPr lang="en-US" sz="1400" dirty="0"/>
                        <a:t>Care Navigation Staffing </a:t>
                      </a:r>
                    </a:p>
                  </a:txBody>
                  <a:tcPr marT="34290" marB="34290"/>
                </a:tc>
                <a:tc>
                  <a:txBody>
                    <a:bodyPr/>
                    <a:lstStyle/>
                    <a:p>
                      <a:r>
                        <a:rPr lang="en-US" sz="1400" dirty="0"/>
                        <a:t>Care Navigation Supervisor, Care Navigators (2), Peer Support Specialists (2)</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$182,813</a:t>
                      </a:r>
                    </a:p>
                    <a:p>
                      <a:endParaRPr lang="en-US" sz="1400" dirty="0"/>
                    </a:p>
                  </a:txBody>
                  <a:tcPr marT="34290" marB="34290"/>
                </a:tc>
                <a:tc>
                  <a:txBody>
                    <a:bodyPr/>
                    <a:lstStyle/>
                    <a:p>
                      <a:r>
                        <a:rPr lang="en-US" sz="1400" dirty="0"/>
                        <a:t>$365,626</a:t>
                      </a:r>
                    </a:p>
                  </a:txBody>
                  <a:tcPr marT="34290" marB="34290"/>
                </a:tc>
                <a:extLst>
                  <a:ext uri="{0D108BD9-81ED-4DB2-BD59-A6C34878D82A}">
                    <a16:rowId xmlns="" xmlns:a16="http://schemas.microsoft.com/office/drawing/2014/main" val="3443200816"/>
                  </a:ext>
                </a:extLst>
              </a:tr>
              <a:tr h="511969">
                <a:tc>
                  <a:txBody>
                    <a:bodyPr/>
                    <a:lstStyle/>
                    <a:p>
                      <a:r>
                        <a:rPr lang="en-US" sz="1400" dirty="0"/>
                        <a:t>Program Management</a:t>
                      </a:r>
                    </a:p>
                  </a:txBody>
                  <a:tcPr marT="34290" marB="34290"/>
                </a:tc>
                <a:tc>
                  <a:txBody>
                    <a:bodyPr/>
                    <a:lstStyle/>
                    <a:p>
                      <a:r>
                        <a:rPr lang="en-US" sz="1400" dirty="0"/>
                        <a:t>Director, Service Network Coordinator, Administrative Support</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$167,500</a:t>
                      </a:r>
                    </a:p>
                    <a:p>
                      <a:endParaRPr lang="en-US" sz="1400" dirty="0"/>
                    </a:p>
                  </a:txBody>
                  <a:tcPr marT="34290" marB="34290"/>
                </a:tc>
                <a:tc>
                  <a:txBody>
                    <a:bodyPr/>
                    <a:lstStyle/>
                    <a:p>
                      <a:r>
                        <a:rPr lang="en-US" sz="1400" dirty="0"/>
                        <a:t>$335,000</a:t>
                      </a:r>
                    </a:p>
                  </a:txBody>
                  <a:tcPr marT="34290" marB="34290"/>
                </a:tc>
                <a:extLst>
                  <a:ext uri="{0D108BD9-81ED-4DB2-BD59-A6C34878D82A}">
                    <a16:rowId xmlns="" xmlns:a16="http://schemas.microsoft.com/office/drawing/2014/main" val="3131270319"/>
                  </a:ext>
                </a:extLst>
              </a:tr>
              <a:tr h="480060">
                <a:tc>
                  <a:txBody>
                    <a:bodyPr/>
                    <a:lstStyle/>
                    <a:p>
                      <a:r>
                        <a:rPr lang="en-US" sz="1400" dirty="0"/>
                        <a:t>Operations &amp; Training</a:t>
                      </a:r>
                    </a:p>
                  </a:txBody>
                  <a:tcPr marT="34290" marB="34290"/>
                </a:tc>
                <a:tc>
                  <a:txBody>
                    <a:bodyPr/>
                    <a:lstStyle/>
                    <a:p>
                      <a:r>
                        <a:rPr lang="en-US" sz="1400" dirty="0"/>
                        <a:t> Computers, outreach materials, mobile unit, office space, meetings &amp; training</a:t>
                      </a:r>
                    </a:p>
                  </a:txBody>
                  <a:tcPr marT="34290" marB="34290"/>
                </a:tc>
                <a:tc>
                  <a:txBody>
                    <a:bodyPr/>
                    <a:lstStyle/>
                    <a:p>
                      <a:r>
                        <a:rPr lang="en-US" sz="1400" dirty="0"/>
                        <a:t>$188,350</a:t>
                      </a:r>
                    </a:p>
                  </a:txBody>
                  <a:tcPr marT="34290" marB="34290"/>
                </a:tc>
                <a:tc>
                  <a:txBody>
                    <a:bodyPr/>
                    <a:lstStyle/>
                    <a:p>
                      <a:r>
                        <a:rPr lang="en-US" sz="1400" dirty="0"/>
                        <a:t>$376,700</a:t>
                      </a:r>
                    </a:p>
                  </a:txBody>
                  <a:tcPr marT="34290" marB="34290"/>
                </a:tc>
                <a:extLst>
                  <a:ext uri="{0D108BD9-81ED-4DB2-BD59-A6C34878D82A}">
                    <a16:rowId xmlns="" xmlns:a16="http://schemas.microsoft.com/office/drawing/2014/main" val="999281932"/>
                  </a:ext>
                </a:extLst>
              </a:tr>
              <a:tr h="461236">
                <a:tc>
                  <a:txBody>
                    <a:bodyPr/>
                    <a:lstStyle/>
                    <a:p>
                      <a:r>
                        <a:rPr lang="en-US" sz="1400" b="1" dirty="0"/>
                        <a:t>TOTAL</a:t>
                      </a:r>
                    </a:p>
                  </a:txBody>
                  <a:tcPr marT="34290" marB="34290"/>
                </a:tc>
                <a:tc>
                  <a:txBody>
                    <a:bodyPr/>
                    <a:lstStyle/>
                    <a:p>
                      <a:endParaRPr lang="en-US" sz="1400" dirty="0"/>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$1,013,663</a:t>
                      </a:r>
                      <a:endParaRPr lang="en-US" sz="1400" dirty="0"/>
                    </a:p>
                  </a:txBody>
                  <a:tcPr marT="34290" marB="34290"/>
                </a:tc>
                <a:tc>
                  <a:txBody>
                    <a:bodyPr/>
                    <a:lstStyle/>
                    <a:p>
                      <a:r>
                        <a:rPr lang="en-US" sz="1400" b="1" dirty="0"/>
                        <a:t>$2,027, 326</a:t>
                      </a:r>
                    </a:p>
                  </a:txBody>
                  <a:tcPr marT="34290" marB="34290"/>
                </a:tc>
                <a:extLst>
                  <a:ext uri="{0D108BD9-81ED-4DB2-BD59-A6C34878D82A}">
                    <a16:rowId xmlns="" xmlns:a16="http://schemas.microsoft.com/office/drawing/2014/main" val="1573203183"/>
                  </a:ext>
                </a:extLst>
              </a:tr>
            </a:tbl>
          </a:graphicData>
        </a:graphic>
      </p:graphicFrame>
    </p:spTree>
    <p:extLst>
      <p:ext uri="{BB962C8B-B14F-4D97-AF65-F5344CB8AC3E}">
        <p14:creationId xmlns:p14="http://schemas.microsoft.com/office/powerpoint/2010/main" val="4287843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75"/>
          <p:cNvSpPr/>
          <p:nvPr/>
        </p:nvSpPr>
        <p:spPr>
          <a:xfrm>
            <a:off x="0" y="1"/>
            <a:ext cx="9144000" cy="1405501"/>
          </a:xfrm>
          <a:prstGeom prst="rect">
            <a:avLst/>
          </a:prstGeom>
          <a:solidFill>
            <a:srgbClr val="FFC000"/>
          </a:solidFill>
          <a:ln>
            <a:noFill/>
          </a:ln>
        </p:spPr>
        <p:txBody>
          <a:bodyPr lIns="121898" tIns="60933" rIns="121898" bIns="60933" anchor="ctr" anchorCtr="0">
            <a:noAutofit/>
          </a:bodyPr>
          <a:lstStyle/>
          <a:p>
            <a:pPr algn="ctr"/>
            <a:endParaRPr sz="2403" dirty="0">
              <a:solidFill>
                <a:schemeClr val="lt1"/>
              </a:solidFill>
              <a:latin typeface="Calibri"/>
              <a:ea typeface="Calibri"/>
              <a:cs typeface="Calibri"/>
              <a:sym typeface="Calibri"/>
            </a:endParaRPr>
          </a:p>
        </p:txBody>
      </p:sp>
      <p:sp>
        <p:nvSpPr>
          <p:cNvPr id="2" name="Title 1"/>
          <p:cNvSpPr>
            <a:spLocks noGrp="1"/>
          </p:cNvSpPr>
          <p:nvPr>
            <p:ph type="title"/>
          </p:nvPr>
        </p:nvSpPr>
        <p:spPr>
          <a:xfrm>
            <a:off x="2538806" y="176290"/>
            <a:ext cx="5591285" cy="1088068"/>
          </a:xfrm>
        </p:spPr>
        <p:txBody>
          <a:bodyPr>
            <a:normAutofit fontScale="90000"/>
          </a:bodyPr>
          <a:lstStyle/>
          <a:p>
            <a:r>
              <a:rPr lang="en-US" sz="5000" b="1" dirty="0">
                <a:solidFill>
                  <a:schemeClr val="bg1"/>
                </a:solidFill>
              </a:rPr>
              <a:t>Funding Sources for Pilot Year 1</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280" y="40343"/>
            <a:ext cx="1835110" cy="1359964"/>
          </a:xfrm>
          <a:prstGeom prst="rect">
            <a:avLst/>
          </a:prstGeom>
        </p:spPr>
      </p:pic>
      <p:sp>
        <p:nvSpPr>
          <p:cNvPr id="8" name="Content Placeholder 7"/>
          <p:cNvSpPr>
            <a:spLocks noGrp="1"/>
          </p:cNvSpPr>
          <p:nvPr>
            <p:ph idx="1"/>
          </p:nvPr>
        </p:nvSpPr>
        <p:spPr>
          <a:xfrm>
            <a:off x="559398" y="1545665"/>
            <a:ext cx="8025204" cy="3017520"/>
          </a:xfrm>
        </p:spPr>
        <p:txBody>
          <a:bodyPr>
            <a:normAutofit fontScale="32500" lnSpcReduction="20000"/>
          </a:bodyPr>
          <a:lstStyle/>
          <a:p>
            <a:pPr marL="0" indent="0">
              <a:buNone/>
            </a:pPr>
            <a:r>
              <a:rPr lang="en-US" sz="2400" b="1" u="sng" dirty="0"/>
              <a:t>Confirmed/Received for July 1</a:t>
            </a:r>
          </a:p>
          <a:p>
            <a:r>
              <a:rPr lang="en-US" sz="2400" dirty="0"/>
              <a:t>$250,000 grant from Open Society Foundations</a:t>
            </a:r>
          </a:p>
          <a:p>
            <a:r>
              <a:rPr lang="en-US" sz="2400" dirty="0"/>
              <a:t>$75,000 from Fulton County Justice Reinvestment Committee</a:t>
            </a:r>
          </a:p>
          <a:p>
            <a:r>
              <a:rPr lang="en-US" sz="2400" dirty="0"/>
              <a:t>$50,000 from Central Atlanta Progress/Atlanta Downtown Improvement District</a:t>
            </a:r>
          </a:p>
          <a:p>
            <a:pPr marL="0" indent="0">
              <a:buNone/>
            </a:pPr>
            <a:r>
              <a:rPr lang="en-US" sz="2400" b="1" u="sng" dirty="0"/>
              <a:t>Additional Requests/Pending</a:t>
            </a:r>
          </a:p>
          <a:p>
            <a:pPr>
              <a:buFont typeface="Wingdings" panose="05000000000000000000" pitchFamily="2" charset="2"/>
              <a:buChar char="Ø"/>
            </a:pPr>
            <a:r>
              <a:rPr lang="en-US" sz="2400" dirty="0"/>
              <a:t> City of Atlanta</a:t>
            </a:r>
          </a:p>
          <a:p>
            <a:pPr>
              <a:buFont typeface="Wingdings" panose="05000000000000000000" pitchFamily="2" charset="2"/>
              <a:buChar char="Ø"/>
            </a:pPr>
            <a:r>
              <a:rPr lang="en-US" sz="2400" dirty="0"/>
              <a:t> Fulton County Operational Budget</a:t>
            </a:r>
          </a:p>
          <a:p>
            <a:pPr>
              <a:buFont typeface="Wingdings" panose="05000000000000000000" pitchFamily="2" charset="2"/>
              <a:buChar char="Ø"/>
            </a:pPr>
            <a:r>
              <a:rPr lang="en-US" sz="2400" dirty="0"/>
              <a:t> Community Foundation of Atlanta</a:t>
            </a:r>
          </a:p>
          <a:p>
            <a:pPr>
              <a:buFont typeface="Wingdings" panose="05000000000000000000" pitchFamily="2" charset="2"/>
              <a:buChar char="Ø"/>
            </a:pPr>
            <a:r>
              <a:rPr lang="en-US" sz="2400" dirty="0"/>
              <a:t> Midtown Alliance</a:t>
            </a:r>
          </a:p>
          <a:p>
            <a:pPr>
              <a:buFont typeface="Wingdings" panose="05000000000000000000" pitchFamily="2" charset="2"/>
              <a:buChar char="Ø"/>
            </a:pPr>
            <a:r>
              <a:rPr lang="en-US" sz="2400" dirty="0"/>
              <a:t> Old Fourth Ward Business Association</a:t>
            </a:r>
          </a:p>
          <a:p>
            <a:pPr>
              <a:buFont typeface="Wingdings" panose="05000000000000000000" pitchFamily="2" charset="2"/>
              <a:buChar char="Ø"/>
            </a:pPr>
            <a:r>
              <a:rPr lang="en-US" sz="2400" dirty="0"/>
              <a:t> Other philanthropic and corporate funders </a:t>
            </a:r>
          </a:p>
          <a:p>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36091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0000"/>
                <a:satMod val="400000"/>
              </a:schemeClr>
              <a:schemeClr val="bg2">
                <a:tint val="10000"/>
                <a:satMod val="200000"/>
              </a:schemeClr>
            </a:duotone>
            <a:lum/>
          </a:blip>
          <a:srcRect/>
          <a:stretch>
            <a:fillRect/>
          </a:stretch>
        </a:blipFill>
        <a:effectLst/>
      </p:bgPr>
    </p:bg>
    <p:spTree>
      <p:nvGrpSpPr>
        <p:cNvPr id="1" name=""/>
        <p:cNvGrpSpPr/>
        <p:nvPr/>
      </p:nvGrpSpPr>
      <p:grpSpPr>
        <a:xfrm>
          <a:off x="0" y="0"/>
          <a:ext cx="0" cy="0"/>
          <a:chOff x="0" y="0"/>
          <a:chExt cx="0" cy="0"/>
        </a:xfrm>
      </p:grpSpPr>
      <p:sp>
        <p:nvSpPr>
          <p:cNvPr id="9" name="Shape 75"/>
          <p:cNvSpPr/>
          <p:nvPr/>
        </p:nvSpPr>
        <p:spPr>
          <a:xfrm>
            <a:off x="0" y="1"/>
            <a:ext cx="9144000" cy="1405501"/>
          </a:xfrm>
          <a:prstGeom prst="rect">
            <a:avLst/>
          </a:prstGeom>
          <a:solidFill>
            <a:srgbClr val="FFC000"/>
          </a:solidFill>
          <a:ln>
            <a:noFill/>
          </a:ln>
        </p:spPr>
        <p:txBody>
          <a:bodyPr lIns="121898" tIns="60933" rIns="121898" bIns="60933" anchor="ctr" anchorCtr="0">
            <a:noAutofit/>
          </a:bodyPr>
          <a:lstStyle/>
          <a:p>
            <a:pPr algn="ctr"/>
            <a:endParaRPr sz="2403" dirty="0">
              <a:solidFill>
                <a:schemeClr val="lt1"/>
              </a:solidFill>
              <a:latin typeface="Calibri"/>
              <a:ea typeface="Calibri"/>
              <a:cs typeface="Calibri"/>
              <a:sym typeface="Calibri"/>
            </a:endParaRPr>
          </a:p>
        </p:txBody>
      </p:sp>
      <p:sp>
        <p:nvSpPr>
          <p:cNvPr id="2" name="Title 1"/>
          <p:cNvSpPr>
            <a:spLocks noGrp="1"/>
          </p:cNvSpPr>
          <p:nvPr>
            <p:ph type="title"/>
          </p:nvPr>
        </p:nvSpPr>
        <p:spPr>
          <a:xfrm>
            <a:off x="3270324" y="-18108"/>
            <a:ext cx="4859767" cy="1088068"/>
          </a:xfrm>
        </p:spPr>
        <p:txBody>
          <a:bodyPr/>
          <a:lstStyle/>
          <a:p>
            <a:r>
              <a:rPr lang="en-US" sz="5000" b="1" dirty="0">
                <a:solidFill>
                  <a:schemeClr val="bg1"/>
                </a:solidFill>
              </a:rPr>
              <a:t>The Design Team</a:t>
            </a:r>
          </a:p>
        </p:txBody>
      </p:sp>
      <p:sp>
        <p:nvSpPr>
          <p:cNvPr id="3" name="Content Placeholder 2"/>
          <p:cNvSpPr>
            <a:spLocks noGrp="1"/>
          </p:cNvSpPr>
          <p:nvPr>
            <p:ph idx="1"/>
          </p:nvPr>
        </p:nvSpPr>
        <p:spPr>
          <a:xfrm>
            <a:off x="213380" y="1503956"/>
            <a:ext cx="4304832" cy="1625164"/>
          </a:xfrm>
        </p:spPr>
        <p:txBody>
          <a:bodyPr>
            <a:normAutofit/>
          </a:bodyPr>
          <a:lstStyle/>
          <a:p>
            <a:pPr marL="0" indent="0" algn="ctr">
              <a:buNone/>
            </a:pPr>
            <a:r>
              <a:rPr lang="en-US" dirty="0">
                <a:solidFill>
                  <a:srgbClr val="002060"/>
                </a:solidFill>
                <a:latin typeface="Arial" panose="020B0604020202020204" pitchFamily="34" charset="0"/>
                <a:cs typeface="Arial" panose="020B0604020202020204" pitchFamily="34" charset="0"/>
              </a:rPr>
              <a:t>In December 2015 the Atlanta City Council and Fulton County Board of Commissioners passed parallel resolutions for the creation of a Pre-Arrest Diversion Design Team</a:t>
            </a:r>
          </a:p>
          <a:p>
            <a:pPr lvl="8"/>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p:txBody>
      </p:sp>
      <p:sp>
        <p:nvSpPr>
          <p:cNvPr id="5" name="TextBox 4"/>
          <p:cNvSpPr txBox="1"/>
          <p:nvPr/>
        </p:nvSpPr>
        <p:spPr>
          <a:xfrm>
            <a:off x="4257041" y="2944417"/>
            <a:ext cx="4680585" cy="1754326"/>
          </a:xfrm>
          <a:prstGeom prst="rect">
            <a:avLst/>
          </a:prstGeom>
          <a:noFill/>
        </p:spPr>
        <p:txBody>
          <a:bodyPr wrap="square" rtlCol="0">
            <a:spAutoFit/>
          </a:bodyPr>
          <a:lstStyle/>
          <a:p>
            <a:pPr algn="ctr"/>
            <a:r>
              <a:rPr lang="en-US" dirty="0">
                <a:solidFill>
                  <a:srgbClr val="002060"/>
                </a:solidFill>
                <a:latin typeface="Arial" panose="020B0604020202020204" pitchFamily="34" charset="0"/>
                <a:cs typeface="Arial" panose="020B0604020202020204" pitchFamily="34" charset="0"/>
              </a:rPr>
              <a:t>Over 50 experts representing APD, Atlanta City Council, Atlanta Public Defender’s office, Atlanta Solicitor’s Office, Service Providers, and their Fulton County counterparts were gathered to form the Design Team which launched in June 2016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280" y="3186996"/>
            <a:ext cx="4048760" cy="180308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8724" t="24314" r="8386" b="41438"/>
          <a:stretch/>
        </p:blipFill>
        <p:spPr>
          <a:xfrm>
            <a:off x="4683462" y="1193177"/>
            <a:ext cx="4034117" cy="1617764"/>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280" y="40343"/>
            <a:ext cx="1835110" cy="13599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75"/>
          <p:cNvSpPr/>
          <p:nvPr/>
        </p:nvSpPr>
        <p:spPr>
          <a:xfrm>
            <a:off x="0" y="1"/>
            <a:ext cx="9144000" cy="1405501"/>
          </a:xfrm>
          <a:prstGeom prst="rect">
            <a:avLst/>
          </a:prstGeom>
          <a:solidFill>
            <a:srgbClr val="FFC000"/>
          </a:solidFill>
          <a:ln>
            <a:noFill/>
          </a:ln>
        </p:spPr>
        <p:txBody>
          <a:bodyPr lIns="121898" tIns="60933" rIns="121898" bIns="60933" anchor="ctr" anchorCtr="0">
            <a:noAutofit/>
          </a:bodyPr>
          <a:lstStyle/>
          <a:p>
            <a:pPr algn="ctr"/>
            <a:endParaRPr sz="2403" dirty="0">
              <a:solidFill>
                <a:schemeClr val="lt1"/>
              </a:solidFill>
              <a:latin typeface="Calibri"/>
              <a:ea typeface="Calibri"/>
              <a:cs typeface="Calibri"/>
              <a:sym typeface="Calibri"/>
            </a:endParaRPr>
          </a:p>
        </p:txBody>
      </p:sp>
      <p:sp>
        <p:nvSpPr>
          <p:cNvPr id="2" name="Title 1"/>
          <p:cNvSpPr>
            <a:spLocks noGrp="1"/>
          </p:cNvSpPr>
          <p:nvPr>
            <p:ph type="title"/>
          </p:nvPr>
        </p:nvSpPr>
        <p:spPr>
          <a:xfrm>
            <a:off x="3270324" y="62575"/>
            <a:ext cx="4859767" cy="1088068"/>
          </a:xfrm>
        </p:spPr>
        <p:txBody>
          <a:bodyPr/>
          <a:lstStyle/>
          <a:p>
            <a:r>
              <a:rPr lang="en-US" sz="5000" b="1" dirty="0">
                <a:solidFill>
                  <a:schemeClr val="bg1"/>
                </a:solidFill>
              </a:rPr>
              <a:t>Research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280" y="40343"/>
            <a:ext cx="1835110" cy="1359964"/>
          </a:xfrm>
          <a:prstGeom prst="rect">
            <a:avLst/>
          </a:prstGeom>
        </p:spPr>
      </p:pic>
      <p:sp>
        <p:nvSpPr>
          <p:cNvPr id="8" name="Content Placeholder 7"/>
          <p:cNvSpPr>
            <a:spLocks noGrp="1"/>
          </p:cNvSpPr>
          <p:nvPr>
            <p:ph idx="1"/>
          </p:nvPr>
        </p:nvSpPr>
        <p:spPr>
          <a:xfrm>
            <a:off x="548641" y="1599140"/>
            <a:ext cx="8326418" cy="3254502"/>
          </a:xfrm>
        </p:spPr>
        <p:txBody>
          <a:bodyPr>
            <a:normAutofit fontScale="32500" lnSpcReduction="20000"/>
          </a:bodyPr>
          <a:lstStyle/>
          <a:p>
            <a:pPr>
              <a:buFont typeface="Wingdings" panose="05000000000000000000" pitchFamily="2" charset="2"/>
              <a:buChar char="Ø"/>
            </a:pPr>
            <a:r>
              <a:rPr lang="en-US" sz="2900" dirty="0"/>
              <a:t> </a:t>
            </a:r>
            <a:r>
              <a:rPr lang="en-US" sz="3400" dirty="0">
                <a:latin typeface="Calibri" panose="020F0502020204030204" pitchFamily="34" charset="0"/>
                <a:cs typeface="Calibri" panose="020F0502020204030204" pitchFamily="34" charset="0"/>
              </a:rPr>
              <a:t>Compared crime data from APD Zones 3, 5, and 6 </a:t>
            </a:r>
          </a:p>
          <a:p>
            <a:pPr>
              <a:buFont typeface="Wingdings" panose="05000000000000000000" pitchFamily="2" charset="2"/>
              <a:buChar char="Ø"/>
            </a:pPr>
            <a:r>
              <a:rPr lang="en-US" sz="3400" dirty="0">
                <a:latin typeface="Calibri" panose="020F0502020204030204" pitchFamily="34" charset="0"/>
                <a:cs typeface="Calibri" panose="020F0502020204030204" pitchFamily="34" charset="0"/>
              </a:rPr>
              <a:t> Analyzed APD data related to quality of life, narcotics, and prostitution-related crimes, to    determine:</a:t>
            </a:r>
          </a:p>
          <a:p>
            <a:pPr lvl="1">
              <a:buFont typeface="Wingdings" panose="05000000000000000000" pitchFamily="2" charset="2"/>
              <a:buChar char="§"/>
            </a:pPr>
            <a:r>
              <a:rPr lang="en-US" sz="3400" dirty="0">
                <a:latin typeface="Calibri" panose="020F0502020204030204" pitchFamily="34" charset="0"/>
                <a:cs typeface="Calibri" panose="020F0502020204030204" pitchFamily="34" charset="0"/>
              </a:rPr>
              <a:t>Top calls for service </a:t>
            </a:r>
          </a:p>
          <a:p>
            <a:pPr lvl="1">
              <a:buFont typeface="Wingdings" panose="05000000000000000000" pitchFamily="2" charset="2"/>
              <a:buChar char="§"/>
            </a:pPr>
            <a:r>
              <a:rPr lang="en-US" sz="3400" dirty="0">
                <a:latin typeface="Calibri" panose="020F0502020204030204" pitchFamily="34" charset="0"/>
                <a:cs typeface="Calibri" panose="020F0502020204030204" pitchFamily="34" charset="0"/>
              </a:rPr>
              <a:t>Most common arrest charges</a:t>
            </a:r>
          </a:p>
          <a:p>
            <a:pPr lvl="1">
              <a:buFont typeface="Wingdings" panose="05000000000000000000" pitchFamily="2" charset="2"/>
              <a:buChar char="§"/>
            </a:pPr>
            <a:r>
              <a:rPr lang="en-US" sz="3400" dirty="0">
                <a:latin typeface="Calibri" panose="020F0502020204030204" pitchFamily="34" charset="0"/>
                <a:cs typeface="Calibri" panose="020F0502020204030204" pitchFamily="34" charset="0"/>
              </a:rPr>
              <a:t>Demographics of potential PAD participants</a:t>
            </a:r>
          </a:p>
          <a:p>
            <a:pPr>
              <a:buFont typeface="Wingdings" panose="05000000000000000000" pitchFamily="2" charset="2"/>
              <a:buChar char="Ø"/>
            </a:pPr>
            <a:r>
              <a:rPr lang="en-US" sz="3400" dirty="0">
                <a:latin typeface="Calibri" panose="020F0502020204030204" pitchFamily="34" charset="0"/>
                <a:cs typeface="Calibri" panose="020F0502020204030204" pitchFamily="34" charset="0"/>
              </a:rPr>
              <a:t> Reviewed snapshots of Atlanta City Detention Center and Fulton County Jail population charges and analyzed the average days before release </a:t>
            </a:r>
          </a:p>
          <a:p>
            <a:pPr>
              <a:buFont typeface="Wingdings" panose="05000000000000000000" pitchFamily="2" charset="2"/>
              <a:buChar char="Ø"/>
            </a:pPr>
            <a:r>
              <a:rPr lang="en-US" sz="3400" dirty="0">
                <a:latin typeface="Calibri" panose="020F0502020204030204" pitchFamily="34" charset="0"/>
                <a:cs typeface="Calibri" panose="020F0502020204030204" pitchFamily="34" charset="0"/>
              </a:rPr>
              <a:t> Reviewed current Atlanta Pre-Trial Intervention, Alternative courts, and Sentencing options </a:t>
            </a:r>
          </a:p>
          <a:p>
            <a:pPr>
              <a:buFont typeface="Wingdings" panose="05000000000000000000" pitchFamily="2" charset="2"/>
              <a:buChar char="Ø"/>
            </a:pPr>
            <a:r>
              <a:rPr lang="en-US" sz="3400" dirty="0">
                <a:latin typeface="Calibri" panose="020F0502020204030204" pitchFamily="34" charset="0"/>
                <a:cs typeface="Calibri" panose="020F0502020204030204" pitchFamily="34" charset="0"/>
              </a:rPr>
              <a:t> Interviewed potential participants, neighborhood leaders, and business owners </a:t>
            </a:r>
          </a:p>
          <a:p>
            <a:pPr>
              <a:buFont typeface="Wingdings" panose="05000000000000000000" pitchFamily="2" charset="2"/>
              <a:buChar char="Ø"/>
            </a:pPr>
            <a:r>
              <a:rPr lang="en-US" sz="3400" dirty="0">
                <a:latin typeface="Calibri" panose="020F0502020204030204" pitchFamily="34" charset="0"/>
                <a:cs typeface="Calibri" panose="020F0502020204030204" pitchFamily="34" charset="0"/>
              </a:rPr>
              <a:t> Conducted focus groups with 40 APD officers from Zones 5, 6 and COPS Unit </a:t>
            </a:r>
          </a:p>
          <a:p>
            <a:pPr>
              <a:buFont typeface="Wingdings" panose="05000000000000000000" pitchFamily="2" charset="2"/>
              <a:buChar char="Ø"/>
            </a:pPr>
            <a:r>
              <a:rPr lang="en-US" sz="3400" dirty="0">
                <a:latin typeface="Calibri" panose="020F0502020204030204" pitchFamily="34" charset="0"/>
                <a:cs typeface="Calibri" panose="020F0502020204030204" pitchFamily="34" charset="0"/>
              </a:rPr>
              <a:t> Solicited public input at PAD </a:t>
            </a:r>
            <a:r>
              <a:rPr lang="en-US" sz="3400" dirty="0" err="1">
                <a:latin typeface="Calibri" panose="020F0502020204030204" pitchFamily="34" charset="0"/>
                <a:cs typeface="Calibri" panose="020F0502020204030204" pitchFamily="34" charset="0"/>
              </a:rPr>
              <a:t>Townhall</a:t>
            </a:r>
            <a:r>
              <a:rPr lang="en-US" sz="3400" dirty="0">
                <a:latin typeface="Calibri" panose="020F0502020204030204" pitchFamily="34" charset="0"/>
                <a:cs typeface="Calibri" panose="020F0502020204030204" pitchFamily="34" charset="0"/>
              </a:rPr>
              <a:t> at Ebenezer Baptist Church</a:t>
            </a:r>
          </a:p>
          <a:p>
            <a:pPr>
              <a:buFont typeface="Wingdings" panose="05000000000000000000" pitchFamily="2" charset="2"/>
              <a:buChar char="Ø"/>
            </a:pPr>
            <a:r>
              <a:rPr lang="en-US" sz="3400" dirty="0">
                <a:latin typeface="Calibri" panose="020F0502020204030204" pitchFamily="34" charset="0"/>
                <a:cs typeface="Calibri" panose="020F0502020204030204" pitchFamily="34" charset="0"/>
              </a:rPr>
              <a:t> Independent process and outcome evaluation to be conducted by Morehouse School of Medicine and Emory School of Public Health</a:t>
            </a:r>
          </a:p>
          <a:p>
            <a:pPr>
              <a:buFont typeface="Wingdings" panose="05000000000000000000" pitchFamily="2" charset="2"/>
              <a:buChar char="Ø"/>
            </a:pPr>
            <a:endParaRPr lang="en-US" dirty="0">
              <a:latin typeface="Calibri Light" panose="020F0302020204030204" charset="0"/>
            </a:endParaRPr>
          </a:p>
          <a:p>
            <a:endParaRPr lang="en-US" dirty="0">
              <a:latin typeface="Calibri Light" panose="020F0302020204030204" charset="0"/>
            </a:endParaRPr>
          </a:p>
          <a:p>
            <a:endParaRPr lang="en-US" dirty="0"/>
          </a:p>
        </p:txBody>
      </p:sp>
    </p:spTree>
    <p:extLst>
      <p:ext uri="{BB962C8B-B14F-4D97-AF65-F5344CB8AC3E}">
        <p14:creationId xmlns:p14="http://schemas.microsoft.com/office/powerpoint/2010/main" val="4193884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75"/>
          <p:cNvSpPr/>
          <p:nvPr/>
        </p:nvSpPr>
        <p:spPr>
          <a:xfrm>
            <a:off x="0" y="1"/>
            <a:ext cx="9144000" cy="1405501"/>
          </a:xfrm>
          <a:prstGeom prst="rect">
            <a:avLst/>
          </a:prstGeom>
          <a:solidFill>
            <a:srgbClr val="FFC000"/>
          </a:solidFill>
          <a:ln>
            <a:noFill/>
          </a:ln>
        </p:spPr>
        <p:txBody>
          <a:bodyPr lIns="121898" tIns="60933" rIns="121898" bIns="60933" anchor="ctr" anchorCtr="0">
            <a:noAutofit/>
          </a:bodyPr>
          <a:lstStyle/>
          <a:p>
            <a:pPr algn="ctr"/>
            <a:endParaRPr sz="2403" dirty="0">
              <a:solidFill>
                <a:schemeClr val="lt1"/>
              </a:solidFill>
              <a:latin typeface="Calibri"/>
              <a:ea typeface="Calibri"/>
              <a:cs typeface="Calibri"/>
              <a:sym typeface="Calibri"/>
            </a:endParaRPr>
          </a:p>
        </p:txBody>
      </p:sp>
      <p:sp>
        <p:nvSpPr>
          <p:cNvPr id="2" name="Title 1"/>
          <p:cNvSpPr>
            <a:spLocks noGrp="1"/>
          </p:cNvSpPr>
          <p:nvPr>
            <p:ph type="title"/>
          </p:nvPr>
        </p:nvSpPr>
        <p:spPr>
          <a:xfrm>
            <a:off x="3270323" y="-18108"/>
            <a:ext cx="5464886" cy="1088068"/>
          </a:xfrm>
        </p:spPr>
        <p:txBody>
          <a:bodyPr/>
          <a:lstStyle/>
          <a:p>
            <a:r>
              <a:rPr lang="en-US" sz="5000" b="1" dirty="0">
                <a:solidFill>
                  <a:schemeClr val="bg1"/>
                </a:solidFill>
              </a:rPr>
              <a:t>Pre-Arrest Diversion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280" y="40343"/>
            <a:ext cx="1835110" cy="1359964"/>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3520688412"/>
              </p:ext>
            </p:extLst>
          </p:nvPr>
        </p:nvGraphicFramePr>
        <p:xfrm>
          <a:off x="703841" y="1562100"/>
          <a:ext cx="4126342" cy="30170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p:cNvPicPr>
            <a:picLocks noChangeAspect="1"/>
          </p:cNvPicPr>
          <p:nvPr/>
        </p:nvPicPr>
        <p:blipFill rotWithShape="1">
          <a:blip r:embed="rId9"/>
          <a:srcRect l="28471" t="27790" r="41647" b="17112"/>
          <a:stretch/>
        </p:blipFill>
        <p:spPr>
          <a:xfrm>
            <a:off x="5023817" y="1617249"/>
            <a:ext cx="3894268" cy="3029206"/>
          </a:xfrm>
          <a:prstGeom prst="rect">
            <a:avLst/>
          </a:prstGeom>
        </p:spPr>
      </p:pic>
    </p:spTree>
    <p:extLst>
      <p:ext uri="{BB962C8B-B14F-4D97-AF65-F5344CB8AC3E}">
        <p14:creationId xmlns:p14="http://schemas.microsoft.com/office/powerpoint/2010/main" val="2981448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p:cNvPicPr>
            <a:picLocks noChangeAspect="1"/>
          </p:cNvPicPr>
          <p:nvPr/>
        </p:nvPicPr>
        <p:blipFill rotWithShape="1">
          <a:blip r:embed="rId2"/>
          <a:srcRect l="28896" t="34565" r="41879" b="5733"/>
          <a:stretch/>
        </p:blipFill>
        <p:spPr>
          <a:xfrm>
            <a:off x="1990165" y="126434"/>
            <a:ext cx="5282006" cy="4552181"/>
          </a:xfrm>
          <a:prstGeom prst="rect">
            <a:avLst/>
          </a:prstGeom>
        </p:spPr>
      </p:pic>
    </p:spTree>
    <p:extLst>
      <p:ext uri="{BB962C8B-B14F-4D97-AF65-F5344CB8AC3E}">
        <p14:creationId xmlns:p14="http://schemas.microsoft.com/office/powerpoint/2010/main" val="3652660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75"/>
          <p:cNvSpPr/>
          <p:nvPr/>
        </p:nvSpPr>
        <p:spPr>
          <a:xfrm>
            <a:off x="0" y="1"/>
            <a:ext cx="9144000" cy="1405501"/>
          </a:xfrm>
          <a:prstGeom prst="rect">
            <a:avLst/>
          </a:prstGeom>
          <a:solidFill>
            <a:srgbClr val="FFC000"/>
          </a:solidFill>
          <a:ln>
            <a:noFill/>
          </a:ln>
        </p:spPr>
        <p:txBody>
          <a:bodyPr lIns="121898" tIns="60933" rIns="121898" bIns="60933" anchor="ctr" anchorCtr="0">
            <a:noAutofit/>
          </a:bodyPr>
          <a:lstStyle/>
          <a:p>
            <a:pPr algn="ctr"/>
            <a:endParaRPr sz="2403" dirty="0">
              <a:solidFill>
                <a:schemeClr val="lt1"/>
              </a:solidFill>
              <a:latin typeface="Calibri"/>
              <a:ea typeface="Calibri"/>
              <a:cs typeface="Calibri"/>
              <a:sym typeface="Calibri"/>
            </a:endParaRPr>
          </a:p>
        </p:txBody>
      </p:sp>
      <p:sp>
        <p:nvSpPr>
          <p:cNvPr id="2" name="Title 1"/>
          <p:cNvSpPr>
            <a:spLocks noGrp="1"/>
          </p:cNvSpPr>
          <p:nvPr>
            <p:ph type="title"/>
          </p:nvPr>
        </p:nvSpPr>
        <p:spPr>
          <a:xfrm>
            <a:off x="3270324" y="62575"/>
            <a:ext cx="4859767" cy="1088068"/>
          </a:xfrm>
        </p:spPr>
        <p:txBody>
          <a:bodyPr/>
          <a:lstStyle/>
          <a:p>
            <a:r>
              <a:rPr lang="en-US" sz="5000" b="1" dirty="0">
                <a:solidFill>
                  <a:schemeClr val="bg1"/>
                </a:solidFill>
              </a:rPr>
              <a:t>PAD Initiative Pilot</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280" y="40343"/>
            <a:ext cx="1835110" cy="1359964"/>
          </a:xfrm>
          <a:prstGeom prst="rect">
            <a:avLst/>
          </a:prstGeom>
        </p:spPr>
      </p:pic>
      <p:sp>
        <p:nvSpPr>
          <p:cNvPr id="8" name="Content Placeholder 7"/>
          <p:cNvSpPr>
            <a:spLocks noGrp="1"/>
          </p:cNvSpPr>
          <p:nvPr>
            <p:ph idx="1"/>
          </p:nvPr>
        </p:nvSpPr>
        <p:spPr>
          <a:xfrm>
            <a:off x="822959" y="1682825"/>
            <a:ext cx="7543801" cy="3017520"/>
          </a:xfrm>
        </p:spPr>
        <p:txBody>
          <a:bodyPr>
            <a:normAutofit fontScale="92500" lnSpcReduction="20000"/>
          </a:bodyPr>
          <a:lstStyle/>
          <a:p>
            <a:pPr>
              <a:buFont typeface="Wingdings" panose="05000000000000000000" pitchFamily="2" charset="2"/>
              <a:buChar char="Ø"/>
            </a:pPr>
            <a:r>
              <a:rPr lang="en-US" sz="2900" dirty="0"/>
              <a:t> Atlanta/Fulton County Pre-Arrest Diversion Initiative, Inc. independent coordinating entity</a:t>
            </a:r>
          </a:p>
          <a:p>
            <a:pPr>
              <a:buFont typeface="Wingdings" panose="05000000000000000000" pitchFamily="2" charset="2"/>
              <a:buChar char="Ø"/>
            </a:pPr>
            <a:r>
              <a:rPr lang="en-US" sz="2900" dirty="0"/>
              <a:t>Operational Working Group: </a:t>
            </a:r>
            <a:r>
              <a:rPr lang="en-US" sz="2900" i="1" dirty="0"/>
              <a:t>Implementing Agencies</a:t>
            </a:r>
          </a:p>
          <a:p>
            <a:pPr>
              <a:buFont typeface="Wingdings" panose="05000000000000000000" pitchFamily="2" charset="2"/>
              <a:buChar char="Ø"/>
            </a:pPr>
            <a:r>
              <a:rPr lang="en-US" sz="2900" dirty="0"/>
              <a:t>Policy Advisory Committee: </a:t>
            </a:r>
            <a:r>
              <a:rPr lang="en-US" sz="2900" i="1" dirty="0"/>
              <a:t>Community Stakeholders</a:t>
            </a:r>
          </a:p>
          <a:p>
            <a:pPr>
              <a:buFont typeface="Wingdings" panose="05000000000000000000" pitchFamily="2" charset="2"/>
              <a:buChar char="Ø"/>
            </a:pPr>
            <a:r>
              <a:rPr lang="en-US" sz="2900" dirty="0"/>
              <a:t>Law Enforcement Sub-Committee</a:t>
            </a:r>
          </a:p>
          <a:p>
            <a:pPr>
              <a:buFont typeface="Wingdings" panose="05000000000000000000" pitchFamily="2" charset="2"/>
              <a:buChar char="Ø"/>
            </a:pPr>
            <a:r>
              <a:rPr lang="en-US" sz="2900" dirty="0"/>
              <a:t>Evaluation Committee</a:t>
            </a:r>
          </a:p>
          <a:p>
            <a:pPr>
              <a:buFont typeface="Wingdings" panose="05000000000000000000" pitchFamily="2" charset="2"/>
              <a:buChar char="Ø"/>
            </a:pPr>
            <a:endParaRPr lang="en-US" dirty="0">
              <a:latin typeface="Calibri Light" panose="020F0302020204030204" charset="0"/>
            </a:endParaRPr>
          </a:p>
          <a:p>
            <a:endParaRPr lang="en-US" dirty="0">
              <a:latin typeface="Calibri Light" panose="020F0302020204030204" charset="0"/>
            </a:endParaRPr>
          </a:p>
          <a:p>
            <a:endParaRPr lang="en-US" dirty="0"/>
          </a:p>
        </p:txBody>
      </p:sp>
    </p:spTree>
    <p:extLst>
      <p:ext uri="{BB962C8B-B14F-4D97-AF65-F5344CB8AC3E}">
        <p14:creationId xmlns:p14="http://schemas.microsoft.com/office/powerpoint/2010/main" val="3868781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75"/>
          <p:cNvSpPr/>
          <p:nvPr/>
        </p:nvSpPr>
        <p:spPr>
          <a:xfrm>
            <a:off x="0" y="1"/>
            <a:ext cx="9144000" cy="1405501"/>
          </a:xfrm>
          <a:prstGeom prst="rect">
            <a:avLst/>
          </a:prstGeom>
          <a:solidFill>
            <a:srgbClr val="FFC000"/>
          </a:solidFill>
          <a:ln>
            <a:noFill/>
          </a:ln>
        </p:spPr>
        <p:txBody>
          <a:bodyPr lIns="121898" tIns="60933" rIns="121898" bIns="60933" anchor="ctr" anchorCtr="0">
            <a:noAutofit/>
          </a:bodyPr>
          <a:lstStyle/>
          <a:p>
            <a:pPr algn="ctr"/>
            <a:endParaRPr sz="2403" dirty="0">
              <a:solidFill>
                <a:schemeClr val="lt1"/>
              </a:solidFill>
              <a:latin typeface="Calibri"/>
              <a:ea typeface="Calibri"/>
              <a:cs typeface="Calibri"/>
              <a:sym typeface="Calibri"/>
            </a:endParaRPr>
          </a:p>
        </p:txBody>
      </p:sp>
      <p:sp>
        <p:nvSpPr>
          <p:cNvPr id="2" name="Title 1"/>
          <p:cNvSpPr>
            <a:spLocks noGrp="1"/>
          </p:cNvSpPr>
          <p:nvPr>
            <p:ph type="title"/>
          </p:nvPr>
        </p:nvSpPr>
        <p:spPr>
          <a:xfrm>
            <a:off x="3270324" y="62575"/>
            <a:ext cx="4859767" cy="1088068"/>
          </a:xfrm>
        </p:spPr>
        <p:txBody>
          <a:bodyPr/>
          <a:lstStyle/>
          <a:p>
            <a:r>
              <a:rPr lang="en-US" sz="5000" b="1" dirty="0">
                <a:solidFill>
                  <a:schemeClr val="bg1"/>
                </a:solidFill>
              </a:rPr>
              <a:t>Pilot Area</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280" y="40343"/>
            <a:ext cx="1835110" cy="1359964"/>
          </a:xfrm>
          <a:prstGeom prst="rect">
            <a:avLst/>
          </a:prstGeom>
        </p:spPr>
      </p:pic>
      <p:sp>
        <p:nvSpPr>
          <p:cNvPr id="8" name="Content Placeholder 7"/>
          <p:cNvSpPr>
            <a:spLocks noGrp="1"/>
          </p:cNvSpPr>
          <p:nvPr>
            <p:ph idx="1"/>
          </p:nvPr>
        </p:nvSpPr>
        <p:spPr>
          <a:xfrm>
            <a:off x="822959" y="1682825"/>
            <a:ext cx="7543801" cy="3017520"/>
          </a:xfrm>
        </p:spPr>
        <p:txBody>
          <a:bodyPr>
            <a:normAutofit/>
          </a:bodyPr>
          <a:lstStyle/>
          <a:p>
            <a:pPr marL="0" indent="0">
              <a:buNone/>
            </a:pPr>
            <a:endParaRPr lang="en-US" dirty="0">
              <a:latin typeface="Calibri Light" panose="020F0302020204030204" charset="0"/>
            </a:endParaRPr>
          </a:p>
          <a:p>
            <a:endParaRPr lang="en-US" dirty="0">
              <a:latin typeface="Calibri Light" panose="020F0302020204030204" charset="0"/>
            </a:endParaRPr>
          </a:p>
          <a:p>
            <a:endParaRPr lang="en-US" dirty="0"/>
          </a:p>
        </p:txBody>
      </p:sp>
      <p:pic>
        <p:nvPicPr>
          <p:cNvPr id="6" name="Content Placeholder 3"/>
          <p:cNvPicPr>
            <a:picLocks noChangeAspect="1"/>
          </p:cNvPicPr>
          <p:nvPr/>
        </p:nvPicPr>
        <p:blipFill rotWithShape="1">
          <a:blip r:embed="rId4"/>
          <a:srcRect l="18401" t="19088" r="54673" b="23684"/>
          <a:stretch/>
        </p:blipFill>
        <p:spPr>
          <a:xfrm>
            <a:off x="4937761" y="1468076"/>
            <a:ext cx="3582297" cy="3212060"/>
          </a:xfrm>
          <a:prstGeom prst="rect">
            <a:avLst/>
          </a:prstGeom>
        </p:spPr>
      </p:pic>
      <p:sp>
        <p:nvSpPr>
          <p:cNvPr id="7" name="TextBox 6"/>
          <p:cNvSpPr txBox="1"/>
          <p:nvPr/>
        </p:nvSpPr>
        <p:spPr>
          <a:xfrm>
            <a:off x="6067313" y="1847626"/>
            <a:ext cx="1140310" cy="646331"/>
          </a:xfrm>
          <a:prstGeom prst="rect">
            <a:avLst/>
          </a:prstGeom>
          <a:noFill/>
        </p:spPr>
        <p:txBody>
          <a:bodyPr wrap="square" rtlCol="0">
            <a:spAutoFit/>
          </a:bodyPr>
          <a:lstStyle/>
          <a:p>
            <a:r>
              <a:rPr lang="en-US" b="1" dirty="0">
                <a:ln w="0"/>
                <a:effectLst>
                  <a:outerShdw blurRad="38100" dist="19050" dir="2700000" algn="tl" rotWithShape="0">
                    <a:schemeClr val="dk1">
                      <a:alpha val="40000"/>
                    </a:schemeClr>
                  </a:outerShdw>
                </a:effectLst>
              </a:rPr>
              <a:t>505</a:t>
            </a:r>
          </a:p>
          <a:p>
            <a:endParaRPr lang="en-US" dirty="0"/>
          </a:p>
        </p:txBody>
      </p:sp>
      <p:sp>
        <p:nvSpPr>
          <p:cNvPr id="10" name="TextBox 9"/>
          <p:cNvSpPr txBox="1"/>
          <p:nvPr/>
        </p:nvSpPr>
        <p:spPr>
          <a:xfrm>
            <a:off x="5982317" y="2394949"/>
            <a:ext cx="1140310" cy="646331"/>
          </a:xfrm>
          <a:prstGeom prst="rect">
            <a:avLst/>
          </a:prstGeom>
          <a:noFill/>
        </p:spPr>
        <p:txBody>
          <a:bodyPr wrap="square" rtlCol="0">
            <a:spAutoFit/>
          </a:bodyPr>
          <a:lstStyle/>
          <a:p>
            <a:r>
              <a:rPr lang="en-US" b="1" dirty="0">
                <a:ln w="0"/>
                <a:effectLst>
                  <a:outerShdw blurRad="38100" dist="19050" dir="2700000" algn="tl" rotWithShape="0">
                    <a:schemeClr val="dk1">
                      <a:alpha val="40000"/>
                    </a:schemeClr>
                  </a:outerShdw>
                </a:effectLst>
              </a:rPr>
              <a:t>509</a:t>
            </a:r>
          </a:p>
          <a:p>
            <a:endParaRPr lang="en-US" dirty="0"/>
          </a:p>
        </p:txBody>
      </p:sp>
      <p:sp>
        <p:nvSpPr>
          <p:cNvPr id="12" name="TextBox 11"/>
          <p:cNvSpPr txBox="1"/>
          <p:nvPr/>
        </p:nvSpPr>
        <p:spPr>
          <a:xfrm>
            <a:off x="7243484" y="2394948"/>
            <a:ext cx="1140310" cy="646331"/>
          </a:xfrm>
          <a:prstGeom prst="rect">
            <a:avLst/>
          </a:prstGeom>
          <a:noFill/>
        </p:spPr>
        <p:txBody>
          <a:bodyPr wrap="square" rtlCol="0">
            <a:spAutoFit/>
          </a:bodyPr>
          <a:lstStyle/>
          <a:p>
            <a:r>
              <a:rPr lang="en-US" b="1" dirty="0">
                <a:ln w="0"/>
                <a:effectLst>
                  <a:outerShdw blurRad="38100" dist="19050" dir="2700000" algn="tl" rotWithShape="0">
                    <a:schemeClr val="dk1">
                      <a:alpha val="40000"/>
                    </a:schemeClr>
                  </a:outerShdw>
                </a:effectLst>
              </a:rPr>
              <a:t>603</a:t>
            </a:r>
          </a:p>
          <a:p>
            <a:endParaRPr lang="en-US" dirty="0"/>
          </a:p>
        </p:txBody>
      </p:sp>
      <p:sp>
        <p:nvSpPr>
          <p:cNvPr id="13" name="TextBox 12"/>
          <p:cNvSpPr txBox="1"/>
          <p:nvPr/>
        </p:nvSpPr>
        <p:spPr>
          <a:xfrm>
            <a:off x="7122627" y="3537542"/>
            <a:ext cx="1140310" cy="646331"/>
          </a:xfrm>
          <a:prstGeom prst="rect">
            <a:avLst/>
          </a:prstGeom>
          <a:noFill/>
        </p:spPr>
        <p:txBody>
          <a:bodyPr wrap="square" rtlCol="0">
            <a:spAutoFit/>
          </a:bodyPr>
          <a:lstStyle/>
          <a:p>
            <a:r>
              <a:rPr lang="en-US" b="1" dirty="0">
                <a:ln w="0"/>
                <a:effectLst>
                  <a:outerShdw blurRad="38100" dist="19050" dir="2700000" algn="tl" rotWithShape="0">
                    <a:schemeClr val="dk1">
                      <a:alpha val="40000"/>
                    </a:schemeClr>
                  </a:outerShdw>
                </a:effectLst>
              </a:rPr>
              <a:t>604</a:t>
            </a:r>
          </a:p>
          <a:p>
            <a:endParaRPr lang="en-US" dirty="0"/>
          </a:p>
        </p:txBody>
      </p:sp>
      <p:sp>
        <p:nvSpPr>
          <p:cNvPr id="14" name="TextBox 13"/>
          <p:cNvSpPr txBox="1"/>
          <p:nvPr/>
        </p:nvSpPr>
        <p:spPr>
          <a:xfrm>
            <a:off x="5497158" y="2966245"/>
            <a:ext cx="1140310" cy="646331"/>
          </a:xfrm>
          <a:prstGeom prst="rect">
            <a:avLst/>
          </a:prstGeom>
          <a:noFill/>
        </p:spPr>
        <p:txBody>
          <a:bodyPr wrap="square" rtlCol="0">
            <a:spAutoFit/>
          </a:bodyPr>
          <a:lstStyle/>
          <a:p>
            <a:r>
              <a:rPr lang="en-US" b="1" dirty="0">
                <a:ln w="0"/>
                <a:effectLst>
                  <a:outerShdw blurRad="38100" dist="19050" dir="2700000" algn="tl" rotWithShape="0">
                    <a:schemeClr val="dk1">
                      <a:alpha val="40000"/>
                    </a:schemeClr>
                  </a:outerShdw>
                </a:effectLst>
              </a:rPr>
              <a:t>508</a:t>
            </a:r>
          </a:p>
          <a:p>
            <a:endParaRPr lang="en-US" dirty="0"/>
          </a:p>
        </p:txBody>
      </p:sp>
      <p:sp>
        <p:nvSpPr>
          <p:cNvPr id="15" name="TextBox 14"/>
          <p:cNvSpPr txBox="1"/>
          <p:nvPr/>
        </p:nvSpPr>
        <p:spPr>
          <a:xfrm>
            <a:off x="6271708" y="3373420"/>
            <a:ext cx="1140310" cy="646331"/>
          </a:xfrm>
          <a:prstGeom prst="rect">
            <a:avLst/>
          </a:prstGeom>
          <a:noFill/>
        </p:spPr>
        <p:txBody>
          <a:bodyPr wrap="square" rtlCol="0">
            <a:spAutoFit/>
          </a:bodyPr>
          <a:lstStyle/>
          <a:p>
            <a:r>
              <a:rPr lang="en-US" b="1" dirty="0">
                <a:ln w="0"/>
                <a:effectLst>
                  <a:outerShdw blurRad="38100" dist="19050" dir="2700000" algn="tl" rotWithShape="0">
                    <a:schemeClr val="dk1">
                      <a:alpha val="40000"/>
                    </a:schemeClr>
                  </a:outerShdw>
                </a:effectLst>
              </a:rPr>
              <a:t>510</a:t>
            </a:r>
          </a:p>
          <a:p>
            <a:endParaRPr lang="en-US" dirty="0"/>
          </a:p>
        </p:txBody>
      </p:sp>
      <p:sp>
        <p:nvSpPr>
          <p:cNvPr id="16" name="TextBox 15"/>
          <p:cNvSpPr txBox="1"/>
          <p:nvPr/>
        </p:nvSpPr>
        <p:spPr>
          <a:xfrm>
            <a:off x="5631470" y="3650743"/>
            <a:ext cx="797449" cy="646331"/>
          </a:xfrm>
          <a:prstGeom prst="rect">
            <a:avLst/>
          </a:prstGeom>
          <a:noFill/>
        </p:spPr>
        <p:txBody>
          <a:bodyPr wrap="square" rtlCol="0">
            <a:spAutoFit/>
          </a:bodyPr>
          <a:lstStyle/>
          <a:p>
            <a:r>
              <a:rPr lang="en-US" b="1" dirty="0">
                <a:ln w="0"/>
                <a:effectLst>
                  <a:outerShdw blurRad="38100" dist="19050" dir="2700000" algn="tl" rotWithShape="0">
                    <a:schemeClr val="dk1">
                      <a:alpha val="40000"/>
                    </a:schemeClr>
                  </a:outerShdw>
                </a:effectLst>
              </a:rPr>
              <a:t>511</a:t>
            </a:r>
          </a:p>
          <a:p>
            <a:endParaRPr lang="en-US" dirty="0"/>
          </a:p>
        </p:txBody>
      </p:sp>
      <p:sp>
        <p:nvSpPr>
          <p:cNvPr id="17" name="TextBox 16"/>
          <p:cNvSpPr txBox="1"/>
          <p:nvPr/>
        </p:nvSpPr>
        <p:spPr>
          <a:xfrm>
            <a:off x="5421855" y="3920742"/>
            <a:ext cx="1140310" cy="646331"/>
          </a:xfrm>
          <a:prstGeom prst="rect">
            <a:avLst/>
          </a:prstGeom>
          <a:noFill/>
        </p:spPr>
        <p:txBody>
          <a:bodyPr wrap="square" rtlCol="0">
            <a:spAutoFit/>
          </a:bodyPr>
          <a:lstStyle/>
          <a:p>
            <a:r>
              <a:rPr lang="en-US" b="1" dirty="0">
                <a:ln w="0"/>
                <a:effectLst>
                  <a:outerShdw blurRad="38100" dist="19050" dir="2700000" algn="tl" rotWithShape="0">
                    <a:schemeClr val="dk1">
                      <a:alpha val="40000"/>
                    </a:schemeClr>
                  </a:outerShdw>
                </a:effectLst>
              </a:rPr>
              <a:t>512</a:t>
            </a:r>
          </a:p>
          <a:p>
            <a:endParaRPr lang="en-US" dirty="0"/>
          </a:p>
        </p:txBody>
      </p:sp>
      <p:pic>
        <p:nvPicPr>
          <p:cNvPr id="18" name="Picture 17"/>
          <p:cNvPicPr>
            <a:picLocks noChangeAspect="1"/>
          </p:cNvPicPr>
          <p:nvPr/>
        </p:nvPicPr>
        <p:blipFill rotWithShape="1">
          <a:blip r:embed="rId5"/>
          <a:srcRect l="34118" t="39311" r="30941" b="9582"/>
          <a:stretch/>
        </p:blipFill>
        <p:spPr>
          <a:xfrm>
            <a:off x="1272093" y="2708654"/>
            <a:ext cx="3195021" cy="1971482"/>
          </a:xfrm>
          <a:prstGeom prst="rect">
            <a:avLst/>
          </a:prstGeom>
        </p:spPr>
      </p:pic>
      <p:sp>
        <p:nvSpPr>
          <p:cNvPr id="19" name="Flowchart: Connector 18"/>
          <p:cNvSpPr/>
          <p:nvPr/>
        </p:nvSpPr>
        <p:spPr>
          <a:xfrm>
            <a:off x="2463501" y="3457753"/>
            <a:ext cx="670926" cy="564537"/>
          </a:xfrm>
          <a:prstGeom prst="flowChartConnector">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1086523" y="1613647"/>
            <a:ext cx="3636085" cy="1754326"/>
          </a:xfrm>
          <a:prstGeom prst="rect">
            <a:avLst/>
          </a:prstGeom>
          <a:noFill/>
        </p:spPr>
        <p:txBody>
          <a:bodyPr wrap="square" rtlCol="0">
            <a:spAutoFit/>
          </a:bodyPr>
          <a:lstStyle/>
          <a:p>
            <a:pPr marL="285750" indent="-285750">
              <a:buFont typeface="Wingdings" panose="05000000000000000000" pitchFamily="2" charset="2"/>
              <a:buChar char="Ø"/>
            </a:pPr>
            <a:r>
              <a:rPr lang="en-US" dirty="0"/>
              <a:t>Pilot area includes up to 8 APD beats in Zones 5 and 6, in Midtown, Downtown and Old Fourth Ward</a:t>
            </a:r>
          </a:p>
          <a:p>
            <a:pPr marL="285750" indent="-285750">
              <a:buFont typeface="Wingdings" panose="05000000000000000000" pitchFamily="2" charset="2"/>
              <a:buChar char="Ø"/>
            </a:pPr>
            <a:r>
              <a:rPr lang="en-US" dirty="0"/>
              <a:t>Goal of 150 participants </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487783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75"/>
          <p:cNvSpPr/>
          <p:nvPr/>
        </p:nvSpPr>
        <p:spPr>
          <a:xfrm>
            <a:off x="0" y="1"/>
            <a:ext cx="9144000" cy="1405501"/>
          </a:xfrm>
          <a:prstGeom prst="rect">
            <a:avLst/>
          </a:prstGeom>
          <a:solidFill>
            <a:srgbClr val="FFC000"/>
          </a:solidFill>
          <a:ln>
            <a:noFill/>
          </a:ln>
        </p:spPr>
        <p:txBody>
          <a:bodyPr lIns="121898" tIns="60933" rIns="121898" bIns="60933" anchor="ctr" anchorCtr="0">
            <a:noAutofit/>
          </a:bodyPr>
          <a:lstStyle/>
          <a:p>
            <a:pPr algn="ctr"/>
            <a:endParaRPr sz="2403" dirty="0">
              <a:solidFill>
                <a:schemeClr val="lt1"/>
              </a:solidFill>
              <a:latin typeface="Calibri"/>
              <a:ea typeface="Calibri"/>
              <a:cs typeface="Calibri"/>
              <a:sym typeface="Calibri"/>
            </a:endParaRPr>
          </a:p>
        </p:txBody>
      </p:sp>
      <p:sp>
        <p:nvSpPr>
          <p:cNvPr id="2" name="Title 1"/>
          <p:cNvSpPr>
            <a:spLocks noGrp="1"/>
          </p:cNvSpPr>
          <p:nvPr>
            <p:ph type="title"/>
          </p:nvPr>
        </p:nvSpPr>
        <p:spPr>
          <a:xfrm>
            <a:off x="2538806" y="-18108"/>
            <a:ext cx="5591285" cy="1088068"/>
          </a:xfrm>
        </p:spPr>
        <p:txBody>
          <a:bodyPr/>
          <a:lstStyle/>
          <a:p>
            <a:r>
              <a:rPr lang="en-US" sz="5000" b="1" dirty="0">
                <a:solidFill>
                  <a:schemeClr val="bg1"/>
                </a:solidFill>
              </a:rPr>
              <a:t>Start-Up Milestones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280" y="40343"/>
            <a:ext cx="1835110" cy="1359964"/>
          </a:xfrm>
          <a:prstGeom prst="rect">
            <a:avLst/>
          </a:prstGeom>
        </p:spPr>
      </p:pic>
      <p:sp>
        <p:nvSpPr>
          <p:cNvPr id="8" name="Content Placeholder 7"/>
          <p:cNvSpPr>
            <a:spLocks noGrp="1"/>
          </p:cNvSpPr>
          <p:nvPr>
            <p:ph idx="1"/>
          </p:nvPr>
        </p:nvSpPr>
        <p:spPr>
          <a:xfrm>
            <a:off x="344245" y="1545665"/>
            <a:ext cx="8616875" cy="3271071"/>
          </a:xfrm>
        </p:spPr>
        <p:txBody>
          <a:bodyPr>
            <a:normAutofit fontScale="62500" lnSpcReduction="20000"/>
          </a:bodyPr>
          <a:lstStyle/>
          <a:p>
            <a:pPr marL="0" indent="0">
              <a:buNone/>
            </a:pPr>
            <a:endParaRPr lang="en-US" sz="2300" b="1" i="1" dirty="0"/>
          </a:p>
          <a:p>
            <a:pPr marL="0" indent="0">
              <a:buNone/>
            </a:pPr>
            <a:endParaRPr lang="en-US" sz="2300" b="1" i="1" dirty="0"/>
          </a:p>
          <a:p>
            <a:pPr marL="0" indent="0">
              <a:buNone/>
            </a:pPr>
            <a:endParaRPr lang="en-US" sz="2300" b="1" i="1" dirty="0"/>
          </a:p>
          <a:p>
            <a:pPr marL="0" indent="0">
              <a:buNone/>
            </a:pPr>
            <a:endParaRPr lang="en-US" sz="2300" b="1" i="1" dirty="0"/>
          </a:p>
          <a:p>
            <a:pPr marL="0" indent="0">
              <a:buNone/>
            </a:pPr>
            <a:endParaRPr lang="en-US" sz="2300" b="1" i="1" dirty="0"/>
          </a:p>
          <a:p>
            <a:pPr marL="0" indent="0">
              <a:buNone/>
            </a:pPr>
            <a:endParaRPr lang="en-US" sz="2300" b="1" i="1" dirty="0"/>
          </a:p>
          <a:p>
            <a:pPr marL="0" indent="0">
              <a:buNone/>
            </a:pPr>
            <a:endParaRPr lang="en-US" sz="2300" b="1" i="1" dirty="0"/>
          </a:p>
          <a:p>
            <a:pPr marL="0" indent="0">
              <a:buNone/>
            </a:pPr>
            <a:r>
              <a:rPr lang="en-US" sz="1700" b="1" i="1" dirty="0"/>
              <a:t>Planned by July 2017:</a:t>
            </a:r>
          </a:p>
          <a:p>
            <a:pPr>
              <a:buFont typeface="Wingdings" panose="05000000000000000000" pitchFamily="2" charset="2"/>
              <a:buChar char="q"/>
            </a:pPr>
            <a:r>
              <a:rPr lang="en-US" sz="1700" dirty="0"/>
              <a:t>  Training APD Officers in harm reduction, science of addiction, cultural competency, and PAD protocol</a:t>
            </a:r>
          </a:p>
          <a:p>
            <a:pPr>
              <a:buFont typeface="Wingdings" panose="05000000000000000000" pitchFamily="2" charset="2"/>
              <a:buChar char="q"/>
            </a:pPr>
            <a:r>
              <a:rPr lang="en-US" sz="1700" dirty="0"/>
              <a:t>  Training for PAD Social Service Provider Network</a:t>
            </a:r>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14842443"/>
              </p:ext>
            </p:extLst>
          </p:nvPr>
        </p:nvGraphicFramePr>
        <p:xfrm>
          <a:off x="344246" y="1482432"/>
          <a:ext cx="8401723" cy="2357797"/>
        </p:xfrm>
        <a:graphic>
          <a:graphicData uri="http://schemas.openxmlformats.org/drawingml/2006/table">
            <a:tbl>
              <a:tblPr firstRow="1" bandRow="1">
                <a:tableStyleId>{5C22544A-7EE6-4342-B048-85BDC9FD1C3A}</a:tableStyleId>
              </a:tblPr>
              <a:tblGrid>
                <a:gridCol w="8401723">
                  <a:extLst>
                    <a:ext uri="{9D8B030D-6E8A-4147-A177-3AD203B41FA5}">
                      <a16:colId xmlns="" xmlns:a16="http://schemas.microsoft.com/office/drawing/2014/main" val="819498185"/>
                    </a:ext>
                  </a:extLst>
                </a:gridCol>
              </a:tblGrid>
              <a:tr h="274320">
                <a:tc>
                  <a:txBody>
                    <a:bodyPr/>
                    <a:lstStyle/>
                    <a:p>
                      <a:pPr marL="0" indent="0">
                        <a:buNone/>
                      </a:pPr>
                      <a:r>
                        <a:rPr lang="en-US" sz="1400" b="1" dirty="0"/>
                        <a:t>$75,000 in start-up investment from City of Atlanta allowed us to: </a:t>
                      </a:r>
                    </a:p>
                  </a:txBody>
                  <a:tcPr marT="34290" marB="34290"/>
                </a:tc>
                <a:extLst>
                  <a:ext uri="{0D108BD9-81ED-4DB2-BD59-A6C34878D82A}">
                    <a16:rowId xmlns="" xmlns:a16="http://schemas.microsoft.com/office/drawing/2014/main" val="3988196233"/>
                  </a:ext>
                </a:extLst>
              </a:tr>
              <a:tr h="228600">
                <a:tc>
                  <a:txBody>
                    <a:bodyPr/>
                    <a:lstStyle/>
                    <a:p>
                      <a:pPr>
                        <a:buFont typeface="Wingdings" panose="05000000000000000000" pitchFamily="2" charset="2"/>
                        <a:buChar char="ü"/>
                      </a:pPr>
                      <a:r>
                        <a:rPr lang="en-US" sz="1100" dirty="0"/>
                        <a:t> Establish PAD, Inc. as an independent entity</a:t>
                      </a:r>
                    </a:p>
                  </a:txBody>
                  <a:tcPr marT="34290" marB="34290"/>
                </a:tc>
                <a:extLst>
                  <a:ext uri="{0D108BD9-81ED-4DB2-BD59-A6C34878D82A}">
                    <a16:rowId xmlns="" xmlns:a16="http://schemas.microsoft.com/office/drawing/2014/main" val="4191987722"/>
                  </a:ext>
                </a:extLst>
              </a:tr>
              <a:tr h="388620">
                <a:tc>
                  <a:txBody>
                    <a:bodyPr/>
                    <a:lstStyle/>
                    <a:p>
                      <a:pPr>
                        <a:buFont typeface="Wingdings" panose="05000000000000000000" pitchFamily="2" charset="2"/>
                        <a:buChar char="ü"/>
                      </a:pPr>
                      <a:r>
                        <a:rPr lang="en-US" sz="1100" dirty="0"/>
                        <a:t> Staff the initiative: Director, PAD Social Services Network Coordinator, Care Navigation Supervisor (in progress) and two Peer Support Specialists (in progress)</a:t>
                      </a:r>
                    </a:p>
                  </a:txBody>
                  <a:tcPr marT="34290" marB="34290"/>
                </a:tc>
                <a:extLst>
                  <a:ext uri="{0D108BD9-81ED-4DB2-BD59-A6C34878D82A}">
                    <a16:rowId xmlns="" xmlns:a16="http://schemas.microsoft.com/office/drawing/2014/main" val="2697458198"/>
                  </a:ext>
                </a:extLst>
              </a:tr>
              <a:tr h="259439">
                <a:tc>
                  <a:txBody>
                    <a:bodyPr/>
                    <a:lstStyle/>
                    <a:p>
                      <a:pPr>
                        <a:buFont typeface="Wingdings" panose="05000000000000000000" pitchFamily="2" charset="2"/>
                        <a:buChar char="ü"/>
                      </a:pPr>
                      <a:r>
                        <a:rPr lang="en-US" sz="1100" dirty="0"/>
                        <a:t> Execute MOU between criminal justice stakeholders (authorized by Fulton County BOC 5/17)</a:t>
                      </a:r>
                    </a:p>
                  </a:txBody>
                  <a:tcPr marT="34290" marB="34290"/>
                </a:tc>
                <a:extLst>
                  <a:ext uri="{0D108BD9-81ED-4DB2-BD59-A6C34878D82A}">
                    <a16:rowId xmlns="" xmlns:a16="http://schemas.microsoft.com/office/drawing/2014/main" val="1953745958"/>
                  </a:ext>
                </a:extLst>
              </a:tr>
              <a:tr h="388620">
                <a:tc>
                  <a:txBody>
                    <a:bodyPr/>
                    <a:lstStyle/>
                    <a:p>
                      <a:pPr>
                        <a:buFont typeface="Wingdings" panose="05000000000000000000" pitchFamily="2" charset="2"/>
                        <a:buChar char="ü"/>
                      </a:pPr>
                      <a:r>
                        <a:rPr lang="en-US" sz="1100" dirty="0"/>
                        <a:t> Award an independent process and outcome evaluation awarded to Morehouse School of Medicine and Emory University School of Public Health</a:t>
                      </a:r>
                    </a:p>
                  </a:txBody>
                  <a:tcPr marT="34290" marB="34290"/>
                </a:tc>
                <a:extLst>
                  <a:ext uri="{0D108BD9-81ED-4DB2-BD59-A6C34878D82A}">
                    <a16:rowId xmlns="" xmlns:a16="http://schemas.microsoft.com/office/drawing/2014/main" val="1772031805"/>
                  </a:ext>
                </a:extLst>
              </a:tr>
              <a:tr h="228600">
                <a:tc>
                  <a:txBody>
                    <a:bodyPr/>
                    <a:lstStyle/>
                    <a:p>
                      <a:pPr>
                        <a:buFont typeface="Wingdings" panose="05000000000000000000" pitchFamily="2" charset="2"/>
                        <a:buChar char="ü"/>
                      </a:pPr>
                      <a:r>
                        <a:rPr lang="en-US" sz="1100" dirty="0"/>
                        <a:t>Begin development of PAD Social Service Network </a:t>
                      </a:r>
                    </a:p>
                  </a:txBody>
                  <a:tcPr marT="34290" marB="34290"/>
                </a:tc>
                <a:extLst>
                  <a:ext uri="{0D108BD9-81ED-4DB2-BD59-A6C34878D82A}">
                    <a16:rowId xmlns="" xmlns:a16="http://schemas.microsoft.com/office/drawing/2014/main" val="3653011095"/>
                  </a:ext>
                </a:extLst>
              </a:tr>
              <a:tr h="536258">
                <a:tc>
                  <a:txBody>
                    <a:bodyPr/>
                    <a:lstStyle/>
                    <a:p>
                      <a:pPr>
                        <a:buFont typeface="Wingdings" panose="05000000000000000000" pitchFamily="2" charset="2"/>
                        <a:buChar char="ü"/>
                      </a:pPr>
                      <a:r>
                        <a:rPr lang="en-US" sz="1100" dirty="0"/>
                        <a:t> Conduct outreach in Pilot area: Potential participant, social service and faith providers, neighborhood association, business community, law enforcement agencies, public </a:t>
                      </a:r>
                      <a:r>
                        <a:rPr lang="en-US" sz="1100" dirty="0" err="1"/>
                        <a:t>townhall</a:t>
                      </a:r>
                      <a:r>
                        <a:rPr lang="en-US" sz="1100" dirty="0"/>
                        <a:t> attended by 100 stakeholders</a:t>
                      </a:r>
                    </a:p>
                  </a:txBody>
                  <a:tcPr marT="34290" marB="34290"/>
                </a:tc>
                <a:extLst>
                  <a:ext uri="{0D108BD9-81ED-4DB2-BD59-A6C34878D82A}">
                    <a16:rowId xmlns="" xmlns:a16="http://schemas.microsoft.com/office/drawing/2014/main" val="3675642329"/>
                  </a:ext>
                </a:extLst>
              </a:tr>
            </a:tbl>
          </a:graphicData>
        </a:graphic>
      </p:graphicFrame>
    </p:spTree>
    <p:extLst>
      <p:ext uri="{BB962C8B-B14F-4D97-AF65-F5344CB8AC3E}">
        <p14:creationId xmlns:p14="http://schemas.microsoft.com/office/powerpoint/2010/main" val="4280870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75"/>
          <p:cNvSpPr/>
          <p:nvPr/>
        </p:nvSpPr>
        <p:spPr>
          <a:xfrm>
            <a:off x="0" y="1"/>
            <a:ext cx="9144000" cy="1405501"/>
          </a:xfrm>
          <a:prstGeom prst="rect">
            <a:avLst/>
          </a:prstGeom>
          <a:solidFill>
            <a:srgbClr val="FFC000"/>
          </a:solidFill>
          <a:ln>
            <a:noFill/>
          </a:ln>
        </p:spPr>
        <p:txBody>
          <a:bodyPr lIns="121898" tIns="60933" rIns="121898" bIns="60933" anchor="ctr" anchorCtr="0">
            <a:noAutofit/>
          </a:bodyPr>
          <a:lstStyle/>
          <a:p>
            <a:pPr algn="ctr"/>
            <a:endParaRPr sz="2403" dirty="0">
              <a:solidFill>
                <a:schemeClr val="lt1"/>
              </a:solidFill>
              <a:latin typeface="Calibri"/>
              <a:ea typeface="Calibri"/>
              <a:cs typeface="Calibri"/>
              <a:sym typeface="Calibri"/>
            </a:endParaRPr>
          </a:p>
        </p:txBody>
      </p:sp>
      <p:sp>
        <p:nvSpPr>
          <p:cNvPr id="2" name="Title 1"/>
          <p:cNvSpPr>
            <a:spLocks noGrp="1"/>
          </p:cNvSpPr>
          <p:nvPr>
            <p:ph type="title"/>
          </p:nvPr>
        </p:nvSpPr>
        <p:spPr>
          <a:xfrm>
            <a:off x="2538806" y="176290"/>
            <a:ext cx="5591285" cy="1088068"/>
          </a:xfrm>
        </p:spPr>
        <p:txBody>
          <a:bodyPr>
            <a:normAutofit/>
          </a:bodyPr>
          <a:lstStyle/>
          <a:p>
            <a:r>
              <a:rPr lang="en-US" sz="5000" b="1" dirty="0">
                <a:solidFill>
                  <a:schemeClr val="bg1"/>
                </a:solidFill>
              </a:rPr>
              <a:t>Cost Benefit Analysis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280" y="40343"/>
            <a:ext cx="1835110" cy="1359964"/>
          </a:xfrm>
          <a:prstGeom prst="rect">
            <a:avLst/>
          </a:prstGeom>
        </p:spPr>
      </p:pic>
      <p:sp>
        <p:nvSpPr>
          <p:cNvPr id="8" name="Content Placeholder 7"/>
          <p:cNvSpPr>
            <a:spLocks noGrp="1"/>
          </p:cNvSpPr>
          <p:nvPr>
            <p:ph idx="1"/>
          </p:nvPr>
        </p:nvSpPr>
        <p:spPr>
          <a:xfrm>
            <a:off x="559398" y="1427167"/>
            <a:ext cx="8025204" cy="3017520"/>
          </a:xfrm>
        </p:spPr>
        <p:txBody>
          <a:bodyPr>
            <a:normAutofit fontScale="70000" lnSpcReduction="20000"/>
          </a:bodyPr>
          <a:lstStyle/>
          <a:p>
            <a:r>
              <a:rPr lang="en-US" b="1" dirty="0"/>
              <a:t>Costs</a:t>
            </a:r>
          </a:p>
          <a:p>
            <a:pPr>
              <a:buFont typeface="Wingdings" panose="05000000000000000000" pitchFamily="2" charset="2"/>
              <a:buChar char="Ø"/>
            </a:pPr>
            <a:r>
              <a:rPr lang="en-US" dirty="0"/>
              <a:t>Cost of outreach/case management services </a:t>
            </a:r>
            <a:r>
              <a:rPr lang="en-US" b="1" dirty="0"/>
              <a:t>[Direct funding]</a:t>
            </a:r>
          </a:p>
          <a:p>
            <a:pPr>
              <a:buFont typeface="Wingdings" panose="05000000000000000000" pitchFamily="2" charset="2"/>
              <a:buChar char="Ø"/>
            </a:pPr>
            <a:r>
              <a:rPr lang="en-US" dirty="0"/>
              <a:t>Costs of program services (drug treatment, mental health care, healthcare, housing, etc.) </a:t>
            </a:r>
            <a:r>
              <a:rPr lang="en-US" b="1" dirty="0"/>
              <a:t>[Public/private partners and direct funding]</a:t>
            </a:r>
          </a:p>
          <a:p>
            <a:r>
              <a:rPr lang="en-US" b="1" dirty="0"/>
              <a:t>Savings</a:t>
            </a:r>
          </a:p>
          <a:p>
            <a:pPr lvl="0">
              <a:buFont typeface="Wingdings" panose="05000000000000000000" pitchFamily="2" charset="2"/>
              <a:buChar char="Ø"/>
            </a:pPr>
            <a:r>
              <a:rPr lang="en-US" dirty="0"/>
              <a:t>Cost of jail booking </a:t>
            </a:r>
            <a:r>
              <a:rPr lang="en-US" b="1" dirty="0"/>
              <a:t>[Public savings]</a:t>
            </a:r>
          </a:p>
          <a:p>
            <a:pPr lvl="0">
              <a:buFont typeface="Wingdings" panose="05000000000000000000" pitchFamily="2" charset="2"/>
              <a:buChar char="Ø"/>
            </a:pPr>
            <a:r>
              <a:rPr lang="en-US" dirty="0"/>
              <a:t>Reduction in jail bed days and services </a:t>
            </a:r>
            <a:r>
              <a:rPr lang="en-US" b="1" dirty="0"/>
              <a:t>[Public savings]</a:t>
            </a:r>
          </a:p>
          <a:p>
            <a:pPr lvl="0">
              <a:buFont typeface="Wingdings" panose="05000000000000000000" pitchFamily="2" charset="2"/>
              <a:buChar char="Ø"/>
            </a:pPr>
            <a:r>
              <a:rPr lang="en-US" dirty="0"/>
              <a:t>Reductions in emergency department usage </a:t>
            </a:r>
            <a:r>
              <a:rPr lang="en-US" b="1" dirty="0"/>
              <a:t>[Public savings]</a:t>
            </a:r>
          </a:p>
          <a:p>
            <a:pPr lvl="0">
              <a:buFont typeface="Wingdings" panose="05000000000000000000" pitchFamily="2" charset="2"/>
              <a:buChar char="Ø"/>
            </a:pPr>
            <a:r>
              <a:rPr lang="en-US" dirty="0"/>
              <a:t>The marginal costs of other criminal justice services (prosecution, public defense, court time) </a:t>
            </a:r>
            <a:r>
              <a:rPr lang="en-US" b="1" dirty="0"/>
              <a:t>[Public savings]</a:t>
            </a:r>
          </a:p>
          <a:p>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3789081944"/>
      </p:ext>
    </p:extLst>
  </p:cSld>
  <p:clrMapOvr>
    <a:masterClrMapping/>
  </p:clrMapOvr>
</p:sld>
</file>

<file path=ppt/theme/theme1.xml><?xml version="1.0" encoding="utf-8"?>
<a:theme xmlns:a="http://schemas.openxmlformats.org/drawingml/2006/main" name="Retrospect">
  <a:themeElements>
    <a:clrScheme name="Custom 3">
      <a:dk1>
        <a:srgbClr val="000000"/>
      </a:dk1>
      <a:lt1>
        <a:srgbClr val="FFFFFF"/>
      </a:lt1>
      <a:dk2>
        <a:srgbClr val="545454"/>
      </a:dk2>
      <a:lt2>
        <a:srgbClr val="BFBFBF"/>
      </a:lt2>
      <a:accent1>
        <a:srgbClr val="215378"/>
      </a:accent1>
      <a:accent2>
        <a:srgbClr val="1395A3"/>
      </a:accent2>
      <a:accent3>
        <a:srgbClr val="F29241"/>
      </a:accent3>
      <a:accent4>
        <a:srgbClr val="EE7008"/>
      </a:accent4>
      <a:accent5>
        <a:srgbClr val="1AB39F"/>
      </a:accent5>
      <a:accent6>
        <a:srgbClr val="D5393D"/>
      </a:accent6>
      <a:hlink>
        <a:srgbClr val="90BB23"/>
      </a:hlink>
      <a:folHlink>
        <a:srgbClr val="EE7008"/>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4980</TotalTime>
  <Words>1129</Words>
  <Application>Microsoft Office PowerPoint</Application>
  <PresentationFormat>On-screen Show (16:9)</PresentationFormat>
  <Paragraphs>152</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Retrospect</vt:lpstr>
      <vt:lpstr>Atlanta/Fulton County  Pre-Arrest Diversion Initiative Presentation to Atlanta City Council CDHS Committee May 23, 2017</vt:lpstr>
      <vt:lpstr>The Design Team</vt:lpstr>
      <vt:lpstr>Research </vt:lpstr>
      <vt:lpstr>Pre-Arrest Diversion </vt:lpstr>
      <vt:lpstr>PowerPoint Presentation</vt:lpstr>
      <vt:lpstr>PAD Initiative Pilot</vt:lpstr>
      <vt:lpstr>Pilot Area</vt:lpstr>
      <vt:lpstr>Start-Up Milestones</vt:lpstr>
      <vt:lpstr>Cost Benefit Analysis</vt:lpstr>
      <vt:lpstr>City of Atlanta Budget Analysis</vt:lpstr>
      <vt:lpstr>Fulton County Services</vt:lpstr>
      <vt:lpstr>Anticipated Economic Impact</vt:lpstr>
      <vt:lpstr>Pilot Initiative Budget</vt:lpstr>
      <vt:lpstr>Funding Sources for Pilot Year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Pre-Arrest Diversion Initiative Design Team Meeting</dc:title>
  <dc:creator>Aaron Berman</dc:creator>
  <cp:lastModifiedBy>Griffin, Wasonna</cp:lastModifiedBy>
  <cp:revision>162</cp:revision>
  <cp:lastPrinted>2016-09-12T17:43:00Z</cp:lastPrinted>
  <dcterms:created xsi:type="dcterms:W3CDTF">2016-07-12T21:22:00Z</dcterms:created>
  <dcterms:modified xsi:type="dcterms:W3CDTF">2017-05-23T16:38:10Z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1033-10.1.0.5795</vt:lpwstr>
  </property>
</Properties>
</file>