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12" r:id="rId5"/>
    <p:sldId id="315" r:id="rId6"/>
    <p:sldId id="313" r:id="rId7"/>
    <p:sldId id="319" r:id="rId8"/>
    <p:sldId id="311" r:id="rId9"/>
    <p:sldId id="290" r:id="rId10"/>
    <p:sldId id="318" r:id="rId11"/>
    <p:sldId id="278" r:id="rId12"/>
    <p:sldId id="277" r:id="rId13"/>
    <p:sldId id="316" r:id="rId14"/>
    <p:sldId id="279" r:id="rId15"/>
    <p:sldId id="306" r:id="rId16"/>
    <p:sldId id="307" r:id="rId17"/>
    <p:sldId id="272" r:id="rId18"/>
    <p:sldId id="310" r:id="rId19"/>
    <p:sldId id="300" r:id="rId20"/>
    <p:sldId id="317"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592">
          <p15:clr>
            <a:srgbClr val="A4A3A4"/>
          </p15:clr>
        </p15:guide>
      </p15:sldGuideLst>
    </p:ext>
    <p:ext uri="{2D200454-40CA-4A62-9FC3-DE9A4176ACB9}">
      <p15:notesGuideLst xmlns:p15="http://schemas.microsoft.com/office/powerpoint/2012/main">
        <p15:guide id="1" orient="horz" pos="2935" userDrawn="1">
          <p15:clr>
            <a:srgbClr val="A4A3A4"/>
          </p15:clr>
        </p15:guide>
        <p15:guide id="2" pos="2216" userDrawn="1">
          <p15:clr>
            <a:srgbClr val="A4A3A4"/>
          </p15:clr>
        </p15:guide>
        <p15:guide id="3" orient="horz" pos="2936" userDrawn="1">
          <p15:clr>
            <a:srgbClr val="A4A3A4"/>
          </p15:clr>
        </p15:guide>
        <p15:guide id="4" pos="2217" userDrawn="1">
          <p15:clr>
            <a:srgbClr val="A4A3A4"/>
          </p15:clr>
        </p15:guide>
        <p15:guide id="5" orient="horz" pos="2931" userDrawn="1">
          <p15:clr>
            <a:srgbClr val="A4A3A4"/>
          </p15:clr>
        </p15:guide>
        <p15:guide id="6" orient="horz" pos="2932" userDrawn="1">
          <p15:clr>
            <a:srgbClr val="A4A3A4"/>
          </p15:clr>
        </p15:guide>
        <p15:guide id="7" pos="2212" userDrawn="1">
          <p15:clr>
            <a:srgbClr val="A4A3A4"/>
          </p15:clr>
        </p15:guide>
        <p15:guide id="8"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7B953"/>
    <a:srgbClr val="8AAC46"/>
    <a:srgbClr val="CC0000"/>
    <a:srgbClr val="351413"/>
    <a:srgbClr val="0B5D20"/>
    <a:srgbClr val="0C6A25"/>
    <a:srgbClr val="000000"/>
    <a:srgbClr val="D31145"/>
    <a:srgbClr val="DCB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89" autoAdjust="0"/>
    <p:restoredTop sz="94268" autoAdjust="0"/>
  </p:normalViewPr>
  <p:slideViewPr>
    <p:cSldViewPr>
      <p:cViewPr varScale="1">
        <p:scale>
          <a:sx n="67" d="100"/>
          <a:sy n="67" d="100"/>
        </p:scale>
        <p:origin x="624" y="53"/>
      </p:cViewPr>
      <p:guideLst>
        <p:guide orient="horz" pos="2160"/>
        <p:guide pos="2880"/>
        <p:guide orient="horz" pos="25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3"/>
    </p:cViewPr>
  </p:sorterViewPr>
  <p:notesViewPr>
    <p:cSldViewPr>
      <p:cViewPr>
        <p:scale>
          <a:sx n="110" d="100"/>
          <a:sy n="110" d="100"/>
        </p:scale>
        <p:origin x="1330" y="-1613"/>
      </p:cViewPr>
      <p:guideLst>
        <p:guide orient="horz" pos="2935"/>
        <p:guide pos="2216"/>
        <p:guide orient="horz" pos="2936"/>
        <p:guide pos="2217"/>
        <p:guide orient="horz" pos="2931"/>
        <p:guide orient="horz" pos="2932"/>
        <p:guide pos="221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3192332" y="8610924"/>
            <a:ext cx="3830783" cy="698181"/>
            <a:chOff x="0" y="5181600"/>
            <a:chExt cx="9144000" cy="1676400"/>
          </a:xfrm>
        </p:grpSpPr>
        <p:pic>
          <p:nvPicPr>
            <p:cNvPr id="8" name="Picture 7" descr="titlegraphic.jpg"/>
            <p:cNvPicPr>
              <a:picLocks noChangeAspect="1"/>
            </p:cNvPicPr>
            <p:nvPr userDrawn="1"/>
          </p:nvPicPr>
          <p:blipFill>
            <a:blip r:embed="rId2" cstate="print"/>
            <a:srcRect t="38908" b="2777"/>
            <a:stretch>
              <a:fillRect/>
            </a:stretch>
          </p:blipFill>
          <p:spPr>
            <a:xfrm>
              <a:off x="0" y="5257800"/>
              <a:ext cx="9144000" cy="1600200"/>
            </a:xfrm>
            <a:prstGeom prst="rect">
              <a:avLst/>
            </a:prstGeom>
          </p:spPr>
        </p:pic>
        <p:sp>
          <p:nvSpPr>
            <p:cNvPr id="9" name="Rectangle 8"/>
            <p:cNvSpPr/>
            <p:nvPr userDrawn="1"/>
          </p:nvSpPr>
          <p:spPr>
            <a:xfrm>
              <a:off x="5029200" y="5181600"/>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quarter" idx="1"/>
          </p:nvPr>
        </p:nvSpPr>
        <p:spPr>
          <a:xfrm>
            <a:off x="3978141" y="6"/>
            <a:ext cx="3043345" cy="465454"/>
          </a:xfrm>
          <a:prstGeom prst="rect">
            <a:avLst/>
          </a:prstGeom>
        </p:spPr>
        <p:txBody>
          <a:bodyPr vert="horz" lIns="93111" tIns="46556" rIns="93111" bIns="46556" rtlCol="0"/>
          <a:lstStyle>
            <a:lvl1pPr algn="r">
              <a:defRPr sz="1300"/>
            </a:lvl1pPr>
          </a:lstStyle>
          <a:p>
            <a:fld id="{08F3F5D6-D485-48A4-8C10-D76CC5B60028}" type="datetimeFigureOut">
              <a:rPr lang="en-US" smtClean="0"/>
              <a:pPr/>
              <a:t>5/17/2017</a:t>
            </a:fld>
            <a:endParaRPr lang="en-US"/>
          </a:p>
        </p:txBody>
      </p:sp>
      <p:sp>
        <p:nvSpPr>
          <p:cNvPr id="4" name="Footer Placeholder 3"/>
          <p:cNvSpPr>
            <a:spLocks noGrp="1"/>
          </p:cNvSpPr>
          <p:nvPr>
            <p:ph type="ftr" sz="quarter" idx="2"/>
          </p:nvPr>
        </p:nvSpPr>
        <p:spPr>
          <a:xfrm>
            <a:off x="3" y="8842037"/>
            <a:ext cx="3043345" cy="465454"/>
          </a:xfrm>
          <a:prstGeom prst="rect">
            <a:avLst/>
          </a:prstGeom>
        </p:spPr>
        <p:txBody>
          <a:bodyPr vert="horz" lIns="93111" tIns="46556" rIns="93111" bIns="4655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8141" y="8842037"/>
            <a:ext cx="3043345" cy="465454"/>
          </a:xfrm>
          <a:prstGeom prst="rect">
            <a:avLst/>
          </a:prstGeom>
        </p:spPr>
        <p:txBody>
          <a:bodyPr vert="horz" lIns="93111" tIns="46556" rIns="93111" bIns="46556" rtlCol="0" anchor="b"/>
          <a:lstStyle>
            <a:lvl1pPr algn="r">
              <a:defRPr sz="1300"/>
            </a:lvl1pPr>
          </a:lstStyle>
          <a:p>
            <a:fld id="{BB3036AD-C663-4630-8A3B-34D0E8E719B8}" type="slidenum">
              <a:rPr lang="en-US" smtClean="0"/>
              <a:pPr/>
              <a:t>‹#›</a:t>
            </a:fld>
            <a:endParaRPr lang="en-US"/>
          </a:p>
        </p:txBody>
      </p:sp>
      <p:pic>
        <p:nvPicPr>
          <p:cNvPr id="11" name="Picture 10" descr="HJ_logo_2c.jpg"/>
          <p:cNvPicPr>
            <a:picLocks noChangeAspect="1"/>
          </p:cNvPicPr>
          <p:nvPr/>
        </p:nvPicPr>
        <p:blipFill>
          <a:blip r:embed="rId3" cstate="print"/>
          <a:stretch>
            <a:fillRect/>
          </a:stretch>
        </p:blipFill>
        <p:spPr>
          <a:xfrm>
            <a:off x="546253" y="310310"/>
            <a:ext cx="2575137" cy="423234"/>
          </a:xfrm>
          <a:prstGeom prst="rect">
            <a:avLst/>
          </a:prstGeom>
        </p:spPr>
      </p:pic>
    </p:spTree>
    <p:extLst>
      <p:ext uri="{BB962C8B-B14F-4D97-AF65-F5344CB8AC3E}">
        <p14:creationId xmlns:p14="http://schemas.microsoft.com/office/powerpoint/2010/main" val="336892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3043345" cy="465454"/>
          </a:xfrm>
          <a:prstGeom prst="rect">
            <a:avLst/>
          </a:prstGeom>
        </p:spPr>
        <p:txBody>
          <a:bodyPr vert="horz" lIns="93111" tIns="46556" rIns="93111" bIns="46556" rtlCol="0"/>
          <a:lstStyle>
            <a:lvl1pPr algn="l">
              <a:defRPr sz="1300"/>
            </a:lvl1pPr>
          </a:lstStyle>
          <a:p>
            <a:endParaRPr lang="en-US"/>
          </a:p>
        </p:txBody>
      </p:sp>
      <p:sp>
        <p:nvSpPr>
          <p:cNvPr id="3" name="Date Placeholder 2"/>
          <p:cNvSpPr>
            <a:spLocks noGrp="1"/>
          </p:cNvSpPr>
          <p:nvPr>
            <p:ph type="dt" idx="1"/>
          </p:nvPr>
        </p:nvSpPr>
        <p:spPr>
          <a:xfrm>
            <a:off x="3978141" y="6"/>
            <a:ext cx="3043345" cy="465454"/>
          </a:xfrm>
          <a:prstGeom prst="rect">
            <a:avLst/>
          </a:prstGeom>
        </p:spPr>
        <p:txBody>
          <a:bodyPr vert="horz" lIns="93111" tIns="46556" rIns="93111" bIns="46556" rtlCol="0"/>
          <a:lstStyle>
            <a:lvl1pPr algn="r">
              <a:defRPr sz="1300"/>
            </a:lvl1pPr>
          </a:lstStyle>
          <a:p>
            <a:fld id="{F8C3C7F9-928F-4B35-998D-842BD2BD5A65}" type="datetimeFigureOut">
              <a:rPr lang="en-US" smtClean="0"/>
              <a:pPr/>
              <a:t>5/17/2017</a:t>
            </a:fld>
            <a:endParaRPr lang="en-US"/>
          </a:p>
        </p:txBody>
      </p:sp>
      <p:sp>
        <p:nvSpPr>
          <p:cNvPr id="4" name="Slide Image Placeholder 3"/>
          <p:cNvSpPr>
            <a:spLocks noGrp="1" noRot="1" noChangeAspect="1"/>
          </p:cNvSpPr>
          <p:nvPr>
            <p:ph type="sldImg" idx="2"/>
          </p:nvPr>
        </p:nvSpPr>
        <p:spPr>
          <a:xfrm>
            <a:off x="1182688" y="693738"/>
            <a:ext cx="4657725" cy="3492500"/>
          </a:xfrm>
          <a:prstGeom prst="rect">
            <a:avLst/>
          </a:prstGeom>
          <a:noFill/>
          <a:ln w="12700">
            <a:solidFill>
              <a:prstClr val="black"/>
            </a:solidFill>
          </a:ln>
        </p:spPr>
        <p:txBody>
          <a:bodyPr vert="horz" lIns="93111" tIns="46556" rIns="93111" bIns="46556" rtlCol="0" anchor="ctr"/>
          <a:lstStyle/>
          <a:p>
            <a:endParaRPr lang="en-US"/>
          </a:p>
        </p:txBody>
      </p:sp>
      <p:sp>
        <p:nvSpPr>
          <p:cNvPr id="5" name="Notes Placeholder 4"/>
          <p:cNvSpPr>
            <a:spLocks noGrp="1"/>
          </p:cNvSpPr>
          <p:nvPr>
            <p:ph type="body" sz="quarter" idx="3"/>
          </p:nvPr>
        </p:nvSpPr>
        <p:spPr>
          <a:xfrm>
            <a:off x="702311" y="4421834"/>
            <a:ext cx="5618480" cy="4189094"/>
          </a:xfrm>
          <a:prstGeom prst="rect">
            <a:avLst/>
          </a:prstGeom>
        </p:spPr>
        <p:txBody>
          <a:bodyPr vert="horz" lIns="93111" tIns="46556" rIns="93111" bIns="465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2037"/>
            <a:ext cx="3043345" cy="465454"/>
          </a:xfrm>
          <a:prstGeom prst="rect">
            <a:avLst/>
          </a:prstGeom>
        </p:spPr>
        <p:txBody>
          <a:bodyPr vert="horz" lIns="93111" tIns="46556" rIns="93111" bIns="46556" rtlCol="0" anchor="b"/>
          <a:lstStyle>
            <a:lvl1pPr algn="l">
              <a:defRPr sz="1300"/>
            </a:lvl1pPr>
          </a:lstStyle>
          <a:p>
            <a:endParaRPr lang="en-US"/>
          </a:p>
        </p:txBody>
      </p:sp>
      <p:sp>
        <p:nvSpPr>
          <p:cNvPr id="7" name="Slide Number Placeholder 6"/>
          <p:cNvSpPr>
            <a:spLocks noGrp="1"/>
          </p:cNvSpPr>
          <p:nvPr>
            <p:ph type="sldNum" sz="quarter" idx="5"/>
          </p:nvPr>
        </p:nvSpPr>
        <p:spPr>
          <a:xfrm>
            <a:off x="3978141" y="8842037"/>
            <a:ext cx="3043345" cy="465454"/>
          </a:xfrm>
          <a:prstGeom prst="rect">
            <a:avLst/>
          </a:prstGeom>
        </p:spPr>
        <p:txBody>
          <a:bodyPr vert="horz" lIns="93111" tIns="46556" rIns="93111" bIns="46556" rtlCol="0" anchor="b"/>
          <a:lstStyle>
            <a:lvl1pPr algn="r">
              <a:defRPr sz="1300"/>
            </a:lvl1pPr>
          </a:lstStyle>
          <a:p>
            <a:fld id="{1B7E7650-9530-4532-93E8-4F6DE362C87D}" type="slidenum">
              <a:rPr lang="en-US" smtClean="0"/>
              <a:pPr/>
              <a:t>‹#›</a:t>
            </a:fld>
            <a:endParaRPr lang="en-US"/>
          </a:p>
        </p:txBody>
      </p:sp>
    </p:spTree>
    <p:extLst>
      <p:ext uri="{BB962C8B-B14F-4D97-AF65-F5344CB8AC3E}">
        <p14:creationId xmlns:p14="http://schemas.microsoft.com/office/powerpoint/2010/main" val="27621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145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10</a:t>
            </a:fld>
            <a:endParaRPr lang="en-US" dirty="0"/>
          </a:p>
        </p:txBody>
      </p:sp>
    </p:spTree>
    <p:extLst>
      <p:ext uri="{BB962C8B-B14F-4D97-AF65-F5344CB8AC3E}">
        <p14:creationId xmlns:p14="http://schemas.microsoft.com/office/powerpoint/2010/main" val="99925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300"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11</a:t>
            </a:fld>
            <a:endParaRPr lang="en-US" dirty="0"/>
          </a:p>
        </p:txBody>
      </p:sp>
    </p:spTree>
    <p:extLst>
      <p:ext uri="{BB962C8B-B14F-4D97-AF65-F5344CB8AC3E}">
        <p14:creationId xmlns:p14="http://schemas.microsoft.com/office/powerpoint/2010/main" val="194410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30"/>
            <a:ext cx="5618480" cy="4423724"/>
          </a:xfrm>
          <a:ln>
            <a:solidFill>
              <a:schemeClr val="tx2">
                <a:lumMod val="75000"/>
              </a:schemeClr>
            </a:solidFill>
          </a:ln>
        </p:spPr>
        <p:txBody>
          <a:bodyPr>
            <a:normAutofit/>
          </a:bodyPr>
          <a:lstStyle/>
          <a:p>
            <a:r>
              <a:rPr lang="en-US" sz="1400" b="1" dirty="0">
                <a:latin typeface="Times New Roman" pitchFamily="18" charset="0"/>
                <a:cs typeface="Times New Roman" pitchFamily="18" charset="0"/>
              </a:rPr>
              <a:t>FY18 Operating Budget </a:t>
            </a:r>
            <a:r>
              <a:rPr lang="en-US" sz="1400" dirty="0">
                <a:latin typeface="Times New Roman" pitchFamily="18" charset="0"/>
                <a:cs typeface="Times New Roman" pitchFamily="18" charset="0"/>
              </a:rPr>
              <a:t>is anticipated to increase by $4.7 MM (.9%) over the FY17 operating budget. </a:t>
            </a:r>
          </a:p>
          <a:p>
            <a:endParaRPr lang="en-US" sz="1400" dirty="0">
              <a:latin typeface="Times New Roman" pitchFamily="18" charset="0"/>
              <a:cs typeface="Times New Roman" pitchFamily="18" charset="0"/>
            </a:endParaRPr>
          </a:p>
          <a:p>
            <a:r>
              <a:rPr lang="en-US" sz="1400" b="1" u="sng" dirty="0">
                <a:latin typeface="Times New Roman" pitchFamily="18" charset="0"/>
                <a:cs typeface="Times New Roman" pitchFamily="18" charset="0"/>
              </a:rPr>
              <a:t>Aeronautical</a:t>
            </a:r>
          </a:p>
          <a:p>
            <a:pPr lvl="0"/>
            <a:r>
              <a:rPr lang="en-US" sz="1400" dirty="0">
                <a:latin typeface="Times New Roman" pitchFamily="18" charset="0"/>
                <a:cs typeface="Times New Roman" pitchFamily="18" charset="0"/>
              </a:rPr>
              <a:t>Aeronautical revenues will decrease by $4.45 MM (2.4%).  The decrease is primarily due to the anticipated decrease in cost recoveries.  The decrease is anticipated to be approximately $28.1 MM which will be partially offset by a $15.9 MM increase in Landing Fees. </a:t>
            </a:r>
          </a:p>
          <a:p>
            <a:pPr lvl="0"/>
            <a:endParaRPr lang="en-US" sz="1400" dirty="0">
              <a:latin typeface="Times New Roman" pitchFamily="18" charset="0"/>
              <a:cs typeface="Times New Roman" pitchFamily="18" charset="0"/>
            </a:endParaRPr>
          </a:p>
          <a:p>
            <a:r>
              <a:rPr lang="en-US" sz="1400" b="1" u="sng" dirty="0">
                <a:latin typeface="Times New Roman" pitchFamily="18" charset="0"/>
                <a:cs typeface="Times New Roman" pitchFamily="18" charset="0"/>
              </a:rPr>
              <a:t>Non-Aeronautical</a:t>
            </a:r>
            <a:endParaRPr lang="en-US" sz="1400" u="sng" dirty="0">
              <a:latin typeface="Times New Roman" pitchFamily="18" charset="0"/>
              <a:cs typeface="Times New Roman" pitchFamily="18" charset="0"/>
            </a:endParaRPr>
          </a:p>
          <a:p>
            <a:pPr lvl="0"/>
            <a:r>
              <a:rPr lang="en-US" sz="1400" dirty="0">
                <a:latin typeface="Times New Roman" pitchFamily="18" charset="0"/>
                <a:cs typeface="Times New Roman" pitchFamily="18" charset="0"/>
              </a:rPr>
              <a:t>Non-aeronautical revenues are to increase $9.2MM (2.8%).  The increase is due to the anticipated increase in concessions ($7.25MM) and ground transportation ($6.5 MM) revenues.  The Ground Transportation revenue is expected to increase due to the new TNC activity anticipated.   </a:t>
            </a:r>
            <a:endParaRPr lang="en-US" sz="1400"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12</a:t>
            </a:fld>
            <a:endParaRPr lang="en-US" dirty="0"/>
          </a:p>
        </p:txBody>
      </p:sp>
    </p:spTree>
    <p:extLst>
      <p:ext uri="{BB962C8B-B14F-4D97-AF65-F5344CB8AC3E}">
        <p14:creationId xmlns:p14="http://schemas.microsoft.com/office/powerpoint/2010/main" val="351700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5" name="Picture 4"/>
          <p:cNvPicPr>
            <a:picLocks noChangeAspect="1"/>
          </p:cNvPicPr>
          <p:nvPr/>
        </p:nvPicPr>
        <p:blipFill>
          <a:blip r:embed="rId3"/>
          <a:stretch>
            <a:fillRect/>
          </a:stretch>
        </p:blipFill>
        <p:spPr>
          <a:xfrm>
            <a:off x="919581" y="4807002"/>
            <a:ext cx="5183943" cy="2439232"/>
          </a:xfrm>
          <a:prstGeom prst="rect">
            <a:avLst/>
          </a:prstGeom>
        </p:spPr>
      </p:pic>
      <p:sp>
        <p:nvSpPr>
          <p:cNvPr id="3" name="Notes Placeholder 2"/>
          <p:cNvSpPr>
            <a:spLocks noGrp="1"/>
          </p:cNvSpPr>
          <p:nvPr>
            <p:ph type="body" idx="1"/>
          </p:nvPr>
        </p:nvSpPr>
        <p:spPr>
          <a:ln>
            <a:solidFill>
              <a:schemeClr val="tx2">
                <a:lumMod val="75000"/>
              </a:schemeClr>
            </a:solidFill>
          </a:ln>
        </p:spPr>
        <p:txBody>
          <a:bodyPr>
            <a:normAutofit/>
          </a:bodyPr>
          <a:lstStyle/>
          <a:p>
            <a:pPr marL="232652" indent="-232652"/>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13</a:t>
            </a:fld>
            <a:endParaRPr lang="en-US"/>
          </a:p>
        </p:txBody>
      </p:sp>
    </p:spTree>
    <p:extLst>
      <p:ext uri="{BB962C8B-B14F-4D97-AF65-F5344CB8AC3E}">
        <p14:creationId xmlns:p14="http://schemas.microsoft.com/office/powerpoint/2010/main" val="50957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ln>
            <a:solidFill>
              <a:schemeClr val="tx2">
                <a:lumMod val="75000"/>
              </a:schemeClr>
            </a:solidFill>
          </a:ln>
        </p:spPr>
        <p:txBody>
          <a:bodyPr>
            <a:normAutofit/>
          </a:bodyPr>
          <a:lstStyle/>
          <a:p>
            <a:r>
              <a:rPr lang="en-US" sz="1300" dirty="0"/>
              <a:t>Debt Service Coverage is estimated to finish as follows: </a:t>
            </a:r>
          </a:p>
          <a:p>
            <a:r>
              <a:rPr lang="en-US" sz="1300" dirty="0"/>
              <a:t>-  1.51 for FY18 </a:t>
            </a:r>
          </a:p>
          <a:p>
            <a:pPr>
              <a:buFontTx/>
              <a:buChar char="-"/>
            </a:pPr>
            <a:r>
              <a:rPr lang="en-US" sz="1300" dirty="0"/>
              <a:t>  1.73 for FY17</a:t>
            </a:r>
          </a:p>
          <a:p>
            <a:pPr>
              <a:buFontTx/>
              <a:buChar char="-"/>
            </a:pPr>
            <a:endParaRPr lang="en-US" sz="1300" dirty="0"/>
          </a:p>
          <a:p>
            <a:endParaRPr lang="en-US" sz="1300" dirty="0"/>
          </a:p>
          <a:p>
            <a:r>
              <a:rPr lang="en-US" sz="1300" dirty="0"/>
              <a:t>  </a:t>
            </a:r>
          </a:p>
          <a:p>
            <a:endParaRPr lang="en-US" sz="1300"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14</a:t>
            </a:fld>
            <a:endParaRPr lang="en-US"/>
          </a:p>
        </p:txBody>
      </p:sp>
    </p:spTree>
    <p:extLst>
      <p:ext uri="{BB962C8B-B14F-4D97-AF65-F5344CB8AC3E}">
        <p14:creationId xmlns:p14="http://schemas.microsoft.com/office/powerpoint/2010/main" val="1881210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ln>
            <a:solidFill>
              <a:schemeClr val="tx2">
                <a:lumMod val="75000"/>
              </a:schemeClr>
            </a:solidFill>
          </a:ln>
        </p:spPr>
        <p:txBody>
          <a:bodyPr>
            <a:normAutofit/>
          </a:bodyPr>
          <a:lstStyle/>
          <a:p>
            <a:r>
              <a:rPr lang="en-US" sz="1300" dirty="0"/>
              <a:t>Debt Service Coverage is estimated to finish as follows: </a:t>
            </a:r>
          </a:p>
          <a:p>
            <a:r>
              <a:rPr lang="en-US" sz="1300" dirty="0"/>
              <a:t>-  2.00 for FY17 </a:t>
            </a:r>
          </a:p>
          <a:p>
            <a:pPr>
              <a:buFontTx/>
              <a:buChar char="-"/>
            </a:pPr>
            <a:r>
              <a:rPr lang="en-US" sz="1300" dirty="0"/>
              <a:t>  1.51 for FY18</a:t>
            </a:r>
          </a:p>
          <a:p>
            <a:pPr>
              <a:buFontTx/>
              <a:buChar char="-"/>
            </a:pPr>
            <a:endParaRPr lang="en-US" sz="1300" dirty="0"/>
          </a:p>
          <a:p>
            <a:r>
              <a:rPr lang="en-US" sz="1300" dirty="0"/>
              <a:t>Principal and Interest payments are scheduled to decrease approximately $27.46 million in FY 2017 as the Garb debt service related to AIP #11 (5</a:t>
            </a:r>
            <a:r>
              <a:rPr lang="en-US" sz="1300" baseline="30000" dirty="0"/>
              <a:t>th</a:t>
            </a:r>
            <a:r>
              <a:rPr lang="en-US" sz="1300" dirty="0"/>
              <a:t> Runway) will be funded by PFC dollars.  </a:t>
            </a:r>
          </a:p>
          <a:p>
            <a:endParaRPr lang="en-US" sz="1300" dirty="0"/>
          </a:p>
          <a:p>
            <a:r>
              <a:rPr lang="en-US" sz="1300" dirty="0"/>
              <a:t>  </a:t>
            </a:r>
          </a:p>
          <a:p>
            <a:endParaRPr lang="en-US" sz="1300"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15</a:t>
            </a:fld>
            <a:endParaRPr lang="en-US"/>
          </a:p>
        </p:txBody>
      </p:sp>
    </p:spTree>
    <p:extLst>
      <p:ext uri="{BB962C8B-B14F-4D97-AF65-F5344CB8AC3E}">
        <p14:creationId xmlns:p14="http://schemas.microsoft.com/office/powerpoint/2010/main" val="188121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371475"/>
            <a:ext cx="5303837" cy="3978275"/>
          </a:xfrm>
        </p:spPr>
      </p:sp>
      <p:sp>
        <p:nvSpPr>
          <p:cNvPr id="3" name="Notes Placeholder 2"/>
          <p:cNvSpPr>
            <a:spLocks noGrp="1"/>
          </p:cNvSpPr>
          <p:nvPr>
            <p:ph type="body" idx="1"/>
          </p:nvPr>
        </p:nvSpPr>
        <p:spPr>
          <a:ln>
            <a:solidFill>
              <a:schemeClr val="tx2">
                <a:lumMod val="75000"/>
              </a:schemeClr>
            </a:solidFill>
          </a:ln>
        </p:spPr>
        <p:txBody>
          <a:bodyPr>
            <a:normAutofit/>
          </a:bodyPr>
          <a:lstStyle/>
          <a:p>
            <a:r>
              <a:rPr lang="en-US" sz="1400" b="1" dirty="0"/>
              <a:t>The Aviation headcount = 647 in the FY17 Budget</a:t>
            </a:r>
            <a:r>
              <a:rPr lang="en-US" sz="1400" dirty="0"/>
              <a:t>.  This headcount excludes positions in Police, Fire, and the other support departments citywide.</a:t>
            </a:r>
          </a:p>
          <a:p>
            <a:endParaRPr lang="en-US" sz="1400" dirty="0"/>
          </a:p>
          <a:p>
            <a:r>
              <a:rPr lang="en-US" sz="1400" dirty="0"/>
              <a:t>The Support Departments include the following:</a:t>
            </a:r>
            <a:endParaRPr lang="en-US" dirty="0"/>
          </a:p>
          <a:p>
            <a:pPr marL="315054" indent="-315054"/>
            <a:endParaRPr lang="en-US" sz="1400" dirty="0"/>
          </a:p>
          <a:p>
            <a:pPr marL="315054" indent="-315054"/>
            <a:r>
              <a:rPr lang="en-US" sz="1400" dirty="0"/>
              <a:t>Airport Police positions = 214 and Airport Fire = 246.5</a:t>
            </a:r>
          </a:p>
          <a:p>
            <a:pPr marL="315054" indent="-315054"/>
            <a:endParaRPr lang="en-US" sz="1400" dirty="0"/>
          </a:p>
          <a:p>
            <a:pPr marL="315054" indent="-315054"/>
            <a:r>
              <a:rPr lang="en-US" sz="1400" dirty="0"/>
              <a:t>Aviation funds approximately 79 positions in various City</a:t>
            </a:r>
          </a:p>
          <a:p>
            <a:pPr marL="315054" indent="-315054"/>
            <a:r>
              <a:rPr lang="en-US" sz="1400" dirty="0"/>
              <a:t>Departments that provide assistance with Airport  matters.    </a:t>
            </a:r>
          </a:p>
          <a:p>
            <a:pPr marL="315054" indent="-315054"/>
            <a:r>
              <a:rPr lang="en-US" sz="1400" dirty="0"/>
              <a:t>The departments include:</a:t>
            </a:r>
          </a:p>
          <a:p>
            <a:pPr marL="315054" indent="-315054" algn="ctr"/>
            <a:r>
              <a:rPr lang="en-US" sz="1400" dirty="0"/>
              <a:t>Law, Finance, Audit, Executive Offices</a:t>
            </a:r>
          </a:p>
          <a:p>
            <a:pPr marL="315054" indent="-315054" algn="ctr"/>
            <a:r>
              <a:rPr lang="en-US" sz="1400" dirty="0"/>
              <a:t>Human Resources, Information Management</a:t>
            </a:r>
          </a:p>
          <a:p>
            <a:pPr marL="315054" indent="-315054" algn="ctr"/>
            <a:r>
              <a:rPr lang="en-US" sz="1400" dirty="0"/>
              <a:t>Dep’t of Procurement, and Contract Compliance </a:t>
            </a:r>
          </a:p>
          <a:p>
            <a:pPr marL="315054" indent="-315054">
              <a:buAutoNum type="arabicParenR"/>
            </a:pPr>
            <a:endParaRPr lang="en-US" sz="1000" dirty="0"/>
          </a:p>
          <a:p>
            <a:pPr marL="315054" indent="-315054"/>
            <a:r>
              <a:rPr lang="en-US" sz="1400" b="1" dirty="0"/>
              <a:t>The Grand Total is 1,187 positions however, that number will increase as </a:t>
            </a:r>
          </a:p>
          <a:p>
            <a:pPr marL="315054" indent="-315054"/>
            <a:r>
              <a:rPr lang="en-US" sz="1400" b="1" dirty="0"/>
              <a:t>there will be newly created positions in FY18.</a:t>
            </a:r>
          </a:p>
          <a:p>
            <a:endParaRPr lang="en-US" sz="1400" b="1"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16</a:t>
            </a:fld>
            <a:endParaRPr lang="en-US"/>
          </a:p>
        </p:txBody>
      </p:sp>
    </p:spTree>
    <p:extLst>
      <p:ext uri="{BB962C8B-B14F-4D97-AF65-F5344CB8AC3E}">
        <p14:creationId xmlns:p14="http://schemas.microsoft.com/office/powerpoint/2010/main" val="212757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24138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6138" cy="3490913"/>
          </a:xfrm>
        </p:spPr>
      </p:sp>
      <p:sp>
        <p:nvSpPr>
          <p:cNvPr id="4" name="Slide Number Placeholder 3"/>
          <p:cNvSpPr>
            <a:spLocks noGrp="1"/>
          </p:cNvSpPr>
          <p:nvPr>
            <p:ph type="sldNum" sz="quarter" idx="10"/>
          </p:nvPr>
        </p:nvSpPr>
        <p:spPr/>
        <p:txBody>
          <a:bodyPr/>
          <a:lstStyle/>
          <a:p>
            <a:fld id="{1B7E7650-9530-4532-93E8-4F6DE362C87D}" type="slidenum">
              <a:rPr lang="en-US" smtClean="0">
                <a:solidFill>
                  <a:prstClr val="black"/>
                </a:solidFill>
              </a:rPr>
              <a:pPr/>
              <a:t>2</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4422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41473-95CD-DD49-B71E-E23ABB49F371}" type="slidenum">
              <a:rPr lang="en-US" smtClean="0"/>
              <a:t>3</a:t>
            </a:fld>
            <a:endParaRPr lang="en-US" dirty="0"/>
          </a:p>
        </p:txBody>
      </p:sp>
    </p:spTree>
    <p:extLst>
      <p:ext uri="{BB962C8B-B14F-4D97-AF65-F5344CB8AC3E}">
        <p14:creationId xmlns:p14="http://schemas.microsoft.com/office/powerpoint/2010/main" val="114796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96237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6229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300" dirty="0"/>
              <a:t>There are an abundant number of activities/ variables that may be referred to as an Airport’s key factors.  The performance in the areas these varying factors often determine the degree and or level of success of an Airport.  Key activities/ variables are numerous but Hartsfield Jackson highlights six areas:</a:t>
            </a:r>
          </a:p>
          <a:p>
            <a:endParaRPr lang="en-US" sz="1300" dirty="0"/>
          </a:p>
          <a:p>
            <a:pPr marL="232601" indent="-232601">
              <a:buAutoNum type="arabicParenR"/>
            </a:pPr>
            <a:r>
              <a:rPr lang="en-US" sz="1300" dirty="0"/>
              <a:t>Customer Satisfaction – ability to satisfy &amp; accommodate customers as measured by ACI-NA</a:t>
            </a:r>
          </a:p>
          <a:p>
            <a:pPr marL="232601" indent="-232601">
              <a:buAutoNum type="arabicParenR"/>
            </a:pPr>
            <a:r>
              <a:rPr lang="en-US" sz="1300" dirty="0"/>
              <a:t>Bond Coverage Factor – measured ability to cover outstanding debt</a:t>
            </a:r>
          </a:p>
          <a:p>
            <a:pPr marL="232601" indent="-232601">
              <a:buAutoNum type="arabicParenR"/>
            </a:pPr>
            <a:r>
              <a:rPr lang="en-US" sz="1300" dirty="0"/>
              <a:t>Parking Revenue – measured performance of the single largest revenue generator</a:t>
            </a:r>
          </a:p>
          <a:p>
            <a:pPr marL="232601" indent="-232601">
              <a:buAutoNum type="arabicParenR"/>
            </a:pPr>
            <a:r>
              <a:rPr lang="en-US" sz="1300" dirty="0"/>
              <a:t>Commercial Revenue – measured performance of the largest revenue category</a:t>
            </a:r>
          </a:p>
          <a:p>
            <a:pPr marL="232601" indent="-232601">
              <a:buAutoNum type="arabicParenR"/>
            </a:pPr>
            <a:r>
              <a:rPr lang="en-US" sz="1300" dirty="0"/>
              <a:t># of Passengers Handled - Identifies size &amp; ability to accommodate customers</a:t>
            </a:r>
          </a:p>
          <a:p>
            <a:pPr marL="232601" indent="-232601">
              <a:buAutoNum type="arabicParenR"/>
            </a:pPr>
            <a:r>
              <a:rPr lang="en-US" sz="1300" dirty="0"/>
              <a:t>Cargo Volume – Measure of metric tons handled and market penetration</a:t>
            </a:r>
          </a:p>
        </p:txBody>
      </p:sp>
      <p:sp>
        <p:nvSpPr>
          <p:cNvPr id="4" name="Slide Number Placeholder 3"/>
          <p:cNvSpPr>
            <a:spLocks noGrp="1"/>
          </p:cNvSpPr>
          <p:nvPr>
            <p:ph type="sldNum" sz="quarter" idx="10"/>
          </p:nvPr>
        </p:nvSpPr>
        <p:spPr/>
        <p:txBody>
          <a:bodyPr/>
          <a:lstStyle/>
          <a:p>
            <a:fld id="{1B7E7650-9530-4532-93E8-4F6DE362C87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145648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7</a:t>
            </a:fld>
            <a:endParaRPr lang="en-US" dirty="0"/>
          </a:p>
        </p:txBody>
      </p:sp>
    </p:spTree>
    <p:extLst>
      <p:ext uri="{BB962C8B-B14F-4D97-AF65-F5344CB8AC3E}">
        <p14:creationId xmlns:p14="http://schemas.microsoft.com/office/powerpoint/2010/main" val="999257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8</a:t>
            </a:fld>
            <a:endParaRPr lang="en-US"/>
          </a:p>
        </p:txBody>
      </p:sp>
    </p:spTree>
    <p:extLst>
      <p:ext uri="{BB962C8B-B14F-4D97-AF65-F5344CB8AC3E}">
        <p14:creationId xmlns:p14="http://schemas.microsoft.com/office/powerpoint/2010/main" val="184899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E7650-9530-4532-93E8-4F6DE362C87D}" type="slidenum">
              <a:rPr lang="en-US" smtClean="0"/>
              <a:pPr/>
              <a:t>9</a:t>
            </a:fld>
            <a:endParaRPr lang="en-US" dirty="0"/>
          </a:p>
        </p:txBody>
      </p:sp>
    </p:spTree>
    <p:extLst>
      <p:ext uri="{BB962C8B-B14F-4D97-AF65-F5344CB8AC3E}">
        <p14:creationId xmlns:p14="http://schemas.microsoft.com/office/powerpoint/2010/main" val="999257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userDrawn="1"/>
        </p:nvGrpSpPr>
        <p:grpSpPr>
          <a:xfrm rot="10800000">
            <a:off x="4762" y="6096000"/>
            <a:ext cx="2938463" cy="742950"/>
            <a:chOff x="152400" y="5562600"/>
            <a:chExt cx="2938463" cy="742950"/>
          </a:xfrm>
        </p:grpSpPr>
        <p:pic>
          <p:nvPicPr>
            <p:cNvPr id="1126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7500"/>
            <a:stretch/>
          </p:blipFill>
          <p:spPr bwMode="auto">
            <a:xfrm>
              <a:off x="152400" y="5638800"/>
              <a:ext cx="293846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userDrawn="1"/>
          </p:nvSpPr>
          <p:spPr>
            <a:xfrm>
              <a:off x="1752600" y="5562600"/>
              <a:ext cx="1338263"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p:cNvSpPr>
            <a:spLocks noGrp="1"/>
          </p:cNvSpPr>
          <p:nvPr>
            <p:ph type="subTitle" idx="1"/>
          </p:nvPr>
        </p:nvSpPr>
        <p:spPr>
          <a:xfrm>
            <a:off x="685800" y="4495800"/>
            <a:ext cx="7772400" cy="1676400"/>
          </a:xfrm>
        </p:spPr>
        <p:txBody>
          <a:bodyPr>
            <a:normAutofit/>
          </a:bodyPr>
          <a:lstStyle>
            <a:lvl1pPr marL="0" indent="0" algn="l" defTabSz="914363" rtl="0" eaLnBrk="1" latinLnBrk="0" hangingPunct="1">
              <a:lnSpc>
                <a:spcPct val="90000"/>
              </a:lnSpc>
              <a:spcBef>
                <a:spcPct val="0"/>
              </a:spcBef>
              <a:buNone/>
              <a:defRPr lang="en-US" sz="3200" b="0" kern="1200" cap="none" spc="0" baseline="0" dirty="0" smtClean="0">
                <a:ln w="3175">
                  <a:noFill/>
                </a:ln>
                <a:solidFill>
                  <a:schemeClr val="tx1">
                    <a:lumMod val="65000"/>
                    <a:lumOff val="35000"/>
                  </a:schemeClr>
                </a:solidFill>
                <a:effectLst/>
                <a:latin typeface="+mj-lt"/>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95C4ACE-F237-452B-A5ED-CC33CE391E7A}" type="datetime1">
              <a:rPr lang="en-US" smtClean="0"/>
              <a:pPr/>
              <a:t>5/17/2017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21B68F-B07C-4937-B27D-78812F3CF9E7}" type="slidenum">
              <a:rPr lang="en-US" smtClean="0"/>
              <a:pPr/>
              <a:t>‹#›</a:t>
            </a:fld>
            <a:endParaRPr lang="en-US" dirty="0"/>
          </a:p>
        </p:txBody>
      </p:sp>
      <p:pic>
        <p:nvPicPr>
          <p:cNvPr id="7" name="Picture 6" descr="titlegraphic.jpg"/>
          <p:cNvPicPr>
            <a:picLocks noChangeAspect="1"/>
          </p:cNvPicPr>
          <p:nvPr userDrawn="1"/>
        </p:nvPicPr>
        <p:blipFill>
          <a:blip r:embed="rId3" cstate="print"/>
          <a:stretch>
            <a:fillRect/>
          </a:stretch>
        </p:blipFill>
        <p:spPr>
          <a:xfrm>
            <a:off x="609600" y="12700"/>
            <a:ext cx="8554027" cy="3111500"/>
          </a:xfrm>
          <a:prstGeom prst="rect">
            <a:avLst/>
          </a:prstGeom>
        </p:spPr>
      </p:pic>
      <p:sp>
        <p:nvSpPr>
          <p:cNvPr id="2" name="Title 1"/>
          <p:cNvSpPr>
            <a:spLocks noGrp="1"/>
          </p:cNvSpPr>
          <p:nvPr>
            <p:ph type="ctrTitle" hasCustomPrompt="1"/>
          </p:nvPr>
        </p:nvSpPr>
        <p:spPr>
          <a:xfrm>
            <a:off x="685800" y="2971800"/>
            <a:ext cx="7772400" cy="1470025"/>
          </a:xfrm>
        </p:spPr>
        <p:txBody>
          <a:bodyPr>
            <a:normAutofit/>
          </a:bodyPr>
          <a:lstStyle>
            <a:lvl1pPr algn="l">
              <a:defRPr lang="en-US" sz="4000" b="1" u="none" kern="1200" cap="none" spc="0" baseline="0" dirty="0" smtClean="0">
                <a:ln w="3175">
                  <a:noFill/>
                </a:ln>
                <a:solidFill>
                  <a:srgbClr val="D31145"/>
                </a:solidFill>
                <a:effectLst/>
                <a:latin typeface="Arial"/>
                <a:ea typeface="+mn-ea"/>
                <a:cs typeface="Arial"/>
              </a:defRPr>
            </a:lvl1pPr>
          </a:lstStyle>
          <a:p>
            <a:r>
              <a:rPr lang="en-US" dirty="0" smtClean="0"/>
              <a:t>Click to enter presentation header</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05537" y="0"/>
            <a:ext cx="29384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33400"/>
            <a:ext cx="8229600" cy="1143000"/>
          </a:xfrm>
        </p:spPr>
        <p:txBody>
          <a:bodyPr>
            <a:normAutofit/>
          </a:bodyPr>
          <a:lstStyle>
            <a:lvl1pPr algn="l">
              <a:defRPr sz="3500" b="1" i="0">
                <a:solidFill>
                  <a:srgbClr val="D3114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Wingdings" charset="2"/>
              <a:buChar char="§"/>
              <a:defRPr lang="en-US" sz="3200" b="0" i="0" kern="1200" cap="none" spc="0" baseline="0" dirty="0" smtClean="0">
                <a:ln w="3175">
                  <a:noFill/>
                </a:ln>
                <a:solidFill>
                  <a:schemeClr val="tx1"/>
                </a:solidFill>
                <a:effectLst/>
                <a:latin typeface="+mj-lt"/>
                <a:ea typeface="+mn-ea"/>
                <a:cs typeface="Arial"/>
              </a:defRPr>
            </a:lvl1pPr>
            <a:lvl2pPr>
              <a:buClr>
                <a:srgbClr val="8EC6E1"/>
              </a:buClr>
              <a:buFont typeface="Arial"/>
              <a:buChar char="•"/>
              <a:defRPr>
                <a:solidFill>
                  <a:schemeClr val="tx1">
                    <a:lumMod val="50000"/>
                    <a:lumOff val="50000"/>
                  </a:schemeClr>
                </a:solidFill>
              </a:defRPr>
            </a:lvl2pPr>
            <a:lvl3pPr>
              <a:buClr>
                <a:srgbClr val="DCB26A"/>
              </a:buClr>
              <a:defRPr>
                <a:solidFill>
                  <a:schemeClr val="tx1"/>
                </a:solidFill>
              </a:defRPr>
            </a:lvl3pPr>
            <a:lvl4pP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6FEEF20-6C0F-4DF1-9C48-F9C07A39742E}" type="datetime1">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63E80-B9D1-446B-A1B0-0AD4E44595EF}" type="slidenum">
              <a:rPr lang="en-US" smtClean="0"/>
              <a:pPr/>
              <a:t>‹#›</a:t>
            </a:fld>
            <a:endParaRPr lang="en-US"/>
          </a:p>
        </p:txBody>
      </p:sp>
      <p:pic>
        <p:nvPicPr>
          <p:cNvPr id="409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1447800"/>
            <a:ext cx="8156575"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E9FD4D5-F649-474D-8EEC-AA02E0934E1A}" type="datetime1">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63E80-B9D1-446B-A1B0-0AD4E44595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05537" y="0"/>
            <a:ext cx="29384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Font typeface="Wingdings"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Font typeface="Wingdings"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B9434A57-10D8-4E19-88B6-A9DC13EB132A}" type="datetime1">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63E80-B9D1-446B-A1B0-0AD4E44595EF}" type="slidenum">
              <a:rPr lang="en-US" smtClean="0"/>
              <a:pPr/>
              <a:t>‹#›</a:t>
            </a:fld>
            <a:endParaRPr lang="en-US"/>
          </a:p>
        </p:txBody>
      </p:sp>
      <p:pic>
        <p:nvPicPr>
          <p:cNvPr id="614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3713" y="1447800"/>
            <a:ext cx="8156575"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05537" y="0"/>
            <a:ext cx="29384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Font typeface="Wingdings"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Font typeface="Wingdings"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BCBC502E-7074-4E77-9EC2-3E3A2F8D4681}" type="datetime1">
              <a:rPr lang="en-US" smtClean="0"/>
              <a:pPr/>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763E80-B9D1-446B-A1B0-0AD4E44595EF}" type="slidenum">
              <a:rPr lang="en-US" smtClean="0"/>
              <a:pPr/>
              <a:t>‹#›</a:t>
            </a:fld>
            <a:endParaRPr lang="en-US"/>
          </a:p>
        </p:txBody>
      </p:sp>
      <p:sp>
        <p:nvSpPr>
          <p:cNvPr id="13" name="Rectangle 12"/>
          <p:cNvSpPr/>
          <p:nvPr userDrawn="1"/>
        </p:nvSpPr>
        <p:spPr>
          <a:xfrm>
            <a:off x="495300" y="1447800"/>
            <a:ext cx="8153400" cy="76200"/>
          </a:xfrm>
          <a:prstGeom prst="rect">
            <a:avLst/>
          </a:prstGeom>
          <a:solidFill>
            <a:srgbClr val="8EC6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E78C7-90A2-4335-9057-10A99B929344}" type="datetime1">
              <a:rPr lang="en-US" smtClean="0"/>
              <a:pPr/>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763E80-B9D1-446B-A1B0-0AD4E44595EF}" type="slidenum">
              <a:rPr lang="en-US" smtClean="0"/>
              <a:pPr/>
              <a:t>‹#›</a:t>
            </a:fld>
            <a:endParaRPr lang="en-US"/>
          </a:p>
        </p:txBody>
      </p:sp>
      <p:sp>
        <p:nvSpPr>
          <p:cNvPr id="11" name="Title 1"/>
          <p:cNvSpPr>
            <a:spLocks noGrp="1"/>
          </p:cNvSpPr>
          <p:nvPr>
            <p:ph type="title" hasCustomPrompt="1"/>
          </p:nvPr>
        </p:nvSpPr>
        <p:spPr>
          <a:xfrm>
            <a:off x="685800" y="3657600"/>
            <a:ext cx="7924800" cy="1371600"/>
          </a:xfrm>
        </p:spPr>
        <p:txBody>
          <a:bodyPr anchor="ctr">
            <a:normAutofit/>
          </a:bodyPr>
          <a:lstStyle>
            <a:lvl1pPr algn="l">
              <a:defRPr lang="en-US" sz="3500" b="1" kern="1200" cap="none" spc="0" baseline="0" dirty="0" smtClean="0">
                <a:ln w="3175">
                  <a:noFill/>
                </a:ln>
                <a:solidFill>
                  <a:srgbClr val="D31145"/>
                </a:solidFill>
                <a:effectLst/>
                <a:latin typeface="Arial"/>
                <a:ea typeface="+mn-ea"/>
                <a:cs typeface="Arial"/>
              </a:defRPr>
            </a:lvl1pPr>
          </a:lstStyle>
          <a:p>
            <a:r>
              <a:rPr lang="en-US" dirty="0" smtClean="0"/>
              <a:t>Click to edit master title slide (option 1)</a:t>
            </a:r>
            <a:endParaRPr lang="en-US" dirty="0"/>
          </a:p>
        </p:txBody>
      </p:sp>
      <p:pic>
        <p:nvPicPr>
          <p:cNvPr id="7" name="Picture 6" descr="titlegraphic.jpg"/>
          <p:cNvPicPr>
            <a:picLocks noChangeAspect="1"/>
          </p:cNvPicPr>
          <p:nvPr userDrawn="1"/>
        </p:nvPicPr>
        <p:blipFill>
          <a:blip r:embed="rId2" cstate="print"/>
          <a:stretch>
            <a:fillRect/>
          </a:stretch>
        </p:blipFill>
        <p:spPr>
          <a:xfrm>
            <a:off x="609600" y="12700"/>
            <a:ext cx="8554027" cy="31115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dirty="0" smtClean="0"/>
              <a:t>Click to edit master title style </a:t>
            </a:r>
            <a:br>
              <a:rPr lang="en-US" dirty="0" smtClean="0"/>
            </a:br>
            <a:r>
              <a:rPr lang="en-US" dirty="0" smtClean="0"/>
              <a:t>(option 2)</a:t>
            </a:r>
            <a:endParaRPr lang="en-US" dirty="0"/>
          </a:p>
        </p:txBody>
      </p:sp>
      <p:sp>
        <p:nvSpPr>
          <p:cNvPr id="3" name="Date Placeholder 2"/>
          <p:cNvSpPr>
            <a:spLocks noGrp="1"/>
          </p:cNvSpPr>
          <p:nvPr>
            <p:ph type="dt" sz="half" idx="10"/>
          </p:nvPr>
        </p:nvSpPr>
        <p:spPr/>
        <p:txBody>
          <a:bodyPr/>
          <a:lstStyle/>
          <a:p>
            <a:fld id="{80B85345-4E2D-40D9-9894-27E0DD621D81}" type="datetime1">
              <a:rPr lang="en-US" smtClean="0"/>
              <a:pPr/>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763E80-B9D1-446B-A1B0-0AD4E44595EF}" type="slidenum">
              <a:rPr lang="en-US" smtClean="0"/>
              <a:pPr/>
              <a:t>‹#›</a:t>
            </a:fld>
            <a:endParaRPr lang="en-US"/>
          </a:p>
        </p:txBody>
      </p:sp>
      <p:sp>
        <p:nvSpPr>
          <p:cNvPr id="7" name="Rectangle 6"/>
          <p:cNvSpPr/>
          <p:nvPr userDrawn="1"/>
        </p:nvSpPr>
        <p:spPr>
          <a:xfrm>
            <a:off x="495300" y="1447800"/>
            <a:ext cx="8153400" cy="76200"/>
          </a:xfrm>
          <a:prstGeom prst="rect">
            <a:avLst/>
          </a:prstGeom>
          <a:solidFill>
            <a:srgbClr val="8EC6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graphic.jpg"/>
          <p:cNvPicPr>
            <a:picLocks noChangeAspect="1"/>
          </p:cNvPicPr>
          <p:nvPr userDrawn="1"/>
        </p:nvPicPr>
        <p:blipFill>
          <a:blip r:embed="rId2" cstate="print"/>
          <a:stretch>
            <a:fillRect/>
          </a:stretch>
        </p:blipFill>
        <p:spPr>
          <a:xfrm>
            <a:off x="609600" y="2895600"/>
            <a:ext cx="8554027" cy="311150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05537" y="0"/>
            <a:ext cx="29384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457200" y="1143000"/>
            <a:ext cx="3008313" cy="990600"/>
          </a:xfrm>
        </p:spPr>
        <p:txBody>
          <a:bodyPr anchor="b"/>
          <a:lstStyle>
            <a:lvl1pPr algn="l">
              <a:defRPr sz="2000" b="1"/>
            </a:lvl1pPr>
          </a:lstStyle>
          <a:p>
            <a:r>
              <a:rPr lang="en-US" dirty="0" smtClean="0"/>
              <a:t/>
            </a:r>
            <a:br>
              <a:rPr lang="en-US" dirty="0" smtClean="0"/>
            </a:br>
            <a:r>
              <a:rPr lang="en-US" dirty="0" smtClean="0"/>
              <a:t/>
            </a:r>
            <a:br>
              <a:rPr lang="en-US" dirty="0" smtClean="0"/>
            </a:br>
            <a:r>
              <a:rPr lang="en-US" dirty="0"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buFont typeface="Wingdings" charset="2"/>
              <a:buChar cha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133600"/>
            <a:ext cx="3008313" cy="3992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a:p>
            <a:pPr lvl="0"/>
            <a:r>
              <a:rPr lang="en-US" dirty="0" smtClean="0"/>
              <a:t>Click to edit Master text styles</a:t>
            </a:r>
          </a:p>
        </p:txBody>
      </p:sp>
      <p:sp>
        <p:nvSpPr>
          <p:cNvPr id="5" name="Date Placeholder 4"/>
          <p:cNvSpPr>
            <a:spLocks noGrp="1"/>
          </p:cNvSpPr>
          <p:nvPr>
            <p:ph type="dt" sz="half" idx="10"/>
          </p:nvPr>
        </p:nvSpPr>
        <p:spPr/>
        <p:txBody>
          <a:bodyPr/>
          <a:lstStyle/>
          <a:p>
            <a:fld id="{33C778E3-AF7B-478D-9377-B67386896740}" type="datetime1">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63E80-B9D1-446B-A1B0-0AD4E44595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1"/>
            <a:ext cx="9144000" cy="685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96252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C4D6F-8F92-4E3F-8B9E-528FB33BB2D2}" type="datetime1">
              <a:rPr lang="en-US" smtClean="0"/>
              <a:pPr/>
              <a:t>5/17/2017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63E80-B9D1-446B-A1B0-0AD4E44595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3" r:id="rId5"/>
    <p:sldLayoutId id="2147483655" r:id="rId6"/>
    <p:sldLayoutId id="2147483654" r:id="rId7"/>
    <p:sldLayoutId id="2147483656" r:id="rId8"/>
    <p:sldLayoutId id="2147483658" r:id="rId9"/>
  </p:sldLayoutIdLst>
  <p:timing>
    <p:tnLst>
      <p:par>
        <p:cTn id="1" dur="indefinite" restart="never" nodeType="tmRoot"/>
      </p:par>
    </p:tnLst>
  </p:timing>
  <p:hf hdr="0" ftr="0"/>
  <p:txStyles>
    <p:titleStyle>
      <a:lvl1pPr algn="l" defTabSz="914400" rtl="0" eaLnBrk="1" latinLnBrk="0" hangingPunct="1">
        <a:spcBef>
          <a:spcPct val="0"/>
        </a:spcBef>
        <a:buNone/>
        <a:defRPr sz="3500" b="1" i="0" kern="1200">
          <a:solidFill>
            <a:srgbClr val="D31145"/>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D31145"/>
        </a:buClr>
        <a:buFont typeface="Wingdings"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8EC6E1"/>
        </a:buClr>
        <a:buFont typeface="Arial"/>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Clr>
          <a:srgbClr val="DCB26A"/>
        </a:buClr>
        <a:buFont typeface="Arial"/>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1-12 at 11.07.19 AM.png"/>
          <p:cNvPicPr>
            <a:picLocks noChangeAspect="1"/>
          </p:cNvPicPr>
          <p:nvPr/>
        </p:nvPicPr>
        <p:blipFill rotWithShape="1">
          <a:blip r:embed="rId3">
            <a:extLst>
              <a:ext uri="{28A0092B-C50C-407E-A947-70E740481C1C}">
                <a14:useLocalDpi xmlns:a14="http://schemas.microsoft.com/office/drawing/2010/main" val="0"/>
              </a:ext>
            </a:extLst>
          </a:blip>
          <a:srcRect l="12276" t="7901" r="9378" b="5431"/>
          <a:stretch/>
        </p:blipFill>
        <p:spPr>
          <a:xfrm>
            <a:off x="-2" y="0"/>
            <a:ext cx="9144002" cy="6858000"/>
          </a:xfrm>
          <a:prstGeom prst="rect">
            <a:avLst/>
          </a:prstGeom>
        </p:spPr>
      </p:pic>
      <p:sp>
        <p:nvSpPr>
          <p:cNvPr id="12" name="Rectangle 11"/>
          <p:cNvSpPr/>
          <p:nvPr/>
        </p:nvSpPr>
        <p:spPr>
          <a:xfrm>
            <a:off x="0" y="0"/>
            <a:ext cx="9144000" cy="685800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94064" y="2272438"/>
            <a:ext cx="6355871" cy="1994762"/>
          </a:xfrm>
          <a:prstGeom prst="rect">
            <a:avLst/>
          </a:prstGeom>
          <a:solidFill>
            <a:srgbClr val="00B0F0">
              <a:alpha val="80000"/>
            </a:srgb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394063" y="2459345"/>
            <a:ext cx="6355871" cy="1995418"/>
          </a:xfrm>
          <a:prstGeom prst="rect">
            <a:avLst/>
          </a:prstGeom>
          <a:noFill/>
        </p:spPr>
        <p:txBody>
          <a:bodyPr wrap="square" rtlCol="0">
            <a:spAutoFit/>
          </a:bodyPr>
          <a:lstStyle/>
          <a:p>
            <a:pPr algn="ctr">
              <a:lnSpc>
                <a:spcPts val="2700"/>
              </a:lnSpc>
              <a:spcBef>
                <a:spcPts val="1200"/>
              </a:spcBef>
            </a:pPr>
            <a:r>
              <a:rPr lang="en-US" sz="2800" b="1" dirty="0" smtClean="0">
                <a:solidFill>
                  <a:schemeClr val="bg1"/>
                </a:solidFill>
                <a:latin typeface="Arial" pitchFamily="34" charset="0"/>
                <a:cs typeface="Arial" pitchFamily="34" charset="0"/>
              </a:rPr>
              <a:t>CITY OF ATLANTA</a:t>
            </a:r>
            <a:br>
              <a:rPr lang="en-US" sz="2800" b="1" dirty="0" smtClean="0">
                <a:solidFill>
                  <a:schemeClr val="bg1"/>
                </a:solidFill>
                <a:latin typeface="Arial" pitchFamily="34" charset="0"/>
                <a:cs typeface="Arial" pitchFamily="34" charset="0"/>
              </a:rPr>
            </a:br>
            <a:r>
              <a:rPr lang="en-US" sz="2800" b="1" dirty="0" smtClean="0">
                <a:solidFill>
                  <a:schemeClr val="bg1"/>
                </a:solidFill>
                <a:latin typeface="Arial" pitchFamily="34" charset="0"/>
                <a:cs typeface="Arial" pitchFamily="34" charset="0"/>
              </a:rPr>
              <a:t>DEPARTMENT OF AVIATION</a:t>
            </a:r>
          </a:p>
          <a:p>
            <a:pPr algn="ctr">
              <a:spcBef>
                <a:spcPts val="200"/>
              </a:spcBef>
            </a:pPr>
            <a:r>
              <a:rPr lang="en-US" sz="1050" spc="360" dirty="0" smtClean="0">
                <a:solidFill>
                  <a:schemeClr val="bg1"/>
                </a:solidFill>
                <a:latin typeface="Arial" pitchFamily="34" charset="0"/>
                <a:cs typeface="Arial" pitchFamily="34" charset="0"/>
              </a:rPr>
              <a:t> A PRESENTATION BY ROOSEVELT COUNCIL, JR.</a:t>
            </a:r>
            <a:br>
              <a:rPr lang="en-US" sz="1050" spc="360" dirty="0" smtClean="0">
                <a:solidFill>
                  <a:schemeClr val="bg1"/>
                </a:solidFill>
                <a:latin typeface="Arial" pitchFamily="34" charset="0"/>
                <a:cs typeface="Arial" pitchFamily="34" charset="0"/>
              </a:rPr>
            </a:br>
            <a:r>
              <a:rPr lang="en-US" sz="1050" spc="360" dirty="0" smtClean="0">
                <a:solidFill>
                  <a:schemeClr val="bg1"/>
                </a:solidFill>
                <a:latin typeface="Arial" pitchFamily="34" charset="0"/>
                <a:cs typeface="Arial" pitchFamily="34" charset="0"/>
              </a:rPr>
              <a:t>AIRPORT GENERAL MANAGER</a:t>
            </a:r>
          </a:p>
          <a:p>
            <a:pPr algn="ctr"/>
            <a:endParaRPr lang="en-US" sz="2000" dirty="0" smtClean="0">
              <a:solidFill>
                <a:schemeClr val="bg1"/>
              </a:solidFill>
            </a:endParaRPr>
          </a:p>
          <a:p>
            <a:pPr algn="ctr"/>
            <a:r>
              <a:rPr lang="en-US" sz="1600" dirty="0" smtClean="0">
                <a:solidFill>
                  <a:schemeClr val="bg1"/>
                </a:solidFill>
                <a:latin typeface="Arial" pitchFamily="34" charset="0"/>
                <a:cs typeface="Arial" pitchFamily="34" charset="0"/>
              </a:rPr>
              <a:t>FY 2018 Operating Budget  |  May 17, 2017</a:t>
            </a:r>
          </a:p>
          <a:p>
            <a:pPr algn="ctr"/>
            <a:endParaRPr lang="en-US" sz="2000" b="1" dirty="0" smtClean="0">
              <a:solidFill>
                <a:schemeClr val="bg1"/>
              </a:solidFill>
            </a:endParaRPr>
          </a:p>
        </p:txBody>
      </p:sp>
      <p:sp>
        <p:nvSpPr>
          <p:cNvPr id="2" name="Rectangle 1"/>
          <p:cNvSpPr/>
          <p:nvPr/>
        </p:nvSpPr>
        <p:spPr>
          <a:xfrm>
            <a:off x="1740893" y="3733800"/>
            <a:ext cx="5486400" cy="755"/>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HJ_logo_2c_White-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04800"/>
            <a:ext cx="2053779" cy="335451"/>
          </a:xfrm>
          <a:prstGeom prst="rect">
            <a:avLst/>
          </a:prstGeom>
        </p:spPr>
      </p:pic>
    </p:spTree>
    <p:extLst>
      <p:ext uri="{BB962C8B-B14F-4D97-AF65-F5344CB8AC3E}">
        <p14:creationId xmlns:p14="http://schemas.microsoft.com/office/powerpoint/2010/main" val="2245828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Hartsfield-Jackson Atlanta International Airpor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Smart Lanes: How They Work</a:t>
            </a:r>
            <a:endParaRPr lang="en-US" sz="3200" b="0" spc="-50" dirty="0">
              <a:solidFill>
                <a:schemeClr val="tx1"/>
              </a:solidFill>
            </a:endParaRPr>
          </a:p>
        </p:txBody>
      </p:sp>
      <p:sp>
        <p:nvSpPr>
          <p:cNvPr id="9" name="Rectangle 8"/>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5" name="Picture 14" descr="C:\Users\shyde\Documents\ATL 071813\ATL Images 013013\Security\Terminal South Innovation Lanes\ATL TermS Divest Stations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9109" b="14419"/>
          <a:stretch/>
        </p:blipFill>
        <p:spPr bwMode="auto">
          <a:xfrm>
            <a:off x="413711" y="1796492"/>
            <a:ext cx="4050013" cy="23705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shyde\Documents\ATL 071813\ATL Images 013013\Security\Terminal South Innovation Lanes\ATL TermS X-Ray Ingress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651" b="18520"/>
          <a:stretch/>
        </p:blipFill>
        <p:spPr bwMode="auto">
          <a:xfrm>
            <a:off x="413710" y="4297680"/>
            <a:ext cx="405001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hyde\Documents\ATL 071813\ATL Images 013013\Security\Terminal South Innovation Lanes\ATL TermS Divest Stations6.jpg"/>
          <p:cNvPicPr>
            <a:picLocks noChangeAspect="1" noChangeArrowheads="1"/>
          </p:cNvPicPr>
          <p:nvPr/>
        </p:nvPicPr>
        <p:blipFill rotWithShape="1">
          <a:blip r:embed="rId6">
            <a:extLst>
              <a:ext uri="{28A0092B-C50C-407E-A947-70E740481C1C}">
                <a14:useLocalDpi xmlns:a14="http://schemas.microsoft.com/office/drawing/2010/main"/>
              </a:ext>
            </a:extLst>
          </a:blip>
          <a:srcRect t="10317" b="5199"/>
          <a:stretch/>
        </p:blipFill>
        <p:spPr bwMode="auto">
          <a:xfrm>
            <a:off x="4617775" y="1789565"/>
            <a:ext cx="4111302" cy="23774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3710" y="3741247"/>
            <a:ext cx="2201292" cy="425758"/>
          </a:xfrm>
          <a:prstGeom prst="rect">
            <a:avLst/>
          </a:prstGeom>
          <a:solidFill>
            <a:srgbClr val="00B0F0"/>
          </a:solidFill>
        </p:spPr>
        <p:txBody>
          <a:bodyPr wrap="square" rtlCol="0">
            <a:spAutoFit/>
          </a:bodyPr>
          <a:lstStyle/>
          <a:p>
            <a:pPr>
              <a:lnSpc>
                <a:spcPts val="1300"/>
              </a:lnSpc>
            </a:pPr>
            <a:r>
              <a:rPr lang="en-US" sz="1200" dirty="0" smtClean="0">
                <a:solidFill>
                  <a:schemeClr val="bg1"/>
                </a:solidFill>
              </a:rPr>
              <a:t>Passenger walks up to an open position at the automated belt.</a:t>
            </a:r>
            <a:endParaRPr lang="en-US" sz="1200" dirty="0">
              <a:solidFill>
                <a:schemeClr val="bg1"/>
              </a:solidFill>
            </a:endParaRPr>
          </a:p>
        </p:txBody>
      </p:sp>
      <p:sp>
        <p:nvSpPr>
          <p:cNvPr id="19" name="TextBox 18"/>
          <p:cNvSpPr txBox="1"/>
          <p:nvPr/>
        </p:nvSpPr>
        <p:spPr>
          <a:xfrm>
            <a:off x="4617774" y="3574535"/>
            <a:ext cx="2224108" cy="592470"/>
          </a:xfrm>
          <a:prstGeom prst="rect">
            <a:avLst/>
          </a:prstGeom>
          <a:solidFill>
            <a:srgbClr val="00B0F0"/>
          </a:solidFill>
        </p:spPr>
        <p:txBody>
          <a:bodyPr wrap="square" rtlCol="0">
            <a:spAutoFit/>
          </a:bodyPr>
          <a:lstStyle/>
          <a:p>
            <a:pPr>
              <a:lnSpc>
                <a:spcPts val="1300"/>
              </a:lnSpc>
            </a:pPr>
            <a:r>
              <a:rPr lang="en-US" sz="1200" dirty="0" smtClean="0">
                <a:solidFill>
                  <a:schemeClr val="bg1"/>
                </a:solidFill>
              </a:rPr>
              <a:t>Passenger places all items into bin, pushes bin onto automated belt and proceeds to screening</a:t>
            </a:r>
            <a:r>
              <a:rPr lang="en-US" sz="1200" dirty="0">
                <a:solidFill>
                  <a:schemeClr val="bg1"/>
                </a:solidFill>
              </a:rPr>
              <a:t>.</a:t>
            </a:r>
          </a:p>
        </p:txBody>
      </p:sp>
      <p:pic>
        <p:nvPicPr>
          <p:cNvPr id="20" name="Picture 9"/>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716" b="21060"/>
          <a:stretch/>
        </p:blipFill>
        <p:spPr bwMode="auto">
          <a:xfrm>
            <a:off x="4617774" y="4297680"/>
            <a:ext cx="4108857"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617775" y="6080062"/>
            <a:ext cx="2214213" cy="592470"/>
          </a:xfrm>
          <a:prstGeom prst="rect">
            <a:avLst/>
          </a:prstGeom>
          <a:solidFill>
            <a:srgbClr val="00B0F0"/>
          </a:solidFill>
        </p:spPr>
        <p:txBody>
          <a:bodyPr wrap="square" rtlCol="0">
            <a:spAutoFit/>
          </a:bodyPr>
          <a:lstStyle/>
          <a:p>
            <a:pPr>
              <a:lnSpc>
                <a:spcPts val="1300"/>
              </a:lnSpc>
            </a:pPr>
            <a:r>
              <a:rPr lang="en-US" sz="1200" dirty="0" smtClean="0">
                <a:solidFill>
                  <a:schemeClr val="bg1"/>
                </a:solidFill>
              </a:rPr>
              <a:t>Any bin containing an item of concern is diverted to a secured belt for additional screening.</a:t>
            </a:r>
            <a:endParaRPr lang="en-US" sz="1200" dirty="0">
              <a:solidFill>
                <a:schemeClr val="bg1"/>
              </a:solidFill>
            </a:endParaRPr>
          </a:p>
        </p:txBody>
      </p:sp>
      <p:sp>
        <p:nvSpPr>
          <p:cNvPr id="22" name="TextBox 21"/>
          <p:cNvSpPr txBox="1"/>
          <p:nvPr/>
        </p:nvSpPr>
        <p:spPr>
          <a:xfrm>
            <a:off x="413710" y="6246774"/>
            <a:ext cx="2222074" cy="425758"/>
          </a:xfrm>
          <a:prstGeom prst="rect">
            <a:avLst/>
          </a:prstGeom>
          <a:solidFill>
            <a:srgbClr val="00B0F0"/>
          </a:solidFill>
        </p:spPr>
        <p:txBody>
          <a:bodyPr wrap="square" rtlCol="0">
            <a:spAutoFit/>
          </a:bodyPr>
          <a:lstStyle/>
          <a:p>
            <a:pPr>
              <a:lnSpc>
                <a:spcPts val="1300"/>
              </a:lnSpc>
            </a:pPr>
            <a:r>
              <a:rPr lang="en-US" sz="1200" dirty="0" smtClean="0">
                <a:solidFill>
                  <a:schemeClr val="bg1"/>
                </a:solidFill>
              </a:rPr>
              <a:t>Bin proceeds on automated belt to X-ray screening.</a:t>
            </a:r>
            <a:endParaRPr lang="en-US" sz="1200" dirty="0">
              <a:solidFill>
                <a:schemeClr val="bg1"/>
              </a:solidFill>
            </a:endParaRPr>
          </a:p>
        </p:txBody>
      </p:sp>
    </p:spTree>
    <p:extLst>
      <p:ext uri="{BB962C8B-B14F-4D97-AF65-F5344CB8AC3E}">
        <p14:creationId xmlns:p14="http://schemas.microsoft.com/office/powerpoint/2010/main" val="278649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13" name="TextBox 12"/>
          <p:cNvSpPr txBox="1"/>
          <p:nvPr/>
        </p:nvSpPr>
        <p:spPr>
          <a:xfrm>
            <a:off x="2743200" y="2209800"/>
            <a:ext cx="1676400" cy="523220"/>
          </a:xfrm>
          <a:prstGeom prst="rect">
            <a:avLst/>
          </a:prstGeom>
          <a:noFill/>
        </p:spPr>
        <p:txBody>
          <a:bodyPr wrap="square" rtlCol="0">
            <a:spAutoFit/>
          </a:bodyPr>
          <a:lstStyle/>
          <a:p>
            <a:endParaRPr lang="en-US" sz="1400" b="1" dirty="0" smtClean="0">
              <a:solidFill>
                <a:srgbClr val="000000"/>
              </a:solidFill>
            </a:endParaRPr>
          </a:p>
          <a:p>
            <a:endParaRPr lang="en-US" sz="1400" b="1" dirty="0">
              <a:solidFill>
                <a:srgbClr val="000000"/>
              </a:solidFill>
            </a:endParaRPr>
          </a:p>
        </p:txBody>
      </p:sp>
      <p:sp>
        <p:nvSpPr>
          <p:cNvPr id="16" name="TextBox 15"/>
          <p:cNvSpPr txBox="1"/>
          <p:nvPr/>
        </p:nvSpPr>
        <p:spPr>
          <a:xfrm>
            <a:off x="5105400" y="4114800"/>
            <a:ext cx="914400" cy="523220"/>
          </a:xfrm>
          <a:prstGeom prst="rect">
            <a:avLst/>
          </a:prstGeom>
          <a:noFill/>
        </p:spPr>
        <p:txBody>
          <a:bodyPr wrap="square" rtlCol="0">
            <a:spAutoFit/>
          </a:bodyPr>
          <a:lstStyle/>
          <a:p>
            <a:endParaRPr lang="en-US" sz="1400" b="1" dirty="0" smtClean="0">
              <a:solidFill>
                <a:srgbClr val="000000"/>
              </a:solidFill>
            </a:endParaRPr>
          </a:p>
          <a:p>
            <a:endParaRPr lang="en-US" sz="1400" b="1" dirty="0">
              <a:solidFill>
                <a:srgbClr val="000000"/>
              </a:solidFill>
            </a:endParaRPr>
          </a:p>
        </p:txBody>
      </p:sp>
      <p:sp>
        <p:nvSpPr>
          <p:cNvPr id="2" name="Slide Number Placeholder 1"/>
          <p:cNvSpPr>
            <a:spLocks noGrp="1"/>
          </p:cNvSpPr>
          <p:nvPr>
            <p:ph type="sldNum" sz="quarter" idx="12"/>
          </p:nvPr>
        </p:nvSpPr>
        <p:spPr/>
        <p:txBody>
          <a:bodyPr/>
          <a:lstStyle/>
          <a:p>
            <a:fld id="{20763E80-B9D1-446B-A1B0-0AD4E44595EF}" type="slidenum">
              <a:rPr lang="en-US" smtClean="0"/>
              <a:pPr/>
              <a:t>11</a:t>
            </a:fld>
            <a:endParaRPr lang="en-US" dirty="0"/>
          </a:p>
        </p:txBody>
      </p:sp>
      <p:sp>
        <p:nvSpPr>
          <p:cNvPr id="3" name="Date Placeholder 2"/>
          <p:cNvSpPr>
            <a:spLocks noGrp="1"/>
          </p:cNvSpPr>
          <p:nvPr>
            <p:ph type="dt" sz="half" idx="10"/>
          </p:nvPr>
        </p:nvSpPr>
        <p:spPr/>
        <p:txBody>
          <a:bodyPr tIns="0" bIns="0"/>
          <a:lstStyle/>
          <a:p>
            <a:fld id="{9AFD6E93-9DFD-40A1-A194-DFD7C919F2F5}" type="datetime1">
              <a:rPr lang="en-US" smtClean="0"/>
              <a:pPr/>
              <a:t>5/17/2017</a:t>
            </a:fld>
            <a:endParaRPr lang="en-US"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r="11014"/>
          <a:stretch/>
        </p:blipFill>
        <p:spPr>
          <a:xfrm>
            <a:off x="0" y="0"/>
            <a:ext cx="9144000" cy="6858000"/>
          </a:xfrm>
          <a:prstGeom prst="rect">
            <a:avLst/>
          </a:prstGeom>
        </p:spPr>
      </p:pic>
      <p:sp>
        <p:nvSpPr>
          <p:cNvPr id="22" name="Rectangle 21"/>
          <p:cNvSpPr/>
          <p:nvPr/>
        </p:nvSpPr>
        <p:spPr>
          <a:xfrm>
            <a:off x="-11394" y="0"/>
            <a:ext cx="9155394" cy="6858000"/>
          </a:xfrm>
          <a:prstGeom prst="rect">
            <a:avLst/>
          </a:prstGeom>
          <a:solidFill>
            <a:srgbClr val="00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sp>
        <p:nvSpPr>
          <p:cNvPr id="1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bg1"/>
                </a:solidFill>
              </a:rPr>
              <a:t>FY 2018 Highlights</a:t>
            </a:r>
            <a:endParaRPr lang="en-US" sz="3200" b="0" spc="-50" dirty="0">
              <a:solidFill>
                <a:schemeClr val="bg1"/>
              </a:solidFill>
            </a:endParaRPr>
          </a:p>
        </p:txBody>
      </p:sp>
      <p:sp>
        <p:nvSpPr>
          <p:cNvPr id="15" name="Rectangle 14"/>
          <p:cNvSpPr/>
          <p:nvPr/>
        </p:nvSpPr>
        <p:spPr>
          <a:xfrm>
            <a:off x="304800" y="1752600"/>
            <a:ext cx="7924800" cy="3016210"/>
          </a:xfrm>
          <a:prstGeom prst="rect">
            <a:avLst/>
          </a:prstGeom>
        </p:spPr>
        <p:txBody>
          <a:bodyPr wrap="square">
            <a:spAutoFit/>
          </a:bodyPr>
          <a:lstStyle/>
          <a:p>
            <a:pPr marL="347472" indent="-347472">
              <a:spcAft>
                <a:spcPts val="500"/>
              </a:spcAft>
              <a:buClr>
                <a:srgbClr val="00B0F0"/>
              </a:buClr>
              <a:buFont typeface="Wingdings" pitchFamily="2" charset="2"/>
              <a:buChar char="§"/>
              <a:tabLst>
                <a:tab pos="228600" algn="l"/>
              </a:tabLst>
            </a:pPr>
            <a:r>
              <a:rPr lang="en-US" sz="1600" b="1" dirty="0" smtClean="0">
                <a:solidFill>
                  <a:schemeClr val="bg1"/>
                </a:solidFill>
                <a:latin typeface="Arial" pitchFamily="34" charset="0"/>
                <a:cs typeface="Arial" pitchFamily="34" charset="0"/>
              </a:rPr>
              <a:t>Initiate cargo site prep 2A/2B to support cargo expansion.</a:t>
            </a:r>
            <a:endParaRPr lang="en-US" sz="800" b="1" dirty="0" smtClean="0">
              <a:solidFill>
                <a:schemeClr val="bg1"/>
              </a:solidFill>
              <a:latin typeface="Arial" pitchFamily="34" charset="0"/>
              <a:cs typeface="Arial" pitchFamily="34" charset="0"/>
            </a:endParaRPr>
          </a:p>
          <a:p>
            <a:pPr marL="347472" indent="-347472">
              <a:spcAft>
                <a:spcPts val="500"/>
              </a:spcAft>
              <a:buClr>
                <a:srgbClr val="00B0F0"/>
              </a:buClr>
              <a:buFont typeface="Wingdings" pitchFamily="2" charset="2"/>
              <a:buChar char="§"/>
              <a:tabLst>
                <a:tab pos="228600" algn="l"/>
              </a:tabLst>
            </a:pPr>
            <a:r>
              <a:rPr lang="en-US" sz="1600" b="1" dirty="0" smtClean="0">
                <a:solidFill>
                  <a:schemeClr val="bg1"/>
                </a:solidFill>
                <a:latin typeface="Arial" pitchFamily="34" charset="0"/>
                <a:cs typeface="Arial" pitchFamily="34" charset="0"/>
              </a:rPr>
              <a:t>Begin replacement of 116 boarding bridges .</a:t>
            </a:r>
          </a:p>
          <a:p>
            <a:pPr marL="347472" indent="-347472">
              <a:spcAft>
                <a:spcPts val="500"/>
              </a:spcAft>
              <a:buClr>
                <a:srgbClr val="00B0F0"/>
              </a:buClr>
              <a:buFont typeface="Wingdings" pitchFamily="2" charset="2"/>
              <a:buChar char="§"/>
              <a:tabLst>
                <a:tab pos="228600" algn="l"/>
              </a:tabLst>
            </a:pPr>
            <a:r>
              <a:rPr lang="en-US" sz="1600" b="1" dirty="0" smtClean="0">
                <a:solidFill>
                  <a:schemeClr val="bg1"/>
                </a:solidFill>
                <a:latin typeface="Arial" pitchFamily="34" charset="0"/>
                <a:cs typeface="Arial" pitchFamily="34" charset="0"/>
              </a:rPr>
              <a:t>Begin construction on ATL West Deck, which will provide 5,200 spaces to replace parking lost during </a:t>
            </a:r>
            <a:r>
              <a:rPr lang="en-US" sz="1600" b="1" dirty="0" err="1" smtClean="0">
                <a:solidFill>
                  <a:schemeClr val="bg1"/>
                </a:solidFill>
                <a:latin typeface="Arial" pitchFamily="34" charset="0"/>
                <a:cs typeface="Arial" pitchFamily="34" charset="0"/>
              </a:rPr>
              <a:t>ATLNext</a:t>
            </a:r>
            <a:r>
              <a:rPr lang="en-US" sz="1600" b="1" dirty="0" smtClean="0">
                <a:solidFill>
                  <a:schemeClr val="bg1"/>
                </a:solidFill>
                <a:latin typeface="Arial" pitchFamily="34" charset="0"/>
                <a:cs typeface="Arial" pitchFamily="34" charset="0"/>
              </a:rPr>
              <a:t> construction.</a:t>
            </a:r>
          </a:p>
          <a:p>
            <a:pPr marL="347472" indent="-347472">
              <a:spcAft>
                <a:spcPts val="500"/>
              </a:spcAft>
              <a:buClr>
                <a:srgbClr val="00B0F0"/>
              </a:buClr>
              <a:buFont typeface="Wingdings" pitchFamily="2" charset="2"/>
              <a:buChar char="§"/>
              <a:tabLst>
                <a:tab pos="228600" algn="l"/>
              </a:tabLst>
            </a:pPr>
            <a:r>
              <a:rPr lang="en-US" sz="1600" b="1" dirty="0" smtClean="0">
                <a:solidFill>
                  <a:schemeClr val="bg1"/>
                </a:solidFill>
                <a:latin typeface="Arial" pitchFamily="34" charset="0"/>
                <a:cs typeface="Arial" pitchFamily="34" charset="0"/>
              </a:rPr>
              <a:t>Construct Fire Station 40, upgrading old fire station.</a:t>
            </a:r>
          </a:p>
          <a:p>
            <a:pPr marL="347472" indent="-347472">
              <a:spcAft>
                <a:spcPts val="500"/>
              </a:spcAft>
              <a:buClr>
                <a:srgbClr val="00B0F0"/>
              </a:buClr>
              <a:buFont typeface="Wingdings" pitchFamily="2" charset="2"/>
              <a:buChar char="§"/>
              <a:tabLst>
                <a:tab pos="228600" algn="l"/>
              </a:tabLst>
            </a:pPr>
            <a:r>
              <a:rPr lang="en-US" sz="1600" b="1" dirty="0" smtClean="0">
                <a:solidFill>
                  <a:schemeClr val="bg1"/>
                </a:solidFill>
                <a:latin typeface="Arial" pitchFamily="34" charset="0"/>
                <a:cs typeface="Arial" pitchFamily="34" charset="0"/>
              </a:rPr>
              <a:t>Develop and implement </a:t>
            </a:r>
            <a:r>
              <a:rPr lang="en-US" sz="1600" b="1" dirty="0">
                <a:solidFill>
                  <a:schemeClr val="bg1"/>
                </a:solidFill>
                <a:latin typeface="Arial" pitchFamily="34" charset="0"/>
                <a:cs typeface="Arial" pitchFamily="34" charset="0"/>
              </a:rPr>
              <a:t>o</a:t>
            </a:r>
            <a:r>
              <a:rPr lang="en-US" sz="1600" b="1" dirty="0" smtClean="0">
                <a:solidFill>
                  <a:schemeClr val="bg1"/>
                </a:solidFill>
                <a:latin typeface="Arial" pitchFamily="34" charset="0"/>
                <a:cs typeface="Arial" pitchFamily="34" charset="0"/>
              </a:rPr>
              <a:t>perations’ </a:t>
            </a:r>
            <a:r>
              <a:rPr lang="en-US" sz="1600" b="1" dirty="0">
                <a:solidFill>
                  <a:schemeClr val="bg1"/>
                </a:solidFill>
                <a:latin typeface="Arial" pitchFamily="34" charset="0"/>
                <a:cs typeface="Arial" pitchFamily="34" charset="0"/>
              </a:rPr>
              <a:t>plan to manage </a:t>
            </a:r>
            <a:r>
              <a:rPr lang="en-US" sz="1600" b="1" dirty="0" smtClean="0">
                <a:solidFill>
                  <a:schemeClr val="bg1"/>
                </a:solidFill>
                <a:latin typeface="Arial" pitchFamily="34" charset="0"/>
                <a:cs typeface="Arial" pitchFamily="34" charset="0"/>
              </a:rPr>
              <a:t>canopy construction.</a:t>
            </a:r>
          </a:p>
          <a:p>
            <a:pPr marL="347472" indent="-347472">
              <a:spcAft>
                <a:spcPts val="500"/>
              </a:spcAft>
              <a:buClr>
                <a:srgbClr val="00B0F0"/>
              </a:buClr>
              <a:buFont typeface="Wingdings" pitchFamily="2" charset="2"/>
              <a:buChar char="§"/>
              <a:tabLst>
                <a:tab pos="228600" algn="l"/>
              </a:tabLst>
            </a:pPr>
            <a:r>
              <a:rPr lang="en-US" sz="1600" b="1" dirty="0">
                <a:solidFill>
                  <a:schemeClr val="bg1"/>
                </a:solidFill>
                <a:latin typeface="Arial" pitchFamily="34" charset="0"/>
                <a:cs typeface="Arial" pitchFamily="34" charset="0"/>
              </a:rPr>
              <a:t>Procure </a:t>
            </a:r>
            <a:r>
              <a:rPr lang="en-US" sz="1600" b="1" dirty="0" smtClean="0">
                <a:solidFill>
                  <a:schemeClr val="bg1"/>
                </a:solidFill>
                <a:latin typeface="Arial" pitchFamily="34" charset="0"/>
                <a:cs typeface="Arial" pitchFamily="34" charset="0"/>
              </a:rPr>
              <a:t>and install </a:t>
            </a:r>
            <a:r>
              <a:rPr lang="en-US" sz="1600" b="1" dirty="0">
                <a:solidFill>
                  <a:schemeClr val="bg1"/>
                </a:solidFill>
                <a:latin typeface="Arial" pitchFamily="34" charset="0"/>
                <a:cs typeface="Arial" pitchFamily="34" charset="0"/>
              </a:rPr>
              <a:t>a </a:t>
            </a:r>
            <a:r>
              <a:rPr lang="en-US" sz="1600" b="1" dirty="0" smtClean="0">
                <a:solidFill>
                  <a:schemeClr val="bg1"/>
                </a:solidFill>
                <a:latin typeface="Arial" pitchFamily="34" charset="0"/>
                <a:cs typeface="Arial" pitchFamily="34" charset="0"/>
              </a:rPr>
              <a:t>wait-time </a:t>
            </a:r>
            <a:r>
              <a:rPr lang="en-US" sz="1600" b="1" dirty="0">
                <a:solidFill>
                  <a:schemeClr val="bg1"/>
                </a:solidFill>
                <a:latin typeface="Arial" pitchFamily="34" charset="0"/>
                <a:cs typeface="Arial" pitchFamily="34" charset="0"/>
              </a:rPr>
              <a:t>tracking system at all security checkpoints to provide customers with </a:t>
            </a:r>
            <a:r>
              <a:rPr lang="en-US" sz="1600" b="1" dirty="0" smtClean="0">
                <a:solidFill>
                  <a:schemeClr val="bg1"/>
                </a:solidFill>
                <a:latin typeface="Arial" pitchFamily="34" charset="0"/>
                <a:cs typeface="Arial" pitchFamily="34" charset="0"/>
              </a:rPr>
              <a:t>wait times with more accuracy and in real time.</a:t>
            </a:r>
          </a:p>
          <a:p>
            <a:pPr marL="347472" indent="-347472">
              <a:spcAft>
                <a:spcPts val="500"/>
              </a:spcAft>
              <a:buClr>
                <a:srgbClr val="00B0F0"/>
              </a:buClr>
              <a:buFont typeface="Wingdings" pitchFamily="2" charset="2"/>
              <a:buChar char="§"/>
              <a:tabLst>
                <a:tab pos="228600" algn="l"/>
              </a:tabLst>
            </a:pPr>
            <a:r>
              <a:rPr lang="en-US" sz="1600" b="1" dirty="0">
                <a:solidFill>
                  <a:schemeClr val="bg1"/>
                </a:solidFill>
                <a:latin typeface="Arial" pitchFamily="34" charset="0"/>
                <a:cs typeface="Arial" pitchFamily="34" charset="0"/>
              </a:rPr>
              <a:t>Procure and install a customer satisfaction survey system to </a:t>
            </a:r>
            <a:r>
              <a:rPr lang="en-US" sz="1600" b="1" dirty="0" smtClean="0">
                <a:solidFill>
                  <a:schemeClr val="bg1"/>
                </a:solidFill>
                <a:latin typeface="Arial" pitchFamily="34" charset="0"/>
                <a:cs typeface="Arial" pitchFamily="34" charset="0"/>
              </a:rPr>
              <a:t>enable</a:t>
            </a:r>
            <a:br>
              <a:rPr lang="en-US" sz="1600" b="1"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real-time </a:t>
            </a:r>
            <a:r>
              <a:rPr lang="en-US" sz="1600" b="1" dirty="0">
                <a:solidFill>
                  <a:schemeClr val="bg1"/>
                </a:solidFill>
                <a:latin typeface="Arial" pitchFamily="34" charset="0"/>
                <a:cs typeface="Arial" pitchFamily="34" charset="0"/>
              </a:rPr>
              <a:t>feedback </a:t>
            </a:r>
            <a:r>
              <a:rPr lang="en-US" sz="1600" b="1" dirty="0" smtClean="0">
                <a:solidFill>
                  <a:schemeClr val="bg1"/>
                </a:solidFill>
                <a:latin typeface="Arial" pitchFamily="34" charset="0"/>
                <a:cs typeface="Arial" pitchFamily="34" charset="0"/>
              </a:rPr>
              <a:t>on Airport </a:t>
            </a:r>
            <a:r>
              <a:rPr lang="en-US" sz="1600" b="1" dirty="0">
                <a:solidFill>
                  <a:schemeClr val="bg1"/>
                </a:solidFill>
                <a:latin typeface="Arial" pitchFamily="34" charset="0"/>
                <a:cs typeface="Arial" pitchFamily="34" charset="0"/>
              </a:rPr>
              <a:t>conditions and </a:t>
            </a:r>
            <a:r>
              <a:rPr lang="en-US" sz="1600" b="1" dirty="0" smtClean="0">
                <a:solidFill>
                  <a:schemeClr val="bg1"/>
                </a:solidFill>
                <a:latin typeface="Arial" pitchFamily="34" charset="0"/>
                <a:cs typeface="Arial" pitchFamily="34" charset="0"/>
              </a:rPr>
              <a:t>services.</a:t>
            </a:r>
            <a:r>
              <a:rPr lang="en-US" sz="1600" dirty="0" smtClean="0">
                <a:solidFill>
                  <a:schemeClr val="bg1"/>
                </a:solidFill>
                <a:latin typeface="Arial" pitchFamily="34" charset="0"/>
                <a:cs typeface="Arial" pitchFamily="34" charset="0"/>
              </a:rPr>
              <a:t>	</a:t>
            </a:r>
            <a:endParaRPr lang="en-US" sz="1600" dirty="0">
              <a:solidFill>
                <a:schemeClr val="bg1"/>
              </a:solidFill>
            </a:endParaRPr>
          </a:p>
        </p:txBody>
      </p:sp>
      <p:cxnSp>
        <p:nvCxnSpPr>
          <p:cNvPr id="18" name="Straight Connector 17"/>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pic>
        <p:nvPicPr>
          <p:cNvPr id="23" name="Picture 22" descr="HJ_logo_2c_White-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04800"/>
            <a:ext cx="2053779" cy="335451"/>
          </a:xfrm>
          <a:prstGeom prst="rect">
            <a:avLst/>
          </a:prstGeom>
        </p:spPr>
      </p:pic>
      <p:sp>
        <p:nvSpPr>
          <p:cNvPr id="24"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763E80-B9D1-446B-A1B0-0AD4E44595EF}" type="slidenum">
              <a:rPr lang="en-US" b="1" smtClean="0">
                <a:solidFill>
                  <a:schemeClr val="bg1"/>
                </a:solidFill>
              </a:rPr>
              <a:pPr/>
              <a:t>11</a:t>
            </a:fld>
            <a:endParaRPr lang="en-US" b="1" dirty="0">
              <a:solidFill>
                <a:schemeClr val="bg1"/>
              </a:solidFill>
            </a:endParaRPr>
          </a:p>
        </p:txBody>
      </p:sp>
    </p:spTree>
    <p:extLst>
      <p:ext uri="{BB962C8B-B14F-4D97-AF65-F5344CB8AC3E}">
        <p14:creationId xmlns:p14="http://schemas.microsoft.com/office/powerpoint/2010/main" val="3331383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12</a:t>
            </a:fld>
            <a:endParaRPr lang="en-US" b="1" dirty="0">
              <a:solidFill>
                <a:schemeClr val="tx1"/>
              </a:solidFill>
            </a:endParaRPr>
          </a:p>
        </p:txBody>
      </p:sp>
      <p:sp>
        <p:nvSpPr>
          <p:cNvPr id="13" name="TextBox 12"/>
          <p:cNvSpPr txBox="1"/>
          <p:nvPr/>
        </p:nvSpPr>
        <p:spPr>
          <a:xfrm>
            <a:off x="3733800" y="6096000"/>
            <a:ext cx="2439792" cy="646331"/>
          </a:xfrm>
          <a:prstGeom prst="rect">
            <a:avLst/>
          </a:prstGeom>
          <a:noFill/>
        </p:spPr>
        <p:txBody>
          <a:bodyPr wrap="square" rtlCol="0">
            <a:spAutoFit/>
          </a:bodyPr>
          <a:lstStyle/>
          <a:p>
            <a:r>
              <a:rPr lang="en-US" i="1" dirty="0" smtClean="0"/>
              <a:t> </a:t>
            </a:r>
            <a:endParaRPr lang="en-US" i="1" dirty="0"/>
          </a:p>
          <a:p>
            <a:endParaRPr lang="en-US" i="1" dirty="0"/>
          </a:p>
        </p:txBody>
      </p:sp>
      <p:cxnSp>
        <p:nvCxnSpPr>
          <p:cNvPr id="11" name="Straight Connector 10"/>
          <p:cNvCxnSpPr/>
          <p:nvPr/>
        </p:nvCxnSpPr>
        <p:spPr>
          <a:xfrm>
            <a:off x="34720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290052" y="861599"/>
            <a:ext cx="8472948"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2018 Proposed Operating Revenue Plan</a:t>
            </a:r>
            <a:endParaRPr lang="en-US" sz="3200" b="0" spc="-50" dirty="0">
              <a:solidFill>
                <a:schemeClr val="tx1"/>
              </a:solidFill>
            </a:endParaRPr>
          </a:p>
        </p:txBody>
      </p:sp>
      <p:sp>
        <p:nvSpPr>
          <p:cNvPr id="16" name="Rectangle 15"/>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7" name="Picture 16" descr="Hartsfield-Jackson Atlanta International Airpor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57200" y="1600200"/>
            <a:ext cx="8153400" cy="4756150"/>
          </a:xfrm>
          <a:prstGeom prst="rect">
            <a:avLst/>
          </a:prstGeom>
        </p:spPr>
      </p:pic>
    </p:spTree>
    <p:extLst>
      <p:ext uri="{BB962C8B-B14F-4D97-AF65-F5344CB8AC3E}">
        <p14:creationId xmlns:p14="http://schemas.microsoft.com/office/powerpoint/2010/main" val="2033273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13</a:t>
            </a:fld>
            <a:endParaRPr lang="en-US" b="1" dirty="0">
              <a:solidFill>
                <a:schemeClr val="tx1"/>
              </a:solidFill>
            </a:endParaRPr>
          </a:p>
        </p:txBody>
      </p:sp>
      <p:pic>
        <p:nvPicPr>
          <p:cNvPr id="3" name="Picture 2"/>
          <p:cNvPicPr>
            <a:picLocks noChangeAspect="1"/>
          </p:cNvPicPr>
          <p:nvPr/>
        </p:nvPicPr>
        <p:blipFill>
          <a:blip r:embed="rId3"/>
          <a:stretch>
            <a:fillRect/>
          </a:stretch>
        </p:blipFill>
        <p:spPr>
          <a:xfrm>
            <a:off x="457200" y="1676401"/>
            <a:ext cx="8248650" cy="4679950"/>
          </a:xfrm>
          <a:prstGeom prst="rect">
            <a:avLst/>
          </a:prstGeom>
        </p:spPr>
      </p:pic>
      <p:cxnSp>
        <p:nvCxnSpPr>
          <p:cNvPr id="10" name="Straight Connector 9"/>
          <p:cNvCxnSpPr/>
          <p:nvPr/>
        </p:nvCxnSpPr>
        <p:spPr>
          <a:xfrm>
            <a:off x="34720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90052" y="861599"/>
            <a:ext cx="8472948"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2018 Proposed Operating Expenses</a:t>
            </a:r>
            <a:endParaRPr lang="en-US" sz="3200" b="0" spc="-50" dirty="0">
              <a:solidFill>
                <a:schemeClr val="tx1"/>
              </a:solidFill>
            </a:endParaRPr>
          </a:p>
        </p:txBody>
      </p:sp>
      <p:sp>
        <p:nvSpPr>
          <p:cNvPr id="13" name="Rectangle 12"/>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5" name="Picture 14"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6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14</a:t>
            </a:fld>
            <a:endParaRPr lang="en-US" b="1" dirty="0">
              <a:solidFill>
                <a:schemeClr val="tx1"/>
              </a:solidFill>
            </a:endParaRPr>
          </a:p>
        </p:txBody>
      </p:sp>
      <p:pic>
        <p:nvPicPr>
          <p:cNvPr id="3" name="Picture 2"/>
          <p:cNvPicPr>
            <a:picLocks noChangeAspect="1"/>
          </p:cNvPicPr>
          <p:nvPr/>
        </p:nvPicPr>
        <p:blipFill>
          <a:blip r:embed="rId3"/>
          <a:stretch>
            <a:fillRect/>
          </a:stretch>
        </p:blipFill>
        <p:spPr>
          <a:xfrm>
            <a:off x="347202" y="1828800"/>
            <a:ext cx="8358648" cy="4114800"/>
          </a:xfrm>
          <a:prstGeom prst="rect">
            <a:avLst/>
          </a:prstGeom>
        </p:spPr>
      </p:pic>
      <p:cxnSp>
        <p:nvCxnSpPr>
          <p:cNvPr id="10" name="Straight Connector 9"/>
          <p:cNvCxnSpPr/>
          <p:nvPr/>
        </p:nvCxnSpPr>
        <p:spPr>
          <a:xfrm>
            <a:off x="34720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90052" y="861599"/>
            <a:ext cx="8472948"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Debt Service Coverage GARBS</a:t>
            </a:r>
            <a:endParaRPr lang="en-US" sz="3200" b="0" spc="-50" dirty="0">
              <a:solidFill>
                <a:schemeClr val="tx1"/>
              </a:solidFill>
            </a:endParaRPr>
          </a:p>
        </p:txBody>
      </p:sp>
      <p:sp>
        <p:nvSpPr>
          <p:cNvPr id="13" name="Rectangle 12"/>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5" name="Picture 14"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071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15</a:t>
            </a:fld>
            <a:endParaRPr lang="en-US" b="1" dirty="0">
              <a:solidFill>
                <a:schemeClr val="tx1"/>
              </a:solidFill>
            </a:endParaRPr>
          </a:p>
        </p:txBody>
      </p:sp>
      <p:pic>
        <p:nvPicPr>
          <p:cNvPr id="6" name="Picture 5"/>
          <p:cNvPicPr>
            <a:picLocks noChangeAspect="1"/>
          </p:cNvPicPr>
          <p:nvPr/>
        </p:nvPicPr>
        <p:blipFill>
          <a:blip r:embed="rId3"/>
          <a:stretch>
            <a:fillRect/>
          </a:stretch>
        </p:blipFill>
        <p:spPr>
          <a:xfrm>
            <a:off x="609600" y="1676400"/>
            <a:ext cx="8000999" cy="4679950"/>
          </a:xfrm>
          <a:prstGeom prst="rect">
            <a:avLst/>
          </a:prstGeom>
        </p:spPr>
      </p:pic>
      <p:cxnSp>
        <p:nvCxnSpPr>
          <p:cNvPr id="10" name="Straight Connector 9"/>
          <p:cNvCxnSpPr/>
          <p:nvPr/>
        </p:nvCxnSpPr>
        <p:spPr>
          <a:xfrm>
            <a:off x="34720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90052" y="861599"/>
            <a:ext cx="8472948"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2018 Bridge to Operational Breakout</a:t>
            </a:r>
            <a:endParaRPr lang="en-US" sz="3200" b="0" spc="-50" dirty="0">
              <a:solidFill>
                <a:schemeClr val="tx1"/>
              </a:solidFill>
            </a:endParaRPr>
          </a:p>
        </p:txBody>
      </p:sp>
      <p:sp>
        <p:nvSpPr>
          <p:cNvPr id="13" name="Rectangle 12"/>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5" name="Picture 14"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35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2" name="Rectangle 10"/>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14" name="Rectangle 1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16</a:t>
            </a:fld>
            <a:endParaRPr lang="en-US" b="1" dirty="0">
              <a:solidFill>
                <a:schemeClr val="tx1"/>
              </a:solidFill>
            </a:endParaRPr>
          </a:p>
        </p:txBody>
      </p:sp>
      <p:sp>
        <p:nvSpPr>
          <p:cNvPr id="13" name="TextBox 12"/>
          <p:cNvSpPr txBox="1"/>
          <p:nvPr/>
        </p:nvSpPr>
        <p:spPr>
          <a:xfrm>
            <a:off x="2743200" y="2209800"/>
            <a:ext cx="1676400" cy="523220"/>
          </a:xfrm>
          <a:prstGeom prst="rect">
            <a:avLst/>
          </a:prstGeom>
          <a:noFill/>
        </p:spPr>
        <p:txBody>
          <a:bodyPr wrap="square" rtlCol="0">
            <a:spAutoFit/>
          </a:bodyPr>
          <a:lstStyle/>
          <a:p>
            <a:endParaRPr lang="en-US" sz="1400" b="1" dirty="0" smtClean="0">
              <a:solidFill>
                <a:srgbClr val="000000"/>
              </a:solidFill>
            </a:endParaRPr>
          </a:p>
          <a:p>
            <a:endParaRPr lang="en-US" sz="1400" b="1" dirty="0">
              <a:solidFill>
                <a:srgbClr val="000000"/>
              </a:solidFill>
            </a:endParaRPr>
          </a:p>
        </p:txBody>
      </p:sp>
      <p:sp>
        <p:nvSpPr>
          <p:cNvPr id="16" name="TextBox 15"/>
          <p:cNvSpPr txBox="1"/>
          <p:nvPr/>
        </p:nvSpPr>
        <p:spPr>
          <a:xfrm>
            <a:off x="5105400" y="4114800"/>
            <a:ext cx="914400" cy="523220"/>
          </a:xfrm>
          <a:prstGeom prst="rect">
            <a:avLst/>
          </a:prstGeom>
          <a:noFill/>
        </p:spPr>
        <p:txBody>
          <a:bodyPr wrap="square" rtlCol="0">
            <a:spAutoFit/>
          </a:bodyPr>
          <a:lstStyle/>
          <a:p>
            <a:endParaRPr lang="en-US" sz="1400" b="1" dirty="0" smtClean="0">
              <a:solidFill>
                <a:srgbClr val="000000"/>
              </a:solidFill>
            </a:endParaRPr>
          </a:p>
          <a:p>
            <a:endParaRPr lang="en-US" sz="1400" b="1" dirty="0">
              <a:solidFill>
                <a:srgbClr val="000000"/>
              </a:solidFill>
            </a:endParaRPr>
          </a:p>
        </p:txBody>
      </p:sp>
      <p:pic>
        <p:nvPicPr>
          <p:cNvPr id="19" name="Picture 18"/>
          <p:cNvPicPr>
            <a:picLocks noChangeAspect="1"/>
          </p:cNvPicPr>
          <p:nvPr/>
        </p:nvPicPr>
        <p:blipFill>
          <a:blip r:embed="rId3"/>
          <a:stretch>
            <a:fillRect/>
          </a:stretch>
        </p:blipFill>
        <p:spPr>
          <a:xfrm>
            <a:off x="685800" y="1730375"/>
            <a:ext cx="7833118" cy="4060825"/>
          </a:xfrm>
          <a:prstGeom prst="rect">
            <a:avLst/>
          </a:prstGeom>
        </p:spPr>
      </p:pic>
      <p:cxnSp>
        <p:nvCxnSpPr>
          <p:cNvPr id="15" name="Straight Connector 14"/>
          <p:cNvCxnSpPr/>
          <p:nvPr/>
        </p:nvCxnSpPr>
        <p:spPr>
          <a:xfrm>
            <a:off x="34720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290052" y="861599"/>
            <a:ext cx="8472948"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Proposed Personnel Actions</a:t>
            </a:r>
            <a:endParaRPr lang="en-US" sz="3200" b="0" spc="-50" dirty="0">
              <a:solidFill>
                <a:schemeClr val="tx1"/>
              </a:solidFill>
            </a:endParaRPr>
          </a:p>
        </p:txBody>
      </p:sp>
      <p:sp>
        <p:nvSpPr>
          <p:cNvPr id="18" name="Rectangle 17"/>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20" name="Picture 19"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67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creen Shot 2016-06-02 at 6.03.28 PM.png"/>
          <p:cNvPicPr>
            <a:picLocks noChangeAspect="1"/>
          </p:cNvPicPr>
          <p:nvPr/>
        </p:nvPicPr>
        <p:blipFill rotWithShape="1">
          <a:blip r:embed="rId3">
            <a:extLst>
              <a:ext uri="{28A0092B-C50C-407E-A947-70E740481C1C}">
                <a14:useLocalDpi xmlns:a14="http://schemas.microsoft.com/office/drawing/2010/main" val="0"/>
              </a:ext>
            </a:extLst>
          </a:blip>
          <a:srcRect l="-1" t="-1" r="3227" b="1397"/>
          <a:stretch/>
        </p:blipFill>
        <p:spPr>
          <a:xfrm>
            <a:off x="-10886" y="0"/>
            <a:ext cx="9154886" cy="6949440"/>
          </a:xfrm>
          <a:prstGeom prst="rect">
            <a:avLst/>
          </a:prstGeom>
        </p:spPr>
      </p:pic>
      <p:sp>
        <p:nvSpPr>
          <p:cNvPr id="4" name="TextBox 3"/>
          <p:cNvSpPr txBox="1"/>
          <p:nvPr/>
        </p:nvSpPr>
        <p:spPr>
          <a:xfrm>
            <a:off x="590550" y="5782270"/>
            <a:ext cx="8020050" cy="923330"/>
          </a:xfrm>
          <a:prstGeom prst="rect">
            <a:avLst/>
          </a:prstGeom>
          <a:noFill/>
        </p:spPr>
        <p:txBody>
          <a:bodyPr wrap="square" rtlCol="0">
            <a:spAutoFit/>
          </a:bodyPr>
          <a:lstStyle/>
          <a:p>
            <a:r>
              <a:rPr lang="en-US" sz="5400" b="1" spc="-100" dirty="0" smtClean="0">
                <a:solidFill>
                  <a:schemeClr val="bg1"/>
                </a:solidFill>
                <a:latin typeface="Arial" pitchFamily="34" charset="0"/>
                <a:cs typeface="Arial" pitchFamily="34" charset="0"/>
              </a:rPr>
              <a:t>Questions and answers</a:t>
            </a:r>
          </a:p>
        </p:txBody>
      </p:sp>
      <p:pic>
        <p:nvPicPr>
          <p:cNvPr id="5" name="Picture 4" descr="HJ_logo_2c_White-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04800"/>
            <a:ext cx="2053779" cy="335451"/>
          </a:xfrm>
          <a:prstGeom prst="rect">
            <a:avLst/>
          </a:prstGeom>
        </p:spPr>
      </p:pic>
      <p:sp>
        <p:nvSpPr>
          <p:cNvPr id="6" name="Rectangle 5"/>
          <p:cNvSpPr/>
          <p:nvPr/>
        </p:nvSpPr>
        <p:spPr>
          <a:xfrm>
            <a:off x="609600" y="5553670"/>
            <a:ext cx="2133918" cy="369332"/>
          </a:xfrm>
          <a:prstGeom prst="rect">
            <a:avLst/>
          </a:prstGeom>
        </p:spPr>
        <p:txBody>
          <a:bodyPr wrap="none">
            <a:spAutoFit/>
          </a:bodyPr>
          <a:lstStyle/>
          <a:p>
            <a:r>
              <a:rPr lang="en-US" b="1" dirty="0" smtClean="0">
                <a:solidFill>
                  <a:schemeClr val="bg1"/>
                </a:solidFill>
                <a:latin typeface="Arial" pitchFamily="34" charset="0"/>
                <a:cs typeface="Arial" pitchFamily="34" charset="0"/>
              </a:rPr>
              <a:t>Operating Budget</a:t>
            </a:r>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5919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extLst>
              <a:ext uri="{28A0092B-C50C-407E-A947-70E740481C1C}">
                <a14:useLocalDpi xmlns:a14="http://schemas.microsoft.com/office/drawing/2010/main" val="0"/>
              </a:ext>
            </a:extLst>
          </a:blip>
          <a:srcRect l="1" r="11007"/>
          <a:stretch/>
        </p:blipFill>
        <p:spPr>
          <a:xfrm>
            <a:off x="-1" y="7937"/>
            <a:ext cx="9144000" cy="6850063"/>
          </a:xfrm>
          <a:prstGeom prst="rect">
            <a:avLst/>
          </a:prstGeom>
        </p:spPr>
      </p:pic>
      <p:sp>
        <p:nvSpPr>
          <p:cNvPr id="14" name="Rectangle 13"/>
          <p:cNvSpPr/>
          <p:nvPr/>
        </p:nvSpPr>
        <p:spPr>
          <a:xfrm>
            <a:off x="0" y="0"/>
            <a:ext cx="9144000" cy="685800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7974" y="1676400"/>
            <a:ext cx="3502026" cy="2590800"/>
          </a:xfrm>
        </p:spPr>
        <p:txBody>
          <a:bodyPr>
            <a:noAutofit/>
          </a:bodyPr>
          <a:lstStyle/>
          <a:p>
            <a:pPr>
              <a:spcBef>
                <a:spcPts val="600"/>
              </a:spcBef>
              <a:buClr>
                <a:srgbClr val="00B0F0"/>
              </a:buClr>
              <a:buFont typeface="Wingdings" pitchFamily="2" charset="2"/>
              <a:buChar char="§"/>
              <a:tabLst>
                <a:tab pos="228600" algn="l"/>
              </a:tabLst>
            </a:pPr>
            <a:r>
              <a:rPr lang="en-US" sz="1800" b="1" dirty="0" smtClean="0">
                <a:solidFill>
                  <a:schemeClr val="bg1"/>
                </a:solidFill>
                <a:latin typeface="Arial" pitchFamily="34" charset="0"/>
                <a:cs typeface="Arial" pitchFamily="34" charset="0"/>
              </a:rPr>
              <a:t>Vision/Mission </a:t>
            </a:r>
            <a:r>
              <a:rPr lang="en-US" sz="1800" b="1" dirty="0">
                <a:solidFill>
                  <a:schemeClr val="bg1"/>
                </a:solidFill>
                <a:latin typeface="Arial" pitchFamily="34" charset="0"/>
                <a:cs typeface="Arial" pitchFamily="34" charset="0"/>
              </a:rPr>
              <a:t>Statement</a:t>
            </a:r>
          </a:p>
          <a:p>
            <a:pPr>
              <a:spcBef>
                <a:spcPts val="600"/>
              </a:spcBef>
              <a:buClr>
                <a:srgbClr val="00B0F0"/>
              </a:buClr>
              <a:buFont typeface="Wingdings" pitchFamily="2" charset="2"/>
              <a:buChar char="§"/>
              <a:tabLst>
                <a:tab pos="228600" algn="l"/>
              </a:tabLst>
            </a:pPr>
            <a:r>
              <a:rPr lang="en-US" sz="1800" b="1" dirty="0" smtClean="0">
                <a:solidFill>
                  <a:schemeClr val="bg1"/>
                </a:solidFill>
                <a:latin typeface="Arial" pitchFamily="34" charset="0"/>
                <a:cs typeface="Arial" pitchFamily="34" charset="0"/>
              </a:rPr>
              <a:t>ATL’s Strategic Priorities</a:t>
            </a:r>
            <a:endParaRPr lang="en-US" sz="1800" b="1" dirty="0">
              <a:solidFill>
                <a:schemeClr val="bg1"/>
              </a:solidFill>
              <a:latin typeface="Arial" pitchFamily="34" charset="0"/>
              <a:cs typeface="Arial" pitchFamily="34" charset="0"/>
            </a:endParaRPr>
          </a:p>
          <a:p>
            <a:pPr>
              <a:spcBef>
                <a:spcPts val="600"/>
              </a:spcBef>
              <a:buClr>
                <a:srgbClr val="00B0F0"/>
              </a:buClr>
              <a:buFont typeface="Wingdings" pitchFamily="2" charset="2"/>
              <a:buChar char="§"/>
              <a:tabLst>
                <a:tab pos="228600" algn="l"/>
              </a:tabLst>
            </a:pPr>
            <a:r>
              <a:rPr lang="en-US" sz="1800" b="1" dirty="0" smtClean="0">
                <a:solidFill>
                  <a:schemeClr val="bg1"/>
                </a:solidFill>
                <a:latin typeface="Arial" pitchFamily="34" charset="0"/>
                <a:cs typeface="Arial" pitchFamily="34" charset="0"/>
              </a:rPr>
              <a:t>Organizational </a:t>
            </a:r>
            <a:r>
              <a:rPr lang="en-US" sz="1800" b="1" dirty="0">
                <a:solidFill>
                  <a:schemeClr val="bg1"/>
                </a:solidFill>
                <a:latin typeface="Arial" pitchFamily="34" charset="0"/>
                <a:cs typeface="Arial" pitchFamily="34" charset="0"/>
              </a:rPr>
              <a:t>Chart</a:t>
            </a:r>
          </a:p>
          <a:p>
            <a:pPr>
              <a:spcBef>
                <a:spcPts val="600"/>
              </a:spcBef>
              <a:buClr>
                <a:srgbClr val="00B0F0"/>
              </a:buClr>
              <a:buFont typeface="Wingdings" pitchFamily="2" charset="2"/>
              <a:buChar char="§"/>
              <a:tabLst>
                <a:tab pos="228600" algn="l"/>
              </a:tabLst>
            </a:pPr>
            <a:r>
              <a:rPr lang="en-US" sz="1800" b="1" dirty="0">
                <a:solidFill>
                  <a:schemeClr val="bg1"/>
                </a:solidFill>
                <a:latin typeface="Arial" pitchFamily="34" charset="0"/>
                <a:cs typeface="Arial" pitchFamily="34" charset="0"/>
              </a:rPr>
              <a:t>Key Performance Metrics</a:t>
            </a:r>
          </a:p>
          <a:p>
            <a:pPr>
              <a:spcBef>
                <a:spcPts val="600"/>
              </a:spcBef>
              <a:buClr>
                <a:srgbClr val="00B0F0"/>
              </a:buClr>
              <a:buFont typeface="Wingdings" pitchFamily="2" charset="2"/>
              <a:buChar char="§"/>
              <a:tabLst>
                <a:tab pos="228600" algn="l"/>
              </a:tabLst>
            </a:pPr>
            <a:r>
              <a:rPr lang="en-US" sz="1800" b="1" dirty="0">
                <a:solidFill>
                  <a:schemeClr val="bg1"/>
                </a:solidFill>
                <a:latin typeface="Arial" pitchFamily="34" charset="0"/>
                <a:cs typeface="Arial" pitchFamily="34" charset="0"/>
              </a:rPr>
              <a:t>FY17 </a:t>
            </a:r>
            <a:r>
              <a:rPr lang="en-US" sz="1800" b="1" dirty="0" smtClean="0">
                <a:solidFill>
                  <a:schemeClr val="bg1"/>
                </a:solidFill>
                <a:latin typeface="Arial" pitchFamily="34" charset="0"/>
                <a:cs typeface="Arial" pitchFamily="34" charset="0"/>
              </a:rPr>
              <a:t>Accomplishments</a:t>
            </a:r>
          </a:p>
          <a:p>
            <a:pPr>
              <a:spcBef>
                <a:spcPts val="600"/>
              </a:spcBef>
              <a:buClr>
                <a:srgbClr val="00B0F0"/>
              </a:buClr>
              <a:buFont typeface="Wingdings" pitchFamily="2" charset="2"/>
              <a:buChar char="§"/>
              <a:tabLst>
                <a:tab pos="228600" algn="l"/>
              </a:tabLst>
            </a:pPr>
            <a:r>
              <a:rPr lang="en-US" sz="1800" b="1" dirty="0" smtClean="0">
                <a:solidFill>
                  <a:schemeClr val="bg1"/>
                </a:solidFill>
                <a:latin typeface="Arial" pitchFamily="34" charset="0"/>
                <a:cs typeface="Arial" pitchFamily="34" charset="0"/>
              </a:rPr>
              <a:t>Smart Lanes</a:t>
            </a:r>
            <a:endParaRPr lang="en-US" sz="1800" b="1"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8305800" y="6356350"/>
            <a:ext cx="381000" cy="365125"/>
          </a:xfrm>
        </p:spPr>
        <p:txBody>
          <a:bodyPr/>
          <a:lstStyle/>
          <a:p>
            <a:fld id="{20763E80-B9D1-446B-A1B0-0AD4E44595EF}" type="slidenum">
              <a:rPr lang="en-US" b="1" smtClean="0">
                <a:solidFill>
                  <a:schemeClr val="bg1"/>
                </a:solidFill>
              </a:rPr>
              <a:pPr/>
              <a:t>2</a:t>
            </a:fld>
            <a:endParaRPr lang="en-US" b="1" dirty="0">
              <a:solidFill>
                <a:schemeClr val="bg1"/>
              </a:solidFill>
            </a:endParaRPr>
          </a:p>
        </p:txBody>
      </p:sp>
      <p:sp>
        <p:nvSpPr>
          <p:cNvPr id="4" name="AutoShape 4" descr="Image result for emirates skycar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7" name="Straight Connector 6"/>
          <p:cNvCxnSpPr/>
          <p:nvPr/>
        </p:nvCxnSpPr>
        <p:spPr>
          <a:xfrm>
            <a:off x="404352" y="1447800"/>
            <a:ext cx="8434847"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bg1"/>
                </a:solidFill>
              </a:rPr>
              <a:t>Agenda</a:t>
            </a:r>
            <a:endParaRPr lang="en-US" sz="3200" b="0" spc="-50" dirty="0">
              <a:solidFill>
                <a:schemeClr val="bg1"/>
              </a:solidFill>
            </a:endParaRPr>
          </a:p>
        </p:txBody>
      </p:sp>
      <p:sp>
        <p:nvSpPr>
          <p:cNvPr id="5" name="Rectangle 4"/>
          <p:cNvSpPr/>
          <p:nvPr/>
        </p:nvSpPr>
        <p:spPr>
          <a:xfrm>
            <a:off x="304800" y="621268"/>
            <a:ext cx="2133918" cy="369332"/>
          </a:xfrm>
          <a:prstGeom prst="rect">
            <a:avLst/>
          </a:prstGeom>
        </p:spPr>
        <p:txBody>
          <a:bodyPr wrap="none">
            <a:spAutoFit/>
          </a:bodyPr>
          <a:lstStyle/>
          <a:p>
            <a:r>
              <a:rPr lang="en-US" b="1" dirty="0" smtClean="0">
                <a:solidFill>
                  <a:schemeClr val="bg1"/>
                </a:solidFill>
                <a:latin typeface="Arial" pitchFamily="34" charset="0"/>
                <a:cs typeface="Arial" pitchFamily="34" charset="0"/>
              </a:rPr>
              <a:t>Operating Budget</a:t>
            </a:r>
            <a:endParaRPr lang="en-US" b="1" dirty="0">
              <a:solidFill>
                <a:schemeClr val="bg1"/>
              </a:solidFill>
              <a:latin typeface="Arial" pitchFamily="34" charset="0"/>
              <a:cs typeface="Arial" pitchFamily="34" charset="0"/>
            </a:endParaRPr>
          </a:p>
        </p:txBody>
      </p:sp>
      <p:sp>
        <p:nvSpPr>
          <p:cNvPr id="3" name="TextBox 2"/>
          <p:cNvSpPr txBox="1"/>
          <p:nvPr/>
        </p:nvSpPr>
        <p:spPr>
          <a:xfrm>
            <a:off x="4129547" y="1676400"/>
            <a:ext cx="4862053" cy="2416046"/>
          </a:xfrm>
          <a:prstGeom prst="rect">
            <a:avLst/>
          </a:prstGeom>
          <a:noFill/>
        </p:spPr>
        <p:txBody>
          <a:bodyPr wrap="square" rtlCol="0">
            <a:spAutoFit/>
          </a:bodyPr>
          <a:lstStyle/>
          <a:p>
            <a:pPr marL="347472" indent="-347472">
              <a:spcBef>
                <a:spcPts val="600"/>
              </a:spcBef>
              <a:buClr>
                <a:srgbClr val="00B0F0"/>
              </a:buClr>
              <a:buFont typeface="Wingdings" pitchFamily="2" charset="2"/>
              <a:buChar char="§"/>
              <a:tabLst>
                <a:tab pos="228600" algn="l"/>
              </a:tabLst>
            </a:pPr>
            <a:r>
              <a:rPr lang="en-US" b="1" dirty="0" smtClean="0">
                <a:solidFill>
                  <a:schemeClr val="bg1"/>
                </a:solidFill>
                <a:latin typeface="Arial" pitchFamily="34" charset="0"/>
                <a:cs typeface="Arial" pitchFamily="34" charset="0"/>
              </a:rPr>
              <a:t>FY18 Highlights</a:t>
            </a:r>
          </a:p>
          <a:p>
            <a:pPr marL="347472" indent="-347472">
              <a:spcBef>
                <a:spcPts val="600"/>
              </a:spcBef>
              <a:buClr>
                <a:srgbClr val="00B0F0"/>
              </a:buClr>
              <a:buFont typeface="Wingdings" pitchFamily="2" charset="2"/>
              <a:buChar char="§"/>
              <a:tabLst>
                <a:tab pos="228600" algn="l"/>
              </a:tabLst>
            </a:pPr>
            <a:r>
              <a:rPr lang="en-US" b="1" dirty="0" smtClean="0">
                <a:solidFill>
                  <a:schemeClr val="bg1"/>
                </a:solidFill>
                <a:latin typeface="Arial" pitchFamily="34" charset="0"/>
                <a:cs typeface="Arial" pitchFamily="34" charset="0"/>
              </a:rPr>
              <a:t>Proposed </a:t>
            </a:r>
            <a:r>
              <a:rPr lang="en-US" b="1" dirty="0">
                <a:solidFill>
                  <a:schemeClr val="bg1"/>
                </a:solidFill>
                <a:latin typeface="Arial" pitchFamily="34" charset="0"/>
                <a:cs typeface="Arial" pitchFamily="34" charset="0"/>
              </a:rPr>
              <a:t>Operating Revenue Plan</a:t>
            </a:r>
          </a:p>
          <a:p>
            <a:pPr marL="347472" indent="-347472">
              <a:spcBef>
                <a:spcPts val="600"/>
              </a:spcBef>
              <a:buClr>
                <a:srgbClr val="00B0F0"/>
              </a:buClr>
              <a:buFont typeface="Wingdings" pitchFamily="2" charset="2"/>
              <a:buChar char="§"/>
              <a:tabLst>
                <a:tab pos="228600" algn="l"/>
              </a:tabLst>
            </a:pPr>
            <a:r>
              <a:rPr lang="en-US" b="1" dirty="0">
                <a:solidFill>
                  <a:schemeClr val="bg1"/>
                </a:solidFill>
                <a:latin typeface="Arial" pitchFamily="34" charset="0"/>
                <a:cs typeface="Arial" pitchFamily="34" charset="0"/>
              </a:rPr>
              <a:t>Proposed Operating </a:t>
            </a:r>
            <a:r>
              <a:rPr lang="en-US" b="1" dirty="0" smtClean="0">
                <a:solidFill>
                  <a:schemeClr val="bg1"/>
                </a:solidFill>
                <a:latin typeface="Arial" pitchFamily="34" charset="0"/>
                <a:cs typeface="Arial" pitchFamily="34" charset="0"/>
              </a:rPr>
              <a:t>Expenses</a:t>
            </a:r>
            <a:endParaRPr lang="en-US" b="1" dirty="0">
              <a:solidFill>
                <a:schemeClr val="bg1"/>
              </a:solidFill>
              <a:latin typeface="Arial" pitchFamily="34" charset="0"/>
              <a:cs typeface="Arial" pitchFamily="34" charset="0"/>
            </a:endParaRPr>
          </a:p>
          <a:p>
            <a:pPr marL="347472" indent="-347472">
              <a:spcBef>
                <a:spcPts val="600"/>
              </a:spcBef>
              <a:buClr>
                <a:srgbClr val="00B0F0"/>
              </a:buClr>
              <a:buFont typeface="Wingdings" pitchFamily="2" charset="2"/>
              <a:buChar char="§"/>
              <a:tabLst>
                <a:tab pos="228600" algn="l"/>
              </a:tabLst>
            </a:pPr>
            <a:r>
              <a:rPr lang="en-US" b="1" dirty="0">
                <a:solidFill>
                  <a:schemeClr val="bg1"/>
                </a:solidFill>
                <a:latin typeface="Arial" pitchFamily="34" charset="0"/>
                <a:cs typeface="Arial" pitchFamily="34" charset="0"/>
              </a:rPr>
              <a:t>Debt Service </a:t>
            </a:r>
            <a:r>
              <a:rPr lang="en-US" b="1" dirty="0" smtClean="0">
                <a:solidFill>
                  <a:schemeClr val="bg1"/>
                </a:solidFill>
                <a:latin typeface="Arial" pitchFamily="34" charset="0"/>
                <a:cs typeface="Arial" pitchFamily="34" charset="0"/>
              </a:rPr>
              <a:t>Coverage GARBS</a:t>
            </a:r>
            <a:endParaRPr lang="en-US" b="1" dirty="0">
              <a:solidFill>
                <a:schemeClr val="bg1"/>
              </a:solidFill>
              <a:latin typeface="Arial" pitchFamily="34" charset="0"/>
              <a:cs typeface="Arial" pitchFamily="34" charset="0"/>
            </a:endParaRPr>
          </a:p>
          <a:p>
            <a:pPr marL="347472" indent="-347472">
              <a:spcBef>
                <a:spcPts val="600"/>
              </a:spcBef>
              <a:buClr>
                <a:srgbClr val="00B0F0"/>
              </a:buClr>
              <a:buFont typeface="Wingdings" pitchFamily="2" charset="2"/>
              <a:buChar char="§"/>
              <a:tabLst>
                <a:tab pos="228600" algn="l"/>
              </a:tabLst>
            </a:pPr>
            <a:r>
              <a:rPr lang="en-US" b="1" dirty="0" smtClean="0">
                <a:solidFill>
                  <a:schemeClr val="bg1"/>
                </a:solidFill>
                <a:latin typeface="Arial" pitchFamily="34" charset="0"/>
                <a:cs typeface="Arial" pitchFamily="34" charset="0"/>
              </a:rPr>
              <a:t>Bridge to Operational Breakout</a:t>
            </a:r>
            <a:endParaRPr lang="en-US" b="1" dirty="0">
              <a:solidFill>
                <a:schemeClr val="bg1"/>
              </a:solidFill>
              <a:latin typeface="Arial" pitchFamily="34" charset="0"/>
              <a:cs typeface="Arial" pitchFamily="34" charset="0"/>
            </a:endParaRPr>
          </a:p>
          <a:p>
            <a:pPr marL="347472" indent="-347472">
              <a:spcBef>
                <a:spcPts val="600"/>
              </a:spcBef>
              <a:buClr>
                <a:srgbClr val="00B0F0"/>
              </a:buClr>
              <a:buFont typeface="Wingdings" pitchFamily="2" charset="2"/>
              <a:buChar char="§"/>
              <a:tabLst>
                <a:tab pos="228600" algn="l"/>
              </a:tabLst>
            </a:pPr>
            <a:r>
              <a:rPr lang="en-US" b="1" dirty="0">
                <a:solidFill>
                  <a:schemeClr val="bg1"/>
                </a:solidFill>
                <a:latin typeface="Arial" pitchFamily="34" charset="0"/>
                <a:cs typeface="Arial" pitchFamily="34" charset="0"/>
              </a:rPr>
              <a:t>Proposed Personnel Actions</a:t>
            </a:r>
          </a:p>
          <a:p>
            <a:pPr marL="347472" indent="-347472">
              <a:buClr>
                <a:srgbClr val="00B0F0"/>
              </a:buClr>
            </a:pPr>
            <a:endParaRPr lang="en-US" dirty="0">
              <a:solidFill>
                <a:schemeClr val="bg1"/>
              </a:solidFill>
            </a:endParaRPr>
          </a:p>
        </p:txBody>
      </p:sp>
      <p:pic>
        <p:nvPicPr>
          <p:cNvPr id="15" name="Picture 14" descr="HJ_logo_2c_White-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04800"/>
            <a:ext cx="2053779" cy="335451"/>
          </a:xfrm>
          <a:prstGeom prst="rect">
            <a:avLst/>
          </a:prstGeom>
        </p:spPr>
      </p:pic>
    </p:spTree>
    <p:extLst>
      <p:ext uri="{BB962C8B-B14F-4D97-AF65-F5344CB8AC3E}">
        <p14:creationId xmlns:p14="http://schemas.microsoft.com/office/powerpoint/2010/main" val="3560345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l="12219" t="6861" r="10867" b="16515"/>
          <a:stretch/>
        </p:blipFill>
        <p:spPr>
          <a:xfrm>
            <a:off x="0" y="0"/>
            <a:ext cx="9220200" cy="6858000"/>
          </a:xfrm>
          <a:prstGeom prst="rect">
            <a:avLst/>
          </a:prstGeom>
        </p:spPr>
      </p:pic>
      <p:sp>
        <p:nvSpPr>
          <p:cNvPr id="5" name="Rectangle 4"/>
          <p:cNvSpPr/>
          <p:nvPr/>
        </p:nvSpPr>
        <p:spPr>
          <a:xfrm>
            <a:off x="2089627" y="990600"/>
            <a:ext cx="5132439" cy="1457660"/>
          </a:xfrm>
          <a:prstGeom prst="rect">
            <a:avLst/>
          </a:prstGeom>
          <a:solidFill>
            <a:srgbClr val="00B0F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venir Black"/>
              <a:cs typeface="Avenir Black"/>
            </a:endParaRPr>
          </a:p>
        </p:txBody>
      </p:sp>
      <p:sp>
        <p:nvSpPr>
          <p:cNvPr id="6" name="TextBox 5"/>
          <p:cNvSpPr txBox="1"/>
          <p:nvPr/>
        </p:nvSpPr>
        <p:spPr>
          <a:xfrm>
            <a:off x="2089627" y="1123385"/>
            <a:ext cx="5132440" cy="507831"/>
          </a:xfrm>
          <a:prstGeom prst="rect">
            <a:avLst/>
          </a:prstGeom>
          <a:noFill/>
        </p:spPr>
        <p:txBody>
          <a:bodyPr wrap="square" rtlCol="0">
            <a:spAutoFit/>
          </a:bodyPr>
          <a:lstStyle/>
          <a:p>
            <a:pPr algn="ctr"/>
            <a:r>
              <a:rPr lang="en-US" sz="2700" b="1" dirty="0">
                <a:solidFill>
                  <a:schemeClr val="bg1"/>
                </a:solidFill>
                <a:latin typeface="Arial" charset="0"/>
                <a:ea typeface="Arial" charset="0"/>
                <a:cs typeface="Arial" charset="0"/>
              </a:rPr>
              <a:t>VISION</a:t>
            </a:r>
          </a:p>
        </p:txBody>
      </p:sp>
      <p:sp>
        <p:nvSpPr>
          <p:cNvPr id="7" name="Rectangle 6"/>
          <p:cNvSpPr/>
          <p:nvPr/>
        </p:nvSpPr>
        <p:spPr>
          <a:xfrm>
            <a:off x="-16934" y="1649558"/>
            <a:ext cx="9160934" cy="553998"/>
          </a:xfrm>
          <a:prstGeom prst="rect">
            <a:avLst/>
          </a:prstGeom>
        </p:spPr>
        <p:txBody>
          <a:bodyPr wrap="square">
            <a:spAutoFit/>
          </a:bodyPr>
          <a:lstStyle/>
          <a:p>
            <a:pPr algn="ctr">
              <a:spcBef>
                <a:spcPts val="300"/>
              </a:spcBef>
            </a:pPr>
            <a:r>
              <a:rPr lang="en-US" sz="1500" dirty="0">
                <a:solidFill>
                  <a:schemeClr val="bg1"/>
                </a:solidFill>
                <a:latin typeface="Arial" charset="0"/>
                <a:ea typeface="Arial" charset="0"/>
                <a:cs typeface="Arial" charset="0"/>
              </a:rPr>
              <a:t>To be the global leader in airport efficiency </a:t>
            </a:r>
            <a:r>
              <a:rPr lang="en-US" sz="1500" dirty="0" smtClean="0">
                <a:solidFill>
                  <a:schemeClr val="bg1"/>
                </a:solidFill>
                <a:latin typeface="Arial" charset="0"/>
                <a:ea typeface="Arial" charset="0"/>
                <a:cs typeface="Arial" charset="0"/>
              </a:rPr>
              <a:t/>
            </a:r>
            <a:br>
              <a:rPr lang="en-US" sz="1500" dirty="0" smtClean="0">
                <a:solidFill>
                  <a:schemeClr val="bg1"/>
                </a:solidFill>
                <a:latin typeface="Arial" charset="0"/>
                <a:ea typeface="Arial" charset="0"/>
                <a:cs typeface="Arial" charset="0"/>
              </a:rPr>
            </a:br>
            <a:r>
              <a:rPr lang="en-US" sz="1500" dirty="0" smtClean="0">
                <a:solidFill>
                  <a:schemeClr val="bg1"/>
                </a:solidFill>
                <a:latin typeface="Arial" charset="0"/>
                <a:ea typeface="Arial" charset="0"/>
                <a:cs typeface="Arial" charset="0"/>
              </a:rPr>
              <a:t>and customer service </a:t>
            </a:r>
            <a:r>
              <a:rPr lang="en-US" sz="1500" dirty="0">
                <a:solidFill>
                  <a:schemeClr val="bg1"/>
                </a:solidFill>
                <a:latin typeface="Arial" charset="0"/>
                <a:ea typeface="Arial" charset="0"/>
                <a:cs typeface="Arial" charset="0"/>
              </a:rPr>
              <a:t>excellence. </a:t>
            </a:r>
          </a:p>
        </p:txBody>
      </p:sp>
      <p:sp>
        <p:nvSpPr>
          <p:cNvPr id="8" name="Rectangle 7"/>
          <p:cNvSpPr/>
          <p:nvPr/>
        </p:nvSpPr>
        <p:spPr>
          <a:xfrm>
            <a:off x="2089627" y="2897612"/>
            <a:ext cx="5132439" cy="2357729"/>
          </a:xfrm>
          <a:prstGeom prst="rect">
            <a:avLst/>
          </a:prstGeom>
          <a:solidFill>
            <a:srgbClr val="00B0F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venir Black"/>
              <a:cs typeface="Avenir Black"/>
            </a:endParaRPr>
          </a:p>
        </p:txBody>
      </p:sp>
      <p:sp>
        <p:nvSpPr>
          <p:cNvPr id="9" name="TextBox 8"/>
          <p:cNvSpPr txBox="1"/>
          <p:nvPr/>
        </p:nvSpPr>
        <p:spPr>
          <a:xfrm>
            <a:off x="2089627" y="3135740"/>
            <a:ext cx="5132440" cy="507831"/>
          </a:xfrm>
          <a:prstGeom prst="rect">
            <a:avLst/>
          </a:prstGeom>
          <a:noFill/>
        </p:spPr>
        <p:txBody>
          <a:bodyPr wrap="square" rtlCol="0">
            <a:spAutoFit/>
          </a:bodyPr>
          <a:lstStyle/>
          <a:p>
            <a:pPr algn="ctr"/>
            <a:r>
              <a:rPr lang="en-US" sz="2700" b="1" dirty="0">
                <a:solidFill>
                  <a:schemeClr val="bg1"/>
                </a:solidFill>
                <a:latin typeface="Arial" charset="0"/>
                <a:ea typeface="Arial" charset="0"/>
                <a:cs typeface="Arial" charset="0"/>
              </a:rPr>
              <a:t>MISSION</a:t>
            </a:r>
          </a:p>
        </p:txBody>
      </p:sp>
      <p:sp>
        <p:nvSpPr>
          <p:cNvPr id="10" name="Rectangle 9"/>
          <p:cNvSpPr/>
          <p:nvPr/>
        </p:nvSpPr>
        <p:spPr>
          <a:xfrm>
            <a:off x="2322943" y="3614684"/>
            <a:ext cx="4628934" cy="1810752"/>
          </a:xfrm>
          <a:prstGeom prst="rect">
            <a:avLst/>
          </a:prstGeom>
        </p:spPr>
        <p:txBody>
          <a:bodyPr wrap="square">
            <a:spAutoFit/>
          </a:bodyPr>
          <a:lstStyle/>
          <a:p>
            <a:pPr algn="ctr">
              <a:spcBef>
                <a:spcPts val="300"/>
              </a:spcBef>
            </a:pPr>
            <a:r>
              <a:rPr lang="en-US" sz="1500" dirty="0">
                <a:solidFill>
                  <a:schemeClr val="bg1"/>
                </a:solidFill>
                <a:latin typeface="Arial" charset="0"/>
                <a:ea typeface="Arial" charset="0"/>
                <a:cs typeface="Arial" charset="0"/>
              </a:rPr>
              <a:t>Our mission is to provide the Atlanta region a safe, secure and cost-competitive gateway to the world that drives economic development, operates </a:t>
            </a:r>
            <a:r>
              <a:rPr lang="en-US" sz="1500" dirty="0" smtClean="0">
                <a:solidFill>
                  <a:schemeClr val="bg1"/>
                </a:solidFill>
                <a:latin typeface="Arial" charset="0"/>
                <a:ea typeface="Arial" charset="0"/>
                <a:cs typeface="Arial" charset="0"/>
              </a:rPr>
              <a:t/>
            </a:r>
            <a:br>
              <a:rPr lang="en-US" sz="1500" dirty="0" smtClean="0">
                <a:solidFill>
                  <a:schemeClr val="bg1"/>
                </a:solidFill>
                <a:latin typeface="Arial" charset="0"/>
                <a:ea typeface="Arial" charset="0"/>
                <a:cs typeface="Arial" charset="0"/>
              </a:rPr>
            </a:br>
            <a:r>
              <a:rPr lang="en-US" sz="1500" dirty="0" smtClean="0">
                <a:solidFill>
                  <a:schemeClr val="bg1"/>
                </a:solidFill>
                <a:latin typeface="Arial" charset="0"/>
                <a:ea typeface="Arial" charset="0"/>
                <a:cs typeface="Arial" charset="0"/>
              </a:rPr>
              <a:t>with </a:t>
            </a:r>
            <a:r>
              <a:rPr lang="en-US" sz="1500" dirty="0">
                <a:solidFill>
                  <a:schemeClr val="bg1"/>
                </a:solidFill>
                <a:latin typeface="Arial" charset="0"/>
                <a:ea typeface="Arial" charset="0"/>
                <a:cs typeface="Arial" charset="0"/>
              </a:rPr>
              <a:t>the highest level of customer service </a:t>
            </a:r>
            <a:r>
              <a:rPr lang="en-US" sz="1500" dirty="0" smtClean="0">
                <a:solidFill>
                  <a:schemeClr val="bg1"/>
                </a:solidFill>
                <a:latin typeface="Arial" charset="0"/>
                <a:ea typeface="Arial" charset="0"/>
                <a:cs typeface="Arial" charset="0"/>
              </a:rPr>
              <a:t/>
            </a:r>
            <a:br>
              <a:rPr lang="en-US" sz="1500" dirty="0" smtClean="0">
                <a:solidFill>
                  <a:schemeClr val="bg1"/>
                </a:solidFill>
                <a:latin typeface="Arial" charset="0"/>
                <a:ea typeface="Arial" charset="0"/>
                <a:cs typeface="Arial" charset="0"/>
              </a:rPr>
            </a:br>
            <a:r>
              <a:rPr lang="en-US" sz="1500" dirty="0" smtClean="0">
                <a:solidFill>
                  <a:schemeClr val="bg1"/>
                </a:solidFill>
                <a:latin typeface="Arial" charset="0"/>
                <a:ea typeface="Arial" charset="0"/>
                <a:cs typeface="Arial" charset="0"/>
              </a:rPr>
              <a:t>and </a:t>
            </a:r>
            <a:r>
              <a:rPr lang="en-US" sz="1500" dirty="0">
                <a:solidFill>
                  <a:schemeClr val="bg1"/>
                </a:solidFill>
                <a:latin typeface="Arial" charset="0"/>
                <a:ea typeface="Arial" charset="0"/>
                <a:cs typeface="Arial" charset="0"/>
              </a:rPr>
              <a:t>efficiency, and exercises fiscal </a:t>
            </a:r>
            <a:r>
              <a:rPr lang="en-US" sz="1500" dirty="0" smtClean="0">
                <a:solidFill>
                  <a:schemeClr val="bg1"/>
                </a:solidFill>
                <a:latin typeface="Arial" charset="0"/>
                <a:ea typeface="Arial" charset="0"/>
                <a:cs typeface="Arial" charset="0"/>
              </a:rPr>
              <a:t/>
            </a:r>
            <a:br>
              <a:rPr lang="en-US" sz="1500" dirty="0" smtClean="0">
                <a:solidFill>
                  <a:schemeClr val="bg1"/>
                </a:solidFill>
                <a:latin typeface="Arial" charset="0"/>
                <a:ea typeface="Arial" charset="0"/>
                <a:cs typeface="Arial" charset="0"/>
              </a:rPr>
            </a:br>
            <a:r>
              <a:rPr lang="en-US" sz="1500" dirty="0" smtClean="0">
                <a:solidFill>
                  <a:schemeClr val="bg1"/>
                </a:solidFill>
                <a:latin typeface="Arial" charset="0"/>
                <a:ea typeface="Arial" charset="0"/>
                <a:cs typeface="Arial" charset="0"/>
              </a:rPr>
              <a:t>and environmental </a:t>
            </a:r>
            <a:r>
              <a:rPr lang="en-US" sz="1500" dirty="0">
                <a:solidFill>
                  <a:schemeClr val="bg1"/>
                </a:solidFill>
                <a:latin typeface="Arial" charset="0"/>
                <a:ea typeface="Arial" charset="0"/>
                <a:cs typeface="Arial" charset="0"/>
              </a:rPr>
              <a:t>responsibility.</a:t>
            </a:r>
          </a:p>
          <a:p>
            <a:pPr algn="ctr">
              <a:spcBef>
                <a:spcPts val="750"/>
              </a:spcBef>
            </a:pPr>
            <a:r>
              <a:rPr lang="en-US" sz="1500" dirty="0">
                <a:solidFill>
                  <a:schemeClr val="bg1"/>
                </a:solidFill>
                <a:latin typeface="Arial" charset="0"/>
                <a:ea typeface="Arial" charset="0"/>
                <a:cs typeface="Arial" charset="0"/>
              </a:rPr>
              <a:t> </a:t>
            </a:r>
          </a:p>
        </p:txBody>
      </p:sp>
      <p:pic>
        <p:nvPicPr>
          <p:cNvPr id="13" name="Picture 12" descr="HJ_logo_2c_White-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04800"/>
            <a:ext cx="2053779" cy="335451"/>
          </a:xfrm>
          <a:prstGeom prst="rect">
            <a:avLst/>
          </a:prstGeom>
        </p:spPr>
      </p:pic>
      <p:sp>
        <p:nvSpPr>
          <p:cNvPr id="12" name="Slide Number Placeholder 1"/>
          <p:cNvSpPr>
            <a:spLocks noGrp="1"/>
          </p:cNvSpPr>
          <p:nvPr>
            <p:ph type="sldNum" sz="quarter" idx="12"/>
          </p:nvPr>
        </p:nvSpPr>
        <p:spPr>
          <a:xfrm>
            <a:off x="8305800" y="6356350"/>
            <a:ext cx="381000" cy="365125"/>
          </a:xfrm>
        </p:spPr>
        <p:txBody>
          <a:bodyPr/>
          <a:lstStyle/>
          <a:p>
            <a:fld id="{20763E80-B9D1-446B-A1B0-0AD4E44595EF}" type="slidenum">
              <a:rPr lang="en-US" b="1" smtClean="0">
                <a:solidFill>
                  <a:schemeClr val="bg1"/>
                </a:solidFill>
              </a:rPr>
              <a:pPr/>
              <a:t>3</a:t>
            </a:fld>
            <a:endParaRPr lang="en-US" b="1" dirty="0">
              <a:solidFill>
                <a:schemeClr val="bg1"/>
              </a:solidFill>
            </a:endParaRPr>
          </a:p>
        </p:txBody>
      </p:sp>
    </p:spTree>
    <p:extLst>
      <p:ext uri="{BB962C8B-B14F-4D97-AF65-F5344CB8AC3E}">
        <p14:creationId xmlns:p14="http://schemas.microsoft.com/office/powerpoint/2010/main" val="3711291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4</a:t>
            </a:fld>
            <a:endParaRPr lang="en-US" b="1" dirty="0">
              <a:solidFill>
                <a:schemeClr val="tx1"/>
              </a:solidFill>
            </a:endParaRPr>
          </a:p>
        </p:txBody>
      </p:sp>
      <p:pic>
        <p:nvPicPr>
          <p:cNvPr id="7" name="Picture 6" descr="Hartsfield-Jackson Atlanta International Airpor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ATL’s Strategic Priorities</a:t>
            </a:r>
            <a:endParaRPr lang="en-US" sz="3200" b="0" spc="-50" dirty="0">
              <a:solidFill>
                <a:schemeClr val="tx1"/>
              </a:solidFill>
            </a:endParaRPr>
          </a:p>
        </p:txBody>
      </p:sp>
      <p:sp>
        <p:nvSpPr>
          <p:cNvPr id="10" name="Rectangle 9"/>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851" t="6243" r="7896" b="7487"/>
          <a:stretch/>
        </p:blipFill>
        <p:spPr>
          <a:xfrm>
            <a:off x="1981200" y="1524000"/>
            <a:ext cx="5031419" cy="5091436"/>
          </a:xfrm>
          <a:prstGeom prst="rect">
            <a:avLst/>
          </a:prstGeom>
        </p:spPr>
      </p:pic>
    </p:spTree>
    <p:extLst>
      <p:ext uri="{BB962C8B-B14F-4D97-AF65-F5344CB8AC3E}">
        <p14:creationId xmlns:p14="http://schemas.microsoft.com/office/powerpoint/2010/main" val="1312053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tx1"/>
                </a:solidFill>
              </a:rPr>
              <a:pPr/>
              <a:t>5</a:t>
            </a:fld>
            <a:endParaRPr lang="en-US" b="1" dirty="0">
              <a:solidFill>
                <a:schemeClr val="tx1"/>
              </a:solidFill>
            </a:endParaRPr>
          </a:p>
        </p:txBody>
      </p:sp>
      <p:pic>
        <p:nvPicPr>
          <p:cNvPr id="53" name="Picture 52"/>
          <p:cNvPicPr/>
          <p:nvPr/>
        </p:nvPicPr>
        <p:blipFill rotWithShape="1">
          <a:blip r:embed="rId3" cstate="print">
            <a:extLst>
              <a:ext uri="{28A0092B-C50C-407E-A947-70E740481C1C}">
                <a14:useLocalDpi xmlns:a14="http://schemas.microsoft.com/office/drawing/2010/main" val="0"/>
              </a:ext>
            </a:extLst>
          </a:blip>
          <a:srcRect t="12065"/>
          <a:stretch/>
        </p:blipFill>
        <p:spPr bwMode="auto">
          <a:xfrm>
            <a:off x="533400" y="1886115"/>
            <a:ext cx="8077200" cy="4097245"/>
          </a:xfrm>
          <a:prstGeom prst="rect">
            <a:avLst/>
          </a:prstGeom>
          <a:noFill/>
          <a:ln>
            <a:noFill/>
          </a:ln>
        </p:spPr>
      </p:pic>
      <p:pic>
        <p:nvPicPr>
          <p:cNvPr id="7" name="Picture 6"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Organizational Chart: Aviation</a:t>
            </a:r>
            <a:endParaRPr lang="en-US" sz="3200" b="0" spc="-50" dirty="0">
              <a:solidFill>
                <a:schemeClr val="tx1"/>
              </a:solidFill>
            </a:endParaRPr>
          </a:p>
        </p:txBody>
      </p:sp>
      <p:sp>
        <p:nvSpPr>
          <p:cNvPr id="10" name="Rectangle 9"/>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spTree>
    <p:extLst>
      <p:ext uri="{BB962C8B-B14F-4D97-AF65-F5344CB8AC3E}">
        <p14:creationId xmlns:p14="http://schemas.microsoft.com/office/powerpoint/2010/main" val="219378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029359217"/>
              </p:ext>
            </p:extLst>
          </p:nvPr>
        </p:nvGraphicFramePr>
        <p:xfrm>
          <a:off x="533400" y="1643945"/>
          <a:ext cx="8153400" cy="4833947"/>
        </p:xfrm>
        <a:graphic>
          <a:graphicData uri="http://schemas.openxmlformats.org/drawingml/2006/table">
            <a:tbl>
              <a:tblPr firstRow="1" bandRow="1">
                <a:tableStyleId>{21E4AEA4-8DFA-4A89-87EB-49C32662AFE0}</a:tableStyleId>
              </a:tblPr>
              <a:tblGrid>
                <a:gridCol w="1630680"/>
                <a:gridCol w="1630680"/>
                <a:gridCol w="1630680"/>
                <a:gridCol w="1630680"/>
                <a:gridCol w="1630680"/>
              </a:tblGrid>
              <a:tr h="628264">
                <a:tc>
                  <a:txBody>
                    <a:bodyPr/>
                    <a:lstStyle/>
                    <a:p>
                      <a:endParaRPr lang="en-US" dirty="0"/>
                    </a:p>
                  </a:txBody>
                  <a:tcPr>
                    <a:solidFill>
                      <a:srgbClr val="00B0F0"/>
                    </a:solidFill>
                  </a:tcPr>
                </a:tc>
                <a:tc>
                  <a:txBody>
                    <a:bodyPr/>
                    <a:lstStyle/>
                    <a:p>
                      <a:pPr algn="ctr"/>
                      <a:r>
                        <a:rPr lang="en-US" dirty="0" smtClean="0"/>
                        <a:t>FY 2015 </a:t>
                      </a:r>
                    </a:p>
                    <a:p>
                      <a:pPr algn="ctr"/>
                      <a:r>
                        <a:rPr lang="en-US" dirty="0" smtClean="0"/>
                        <a:t>Actual</a:t>
                      </a:r>
                      <a:endParaRPr lang="en-US" dirty="0"/>
                    </a:p>
                  </a:txBody>
                  <a:tcPr>
                    <a:solidFill>
                      <a:srgbClr val="00B0F0"/>
                    </a:solidFill>
                  </a:tcPr>
                </a:tc>
                <a:tc>
                  <a:txBody>
                    <a:bodyPr/>
                    <a:lstStyle/>
                    <a:p>
                      <a:pPr algn="ctr"/>
                      <a:r>
                        <a:rPr lang="en-US" dirty="0" smtClean="0"/>
                        <a:t>FY 2016 </a:t>
                      </a:r>
                    </a:p>
                    <a:p>
                      <a:pPr algn="ctr"/>
                      <a:r>
                        <a:rPr lang="en-US" dirty="0" smtClean="0"/>
                        <a:t>Actual</a:t>
                      </a:r>
                      <a:endParaRPr lang="en-US" dirty="0"/>
                    </a:p>
                  </a:txBody>
                  <a:tcPr>
                    <a:solidFill>
                      <a:srgbClr val="00B0F0"/>
                    </a:solidFill>
                  </a:tcPr>
                </a:tc>
                <a:tc>
                  <a:txBody>
                    <a:bodyPr/>
                    <a:lstStyle/>
                    <a:p>
                      <a:pPr algn="ctr"/>
                      <a:r>
                        <a:rPr lang="en-US" dirty="0" smtClean="0"/>
                        <a:t>FY 2017</a:t>
                      </a:r>
                    </a:p>
                    <a:p>
                      <a:pPr algn="ctr"/>
                      <a:r>
                        <a:rPr lang="en-US" dirty="0" smtClean="0"/>
                        <a:t>Projected</a:t>
                      </a:r>
                      <a:endParaRPr lang="en-US" dirty="0"/>
                    </a:p>
                  </a:txBody>
                  <a:tcPr>
                    <a:solidFill>
                      <a:srgbClr val="00B0F0"/>
                    </a:solidFill>
                  </a:tcPr>
                </a:tc>
                <a:tc>
                  <a:txBody>
                    <a:bodyPr/>
                    <a:lstStyle/>
                    <a:p>
                      <a:pPr algn="ctr"/>
                      <a:r>
                        <a:rPr lang="en-US" dirty="0" smtClean="0"/>
                        <a:t>FY 2018 </a:t>
                      </a:r>
                    </a:p>
                    <a:p>
                      <a:pPr algn="ctr"/>
                      <a:r>
                        <a:rPr lang="en-US" dirty="0" smtClean="0"/>
                        <a:t>Target</a:t>
                      </a:r>
                      <a:endParaRPr lang="en-US" dirty="0"/>
                    </a:p>
                  </a:txBody>
                  <a:tcPr>
                    <a:solidFill>
                      <a:srgbClr val="00B0F0"/>
                    </a:solidFill>
                  </a:tcPr>
                </a:tc>
              </a:tr>
              <a:tr h="762892">
                <a:tc>
                  <a:txBody>
                    <a:bodyPr/>
                    <a:lstStyle/>
                    <a:p>
                      <a:pPr algn="l"/>
                      <a:r>
                        <a:rPr lang="en-US" sz="1500" dirty="0" smtClean="0"/>
                        <a:t>Airport Customer Satisfaction</a:t>
                      </a:r>
                      <a:endParaRPr lang="en-US" sz="1500" dirty="0"/>
                    </a:p>
                  </a:txBody>
                  <a:tcPr>
                    <a:solidFill>
                      <a:schemeClr val="accent1">
                        <a:lumMod val="20000"/>
                        <a:lumOff val="80000"/>
                      </a:schemeClr>
                    </a:solidFill>
                  </a:tcPr>
                </a:tc>
                <a:tc>
                  <a:txBody>
                    <a:bodyPr/>
                    <a:lstStyle/>
                    <a:p>
                      <a:pPr algn="ctr"/>
                      <a:r>
                        <a:rPr lang="en-US" sz="1500" dirty="0" smtClean="0"/>
                        <a:t>N/A</a:t>
                      </a:r>
                      <a:endParaRPr lang="en-US" sz="1500" dirty="0"/>
                    </a:p>
                  </a:txBody>
                  <a:tcPr>
                    <a:solidFill>
                      <a:schemeClr val="accent1">
                        <a:lumMod val="20000"/>
                        <a:lumOff val="80000"/>
                      </a:schemeClr>
                    </a:solidFill>
                  </a:tcPr>
                </a:tc>
                <a:tc>
                  <a:txBody>
                    <a:bodyPr/>
                    <a:lstStyle/>
                    <a:p>
                      <a:pPr algn="ctr"/>
                      <a:r>
                        <a:rPr lang="en-US" sz="1500" dirty="0" smtClean="0"/>
                        <a:t>N/A</a:t>
                      </a:r>
                      <a:endParaRPr lang="en-US" sz="1500" dirty="0"/>
                    </a:p>
                  </a:txBody>
                  <a:tcPr>
                    <a:solidFill>
                      <a:schemeClr val="accent1">
                        <a:lumMod val="20000"/>
                        <a:lumOff val="80000"/>
                      </a:schemeClr>
                    </a:solidFill>
                  </a:tcPr>
                </a:tc>
                <a:tc>
                  <a:txBody>
                    <a:bodyPr/>
                    <a:lstStyle/>
                    <a:p>
                      <a:pPr algn="ctr"/>
                      <a:r>
                        <a:rPr lang="en-US" sz="1500" dirty="0" smtClean="0"/>
                        <a:t>85%</a:t>
                      </a:r>
                      <a:endParaRPr lang="en-US" sz="1500" dirty="0"/>
                    </a:p>
                  </a:txBody>
                  <a:tcPr>
                    <a:solidFill>
                      <a:schemeClr val="accent1">
                        <a:lumMod val="20000"/>
                        <a:lumOff val="80000"/>
                      </a:schemeClr>
                    </a:solidFill>
                  </a:tcPr>
                </a:tc>
                <a:tc>
                  <a:txBody>
                    <a:bodyPr/>
                    <a:lstStyle/>
                    <a:p>
                      <a:pPr algn="ctr"/>
                      <a:r>
                        <a:rPr lang="en-US" sz="1500" dirty="0" smtClean="0"/>
                        <a:t>85%</a:t>
                      </a:r>
                      <a:endParaRPr lang="en-US" sz="1500" dirty="0"/>
                    </a:p>
                  </a:txBody>
                  <a:tcPr>
                    <a:solidFill>
                      <a:schemeClr val="accent1">
                        <a:lumMod val="20000"/>
                        <a:lumOff val="80000"/>
                      </a:schemeClr>
                    </a:solidFill>
                  </a:tcPr>
                </a:tc>
              </a:tr>
              <a:tr h="538512">
                <a:tc>
                  <a:txBody>
                    <a:bodyPr/>
                    <a:lstStyle/>
                    <a:p>
                      <a:r>
                        <a:rPr lang="en-US" sz="1500" dirty="0" smtClean="0"/>
                        <a:t>Bond Coverage Factor (Garbs)</a:t>
                      </a:r>
                      <a:endParaRPr lang="en-US" sz="1500" dirty="0"/>
                    </a:p>
                  </a:txBody>
                  <a:tcPr>
                    <a:solidFill>
                      <a:schemeClr val="bg1"/>
                    </a:solidFill>
                  </a:tcPr>
                </a:tc>
                <a:tc>
                  <a:txBody>
                    <a:bodyPr/>
                    <a:lstStyle/>
                    <a:p>
                      <a:pPr algn="ctr"/>
                      <a:r>
                        <a:rPr lang="en-US" sz="1500" dirty="0" smtClean="0"/>
                        <a:t>1.88</a:t>
                      </a:r>
                      <a:endParaRPr lang="en-US" sz="1500" dirty="0"/>
                    </a:p>
                  </a:txBody>
                  <a:tcPr>
                    <a:noFill/>
                  </a:tcPr>
                </a:tc>
                <a:tc>
                  <a:txBody>
                    <a:bodyPr/>
                    <a:lstStyle/>
                    <a:p>
                      <a:pPr algn="ctr"/>
                      <a:r>
                        <a:rPr lang="en-US" sz="1500" dirty="0" smtClean="0"/>
                        <a:t>2.06</a:t>
                      </a:r>
                      <a:endParaRPr lang="en-US" sz="1500" dirty="0"/>
                    </a:p>
                  </a:txBody>
                  <a:tcPr>
                    <a:noFill/>
                  </a:tcPr>
                </a:tc>
                <a:tc>
                  <a:txBody>
                    <a:bodyPr/>
                    <a:lstStyle/>
                    <a:p>
                      <a:pPr algn="ctr"/>
                      <a:r>
                        <a:rPr lang="en-US" sz="1500" dirty="0" smtClean="0"/>
                        <a:t>1.73</a:t>
                      </a:r>
                      <a:endParaRPr lang="en-US" sz="1500" dirty="0"/>
                    </a:p>
                  </a:txBody>
                  <a:tcPr>
                    <a:noFill/>
                  </a:tcPr>
                </a:tc>
                <a:tc>
                  <a:txBody>
                    <a:bodyPr/>
                    <a:lstStyle/>
                    <a:p>
                      <a:pPr algn="ctr"/>
                      <a:r>
                        <a:rPr lang="en-US" sz="1500" dirty="0" smtClean="0"/>
                        <a:t>1.60</a:t>
                      </a:r>
                      <a:endParaRPr lang="en-US" sz="1500" dirty="0"/>
                    </a:p>
                  </a:txBody>
                  <a:tcPr>
                    <a:noFill/>
                  </a:tcPr>
                </a:tc>
              </a:tr>
              <a:tr h="762892">
                <a:tc>
                  <a:txBody>
                    <a:bodyPr/>
                    <a:lstStyle/>
                    <a:p>
                      <a:r>
                        <a:rPr lang="en-US" sz="1500" dirty="0" smtClean="0"/>
                        <a:t>Airport Parking Revenue                 (in millions)</a:t>
                      </a:r>
                      <a:endParaRPr lang="en-US" sz="1500" dirty="0"/>
                    </a:p>
                  </a:txBody>
                  <a:tcPr>
                    <a:solidFill>
                      <a:schemeClr val="accent1">
                        <a:lumMod val="20000"/>
                        <a:lumOff val="80000"/>
                      </a:schemeClr>
                    </a:solidFill>
                  </a:tcPr>
                </a:tc>
                <a:tc>
                  <a:txBody>
                    <a:bodyPr/>
                    <a:lstStyle/>
                    <a:p>
                      <a:pPr algn="ctr"/>
                      <a:r>
                        <a:rPr lang="en-US" sz="1500" dirty="0" smtClean="0"/>
                        <a:t>$124.0</a:t>
                      </a:r>
                      <a:endParaRPr lang="en-US" sz="1500" dirty="0"/>
                    </a:p>
                  </a:txBody>
                  <a:tcPr>
                    <a:solidFill>
                      <a:schemeClr val="accent1">
                        <a:lumMod val="20000"/>
                        <a:lumOff val="80000"/>
                      </a:schemeClr>
                    </a:solidFill>
                  </a:tcPr>
                </a:tc>
                <a:tc>
                  <a:txBody>
                    <a:bodyPr/>
                    <a:lstStyle/>
                    <a:p>
                      <a:pPr algn="ctr"/>
                      <a:r>
                        <a:rPr lang="en-US" sz="1500" dirty="0" smtClean="0"/>
                        <a:t>$132.1</a:t>
                      </a:r>
                      <a:endParaRPr lang="en-US" sz="1500" dirty="0"/>
                    </a:p>
                  </a:txBody>
                  <a:tcPr>
                    <a:solidFill>
                      <a:schemeClr val="accent1">
                        <a:lumMod val="20000"/>
                        <a:lumOff val="80000"/>
                      </a:schemeClr>
                    </a:solidFill>
                  </a:tcPr>
                </a:tc>
                <a:tc>
                  <a:txBody>
                    <a:bodyPr/>
                    <a:lstStyle/>
                    <a:p>
                      <a:pPr algn="ctr"/>
                      <a:r>
                        <a:rPr lang="en-US" sz="1500" dirty="0" smtClean="0"/>
                        <a:t>$130.1</a:t>
                      </a:r>
                      <a:endParaRPr lang="en-US" sz="1500" dirty="0"/>
                    </a:p>
                  </a:txBody>
                  <a:tcPr>
                    <a:solidFill>
                      <a:schemeClr val="accent1">
                        <a:lumMod val="20000"/>
                        <a:lumOff val="80000"/>
                      </a:schemeClr>
                    </a:solidFill>
                  </a:tcPr>
                </a:tc>
                <a:tc>
                  <a:txBody>
                    <a:bodyPr/>
                    <a:lstStyle/>
                    <a:p>
                      <a:pPr algn="ctr"/>
                      <a:r>
                        <a:rPr lang="en-US" sz="1500" dirty="0" smtClean="0"/>
                        <a:t>$127.6</a:t>
                      </a:r>
                      <a:endParaRPr lang="en-US" sz="1500" dirty="0"/>
                    </a:p>
                  </a:txBody>
                  <a:tcPr>
                    <a:solidFill>
                      <a:schemeClr val="accent1">
                        <a:lumMod val="20000"/>
                        <a:lumOff val="80000"/>
                      </a:schemeClr>
                    </a:solidFill>
                  </a:tcPr>
                </a:tc>
              </a:tr>
              <a:tr h="987272">
                <a:tc>
                  <a:txBody>
                    <a:bodyPr/>
                    <a:lstStyle/>
                    <a:p>
                      <a:r>
                        <a:rPr lang="en-US" sz="1500" dirty="0" smtClean="0"/>
                        <a:t>Airport Commercial Revs. excl. Parking  (millions)</a:t>
                      </a:r>
                      <a:endParaRPr lang="en-US" sz="1500" dirty="0"/>
                    </a:p>
                  </a:txBody>
                  <a:tcPr>
                    <a:noFill/>
                  </a:tcPr>
                </a:tc>
                <a:tc>
                  <a:txBody>
                    <a:bodyPr/>
                    <a:lstStyle/>
                    <a:p>
                      <a:pPr algn="ctr"/>
                      <a:r>
                        <a:rPr lang="en-US" sz="1500" dirty="0" smtClean="0"/>
                        <a:t>$141.5</a:t>
                      </a:r>
                      <a:endParaRPr lang="en-US" sz="1500" dirty="0"/>
                    </a:p>
                  </a:txBody>
                  <a:tcPr>
                    <a:noFill/>
                  </a:tcPr>
                </a:tc>
                <a:tc>
                  <a:txBody>
                    <a:bodyPr/>
                    <a:lstStyle/>
                    <a:p>
                      <a:pPr algn="ctr"/>
                      <a:r>
                        <a:rPr lang="en-US" sz="1500" dirty="0" smtClean="0"/>
                        <a:t>$153.5</a:t>
                      </a:r>
                      <a:endParaRPr lang="en-US" sz="1500" dirty="0"/>
                    </a:p>
                  </a:txBody>
                  <a:tcPr>
                    <a:noFill/>
                  </a:tcPr>
                </a:tc>
                <a:tc>
                  <a:txBody>
                    <a:bodyPr/>
                    <a:lstStyle/>
                    <a:p>
                      <a:pPr algn="ctr"/>
                      <a:r>
                        <a:rPr lang="en-US" sz="1500" dirty="0" smtClean="0"/>
                        <a:t>$160.2</a:t>
                      </a:r>
                      <a:endParaRPr lang="en-US" sz="1500" dirty="0"/>
                    </a:p>
                  </a:txBody>
                  <a:tcPr>
                    <a:noFill/>
                  </a:tcPr>
                </a:tc>
                <a:tc>
                  <a:txBody>
                    <a:bodyPr/>
                    <a:lstStyle/>
                    <a:p>
                      <a:pPr algn="ctr"/>
                      <a:r>
                        <a:rPr lang="en-US" sz="1500" dirty="0" smtClean="0"/>
                        <a:t>$167.5</a:t>
                      </a:r>
                      <a:endParaRPr lang="en-US" sz="1500" dirty="0"/>
                    </a:p>
                  </a:txBody>
                  <a:tcPr>
                    <a:noFill/>
                  </a:tcPr>
                </a:tc>
              </a:tr>
              <a:tr h="550615">
                <a:tc>
                  <a:txBody>
                    <a:bodyPr/>
                    <a:lstStyle/>
                    <a:p>
                      <a:r>
                        <a:rPr lang="en-US" sz="1500" dirty="0" smtClean="0"/>
                        <a:t>Total Passengers Handled</a:t>
                      </a:r>
                      <a:endParaRPr lang="en-US" sz="1500" dirty="0"/>
                    </a:p>
                  </a:txBody>
                  <a:tcPr>
                    <a:solidFill>
                      <a:schemeClr val="accent1">
                        <a:lumMod val="20000"/>
                        <a:lumOff val="80000"/>
                      </a:schemeClr>
                    </a:solidFill>
                  </a:tcPr>
                </a:tc>
                <a:tc>
                  <a:txBody>
                    <a:bodyPr/>
                    <a:lstStyle/>
                    <a:p>
                      <a:pPr algn="ctr"/>
                      <a:r>
                        <a:rPr lang="en-US" sz="1500" dirty="0" smtClean="0"/>
                        <a:t>98.3</a:t>
                      </a:r>
                      <a:endParaRPr lang="en-US" sz="1500" dirty="0"/>
                    </a:p>
                  </a:txBody>
                  <a:tcPr>
                    <a:solidFill>
                      <a:schemeClr val="accent1">
                        <a:lumMod val="20000"/>
                        <a:lumOff val="80000"/>
                      </a:schemeClr>
                    </a:solidFill>
                  </a:tcPr>
                </a:tc>
                <a:tc>
                  <a:txBody>
                    <a:bodyPr/>
                    <a:lstStyle/>
                    <a:p>
                      <a:pPr algn="ctr"/>
                      <a:r>
                        <a:rPr lang="en-US" sz="1500" dirty="0" smtClean="0"/>
                        <a:t>103.7</a:t>
                      </a:r>
                      <a:endParaRPr lang="en-US" sz="1500" dirty="0"/>
                    </a:p>
                  </a:txBody>
                  <a:tcPr>
                    <a:solidFill>
                      <a:schemeClr val="accent1">
                        <a:lumMod val="20000"/>
                        <a:lumOff val="80000"/>
                      </a:schemeClr>
                    </a:solidFill>
                  </a:tcPr>
                </a:tc>
                <a:tc>
                  <a:txBody>
                    <a:bodyPr/>
                    <a:lstStyle/>
                    <a:p>
                      <a:pPr algn="ctr"/>
                      <a:r>
                        <a:rPr lang="en-US" sz="1500" dirty="0" smtClean="0"/>
                        <a:t>106.3</a:t>
                      </a:r>
                      <a:endParaRPr lang="en-US" sz="1500" dirty="0"/>
                    </a:p>
                  </a:txBody>
                  <a:tcPr>
                    <a:solidFill>
                      <a:schemeClr val="accent1">
                        <a:lumMod val="20000"/>
                        <a:lumOff val="80000"/>
                      </a:schemeClr>
                    </a:solidFill>
                  </a:tcPr>
                </a:tc>
                <a:tc>
                  <a:txBody>
                    <a:bodyPr/>
                    <a:lstStyle/>
                    <a:p>
                      <a:pPr algn="ctr"/>
                      <a:r>
                        <a:rPr lang="en-US" sz="1500" dirty="0" smtClean="0"/>
                        <a:t>109.0</a:t>
                      </a:r>
                    </a:p>
                    <a:p>
                      <a:pPr algn="ctr"/>
                      <a:endParaRPr lang="en-US" sz="1500" dirty="0"/>
                    </a:p>
                  </a:txBody>
                  <a:tcPr>
                    <a:solidFill>
                      <a:schemeClr val="accent1">
                        <a:lumMod val="20000"/>
                        <a:lumOff val="80000"/>
                      </a:schemeClr>
                    </a:solidFill>
                  </a:tcPr>
                </a:tc>
              </a:tr>
              <a:tr h="538512">
                <a:tc>
                  <a:txBody>
                    <a:bodyPr/>
                    <a:lstStyle/>
                    <a:p>
                      <a:r>
                        <a:rPr lang="en-US" sz="1500" u="none" dirty="0" smtClean="0"/>
                        <a:t>Cargo Volume (Metric Tons)</a:t>
                      </a:r>
                      <a:endParaRPr lang="en-US" sz="1500" u="none" dirty="0"/>
                    </a:p>
                  </a:txBody>
                  <a:tcPr>
                    <a:noFill/>
                  </a:tcPr>
                </a:tc>
                <a:tc>
                  <a:txBody>
                    <a:bodyPr/>
                    <a:lstStyle/>
                    <a:p>
                      <a:pPr algn="ctr"/>
                      <a:r>
                        <a:rPr lang="en-US" sz="1500" u="none" dirty="0" smtClean="0"/>
                        <a:t>624,327</a:t>
                      </a:r>
                      <a:endParaRPr lang="en-US" sz="1500" u="none" dirty="0"/>
                    </a:p>
                  </a:txBody>
                  <a:tcPr>
                    <a:noFill/>
                  </a:tcPr>
                </a:tc>
                <a:tc>
                  <a:txBody>
                    <a:bodyPr/>
                    <a:lstStyle/>
                    <a:p>
                      <a:pPr algn="ctr"/>
                      <a:r>
                        <a:rPr lang="en-US" sz="1500" u="none" dirty="0" smtClean="0"/>
                        <a:t>626,082</a:t>
                      </a:r>
                      <a:endParaRPr lang="en-US" sz="1500" u="none" dirty="0"/>
                    </a:p>
                  </a:txBody>
                  <a:tcPr>
                    <a:noFill/>
                  </a:tcPr>
                </a:tc>
                <a:tc>
                  <a:txBody>
                    <a:bodyPr/>
                    <a:lstStyle/>
                    <a:p>
                      <a:pPr algn="ctr"/>
                      <a:r>
                        <a:rPr lang="en-US" sz="1500" u="none" dirty="0" smtClean="0"/>
                        <a:t>657,000</a:t>
                      </a:r>
                      <a:endParaRPr lang="en-US" sz="1500" u="none" dirty="0"/>
                    </a:p>
                  </a:txBody>
                  <a:tcPr>
                    <a:noFill/>
                  </a:tcPr>
                </a:tc>
                <a:tc>
                  <a:txBody>
                    <a:bodyPr/>
                    <a:lstStyle/>
                    <a:p>
                      <a:pPr algn="ctr"/>
                      <a:r>
                        <a:rPr lang="en-US" sz="1500" u="none" dirty="0" smtClean="0"/>
                        <a:t>684,000</a:t>
                      </a:r>
                      <a:endParaRPr lang="en-US" sz="1500" u="none" dirty="0"/>
                    </a:p>
                  </a:txBody>
                  <a:tcPr>
                    <a:noFill/>
                  </a:tcPr>
                </a:tc>
              </a:tr>
            </a:tbl>
          </a:graphicData>
        </a:graphic>
      </p:graphicFrame>
      <p:sp>
        <p:nvSpPr>
          <p:cNvPr id="4" name="Slide Number Placeholder 3"/>
          <p:cNvSpPr>
            <a:spLocks noGrp="1"/>
          </p:cNvSpPr>
          <p:nvPr>
            <p:ph type="sldNum" sz="quarter" idx="12"/>
          </p:nvPr>
        </p:nvSpPr>
        <p:spPr/>
        <p:txBody>
          <a:bodyPr/>
          <a:lstStyle/>
          <a:p>
            <a:fld id="{20763E80-B9D1-446B-A1B0-0AD4E44595EF}" type="slidenum">
              <a:rPr lang="en-US" b="1" smtClean="0">
                <a:solidFill>
                  <a:schemeClr val="tx1"/>
                </a:solidFill>
              </a:rPr>
              <a:pPr/>
              <a:t>6</a:t>
            </a:fld>
            <a:endParaRPr lang="en-US" b="1" dirty="0">
              <a:solidFill>
                <a:schemeClr val="tx1"/>
              </a:solidFill>
            </a:endParaRPr>
          </a:p>
        </p:txBody>
      </p:sp>
      <p:pic>
        <p:nvPicPr>
          <p:cNvPr id="7" name="Picture 6" descr="Hartsfield-Jackson Atlanta International Airpor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Key Performance Metrics</a:t>
            </a:r>
            <a:endParaRPr lang="en-US" sz="3200" b="0" spc="-50" dirty="0">
              <a:solidFill>
                <a:schemeClr val="tx1"/>
              </a:solidFill>
            </a:endParaRPr>
          </a:p>
        </p:txBody>
      </p:sp>
      <p:sp>
        <p:nvSpPr>
          <p:cNvPr id="10" name="Rectangle 9"/>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spTree>
    <p:extLst>
      <p:ext uri="{BB962C8B-B14F-4D97-AF65-F5344CB8AC3E}">
        <p14:creationId xmlns:p14="http://schemas.microsoft.com/office/powerpoint/2010/main" val="3164772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850" t="-2" r="8258" b="22075"/>
          <a:stretch/>
        </p:blipFill>
        <p:spPr>
          <a:xfrm>
            <a:off x="404352" y="1828800"/>
            <a:ext cx="4072962" cy="2377440"/>
          </a:xfrm>
          <a:prstGeom prst="rect">
            <a:avLst/>
          </a:prstGeom>
        </p:spPr>
      </p:pic>
      <p:cxnSp>
        <p:nvCxnSpPr>
          <p:cNvPr id="7" name="Straight Connector 6"/>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2017 Accomplishments</a:t>
            </a:r>
            <a:endParaRPr lang="en-US" sz="3200" b="0" spc="-50" dirty="0">
              <a:solidFill>
                <a:schemeClr val="tx1"/>
              </a:solidFill>
            </a:endParaRPr>
          </a:p>
        </p:txBody>
      </p:sp>
      <p:sp>
        <p:nvSpPr>
          <p:cNvPr id="9" name="Rectangle 8"/>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2" name="Picture 11"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703" r="21193" b="7079"/>
          <a:stretch/>
        </p:blipFill>
        <p:spPr>
          <a:xfrm>
            <a:off x="4709553" y="3291840"/>
            <a:ext cx="4053447" cy="3017520"/>
          </a:xfrm>
          <a:prstGeom prst="rect">
            <a:avLst/>
          </a:prstGeom>
        </p:spPr>
      </p:pic>
      <p:sp>
        <p:nvSpPr>
          <p:cNvPr id="6" name="TextBox 5"/>
          <p:cNvSpPr txBox="1"/>
          <p:nvPr/>
        </p:nvSpPr>
        <p:spPr>
          <a:xfrm>
            <a:off x="404352" y="4961533"/>
            <a:ext cx="4072962" cy="1744067"/>
          </a:xfrm>
          <a:prstGeom prst="rect">
            <a:avLst/>
          </a:prstGeom>
          <a:noFill/>
        </p:spPr>
        <p:txBody>
          <a:bodyPr wrap="square" rtlCol="0">
            <a:spAutoFit/>
          </a:bodyPr>
          <a:lstStyle/>
          <a:p>
            <a:pPr marL="347472" indent="-347472">
              <a:lnSpc>
                <a:spcPts val="2000"/>
              </a:lnSpc>
              <a:spcBef>
                <a:spcPts val="0"/>
              </a:spcBef>
              <a:buClr>
                <a:srgbClr val="00B0F0"/>
              </a:buClr>
              <a:buFont typeface="Wingdings" pitchFamily="2" charset="2"/>
              <a:buChar char="§"/>
            </a:pPr>
            <a:r>
              <a:rPr lang="en-US" b="1" dirty="0" smtClean="0">
                <a:latin typeface="Arial" pitchFamily="34" charset="0"/>
                <a:cs typeface="Arial" pitchFamily="34" charset="0"/>
              </a:rPr>
              <a:t>Completed </a:t>
            </a:r>
            <a:r>
              <a:rPr lang="en-US" b="1" dirty="0">
                <a:latin typeface="Arial" pitchFamily="34" charset="0"/>
                <a:cs typeface="Arial" pitchFamily="34" charset="0"/>
              </a:rPr>
              <a:t>Cargo Building C, adding 110,000 square feet.</a:t>
            </a:r>
          </a:p>
          <a:p>
            <a:pPr marL="347472" indent="-347472">
              <a:buClr>
                <a:srgbClr val="00B0F0"/>
              </a:buClr>
              <a:buFont typeface="Wingdings" pitchFamily="2" charset="2"/>
              <a:buChar char="§"/>
            </a:pPr>
            <a:endParaRPr lang="en-US" sz="600" b="1" dirty="0">
              <a:latin typeface="Arial" pitchFamily="34" charset="0"/>
              <a:cs typeface="Arial" pitchFamily="34" charset="0"/>
            </a:endParaRPr>
          </a:p>
          <a:p>
            <a:pPr marL="347472" indent="-347472">
              <a:lnSpc>
                <a:spcPts val="2000"/>
              </a:lnSpc>
              <a:spcBef>
                <a:spcPts val="0"/>
              </a:spcBef>
              <a:buClr>
                <a:srgbClr val="00B0F0"/>
              </a:buClr>
              <a:buFont typeface="Wingdings" pitchFamily="2" charset="2"/>
              <a:buChar char="§"/>
            </a:pPr>
            <a:r>
              <a:rPr lang="en-US" b="1" dirty="0" smtClean="0">
                <a:latin typeface="Arial" pitchFamily="34" charset="0"/>
                <a:cs typeface="Arial" pitchFamily="34" charset="0"/>
              </a:rPr>
              <a:t>Launched </a:t>
            </a:r>
            <a:r>
              <a:rPr lang="en-US" b="1" dirty="0" err="1" smtClean="0">
                <a:latin typeface="Arial" pitchFamily="34" charset="0"/>
                <a:cs typeface="Arial" pitchFamily="34" charset="0"/>
              </a:rPr>
              <a:t>TruckPass</a:t>
            </a:r>
            <a:r>
              <a:rPr lang="en-US" b="1" dirty="0" smtClean="0">
                <a:latin typeface="Arial" pitchFamily="34" charset="0"/>
                <a:cs typeface="Arial" pitchFamily="34" charset="0"/>
              </a:rPr>
              <a:t> staging lot </a:t>
            </a:r>
            <a:r>
              <a:rPr lang="en-US" b="1" dirty="0">
                <a:latin typeface="Arial" pitchFamily="34" charset="0"/>
                <a:cs typeface="Arial" pitchFamily="34" charset="0"/>
              </a:rPr>
              <a:t>to increase efficiency in </a:t>
            </a:r>
            <a:r>
              <a:rPr lang="en-US" b="1" dirty="0" smtClean="0">
                <a:latin typeface="Arial" pitchFamily="34" charset="0"/>
                <a:cs typeface="Arial" pitchFamily="34" charset="0"/>
              </a:rPr>
              <a:t>cargo staging </a:t>
            </a:r>
            <a:r>
              <a:rPr lang="en-US" b="1" dirty="0">
                <a:latin typeface="Arial" pitchFamily="34" charset="0"/>
                <a:cs typeface="Arial" pitchFamily="34" charset="0"/>
              </a:rPr>
              <a:t>and loading operations.</a:t>
            </a:r>
          </a:p>
          <a:p>
            <a:endParaRPr lang="en-US" dirty="0"/>
          </a:p>
        </p:txBody>
      </p:sp>
      <p:sp>
        <p:nvSpPr>
          <p:cNvPr id="5" name="TextBox 4"/>
          <p:cNvSpPr txBox="1"/>
          <p:nvPr/>
        </p:nvSpPr>
        <p:spPr>
          <a:xfrm>
            <a:off x="4709552" y="1821922"/>
            <a:ext cx="4053447" cy="1544012"/>
          </a:xfrm>
          <a:prstGeom prst="rect">
            <a:avLst/>
          </a:prstGeom>
          <a:solidFill>
            <a:srgbClr val="00B0F0"/>
          </a:solidFill>
        </p:spPr>
        <p:txBody>
          <a:bodyPr wrap="square" rtlCol="0">
            <a:spAutoFit/>
          </a:bodyPr>
          <a:lstStyle/>
          <a:p>
            <a:pPr marL="347472" indent="-347472">
              <a:buClr>
                <a:schemeClr val="bg1"/>
              </a:buClr>
              <a:buFont typeface="Wingdings" pitchFamily="2" charset="2"/>
              <a:buChar char="§"/>
            </a:pPr>
            <a:endParaRPr lang="en-US" sz="600" b="1" dirty="0">
              <a:solidFill>
                <a:schemeClr val="bg1"/>
              </a:solidFill>
              <a:latin typeface="Arial" pitchFamily="34" charset="0"/>
              <a:cs typeface="Arial" pitchFamily="34" charset="0"/>
            </a:endParaRPr>
          </a:p>
          <a:p>
            <a:pPr marL="347472" indent="-347472">
              <a:lnSpc>
                <a:spcPts val="2000"/>
              </a:lnSpc>
              <a:spcBef>
                <a:spcPts val="300"/>
              </a:spcBef>
              <a:spcAft>
                <a:spcPts val="300"/>
              </a:spcAft>
              <a:buClr>
                <a:schemeClr val="bg1"/>
              </a:buClr>
              <a:buFont typeface="Wingdings" pitchFamily="2" charset="2"/>
              <a:buChar char="§"/>
            </a:pPr>
            <a:r>
              <a:rPr lang="en-US" b="1" dirty="0">
                <a:solidFill>
                  <a:schemeClr val="bg1"/>
                </a:solidFill>
                <a:latin typeface="Arial" pitchFamily="34" charset="0"/>
                <a:cs typeface="Arial" pitchFamily="34" charset="0"/>
              </a:rPr>
              <a:t>Integrated Transportation Network </a:t>
            </a:r>
            <a:r>
              <a:rPr lang="en-US" b="1" dirty="0" smtClean="0">
                <a:solidFill>
                  <a:schemeClr val="bg1"/>
                </a:solidFill>
                <a:latin typeface="Arial" pitchFamily="34" charset="0"/>
                <a:cs typeface="Arial" pitchFamily="34" charset="0"/>
              </a:rPr>
              <a:t>Companies (</a:t>
            </a:r>
            <a:r>
              <a:rPr lang="en-US" b="1" dirty="0" err="1" smtClean="0">
                <a:solidFill>
                  <a:schemeClr val="bg1"/>
                </a:solidFill>
                <a:latin typeface="Arial" pitchFamily="34" charset="0"/>
                <a:cs typeface="Arial" pitchFamily="34" charset="0"/>
              </a:rPr>
              <a:t>Uber</a:t>
            </a:r>
            <a:r>
              <a:rPr lang="en-US" b="1" dirty="0" smtClean="0">
                <a:solidFill>
                  <a:schemeClr val="bg1"/>
                </a:solidFill>
                <a:latin typeface="Arial" pitchFamily="34" charset="0"/>
                <a:cs typeface="Arial" pitchFamily="34" charset="0"/>
              </a:rPr>
              <a:t> </a:t>
            </a:r>
            <a:r>
              <a:rPr lang="en-US" b="1" dirty="0">
                <a:solidFill>
                  <a:schemeClr val="bg1"/>
                </a:solidFill>
                <a:latin typeface="Arial" pitchFamily="34" charset="0"/>
                <a:cs typeface="Arial" pitchFamily="34" charset="0"/>
              </a:rPr>
              <a:t>and </a:t>
            </a:r>
            <a:r>
              <a:rPr lang="en-US" b="1" dirty="0" err="1">
                <a:solidFill>
                  <a:schemeClr val="bg1"/>
                </a:solidFill>
                <a:latin typeface="Arial" pitchFamily="34" charset="0"/>
                <a:cs typeface="Arial" pitchFamily="34" charset="0"/>
              </a:rPr>
              <a:t>Lyft</a:t>
            </a:r>
            <a:r>
              <a:rPr lang="en-US" b="1" dirty="0" smtClean="0">
                <a:solidFill>
                  <a:schemeClr val="bg1"/>
                </a:solidFill>
                <a:latin typeface="Arial" pitchFamily="34" charset="0"/>
                <a:cs typeface="Arial" pitchFamily="34" charset="0"/>
              </a:rPr>
              <a:t>) into ATL operations, </a:t>
            </a:r>
            <a:r>
              <a:rPr lang="en-US" b="1" dirty="0">
                <a:solidFill>
                  <a:schemeClr val="bg1"/>
                </a:solidFill>
                <a:latin typeface="Arial" pitchFamily="34" charset="0"/>
                <a:cs typeface="Arial" pitchFamily="34" charset="0"/>
              </a:rPr>
              <a:t>providing customers with more transportation options</a:t>
            </a:r>
            <a:r>
              <a:rPr lang="en-US" b="1" dirty="0" smtClean="0">
                <a:solidFill>
                  <a:schemeClr val="bg1"/>
                </a:solidFill>
                <a:latin typeface="Arial" pitchFamily="34" charset="0"/>
                <a:cs typeface="Arial" pitchFamily="34" charset="0"/>
              </a:rPr>
              <a:t>.</a:t>
            </a:r>
            <a:endParaRPr lang="en-US" dirty="0">
              <a:solidFill>
                <a:schemeClr val="bg1"/>
              </a:solidFill>
            </a:endParaRPr>
          </a:p>
        </p:txBody>
      </p:sp>
      <p:sp>
        <p:nvSpPr>
          <p:cNvPr id="4" name="TextBox 3"/>
          <p:cNvSpPr txBox="1"/>
          <p:nvPr/>
        </p:nvSpPr>
        <p:spPr>
          <a:xfrm>
            <a:off x="409730" y="4191000"/>
            <a:ext cx="4067583" cy="605294"/>
          </a:xfrm>
          <a:prstGeom prst="rect">
            <a:avLst/>
          </a:prstGeom>
          <a:solidFill>
            <a:srgbClr val="00B0F0"/>
          </a:solidFill>
        </p:spPr>
        <p:txBody>
          <a:bodyPr wrap="square" rtlCol="0">
            <a:spAutoFit/>
          </a:bodyPr>
          <a:lstStyle/>
          <a:p>
            <a:pPr marL="347472" indent="-347472">
              <a:lnSpc>
                <a:spcPts val="2000"/>
              </a:lnSpc>
              <a:spcBef>
                <a:spcPts val="200"/>
              </a:spcBef>
              <a:spcAft>
                <a:spcPts val="300"/>
              </a:spcAft>
              <a:buClr>
                <a:schemeClr val="bg1"/>
              </a:buClr>
              <a:buFont typeface="Wingdings" pitchFamily="2" charset="2"/>
              <a:buChar char="§"/>
            </a:pPr>
            <a:r>
              <a:rPr lang="en-US" b="1" dirty="0" smtClean="0">
                <a:solidFill>
                  <a:schemeClr val="bg1"/>
                </a:solidFill>
                <a:latin typeface="Arial" pitchFamily="34" charset="0"/>
                <a:cs typeface="Arial" pitchFamily="34" charset="0"/>
              </a:rPr>
              <a:t>Unveiled </a:t>
            </a:r>
            <a:r>
              <a:rPr lang="en-US" b="1" dirty="0">
                <a:solidFill>
                  <a:schemeClr val="bg1"/>
                </a:solidFill>
                <a:latin typeface="Arial" pitchFamily="34" charset="0"/>
                <a:cs typeface="Arial" pitchFamily="34" charset="0"/>
              </a:rPr>
              <a:t>102 electric vehicle charging stations. </a:t>
            </a:r>
            <a:endParaRPr lang="en-US" dirty="0"/>
          </a:p>
        </p:txBody>
      </p:sp>
      <p:sp>
        <p:nvSpPr>
          <p:cNvPr id="16" name="Slide Number Placeholder 3"/>
          <p:cNvSpPr txBox="1">
            <a:spLocks/>
          </p:cNvSpPr>
          <p:nvPr/>
        </p:nvSpPr>
        <p:spPr>
          <a:xfrm>
            <a:off x="67056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763E80-B9D1-446B-A1B0-0AD4E44595EF}" type="slidenum">
              <a:rPr lang="en-US" b="1" smtClean="0">
                <a:solidFill>
                  <a:schemeClr val="tx1"/>
                </a:solidFill>
              </a:rPr>
              <a:pPr/>
              <a:t>7</a:t>
            </a:fld>
            <a:endParaRPr lang="en-US" b="1" dirty="0">
              <a:solidFill>
                <a:schemeClr val="tx1"/>
              </a:solidFill>
            </a:endParaRPr>
          </a:p>
        </p:txBody>
      </p:sp>
    </p:spTree>
    <p:extLst>
      <p:ext uri="{BB962C8B-B14F-4D97-AF65-F5344CB8AC3E}">
        <p14:creationId xmlns:p14="http://schemas.microsoft.com/office/powerpoint/2010/main" val="1462296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 r="6656"/>
          <a:stretch/>
        </p:blipFill>
        <p:spPr>
          <a:xfrm>
            <a:off x="404352" y="1905000"/>
            <a:ext cx="4179324" cy="2971800"/>
          </a:xfrm>
          <a:prstGeom prst="rect">
            <a:avLst/>
          </a:prstGeom>
        </p:spPr>
      </p:pic>
      <p:sp>
        <p:nvSpPr>
          <p:cNvPr id="41" name="Content Placeholder 40"/>
          <p:cNvSpPr>
            <a:spLocks noGrp="1"/>
          </p:cNvSpPr>
          <p:nvPr>
            <p:ph idx="1"/>
          </p:nvPr>
        </p:nvSpPr>
        <p:spPr>
          <a:xfrm>
            <a:off x="4648200" y="1828800"/>
            <a:ext cx="4114800" cy="4038600"/>
          </a:xfrm>
        </p:spPr>
        <p:txBody>
          <a:bodyPr>
            <a:noAutofit/>
          </a:bodyPr>
          <a:lstStyle/>
          <a:p>
            <a:pPr>
              <a:lnSpc>
                <a:spcPts val="2000"/>
              </a:lnSpc>
              <a:spcBef>
                <a:spcPts val="0"/>
              </a:spcBef>
              <a:spcAft>
                <a:spcPts val="400"/>
              </a:spcAft>
              <a:buClr>
                <a:srgbClr val="00B0F0"/>
              </a:buClr>
              <a:buFont typeface="Wingdings" pitchFamily="2" charset="2"/>
              <a:buChar char="§"/>
            </a:pPr>
            <a:r>
              <a:rPr lang="en-US" sz="1600" b="1" dirty="0" smtClean="0">
                <a:latin typeface="Arial" pitchFamily="34" charset="0"/>
                <a:cs typeface="Arial" pitchFamily="34" charset="0"/>
              </a:rPr>
              <a:t>Airport Concessions received Best Airport Dining Award from Global Traveler, USA for third straight year.</a:t>
            </a:r>
          </a:p>
          <a:p>
            <a:pPr>
              <a:lnSpc>
                <a:spcPts val="2000"/>
              </a:lnSpc>
              <a:spcBef>
                <a:spcPts val="0"/>
              </a:spcBef>
              <a:spcAft>
                <a:spcPts val="400"/>
              </a:spcAft>
              <a:buClr>
                <a:srgbClr val="00B0F0"/>
              </a:buClr>
              <a:buFont typeface="Wingdings" pitchFamily="2" charset="2"/>
              <a:buChar char="§"/>
            </a:pPr>
            <a:r>
              <a:rPr lang="en-US" sz="1600" b="1" dirty="0" smtClean="0">
                <a:latin typeface="Arial" pitchFamily="34" charset="0"/>
                <a:cs typeface="Arial" pitchFamily="34" charset="0"/>
              </a:rPr>
              <a:t>Fitch Ratings upgraded to AA- from A+ the rating on the general airport revenue bonds. Fitch has also affirmed the A+ rating on the passenger facility charge (PFC) and subordinate lien revenue bonds.</a:t>
            </a:r>
          </a:p>
          <a:p>
            <a:pPr>
              <a:lnSpc>
                <a:spcPts val="2000"/>
              </a:lnSpc>
              <a:spcBef>
                <a:spcPts val="0"/>
              </a:spcBef>
              <a:spcAft>
                <a:spcPts val="400"/>
              </a:spcAft>
              <a:buClr>
                <a:srgbClr val="00B0F0"/>
              </a:buClr>
              <a:buFont typeface="Wingdings" pitchFamily="2" charset="2"/>
              <a:buChar char="§"/>
            </a:pPr>
            <a:r>
              <a:rPr lang="en-US" sz="1600" b="1" dirty="0" smtClean="0">
                <a:latin typeface="Arial" pitchFamily="34" charset="0"/>
                <a:cs typeface="Arial" pitchFamily="34" charset="0"/>
              </a:rPr>
              <a:t>S&amp;P Global </a:t>
            </a:r>
            <a:r>
              <a:rPr lang="en-US" sz="1600" b="1" dirty="0">
                <a:latin typeface="Arial" panose="020B0604020202020204" pitchFamily="34" charset="0"/>
                <a:cs typeface="Arial" panose="020B0604020202020204" pitchFamily="34" charset="0"/>
              </a:rPr>
              <a:t>Ratings affirmed its </a:t>
            </a:r>
            <a:r>
              <a:rPr lang="en-US" sz="1600" b="1" dirty="0" smtClean="0">
                <a:latin typeface="Arial" panose="020B0604020202020204" pitchFamily="34" charset="0"/>
                <a:cs typeface="Arial" panose="020B0604020202020204" pitchFamily="34" charset="0"/>
              </a:rPr>
              <a:t>AA- rating the general </a:t>
            </a:r>
            <a:r>
              <a:rPr lang="en-US" sz="1600" b="1" dirty="0">
                <a:latin typeface="Arial" panose="020B0604020202020204" pitchFamily="34" charset="0"/>
                <a:cs typeface="Arial" panose="020B0604020202020204" pitchFamily="34" charset="0"/>
              </a:rPr>
              <a:t>airport </a:t>
            </a:r>
            <a:r>
              <a:rPr lang="en-US" sz="1600" b="1" dirty="0" smtClean="0">
                <a:latin typeface="Arial" pitchFamily="34" charset="0"/>
                <a:cs typeface="Arial" pitchFamily="34" charset="0"/>
              </a:rPr>
              <a:t>general revenue bonds and hybrid passenger facility charge (PFC) subordinate-lien bonds.</a:t>
            </a:r>
          </a:p>
          <a:p>
            <a:pPr>
              <a:lnSpc>
                <a:spcPts val="2000"/>
              </a:lnSpc>
              <a:spcBef>
                <a:spcPts val="0"/>
              </a:spcBef>
              <a:spcAft>
                <a:spcPts val="400"/>
              </a:spcAft>
              <a:buClr>
                <a:srgbClr val="00B0F0"/>
              </a:buClr>
              <a:buFont typeface="Wingdings" pitchFamily="2" charset="2"/>
              <a:buChar char="§"/>
            </a:pPr>
            <a:r>
              <a:rPr lang="en-US" sz="1600" b="1" dirty="0" smtClean="0">
                <a:latin typeface="Arial" pitchFamily="34" charset="0"/>
                <a:cs typeface="Arial" pitchFamily="34" charset="0"/>
              </a:rPr>
              <a:t>ATL signed Sister Airport </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Agreement with Israel’s Ben </a:t>
            </a:r>
            <a:r>
              <a:rPr lang="en-US" sz="1600" b="1" dirty="0" err="1" smtClean="0">
                <a:latin typeface="Arial" pitchFamily="34" charset="0"/>
                <a:cs typeface="Arial" pitchFamily="34" charset="0"/>
              </a:rPr>
              <a:t>Gurion</a:t>
            </a:r>
            <a:r>
              <a:rPr lang="en-US" sz="1600" b="1" dirty="0" smtClean="0">
                <a:latin typeface="Arial" pitchFamily="34" charset="0"/>
                <a:cs typeface="Arial" pitchFamily="34" charset="0"/>
              </a:rPr>
              <a:t> International Airport.</a:t>
            </a:r>
            <a:endParaRPr lang="en-US" sz="1400" dirty="0"/>
          </a:p>
        </p:txBody>
      </p:sp>
      <p:cxnSp>
        <p:nvCxnSpPr>
          <p:cNvPr id="8" name="Straight Connector 7"/>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2017 Accomplishments</a:t>
            </a:r>
            <a:endParaRPr lang="en-US" sz="3200" b="0" spc="-50" dirty="0">
              <a:solidFill>
                <a:schemeClr val="tx1"/>
              </a:solidFill>
            </a:endParaRPr>
          </a:p>
        </p:txBody>
      </p:sp>
      <p:sp>
        <p:nvSpPr>
          <p:cNvPr id="10" name="Rectangle 9"/>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sp>
        <p:nvSpPr>
          <p:cNvPr id="14" name="Slide Number Placeholder 1"/>
          <p:cNvSpPr>
            <a:spLocks noGrp="1"/>
          </p:cNvSpPr>
          <p:nvPr>
            <p:ph type="sldNum" sz="quarter" idx="12"/>
          </p:nvPr>
        </p:nvSpPr>
        <p:spPr>
          <a:xfrm>
            <a:off x="6553200" y="6356350"/>
            <a:ext cx="2133600" cy="365125"/>
          </a:xfrm>
        </p:spPr>
        <p:txBody>
          <a:bodyPr/>
          <a:lstStyle/>
          <a:p>
            <a:fld id="{20763E80-B9D1-446B-A1B0-0AD4E44595EF}" type="slidenum">
              <a:rPr lang="en-US" b="1" smtClean="0">
                <a:solidFill>
                  <a:schemeClr val="bg1"/>
                </a:solidFill>
              </a:rPr>
              <a:pPr/>
              <a:t>8</a:t>
            </a:fld>
            <a:endParaRPr lang="en-US" b="1" dirty="0">
              <a:solidFill>
                <a:schemeClr val="bg1"/>
              </a:solidFill>
            </a:endParaRPr>
          </a:p>
        </p:txBody>
      </p:sp>
      <p:sp>
        <p:nvSpPr>
          <p:cNvPr id="2" name="TextBox 1"/>
          <p:cNvSpPr txBox="1"/>
          <p:nvPr/>
        </p:nvSpPr>
        <p:spPr>
          <a:xfrm>
            <a:off x="404352" y="4876800"/>
            <a:ext cx="4179324" cy="1395254"/>
          </a:xfrm>
          <a:prstGeom prst="rect">
            <a:avLst/>
          </a:prstGeom>
          <a:solidFill>
            <a:srgbClr val="00B0F0"/>
          </a:solidFill>
        </p:spPr>
        <p:txBody>
          <a:bodyPr wrap="square" rtlCol="0">
            <a:spAutoFit/>
          </a:bodyPr>
          <a:lstStyle/>
          <a:p>
            <a:pPr marL="285750" indent="-285750">
              <a:lnSpc>
                <a:spcPts val="2000"/>
              </a:lnSpc>
              <a:spcBef>
                <a:spcPts val="600"/>
              </a:spcBef>
              <a:buFont typeface="Wingdings" pitchFamily="2" charset="2"/>
              <a:buChar char="§"/>
            </a:pPr>
            <a:r>
              <a:rPr lang="en-US" b="1" dirty="0">
                <a:solidFill>
                  <a:schemeClr val="bg1"/>
                </a:solidFill>
                <a:latin typeface="Arial" pitchFamily="34" charset="0"/>
                <a:cs typeface="Arial" pitchFamily="34" charset="0"/>
              </a:rPr>
              <a:t>Inaugural </a:t>
            </a:r>
            <a:r>
              <a:rPr lang="en-US" b="1" dirty="0" err="1">
                <a:solidFill>
                  <a:schemeClr val="bg1"/>
                </a:solidFill>
                <a:latin typeface="Arial" pitchFamily="34" charset="0"/>
                <a:cs typeface="Arial" pitchFamily="34" charset="0"/>
              </a:rPr>
              <a:t>OneATL</a:t>
            </a:r>
            <a:r>
              <a:rPr lang="en-US" b="1" dirty="0">
                <a:solidFill>
                  <a:schemeClr val="bg1"/>
                </a:solidFill>
                <a:latin typeface="Arial" pitchFamily="34" charset="0"/>
                <a:cs typeface="Arial" pitchFamily="34" charset="0"/>
              </a:rPr>
              <a:t> Safety and Risk Management Expo on Aug. 24, 2016, included safety-related workshops and demonstrations. </a:t>
            </a:r>
          </a:p>
          <a:p>
            <a:endParaRPr lang="en-US" dirty="0"/>
          </a:p>
        </p:txBody>
      </p:sp>
      <p:pic>
        <p:nvPicPr>
          <p:cNvPr id="11" name="Picture 10" descr="Hartsfield-Jackson Atlanta International Airpor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p:cNvSpPr txBox="1">
            <a:spLocks/>
          </p:cNvSpPr>
          <p:nvPr/>
        </p:nvSpPr>
        <p:spPr>
          <a:xfrm>
            <a:off x="67056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763E80-B9D1-446B-A1B0-0AD4E44595EF}" type="slidenum">
              <a:rPr lang="en-US" b="1" smtClean="0">
                <a:solidFill>
                  <a:schemeClr val="tx1"/>
                </a:solidFill>
              </a:rPr>
              <a:pPr/>
              <a:t>8</a:t>
            </a:fld>
            <a:endParaRPr lang="en-US" b="1" dirty="0">
              <a:solidFill>
                <a:schemeClr val="tx1"/>
              </a:solidFill>
            </a:endParaRPr>
          </a:p>
        </p:txBody>
      </p:sp>
    </p:spTree>
    <p:extLst>
      <p:ext uri="{BB962C8B-B14F-4D97-AF65-F5344CB8AC3E}">
        <p14:creationId xmlns:p14="http://schemas.microsoft.com/office/powerpoint/2010/main" val="4245892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Content Placeholder 40"/>
          <p:cNvSpPr>
            <a:spLocks noGrp="1"/>
          </p:cNvSpPr>
          <p:nvPr>
            <p:ph idx="1"/>
          </p:nvPr>
        </p:nvSpPr>
        <p:spPr>
          <a:xfrm>
            <a:off x="4459014" y="4708335"/>
            <a:ext cx="4275411" cy="1549231"/>
          </a:xfrm>
          <a:solidFill>
            <a:srgbClr val="00B0F0"/>
          </a:solidFill>
        </p:spPr>
        <p:txBody>
          <a:bodyPr>
            <a:noAutofit/>
          </a:bodyPr>
          <a:lstStyle/>
          <a:p>
            <a:pPr>
              <a:lnSpc>
                <a:spcPts val="2000"/>
              </a:lnSpc>
              <a:spcBef>
                <a:spcPts val="300"/>
              </a:spcBef>
              <a:spcAft>
                <a:spcPts val="300"/>
              </a:spcAft>
              <a:buClr>
                <a:schemeClr val="bg1"/>
              </a:buClr>
              <a:buFont typeface="Wingdings" pitchFamily="2" charset="2"/>
              <a:buChar char="§"/>
            </a:pPr>
            <a:r>
              <a:rPr lang="en-US" sz="1800" b="1" dirty="0" smtClean="0">
                <a:solidFill>
                  <a:schemeClr val="bg1"/>
                </a:solidFill>
                <a:latin typeface="Arial" pitchFamily="34" charset="0"/>
                <a:cs typeface="Arial" pitchFamily="34" charset="0"/>
              </a:rPr>
              <a:t>Completed installation, ahead of schedule, </a:t>
            </a:r>
            <a:r>
              <a:rPr lang="en-US" sz="1800" b="1" dirty="0">
                <a:solidFill>
                  <a:schemeClr val="bg1"/>
                </a:solidFill>
                <a:latin typeface="Arial" pitchFamily="34" charset="0"/>
                <a:cs typeface="Arial" pitchFamily="34" charset="0"/>
              </a:rPr>
              <a:t>of the Automated Screening Lanes (Smart Lanes) to improve </a:t>
            </a:r>
            <a:r>
              <a:rPr lang="en-US" sz="1800" b="1" dirty="0" smtClean="0">
                <a:solidFill>
                  <a:schemeClr val="bg1"/>
                </a:solidFill>
                <a:latin typeface="Arial" pitchFamily="34" charset="0"/>
                <a:cs typeface="Arial" pitchFamily="34" charset="0"/>
              </a:rPr>
              <a:t>passenger </a:t>
            </a:r>
            <a:r>
              <a:rPr lang="en-US" sz="1800" b="1" dirty="0">
                <a:solidFill>
                  <a:schemeClr val="bg1"/>
                </a:solidFill>
                <a:latin typeface="Arial" pitchFamily="34" charset="0"/>
                <a:cs typeface="Arial" pitchFamily="34" charset="0"/>
              </a:rPr>
              <a:t>screening process and reduce wait </a:t>
            </a:r>
            <a:r>
              <a:rPr lang="en-US" sz="1800" b="1" dirty="0" smtClean="0">
                <a:solidFill>
                  <a:schemeClr val="bg1"/>
                </a:solidFill>
                <a:latin typeface="Arial" pitchFamily="34" charset="0"/>
                <a:cs typeface="Arial" pitchFamily="34" charset="0"/>
              </a:rPr>
              <a:t>times. </a:t>
            </a:r>
          </a:p>
          <a:p>
            <a:pPr>
              <a:spcBef>
                <a:spcPts val="300"/>
              </a:spcBef>
              <a:spcAft>
                <a:spcPts val="300"/>
              </a:spcAft>
              <a:buClr>
                <a:srgbClr val="800000"/>
              </a:buClr>
              <a:buFont typeface="Wingdings" pitchFamily="2" charset="2"/>
              <a:buChar char="Ø"/>
            </a:pPr>
            <a:endParaRPr lang="en-US" sz="800" b="1" dirty="0">
              <a:solidFill>
                <a:schemeClr val="bg1"/>
              </a:solidFill>
              <a:latin typeface="Arial" pitchFamily="34" charset="0"/>
              <a:cs typeface="Arial" pitchFamily="34" charset="0"/>
            </a:endParaRPr>
          </a:p>
          <a:p>
            <a:pPr>
              <a:spcBef>
                <a:spcPts val="300"/>
              </a:spcBef>
              <a:spcAft>
                <a:spcPts val="300"/>
              </a:spcAft>
              <a:buClr>
                <a:srgbClr val="800000"/>
              </a:buClr>
              <a:buFont typeface="Wingdings" pitchFamily="2" charset="2"/>
              <a:buChar char="Ø"/>
            </a:pPr>
            <a:endParaRPr lang="en-US" sz="1900" b="1" dirty="0" smtClean="0">
              <a:solidFill>
                <a:schemeClr val="bg1"/>
              </a:solidFill>
              <a:latin typeface="Arial" pitchFamily="34" charset="0"/>
              <a:cs typeface="Arial" pitchFamily="34" charset="0"/>
            </a:endParaRPr>
          </a:p>
          <a:p>
            <a:pPr marL="0" indent="0">
              <a:spcBef>
                <a:spcPts val="300"/>
              </a:spcBef>
              <a:spcAft>
                <a:spcPts val="300"/>
              </a:spcAft>
              <a:buClr>
                <a:srgbClr val="800000"/>
              </a:buClr>
              <a:buNone/>
            </a:pPr>
            <a:endParaRPr lang="en-US" sz="1200" b="1" dirty="0">
              <a:solidFill>
                <a:schemeClr val="bg1"/>
              </a:solidFill>
              <a:latin typeface="Arial" pitchFamily="34" charset="0"/>
              <a:cs typeface="Arial" pitchFamily="34" charset="0"/>
            </a:endParaRPr>
          </a:p>
          <a:p>
            <a:pPr marL="0" indent="0">
              <a:spcBef>
                <a:spcPts val="300"/>
              </a:spcBef>
              <a:spcAft>
                <a:spcPts val="300"/>
              </a:spcAft>
              <a:buClr>
                <a:srgbClr val="800000"/>
              </a:buClr>
              <a:buNone/>
            </a:pPr>
            <a:endParaRPr lang="en-US" sz="1700" b="1" dirty="0" smtClean="0">
              <a:solidFill>
                <a:schemeClr val="bg1"/>
              </a:solidFill>
            </a:endParaRPr>
          </a:p>
          <a:p>
            <a:pPr>
              <a:spcBef>
                <a:spcPts val="300"/>
              </a:spcBef>
              <a:spcAft>
                <a:spcPts val="300"/>
              </a:spcAft>
              <a:buFont typeface="Wingdings" pitchFamily="2" charset="2"/>
              <a:buChar char="Ø"/>
            </a:pPr>
            <a:endParaRPr lang="en-US" sz="1400" dirty="0" smtClean="0">
              <a:solidFill>
                <a:schemeClr val="bg1"/>
              </a:solidFill>
              <a:latin typeface="+mn-lt"/>
              <a:cs typeface="Arial" pitchFamily="34" charset="0"/>
            </a:endParaRPr>
          </a:p>
          <a:p>
            <a:pPr marL="400050" lvl="1" indent="0">
              <a:spcBef>
                <a:spcPts val="300"/>
              </a:spcBef>
              <a:spcAft>
                <a:spcPts val="300"/>
              </a:spcAft>
              <a:buClr>
                <a:srgbClr val="800000"/>
              </a:buClr>
              <a:buNone/>
              <a:tabLst>
                <a:tab pos="228600" algn="l"/>
              </a:tabLst>
            </a:pPr>
            <a:r>
              <a:rPr lang="en-US" sz="1000" dirty="0" smtClean="0">
                <a:solidFill>
                  <a:schemeClr val="bg1"/>
                </a:solidFill>
                <a:latin typeface="Arial" pitchFamily="34" charset="0"/>
                <a:cs typeface="Arial" pitchFamily="34" charset="0"/>
              </a:rPr>
              <a:t>	</a:t>
            </a:r>
            <a:endParaRPr lang="en-US" sz="1000"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0763E80-B9D1-446B-A1B0-0AD4E44595EF}" type="slidenum">
              <a:rPr lang="en-US" b="1" smtClean="0">
                <a:solidFill>
                  <a:schemeClr val="bg1"/>
                </a:solidFill>
              </a:rPr>
              <a:pPr/>
              <a:t>9</a:t>
            </a:fld>
            <a:endParaRPr lang="en-US" b="1" dirty="0">
              <a:solidFill>
                <a:schemeClr val="bg1"/>
              </a:solidFill>
            </a:endParaRPr>
          </a:p>
        </p:txBody>
      </p:sp>
      <p:cxnSp>
        <p:nvCxnSpPr>
          <p:cNvPr id="7" name="Straight Connector 6"/>
          <p:cNvCxnSpPr/>
          <p:nvPr/>
        </p:nvCxnSpPr>
        <p:spPr>
          <a:xfrm>
            <a:off x="404352" y="1447800"/>
            <a:ext cx="835864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290052" y="861599"/>
            <a:ext cx="8229600" cy="738601"/>
          </a:xfrm>
          <a:prstGeom prst="rect">
            <a:avLst/>
          </a:prstGeom>
        </p:spPr>
        <p:txBody>
          <a:bodyPr/>
          <a:lstStyle>
            <a:lvl1pPr algn="l" defTabSz="914205" rtl="0" eaLnBrk="1" latinLnBrk="0" hangingPunct="1">
              <a:spcBef>
                <a:spcPct val="0"/>
              </a:spcBef>
              <a:buNone/>
              <a:defRPr sz="3500" b="1" i="0" kern="1200">
                <a:solidFill>
                  <a:srgbClr val="D31145"/>
                </a:solidFill>
                <a:latin typeface="Arial" pitchFamily="34" charset="0"/>
                <a:ea typeface="+mj-ea"/>
                <a:cs typeface="Arial" pitchFamily="34" charset="0"/>
              </a:defRPr>
            </a:lvl1pPr>
          </a:lstStyle>
          <a:p>
            <a:r>
              <a:rPr lang="en-US" sz="3200" spc="-50" dirty="0" smtClean="0">
                <a:solidFill>
                  <a:schemeClr val="tx1"/>
                </a:solidFill>
              </a:rPr>
              <a:t>FY 2017 Accomplishments</a:t>
            </a:r>
            <a:endParaRPr lang="en-US" sz="3200" b="0" spc="-50" dirty="0">
              <a:solidFill>
                <a:schemeClr val="tx1"/>
              </a:solidFill>
            </a:endParaRPr>
          </a:p>
        </p:txBody>
      </p:sp>
      <p:sp>
        <p:nvSpPr>
          <p:cNvPr id="9" name="Rectangle 8"/>
          <p:cNvSpPr/>
          <p:nvPr/>
        </p:nvSpPr>
        <p:spPr>
          <a:xfrm>
            <a:off x="304800" y="621268"/>
            <a:ext cx="2133918" cy="369332"/>
          </a:xfrm>
          <a:prstGeom prst="rect">
            <a:avLst/>
          </a:prstGeom>
        </p:spPr>
        <p:txBody>
          <a:bodyPr wrap="none">
            <a:spAutoFit/>
          </a:bodyPr>
          <a:lstStyle/>
          <a:p>
            <a:r>
              <a:rPr lang="en-US" b="1" dirty="0" smtClean="0">
                <a:solidFill>
                  <a:srgbClr val="00B0F0"/>
                </a:solidFill>
                <a:latin typeface="Arial" pitchFamily="34" charset="0"/>
                <a:cs typeface="Arial" pitchFamily="34" charset="0"/>
              </a:rPr>
              <a:t>Operating </a:t>
            </a:r>
            <a:r>
              <a:rPr lang="en-US" b="1" dirty="0">
                <a:solidFill>
                  <a:srgbClr val="00B0F0"/>
                </a:solidFill>
                <a:latin typeface="Arial" pitchFamily="34" charset="0"/>
                <a:cs typeface="Arial" pitchFamily="34" charset="0"/>
              </a:rPr>
              <a:t>Budget</a:t>
            </a:r>
          </a:p>
        </p:txBody>
      </p:sp>
      <p:pic>
        <p:nvPicPr>
          <p:cNvPr id="14" name="Picture 13" descr="Hartsfield-Jackson Atlanta International Airpor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28" y="264169"/>
            <a:ext cx="2016571" cy="41486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5"/>
          <p:cNvPicPr>
            <a:picLocks noChangeAspect="1"/>
          </p:cNvPicPr>
          <p:nvPr/>
        </p:nvPicPr>
        <p:blipFill rotWithShape="1">
          <a:blip r:embed="rId4">
            <a:extLst>
              <a:ext uri="{28A0092B-C50C-407E-A947-70E740481C1C}">
                <a14:useLocalDpi xmlns:a14="http://schemas.microsoft.com/office/drawing/2010/main" val="0"/>
              </a:ext>
            </a:extLst>
          </a:blip>
          <a:srcRect t="-1" b="11428"/>
          <a:stretch/>
        </p:blipFill>
        <p:spPr>
          <a:xfrm>
            <a:off x="4459014" y="1873695"/>
            <a:ext cx="4267200" cy="2834640"/>
          </a:xfrm>
          <a:prstGeom prst="rect">
            <a:avLst/>
          </a:prstGeom>
        </p:spPr>
      </p:pic>
      <p:sp>
        <p:nvSpPr>
          <p:cNvPr id="6" name="Rectangle 5"/>
          <p:cNvSpPr/>
          <p:nvPr/>
        </p:nvSpPr>
        <p:spPr>
          <a:xfrm>
            <a:off x="404352" y="1873695"/>
            <a:ext cx="3840480" cy="1195199"/>
          </a:xfrm>
          <a:prstGeom prst="rect">
            <a:avLst/>
          </a:prstGeom>
          <a:solidFill>
            <a:srgbClr val="00B0F0"/>
          </a:solidFill>
        </p:spPr>
        <p:txBody>
          <a:bodyPr wrap="square">
            <a:spAutoFit/>
          </a:bodyPr>
          <a:lstStyle/>
          <a:p>
            <a:pPr marL="347472" indent="-347472">
              <a:lnSpc>
                <a:spcPts val="2000"/>
              </a:lnSpc>
              <a:spcBef>
                <a:spcPts val="300"/>
              </a:spcBef>
              <a:spcAft>
                <a:spcPts val="300"/>
              </a:spcAft>
              <a:buClr>
                <a:schemeClr val="bg1"/>
              </a:buClr>
              <a:buFont typeface="Wingdings" pitchFamily="2" charset="2"/>
              <a:buChar char="§"/>
            </a:pPr>
            <a:r>
              <a:rPr lang="en-US" b="1" dirty="0" smtClean="0">
                <a:solidFill>
                  <a:schemeClr val="bg1"/>
                </a:solidFill>
                <a:latin typeface="Arial" pitchFamily="34" charset="0"/>
                <a:cs typeface="Arial" pitchFamily="34" charset="0"/>
              </a:rPr>
              <a:t>Completed </a:t>
            </a:r>
            <a:r>
              <a:rPr lang="en-US" b="1" dirty="0">
                <a:solidFill>
                  <a:schemeClr val="bg1"/>
                </a:solidFill>
                <a:latin typeface="Arial" pitchFamily="34" charset="0"/>
                <a:cs typeface="Arial" pitchFamily="34" charset="0"/>
              </a:rPr>
              <a:t>West Crossover video wall, which delivers </a:t>
            </a:r>
            <a:r>
              <a:rPr lang="en-US" b="1" dirty="0" smtClean="0">
                <a:solidFill>
                  <a:schemeClr val="bg1"/>
                </a:solidFill>
                <a:latin typeface="Arial" pitchFamily="34" charset="0"/>
                <a:cs typeface="Arial" pitchFamily="34" charset="0"/>
              </a:rPr>
              <a:t/>
            </a:r>
            <a:br>
              <a:rPr lang="en-US" b="1" dirty="0" smtClean="0">
                <a:solidFill>
                  <a:schemeClr val="bg1"/>
                </a:solidFill>
                <a:latin typeface="Arial" pitchFamily="34" charset="0"/>
                <a:cs typeface="Arial" pitchFamily="34" charset="0"/>
              </a:rPr>
            </a:br>
            <a:r>
              <a:rPr lang="en-US" b="1" dirty="0" smtClean="0">
                <a:solidFill>
                  <a:schemeClr val="bg1"/>
                </a:solidFill>
                <a:latin typeface="Arial" pitchFamily="34" charset="0"/>
                <a:cs typeface="Arial" pitchFamily="34" charset="0"/>
              </a:rPr>
              <a:t>City </a:t>
            </a:r>
            <a:r>
              <a:rPr lang="en-US" b="1" dirty="0">
                <a:solidFill>
                  <a:schemeClr val="bg1"/>
                </a:solidFill>
                <a:latin typeface="Arial" pitchFamily="34" charset="0"/>
                <a:cs typeface="Arial" pitchFamily="34" charset="0"/>
              </a:rPr>
              <a:t>and ATL messaging</a:t>
            </a:r>
            <a:r>
              <a:rPr lang="en-US" b="1" dirty="0" smtClean="0">
                <a:solidFill>
                  <a:schemeClr val="bg1"/>
                </a:solidFill>
                <a:latin typeface="Arial" pitchFamily="34" charset="0"/>
                <a:cs typeface="Arial" pitchFamily="34" charset="0"/>
              </a:rPr>
              <a:t>.</a:t>
            </a:r>
          </a:p>
          <a:p>
            <a:pPr marL="347472" indent="-347472">
              <a:lnSpc>
                <a:spcPts val="2000"/>
              </a:lnSpc>
              <a:spcBef>
                <a:spcPts val="300"/>
              </a:spcBef>
              <a:spcAft>
                <a:spcPts val="300"/>
              </a:spcAft>
              <a:buClr>
                <a:schemeClr val="bg1"/>
              </a:buClr>
              <a:buFont typeface="Wingdings" pitchFamily="2" charset="2"/>
              <a:buChar char="§"/>
            </a:pPr>
            <a:endParaRPr lang="en-US" b="1" dirty="0">
              <a:solidFill>
                <a:schemeClr val="bg1"/>
              </a:solidFill>
              <a:latin typeface="Arial" pitchFamily="34" charset="0"/>
              <a:cs typeface="Arial"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5380" r="12956"/>
          <a:stretch/>
        </p:blipFill>
        <p:spPr>
          <a:xfrm>
            <a:off x="399147" y="2796425"/>
            <a:ext cx="3845685" cy="3461141"/>
          </a:xfrm>
          <a:prstGeom prst="rect">
            <a:avLst/>
          </a:prstGeom>
        </p:spPr>
      </p:pic>
      <p:sp>
        <p:nvSpPr>
          <p:cNvPr id="18" name="Slide Number Placeholder 3"/>
          <p:cNvSpPr txBox="1">
            <a:spLocks/>
          </p:cNvSpPr>
          <p:nvPr/>
        </p:nvSpPr>
        <p:spPr>
          <a:xfrm>
            <a:off x="67056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763E80-B9D1-446B-A1B0-0AD4E44595EF}" type="slidenum">
              <a:rPr lang="en-US" b="1" smtClean="0">
                <a:solidFill>
                  <a:schemeClr val="tx1"/>
                </a:solidFill>
              </a:rPr>
              <a:pPr/>
              <a:t>9</a:t>
            </a:fld>
            <a:endParaRPr lang="en-US" b="1" dirty="0">
              <a:solidFill>
                <a:schemeClr val="tx1"/>
              </a:solidFill>
            </a:endParaRPr>
          </a:p>
        </p:txBody>
      </p:sp>
    </p:spTree>
    <p:extLst>
      <p:ext uri="{BB962C8B-B14F-4D97-AF65-F5344CB8AC3E}">
        <p14:creationId xmlns:p14="http://schemas.microsoft.com/office/powerpoint/2010/main" val="2033844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5457F9D728664F8F563D826CC1D642" ma:contentTypeVersion="0" ma:contentTypeDescription="Create a new document." ma:contentTypeScope="" ma:versionID="4b9a0b6a5ea8c2e3ad3b7a4ad12f8d4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7819D3D-9E6F-4BD6-9469-0BB4D00D1F19}">
  <ds:schemaRefs>
    <ds:schemaRef ds:uri="http://schemas.microsoft.com/sharepoint/v3/contenttype/forms"/>
  </ds:schemaRefs>
</ds:datastoreItem>
</file>

<file path=customXml/itemProps2.xml><?xml version="1.0" encoding="utf-8"?>
<ds:datastoreItem xmlns:ds="http://schemas.openxmlformats.org/officeDocument/2006/customXml" ds:itemID="{6DFBDD53-5DC6-45A4-9C1B-308DBB3C6CC8}">
  <ds:schemaRefs>
    <ds:schemaRef ds:uri="http://www.w3.org/XML/1998/namespace"/>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6A35328-C2C0-4350-A275-C4A97AAA7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37242</TotalTime>
  <Words>1029</Words>
  <Application>Microsoft Office PowerPoint</Application>
  <PresentationFormat>On-screen Show (4:3)</PresentationFormat>
  <Paragraphs>197</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Black</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Wanda Kirkland</dc:creator>
  <cp:lastModifiedBy>Bell, Charles</cp:lastModifiedBy>
  <cp:revision>807</cp:revision>
  <cp:lastPrinted>2017-05-17T15:41:12Z</cp:lastPrinted>
  <dcterms:created xsi:type="dcterms:W3CDTF">2011-08-08T18:46:43Z</dcterms:created>
  <dcterms:modified xsi:type="dcterms:W3CDTF">2017-05-17T15:41:59Z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0x0101001D5457F9D728664F8F563D826CC1D642</vt:lpwstr>
  </property>
</Properties>
</file>