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305" r:id="rId4"/>
    <p:sldId id="260" r:id="rId5"/>
    <p:sldId id="316" r:id="rId6"/>
    <p:sldId id="288" r:id="rId7"/>
    <p:sldId id="273" r:id="rId8"/>
    <p:sldId id="292" r:id="rId9"/>
    <p:sldId id="274" r:id="rId10"/>
    <p:sldId id="277" r:id="rId11"/>
    <p:sldId id="310" r:id="rId12"/>
    <p:sldId id="266" r:id="rId13"/>
    <p:sldId id="299" r:id="rId14"/>
    <p:sldId id="301" r:id="rId15"/>
    <p:sldId id="309" r:id="rId16"/>
    <p:sldId id="303" r:id="rId17"/>
    <p:sldId id="300" r:id="rId18"/>
    <p:sldId id="302" r:id="rId19"/>
    <p:sldId id="307" r:id="rId20"/>
    <p:sldId id="317" r:id="rId21"/>
    <p:sldId id="270" r:id="rId22"/>
    <p:sldId id="285" r:id="rId23"/>
    <p:sldId id="294" r:id="rId24"/>
    <p:sldId id="279" r:id="rId25"/>
    <p:sldId id="295" r:id="rId26"/>
    <p:sldId id="308" r:id="rId27"/>
  </p:sldIdLst>
  <p:sldSz cx="9144000" cy="5143500" type="screen16x9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4A"/>
    <a:srgbClr val="E9DCBF"/>
    <a:srgbClr val="1B253F"/>
    <a:srgbClr val="132C3A"/>
    <a:srgbClr val="E7E9EC"/>
    <a:srgbClr val="EAEAEA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658" y="-58"/>
      </p:cViewPr>
      <p:guideLst>
        <p:guide orient="horz" pos="3055"/>
        <p:guide orient="horz" pos="1432"/>
        <p:guide orient="horz" pos="2611"/>
        <p:guide orient="horz" pos="2770"/>
        <p:guide orient="horz" pos="209"/>
        <p:guide pos="424"/>
        <p:guide pos="4759"/>
        <p:guide pos="346"/>
        <p:guide pos="340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578" y="-84"/>
      </p:cViewPr>
      <p:guideLst>
        <p:guide orient="horz" pos="2212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04" cy="3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t" anchorCtr="0" compatLnSpc="1">
            <a:prstTxWarp prst="textNoShape">
              <a:avLst/>
            </a:prstTxWarp>
          </a:bodyPr>
          <a:lstStyle>
            <a:lvl1pPr defTabSz="936912">
              <a:spcBef>
                <a:spcPct val="0"/>
              </a:spcBef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193" y="0"/>
            <a:ext cx="4033804" cy="3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t" anchorCtr="0" compatLnSpc="1">
            <a:prstTxWarp prst="textNoShape">
              <a:avLst/>
            </a:prstTxWarp>
          </a:bodyPr>
          <a:lstStyle>
            <a:lvl1pPr algn="r" defTabSz="936912">
              <a:spcBef>
                <a:spcPct val="0"/>
              </a:spcBef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2185"/>
            <a:ext cx="4033804" cy="3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b" anchorCtr="0" compatLnSpc="1">
            <a:prstTxWarp prst="textNoShape">
              <a:avLst/>
            </a:prstTxWarp>
          </a:bodyPr>
          <a:lstStyle>
            <a:lvl1pPr defTabSz="936912">
              <a:spcBef>
                <a:spcPct val="0"/>
              </a:spcBef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193" y="6672185"/>
            <a:ext cx="4033804" cy="3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 b="0">
                <a:cs typeface="Arial" pitchFamily="34" charset="0"/>
              </a:defRPr>
            </a:lvl1pPr>
          </a:lstStyle>
          <a:p>
            <a:fld id="{12F0B6BE-59D8-441B-BADF-3B73655981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72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04" cy="3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t" anchorCtr="0" compatLnSpc="1">
            <a:prstTxWarp prst="textNoShape">
              <a:avLst/>
            </a:prstTxWarp>
          </a:bodyPr>
          <a:lstStyle>
            <a:lvl1pPr defTabSz="936912">
              <a:spcBef>
                <a:spcPct val="0"/>
              </a:spcBef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193" y="0"/>
            <a:ext cx="4033804" cy="3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t" anchorCtr="0" compatLnSpc="1">
            <a:prstTxWarp prst="textNoShape">
              <a:avLst/>
            </a:prstTxWarp>
          </a:bodyPr>
          <a:lstStyle>
            <a:lvl1pPr algn="r" defTabSz="936912">
              <a:spcBef>
                <a:spcPct val="0"/>
              </a:spcBef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4575" y="527050"/>
            <a:ext cx="4684713" cy="263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77" y="3335494"/>
            <a:ext cx="7440546" cy="31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2185"/>
            <a:ext cx="4033804" cy="3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b" anchorCtr="0" compatLnSpc="1">
            <a:prstTxWarp prst="textNoShape">
              <a:avLst/>
            </a:prstTxWarp>
          </a:bodyPr>
          <a:lstStyle>
            <a:lvl1pPr defTabSz="936912">
              <a:spcBef>
                <a:spcPct val="0"/>
              </a:spcBef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193" y="6672185"/>
            <a:ext cx="4033804" cy="3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25" tIns="46812" rIns="93625" bIns="4681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 b="0">
                <a:cs typeface="Arial" pitchFamily="34" charset="0"/>
              </a:defRPr>
            </a:lvl1pPr>
          </a:lstStyle>
          <a:p>
            <a:fld id="{2F05B12B-43CC-4D3D-8177-6B55ABA33B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818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84713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5B12B-43CC-4D3D-8177-6B55ABA33B94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0954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5B12B-43CC-4D3D-8177-6B55ABA33B9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026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4575" y="527050"/>
            <a:ext cx="4684713" cy="2635250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12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dobeStock_140618427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85"/>
          <a:stretch>
            <a:fillRect/>
          </a:stretch>
        </p:blipFill>
        <p:spPr bwMode="auto">
          <a:xfrm>
            <a:off x="0" y="0"/>
            <a:ext cx="10039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712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899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8750300" y="4837510"/>
            <a:ext cx="306783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fld id="{29344864-55A5-45CC-9B76-6B2059C80974}" type="slidenum">
              <a:rPr lang="en-US" altLang="en-US" sz="900" b="0">
                <a:solidFill>
                  <a:schemeClr val="tx2"/>
                </a:solidFill>
                <a:cs typeface="Arial" pitchFamily="34" charset="0"/>
              </a:rPr>
              <a:pPr eaLnBrk="1" hangingPunct="1"/>
              <a:t>‹#›</a:t>
            </a:fld>
            <a:endParaRPr lang="en-US" altLang="en-US" sz="900" b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83"/>
            <a:ext cx="9144000" cy="714375"/>
          </a:xfrm>
        </p:spPr>
        <p:txBody>
          <a:bodyPr lIns="137160"/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215216"/>
            <a:ext cx="8229600" cy="3440906"/>
          </a:xfrm>
        </p:spPr>
        <p:txBody>
          <a:bodyPr/>
          <a:lstStyle>
            <a:lvl1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1pPr>
            <a:lvl2pPr marL="37490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26300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8750300" y="4837510"/>
            <a:ext cx="306783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fld id="{28E20332-4012-4CE5-B36C-20AC7E5ABEE3}" type="slidenum">
              <a:rPr lang="en-US" altLang="en-US" sz="900" b="0">
                <a:solidFill>
                  <a:schemeClr val="tx2"/>
                </a:solidFill>
                <a:cs typeface="Arial" pitchFamily="34" charset="0"/>
              </a:rPr>
              <a:pPr eaLnBrk="1" hangingPunct="1"/>
              <a:t>‹#›</a:t>
            </a:fld>
            <a:endParaRPr lang="en-US" altLang="en-US" sz="900" b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83"/>
            <a:ext cx="9144000" cy="714375"/>
          </a:xfrm>
        </p:spPr>
        <p:txBody>
          <a:bodyPr lIns="137160"/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6088" y="1215216"/>
            <a:ext cx="8229600" cy="3440906"/>
          </a:xfrm>
        </p:spPr>
        <p:txBody>
          <a:bodyPr/>
          <a:lstStyle>
            <a:lvl1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1pPr>
            <a:lvl2pPr marL="37490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72858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8750300" y="4837510"/>
            <a:ext cx="306783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fld id="{C7F6F00E-72A8-4890-BA3C-062FCFE7ABD0}" type="slidenum">
              <a:rPr lang="en-US" altLang="en-US" sz="900" b="0">
                <a:solidFill>
                  <a:schemeClr val="tx2"/>
                </a:solidFill>
                <a:cs typeface="Arial" pitchFamily="34" charset="0"/>
              </a:rPr>
              <a:pPr eaLnBrk="1" hangingPunct="1"/>
              <a:t>‹#›</a:t>
            </a:fld>
            <a:endParaRPr lang="en-US" altLang="en-US" sz="900" b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83"/>
            <a:ext cx="9144000" cy="714375"/>
          </a:xfrm>
        </p:spPr>
        <p:txBody>
          <a:bodyPr lIns="137160"/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215216"/>
            <a:ext cx="8229600" cy="344090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883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1038225"/>
            <a:ext cx="9144000" cy="3743325"/>
          </a:xfrm>
          <a:prstGeom prst="rect">
            <a:avLst/>
          </a:prstGeom>
          <a:solidFill>
            <a:srgbClr val="10253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6" name="Text Box 34"/>
          <p:cNvSpPr txBox="1">
            <a:spLocks noChangeArrowheads="1"/>
          </p:cNvSpPr>
          <p:nvPr userDrawn="1"/>
        </p:nvSpPr>
        <p:spPr bwMode="auto">
          <a:xfrm>
            <a:off x="8750300" y="4837510"/>
            <a:ext cx="306783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fld id="{C19AF9F6-D877-4183-ACFE-E653C48B8636}" type="slidenum">
              <a:rPr lang="en-US" altLang="en-US" sz="900" b="0">
                <a:solidFill>
                  <a:schemeClr val="tx2"/>
                </a:solidFill>
                <a:cs typeface="Arial" pitchFamily="34" charset="0"/>
              </a:rPr>
              <a:pPr eaLnBrk="1" hangingPunct="1"/>
              <a:t>‹#›</a:t>
            </a:fld>
            <a:endParaRPr lang="en-US" altLang="en-US" sz="900" b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8183"/>
            <a:ext cx="9144000" cy="714375"/>
          </a:xfrm>
        </p:spPr>
        <p:txBody>
          <a:bodyPr lIns="137160"/>
          <a:lstStyle>
            <a:lvl1pPr algn="ctr">
              <a:defRPr sz="26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6088" y="1215216"/>
            <a:ext cx="8229600" cy="3440906"/>
          </a:xfrm>
        </p:spPr>
        <p:txBody>
          <a:bodyPr/>
          <a:lstStyle>
            <a:lvl1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1pPr>
            <a:lvl2pPr marL="37490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4pPr>
            <a:lvl5pPr marL="192024" indent="-192024"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78202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dobeStock_140618427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85"/>
          <a:stretch>
            <a:fillRect/>
          </a:stretch>
        </p:blipFill>
        <p:spPr bwMode="auto">
          <a:xfrm>
            <a:off x="-2517775" y="-1333500"/>
            <a:ext cx="13012738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4622800" y="-997743"/>
            <a:ext cx="5805488" cy="6488906"/>
          </a:xfrm>
          <a:prstGeom prst="rect">
            <a:avLst/>
          </a:prstGeom>
          <a:solidFill>
            <a:schemeClr val="tx2">
              <a:lumMod val="50000"/>
              <a:alpha val="9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5041900" y="1809750"/>
            <a:ext cx="35941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5041900" y="3124200"/>
            <a:ext cx="35941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0" y="1809750"/>
            <a:ext cx="3276600" cy="1333500"/>
          </a:xfrm>
          <a:ln>
            <a:noFill/>
          </a:ln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81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413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5780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3130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1" descr="SLIDEBGRD1.jpg"/>
          <p:cNvSpPr>
            <a:spLocks noChangeAspect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23825"/>
            <a:ext cx="7366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019176"/>
            <a:ext cx="8229600" cy="34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8750300" y="4837510"/>
            <a:ext cx="306783" cy="2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fld id="{14D9A296-3468-4B76-B936-B10CEC03F6F0}" type="slidenum">
              <a:rPr lang="en-US" altLang="en-US" sz="900" b="0">
                <a:solidFill>
                  <a:schemeClr val="tx2"/>
                </a:solidFill>
                <a:cs typeface="Arial" pitchFamily="34" charset="0"/>
              </a:rPr>
              <a:pPr eaLnBrk="1" hangingPunct="1"/>
              <a:t>‹#›</a:t>
            </a:fld>
            <a:endParaRPr lang="en-US" altLang="en-US" sz="900" b="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030" name="Picture 21" descr="Atlanta Sea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22635"/>
            <a:ext cx="94138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900112"/>
            <a:ext cx="9144000" cy="4243388"/>
          </a:xfrm>
          <a:prstGeom prst="rect">
            <a:avLst/>
          </a:prstGeom>
          <a:solidFill>
            <a:schemeClr val="bg1">
              <a:alpha val="2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28" r:id="rId7"/>
    <p:sldLayoutId id="2147484335" r:id="rId8"/>
    <p:sldLayoutId id="2147484336" r:id="rId9"/>
    <p:sldLayoutId id="2147484337" r:id="rId1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Blip>
          <a:blip r:embed="rId13"/>
        </a:buBlip>
        <a:defRPr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1pPr>
      <a:lvl2pPr marL="80010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Blip>
          <a:blip r:embed="rId14"/>
        </a:buBlip>
        <a:defRPr sz="1600">
          <a:solidFill>
            <a:schemeClr val="tx1"/>
          </a:solidFill>
          <a:latin typeface="Calibri" pitchFamily="34" charset="0"/>
          <a:ea typeface="ヒラギノ角ゴ Pro W3" charset="0"/>
        </a:defRPr>
      </a:lvl2pPr>
      <a:lvl3pPr marL="109220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§"/>
        <a:defRPr sz="1200">
          <a:solidFill>
            <a:schemeClr val="tx1"/>
          </a:solidFill>
          <a:latin typeface="Calibri" pitchFamily="34" charset="0"/>
          <a:ea typeface="ヒラギノ角ゴ Pro W3" charset="0"/>
        </a:defRPr>
      </a:lvl3pPr>
      <a:lvl4pPr marL="1435100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Calibri" pitchFamily="34" charset="0"/>
          <a:ea typeface="ヒラギノ角ゴ Pro W3" charset="0"/>
        </a:defRPr>
      </a:lvl4pPr>
      <a:lvl5pPr marL="1778000" indent="-1397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pitchFamily="34" charset="0"/>
        <a:buChar char="–"/>
        <a:defRPr sz="1200">
          <a:solidFill>
            <a:schemeClr val="tx1"/>
          </a:solidFill>
          <a:latin typeface="Calibri" pitchFamily="34" charset="0"/>
          <a:ea typeface="ヒラギノ角ゴ Pro W3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4180285"/>
            <a:ext cx="9144000" cy="604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614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74613" y="1578769"/>
            <a:ext cx="8743951" cy="1216819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 smtClean="0">
                <a:solidFill>
                  <a:srgbClr val="10253F"/>
                </a:solidFill>
                <a:latin typeface="Calibri" charset="0"/>
              </a:rPr>
              <a:t>DEPARTMENT OF FINANCE </a:t>
            </a:r>
            <a:br>
              <a:rPr lang="en-US" b="1" dirty="0" smtClean="0">
                <a:solidFill>
                  <a:srgbClr val="10253F"/>
                </a:solidFill>
                <a:latin typeface="Calibri" charset="0"/>
              </a:rPr>
            </a:b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FY2018 BUDGET BRIEFING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MAY 17, 2017</a:t>
            </a:r>
          </a:p>
          <a:p>
            <a:pPr marL="0" indent="0" algn="r">
              <a:buFont typeface="Arial" charset="0"/>
              <a:buNone/>
              <a:defRPr/>
            </a:pPr>
            <a:endParaRPr lang="en-US" sz="2000" b="1" dirty="0" smtClean="0">
              <a:solidFill>
                <a:schemeClr val="bg1"/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 smtClean="0">
              <a:solidFill>
                <a:schemeClr val="bg1"/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</p:txBody>
      </p:sp>
      <p:pic>
        <p:nvPicPr>
          <p:cNvPr id="10243" name="Picture 21" descr="Atlanta 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45" y="252343"/>
            <a:ext cx="1116027" cy="9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42901" y="467916"/>
            <a:ext cx="7491413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8001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Blip>
                <a:blip r:embed="rId4"/>
              </a:buBlip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0922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Wingdings" charset="0"/>
              <a:buChar char="§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435100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1778000" indent="-139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3200" b="0" kern="900" dirty="0">
                <a:solidFill>
                  <a:schemeClr val="bg1"/>
                </a:solidFill>
                <a:latin typeface="Calibri"/>
                <a:cs typeface="Calibri"/>
              </a:rPr>
              <a:t>THE FUTURE </a:t>
            </a:r>
            <a:r>
              <a:rPr lang="en-US" sz="3200" kern="900" dirty="0">
                <a:solidFill>
                  <a:schemeClr val="bg1"/>
                </a:solidFill>
                <a:latin typeface="Calibri"/>
                <a:cs typeface="Calibri"/>
              </a:rPr>
              <a:t>WE WANT</a:t>
            </a:r>
            <a:r>
              <a:rPr lang="en-US" sz="3200" b="0" kern="9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3200" b="0" kern="9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3200" b="0" kern="900" dirty="0" smtClean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sz="3200" kern="9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3200" b="0" kern="900" spc="1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245" name="Text Placeholder 2"/>
          <p:cNvSpPr txBox="1">
            <a:spLocks/>
          </p:cNvSpPr>
          <p:nvPr/>
        </p:nvSpPr>
        <p:spPr bwMode="auto">
          <a:xfrm>
            <a:off x="17927" y="4310063"/>
            <a:ext cx="9556381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1800" dirty="0">
                <a:solidFill>
                  <a:srgbClr val="17375E"/>
                </a:solidFill>
                <a:latin typeface="Calibri" pitchFamily="34" charset="0"/>
              </a:rPr>
              <a:t>J. ANTHONY BEARD, </a:t>
            </a:r>
            <a:r>
              <a:rPr lang="en-US" altLang="en-US" sz="1800" b="0" dirty="0" smtClean="0">
                <a:solidFill>
                  <a:srgbClr val="17375E"/>
                </a:solidFill>
                <a:latin typeface="Calibri" pitchFamily="34" charset="0"/>
              </a:rPr>
              <a:t>Chief Financial Officer     |    </a:t>
            </a:r>
            <a:r>
              <a:rPr lang="en-US" altLang="en-US" sz="1800" dirty="0" smtClean="0">
                <a:solidFill>
                  <a:srgbClr val="17375E"/>
                </a:solidFill>
                <a:latin typeface="Calibri" pitchFamily="34" charset="0"/>
              </a:rPr>
              <a:t>JOHN </a:t>
            </a:r>
            <a:r>
              <a:rPr lang="en-US" altLang="en-US" sz="1800" dirty="0">
                <a:solidFill>
                  <a:srgbClr val="17375E"/>
                </a:solidFill>
                <a:latin typeface="Calibri" pitchFamily="34" charset="0"/>
              </a:rPr>
              <a:t>GAFFNEY,  </a:t>
            </a:r>
            <a:r>
              <a:rPr lang="en-US" altLang="en-US" sz="1800" b="0" dirty="0" smtClean="0">
                <a:solidFill>
                  <a:srgbClr val="17375E"/>
                </a:solidFill>
                <a:latin typeface="Calibri" pitchFamily="34" charset="0"/>
              </a:rPr>
              <a:t>Deputy Chief Financial Officer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endParaRPr lang="en-US" altLang="en-US" sz="2000" b="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342901" y="775097"/>
            <a:ext cx="7491413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8001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Blip>
                <a:blip r:embed="rId4"/>
              </a:buBlip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0922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Wingdings" charset="0"/>
              <a:buChar char="§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435100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1778000" indent="-139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3200" b="0" kern="900" dirty="0" smtClean="0">
                <a:solidFill>
                  <a:schemeClr val="bg1"/>
                </a:solidFill>
                <a:latin typeface="Calibri"/>
                <a:cs typeface="Calibri"/>
              </a:rPr>
              <a:t>THE SERVICE </a:t>
            </a:r>
            <a:r>
              <a:rPr lang="en-US" sz="3200" kern="900" dirty="0" smtClean="0">
                <a:solidFill>
                  <a:schemeClr val="bg1"/>
                </a:solidFill>
                <a:latin typeface="Calibri"/>
                <a:cs typeface="Calibri"/>
              </a:rPr>
              <a:t>YOU DESERVE.</a:t>
            </a:r>
            <a:endParaRPr lang="en-US" sz="3200" b="0" kern="900" spc="1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>THE DEPARTMENT OF FINANCE</a:t>
            </a:r>
            <a:endParaRPr lang="en-US" altLang="en-US" dirty="0" smtClean="0">
              <a:solidFill>
                <a:srgbClr val="FABE4A"/>
              </a:solidFill>
              <a:ea typeface="ヒラギノ角ゴ Pro W3" pitchFamily="124" charset="-128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42518" y="1298719"/>
            <a:ext cx="8229600" cy="3620656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Comprehensive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Annual </a:t>
            </a:r>
            <a:br>
              <a:rPr lang="en-US" dirty="0" smtClean="0">
                <a:solidFill>
                  <a:srgbClr val="FFFFFF"/>
                </a:solidFill>
                <a:latin typeface="Calibri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Financial Report  –                      </a:t>
            </a:r>
            <a:r>
              <a:rPr lang="en-US" i="1" dirty="0" smtClean="0">
                <a:solidFill>
                  <a:srgbClr val="FABE4A"/>
                </a:solidFill>
                <a:latin typeface="Calibri" charset="0"/>
              </a:rPr>
              <a:t>Award winner 31 </a:t>
            </a:r>
            <a:r>
              <a:rPr lang="en-US" i="1" dirty="0">
                <a:solidFill>
                  <a:srgbClr val="FABE4A"/>
                </a:solidFill>
                <a:latin typeface="Calibri" charset="0"/>
              </a:rPr>
              <a:t>years </a:t>
            </a:r>
            <a:r>
              <a:rPr lang="en-US" i="1" dirty="0" smtClean="0">
                <a:solidFill>
                  <a:srgbClr val="FABE4A"/>
                </a:solidFill>
                <a:latin typeface="Calibri" charset="0"/>
              </a:rPr>
              <a:t>in </a:t>
            </a:r>
            <a:r>
              <a:rPr lang="en-US" i="1" dirty="0">
                <a:solidFill>
                  <a:srgbClr val="FABE4A"/>
                </a:solidFill>
                <a:latin typeface="Calibri" charset="0"/>
              </a:rPr>
              <a:t>a row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Popular Annual Financial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Report  – </a:t>
            </a:r>
            <a:br>
              <a:rPr lang="en-US" dirty="0" smtClean="0">
                <a:solidFill>
                  <a:srgbClr val="FFFFFF"/>
                </a:solidFill>
                <a:latin typeface="Calibri" charset="0"/>
              </a:rPr>
            </a:br>
            <a:r>
              <a:rPr lang="en-US" i="1" dirty="0" smtClean="0">
                <a:solidFill>
                  <a:srgbClr val="FABE4A"/>
                </a:solidFill>
                <a:latin typeface="Calibri" charset="0"/>
              </a:rPr>
              <a:t>Award </a:t>
            </a:r>
            <a:r>
              <a:rPr lang="en-US" i="1" dirty="0">
                <a:solidFill>
                  <a:srgbClr val="FABE4A"/>
                </a:solidFill>
                <a:latin typeface="Calibri" charset="0"/>
              </a:rPr>
              <a:t>winner </a:t>
            </a:r>
            <a:r>
              <a:rPr lang="en-US" i="1" dirty="0" smtClean="0">
                <a:solidFill>
                  <a:srgbClr val="FABE4A"/>
                </a:solidFill>
                <a:latin typeface="Calibri" charset="0"/>
              </a:rPr>
              <a:t>5 </a:t>
            </a:r>
            <a:r>
              <a:rPr lang="en-US" i="1" dirty="0">
                <a:solidFill>
                  <a:srgbClr val="FABE4A"/>
                </a:solidFill>
                <a:latin typeface="Calibri" charset="0"/>
              </a:rPr>
              <a:t>years in a row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Annual Budget Book –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 charset="0"/>
              </a:rPr>
            </a:br>
            <a:r>
              <a:rPr lang="en-US" i="1" dirty="0" smtClean="0">
                <a:solidFill>
                  <a:srgbClr val="FABE4A"/>
                </a:solidFill>
                <a:latin typeface="Calibri" charset="0"/>
              </a:rPr>
              <a:t>Award </a:t>
            </a:r>
            <a:r>
              <a:rPr lang="en-US" i="1" dirty="0">
                <a:solidFill>
                  <a:srgbClr val="FABE4A"/>
                </a:solidFill>
                <a:latin typeface="Calibri" charset="0"/>
              </a:rPr>
              <a:t>winner </a:t>
            </a:r>
            <a:r>
              <a:rPr lang="en-US" i="1" dirty="0" smtClean="0">
                <a:solidFill>
                  <a:srgbClr val="FABE4A"/>
                </a:solidFill>
                <a:latin typeface="Calibri" charset="0"/>
              </a:rPr>
              <a:t>6 years </a:t>
            </a:r>
            <a:r>
              <a:rPr lang="en-US" i="1" dirty="0">
                <a:solidFill>
                  <a:srgbClr val="FABE4A"/>
                </a:solidFill>
                <a:latin typeface="Calibri" charset="0"/>
              </a:rPr>
              <a:t>in a row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Annual Five-Year Plan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Annual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Debt Book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42900" algn="l"/>
              </a:tabLst>
              <a:defRPr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342900" algn="l"/>
              </a:tabLst>
              <a:defRPr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Annual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Investment Report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Annual Risk Report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Annual Grant Reporting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Annual Arbitrage Rebate Report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Budget Commission Report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Quarterly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Financial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Report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Monthly Financial Report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Numerous Ad Hoc Reports</a:t>
            </a:r>
          </a:p>
          <a:p>
            <a:pPr marL="0" indent="0">
              <a:spcBef>
                <a:spcPts val="0"/>
              </a:spcBef>
              <a:buFont typeface="Arial"/>
              <a:buNone/>
              <a:tabLst>
                <a:tab pos="342900" algn="l"/>
              </a:tabLst>
              <a:defRPr/>
            </a:pPr>
            <a:endParaRPr lang="en-US" dirty="0" smtClean="0">
              <a:latin typeface="Calibri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  <a:tabLst>
                <a:tab pos="342900" algn="l"/>
              </a:tabLst>
              <a:defRPr/>
            </a:pPr>
            <a:endParaRPr lang="en-US" dirty="0">
              <a:latin typeface="Calibri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  <a:tabLst>
                <a:tab pos="342900" algn="l"/>
              </a:tabLst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0483" name="Content Placeholder 24"/>
          <p:cNvSpPr txBox="1">
            <a:spLocks/>
          </p:cNvSpPr>
          <p:nvPr/>
        </p:nvSpPr>
        <p:spPr bwMode="auto">
          <a:xfrm>
            <a:off x="373063" y="1225153"/>
            <a:ext cx="8229600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endParaRPr lang="en-US" altLang="en-US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0484" name="Group 13"/>
          <p:cNvGrpSpPr>
            <a:grpSpLocks/>
          </p:cNvGrpSpPr>
          <p:nvPr/>
        </p:nvGrpSpPr>
        <p:grpSpPr bwMode="auto">
          <a:xfrm>
            <a:off x="242041" y="1918451"/>
            <a:ext cx="588964" cy="2124009"/>
            <a:chOff x="685800" y="2395342"/>
            <a:chExt cx="614680" cy="2623698"/>
          </a:xfrm>
        </p:grpSpPr>
        <p:sp>
          <p:nvSpPr>
            <p:cNvPr id="5" name="Rectangle 4"/>
            <p:cNvSpPr/>
            <p:nvPr/>
          </p:nvSpPr>
          <p:spPr bwMode="auto">
            <a:xfrm>
              <a:off x="955814" y="2398516"/>
              <a:ext cx="344666" cy="262052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20491" name="Picture 1" descr="ribb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395342"/>
              <a:ext cx="558678" cy="55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7" descr="ribb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520562"/>
              <a:ext cx="558678" cy="55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8" descr="ribb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389242"/>
              <a:ext cx="558678" cy="55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-1285875" y="1912144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ABE4A"/>
                </a:solidFill>
                <a:latin typeface="Calibri" pitchFamily="34" charset="0"/>
              </a:rPr>
              <a:t>31</a:t>
            </a:r>
            <a:endParaRPr lang="en-US" altLang="en-US" dirty="0"/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-1636713" y="2706291"/>
            <a:ext cx="282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ABE4A"/>
                </a:solidFill>
                <a:latin typeface="Calibri" pitchFamily="34" charset="0"/>
              </a:rPr>
              <a:t>5 </a:t>
            </a:r>
            <a:endParaRPr lang="en-US" altLang="en-US" dirty="0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-1290638" y="3334941"/>
            <a:ext cx="282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ABE4A"/>
                </a:solidFill>
                <a:latin typeface="Calibri" pitchFamily="34" charset="0"/>
              </a:rPr>
              <a:t>6</a:t>
            </a:r>
            <a:endParaRPr lang="en-US" altLang="en-US" dirty="0"/>
          </a:p>
        </p:txBody>
      </p:sp>
      <p:sp>
        <p:nvSpPr>
          <p:cNvPr id="20488" name="Content Placeholder 24"/>
          <p:cNvSpPr txBox="1">
            <a:spLocks/>
          </p:cNvSpPr>
          <p:nvPr/>
        </p:nvSpPr>
        <p:spPr bwMode="auto">
          <a:xfrm>
            <a:off x="1009651" y="789234"/>
            <a:ext cx="7008813" cy="7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190500" indent="-1905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Each year, we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publish various financial documents,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including:</a:t>
            </a:r>
            <a:endParaRPr lang="en-US" altLang="en-US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489" name="Straight Connector 14"/>
          <p:cNvCxnSpPr>
            <a:cxnSpLocks noChangeShapeType="1"/>
          </p:cNvCxnSpPr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AdobeStock_420952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38" y="0"/>
            <a:ext cx="10648951" cy="52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-80682" y="349048"/>
            <a:ext cx="9224682" cy="863204"/>
          </a:xfrm>
          <a:prstGeom prst="rect">
            <a:avLst/>
          </a:prstGeom>
          <a:solidFill>
            <a:schemeClr val="tx2">
              <a:lumMod val="50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12376" y="410766"/>
            <a:ext cx="10539787" cy="866927"/>
            <a:chOff x="412879" y="547125"/>
            <a:chExt cx="10539004" cy="1156091"/>
          </a:xfrm>
        </p:grpSpPr>
        <p:pic>
          <p:nvPicPr>
            <p:cNvPr id="21507" name="Picture 21" descr="Atlanta Se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79" y="571316"/>
              <a:ext cx="819535" cy="9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Content Placeholder 9"/>
            <p:cNvSpPr txBox="1">
              <a:spLocks/>
            </p:cNvSpPr>
            <p:nvPr/>
          </p:nvSpPr>
          <p:spPr bwMode="auto">
            <a:xfrm>
              <a:off x="1342932" y="547125"/>
              <a:ext cx="9608951" cy="409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None/>
              </a:pPr>
              <a:r>
                <a:rPr lang="en-US" altLang="en-US" sz="2000" b="0" dirty="0">
                  <a:solidFill>
                    <a:schemeClr val="bg1"/>
                  </a:solidFill>
                  <a:latin typeface="Calibri" pitchFamily="34" charset="0"/>
                </a:rPr>
                <a:t>SECTION 2</a:t>
              </a:r>
            </a:p>
          </p:txBody>
        </p:sp>
        <p:sp>
          <p:nvSpPr>
            <p:cNvPr id="21509" name="Title 3"/>
            <p:cNvSpPr txBox="1">
              <a:spLocks/>
            </p:cNvSpPr>
            <p:nvPr/>
          </p:nvSpPr>
          <p:spPr bwMode="auto">
            <a:xfrm>
              <a:off x="1320803" y="761921"/>
              <a:ext cx="9044310" cy="94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altLang="en-US" sz="2800" b="0" dirty="0" smtClean="0">
                  <a:solidFill>
                    <a:srgbClr val="FABE4A"/>
                  </a:solidFill>
                  <a:latin typeface="Calibri" pitchFamily="34" charset="0"/>
                </a:rPr>
                <a:t>FY2017 TOP ACCOMPLISHMENTS</a:t>
              </a:r>
              <a:endParaRPr lang="en-US" altLang="en-US" sz="2800" b="0" dirty="0">
                <a:solidFill>
                  <a:srgbClr val="FABE4A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345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/>
            </a:r>
            <a:br>
              <a:rPr lang="en-US" altLang="en-US" dirty="0" smtClean="0">
                <a:ea typeface="ヒラギノ角ゴ Pro W3" pitchFamily="124" charset="-128"/>
              </a:rPr>
            </a:br>
            <a:r>
              <a:rPr lang="en-US" altLang="en-US" dirty="0">
                <a:ea typeface="ヒラギノ角ゴ Pro W3" pitchFamily="124" charset="-128"/>
              </a:rPr>
              <a:t>FY2017 TOP ACCOMPLISHMENTS</a:t>
            </a:r>
            <a:endParaRPr lang="en-US" altLang="en-US" dirty="0" smtClean="0">
              <a:ea typeface="ヒラギノ角ゴ Pro W3" pitchFamily="124" charset="-128"/>
            </a:endParaRPr>
          </a:p>
        </p:txBody>
      </p:sp>
      <p:cxnSp>
        <p:nvCxnSpPr>
          <p:cNvPr id="22530" name="Straight Connector 20"/>
          <p:cNvCxnSpPr>
            <a:cxnSpLocks noChangeShapeType="1"/>
          </p:cNvCxnSpPr>
          <p:nvPr/>
        </p:nvCxnSpPr>
        <p:spPr bwMode="auto">
          <a:xfrm>
            <a:off x="3292475" y="1150144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Pentagon 2"/>
          <p:cNvSpPr>
            <a:spLocks noChangeArrowheads="1"/>
          </p:cNvSpPr>
          <p:nvPr/>
        </p:nvSpPr>
        <p:spPr bwMode="auto">
          <a:xfrm rot="5400000">
            <a:off x="4188222" y="-2475309"/>
            <a:ext cx="716756" cy="8267700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22532" name="Rectangle 17"/>
          <p:cNvSpPr>
            <a:spLocks noChangeArrowheads="1"/>
          </p:cNvSpPr>
          <p:nvPr/>
        </p:nvSpPr>
        <p:spPr bwMode="auto">
          <a:xfrm>
            <a:off x="373064" y="1412081"/>
            <a:ext cx="82772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0" dirty="0">
                <a:solidFill>
                  <a:srgbClr val="FABE4A"/>
                </a:solidFill>
                <a:latin typeface="Calibri" pitchFamily="34" charset="0"/>
              </a:rPr>
              <a:t>Revenue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568325" y="2555082"/>
            <a:ext cx="2554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Identified the vendor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to replace Revenue Business License Management System.</a:t>
            </a:r>
          </a:p>
        </p:txBody>
      </p:sp>
      <p:sp>
        <p:nvSpPr>
          <p:cNvPr id="22534" name="TextBox 15"/>
          <p:cNvSpPr txBox="1">
            <a:spLocks noChangeArrowheads="1"/>
          </p:cNvSpPr>
          <p:nvPr/>
        </p:nvSpPr>
        <p:spPr bwMode="auto">
          <a:xfrm>
            <a:off x="3481388" y="2555082"/>
            <a:ext cx="24209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Completed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the Revenue Billing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and Collections Analysis and Revenue forecast model methodology.</a:t>
            </a:r>
          </a:p>
        </p:txBody>
      </p:sp>
      <p:cxnSp>
        <p:nvCxnSpPr>
          <p:cNvPr id="22535" name="Straight Connector 36"/>
          <p:cNvCxnSpPr>
            <a:cxnSpLocks noChangeShapeType="1"/>
          </p:cNvCxnSpPr>
          <p:nvPr/>
        </p:nvCxnSpPr>
        <p:spPr bwMode="auto">
          <a:xfrm>
            <a:off x="3175000" y="2621756"/>
            <a:ext cx="0" cy="1020366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Straight Connector 37"/>
          <p:cNvCxnSpPr>
            <a:cxnSpLocks noChangeShapeType="1"/>
          </p:cNvCxnSpPr>
          <p:nvPr/>
        </p:nvCxnSpPr>
        <p:spPr bwMode="auto">
          <a:xfrm>
            <a:off x="6043613" y="2621756"/>
            <a:ext cx="0" cy="1020366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6335713" y="2555082"/>
            <a:ext cx="27035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Participated in the procurement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and selection of the vendor for the Citywide parking contract.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671050" y="1783556"/>
            <a:ext cx="4114800" cy="17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Treasury</a:t>
            </a:r>
          </a:p>
        </p:txBody>
      </p:sp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/>
            </a:r>
            <a:br>
              <a:rPr lang="en-US" altLang="en-US" dirty="0" smtClean="0">
                <a:ea typeface="ヒラギノ角ゴ Pro W3" pitchFamily="124" charset="-128"/>
              </a:rPr>
            </a:br>
            <a:r>
              <a:rPr lang="en-US" altLang="en-US" dirty="0">
                <a:ea typeface="ヒラギノ角ゴ Pro W3" pitchFamily="124" charset="-128"/>
              </a:rPr>
              <a:t>FY2017 TOP ACCOMPLISHMENTS</a:t>
            </a:r>
            <a:endParaRPr lang="en-US" altLang="en-US" dirty="0" smtClean="0">
              <a:ea typeface="ヒラギノ角ゴ Pro W3" pitchFamily="124" charset="-128"/>
            </a:endParaRPr>
          </a:p>
        </p:txBody>
      </p:sp>
      <p:pic>
        <p:nvPicPr>
          <p:cNvPr id="24579" name="Picture 29" descr="shie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975" y="1095375"/>
            <a:ext cx="1009650" cy="7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872164" y="2577703"/>
            <a:ext cx="5392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en-US" sz="2000" b="0" dirty="0" smtClean="0">
                <a:solidFill>
                  <a:srgbClr val="FABE4A"/>
                </a:solidFill>
                <a:latin typeface="+mj-lt"/>
                <a:cs typeface="Calibri"/>
              </a:rPr>
              <a:t>year-over-year increase</a:t>
            </a:r>
            <a:endParaRPr lang="en-US" sz="2000" b="0" dirty="0">
              <a:solidFill>
                <a:srgbClr val="FABE4A"/>
              </a:solidFill>
              <a:latin typeface="+mj-lt"/>
              <a:cs typeface="Calibri"/>
            </a:endParaRPr>
          </a:p>
        </p:txBody>
      </p:sp>
      <p:sp>
        <p:nvSpPr>
          <p:cNvPr id="24581" name="Pentagon 2"/>
          <p:cNvSpPr>
            <a:spLocks noChangeArrowheads="1"/>
          </p:cNvSpPr>
          <p:nvPr/>
        </p:nvSpPr>
        <p:spPr bwMode="auto">
          <a:xfrm>
            <a:off x="-3914775" y="1638300"/>
            <a:ext cx="3122612" cy="1656160"/>
          </a:xfrm>
          <a:prstGeom prst="homePlate">
            <a:avLst>
              <a:gd name="adj" fmla="val 2460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24582" name="Rectangle 17"/>
          <p:cNvSpPr>
            <a:spLocks noChangeArrowheads="1"/>
          </p:cNvSpPr>
          <p:nvPr/>
        </p:nvSpPr>
        <p:spPr bwMode="auto">
          <a:xfrm>
            <a:off x="-3449638" y="2199085"/>
            <a:ext cx="19700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0" dirty="0">
                <a:solidFill>
                  <a:srgbClr val="FABE4A"/>
                </a:solidFill>
                <a:latin typeface="Calibri" pitchFamily="34" charset="0"/>
              </a:rPr>
              <a:t>Treasury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4583" name="Straight Connector 11"/>
          <p:cNvCxnSpPr>
            <a:cxnSpLocks noChangeShapeType="1"/>
          </p:cNvCxnSpPr>
          <p:nvPr/>
        </p:nvCxnSpPr>
        <p:spPr bwMode="auto">
          <a:xfrm>
            <a:off x="3292475" y="1150144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776288" y="3518298"/>
            <a:ext cx="8099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en-US" sz="2000" b="0" dirty="0" smtClean="0">
                <a:solidFill>
                  <a:srgbClr val="FABE4A"/>
                </a:solidFill>
              </a:rPr>
              <a:t>Executed 3 General Fund supported </a:t>
            </a:r>
            <a:r>
              <a:rPr lang="en-US" altLang="en-US" sz="2000" b="0" dirty="0">
                <a:solidFill>
                  <a:srgbClr val="FABE4A"/>
                </a:solidFill>
              </a:rPr>
              <a:t>refunding </a:t>
            </a:r>
            <a:r>
              <a:rPr lang="en-US" altLang="en-US" sz="2000" b="0" dirty="0" smtClean="0">
                <a:solidFill>
                  <a:srgbClr val="FABE4A"/>
                </a:solidFill>
              </a:rPr>
              <a:t>transactions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totaling $67.9 million,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generating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$9.8 million in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present value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savings or $887K annually over 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next 11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years.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585" name="Pentagon 2"/>
          <p:cNvSpPr>
            <a:spLocks noChangeArrowheads="1"/>
          </p:cNvSpPr>
          <p:nvPr/>
        </p:nvSpPr>
        <p:spPr bwMode="auto">
          <a:xfrm rot="5400000">
            <a:off x="4188222" y="-2475309"/>
            <a:ext cx="716756" cy="8267700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24586" name="Rectangle 17"/>
          <p:cNvSpPr>
            <a:spLocks noChangeArrowheads="1"/>
          </p:cNvSpPr>
          <p:nvPr/>
        </p:nvSpPr>
        <p:spPr bwMode="auto">
          <a:xfrm>
            <a:off x="373064" y="1412081"/>
            <a:ext cx="82772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0" dirty="0" smtClean="0">
                <a:solidFill>
                  <a:srgbClr val="FABE4A"/>
                </a:solidFill>
                <a:latin typeface="Calibri" pitchFamily="34" charset="0"/>
              </a:rPr>
              <a:t>Treasury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717551" y="2275285"/>
            <a:ext cx="395922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Executed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bond transactions for the </a:t>
            </a:r>
            <a:r>
              <a:rPr lang="en-US" sz="2000" b="0" dirty="0">
                <a:solidFill>
                  <a:srgbClr val="FABE4A"/>
                </a:solidFill>
                <a:latin typeface="+mj-lt"/>
              </a:rPr>
              <a:t>Beltline </a:t>
            </a:r>
            <a:r>
              <a:rPr lang="en-US" sz="2000" b="0" dirty="0" smtClean="0">
                <a:solidFill>
                  <a:srgbClr val="FABE4A"/>
                </a:solidFill>
                <a:latin typeface="+mj-lt"/>
              </a:rPr>
              <a:t>TAD and DWM.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 </a:t>
            </a:r>
            <a:endParaRPr lang="en-US" altLang="ja-JP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588" name="TextBox 16"/>
          <p:cNvSpPr txBox="1">
            <a:spLocks noChangeArrowheads="1"/>
          </p:cNvSpPr>
          <p:nvPr/>
        </p:nvSpPr>
        <p:spPr bwMode="auto">
          <a:xfrm>
            <a:off x="5094289" y="2852737"/>
            <a:ext cx="412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000" b="0" dirty="0">
                <a:solidFill>
                  <a:srgbClr val="FFFFFF"/>
                </a:solidFill>
              </a:rPr>
              <a:t>investment income ~ </a:t>
            </a:r>
            <a:r>
              <a:rPr lang="en-US" altLang="en-US" sz="2000" b="0" dirty="0" smtClean="0">
                <a:solidFill>
                  <a:srgbClr val="FFFFFF"/>
                </a:solidFill>
              </a:rPr>
              <a:t>$</a:t>
            </a:r>
            <a:r>
              <a:rPr lang="en-US" altLang="en-US" sz="2000" b="0" dirty="0" smtClean="0">
                <a:solidFill>
                  <a:schemeClr val="bg1"/>
                </a:solidFill>
              </a:rPr>
              <a:t>47</a:t>
            </a:r>
            <a:r>
              <a:rPr lang="en-US" altLang="en-US" sz="2000" b="0" dirty="0" smtClean="0">
                <a:solidFill>
                  <a:srgbClr val="FFFFFF"/>
                </a:solidFill>
              </a:rPr>
              <a:t>MM</a:t>
            </a:r>
            <a:r>
              <a:rPr lang="en-US" altLang="en-US" sz="2000" b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5094289" y="2296716"/>
            <a:ext cx="3436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defRPr/>
            </a:pPr>
            <a:r>
              <a:rPr lang="en-US" sz="2000" b="0" dirty="0" smtClean="0">
                <a:solidFill>
                  <a:srgbClr val="FFFFFF"/>
                </a:solidFill>
                <a:cs typeface="Calibri"/>
              </a:rPr>
              <a:t>Achieved </a:t>
            </a:r>
            <a:endParaRPr lang="en-US" altLang="en-US" sz="2000" b="0" dirty="0" smtClean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5094288" y="2521744"/>
            <a:ext cx="10017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Aft>
                <a:spcPts val="400"/>
              </a:spcAft>
              <a:defRPr/>
            </a:pPr>
            <a:r>
              <a:rPr lang="en-US" sz="3000" dirty="0" smtClean="0">
                <a:solidFill>
                  <a:srgbClr val="FABE4A"/>
                </a:solidFill>
                <a:latin typeface="+mj-lt"/>
                <a:cs typeface="Arial" charset="0"/>
              </a:rPr>
              <a:t>62%</a:t>
            </a:r>
            <a:endParaRPr lang="en-US" altLang="en-US" sz="3000" dirty="0" smtClean="0">
              <a:solidFill>
                <a:srgbClr val="FABE4A"/>
              </a:solidFill>
              <a:latin typeface="+mj-lt"/>
              <a:ea typeface="ヒラギノ角ゴ Pro W3" pitchFamily="123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49325" y="3393281"/>
            <a:ext cx="76263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92" name="Straight Connector 23"/>
          <p:cNvCxnSpPr>
            <a:cxnSpLocks noChangeShapeType="1"/>
          </p:cNvCxnSpPr>
          <p:nvPr/>
        </p:nvCxnSpPr>
        <p:spPr bwMode="auto">
          <a:xfrm>
            <a:off x="4652963" y="2341960"/>
            <a:ext cx="0" cy="817959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671050" y="1783556"/>
            <a:ext cx="4114800" cy="17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Treasury</a:t>
            </a:r>
          </a:p>
        </p:txBody>
      </p:sp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/>
            </a:r>
            <a:br>
              <a:rPr lang="en-US" altLang="en-US" dirty="0" smtClean="0">
                <a:ea typeface="ヒラギノ角ゴ Pro W3" pitchFamily="124" charset="-128"/>
              </a:rPr>
            </a:br>
            <a:r>
              <a:rPr lang="en-US" altLang="en-US" dirty="0">
                <a:ea typeface="ヒラギノ角ゴ Pro W3" pitchFamily="124" charset="-128"/>
              </a:rPr>
              <a:t>FY2017 TOP ACCOMPLISHMENTS</a:t>
            </a:r>
            <a:endParaRPr lang="en-US" altLang="en-US" dirty="0" smtClean="0">
              <a:ea typeface="ヒラギノ角ゴ Pro W3" pitchFamily="124" charset="-128"/>
            </a:endParaRPr>
          </a:p>
        </p:txBody>
      </p:sp>
      <p:pic>
        <p:nvPicPr>
          <p:cNvPr id="26627" name="Picture 29" descr="shie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975" y="1095375"/>
            <a:ext cx="1009650" cy="7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776288" y="3764757"/>
            <a:ext cx="7516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en-US" sz="2000" b="0" dirty="0" smtClean="0">
                <a:solidFill>
                  <a:srgbClr val="FABE4A"/>
                </a:solidFill>
                <a:latin typeface="+mj-lt"/>
              </a:rPr>
              <a:t>Conducted the Hyperion System Upgrade </a:t>
            </a:r>
            <a:r>
              <a:rPr lang="en-US" sz="2000" b="0" dirty="0" smtClean="0">
                <a:solidFill>
                  <a:srgbClr val="FFFFFF"/>
                </a:solidFill>
                <a:latin typeface="+mj-lt"/>
              </a:rPr>
              <a:t>to improve performance, browser compatibility, incorporate two new budget applications, budget reporting functionality, and facilitate future enhancements.</a:t>
            </a:r>
            <a:endParaRPr lang="en-US" sz="2000" b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629" name="Pentagon 2"/>
          <p:cNvSpPr>
            <a:spLocks noChangeArrowheads="1"/>
          </p:cNvSpPr>
          <p:nvPr/>
        </p:nvSpPr>
        <p:spPr bwMode="auto">
          <a:xfrm>
            <a:off x="-4124325" y="1985963"/>
            <a:ext cx="3122612" cy="1656160"/>
          </a:xfrm>
          <a:prstGeom prst="homePlate">
            <a:avLst>
              <a:gd name="adj" fmla="val 2460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26630" name="Rectangle 17"/>
          <p:cNvSpPr>
            <a:spLocks noChangeArrowheads="1"/>
          </p:cNvSpPr>
          <p:nvPr/>
        </p:nvSpPr>
        <p:spPr bwMode="auto">
          <a:xfrm>
            <a:off x="-3659188" y="2545556"/>
            <a:ext cx="19700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0" dirty="0">
                <a:solidFill>
                  <a:srgbClr val="FABE4A"/>
                </a:solidFill>
                <a:latin typeface="Calibri" pitchFamily="34" charset="0"/>
              </a:rPr>
              <a:t>Budget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6631" name="Straight Connector 7"/>
          <p:cNvCxnSpPr>
            <a:cxnSpLocks noChangeShapeType="1"/>
          </p:cNvCxnSpPr>
          <p:nvPr/>
        </p:nvCxnSpPr>
        <p:spPr bwMode="auto">
          <a:xfrm>
            <a:off x="3292475" y="1150144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Pentagon 2"/>
          <p:cNvSpPr>
            <a:spLocks noChangeArrowheads="1"/>
          </p:cNvSpPr>
          <p:nvPr/>
        </p:nvSpPr>
        <p:spPr bwMode="auto">
          <a:xfrm rot="5400000">
            <a:off x="4188222" y="-2475309"/>
            <a:ext cx="716756" cy="8267700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373064" y="1412081"/>
            <a:ext cx="82772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0" dirty="0" smtClean="0">
                <a:solidFill>
                  <a:srgbClr val="FABE4A"/>
                </a:solidFill>
                <a:latin typeface="Calibri" pitchFamily="34" charset="0"/>
              </a:rPr>
              <a:t>Budget 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717551" y="2275285"/>
            <a:ext cx="3959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000" b="0" dirty="0">
                <a:solidFill>
                  <a:schemeClr val="bg1"/>
                </a:solidFill>
                <a:latin typeface="+mj-lt"/>
              </a:rPr>
              <a:t>Received </a:t>
            </a:r>
            <a:r>
              <a:rPr lang="en-US" altLang="en-US" sz="2000" b="0" dirty="0" smtClean="0">
                <a:solidFill>
                  <a:srgbClr val="FABE4A"/>
                </a:solidFill>
                <a:latin typeface="+mj-lt"/>
              </a:rPr>
              <a:t>GFOA’s </a:t>
            </a:r>
            <a:r>
              <a:rPr lang="en-US" altLang="en-US" sz="2000" b="0" dirty="0">
                <a:solidFill>
                  <a:srgbClr val="FABE4A"/>
                </a:solidFill>
                <a:latin typeface="+mj-lt"/>
              </a:rPr>
              <a:t>Distinguished Budget Presentation Award </a:t>
            </a:r>
            <a:r>
              <a:rPr lang="en-US" altLang="en-US" sz="2000" b="0" dirty="0">
                <a:solidFill>
                  <a:srgbClr val="FFFFFF"/>
                </a:solidFill>
                <a:latin typeface="+mj-lt"/>
              </a:rPr>
              <a:t>for the FY2017 Adopted Budget Book.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5019676" y="3177359"/>
            <a:ext cx="412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000" b="0" dirty="0">
                <a:solidFill>
                  <a:srgbClr val="FFFFFF"/>
                </a:solidFill>
                <a:latin typeface="+mj-lt"/>
              </a:rPr>
              <a:t>without utilizing Fund Balance</a:t>
            </a:r>
            <a:r>
              <a:rPr lang="en-US" altLang="en-US" sz="2000" b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019675" y="2275285"/>
            <a:ext cx="3467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defRPr/>
            </a:pPr>
            <a:r>
              <a:rPr lang="en-US" sz="2000" b="0" dirty="0" smtClean="0">
                <a:solidFill>
                  <a:srgbClr val="FFFFFF"/>
                </a:solidFill>
                <a:latin typeface="+mj-lt"/>
              </a:rPr>
              <a:t>Adopted the FY2017 </a:t>
            </a:r>
            <a:br>
              <a:rPr lang="en-US" sz="2000" b="0" dirty="0" smtClean="0">
                <a:solidFill>
                  <a:srgbClr val="FFFFFF"/>
                </a:solidFill>
                <a:latin typeface="+mj-lt"/>
              </a:rPr>
            </a:br>
            <a:r>
              <a:rPr lang="en-US" sz="2000" b="0" dirty="0" smtClean="0">
                <a:solidFill>
                  <a:srgbClr val="FFFFFF"/>
                </a:solidFill>
                <a:latin typeface="+mj-lt"/>
              </a:rPr>
              <a:t>General Fund Budget of </a:t>
            </a:r>
            <a:endParaRPr lang="en-US" altLang="en-US" sz="2000" b="0" dirty="0" smtClean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080000" y="2799371"/>
            <a:ext cx="34369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defRPr/>
            </a:pPr>
            <a:r>
              <a:rPr lang="en-US" sz="3000" dirty="0" smtClean="0">
                <a:solidFill>
                  <a:srgbClr val="FABE4A"/>
                </a:solidFill>
                <a:latin typeface="+mj-lt"/>
                <a:cs typeface="Arial" charset="0"/>
              </a:rPr>
              <a:t>$607MM</a:t>
            </a:r>
            <a:endParaRPr lang="en-US" altLang="en-US" sz="3000" dirty="0" smtClean="0">
              <a:solidFill>
                <a:srgbClr val="FABE4A"/>
              </a:solidFill>
              <a:latin typeface="+mj-lt"/>
              <a:ea typeface="ヒラギノ角ゴ Pro W3" pitchFamily="123" charset="-128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949325" y="3629025"/>
            <a:ext cx="76263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39" name="Straight Connector 20"/>
          <p:cNvCxnSpPr>
            <a:cxnSpLocks noChangeShapeType="1"/>
          </p:cNvCxnSpPr>
          <p:nvPr/>
        </p:nvCxnSpPr>
        <p:spPr bwMode="auto">
          <a:xfrm>
            <a:off x="4652963" y="2341960"/>
            <a:ext cx="0" cy="1020365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/>
            </a:r>
            <a:br>
              <a:rPr lang="en-US" altLang="en-US" dirty="0" smtClean="0">
                <a:ea typeface="ヒラギノ角ゴ Pro W3" pitchFamily="124" charset="-128"/>
              </a:rPr>
            </a:br>
            <a:r>
              <a:rPr lang="en-US" altLang="en-US" dirty="0">
                <a:ea typeface="ヒラギノ角ゴ Pro W3" pitchFamily="124" charset="-128"/>
              </a:rPr>
              <a:t>FY2017 TOP ACCOMPLISHMENTS</a:t>
            </a:r>
            <a:endParaRPr lang="en-US" altLang="en-US" dirty="0" smtClean="0">
              <a:ea typeface="ヒラギノ角ゴ Pro W3" pitchFamily="124" charset="-128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12750" y="2260193"/>
            <a:ext cx="4003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0" dirty="0">
                <a:solidFill>
                  <a:srgbClr val="FABE4A"/>
                </a:solidFill>
                <a:latin typeface="+mj-lt"/>
                <a:cs typeface="Arial" charset="0"/>
              </a:rPr>
              <a:t>AMERICAN EXPRESS TRAVEL PORTAL</a:t>
            </a:r>
            <a:endParaRPr lang="en-US" sz="2000" b="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altLang="en-US" sz="2000" b="0" dirty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744482" y="2614136"/>
            <a:ext cx="430462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Successful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completion of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FY2016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audit with no material findings and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successful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redesigning of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the FY2016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Popular Annual Financial Report (PAFR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sz="2000" b="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cxnSp>
        <p:nvCxnSpPr>
          <p:cNvPr id="30728" name="Straight Connector 18"/>
          <p:cNvCxnSpPr>
            <a:cxnSpLocks noChangeShapeType="1"/>
          </p:cNvCxnSpPr>
          <p:nvPr/>
        </p:nvCxnSpPr>
        <p:spPr bwMode="auto">
          <a:xfrm>
            <a:off x="3292475" y="1150144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465137" y="2614414"/>
            <a:ext cx="38989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0" dirty="0" smtClean="0">
                <a:solidFill>
                  <a:srgbClr val="FFFFFF"/>
                </a:solidFill>
                <a:latin typeface="+mj-lt"/>
                <a:cs typeface="Arial" charset="0"/>
              </a:rPr>
              <a:t>Successful implementation of the American Express portal for travel and closure of all outstanding travel advances.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b="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b="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altLang="en-US" sz="2000" b="0" dirty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4744482" y="2265730"/>
            <a:ext cx="4005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Aft>
                <a:spcPts val="400"/>
              </a:spcAft>
              <a:defRPr/>
            </a:pPr>
            <a:r>
              <a:rPr lang="en-US" sz="2000" b="0" dirty="0" smtClean="0">
                <a:solidFill>
                  <a:srgbClr val="FABE4A"/>
                </a:solidFill>
                <a:latin typeface="+mj-lt"/>
                <a:cs typeface="Arial" charset="0"/>
              </a:rPr>
              <a:t>FY2016 AUDIT &amp; PAFR</a:t>
            </a:r>
            <a:endParaRPr lang="en-US" altLang="en-US" sz="2000" b="0" dirty="0" smtClean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cxnSp>
        <p:nvCxnSpPr>
          <p:cNvPr id="30732" name="Straight Connector 31"/>
          <p:cNvCxnSpPr>
            <a:cxnSpLocks noChangeShapeType="1"/>
          </p:cNvCxnSpPr>
          <p:nvPr/>
        </p:nvCxnSpPr>
        <p:spPr bwMode="auto">
          <a:xfrm>
            <a:off x="4506343" y="2399903"/>
            <a:ext cx="0" cy="1530173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Pentagon 2"/>
          <p:cNvSpPr>
            <a:spLocks noChangeArrowheads="1"/>
          </p:cNvSpPr>
          <p:nvPr/>
        </p:nvSpPr>
        <p:spPr bwMode="auto">
          <a:xfrm rot="5400000">
            <a:off x="4188222" y="-2488757"/>
            <a:ext cx="716756" cy="8267700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30725" name="Rectangle 17"/>
          <p:cNvSpPr>
            <a:spLocks noChangeArrowheads="1"/>
          </p:cNvSpPr>
          <p:nvPr/>
        </p:nvSpPr>
        <p:spPr bwMode="auto">
          <a:xfrm>
            <a:off x="3073401" y="1409944"/>
            <a:ext cx="28844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0" dirty="0" smtClean="0">
                <a:solidFill>
                  <a:srgbClr val="FABE4A"/>
                </a:solidFill>
                <a:latin typeface="Calibri" pitchFamily="34" charset="0"/>
              </a:rPr>
              <a:t>Controller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893120" y="4002712"/>
            <a:ext cx="4003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0" dirty="0" smtClean="0">
                <a:solidFill>
                  <a:srgbClr val="FABE4A"/>
                </a:solidFill>
                <a:latin typeface="+mj-lt"/>
                <a:cs typeface="Arial" charset="0"/>
              </a:rPr>
              <a:t>FIXED ASSET RECONCILIATION</a:t>
            </a:r>
            <a:endParaRPr lang="en-US" sz="2000" b="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altLang="en-US" sz="2000" b="0" dirty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377230" y="4280996"/>
            <a:ext cx="6429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Successful reconciliation of City Fixed Assets based on physical inventory assessment completed by Duff &amp; Phelps. 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spcAft>
                <a:spcPts val="400"/>
              </a:spcAft>
              <a:defRPr/>
            </a:pPr>
            <a:endParaRPr lang="en-US" sz="2000" b="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cxnSp>
        <p:nvCxnSpPr>
          <p:cNvPr id="15" name="Straight Connector 18"/>
          <p:cNvCxnSpPr>
            <a:cxnSpLocks noChangeShapeType="1"/>
          </p:cNvCxnSpPr>
          <p:nvPr/>
        </p:nvCxnSpPr>
        <p:spPr bwMode="auto">
          <a:xfrm>
            <a:off x="2275125" y="4002712"/>
            <a:ext cx="4938713" cy="0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58118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671050" y="1783556"/>
            <a:ext cx="4114800" cy="17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Treasury</a:t>
            </a:r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/>
            </a:r>
            <a:br>
              <a:rPr lang="en-US" altLang="en-US" dirty="0" smtClean="0">
                <a:ea typeface="ヒラギノ角ゴ Pro W3" pitchFamily="124" charset="-128"/>
              </a:rPr>
            </a:br>
            <a:r>
              <a:rPr lang="en-US" altLang="en-US" dirty="0">
                <a:ea typeface="ヒラギノ角ゴ Pro W3" pitchFamily="124" charset="-128"/>
              </a:rPr>
              <a:t>FY2017 TOP ACCOMPLISHMENTS</a:t>
            </a:r>
            <a:endParaRPr lang="en-US" altLang="en-US" dirty="0" smtClean="0">
              <a:ea typeface="ヒラギノ角ゴ Pro W3" pitchFamily="124" charset="-128"/>
            </a:endParaRPr>
          </a:p>
        </p:txBody>
      </p:sp>
      <p:sp>
        <p:nvSpPr>
          <p:cNvPr id="28675" name="Pentagon 2"/>
          <p:cNvSpPr>
            <a:spLocks noChangeArrowheads="1"/>
          </p:cNvSpPr>
          <p:nvPr/>
        </p:nvSpPr>
        <p:spPr bwMode="auto">
          <a:xfrm>
            <a:off x="-3721100" y="2064544"/>
            <a:ext cx="3124200" cy="1656160"/>
          </a:xfrm>
          <a:prstGeom prst="homePlate">
            <a:avLst>
              <a:gd name="adj" fmla="val 2461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cxnSp>
        <p:nvCxnSpPr>
          <p:cNvPr id="28676" name="Straight Connector 7"/>
          <p:cNvCxnSpPr>
            <a:cxnSpLocks noChangeShapeType="1"/>
          </p:cNvCxnSpPr>
          <p:nvPr/>
        </p:nvCxnSpPr>
        <p:spPr bwMode="auto">
          <a:xfrm>
            <a:off x="3292475" y="1150144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Pentagon 2"/>
          <p:cNvSpPr>
            <a:spLocks noChangeArrowheads="1"/>
          </p:cNvSpPr>
          <p:nvPr/>
        </p:nvSpPr>
        <p:spPr bwMode="auto">
          <a:xfrm rot="5400000">
            <a:off x="4188222" y="-2475309"/>
            <a:ext cx="716756" cy="8267700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28678" name="Rectangle 17"/>
          <p:cNvSpPr>
            <a:spLocks noChangeArrowheads="1"/>
          </p:cNvSpPr>
          <p:nvPr/>
        </p:nvSpPr>
        <p:spPr bwMode="auto">
          <a:xfrm>
            <a:off x="373064" y="1412081"/>
            <a:ext cx="82772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0" dirty="0">
                <a:solidFill>
                  <a:srgbClr val="FABE4A"/>
                </a:solidFill>
                <a:latin typeface="Calibri" pitchFamily="34" charset="0"/>
              </a:rPr>
              <a:t>Financial Systems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-2435225" y="2824163"/>
            <a:ext cx="210661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Col="457200"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algn="r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dirty="0" smtClean="0">
              <a:solidFill>
                <a:srgbClr val="FABE4A"/>
              </a:solidFill>
              <a:latin typeface="+mj-lt"/>
              <a:cs typeface="Arial" charset="0"/>
            </a:endParaRPr>
          </a:p>
          <a:p>
            <a:pPr marL="0" indent="0" algn="r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dirty="0" smtClean="0">
              <a:solidFill>
                <a:srgbClr val="FABE4A"/>
              </a:solidFill>
              <a:latin typeface="+mj-lt"/>
              <a:cs typeface="Arial" charset="0"/>
            </a:endParaRPr>
          </a:p>
          <a:p>
            <a:pPr marL="0" indent="0" algn="r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b="0" dirty="0" smtClean="0">
              <a:solidFill>
                <a:srgbClr val="FFFFFF"/>
              </a:solidFill>
              <a:latin typeface="+mj-lt"/>
              <a:cs typeface="Arial" charset="0"/>
            </a:endParaRPr>
          </a:p>
          <a:p>
            <a:pPr marL="0" indent="0" algn="r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b="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58776" y="2062163"/>
            <a:ext cx="3376613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Col="457200"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en-US" sz="1800" b="0" dirty="0">
                <a:solidFill>
                  <a:srgbClr val="FABE4A"/>
                </a:solidFill>
                <a:latin typeface="+mj-lt"/>
                <a:cs typeface="Arial" pitchFamily="34" charset="0"/>
              </a:rPr>
              <a:t>ORACLE </a:t>
            </a:r>
            <a:r>
              <a:rPr lang="en-US" altLang="en-US" sz="1800" b="0" dirty="0" smtClean="0">
                <a:solidFill>
                  <a:srgbClr val="FABE4A"/>
                </a:solidFill>
                <a:latin typeface="+mj-lt"/>
                <a:cs typeface="Arial" pitchFamily="34" charset="0"/>
              </a:rPr>
              <a:t>ERP Upgrade</a:t>
            </a:r>
            <a:r>
              <a:rPr lang="en-US" sz="2000" dirty="0" smtClean="0">
                <a:solidFill>
                  <a:srgbClr val="FABE4A"/>
                </a:solidFill>
                <a:latin typeface="+mj-lt"/>
                <a:cs typeface="Arial" charset="0"/>
              </a:rPr>
              <a:t/>
            </a:r>
            <a:br>
              <a:rPr lang="en-US" sz="2000" dirty="0" smtClean="0">
                <a:solidFill>
                  <a:srgbClr val="FABE4A"/>
                </a:solidFill>
                <a:latin typeface="+mj-lt"/>
                <a:cs typeface="Arial" charset="0"/>
              </a:rPr>
            </a:br>
            <a:r>
              <a:rPr lang="en-US" sz="2000" b="0" dirty="0">
                <a:solidFill>
                  <a:schemeClr val="bg1"/>
                </a:solidFill>
                <a:latin typeface="+mj-lt"/>
              </a:rPr>
              <a:t>Completed the DOF Business Processes Assessments to establish the readiness of DOF for the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Oracle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upgrade and to recommend potential policy and procedure enhancements to improve DOF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organizational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efficiencies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  <a:endParaRPr lang="en-US" sz="2000" b="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06838" y="3477564"/>
            <a:ext cx="504983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Col="457200"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800" b="0" dirty="0" smtClean="0">
                <a:solidFill>
                  <a:srgbClr val="FABE4A"/>
                </a:solidFill>
                <a:latin typeface="+mj-lt"/>
              </a:rPr>
              <a:t>HYPERION SYSTEM UPGRADE 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0" dirty="0" smtClean="0">
                <a:solidFill>
                  <a:srgbClr val="FFFFFF"/>
                </a:solidFill>
                <a:latin typeface="+mj-lt"/>
              </a:rPr>
              <a:t>Completion of the Hyperion system upgrade to move to the latest Hyperion version. </a:t>
            </a:r>
            <a:endParaRPr lang="en-US" sz="2400" b="0" dirty="0" smtClean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cxnSp>
        <p:nvCxnSpPr>
          <p:cNvPr id="28684" name="Straight Connector 18"/>
          <p:cNvCxnSpPr>
            <a:cxnSpLocks noChangeShapeType="1"/>
          </p:cNvCxnSpPr>
          <p:nvPr/>
        </p:nvCxnSpPr>
        <p:spPr bwMode="auto">
          <a:xfrm>
            <a:off x="3937000" y="3427679"/>
            <a:ext cx="4938713" cy="0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Connector 21"/>
          <p:cNvCxnSpPr>
            <a:cxnSpLocks noChangeShapeType="1"/>
          </p:cNvCxnSpPr>
          <p:nvPr/>
        </p:nvCxnSpPr>
        <p:spPr bwMode="auto">
          <a:xfrm>
            <a:off x="3727450" y="2143125"/>
            <a:ext cx="0" cy="2843213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906838" y="2064544"/>
            <a:ext cx="474345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ABE4A"/>
                </a:solidFill>
                <a:latin typeface="+mj-lt"/>
                <a:cs typeface="Arial" charset="0"/>
              </a:rPr>
              <a:t>AMERICAN EXPRESS TRAVEL PORTAL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Implemented the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Concur travel portal and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integrated it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with the Oracle iExpense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module.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/>
            </a:r>
            <a:br>
              <a:rPr lang="en-US" altLang="en-US" dirty="0" smtClean="0">
                <a:ea typeface="ヒラギノ角ゴ Pro W3" pitchFamily="124" charset="-128"/>
              </a:rPr>
            </a:br>
            <a:r>
              <a:rPr lang="en-US" altLang="en-US" dirty="0">
                <a:ea typeface="ヒラギノ角ゴ Pro W3" pitchFamily="124" charset="-128"/>
              </a:rPr>
              <a:t>FY2017 TOP ACCOMPLISHMENTS</a:t>
            </a:r>
            <a:endParaRPr lang="en-US" altLang="en-US" dirty="0" smtClean="0">
              <a:ea typeface="ヒラギノ角ゴ Pro W3" pitchFamily="124" charset="-128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93714" y="2465785"/>
            <a:ext cx="4003675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Aft>
                <a:spcPts val="400"/>
              </a:spcAft>
              <a:defRPr/>
            </a:pPr>
            <a:r>
              <a:rPr lang="en-US" altLang="en-US" sz="2000" b="0" dirty="0" smtClean="0">
                <a:solidFill>
                  <a:srgbClr val="FFFFFF"/>
                </a:solidFill>
                <a:latin typeface="+mj-lt"/>
                <a:ea typeface="ヒラギノ角ゴ Pro W3" pitchFamily="123" charset="-128"/>
              </a:rPr>
              <a:t>Assisted departments in </a:t>
            </a:r>
            <a:r>
              <a:rPr lang="en-US" altLang="en-US" sz="2000" b="0" dirty="0">
                <a:solidFill>
                  <a:srgbClr val="FFFFFF"/>
                </a:solidFill>
                <a:latin typeface="+mj-lt"/>
                <a:ea typeface="ヒラギノ角ゴ Pro W3" pitchFamily="123" charset="-128"/>
              </a:rPr>
              <a:t>locating</a:t>
            </a: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altLang="en-US" sz="2000" b="0" dirty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019676" y="3300413"/>
            <a:ext cx="4124325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Aft>
                <a:spcPts val="400"/>
              </a:spcAft>
              <a:defRPr/>
            </a:pPr>
            <a:r>
              <a:rPr lang="en-US" sz="2000" b="0" dirty="0" smtClean="0">
                <a:solidFill>
                  <a:srgbClr val="FFFFFF"/>
                </a:solidFill>
                <a:latin typeface="+mj-lt"/>
                <a:cs typeface="Arial" charset="0"/>
              </a:rPr>
              <a:t>and technical assistance workshop </a:t>
            </a:r>
            <a:br>
              <a:rPr lang="en-US" sz="2000" b="0" dirty="0" smtClean="0">
                <a:solidFill>
                  <a:srgbClr val="FFFFFF"/>
                </a:solidFill>
                <a:latin typeface="+mj-lt"/>
                <a:cs typeface="Arial" charset="0"/>
              </a:rPr>
            </a:br>
            <a:r>
              <a:rPr lang="en-US" sz="2000" b="0" dirty="0" smtClean="0">
                <a:solidFill>
                  <a:srgbClr val="FFFFFF"/>
                </a:solidFill>
                <a:latin typeface="+mj-lt"/>
                <a:cs typeface="Arial" charset="0"/>
              </a:rPr>
              <a:t>in October and November 2016. </a:t>
            </a: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sz="2000" b="0" dirty="0" smtClean="0">
              <a:solidFill>
                <a:srgbClr val="FFFFFF"/>
              </a:solidFill>
              <a:latin typeface="+mj-lt"/>
              <a:cs typeface="Arial" charset="0"/>
            </a:endParaRP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sz="2000" b="0" dirty="0">
              <a:solidFill>
                <a:srgbClr val="FFFFFF"/>
              </a:solidFill>
              <a:latin typeface="+mj-lt"/>
              <a:cs typeface="Arial" charset="0"/>
            </a:endParaRPr>
          </a:p>
        </p:txBody>
      </p:sp>
      <p:cxnSp>
        <p:nvCxnSpPr>
          <p:cNvPr id="30728" name="Straight Connector 18"/>
          <p:cNvCxnSpPr>
            <a:cxnSpLocks noChangeShapeType="1"/>
          </p:cNvCxnSpPr>
          <p:nvPr/>
        </p:nvCxnSpPr>
        <p:spPr bwMode="auto">
          <a:xfrm>
            <a:off x="3292475" y="1150144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46100" y="3078957"/>
            <a:ext cx="3898900" cy="19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Aft>
                <a:spcPts val="400"/>
              </a:spcAft>
              <a:defRPr/>
            </a:pPr>
            <a:r>
              <a:rPr lang="en-US" altLang="en-US" sz="2000" b="0" dirty="0" smtClean="0">
                <a:solidFill>
                  <a:srgbClr val="FFFFFF"/>
                </a:solidFill>
                <a:latin typeface="+mj-lt"/>
                <a:ea typeface="ヒラギノ角ゴ Pro W3" pitchFamily="123" charset="-128"/>
              </a:rPr>
              <a:t>for </a:t>
            </a:r>
            <a:r>
              <a:rPr lang="en-US" altLang="en-US" sz="2000" b="0" dirty="0">
                <a:solidFill>
                  <a:srgbClr val="FFFFFF"/>
                </a:solidFill>
                <a:latin typeface="+mj-lt"/>
                <a:ea typeface="ヒラギノ角ゴ Pro W3" pitchFamily="123" charset="-128"/>
              </a:rPr>
              <a:t>transportation, neighborhood revitalization, workforce development and homelessness </a:t>
            </a:r>
            <a:r>
              <a:rPr lang="en-US" altLang="en-US" sz="2000" b="0" dirty="0" smtClean="0">
                <a:solidFill>
                  <a:srgbClr val="FFFFFF"/>
                </a:solidFill>
                <a:latin typeface="+mj-lt"/>
                <a:ea typeface="ヒラギノ角ゴ Pro W3" pitchFamily="123" charset="-128"/>
              </a:rPr>
              <a:t>programs utilizing </a:t>
            </a:r>
            <a:r>
              <a:rPr lang="en-US" altLang="en-US" sz="2000" b="0" dirty="0">
                <a:solidFill>
                  <a:srgbClr val="FFFFFF"/>
                </a:solidFill>
                <a:latin typeface="+mj-lt"/>
                <a:ea typeface="ヒラギノ角ゴ Pro W3" pitchFamily="123" charset="-128"/>
              </a:rPr>
              <a:t>the eCivis grant management </a:t>
            </a:r>
            <a:r>
              <a:rPr lang="en-US" altLang="en-US" sz="2000" b="0" dirty="0" smtClean="0">
                <a:solidFill>
                  <a:srgbClr val="FFFFFF"/>
                </a:solidFill>
                <a:latin typeface="+mj-lt"/>
                <a:ea typeface="ヒラギノ角ゴ Pro W3" pitchFamily="123" charset="-128"/>
              </a:rPr>
              <a:t>system. </a:t>
            </a:r>
            <a:endParaRPr lang="en-US" sz="2000" b="0" dirty="0">
              <a:solidFill>
                <a:schemeClr val="bg1"/>
              </a:solidFill>
              <a:latin typeface="+mj-lt"/>
              <a:cs typeface="Calibri" charset="0"/>
            </a:endParaRP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altLang="en-US" sz="2000" b="0" dirty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5019676" y="2465785"/>
            <a:ext cx="4005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Aft>
                <a:spcPts val="400"/>
              </a:spcAft>
              <a:defRPr/>
            </a:pPr>
            <a:r>
              <a:rPr lang="en-US" sz="2000" b="0" dirty="0" smtClean="0">
                <a:solidFill>
                  <a:srgbClr val="FFFFFF"/>
                </a:solidFill>
                <a:latin typeface="+mj-lt"/>
                <a:cs typeface="Arial" charset="0"/>
              </a:rPr>
              <a:t>Engaged Collaborative </a:t>
            </a:r>
            <a:br>
              <a:rPr lang="en-US" sz="2000" b="0" dirty="0" smtClean="0">
                <a:solidFill>
                  <a:srgbClr val="FFFFFF"/>
                </a:solidFill>
                <a:latin typeface="+mj-lt"/>
                <a:cs typeface="Arial" charset="0"/>
              </a:rPr>
            </a:br>
            <a:r>
              <a:rPr lang="en-US" sz="2000" b="0" dirty="0" smtClean="0">
                <a:solidFill>
                  <a:srgbClr val="FFFFFF"/>
                </a:solidFill>
                <a:latin typeface="+mj-lt"/>
                <a:cs typeface="Arial" charset="0"/>
              </a:rPr>
              <a:t>Solutions Inc. (CSI) to provide a </a:t>
            </a:r>
            <a:endParaRPr lang="en-US" altLang="en-US" sz="2000" b="0" dirty="0" smtClean="0">
              <a:solidFill>
                <a:srgbClr val="FFFFFF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5019675" y="2981326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Aft>
                <a:spcPts val="400"/>
              </a:spcAft>
              <a:defRPr/>
            </a:pPr>
            <a:r>
              <a:rPr lang="en-US" sz="2400" dirty="0" smtClean="0">
                <a:solidFill>
                  <a:srgbClr val="FABE4A"/>
                </a:solidFill>
                <a:latin typeface="+mj-lt"/>
                <a:cs typeface="Arial" charset="0"/>
              </a:rPr>
              <a:t>FOUR DAY TRAINING</a:t>
            </a:r>
            <a:endParaRPr lang="en-US" altLang="en-US" sz="2400" dirty="0" smtClean="0">
              <a:solidFill>
                <a:srgbClr val="FABE4A"/>
              </a:solidFill>
              <a:latin typeface="+mj-lt"/>
              <a:ea typeface="ヒラギノ角ゴ Pro W3" pitchFamily="123" charset="-128"/>
            </a:endParaRPr>
          </a:p>
        </p:txBody>
      </p:sp>
      <p:cxnSp>
        <p:nvCxnSpPr>
          <p:cNvPr id="30732" name="Straight Connector 31"/>
          <p:cNvCxnSpPr>
            <a:cxnSpLocks noChangeShapeType="1"/>
          </p:cNvCxnSpPr>
          <p:nvPr/>
        </p:nvCxnSpPr>
        <p:spPr bwMode="auto">
          <a:xfrm>
            <a:off x="4497388" y="2541495"/>
            <a:ext cx="36512" cy="2025113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00064" y="2756297"/>
            <a:ext cx="43703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Aft>
                <a:spcPts val="400"/>
              </a:spcAft>
              <a:defRPr/>
            </a:pPr>
            <a:r>
              <a:rPr lang="en-US" altLang="en-US" sz="2400" dirty="0" smtClean="0">
                <a:solidFill>
                  <a:srgbClr val="FABE4A"/>
                </a:solidFill>
                <a:latin typeface="+mj-lt"/>
                <a:ea typeface="ヒラギノ角ゴ Pro W3" pitchFamily="123" charset="-128"/>
              </a:rPr>
              <a:t>$14M </a:t>
            </a:r>
            <a:r>
              <a:rPr lang="en-US" altLang="en-US" sz="2400" dirty="0">
                <a:solidFill>
                  <a:srgbClr val="FABE4A"/>
                </a:solidFill>
                <a:latin typeface="+mj-lt"/>
                <a:ea typeface="ヒラギノ角ゴ Pro W3" pitchFamily="123" charset="-128"/>
              </a:rPr>
              <a:t>IN GRANT AWARDS </a:t>
            </a:r>
          </a:p>
          <a:p>
            <a:pPr marL="0" indent="0" eaLnBrk="1" hangingPunct="1">
              <a:spcAft>
                <a:spcPts val="400"/>
              </a:spcAft>
              <a:defRPr/>
            </a:pPr>
            <a:endParaRPr lang="en-US" altLang="en-US" sz="2000" dirty="0" smtClean="0">
              <a:solidFill>
                <a:srgbClr val="FABE4A"/>
              </a:solidFill>
              <a:latin typeface="+mj-lt"/>
              <a:ea typeface="ヒラギノ角ゴ Pro W3" pitchFamily="123" charset="-128"/>
            </a:endParaRPr>
          </a:p>
        </p:txBody>
      </p:sp>
      <p:sp>
        <p:nvSpPr>
          <p:cNvPr id="16" name="Pentagon 2"/>
          <p:cNvSpPr>
            <a:spLocks noChangeArrowheads="1"/>
          </p:cNvSpPr>
          <p:nvPr/>
        </p:nvSpPr>
        <p:spPr bwMode="auto">
          <a:xfrm rot="5400000">
            <a:off x="4188222" y="-2488757"/>
            <a:ext cx="716756" cy="8267700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30725" name="Rectangle 17"/>
          <p:cNvSpPr>
            <a:spLocks noChangeArrowheads="1"/>
          </p:cNvSpPr>
          <p:nvPr/>
        </p:nvSpPr>
        <p:spPr bwMode="auto">
          <a:xfrm>
            <a:off x="3073401" y="1409943"/>
            <a:ext cx="28844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000" b="0" dirty="0">
                <a:solidFill>
                  <a:srgbClr val="FABE4A"/>
                </a:solidFill>
                <a:latin typeface="Calibri" pitchFamily="34" charset="0"/>
              </a:rPr>
              <a:t>Grants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entagon 2"/>
          <p:cNvSpPr>
            <a:spLocks noChangeArrowheads="1"/>
          </p:cNvSpPr>
          <p:nvPr/>
        </p:nvSpPr>
        <p:spPr bwMode="auto">
          <a:xfrm rot="5400000">
            <a:off x="6108488" y="-280660"/>
            <a:ext cx="919163" cy="3992140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32770" name="Pentagon 2"/>
          <p:cNvSpPr>
            <a:spLocks noChangeArrowheads="1"/>
          </p:cNvSpPr>
          <p:nvPr/>
        </p:nvSpPr>
        <p:spPr bwMode="auto">
          <a:xfrm rot="5400000">
            <a:off x="1401318" y="140543"/>
            <a:ext cx="919163" cy="3189248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/>
            </a:r>
            <a:br>
              <a:rPr lang="en-US" altLang="en-US" dirty="0" smtClean="0">
                <a:ea typeface="ヒラギノ角ゴ Pro W3" pitchFamily="124" charset="-128"/>
              </a:rPr>
            </a:br>
            <a:r>
              <a:rPr lang="en-US" altLang="en-US" dirty="0">
                <a:ea typeface="ヒラギノ角ゴ Pro W3" pitchFamily="124" charset="-128"/>
              </a:rPr>
              <a:t>FY2017 TOP ACCOMPLISHMENTS</a:t>
            </a:r>
            <a:endParaRPr lang="en-US" altLang="en-US" dirty="0" smtClean="0">
              <a:ea typeface="ヒラギノ角ゴ Pro W3" pitchFamily="124" charset="-128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576106" y="2195157"/>
            <a:ext cx="398803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defRPr/>
            </a:pPr>
            <a:r>
              <a:rPr lang="en-US" sz="2000" b="0" dirty="0" smtClean="0">
                <a:solidFill>
                  <a:srgbClr val="FABE4A"/>
                </a:solidFill>
                <a:latin typeface="+mj-lt"/>
              </a:rPr>
              <a:t>Lead and completed financing negotiations for Philips Arena.</a:t>
            </a:r>
          </a:p>
          <a:p>
            <a:pPr marL="0" indent="0" eaLnBrk="1" hangingPunct="1">
              <a:spcBef>
                <a:spcPts val="1200"/>
              </a:spcBef>
              <a:defRPr/>
            </a:pP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Completed Fleet Management analysis to support restructuring initiative.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88939" y="2331013"/>
            <a:ext cx="3066585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marL="0" lvl="1" indent="0"/>
            <a:r>
              <a:rPr lang="en-US" sz="2000" b="0" dirty="0">
                <a:solidFill>
                  <a:schemeClr val="bg1"/>
                </a:solidFill>
                <a:latin typeface="+mj-lt"/>
              </a:rPr>
              <a:t>Successfully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added 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an additional </a:t>
            </a:r>
            <a:r>
              <a:rPr lang="en-US" sz="2000" dirty="0">
                <a:solidFill>
                  <a:srgbClr val="FABE4A"/>
                </a:solidFill>
                <a:latin typeface="+mj-lt"/>
              </a:rPr>
              <a:t>741 DriveCam </a:t>
            </a: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units to City vehicles.</a:t>
            </a:r>
            <a:endParaRPr lang="en-US" sz="2800" b="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2774" name="Straight Connector 18"/>
          <p:cNvCxnSpPr>
            <a:cxnSpLocks noChangeShapeType="1"/>
          </p:cNvCxnSpPr>
          <p:nvPr/>
        </p:nvCxnSpPr>
        <p:spPr bwMode="auto">
          <a:xfrm>
            <a:off x="3292475" y="1150144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Rectangle 17"/>
          <p:cNvSpPr>
            <a:spLocks noChangeArrowheads="1"/>
          </p:cNvSpPr>
          <p:nvPr/>
        </p:nvSpPr>
        <p:spPr bwMode="auto">
          <a:xfrm>
            <a:off x="-798957" y="1253015"/>
            <a:ext cx="531971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0" dirty="0">
                <a:solidFill>
                  <a:srgbClr val="FABE4A"/>
                </a:solidFill>
                <a:latin typeface="Calibri" pitchFamily="34" charset="0"/>
              </a:rPr>
              <a:t>Enterprise </a:t>
            </a:r>
            <a:r>
              <a:rPr lang="en-US" altLang="en-US" sz="2800" b="0" dirty="0" smtClean="0">
                <a:solidFill>
                  <a:srgbClr val="FABE4A"/>
                </a:solidFill>
                <a:latin typeface="Calibri" pitchFamily="34" charset="0"/>
              </a:rPr>
              <a:t>Risk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0" dirty="0" smtClean="0">
                <a:solidFill>
                  <a:srgbClr val="FABE4A"/>
                </a:solidFill>
                <a:latin typeface="Calibri" pitchFamily="34" charset="0"/>
              </a:rPr>
              <a:t> </a:t>
            </a:r>
            <a:r>
              <a:rPr lang="en-US" altLang="en-US" sz="2800" b="0" dirty="0">
                <a:solidFill>
                  <a:srgbClr val="FABE4A"/>
                </a:solidFill>
                <a:latin typeface="Calibri" pitchFamily="34" charset="0"/>
              </a:rPr>
              <a:t>Management</a:t>
            </a:r>
            <a:endParaRPr lang="en-US" altLang="en-US" sz="28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6" name="Rectangle 17"/>
          <p:cNvSpPr>
            <a:spLocks noChangeArrowheads="1"/>
          </p:cNvSpPr>
          <p:nvPr/>
        </p:nvSpPr>
        <p:spPr bwMode="auto">
          <a:xfrm>
            <a:off x="5328231" y="1281443"/>
            <a:ext cx="24796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0" dirty="0">
                <a:solidFill>
                  <a:srgbClr val="FABE4A"/>
                </a:solidFill>
                <a:latin typeface="Calibri" pitchFamily="34" charset="0"/>
              </a:rPr>
              <a:t>Management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0" dirty="0">
                <a:solidFill>
                  <a:srgbClr val="FABE4A"/>
                </a:solidFill>
                <a:latin typeface="Calibri" pitchFamily="34" charset="0"/>
              </a:rPr>
              <a:t>Consulting</a:t>
            </a:r>
            <a:endParaRPr lang="en-US" altLang="en-US" sz="28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4595546" y="4001804"/>
            <a:ext cx="3898821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14300" indent="-1143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accent1"/>
              </a:buClr>
              <a:defRPr/>
            </a:pPr>
            <a:r>
              <a:rPr lang="en-US" sz="2000" b="0" dirty="0" smtClean="0">
                <a:solidFill>
                  <a:srgbClr val="FABE4A"/>
                </a:solidFill>
                <a:latin typeface="+mj-lt"/>
                <a:cs typeface="Arial" charset="0"/>
              </a:rPr>
              <a:t>Completed Revenue billing &amp; collections analysis and Revenue forecast model methodology.</a:t>
            </a:r>
            <a:endParaRPr lang="en-US" sz="2000" b="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388938" y="3654452"/>
            <a:ext cx="3224057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en-US" altLang="en-US" sz="2000" b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Subrogation cost recoveries in FY2017 were </a:t>
            </a:r>
            <a:r>
              <a:rPr lang="en-US" altLang="en-US" sz="2000" dirty="0" smtClean="0">
                <a:solidFill>
                  <a:srgbClr val="FABE4A"/>
                </a:solidFill>
                <a:latin typeface="Calibri" pitchFamily="34" charset="0"/>
                <a:cs typeface="Arial" pitchFamily="34" charset="0"/>
              </a:rPr>
              <a:t>$411,899</a:t>
            </a:r>
            <a:endParaRPr lang="en-US" altLang="en-US" sz="2400" dirty="0">
              <a:solidFill>
                <a:srgbClr val="FABE4A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2780" name="Straight Connector 44"/>
          <p:cNvCxnSpPr>
            <a:cxnSpLocks noChangeShapeType="1"/>
          </p:cNvCxnSpPr>
          <p:nvPr/>
        </p:nvCxnSpPr>
        <p:spPr bwMode="auto">
          <a:xfrm>
            <a:off x="4226390" y="1291827"/>
            <a:ext cx="0" cy="3605213"/>
          </a:xfrm>
          <a:prstGeom prst="line">
            <a:avLst/>
          </a:prstGeom>
          <a:noFill/>
          <a:ln w="19050">
            <a:solidFill>
              <a:srgbClr val="1737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730239" y="2889331"/>
            <a:ext cx="37446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30239" y="3980261"/>
            <a:ext cx="37446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66275" y="3489966"/>
            <a:ext cx="37446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3"/>
          <p:cNvGrpSpPr>
            <a:grpSpLocks/>
          </p:cNvGrpSpPr>
          <p:nvPr/>
        </p:nvGrpSpPr>
        <p:grpSpPr bwMode="auto">
          <a:xfrm>
            <a:off x="-1398588" y="-314325"/>
            <a:ext cx="11941176" cy="5768579"/>
            <a:chOff x="-1399113" y="-418352"/>
            <a:chExt cx="11942226" cy="7690148"/>
          </a:xfrm>
        </p:grpSpPr>
        <p:pic>
          <p:nvPicPr>
            <p:cNvPr id="34818" name="Picture 2" descr="shutterstock_25253473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9113" y="-418352"/>
              <a:ext cx="11942226" cy="769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-671974" y="5229026"/>
              <a:ext cx="10786424" cy="1150745"/>
            </a:xfrm>
            <a:prstGeom prst="rect">
              <a:avLst/>
            </a:prstGeom>
            <a:solidFill>
              <a:schemeClr val="tx2">
                <a:lumMod val="50000"/>
                <a:alpha val="8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4820" name="Picture 21" descr="Atlanta Se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833" y="5322608"/>
              <a:ext cx="850168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itle 3"/>
            <p:cNvSpPr txBox="1">
              <a:spLocks/>
            </p:cNvSpPr>
            <p:nvPr/>
          </p:nvSpPr>
          <p:spPr bwMode="auto">
            <a:xfrm>
              <a:off x="2808943" y="5534200"/>
              <a:ext cx="6693646" cy="94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9pPr>
            </a:lstStyle>
            <a:p>
              <a:r>
                <a:rPr lang="en-US" altLang="en-US" sz="3000" b="0" dirty="0">
                  <a:solidFill>
                    <a:srgbClr val="FABE4A"/>
                  </a:solidFill>
                  <a:latin typeface="Calibri" pitchFamily="34" charset="0"/>
                </a:rPr>
                <a:t>LOOKING AHEAD TO FY18</a:t>
              </a:r>
              <a:endParaRPr lang="en-US" altLang="en-US" sz="3000" dirty="0">
                <a:solidFill>
                  <a:srgbClr val="FABE4A"/>
                </a:solidFill>
                <a:latin typeface="Calibri" pitchFamily="34" charset="0"/>
              </a:endParaRPr>
            </a:p>
          </p:txBody>
        </p:sp>
        <p:sp>
          <p:nvSpPr>
            <p:cNvPr id="34822" name="Content Placeholder 9"/>
            <p:cNvSpPr txBox="1">
              <a:spLocks/>
            </p:cNvSpPr>
            <p:nvPr/>
          </p:nvSpPr>
          <p:spPr bwMode="auto">
            <a:xfrm>
              <a:off x="2822109" y="5343243"/>
              <a:ext cx="7337891" cy="40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1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None/>
              </a:pPr>
              <a:r>
                <a:rPr lang="en-US" altLang="en-US" sz="2000" b="0" dirty="0">
                  <a:solidFill>
                    <a:schemeClr val="bg1"/>
                  </a:solidFill>
                  <a:latin typeface="Calibri" pitchFamily="34" charset="0"/>
                </a:rPr>
                <a:t>SECTION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853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5" name="Straight Connector 2"/>
          <p:cNvCxnSpPr>
            <a:cxnSpLocks noChangeShapeType="1"/>
          </p:cNvCxnSpPr>
          <p:nvPr/>
        </p:nvCxnSpPr>
        <p:spPr bwMode="auto">
          <a:xfrm>
            <a:off x="0" y="2316956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OVERVIEW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11267" name="Content Placeholder 9"/>
          <p:cNvSpPr>
            <a:spLocks noGrp="1"/>
          </p:cNvSpPr>
          <p:nvPr>
            <p:ph idx="1"/>
          </p:nvPr>
        </p:nvSpPr>
        <p:spPr>
          <a:xfrm>
            <a:off x="446088" y="2842023"/>
            <a:ext cx="2287587" cy="1669256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en-US" sz="2200" dirty="0" smtClean="0">
                <a:solidFill>
                  <a:srgbClr val="FFFFFF"/>
                </a:solidFill>
                <a:ea typeface="ヒラギノ角ゴ Pro W3" pitchFamily="124" charset="-128"/>
              </a:rPr>
              <a:t>About </a:t>
            </a:r>
            <a:br>
              <a:rPr lang="en-US" altLang="en-US" sz="2200" dirty="0" smtClean="0">
                <a:solidFill>
                  <a:srgbClr val="FFFFFF"/>
                </a:solidFill>
                <a:ea typeface="ヒラギノ角ゴ Pro W3" pitchFamily="124" charset="-128"/>
              </a:rPr>
            </a:br>
            <a:r>
              <a:rPr lang="en-US" altLang="en-US" sz="2200" dirty="0" smtClean="0">
                <a:solidFill>
                  <a:srgbClr val="FFFFFF"/>
                </a:solidFill>
                <a:ea typeface="ヒラギノ角ゴ Pro W3" pitchFamily="124" charset="-128"/>
              </a:rPr>
              <a:t>The Department  </a:t>
            </a:r>
            <a:br>
              <a:rPr lang="en-US" altLang="en-US" sz="2200" dirty="0" smtClean="0">
                <a:solidFill>
                  <a:srgbClr val="FFFFFF"/>
                </a:solidFill>
                <a:ea typeface="ヒラギノ角ゴ Pro W3" pitchFamily="124" charset="-128"/>
              </a:rPr>
            </a:br>
            <a:r>
              <a:rPr lang="en-US" altLang="en-US" sz="2200" dirty="0" smtClean="0">
                <a:solidFill>
                  <a:srgbClr val="FFFFFF"/>
                </a:solidFill>
                <a:ea typeface="ヒラギノ角ゴ Pro W3" pitchFamily="124" charset="-128"/>
              </a:rPr>
              <a:t>of Finance</a:t>
            </a:r>
          </a:p>
        </p:txBody>
      </p:sp>
      <p:sp>
        <p:nvSpPr>
          <p:cNvPr id="11268" name="Content Placeholder 9"/>
          <p:cNvSpPr txBox="1">
            <a:spLocks/>
          </p:cNvSpPr>
          <p:nvPr/>
        </p:nvSpPr>
        <p:spPr bwMode="auto">
          <a:xfrm>
            <a:off x="3022600" y="2842022"/>
            <a:ext cx="3340100" cy="19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200" b="0" dirty="0" smtClean="0">
                <a:solidFill>
                  <a:schemeClr val="bg1"/>
                </a:solidFill>
                <a:latin typeface="Calibri" pitchFamily="34" charset="0"/>
              </a:rPr>
              <a:t>FY2017</a:t>
            </a:r>
            <a:r>
              <a:rPr lang="en-US" altLang="en-US" sz="2200" b="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altLang="en-US" sz="22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200" b="0" dirty="0">
                <a:solidFill>
                  <a:schemeClr val="bg1"/>
                </a:solidFill>
                <a:latin typeface="Calibri" pitchFamily="34" charset="0"/>
              </a:rPr>
              <a:t> Top </a:t>
            </a:r>
            <a:r>
              <a:rPr lang="en-US" altLang="en-US" sz="2200" b="0" dirty="0" smtClean="0">
                <a:solidFill>
                  <a:schemeClr val="bg1"/>
                </a:solidFill>
                <a:latin typeface="Calibri" pitchFamily="34" charset="0"/>
              </a:rPr>
              <a:t>Accomplishments </a:t>
            </a:r>
            <a:endParaRPr lang="en-US" altLang="en-US" sz="22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69" name="Content Placeholder 9"/>
          <p:cNvSpPr txBox="1">
            <a:spLocks/>
          </p:cNvSpPr>
          <p:nvPr/>
        </p:nvSpPr>
        <p:spPr bwMode="auto">
          <a:xfrm>
            <a:off x="6661151" y="2842022"/>
            <a:ext cx="2182813" cy="19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200" b="0" dirty="0">
                <a:solidFill>
                  <a:schemeClr val="bg1"/>
                </a:solidFill>
                <a:latin typeface="Calibri" pitchFamily="34" charset="0"/>
              </a:rPr>
              <a:t>Looking Ahead </a:t>
            </a:r>
            <a:br>
              <a:rPr lang="en-US" altLang="en-US" sz="22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200" b="0" dirty="0">
                <a:solidFill>
                  <a:schemeClr val="bg1"/>
                </a:solidFill>
                <a:latin typeface="Calibri" pitchFamily="34" charset="0"/>
              </a:rPr>
              <a:t>to </a:t>
            </a:r>
            <a:r>
              <a:rPr lang="en-US" altLang="en-US" sz="2200" b="0" dirty="0" smtClean="0">
                <a:solidFill>
                  <a:schemeClr val="bg1"/>
                </a:solidFill>
                <a:latin typeface="Calibri" pitchFamily="34" charset="0"/>
              </a:rPr>
              <a:t>FY2018</a:t>
            </a:r>
            <a:endParaRPr lang="en-US" altLang="en-US" sz="22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6" name="Oval 17"/>
          <p:cNvSpPr>
            <a:spLocks noChangeArrowheads="1"/>
          </p:cNvSpPr>
          <p:nvPr/>
        </p:nvSpPr>
        <p:spPr bwMode="auto">
          <a:xfrm>
            <a:off x="976313" y="1835944"/>
            <a:ext cx="1198562" cy="900113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1271" name="Picture 16" descr="ICONS_AGEND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4" y="1984772"/>
            <a:ext cx="71717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Oval 19"/>
          <p:cNvSpPr>
            <a:spLocks noChangeArrowheads="1"/>
          </p:cNvSpPr>
          <p:nvPr/>
        </p:nvSpPr>
        <p:spPr bwMode="auto">
          <a:xfrm>
            <a:off x="4075113" y="1835944"/>
            <a:ext cx="1198562" cy="900113"/>
          </a:xfrm>
          <a:prstGeom prst="ellipse">
            <a:avLst/>
          </a:prstGeom>
          <a:solidFill>
            <a:srgbClr val="10253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pic>
        <p:nvPicPr>
          <p:cNvPr id="11273" name="Picture 22" descr="ICONS_AGENDA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85" y="1981200"/>
            <a:ext cx="719604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114708" y="1835944"/>
            <a:ext cx="1200150" cy="900113"/>
            <a:chOff x="6706394" y="2184400"/>
            <a:chExt cx="1727200" cy="1727200"/>
          </a:xfrm>
          <a:solidFill>
            <a:srgbClr val="10253F"/>
          </a:solidFill>
        </p:grpSpPr>
        <p:sp>
          <p:nvSpPr>
            <p:cNvPr id="4" name="Oval 21"/>
            <p:cNvSpPr>
              <a:spLocks noChangeArrowheads="1"/>
            </p:cNvSpPr>
            <p:nvPr/>
          </p:nvSpPr>
          <p:spPr bwMode="auto">
            <a:xfrm>
              <a:off x="6706394" y="2184400"/>
              <a:ext cx="1727200" cy="1727200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5" name="Picture 23" descr="ICONS_AGENDA-0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848" y="2527421"/>
              <a:ext cx="914546" cy="10541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5" name="Content Placeholder 9"/>
          <p:cNvSpPr txBox="1">
            <a:spLocks/>
          </p:cNvSpPr>
          <p:nvPr/>
        </p:nvSpPr>
        <p:spPr bwMode="auto">
          <a:xfrm>
            <a:off x="323850" y="1493044"/>
            <a:ext cx="2470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en-US" altLang="en-US" sz="1800" b="0" dirty="0">
                <a:solidFill>
                  <a:srgbClr val="FABE4A"/>
                </a:solidFill>
                <a:latin typeface="Calibri" pitchFamily="34" charset="0"/>
              </a:rPr>
              <a:t>SECTION 1</a:t>
            </a:r>
            <a:endParaRPr lang="en-US" altLang="en-US" sz="2200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3022600" y="1493044"/>
            <a:ext cx="33401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1800" b="0" dirty="0">
                <a:solidFill>
                  <a:srgbClr val="FABE4A"/>
                </a:solidFill>
                <a:latin typeface="Calibri" pitchFamily="34" charset="0"/>
              </a:rPr>
              <a:t>SECTION 2</a:t>
            </a:r>
            <a:endParaRPr lang="en-US" altLang="en-US" sz="22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7" name="Content Placeholder 9"/>
          <p:cNvSpPr txBox="1">
            <a:spLocks/>
          </p:cNvSpPr>
          <p:nvPr/>
        </p:nvSpPr>
        <p:spPr bwMode="auto">
          <a:xfrm>
            <a:off x="6661151" y="1493044"/>
            <a:ext cx="2182813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1800" b="0" dirty="0">
                <a:solidFill>
                  <a:srgbClr val="FABE4A"/>
                </a:solidFill>
                <a:latin typeface="Calibri" pitchFamily="34" charset="0"/>
              </a:rPr>
              <a:t>SECTION 3</a:t>
            </a:r>
            <a:endParaRPr lang="en-US" altLang="en-US" sz="22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-1" y="828136"/>
            <a:ext cx="9238892" cy="4226943"/>
            <a:chOff x="-89647" y="1588247"/>
            <a:chExt cx="9487647" cy="4926105"/>
          </a:xfrm>
        </p:grpSpPr>
        <p:sp>
          <p:nvSpPr>
            <p:cNvPr id="11" name="Pentagon 2"/>
            <p:cNvSpPr>
              <a:spLocks noChangeArrowheads="1"/>
            </p:cNvSpPr>
            <p:nvPr/>
          </p:nvSpPr>
          <p:spPr bwMode="auto">
            <a:xfrm>
              <a:off x="1703293" y="1588247"/>
              <a:ext cx="7694707" cy="4926105"/>
            </a:xfrm>
            <a:prstGeom prst="homePlate">
              <a:avLst>
                <a:gd name="adj" fmla="val 947"/>
              </a:avLst>
            </a:prstGeom>
            <a:solidFill>
              <a:schemeClr val="accent1">
                <a:alpha val="7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12" name="Pentagon 2"/>
            <p:cNvSpPr>
              <a:spLocks noChangeArrowheads="1"/>
            </p:cNvSpPr>
            <p:nvPr/>
          </p:nvSpPr>
          <p:spPr bwMode="auto">
            <a:xfrm>
              <a:off x="-89647" y="1588247"/>
              <a:ext cx="3649777" cy="4926105"/>
            </a:xfrm>
            <a:prstGeom prst="homePlate">
              <a:avLst>
                <a:gd name="adj" fmla="val 24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cxnSp>
        <p:nvCxnSpPr>
          <p:cNvPr id="7" name="Straight Connector 25"/>
          <p:cNvCxnSpPr>
            <a:cxnSpLocks noChangeShapeType="1"/>
          </p:cNvCxnSpPr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45714" rIns="91429" bIns="45714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/>
            <a:r>
              <a:rPr lang="en-US" altLang="en-US" sz="2600" b="0" dirty="0">
                <a:solidFill>
                  <a:schemeClr val="bg1"/>
                </a:solidFill>
                <a:latin typeface="Calibri" pitchFamily="34" charset="0"/>
              </a:rPr>
              <a:t>LOOKING AHEAD TO </a:t>
            </a:r>
            <a:r>
              <a:rPr lang="en-US" altLang="en-US" sz="2600" b="0" dirty="0" smtClean="0">
                <a:solidFill>
                  <a:schemeClr val="bg1"/>
                </a:solidFill>
                <a:latin typeface="Calibri" pitchFamily="34" charset="0"/>
              </a:rPr>
              <a:t>FY2018</a:t>
            </a:r>
            <a:endParaRPr lang="en-US" altLang="en-US" sz="2600" b="0" dirty="0">
              <a:solidFill>
                <a:srgbClr val="FABE4A"/>
              </a:solidFill>
              <a:latin typeface="Calibri" pitchFamily="34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823203" y="1606373"/>
            <a:ext cx="960715" cy="849068"/>
            <a:chOff x="4027409" y="2297113"/>
            <a:chExt cx="1570989" cy="1398587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027409" y="2297113"/>
              <a:ext cx="1395419" cy="139858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15" name="Picture 25" descr="Hands with Dolla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36"/>
            <a:stretch>
              <a:fillRect/>
            </a:stretch>
          </p:blipFill>
          <p:spPr bwMode="auto">
            <a:xfrm>
              <a:off x="4089528" y="2441980"/>
              <a:ext cx="1508870" cy="110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Content Placeholder 24"/>
          <p:cNvSpPr txBox="1">
            <a:spLocks/>
          </p:cNvSpPr>
          <p:nvPr/>
        </p:nvSpPr>
        <p:spPr bwMode="auto">
          <a:xfrm>
            <a:off x="-69965" y="2536244"/>
            <a:ext cx="2639684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FABE4A"/>
                </a:solidFill>
                <a:latin typeface="Calibri" pitchFamily="34" charset="0"/>
              </a:rPr>
              <a:t>FY18 OPERATING BUDGET</a:t>
            </a:r>
            <a:r>
              <a:rPr lang="en-US" altLang="en-US" sz="2000" dirty="0">
                <a:solidFill>
                  <a:srgbClr val="FABE4A"/>
                </a:solidFill>
                <a:latin typeface="Calibri" pitchFamily="34" charset="0"/>
              </a:rPr>
              <a:t/>
            </a:r>
            <a:br>
              <a:rPr lang="en-US" altLang="en-US" sz="2000" dirty="0">
                <a:solidFill>
                  <a:srgbClr val="FABE4A"/>
                </a:solidFill>
                <a:latin typeface="Calibri" pitchFamily="34" charset="0"/>
              </a:rPr>
            </a:b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  <a:latin typeface="Calibri" pitchFamily="34" charset="0"/>
              </a:rPr>
              <a:t>Department of Finance</a:t>
            </a:r>
            <a:endParaRPr lang="en-US" altLang="en-US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01907"/>
              </p:ext>
            </p:extLst>
          </p:nvPr>
        </p:nvGraphicFramePr>
        <p:xfrm>
          <a:off x="2700068" y="835025"/>
          <a:ext cx="3838755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4" imgW="5286502" imgH="7553250" progId="Excel.Sheet.12">
                  <p:embed/>
                </p:oleObj>
              </mc:Choice>
              <mc:Fallback>
                <p:oleObj name="Worksheet" r:id="rId4" imgW="5286502" imgH="7553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0068" y="835025"/>
                        <a:ext cx="3838755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98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9"/>
          <p:cNvGrpSpPr>
            <a:grpSpLocks/>
          </p:cNvGrpSpPr>
          <p:nvPr/>
        </p:nvGrpSpPr>
        <p:grpSpPr bwMode="auto">
          <a:xfrm>
            <a:off x="-88900" y="1190625"/>
            <a:ext cx="9486900" cy="3695700"/>
            <a:chOff x="-89646" y="1588247"/>
            <a:chExt cx="9487646" cy="4926105"/>
          </a:xfrm>
        </p:grpSpPr>
        <p:sp>
          <p:nvSpPr>
            <p:cNvPr id="36874" name="Pentagon 2"/>
            <p:cNvSpPr>
              <a:spLocks noChangeArrowheads="1"/>
            </p:cNvSpPr>
            <p:nvPr/>
          </p:nvSpPr>
          <p:spPr bwMode="auto">
            <a:xfrm>
              <a:off x="1703293" y="1588247"/>
              <a:ext cx="7694707" cy="4926105"/>
            </a:xfrm>
            <a:prstGeom prst="homePlate">
              <a:avLst>
                <a:gd name="adj" fmla="val 947"/>
              </a:avLst>
            </a:prstGeom>
            <a:solidFill>
              <a:schemeClr val="accent1">
                <a:alpha val="7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18" name="Pentagon 2"/>
            <p:cNvSpPr>
              <a:spLocks noChangeArrowheads="1"/>
            </p:cNvSpPr>
            <p:nvPr/>
          </p:nvSpPr>
          <p:spPr bwMode="auto">
            <a:xfrm>
              <a:off x="-89646" y="1588247"/>
              <a:ext cx="3346713" cy="4926105"/>
            </a:xfrm>
            <a:prstGeom prst="homePlate">
              <a:avLst>
                <a:gd name="adj" fmla="val 24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788895" y="1380565"/>
            <a:ext cx="1317811" cy="1111623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436939" y="1347223"/>
            <a:ext cx="5602287" cy="3495675"/>
          </a:xfrm>
        </p:spPr>
        <p:txBody>
          <a:bodyPr/>
          <a:lstStyle/>
          <a:p>
            <a:pPr marL="190500" lvl="1" indent="-190500"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FABE4A"/>
                </a:solidFill>
                <a:ea typeface="ヒラギノ角ゴ Pro W3" pitchFamily="124" charset="-128"/>
              </a:rPr>
              <a:t>Issue Homeless Opportunity Bonds </a:t>
            </a:r>
            <a:r>
              <a:rPr lang="en-US" altLang="en-US" sz="1800" dirty="0" smtClean="0">
                <a:ea typeface="ヒラギノ角ゴ Pro W3" pitchFamily="124" charset="-128"/>
              </a:rPr>
              <a:t>to enable the administration to address homelessness in the City</a:t>
            </a:r>
          </a:p>
          <a:p>
            <a:pPr marL="190500" lvl="1" indent="-190500">
              <a:buFont typeface="Arial" pitchFamily="34" charset="0"/>
              <a:buChar char="•"/>
            </a:pPr>
            <a:r>
              <a:rPr lang="en-US" sz="1800" dirty="0">
                <a:solidFill>
                  <a:srgbClr val="FABE4A"/>
                </a:solidFill>
              </a:rPr>
              <a:t>Generate investment income </a:t>
            </a:r>
            <a:r>
              <a:rPr lang="en-US" sz="1800" dirty="0"/>
              <a:t>equal to FY17 </a:t>
            </a:r>
            <a:r>
              <a:rPr lang="en-US" sz="1800" dirty="0" smtClean="0"/>
              <a:t>($47M) </a:t>
            </a:r>
            <a:r>
              <a:rPr lang="en-US" sz="1800" dirty="0"/>
              <a:t>or </a:t>
            </a:r>
            <a:r>
              <a:rPr lang="en-US" sz="1800" dirty="0" smtClean="0"/>
              <a:t>higher</a:t>
            </a:r>
          </a:p>
          <a:p>
            <a:pPr marL="190500" lvl="1" indent="-190500"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FABE4A"/>
                </a:solidFill>
                <a:ea typeface="ヒラギノ角ゴ Pro W3" pitchFamily="124" charset="-128"/>
              </a:rPr>
              <a:t>Refund outstanding bonds </a:t>
            </a:r>
            <a:r>
              <a:rPr lang="en-US" altLang="en-US" sz="1800" dirty="0" smtClean="0">
                <a:ea typeface="ヒラギノ角ゴ Pro W3" pitchFamily="124" charset="-128"/>
              </a:rPr>
              <a:t>that will generate savings of 3% or more</a:t>
            </a:r>
          </a:p>
          <a:p>
            <a:r>
              <a:rPr lang="en-US" sz="1800" dirty="0">
                <a:solidFill>
                  <a:srgbClr val="FABE4A"/>
                </a:solidFill>
              </a:rPr>
              <a:t>Work towards the partial </a:t>
            </a:r>
            <a:r>
              <a:rPr lang="en-US" sz="1800" dirty="0"/>
              <a:t>termination of the DWM outstanding Hedge (SWAP) agreements</a:t>
            </a:r>
          </a:p>
          <a:p>
            <a:r>
              <a:rPr lang="en-US" sz="1800" dirty="0">
                <a:solidFill>
                  <a:srgbClr val="FABE4A"/>
                </a:solidFill>
              </a:rPr>
              <a:t>Execute </a:t>
            </a:r>
            <a:r>
              <a:rPr lang="en-US" sz="1800" dirty="0" smtClean="0">
                <a:solidFill>
                  <a:srgbClr val="FABE4A"/>
                </a:solidFill>
              </a:rPr>
              <a:t>a </a:t>
            </a:r>
            <a:r>
              <a:rPr lang="en-US" sz="1800" dirty="0">
                <a:solidFill>
                  <a:srgbClr val="FABE4A"/>
                </a:solidFill>
              </a:rPr>
              <a:t>bond </a:t>
            </a:r>
            <a:r>
              <a:rPr lang="en-US" sz="1800" dirty="0" smtClean="0">
                <a:solidFill>
                  <a:srgbClr val="FABE4A"/>
                </a:solidFill>
              </a:rPr>
              <a:t>transaction </a:t>
            </a:r>
            <a:r>
              <a:rPr lang="en-US" sz="1800" dirty="0"/>
              <a:t>to provide financing for the </a:t>
            </a:r>
            <a:r>
              <a:rPr lang="en-US" sz="1800" dirty="0" smtClean="0"/>
              <a:t>Zoo </a:t>
            </a:r>
            <a:r>
              <a:rPr lang="en-US" sz="1800" dirty="0"/>
              <a:t>Atlanta Parking </a:t>
            </a:r>
            <a:r>
              <a:rPr lang="en-US" sz="1800" dirty="0" smtClean="0"/>
              <a:t>Project</a:t>
            </a:r>
          </a:p>
          <a:p>
            <a:pPr lvl="0"/>
            <a:r>
              <a:rPr lang="en-US" sz="1800" dirty="0">
                <a:solidFill>
                  <a:srgbClr val="FABE4A"/>
                </a:solidFill>
                <a:latin typeface="+mj-lt"/>
              </a:rPr>
              <a:t>Increase Subrogation </a:t>
            </a:r>
            <a:r>
              <a:rPr lang="en-US" sz="1800" dirty="0" smtClean="0">
                <a:solidFill>
                  <a:srgbClr val="FABE4A"/>
                </a:solidFill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annual recoveries </a:t>
            </a:r>
            <a:r>
              <a:rPr lang="en-US" sz="1800" dirty="0">
                <a:latin typeface="+mj-lt"/>
              </a:rPr>
              <a:t>by 50%</a:t>
            </a:r>
          </a:p>
          <a:p>
            <a:endParaRPr lang="en-US" altLang="en-US" sz="1600" dirty="0" smtClean="0">
              <a:ea typeface="ヒラギノ角ゴ Pro W3" pitchFamily="124" charset="-128"/>
            </a:endParaRPr>
          </a:p>
        </p:txBody>
      </p:sp>
      <p:sp>
        <p:nvSpPr>
          <p:cNvPr id="36868" name="Content Placeholder 24"/>
          <p:cNvSpPr txBox="1">
            <a:spLocks/>
          </p:cNvSpPr>
          <p:nvPr/>
        </p:nvSpPr>
        <p:spPr bwMode="auto">
          <a:xfrm>
            <a:off x="-4022725" y="717948"/>
            <a:ext cx="2363787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endParaRPr lang="en-US" altLang="en-US" sz="2500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869" name="Title 1"/>
          <p:cNvSpPr txBox="1">
            <a:spLocks/>
          </p:cNvSpPr>
          <p:nvPr/>
        </p:nvSpPr>
        <p:spPr bwMode="auto">
          <a:xfrm>
            <a:off x="0" y="108347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45714" rIns="91429" bIns="45714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/>
            <a:r>
              <a:rPr lang="en-US" altLang="en-US" sz="2600" b="0" dirty="0">
                <a:solidFill>
                  <a:schemeClr val="bg1"/>
                </a:solidFill>
                <a:latin typeface="Calibri" pitchFamily="34" charset="0"/>
              </a:rPr>
              <a:t>LOOKING AHEAD TO </a:t>
            </a:r>
            <a:r>
              <a:rPr lang="en-US" altLang="en-US" sz="2600" b="0" dirty="0" smtClean="0">
                <a:solidFill>
                  <a:schemeClr val="bg1"/>
                </a:solidFill>
                <a:latin typeface="Calibri" pitchFamily="34" charset="0"/>
              </a:rPr>
              <a:t>FY2018</a:t>
            </a:r>
            <a:endParaRPr lang="en-US" altLang="en-US" sz="2600" b="0" dirty="0">
              <a:solidFill>
                <a:srgbClr val="FABE4A"/>
              </a:solidFill>
              <a:latin typeface="Calibri" pitchFamily="34" charset="0"/>
            </a:endParaRPr>
          </a:p>
        </p:txBody>
      </p:sp>
      <p:cxnSp>
        <p:nvCxnSpPr>
          <p:cNvPr id="36870" name="Straight Connector 25"/>
          <p:cNvCxnSpPr>
            <a:cxnSpLocks noChangeShapeType="1"/>
          </p:cNvCxnSpPr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1" name="Content Placeholder 24"/>
          <p:cNvSpPr txBox="1">
            <a:spLocks/>
          </p:cNvSpPr>
          <p:nvPr/>
        </p:nvSpPr>
        <p:spPr bwMode="auto">
          <a:xfrm>
            <a:off x="1" y="2611041"/>
            <a:ext cx="2824163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dirty="0">
                <a:solidFill>
                  <a:srgbClr val="FABE4A"/>
                </a:solidFill>
                <a:latin typeface="Calibri" pitchFamily="34" charset="0"/>
              </a:rPr>
              <a:t>MAXIMIZE RETURN</a:t>
            </a:r>
            <a:br>
              <a:rPr lang="en-US" altLang="en-US" sz="2000" dirty="0">
                <a:solidFill>
                  <a:srgbClr val="FABE4A"/>
                </a:solidFill>
                <a:latin typeface="Calibri" pitchFamily="34" charset="0"/>
              </a:rPr>
            </a:b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 </a:t>
            </a:r>
            <a:r>
              <a:rPr lang="en-US" altLang="en-US" sz="2000" dirty="0">
                <a:solidFill>
                  <a:srgbClr val="FFFFFF"/>
                </a:solidFill>
                <a:latin typeface="Calibri" pitchFamily="34" charset="0"/>
              </a:rPr>
              <a:t>through critical investments </a:t>
            </a:r>
            <a:br>
              <a:rPr lang="en-US" altLang="en-US" sz="20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alibri" pitchFamily="34" charset="0"/>
              </a:rPr>
              <a:t>and alternative </a:t>
            </a:r>
            <a:br>
              <a:rPr lang="en-US" altLang="en-US" sz="20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alibri" pitchFamily="34" charset="0"/>
              </a:rPr>
              <a:t>sources of funding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-3092450" y="2577704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6873" name="Picture 9" descr="fun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2" y="1609726"/>
            <a:ext cx="968560" cy="72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36"/>
          <p:cNvGrpSpPr>
            <a:grpSpLocks/>
          </p:cNvGrpSpPr>
          <p:nvPr/>
        </p:nvGrpSpPr>
        <p:grpSpPr bwMode="auto">
          <a:xfrm>
            <a:off x="-88900" y="1190625"/>
            <a:ext cx="9486900" cy="3695700"/>
            <a:chOff x="-89646" y="1588247"/>
            <a:chExt cx="9487646" cy="4926105"/>
          </a:xfrm>
        </p:grpSpPr>
        <p:sp>
          <p:nvSpPr>
            <p:cNvPr id="38920" name="Pentagon 2"/>
            <p:cNvSpPr>
              <a:spLocks noChangeArrowheads="1"/>
            </p:cNvSpPr>
            <p:nvPr/>
          </p:nvSpPr>
          <p:spPr bwMode="auto">
            <a:xfrm>
              <a:off x="1703293" y="1588247"/>
              <a:ext cx="7694707" cy="4926105"/>
            </a:xfrm>
            <a:prstGeom prst="homePlate">
              <a:avLst>
                <a:gd name="adj" fmla="val 947"/>
              </a:avLst>
            </a:prstGeom>
            <a:solidFill>
              <a:schemeClr val="accent1">
                <a:alpha val="7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39" name="Pentagon 2"/>
            <p:cNvSpPr>
              <a:spLocks noChangeArrowheads="1"/>
            </p:cNvSpPr>
            <p:nvPr/>
          </p:nvSpPr>
          <p:spPr bwMode="auto">
            <a:xfrm>
              <a:off x="-89646" y="1588247"/>
              <a:ext cx="3346713" cy="4926105"/>
            </a:xfrm>
            <a:prstGeom prst="homePlate">
              <a:avLst>
                <a:gd name="adj" fmla="val 24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38914" name="Title 1"/>
          <p:cNvSpPr txBox="1">
            <a:spLocks/>
          </p:cNvSpPr>
          <p:nvPr/>
        </p:nvSpPr>
        <p:spPr bwMode="auto">
          <a:xfrm>
            <a:off x="0" y="108347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45714" rIns="91429" bIns="45714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/>
            <a:r>
              <a:rPr lang="en-US" altLang="en-US" sz="2600" b="0" dirty="0">
                <a:solidFill>
                  <a:schemeClr val="bg1"/>
                </a:solidFill>
                <a:latin typeface="Calibri" pitchFamily="34" charset="0"/>
              </a:rPr>
              <a:t>LOOKING AHEAD TO </a:t>
            </a:r>
            <a:r>
              <a:rPr lang="en-US" altLang="en-US" sz="2600" b="0" dirty="0" smtClean="0">
                <a:solidFill>
                  <a:schemeClr val="bg1"/>
                </a:solidFill>
                <a:latin typeface="Calibri" pitchFamily="34" charset="0"/>
              </a:rPr>
              <a:t>FY2018</a:t>
            </a:r>
            <a:endParaRPr lang="en-US" altLang="en-US" sz="2600" b="0" dirty="0">
              <a:solidFill>
                <a:srgbClr val="FABE4A"/>
              </a:solidFill>
              <a:latin typeface="Calibri" pitchFamily="34" charset="0"/>
            </a:endParaRPr>
          </a:p>
        </p:txBody>
      </p:sp>
      <p:cxnSp>
        <p:nvCxnSpPr>
          <p:cNvPr id="38915" name="Straight Connector 13"/>
          <p:cNvCxnSpPr>
            <a:cxnSpLocks noChangeShapeType="1"/>
          </p:cNvCxnSpPr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3436939" y="1112566"/>
            <a:ext cx="5707061" cy="3686175"/>
          </a:xfrm>
        </p:spPr>
        <p:txBody>
          <a:bodyPr/>
          <a:lstStyle/>
          <a:p>
            <a:pPr marL="190500" lvl="2" indent="-19050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ABE4A"/>
                </a:solidFill>
                <a:ea typeface="ヒラギノ角ゴ Pro W3" pitchFamily="124" charset="-128"/>
              </a:rPr>
              <a:t>Transition supplier maintenance </a:t>
            </a:r>
            <a:r>
              <a:rPr lang="en-US" altLang="en-US" dirty="0" smtClean="0">
                <a:ea typeface="ヒラギノ角ゴ Pro W3" pitchFamily="124" charset="-128"/>
              </a:rPr>
              <a:t>from  Procurement to Finance</a:t>
            </a:r>
          </a:p>
          <a:p>
            <a:pPr marL="190500" lvl="2" indent="-19050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ABE4A"/>
                </a:solidFill>
                <a:ea typeface="ヒラギノ角ゴ Pro W3" pitchFamily="124" charset="-128"/>
              </a:rPr>
              <a:t>Restructure Accounts Payable </a:t>
            </a:r>
            <a:r>
              <a:rPr lang="en-US" altLang="en-US" dirty="0" smtClean="0">
                <a:solidFill>
                  <a:srgbClr val="FFFFFF"/>
                </a:solidFill>
                <a:ea typeface="ヒラギノ角ゴ Pro W3" pitchFamily="124" charset="-128"/>
              </a:rPr>
              <a:t>(AP) automation</a:t>
            </a:r>
          </a:p>
          <a:p>
            <a:pPr marL="190500" lvl="2" indent="-190500">
              <a:buFont typeface="Arial" pitchFamily="34" charset="0"/>
              <a:buChar char="•"/>
            </a:pPr>
            <a:r>
              <a:rPr lang="en-US" altLang="en-US" dirty="0">
                <a:ea typeface="ヒラギノ角ゴ Pro W3" pitchFamily="124" charset="-128"/>
              </a:rPr>
              <a:t>Integrate Hyperion </a:t>
            </a:r>
            <a:r>
              <a:rPr lang="en-US" altLang="en-US" dirty="0" smtClean="0">
                <a:ea typeface="ヒラギノ角ゴ Pro W3" pitchFamily="124" charset="-128"/>
              </a:rPr>
              <a:t>with </a:t>
            </a:r>
            <a:r>
              <a:rPr lang="en-US" altLang="en-US" dirty="0">
                <a:ea typeface="ヒラギノ角ゴ Pro W3" pitchFamily="124" charset="-128"/>
              </a:rPr>
              <a:t>Oracle to </a:t>
            </a:r>
            <a:r>
              <a:rPr lang="en-US" altLang="en-US" dirty="0" smtClean="0">
                <a:solidFill>
                  <a:srgbClr val="FABE4A"/>
                </a:solidFill>
                <a:ea typeface="ヒラギノ角ゴ Pro W3" pitchFamily="124" charset="-128"/>
              </a:rPr>
              <a:t>streamline data </a:t>
            </a:r>
            <a:r>
              <a:rPr lang="en-US" altLang="en-US" dirty="0" smtClean="0">
                <a:ea typeface="ヒラギノ角ゴ Pro W3" pitchFamily="124" charset="-128"/>
              </a:rPr>
              <a:t>workflow and functionality</a:t>
            </a:r>
            <a:endParaRPr lang="en-US" altLang="en-US" dirty="0">
              <a:ea typeface="ヒラギノ角ゴ Pro W3" pitchFamily="124" charset="-128"/>
            </a:endParaRPr>
          </a:p>
          <a:p>
            <a:pPr marL="190500" lvl="2" indent="-19050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ABE4A"/>
                </a:solidFill>
                <a:ea typeface="ヒラギノ角ゴ Pro W3" pitchFamily="124" charset="-128"/>
              </a:rPr>
              <a:t>Oracle ERP Upgrade </a:t>
            </a:r>
          </a:p>
          <a:p>
            <a:pPr marL="190500" lvl="2" indent="-190500">
              <a:buFont typeface="Arial" pitchFamily="34" charset="0"/>
              <a:buChar char="•"/>
            </a:pPr>
            <a:r>
              <a:rPr lang="en-US" altLang="en-US" dirty="0" smtClean="0">
                <a:ea typeface="ヒラギノ角ゴ Pro W3" pitchFamily="124" charset="-128"/>
              </a:rPr>
              <a:t>Oracle Human Capital Management (HCM) </a:t>
            </a:r>
            <a:r>
              <a:rPr lang="en-US" altLang="en-US" dirty="0" smtClean="0">
                <a:solidFill>
                  <a:srgbClr val="FABE4A"/>
                </a:solidFill>
                <a:ea typeface="ヒラギノ角ゴ Pro W3" pitchFamily="124" charset="-128"/>
              </a:rPr>
              <a:t>cloud solution for payroll</a:t>
            </a:r>
          </a:p>
          <a:p>
            <a:pPr marL="190500" lvl="2" indent="-190500">
              <a:buFont typeface="Arial" pitchFamily="34" charset="0"/>
              <a:buChar char="•"/>
            </a:pPr>
            <a:r>
              <a:rPr lang="en-US" altLang="en-US" dirty="0" smtClean="0">
                <a:ea typeface="ヒラギノ角ゴ Pro W3" pitchFamily="124" charset="-128"/>
              </a:rPr>
              <a:t>Create a Capital </a:t>
            </a:r>
            <a:r>
              <a:rPr lang="en-US" altLang="en-US" dirty="0" smtClean="0">
                <a:solidFill>
                  <a:srgbClr val="FABE4A"/>
                </a:solidFill>
                <a:ea typeface="ヒラギノ角ゴ Pro W3" pitchFamily="124" charset="-128"/>
              </a:rPr>
              <a:t>Budgeting Task Force</a:t>
            </a:r>
          </a:p>
          <a:p>
            <a:pPr marL="190500" lvl="2" indent="-190500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</a:rPr>
              <a:t>Implement</a:t>
            </a:r>
            <a:r>
              <a:rPr lang="en-US" dirty="0" smtClean="0">
                <a:solidFill>
                  <a:srgbClr val="FABE4A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FABE4A"/>
                </a:solidFill>
                <a:latin typeface="Calibri" charset="0"/>
              </a:rPr>
              <a:t>Business License Tracking </a:t>
            </a:r>
            <a:r>
              <a:rPr lang="en-US" dirty="0" smtClean="0">
                <a:latin typeface="Calibri" charset="0"/>
              </a:rPr>
              <a:t>and </a:t>
            </a:r>
            <a:r>
              <a:rPr lang="en-US" dirty="0" smtClean="0">
                <a:solidFill>
                  <a:srgbClr val="FABE4A"/>
                </a:solidFill>
              </a:rPr>
              <a:t>Origami </a:t>
            </a:r>
            <a:r>
              <a:rPr lang="en-US" dirty="0">
                <a:solidFill>
                  <a:srgbClr val="FABE4A"/>
                </a:solidFill>
              </a:rPr>
              <a:t>Risk </a:t>
            </a:r>
            <a:r>
              <a:rPr lang="en-US" dirty="0" smtClean="0">
                <a:solidFill>
                  <a:srgbClr val="FABE4A"/>
                </a:solidFill>
              </a:rPr>
              <a:t>Management </a:t>
            </a:r>
            <a:r>
              <a:rPr lang="en-US" dirty="0" smtClean="0"/>
              <a:t>Systems</a:t>
            </a:r>
            <a:endParaRPr lang="en-US" dirty="0">
              <a:latin typeface="Calibri" charset="0"/>
            </a:endParaRPr>
          </a:p>
          <a:p>
            <a:pPr marL="0" lvl="2" indent="0">
              <a:buNone/>
            </a:pPr>
            <a:endParaRPr lang="en-US" altLang="en-US" dirty="0" smtClean="0">
              <a:solidFill>
                <a:srgbClr val="FABE4A"/>
              </a:solidFill>
              <a:ea typeface="ヒラギノ角ゴ Pro W3" pitchFamily="124" charset="-128"/>
            </a:endParaRPr>
          </a:p>
          <a:p>
            <a:pPr marL="190500" lvl="2" indent="-190500">
              <a:buFont typeface="Arial" pitchFamily="34" charset="0"/>
              <a:buChar char="•"/>
            </a:pPr>
            <a:endParaRPr lang="en-US" altLang="en-US" dirty="0" smtClean="0">
              <a:ea typeface="ヒラギノ角ゴ Pro W3" pitchFamily="124" charset="-128"/>
            </a:endParaRPr>
          </a:p>
        </p:txBody>
      </p:sp>
      <p:sp>
        <p:nvSpPr>
          <p:cNvPr id="38917" name="Content Placeholder 24"/>
          <p:cNvSpPr txBox="1">
            <a:spLocks/>
          </p:cNvSpPr>
          <p:nvPr/>
        </p:nvSpPr>
        <p:spPr bwMode="auto">
          <a:xfrm>
            <a:off x="1" y="2611041"/>
            <a:ext cx="2824163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FABE4A"/>
                </a:solidFill>
                <a:latin typeface="Calibri" pitchFamily="34" charset="0"/>
              </a:rPr>
              <a:t>LEVERAGE </a:t>
            </a:r>
            <a:r>
              <a:rPr lang="en-US" altLang="en-US" sz="2000" dirty="0">
                <a:solidFill>
                  <a:srgbClr val="FABE4A"/>
                </a:solidFill>
                <a:latin typeface="Calibri" pitchFamily="34" charset="0"/>
              </a:rPr>
              <a:t>TECHNOLOGY</a:t>
            </a:r>
            <a:r>
              <a:rPr lang="en-US" altLang="en-US" sz="20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  <a:t>for productivity </a:t>
            </a:r>
            <a:b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  <a:t>and business </a:t>
            </a:r>
            <a:b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  <a:t>efficiency gains </a:t>
            </a:r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896471" y="1468041"/>
            <a:ext cx="1183341" cy="1077935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8919" name="Picture 26" descr="techolo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3" y="1668066"/>
            <a:ext cx="94475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46"/>
          <p:cNvGrpSpPr>
            <a:grpSpLocks/>
          </p:cNvGrpSpPr>
          <p:nvPr/>
        </p:nvGrpSpPr>
        <p:grpSpPr bwMode="auto">
          <a:xfrm>
            <a:off x="-88900" y="1190625"/>
            <a:ext cx="9486900" cy="3695700"/>
            <a:chOff x="-89646" y="1588247"/>
            <a:chExt cx="9487646" cy="4926105"/>
          </a:xfrm>
        </p:grpSpPr>
        <p:sp>
          <p:nvSpPr>
            <p:cNvPr id="40968" name="Pentagon 2"/>
            <p:cNvSpPr>
              <a:spLocks noChangeArrowheads="1"/>
            </p:cNvSpPr>
            <p:nvPr/>
          </p:nvSpPr>
          <p:spPr bwMode="auto">
            <a:xfrm>
              <a:off x="1703293" y="1588247"/>
              <a:ext cx="7694707" cy="4926105"/>
            </a:xfrm>
            <a:prstGeom prst="homePlate">
              <a:avLst>
                <a:gd name="adj" fmla="val 947"/>
              </a:avLst>
            </a:prstGeom>
            <a:solidFill>
              <a:schemeClr val="accent1">
                <a:alpha val="7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49" name="Pentagon 2"/>
            <p:cNvSpPr>
              <a:spLocks noChangeArrowheads="1"/>
            </p:cNvSpPr>
            <p:nvPr/>
          </p:nvSpPr>
          <p:spPr bwMode="auto">
            <a:xfrm>
              <a:off x="-89646" y="1588247"/>
              <a:ext cx="3346713" cy="4926105"/>
            </a:xfrm>
            <a:prstGeom prst="homePlate">
              <a:avLst>
                <a:gd name="adj" fmla="val 24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40962" name="Title 1"/>
          <p:cNvSpPr txBox="1">
            <a:spLocks/>
          </p:cNvSpPr>
          <p:nvPr/>
        </p:nvSpPr>
        <p:spPr bwMode="auto">
          <a:xfrm>
            <a:off x="0" y="108347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45714" rIns="91429" bIns="45714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/>
            <a:r>
              <a:rPr lang="en-US" altLang="en-US" sz="2600" b="0" dirty="0">
                <a:solidFill>
                  <a:schemeClr val="bg1"/>
                </a:solidFill>
                <a:latin typeface="Calibri" pitchFamily="34" charset="0"/>
              </a:rPr>
              <a:t>LOOKING AHEAD TO </a:t>
            </a:r>
            <a:r>
              <a:rPr lang="en-US" altLang="en-US" sz="2600" b="0" dirty="0" smtClean="0">
                <a:solidFill>
                  <a:schemeClr val="bg1"/>
                </a:solidFill>
                <a:latin typeface="Calibri" pitchFamily="34" charset="0"/>
              </a:rPr>
              <a:t>FY2018</a:t>
            </a:r>
            <a:endParaRPr lang="en-US" altLang="en-US" sz="2600" b="0" dirty="0">
              <a:solidFill>
                <a:srgbClr val="FABE4A"/>
              </a:solidFill>
              <a:latin typeface="Calibri" pitchFamily="34" charset="0"/>
            </a:endParaRPr>
          </a:p>
        </p:txBody>
      </p:sp>
      <p:cxnSp>
        <p:nvCxnSpPr>
          <p:cNvPr id="40963" name="Straight Connector 17"/>
          <p:cNvCxnSpPr>
            <a:cxnSpLocks noChangeShapeType="1"/>
          </p:cNvCxnSpPr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436938" y="1236636"/>
            <a:ext cx="5378450" cy="364212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ABE4A"/>
                </a:solidFill>
                <a:latin typeface="Calibri" charset="0"/>
              </a:rPr>
              <a:t>Enhance the competency, agility, performance and development </a:t>
            </a:r>
            <a:r>
              <a:rPr lang="en-US" dirty="0" smtClean="0">
                <a:latin typeface="Calibri" charset="0"/>
              </a:rPr>
              <a:t>of employees </a:t>
            </a:r>
            <a:r>
              <a:rPr lang="en-US" dirty="0">
                <a:latin typeface="Calibri" charset="0"/>
              </a:rPr>
              <a:t>through training</a:t>
            </a:r>
          </a:p>
          <a:p>
            <a:pPr marL="192024" lvl="1">
              <a:defRPr/>
            </a:pPr>
            <a:r>
              <a:rPr lang="en-US" dirty="0">
                <a:solidFill>
                  <a:srgbClr val="FABE4A"/>
                </a:solidFill>
                <a:latin typeface="Calibri" charset="0"/>
              </a:rPr>
              <a:t>Create Budget University training </a:t>
            </a:r>
            <a:r>
              <a:rPr lang="en-US" dirty="0">
                <a:latin typeface="Calibri" charset="0"/>
              </a:rPr>
              <a:t>for </a:t>
            </a:r>
            <a:r>
              <a:rPr lang="en-US" dirty="0" smtClean="0">
                <a:latin typeface="Calibri" charset="0"/>
              </a:rPr>
              <a:t>the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City </a:t>
            </a:r>
            <a:r>
              <a:rPr lang="en-US" dirty="0">
                <a:latin typeface="Calibri" charset="0"/>
              </a:rPr>
              <a:t>of Atlanta</a:t>
            </a:r>
          </a:p>
          <a:p>
            <a:pPr marL="192024" lvl="1">
              <a:defRPr/>
            </a:pPr>
            <a:r>
              <a:rPr lang="en-US" dirty="0">
                <a:solidFill>
                  <a:srgbClr val="FABE4A"/>
                </a:solidFill>
              </a:rPr>
              <a:t>Succession planning </a:t>
            </a:r>
            <a:r>
              <a:rPr lang="en-US" dirty="0"/>
              <a:t>with cross training to ensure there are no gaps in job functions </a:t>
            </a:r>
            <a:endParaRPr lang="en-US" dirty="0">
              <a:latin typeface="Calibri" charset="0"/>
            </a:endParaRPr>
          </a:p>
          <a:p>
            <a:pPr marL="169863" lvl="1" indent="-169863">
              <a:defRPr/>
            </a:pPr>
            <a:r>
              <a:rPr lang="en-US" dirty="0" smtClean="0">
                <a:solidFill>
                  <a:srgbClr val="FABE4A"/>
                </a:solidFill>
                <a:latin typeface="Calibri" charset="0"/>
              </a:rPr>
              <a:t>Provide </a:t>
            </a:r>
            <a:r>
              <a:rPr lang="en-US" dirty="0">
                <a:solidFill>
                  <a:srgbClr val="FABE4A"/>
                </a:solidFill>
                <a:latin typeface="Calibri" charset="0"/>
              </a:rPr>
              <a:t>process and financial training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for </a:t>
            </a:r>
            <a:r>
              <a:rPr lang="en-US" dirty="0">
                <a:latin typeface="Calibri" charset="0"/>
              </a:rPr>
              <a:t>staff to </a:t>
            </a:r>
            <a:r>
              <a:rPr lang="en-US" dirty="0" smtClean="0">
                <a:latin typeface="Calibri" charset="0"/>
              </a:rPr>
              <a:t>include Six </a:t>
            </a:r>
            <a:r>
              <a:rPr lang="en-US" dirty="0">
                <a:latin typeface="Calibri" charset="0"/>
              </a:rPr>
              <a:t>Sigma </a:t>
            </a:r>
            <a:r>
              <a:rPr lang="en-US" dirty="0" smtClean="0">
                <a:latin typeface="Calibri" charset="0"/>
              </a:rPr>
              <a:t>Certification</a:t>
            </a:r>
            <a:endParaRPr lang="en-US" sz="800" dirty="0" smtClean="0"/>
          </a:p>
          <a:p>
            <a:pPr marL="169863" lvl="1" indent="-169863">
              <a:defRPr/>
            </a:pPr>
            <a:r>
              <a:rPr lang="en-US" dirty="0" smtClean="0">
                <a:solidFill>
                  <a:srgbClr val="FABE4A"/>
                </a:solidFill>
              </a:rPr>
              <a:t>Professional </a:t>
            </a:r>
            <a:r>
              <a:rPr lang="en-US" dirty="0">
                <a:solidFill>
                  <a:srgbClr val="FABE4A"/>
                </a:solidFill>
              </a:rPr>
              <a:t>skills</a:t>
            </a:r>
            <a:r>
              <a:rPr lang="en-US" dirty="0"/>
              <a:t> enhancement that will improve job </a:t>
            </a:r>
            <a:r>
              <a:rPr lang="en-US" dirty="0" smtClean="0"/>
              <a:t>performance</a:t>
            </a:r>
            <a:endParaRPr lang="en-US" dirty="0">
              <a:latin typeface="Calibri" charset="0"/>
            </a:endParaRPr>
          </a:p>
          <a:p>
            <a:pPr lvl="1">
              <a:buFont typeface="Arial" charset="0"/>
              <a:buNone/>
              <a:defRPr/>
            </a:pPr>
            <a:endParaRPr lang="en-US" dirty="0">
              <a:latin typeface="Calibri" charset="0"/>
            </a:endParaRPr>
          </a:p>
          <a:p>
            <a:pPr lvl="1">
              <a:buFont typeface="Arial" charset="0"/>
              <a:buNone/>
              <a:defRPr/>
            </a:pPr>
            <a:endParaRPr lang="en-US" dirty="0">
              <a:latin typeface="Calibri" charset="0"/>
            </a:endParaRPr>
          </a:p>
          <a:p>
            <a:pPr lvl="2">
              <a:defRPr/>
            </a:pPr>
            <a:endParaRPr lang="en-US" dirty="0">
              <a:latin typeface="Calibri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0965" name="Content Placeholder 24"/>
          <p:cNvSpPr txBox="1">
            <a:spLocks/>
          </p:cNvSpPr>
          <p:nvPr/>
        </p:nvSpPr>
        <p:spPr bwMode="auto">
          <a:xfrm>
            <a:off x="1" y="2611041"/>
            <a:ext cx="2824163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FABE4A"/>
                </a:solidFill>
                <a:latin typeface="Calibri" pitchFamily="34" charset="0"/>
              </a:rPr>
              <a:t>STRENGTHEN THE WORKFORCE</a:t>
            </a:r>
            <a:endParaRPr lang="en-US" altLang="en-US" sz="2000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pitchFamily="34" charset="0"/>
              </a:rPr>
              <a:t>through building a competitive professional staff</a:t>
            </a:r>
            <a:endParaRPr lang="en-US" alt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Oval 17"/>
          <p:cNvSpPr>
            <a:spLocks noChangeArrowheads="1"/>
          </p:cNvSpPr>
          <p:nvPr/>
        </p:nvSpPr>
        <p:spPr bwMode="auto">
          <a:xfrm>
            <a:off x="901700" y="1468042"/>
            <a:ext cx="1016748" cy="95369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0967" name="Picture 4" descr="trai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5" y="1645444"/>
            <a:ext cx="890588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32"/>
          <p:cNvGrpSpPr>
            <a:grpSpLocks/>
          </p:cNvGrpSpPr>
          <p:nvPr/>
        </p:nvGrpSpPr>
        <p:grpSpPr bwMode="auto">
          <a:xfrm>
            <a:off x="-88900" y="1190625"/>
            <a:ext cx="9486900" cy="3695700"/>
            <a:chOff x="-89646" y="1588247"/>
            <a:chExt cx="9487646" cy="4926105"/>
          </a:xfrm>
        </p:grpSpPr>
        <p:sp>
          <p:nvSpPr>
            <p:cNvPr id="43016" name="Pentagon 2"/>
            <p:cNvSpPr>
              <a:spLocks noChangeArrowheads="1"/>
            </p:cNvSpPr>
            <p:nvPr/>
          </p:nvSpPr>
          <p:spPr bwMode="auto">
            <a:xfrm>
              <a:off x="1703293" y="1588247"/>
              <a:ext cx="7694707" cy="4926105"/>
            </a:xfrm>
            <a:prstGeom prst="homePlate">
              <a:avLst>
                <a:gd name="adj" fmla="val 947"/>
              </a:avLst>
            </a:prstGeom>
            <a:solidFill>
              <a:schemeClr val="accent1">
                <a:alpha val="7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35" name="Pentagon 2"/>
            <p:cNvSpPr>
              <a:spLocks noChangeArrowheads="1"/>
            </p:cNvSpPr>
            <p:nvPr/>
          </p:nvSpPr>
          <p:spPr bwMode="auto">
            <a:xfrm>
              <a:off x="-89646" y="1588247"/>
              <a:ext cx="3346713" cy="4926105"/>
            </a:xfrm>
            <a:prstGeom prst="homePlate">
              <a:avLst>
                <a:gd name="adj" fmla="val 24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43010" name="Title 1"/>
          <p:cNvSpPr txBox="1">
            <a:spLocks/>
          </p:cNvSpPr>
          <p:nvPr/>
        </p:nvSpPr>
        <p:spPr bwMode="auto">
          <a:xfrm>
            <a:off x="0" y="108347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45714" rIns="91429" bIns="45714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/>
            <a:r>
              <a:rPr lang="en-US" altLang="en-US" sz="2600" b="0" dirty="0">
                <a:solidFill>
                  <a:schemeClr val="bg1"/>
                </a:solidFill>
                <a:latin typeface="Calibri" pitchFamily="34" charset="0"/>
              </a:rPr>
              <a:t>LOOKING AHEAD TO </a:t>
            </a:r>
            <a:r>
              <a:rPr lang="en-US" altLang="en-US" sz="2600" b="0" dirty="0" smtClean="0">
                <a:solidFill>
                  <a:schemeClr val="bg1"/>
                </a:solidFill>
                <a:latin typeface="Calibri" pitchFamily="34" charset="0"/>
              </a:rPr>
              <a:t>FY2018</a:t>
            </a:r>
            <a:endParaRPr lang="en-US" altLang="en-US" sz="2600" b="0" dirty="0">
              <a:solidFill>
                <a:srgbClr val="FABE4A"/>
              </a:solidFill>
              <a:latin typeface="Calibri" pitchFamily="34" charset="0"/>
            </a:endParaRPr>
          </a:p>
        </p:txBody>
      </p:sp>
      <p:cxnSp>
        <p:nvCxnSpPr>
          <p:cNvPr id="43011" name="Straight Connector 15"/>
          <p:cNvCxnSpPr>
            <a:cxnSpLocks noChangeShapeType="1"/>
          </p:cNvCxnSpPr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2" name="Content Placeholder 2"/>
          <p:cNvSpPr txBox="1">
            <a:spLocks/>
          </p:cNvSpPr>
          <p:nvPr/>
        </p:nvSpPr>
        <p:spPr bwMode="auto">
          <a:xfrm>
            <a:off x="3166947" y="1288323"/>
            <a:ext cx="5977055" cy="35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374650" indent="-1905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Total FTE position count is 145.67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125.01 positions are general funded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20.66 positions are enterprise funded 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FTE count does not reflect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grant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funded positions</a:t>
            </a:r>
            <a:b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</a:br>
            <a:endParaRPr lang="en-US" altLang="en-US" sz="2000" b="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General Fund position count increased </a:t>
            </a:r>
            <a:b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</a:b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by 5.00 since FY17 Adopted Budget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2 FTEs were created during the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fiscal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year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2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FTEs were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transferred in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from Solid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Waste Fund</a:t>
            </a:r>
            <a:endParaRPr lang="en-US" altLang="en-US" sz="2000" b="0" dirty="0">
              <a:solidFill>
                <a:srgbClr val="FFFFFF"/>
              </a:solidFill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1 FTE was transferred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in from </a:t>
            </a: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Building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Permits Fund</a:t>
            </a:r>
            <a:endParaRPr lang="en-US" altLang="en-US" sz="2000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013" name="Content Placeholder 24"/>
          <p:cNvSpPr txBox="1">
            <a:spLocks/>
          </p:cNvSpPr>
          <p:nvPr/>
        </p:nvSpPr>
        <p:spPr bwMode="auto">
          <a:xfrm>
            <a:off x="1" y="2611041"/>
            <a:ext cx="2824163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FABE4A"/>
                </a:solidFill>
                <a:latin typeface="Calibri" pitchFamily="34" charset="0"/>
              </a:rPr>
              <a:t>PERSONNEL </a:t>
            </a:r>
            <a:r>
              <a:rPr lang="en-US" altLang="en-US" sz="2000" dirty="0">
                <a:solidFill>
                  <a:srgbClr val="FABE4A"/>
                </a:solidFill>
                <a:latin typeface="Calibri" pitchFamily="34" charset="0"/>
              </a:rPr>
              <a:t>CHANGES</a:t>
            </a: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728663" y="1468042"/>
            <a:ext cx="1270000" cy="95369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3015" name="Picture 3" descr="employ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7" y="1562486"/>
            <a:ext cx="847632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9"/>
          <p:cNvGrpSpPr>
            <a:grpSpLocks/>
          </p:cNvGrpSpPr>
          <p:nvPr/>
        </p:nvGrpSpPr>
        <p:grpSpPr bwMode="auto">
          <a:xfrm>
            <a:off x="-88900" y="1190625"/>
            <a:ext cx="9486900" cy="3695700"/>
            <a:chOff x="-89646" y="1588247"/>
            <a:chExt cx="9487646" cy="4926105"/>
          </a:xfrm>
        </p:grpSpPr>
        <p:sp>
          <p:nvSpPr>
            <p:cNvPr id="44040" name="Pentagon 2"/>
            <p:cNvSpPr>
              <a:spLocks noChangeArrowheads="1"/>
            </p:cNvSpPr>
            <p:nvPr/>
          </p:nvSpPr>
          <p:spPr bwMode="auto">
            <a:xfrm>
              <a:off x="1703293" y="1588247"/>
              <a:ext cx="7694707" cy="4926105"/>
            </a:xfrm>
            <a:prstGeom prst="homePlate">
              <a:avLst>
                <a:gd name="adj" fmla="val 947"/>
              </a:avLst>
            </a:prstGeom>
            <a:solidFill>
              <a:schemeClr val="accent1">
                <a:alpha val="7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42" name="Pentagon 2"/>
            <p:cNvSpPr>
              <a:spLocks noChangeArrowheads="1"/>
            </p:cNvSpPr>
            <p:nvPr/>
          </p:nvSpPr>
          <p:spPr bwMode="auto">
            <a:xfrm>
              <a:off x="-89646" y="1588247"/>
              <a:ext cx="3346713" cy="4926105"/>
            </a:xfrm>
            <a:prstGeom prst="homePlate">
              <a:avLst>
                <a:gd name="adj" fmla="val 2460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44034" name="Title 1"/>
          <p:cNvSpPr txBox="1">
            <a:spLocks/>
          </p:cNvSpPr>
          <p:nvPr/>
        </p:nvSpPr>
        <p:spPr bwMode="auto">
          <a:xfrm>
            <a:off x="0" y="108347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45714" rIns="91429" bIns="45714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/>
            <a:r>
              <a:rPr lang="en-US" altLang="en-US" sz="2600" b="0" dirty="0">
                <a:solidFill>
                  <a:schemeClr val="bg1"/>
                </a:solidFill>
                <a:latin typeface="Calibri" pitchFamily="34" charset="0"/>
              </a:rPr>
              <a:t>LOOKING AHEAD TO </a:t>
            </a:r>
            <a:r>
              <a:rPr lang="en-US" altLang="en-US" sz="2600" b="0" dirty="0" smtClean="0">
                <a:solidFill>
                  <a:schemeClr val="bg1"/>
                </a:solidFill>
                <a:latin typeface="Calibri" pitchFamily="34" charset="0"/>
              </a:rPr>
              <a:t>FY2018</a:t>
            </a:r>
            <a:endParaRPr lang="en-US" altLang="en-US" sz="2600" b="0" dirty="0">
              <a:solidFill>
                <a:srgbClr val="FABE4A"/>
              </a:solidFill>
              <a:latin typeface="Calibri" pitchFamily="34" charset="0"/>
            </a:endParaRPr>
          </a:p>
        </p:txBody>
      </p:sp>
      <p:cxnSp>
        <p:nvCxnSpPr>
          <p:cNvPr id="44035" name="Straight Connector 22"/>
          <p:cNvCxnSpPr>
            <a:cxnSpLocks noChangeShapeType="1"/>
          </p:cNvCxnSpPr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6" name="Content Placeholder 2"/>
          <p:cNvSpPr txBox="1">
            <a:spLocks/>
          </p:cNvSpPr>
          <p:nvPr/>
        </p:nvSpPr>
        <p:spPr bwMode="auto">
          <a:xfrm>
            <a:off x="3144644" y="1212179"/>
            <a:ext cx="5999356" cy="36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190500" indent="-1905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marL="0" lvl="1">
              <a:spcBef>
                <a:spcPct val="2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en-US" altLang="en-US" sz="2000" b="0" dirty="0" smtClean="0">
                <a:solidFill>
                  <a:srgbClr val="FABE4A"/>
                </a:solidFill>
                <a:latin typeface="Calibri" pitchFamily="34" charset="0"/>
              </a:rPr>
              <a:t>Two Position Creations (part of the 5.00 FTE increase) </a:t>
            </a:r>
          </a:p>
          <a:p>
            <a:pPr marL="169863" lvl="1" indent="-169863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Office of The Controller: 1 Payroll Specialist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Office of The Controller: 1 Financial Analyst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</a:pPr>
            <a:endParaRPr lang="en-US" altLang="en-US" sz="1100" b="0" dirty="0" smtClean="0">
              <a:solidFill>
                <a:srgbClr val="FABE4A"/>
              </a:solidFill>
              <a:latin typeface="Calibri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bg1"/>
              </a:buClr>
            </a:pPr>
            <a:r>
              <a:rPr lang="en-US" altLang="en-US" sz="2000" b="0" dirty="0" smtClean="0">
                <a:solidFill>
                  <a:srgbClr val="FABE4A"/>
                </a:solidFill>
                <a:latin typeface="Calibri" pitchFamily="34" charset="0"/>
              </a:rPr>
              <a:t>Two Position Transfers from Solid Waste Fund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Office of Revenue: 1 Customer Service Supervisor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Office of Revenue: 1 Customer Service Representative</a:t>
            </a:r>
          </a:p>
          <a:p>
            <a:pPr marL="0" indent="0">
              <a:spcBef>
                <a:spcPct val="20000"/>
              </a:spcBef>
              <a:buClr>
                <a:schemeClr val="bg1"/>
              </a:buClr>
            </a:pPr>
            <a:endParaRPr lang="en-US" altLang="en-US" sz="1100" b="0" dirty="0" smtClean="0">
              <a:solidFill>
                <a:srgbClr val="FABE4A"/>
              </a:solidFill>
              <a:latin typeface="Calibri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bg1"/>
              </a:buClr>
            </a:pPr>
            <a:r>
              <a:rPr lang="en-US" altLang="en-US" sz="2000" b="0" dirty="0" smtClean="0">
                <a:solidFill>
                  <a:srgbClr val="FABE4A"/>
                </a:solidFill>
                <a:latin typeface="Calibri" pitchFamily="34" charset="0"/>
              </a:rPr>
              <a:t>One Position Transfer </a:t>
            </a: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from </a:t>
            </a:r>
            <a:r>
              <a:rPr lang="en-US" altLang="en-US" sz="2000" b="0" dirty="0" smtClean="0">
                <a:solidFill>
                  <a:srgbClr val="FABE4A"/>
                </a:solidFill>
                <a:latin typeface="Calibri" pitchFamily="34" charset="0"/>
              </a:rPr>
              <a:t>Building Permits </a:t>
            </a:r>
            <a:r>
              <a:rPr lang="en-US" altLang="en-US" sz="2000" b="0" dirty="0">
                <a:solidFill>
                  <a:srgbClr val="FABE4A"/>
                </a:solidFill>
                <a:latin typeface="Calibri" pitchFamily="34" charset="0"/>
              </a:rPr>
              <a:t>Fund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>Office of Revenue: 1 </a:t>
            </a:r>
            <a:r>
              <a:rPr lang="en-US" altLang="en-US" sz="2000" b="0" dirty="0" smtClean="0">
                <a:solidFill>
                  <a:srgbClr val="FFFFFF"/>
                </a:solidFill>
                <a:latin typeface="Calibri" pitchFamily="34" charset="0"/>
              </a:rPr>
              <a:t>Accounting Technician</a:t>
            </a:r>
            <a:endParaRPr lang="en-US" altLang="en-US" sz="2000" b="0" dirty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bg1"/>
              </a:buClr>
            </a:pPr>
            <a:endParaRPr lang="en-US" altLang="en-US" sz="2000" b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bg1"/>
              </a:buClr>
            </a:pPr>
            <a:endParaRPr lang="en-US" altLang="en-US" sz="2000" b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lvl="1">
              <a:spcBef>
                <a:spcPct val="2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altLang="en-US" sz="2000" b="0" dirty="0">
                <a:solidFill>
                  <a:srgbClr val="FFFFFF"/>
                </a:solidFill>
                <a:latin typeface="Calibri" pitchFamily="34" charset="0"/>
              </a:rPr>
            </a:br>
            <a:endParaRPr lang="en-US" altLang="en-US" sz="2000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037" name="Content Placeholder 24"/>
          <p:cNvSpPr txBox="1">
            <a:spLocks/>
          </p:cNvSpPr>
          <p:nvPr/>
        </p:nvSpPr>
        <p:spPr bwMode="auto">
          <a:xfrm>
            <a:off x="1" y="2611041"/>
            <a:ext cx="2824163" cy="16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dirty="0" smtClean="0">
                <a:solidFill>
                  <a:srgbClr val="FABE4A"/>
                </a:solidFill>
                <a:latin typeface="Calibri" pitchFamily="34" charset="0"/>
              </a:rPr>
              <a:t>PERSONNEL </a:t>
            </a:r>
            <a:r>
              <a:rPr lang="en-US" altLang="en-US" sz="2000" dirty="0">
                <a:solidFill>
                  <a:srgbClr val="FABE4A"/>
                </a:solidFill>
                <a:latin typeface="Calibri" pitchFamily="34" charset="0"/>
              </a:rPr>
              <a:t>CHANGES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28663" y="1468042"/>
            <a:ext cx="1270000" cy="95369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2" name="Picture 3" descr="employ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7" y="1562486"/>
            <a:ext cx="847632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921919"/>
            <a:ext cx="9144000" cy="863204"/>
          </a:xfrm>
          <a:prstGeom prst="rect">
            <a:avLst/>
          </a:prstGeom>
          <a:solidFill>
            <a:schemeClr val="tx2">
              <a:lumMod val="50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5058" name="Picture 21" descr="Atlanta 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370975"/>
            <a:ext cx="1572846" cy="135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0" y="413385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Blip>
                <a:blip r:embed="rId3"/>
              </a:buBlip>
              <a:defRPr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8001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Blip>
                <a:blip r:embed="rId4"/>
              </a:buBlip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0922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Wingdings" charset="0"/>
              <a:buChar char="§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435100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1778000" indent="-139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b="0" kern="900" dirty="0" smtClean="0">
                <a:solidFill>
                  <a:schemeClr val="bg1"/>
                </a:solidFill>
                <a:latin typeface="Calibri"/>
                <a:cs typeface="Calibri"/>
              </a:rPr>
              <a:t>QUESTIONS &amp; ANSWERS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en-US" sz="3200" kern="900" spc="10" dirty="0">
              <a:solidFill>
                <a:srgbClr val="1025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227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Dollarphotoclub_785871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-673100" y="3921919"/>
            <a:ext cx="10788650" cy="863204"/>
          </a:xfrm>
          <a:prstGeom prst="rect">
            <a:avLst/>
          </a:prstGeom>
          <a:solidFill>
            <a:schemeClr val="tx2">
              <a:lumMod val="50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2291" name="Picture 21" descr="Atlanta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4" y="3992167"/>
            <a:ext cx="78684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ontent Placeholder 9"/>
          <p:cNvSpPr txBox="1">
            <a:spLocks/>
          </p:cNvSpPr>
          <p:nvPr/>
        </p:nvSpPr>
        <p:spPr bwMode="auto">
          <a:xfrm>
            <a:off x="2822575" y="4007644"/>
            <a:ext cx="9609138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1" charset="-128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  <a:t>SECTION 1</a:t>
            </a:r>
          </a:p>
        </p:txBody>
      </p:sp>
      <p:sp>
        <p:nvSpPr>
          <p:cNvPr id="12293" name="Title 3"/>
          <p:cNvSpPr>
            <a:spLocks noGrp="1"/>
          </p:cNvSpPr>
          <p:nvPr>
            <p:ph type="title" idx="4294967295"/>
          </p:nvPr>
        </p:nvSpPr>
        <p:spPr>
          <a:xfrm>
            <a:off x="2799324" y="4132871"/>
            <a:ext cx="6694487" cy="706041"/>
          </a:xfrm>
        </p:spPr>
        <p:txBody>
          <a:bodyPr/>
          <a:lstStyle/>
          <a:p>
            <a:r>
              <a:rPr lang="en-US" altLang="en-US" sz="3000" dirty="0" smtClean="0">
                <a:solidFill>
                  <a:srgbClr val="FABE4A"/>
                </a:solidFill>
                <a:ea typeface="ヒラギノ角ゴ Pro W3" pitchFamily="121" charset="-128"/>
              </a:rPr>
              <a:t>ABOUT THE DEPARTMENT OF FINANCE</a:t>
            </a:r>
          </a:p>
        </p:txBody>
      </p:sp>
    </p:spTree>
    <p:extLst>
      <p:ext uri="{BB962C8B-B14F-4D97-AF65-F5344CB8AC3E}">
        <p14:creationId xmlns:p14="http://schemas.microsoft.com/office/powerpoint/2010/main" val="2080060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5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>THE DEPARTMENT OF FINANCE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46088" y="3515775"/>
            <a:ext cx="8229600" cy="1379934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en-US" sz="2200" dirty="0" smtClean="0">
                <a:solidFill>
                  <a:srgbClr val="FABE4A"/>
                </a:solidFill>
                <a:ea typeface="ヒラギノ角ゴ Pro W3" pitchFamily="124" charset="-128"/>
              </a:rPr>
              <a:t>Our Vision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en-US" dirty="0" smtClean="0">
                <a:solidFill>
                  <a:srgbClr val="FFFFFF"/>
                </a:solidFill>
                <a:ea typeface="ヒラギノ角ゴ Pro W3" pitchFamily="124" charset="-128"/>
              </a:rPr>
              <a:t>To be the preeminent financial services organization </a:t>
            </a:r>
            <a:br>
              <a:rPr lang="en-US" altLang="en-US" dirty="0" smtClean="0">
                <a:solidFill>
                  <a:srgbClr val="FFFFFF"/>
                </a:solidFill>
                <a:ea typeface="ヒラギノ角ゴ Pro W3" pitchFamily="124" charset="-128"/>
              </a:rPr>
            </a:br>
            <a:r>
              <a:rPr lang="en-US" altLang="en-US" dirty="0" smtClean="0">
                <a:solidFill>
                  <a:srgbClr val="FFFFFF"/>
                </a:solidFill>
                <a:ea typeface="ヒラギノ角ゴ Pro W3" pitchFamily="124" charset="-128"/>
              </a:rPr>
              <a:t>in municipal government and to set the standards </a:t>
            </a:r>
            <a:br>
              <a:rPr lang="en-US" altLang="en-US" dirty="0" smtClean="0">
                <a:solidFill>
                  <a:srgbClr val="FFFFFF"/>
                </a:solidFill>
                <a:ea typeface="ヒラギノ角ゴ Pro W3" pitchFamily="124" charset="-128"/>
              </a:rPr>
            </a:br>
            <a:r>
              <a:rPr lang="en-US" altLang="en-US" dirty="0" smtClean="0">
                <a:solidFill>
                  <a:srgbClr val="FFFFFF"/>
                </a:solidFill>
                <a:ea typeface="ヒラギノ角ゴ Pro W3" pitchFamily="124" charset="-128"/>
              </a:rPr>
              <a:t>by which other institutions measure success.</a:t>
            </a:r>
          </a:p>
          <a:p>
            <a:pPr marL="0" indent="0" algn="ctr">
              <a:buFont typeface="Arial" pitchFamily="34" charset="0"/>
              <a:buChar char="•"/>
            </a:pPr>
            <a:endParaRPr lang="en-US" altLang="en-US" dirty="0" smtClean="0">
              <a:ea typeface="ヒラギノ角ゴ Pro W3" pitchFamily="124" charset="-128"/>
            </a:endParaRPr>
          </a:p>
          <a:p>
            <a:pPr marL="0" indent="0" algn="ctr">
              <a:buFont typeface="Arial" pitchFamily="34" charset="0"/>
              <a:buNone/>
            </a:pPr>
            <a:endParaRPr lang="en-US" altLang="en-US" dirty="0" smtClean="0">
              <a:ea typeface="ヒラギノ角ゴ Pro W3" pitchFamily="124" charset="-128"/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1150939" y="963271"/>
            <a:ext cx="6804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Our Mission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  <a:t>To provide leading financial management practices </a:t>
            </a:r>
            <a:b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  <a:t>in order to achieve City of Atlanta goals and objectives </a:t>
            </a:r>
            <a:b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  <a:t>while delivering timely, clear, and accurate financial information and analyses in accordance with legal requirements, </a:t>
            </a:r>
            <a:b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  <a:t>ethical practices and industry standards to elected officials, </a:t>
            </a:r>
            <a:b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  <a:t>City departments and the community at large.</a:t>
            </a:r>
          </a:p>
        </p:txBody>
      </p:sp>
      <p:cxnSp>
        <p:nvCxnSpPr>
          <p:cNvPr id="13316" name="Straight Connector 4"/>
          <p:cNvCxnSpPr>
            <a:cxnSpLocks noChangeShapeType="1"/>
          </p:cNvCxnSpPr>
          <p:nvPr/>
        </p:nvCxnSpPr>
        <p:spPr bwMode="auto">
          <a:xfrm>
            <a:off x="3292475" y="746522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2100" y="527004"/>
            <a:ext cx="3536950" cy="472989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>
            <a:noAutofit/>
          </a:bodyPr>
          <a:lstStyle/>
          <a:p>
            <a:r>
              <a:rPr lang="en-US" sz="800" dirty="0" smtClean="0">
                <a:latin typeface="+mj-lt"/>
              </a:rPr>
              <a:t>Abernathy IV, Ralph D</a:t>
            </a:r>
          </a:p>
          <a:p>
            <a:r>
              <a:rPr lang="en-US" sz="800" dirty="0" smtClean="0">
                <a:latin typeface="+mj-lt"/>
              </a:rPr>
              <a:t>Adegboye</a:t>
            </a:r>
            <a:r>
              <a:rPr lang="en-US" sz="800" dirty="0">
                <a:latin typeface="+mj-lt"/>
              </a:rPr>
              <a:t>, John A</a:t>
            </a:r>
          </a:p>
          <a:p>
            <a:r>
              <a:rPr lang="en-US" sz="800" dirty="0">
                <a:latin typeface="+mj-lt"/>
              </a:rPr>
              <a:t>Akaose, Nwagu Ola</a:t>
            </a:r>
          </a:p>
          <a:p>
            <a:r>
              <a:rPr lang="en-US" sz="800" dirty="0">
                <a:latin typeface="+mj-lt"/>
              </a:rPr>
              <a:t>Anderson, Janette R</a:t>
            </a:r>
          </a:p>
          <a:p>
            <a:r>
              <a:rPr lang="en-US" sz="800" dirty="0">
                <a:latin typeface="+mj-lt"/>
              </a:rPr>
              <a:t>Arefaine, Hanna</a:t>
            </a:r>
          </a:p>
          <a:p>
            <a:r>
              <a:rPr lang="en-US" sz="800" dirty="0">
                <a:latin typeface="+mj-lt"/>
              </a:rPr>
              <a:t>Asamoah, Frances E</a:t>
            </a:r>
          </a:p>
          <a:p>
            <a:r>
              <a:rPr lang="en-US" sz="800" dirty="0">
                <a:latin typeface="+mj-lt"/>
              </a:rPr>
              <a:t>Assefa, Fikerte</a:t>
            </a:r>
          </a:p>
          <a:p>
            <a:r>
              <a:rPr lang="en-US" sz="800" dirty="0">
                <a:latin typeface="+mj-lt"/>
              </a:rPr>
              <a:t>Beard, J. Anthony (Jim)</a:t>
            </a:r>
          </a:p>
          <a:p>
            <a:r>
              <a:rPr lang="en-US" sz="800" dirty="0">
                <a:latin typeface="+mj-lt"/>
              </a:rPr>
              <a:t>Bell, Onanechice T</a:t>
            </a:r>
          </a:p>
          <a:p>
            <a:r>
              <a:rPr lang="en-US" sz="800" dirty="0">
                <a:latin typeface="+mj-lt"/>
              </a:rPr>
              <a:t>Black, Sabrina Julks</a:t>
            </a:r>
          </a:p>
          <a:p>
            <a:r>
              <a:rPr lang="en-US" sz="800" dirty="0">
                <a:latin typeface="+mj-lt"/>
              </a:rPr>
              <a:t>Blair, Lynquez O</a:t>
            </a:r>
          </a:p>
          <a:p>
            <a:r>
              <a:rPr lang="en-US" sz="800" dirty="0">
                <a:latin typeface="+mj-lt"/>
              </a:rPr>
              <a:t>Booker-Mayes, Teresa R</a:t>
            </a:r>
          </a:p>
          <a:p>
            <a:r>
              <a:rPr lang="en-US" sz="800" dirty="0">
                <a:latin typeface="+mj-lt"/>
              </a:rPr>
              <a:t>Bostic, Danielle Yasheaka</a:t>
            </a:r>
          </a:p>
          <a:p>
            <a:r>
              <a:rPr lang="en-US" sz="800" dirty="0">
                <a:latin typeface="+mj-lt"/>
              </a:rPr>
              <a:t>Boyd, Juliana J</a:t>
            </a:r>
          </a:p>
          <a:p>
            <a:r>
              <a:rPr lang="en-US" sz="800" dirty="0">
                <a:latin typeface="+mj-lt"/>
              </a:rPr>
              <a:t>Brown, Daniel Asher</a:t>
            </a:r>
          </a:p>
          <a:p>
            <a:r>
              <a:rPr lang="en-US" sz="800" dirty="0">
                <a:latin typeface="+mj-lt"/>
              </a:rPr>
              <a:t>Brown, Yvette I</a:t>
            </a:r>
          </a:p>
          <a:p>
            <a:pPr>
              <a:tabLst>
                <a:tab pos="1489075" algn="l"/>
                <a:tab pos="2971800" algn="l"/>
                <a:tab pos="3830638" algn="l"/>
              </a:tabLst>
            </a:pPr>
            <a:r>
              <a:rPr lang="en-US" sz="800" dirty="0">
                <a:latin typeface="+mj-lt"/>
              </a:rPr>
              <a:t>Burton, Lora C</a:t>
            </a:r>
            <a:r>
              <a:rPr lang="en-US" sz="800" dirty="0" smtClean="0">
                <a:latin typeface="+mj-lt"/>
              </a:rPr>
              <a:t>.</a:t>
            </a:r>
            <a:endParaRPr lang="en-US" sz="800" dirty="0">
              <a:latin typeface="+mj-lt"/>
            </a:endParaRPr>
          </a:p>
          <a:p>
            <a:r>
              <a:rPr lang="en-US" sz="800" dirty="0" smtClean="0">
                <a:latin typeface="+mj-lt"/>
              </a:rPr>
              <a:t>Burwell, Valencia R</a:t>
            </a:r>
          </a:p>
          <a:p>
            <a:r>
              <a:rPr lang="en-US" sz="800" dirty="0" smtClean="0">
                <a:latin typeface="+mj-lt"/>
              </a:rPr>
              <a:t>Byrd, Kiona K.</a:t>
            </a:r>
          </a:p>
          <a:p>
            <a:r>
              <a:rPr lang="en-US" sz="800" dirty="0" smtClean="0">
                <a:latin typeface="+mj-lt"/>
              </a:rPr>
              <a:t>Cadres, Dana C</a:t>
            </a:r>
          </a:p>
          <a:p>
            <a:r>
              <a:rPr lang="en-US" sz="800" dirty="0" smtClean="0">
                <a:latin typeface="+mj-lt"/>
              </a:rPr>
              <a:t>Carlisle-Joseph, Marlena</a:t>
            </a:r>
          </a:p>
          <a:p>
            <a:r>
              <a:rPr lang="en-US" sz="800" dirty="0" smtClean="0">
                <a:latin typeface="+mj-lt"/>
              </a:rPr>
              <a:t>Carr, Youlanda</a:t>
            </a:r>
          </a:p>
          <a:p>
            <a:r>
              <a:rPr lang="en-US" sz="800" dirty="0" smtClean="0">
                <a:latin typeface="+mj-lt"/>
              </a:rPr>
              <a:t>Carter</a:t>
            </a:r>
            <a:r>
              <a:rPr lang="en-US" sz="800" dirty="0">
                <a:latin typeface="+mj-lt"/>
              </a:rPr>
              <a:t>, Karen</a:t>
            </a:r>
          </a:p>
          <a:p>
            <a:r>
              <a:rPr lang="en-US" sz="800" dirty="0">
                <a:latin typeface="+mj-lt"/>
              </a:rPr>
              <a:t>Chambers, Felicia M</a:t>
            </a:r>
          </a:p>
          <a:p>
            <a:r>
              <a:rPr lang="en-US" sz="800" dirty="0">
                <a:latin typeface="+mj-lt"/>
              </a:rPr>
              <a:t>Chapman, Nicole M</a:t>
            </a:r>
          </a:p>
          <a:p>
            <a:r>
              <a:rPr lang="en-US" sz="800" dirty="0">
                <a:latin typeface="+mj-lt"/>
              </a:rPr>
              <a:t>Coley, Cassandra A</a:t>
            </a:r>
          </a:p>
          <a:p>
            <a:r>
              <a:rPr lang="en-US" sz="800" dirty="0">
                <a:latin typeface="+mj-lt"/>
              </a:rPr>
              <a:t>Corey, Harold S</a:t>
            </a:r>
          </a:p>
          <a:p>
            <a:r>
              <a:rPr lang="en-US" sz="800" dirty="0">
                <a:latin typeface="+mj-lt"/>
              </a:rPr>
              <a:t>Daniel, Felicia Neal</a:t>
            </a:r>
          </a:p>
          <a:p>
            <a:r>
              <a:rPr lang="en-US" sz="800" dirty="0">
                <a:latin typeface="+mj-lt"/>
              </a:rPr>
              <a:t>Daniely, Charlotte N</a:t>
            </a:r>
          </a:p>
          <a:p>
            <a:r>
              <a:rPr lang="en-US" sz="800" dirty="0">
                <a:latin typeface="+mj-lt"/>
              </a:rPr>
              <a:t>Davis, Anthony </a:t>
            </a:r>
            <a:r>
              <a:rPr lang="en-US" sz="800" dirty="0" smtClean="0">
                <a:latin typeface="+mj-lt"/>
              </a:rPr>
              <a:t>J</a:t>
            </a:r>
          </a:p>
          <a:p>
            <a:r>
              <a:rPr lang="en-US" sz="800" dirty="0" smtClean="0">
                <a:latin typeface="+mj-lt"/>
              </a:rPr>
              <a:t>Davis</a:t>
            </a:r>
            <a:r>
              <a:rPr lang="en-US" sz="800" dirty="0">
                <a:latin typeface="+mj-lt"/>
              </a:rPr>
              <a:t>, Bertha </a:t>
            </a:r>
            <a:r>
              <a:rPr lang="en-US" sz="800" dirty="0" smtClean="0">
                <a:latin typeface="+mj-lt"/>
              </a:rPr>
              <a:t>L</a:t>
            </a:r>
          </a:p>
          <a:p>
            <a:r>
              <a:rPr lang="en-US" sz="800" dirty="0" smtClean="0">
                <a:latin typeface="+mj-lt"/>
              </a:rPr>
              <a:t>Dickerson, Ralph III</a:t>
            </a:r>
          </a:p>
          <a:p>
            <a:r>
              <a:rPr lang="en-US" sz="800" dirty="0" smtClean="0">
                <a:latin typeface="+mj-lt"/>
              </a:rPr>
              <a:t>Dismuke</a:t>
            </a:r>
            <a:r>
              <a:rPr lang="en-US" sz="800" dirty="0">
                <a:latin typeface="+mj-lt"/>
              </a:rPr>
              <a:t>, Shona D</a:t>
            </a:r>
          </a:p>
          <a:p>
            <a:r>
              <a:rPr lang="en-US" sz="800" dirty="0">
                <a:latin typeface="+mj-lt"/>
              </a:rPr>
              <a:t>Dixon, Chantel D.</a:t>
            </a:r>
          </a:p>
          <a:p>
            <a:r>
              <a:rPr lang="en-US" sz="800" dirty="0">
                <a:latin typeface="+mj-lt"/>
              </a:rPr>
              <a:t>Dominguez, Maria</a:t>
            </a:r>
          </a:p>
          <a:p>
            <a:r>
              <a:rPr lang="en-US" sz="800" dirty="0">
                <a:latin typeface="+mj-lt"/>
              </a:rPr>
              <a:t>Douse, Nora D</a:t>
            </a:r>
          </a:p>
          <a:p>
            <a:r>
              <a:rPr lang="en-US" sz="800" dirty="0">
                <a:latin typeface="+mj-lt"/>
              </a:rPr>
              <a:t>Dozier, Navarone J</a:t>
            </a:r>
          </a:p>
          <a:p>
            <a:r>
              <a:rPr lang="en-US" sz="800" dirty="0">
                <a:latin typeface="+mj-lt"/>
              </a:rPr>
              <a:t>Duncan, Gloria S</a:t>
            </a:r>
          </a:p>
          <a:p>
            <a:r>
              <a:rPr lang="en-US" sz="800" dirty="0">
                <a:latin typeface="+mj-lt"/>
              </a:rPr>
              <a:t>Fahie, Shameka A.</a:t>
            </a:r>
          </a:p>
          <a:p>
            <a:r>
              <a:rPr lang="en-US" sz="800" dirty="0">
                <a:latin typeface="+mj-lt"/>
              </a:rPr>
              <a:t>Ferrell, Lolita R</a:t>
            </a:r>
          </a:p>
          <a:p>
            <a:r>
              <a:rPr lang="en-US" sz="800" dirty="0">
                <a:latin typeface="+mj-lt"/>
              </a:rPr>
              <a:t>Floyd, Gary P</a:t>
            </a:r>
          </a:p>
          <a:p>
            <a:r>
              <a:rPr lang="en-US" sz="800" dirty="0">
                <a:latin typeface="+mj-lt"/>
              </a:rPr>
              <a:t>Foster, Tina T</a:t>
            </a:r>
            <a:r>
              <a:rPr lang="en-US" sz="800" dirty="0" smtClean="0">
                <a:latin typeface="+mj-lt"/>
              </a:rPr>
              <a:t>.</a:t>
            </a:r>
          </a:p>
          <a:p>
            <a:r>
              <a:rPr lang="en-US" sz="800" dirty="0">
                <a:latin typeface="+mj-lt"/>
              </a:rPr>
              <a:t>Franklin, Monique N.</a:t>
            </a:r>
          </a:p>
          <a:p>
            <a:r>
              <a:rPr lang="en-US" sz="800" dirty="0">
                <a:latin typeface="+mj-lt"/>
              </a:rPr>
              <a:t>Gabriel, Shawn A.</a:t>
            </a:r>
          </a:p>
          <a:p>
            <a:r>
              <a:rPr lang="en-US" sz="800" dirty="0">
                <a:latin typeface="+mj-lt"/>
              </a:rPr>
              <a:t>Gaffney, John</a:t>
            </a:r>
          </a:p>
          <a:p>
            <a:r>
              <a:rPr lang="en-US" sz="800" dirty="0">
                <a:latin typeface="+mj-lt"/>
              </a:rPr>
              <a:t>Gilbert, Derrick Scott</a:t>
            </a:r>
          </a:p>
          <a:p>
            <a:r>
              <a:rPr lang="en-US" sz="800" dirty="0">
                <a:latin typeface="+mj-lt"/>
              </a:rPr>
              <a:t>Good, David M</a:t>
            </a:r>
          </a:p>
          <a:p>
            <a:r>
              <a:rPr lang="en-US" sz="800" dirty="0">
                <a:latin typeface="+mj-lt"/>
              </a:rPr>
              <a:t>Goode, Carlisha L</a:t>
            </a:r>
          </a:p>
          <a:p>
            <a:r>
              <a:rPr lang="en-US" sz="800" dirty="0">
                <a:latin typeface="+mj-lt"/>
              </a:rPr>
              <a:t>Goodman, Jenema L.</a:t>
            </a:r>
          </a:p>
          <a:p>
            <a:r>
              <a:rPr lang="en-US" sz="800" dirty="0">
                <a:latin typeface="+mj-lt"/>
              </a:rPr>
              <a:t>Gray, Buffy D</a:t>
            </a:r>
          </a:p>
          <a:p>
            <a:r>
              <a:rPr lang="en-US" sz="800" dirty="0">
                <a:latin typeface="+mj-lt"/>
              </a:rPr>
              <a:t>Griffin, Jamella N</a:t>
            </a:r>
          </a:p>
          <a:p>
            <a:r>
              <a:rPr lang="en-US" sz="800" dirty="0">
                <a:latin typeface="+mj-lt"/>
              </a:rPr>
              <a:t>Hakizimana, Jean-Marie</a:t>
            </a:r>
          </a:p>
          <a:p>
            <a:r>
              <a:rPr lang="en-US" sz="800" dirty="0">
                <a:latin typeface="+mj-lt"/>
              </a:rPr>
              <a:t>Han, Yu Rim</a:t>
            </a:r>
          </a:p>
          <a:p>
            <a:r>
              <a:rPr lang="en-US" sz="800" dirty="0">
                <a:latin typeface="+mj-lt"/>
              </a:rPr>
              <a:t>Hannah, Lee E</a:t>
            </a:r>
          </a:p>
          <a:p>
            <a:r>
              <a:rPr lang="en-US" sz="800" dirty="0">
                <a:latin typeface="+mj-lt"/>
              </a:rPr>
              <a:t>Harden, Catriena Michelle</a:t>
            </a:r>
          </a:p>
          <a:p>
            <a:pPr>
              <a:spcBef>
                <a:spcPts val="0"/>
              </a:spcBef>
              <a:tabLst>
                <a:tab pos="342900" algn="l"/>
              </a:tabLst>
              <a:defRPr/>
            </a:pPr>
            <a:r>
              <a:rPr lang="en-US" sz="800" dirty="0">
                <a:latin typeface="+mj-lt"/>
              </a:rPr>
              <a:t>Holborough, Reynold</a:t>
            </a:r>
          </a:p>
          <a:p>
            <a:pPr>
              <a:spcBef>
                <a:spcPts val="0"/>
              </a:spcBef>
              <a:tabLst>
                <a:tab pos="342900" algn="l"/>
              </a:tabLst>
              <a:defRPr/>
            </a:pPr>
            <a:r>
              <a:rPr lang="en-US" sz="800" dirty="0">
                <a:latin typeface="+mj-lt"/>
              </a:rPr>
              <a:t>Holmes, Pamela</a:t>
            </a:r>
          </a:p>
          <a:p>
            <a:pPr>
              <a:spcBef>
                <a:spcPts val="0"/>
              </a:spcBef>
              <a:tabLst>
                <a:tab pos="342900" algn="l"/>
              </a:tabLst>
              <a:defRPr/>
            </a:pPr>
            <a:r>
              <a:rPr lang="en-US" sz="800" dirty="0">
                <a:latin typeface="+mj-lt"/>
              </a:rPr>
              <a:t>Hopkins, Andrea K</a:t>
            </a:r>
            <a:r>
              <a:rPr lang="en-US" sz="800" dirty="0" smtClean="0">
                <a:latin typeface="+mj-lt"/>
              </a:rPr>
              <a:t>.</a:t>
            </a:r>
          </a:p>
          <a:p>
            <a:r>
              <a:rPr lang="en-US" sz="800" dirty="0">
                <a:latin typeface="+mj-lt"/>
              </a:rPr>
              <a:t>Jackson, </a:t>
            </a:r>
            <a:r>
              <a:rPr lang="en-US" sz="800" dirty="0" smtClean="0">
                <a:latin typeface="+mj-lt"/>
              </a:rPr>
              <a:t>Sherry</a:t>
            </a:r>
          </a:p>
          <a:p>
            <a:r>
              <a:rPr lang="en-US" sz="800" dirty="0" smtClean="0"/>
              <a:t>Jarrells</a:t>
            </a:r>
            <a:r>
              <a:rPr lang="en-US" sz="800" dirty="0"/>
              <a:t>, Veronica </a:t>
            </a:r>
            <a:r>
              <a:rPr lang="en-US" sz="800" dirty="0" smtClean="0"/>
              <a:t>D</a:t>
            </a:r>
          </a:p>
          <a:p>
            <a:r>
              <a:rPr lang="en-US" sz="800" dirty="0" smtClean="0"/>
              <a:t>Jefferson</a:t>
            </a:r>
            <a:r>
              <a:rPr lang="en-US" sz="800" dirty="0"/>
              <a:t>, Shaherah </a:t>
            </a:r>
            <a:r>
              <a:rPr lang="en-US" sz="800" dirty="0" smtClean="0"/>
              <a:t>V</a:t>
            </a:r>
          </a:p>
          <a:p>
            <a:r>
              <a:rPr lang="en-US" sz="800" dirty="0" smtClean="0"/>
              <a:t>Johnson, Chukwufumnanya</a:t>
            </a:r>
          </a:p>
          <a:p>
            <a:endParaRPr lang="en-US" sz="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09185" y="537891"/>
            <a:ext cx="3321865" cy="471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2" anchor="t" anchorCtr="0" compatLnSpc="1">
            <a:prstTxWarp prst="textNoShape">
              <a:avLst/>
            </a:prstTxWarp>
          </a:bodyPr>
          <a:lstStyle>
            <a:lvl1pPr marL="19202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37490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</a:defRPr>
            </a:lvl2pPr>
            <a:lvl3pPr marL="19202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15000"/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</a:defRPr>
            </a:lvl3pPr>
            <a:lvl4pPr marL="19202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</a:defRPr>
            </a:lvl4pPr>
            <a:lvl5pPr marL="19202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sz="800" b="0" dirty="0" smtClean="0"/>
              <a:t>Johnson</a:t>
            </a:r>
            <a:r>
              <a:rPr lang="en-US" sz="800" b="0" dirty="0"/>
              <a:t>, Dorian M</a:t>
            </a:r>
          </a:p>
          <a:p>
            <a:r>
              <a:rPr lang="en-US" sz="800" b="0" dirty="0" smtClean="0"/>
              <a:t>Jonas</a:t>
            </a:r>
            <a:r>
              <a:rPr lang="en-US" sz="800" b="0" dirty="0"/>
              <a:t>, Jorge</a:t>
            </a:r>
          </a:p>
          <a:p>
            <a:r>
              <a:rPr lang="en-US" sz="800" b="0" dirty="0"/>
              <a:t>Jones, Mellisa</a:t>
            </a:r>
          </a:p>
          <a:p>
            <a:r>
              <a:rPr lang="en-US" sz="800" b="0" dirty="0"/>
              <a:t>Jones, Sharon R</a:t>
            </a:r>
          </a:p>
          <a:p>
            <a:r>
              <a:rPr lang="en-US" sz="800" b="0" dirty="0"/>
              <a:t>Jones, Tiffany </a:t>
            </a:r>
            <a:r>
              <a:rPr lang="en-US" sz="800" b="0" dirty="0" smtClean="0"/>
              <a:t>M</a:t>
            </a:r>
            <a:endParaRPr lang="en-US" sz="800" b="0" dirty="0"/>
          </a:p>
          <a:p>
            <a:r>
              <a:rPr lang="en-US" sz="800" b="0" dirty="0" smtClean="0"/>
              <a:t>Jones</a:t>
            </a:r>
            <a:r>
              <a:rPr lang="en-US" sz="800" b="0" dirty="0"/>
              <a:t>, Tonya D</a:t>
            </a:r>
          </a:p>
          <a:p>
            <a:r>
              <a:rPr lang="en-US" sz="800" b="0" dirty="0"/>
              <a:t>Kassa, Sable</a:t>
            </a:r>
          </a:p>
          <a:p>
            <a:r>
              <a:rPr lang="en-US" sz="800" b="0" dirty="0"/>
              <a:t>Kelly, Candyse N</a:t>
            </a:r>
          </a:p>
          <a:p>
            <a:r>
              <a:rPr lang="en-US" sz="800" b="0" dirty="0"/>
              <a:t>Kelly, Melita L</a:t>
            </a:r>
          </a:p>
          <a:p>
            <a:r>
              <a:rPr lang="en-US" sz="800" b="0" dirty="0"/>
              <a:t>Kendrick, LaTonya H</a:t>
            </a:r>
          </a:p>
          <a:p>
            <a:r>
              <a:rPr lang="en-US" sz="800" b="0" dirty="0"/>
              <a:t>Kirschbaum, Eugene T</a:t>
            </a:r>
          </a:p>
          <a:p>
            <a:r>
              <a:rPr lang="en-US" sz="800" b="0" dirty="0"/>
              <a:t>Knight, Alison Andree</a:t>
            </a:r>
          </a:p>
          <a:p>
            <a:r>
              <a:rPr lang="en-US" sz="800" b="0" dirty="0"/>
              <a:t>Knight, Angelique S.</a:t>
            </a:r>
          </a:p>
          <a:p>
            <a:r>
              <a:rPr lang="en-US" sz="800" b="0" dirty="0"/>
              <a:t>Knight, Natalie D</a:t>
            </a:r>
          </a:p>
          <a:p>
            <a:r>
              <a:rPr lang="en-US" sz="800" b="0" dirty="0"/>
              <a:t>Kwaw, Paul H</a:t>
            </a:r>
          </a:p>
          <a:p>
            <a:r>
              <a:rPr lang="en-US" sz="800" b="0" dirty="0"/>
              <a:t>Lang, LaResha M</a:t>
            </a:r>
            <a:r>
              <a:rPr lang="en-US" sz="800" b="0" dirty="0" smtClean="0"/>
              <a:t>.</a:t>
            </a:r>
          </a:p>
          <a:p>
            <a:r>
              <a:rPr lang="en-US" sz="800" b="0" dirty="0"/>
              <a:t>Lee, Paulette M.</a:t>
            </a:r>
          </a:p>
          <a:p>
            <a:r>
              <a:rPr lang="en-US" sz="800" b="0" dirty="0"/>
              <a:t>Lewis, Rosalie P</a:t>
            </a:r>
          </a:p>
          <a:p>
            <a:r>
              <a:rPr lang="en-US" sz="800" b="0" dirty="0"/>
              <a:t>Lloyd, Katherine S</a:t>
            </a:r>
          </a:p>
          <a:p>
            <a:r>
              <a:rPr lang="en-US" sz="800" b="0" dirty="0"/>
              <a:t>Lucas, Melanie</a:t>
            </a:r>
          </a:p>
          <a:p>
            <a:r>
              <a:rPr lang="en-US" sz="800" b="0" dirty="0"/>
              <a:t>Luke, Porsha L</a:t>
            </a:r>
          </a:p>
          <a:p>
            <a:r>
              <a:rPr lang="en-US" sz="800" b="0" dirty="0" smtClean="0"/>
              <a:t>Manuel</a:t>
            </a:r>
            <a:r>
              <a:rPr lang="en-US" sz="800" b="0" dirty="0"/>
              <a:t>, Thelinjoris </a:t>
            </a:r>
            <a:r>
              <a:rPr lang="en-US" sz="800" b="0" dirty="0" smtClean="0"/>
              <a:t>R</a:t>
            </a:r>
          </a:p>
          <a:p>
            <a:r>
              <a:rPr lang="en-US" sz="800" b="0" dirty="0"/>
              <a:t>Mathis, Tammy L</a:t>
            </a:r>
          </a:p>
          <a:p>
            <a:r>
              <a:rPr lang="en-US" sz="800" b="0" dirty="0"/>
              <a:t>Matthews, Joi Crystaline</a:t>
            </a:r>
          </a:p>
          <a:p>
            <a:r>
              <a:rPr lang="en-US" sz="800" b="0" dirty="0"/>
              <a:t>McClain, Jermaine</a:t>
            </a:r>
          </a:p>
          <a:p>
            <a:r>
              <a:rPr lang="en-US" sz="800" b="0" dirty="0"/>
              <a:t>McGarity, Jessime K</a:t>
            </a:r>
          </a:p>
          <a:p>
            <a:r>
              <a:rPr lang="en-US" sz="800" b="0" dirty="0" smtClean="0"/>
              <a:t>McIver</a:t>
            </a:r>
            <a:r>
              <a:rPr lang="en-US" sz="800" b="0" dirty="0"/>
              <a:t>, Patricia E</a:t>
            </a:r>
          </a:p>
          <a:p>
            <a:r>
              <a:rPr lang="en-US" sz="800" b="0" dirty="0" smtClean="0"/>
              <a:t>Merritt</a:t>
            </a:r>
            <a:r>
              <a:rPr lang="en-US" sz="800" b="0" dirty="0"/>
              <a:t>, Barbara Letresa</a:t>
            </a:r>
          </a:p>
          <a:p>
            <a:r>
              <a:rPr lang="en-US" sz="800" b="0" dirty="0"/>
              <a:t>Miller, Dave Andrew Jr</a:t>
            </a:r>
          </a:p>
          <a:p>
            <a:r>
              <a:rPr lang="en-US" sz="800" b="0" dirty="0"/>
              <a:t>Miller, Joseph Charles</a:t>
            </a:r>
          </a:p>
          <a:p>
            <a:r>
              <a:rPr lang="en-US" sz="800" b="0" dirty="0"/>
              <a:t>Mitchell, Marilyn Y</a:t>
            </a:r>
          </a:p>
          <a:p>
            <a:r>
              <a:rPr lang="en-US" sz="800" b="0" dirty="0"/>
              <a:t>Mitchell, Patricia A</a:t>
            </a:r>
          </a:p>
          <a:p>
            <a:r>
              <a:rPr lang="en-US" sz="800" b="0" dirty="0" smtClean="0"/>
              <a:t>Montgomery, DeeDee P.</a:t>
            </a:r>
          </a:p>
          <a:p>
            <a:r>
              <a:rPr lang="en-US" sz="800" b="0" dirty="0" smtClean="0"/>
              <a:t>Moore, Tarolyn</a:t>
            </a:r>
          </a:p>
          <a:p>
            <a:r>
              <a:rPr lang="en-US" sz="800" b="0" dirty="0" smtClean="0"/>
              <a:t>Morris</a:t>
            </a:r>
            <a:r>
              <a:rPr lang="en-US" sz="800" b="0" dirty="0"/>
              <a:t>, Thelma B.</a:t>
            </a:r>
          </a:p>
          <a:p>
            <a:r>
              <a:rPr lang="en-US" sz="800" b="0" dirty="0"/>
              <a:t>Newman, Terri L</a:t>
            </a:r>
          </a:p>
          <a:p>
            <a:r>
              <a:rPr lang="en-US" sz="800" b="0" dirty="0"/>
              <a:t>Nguyen, Misa</a:t>
            </a:r>
          </a:p>
          <a:p>
            <a:r>
              <a:rPr lang="en-US" sz="800" b="0" dirty="0"/>
              <a:t>Oberender, David </a:t>
            </a:r>
            <a:r>
              <a:rPr lang="en-US" sz="800" b="0" dirty="0" smtClean="0"/>
              <a:t>M</a:t>
            </a:r>
          </a:p>
          <a:p>
            <a:r>
              <a:rPr lang="en-US" sz="800" b="0" dirty="0"/>
              <a:t>Parker, Charlene</a:t>
            </a:r>
          </a:p>
          <a:p>
            <a:r>
              <a:rPr lang="en-US" sz="800" b="0" dirty="0"/>
              <a:t>Parker, Felicia Michelle</a:t>
            </a:r>
          </a:p>
          <a:p>
            <a:r>
              <a:rPr lang="en-US" sz="800" b="0" dirty="0"/>
              <a:t>Pease, Samantha D</a:t>
            </a:r>
          </a:p>
          <a:p>
            <a:r>
              <a:rPr lang="en-US" sz="800" b="0" dirty="0"/>
              <a:t>Perdue, Alicia D</a:t>
            </a:r>
          </a:p>
          <a:p>
            <a:r>
              <a:rPr lang="en-US" sz="800" b="0" dirty="0"/>
              <a:t>Peterkin, Jeremie S</a:t>
            </a:r>
          </a:p>
          <a:p>
            <a:r>
              <a:rPr lang="en-US" sz="800" b="0" dirty="0"/>
              <a:t>Pettaway, Will D</a:t>
            </a:r>
          </a:p>
          <a:p>
            <a:r>
              <a:rPr lang="en-US" sz="800" b="0" dirty="0"/>
              <a:t>Pinan, Alfonso</a:t>
            </a:r>
          </a:p>
          <a:p>
            <a:r>
              <a:rPr lang="en-US" sz="800" b="0" dirty="0"/>
              <a:t>Potla, Swathi</a:t>
            </a:r>
          </a:p>
          <a:p>
            <a:r>
              <a:rPr lang="en-US" sz="800" b="0" dirty="0"/>
              <a:t>Prince, Genet D</a:t>
            </a:r>
          </a:p>
          <a:p>
            <a:r>
              <a:rPr lang="en-US" sz="800" b="0" dirty="0"/>
              <a:t>Puckett, Tamika</a:t>
            </a:r>
          </a:p>
          <a:p>
            <a:r>
              <a:rPr lang="en-US" sz="800" b="0" dirty="0"/>
              <a:t>Rajdev, Madhavi</a:t>
            </a:r>
          </a:p>
          <a:p>
            <a:r>
              <a:rPr lang="en-US" sz="800" b="0" dirty="0"/>
              <a:t>Ravoori, Susmitha</a:t>
            </a:r>
          </a:p>
          <a:p>
            <a:r>
              <a:rPr lang="en-US" sz="800" b="0" dirty="0"/>
              <a:t>Rhodes, Veronica</a:t>
            </a:r>
          </a:p>
          <a:p>
            <a:r>
              <a:rPr lang="en-US" sz="800" b="0" dirty="0"/>
              <a:t>Robinson, Delisha L</a:t>
            </a:r>
          </a:p>
          <a:p>
            <a:r>
              <a:rPr lang="en-US" sz="800" b="0" dirty="0"/>
              <a:t>Runnels, Maria A</a:t>
            </a:r>
          </a:p>
          <a:p>
            <a:r>
              <a:rPr lang="en-US" sz="800" b="0" dirty="0"/>
              <a:t>Sellers, Cynthia D</a:t>
            </a:r>
          </a:p>
          <a:p>
            <a:r>
              <a:rPr lang="en-US" sz="800" b="0" dirty="0"/>
              <a:t>Sherman, Ameralis </a:t>
            </a:r>
            <a:r>
              <a:rPr lang="en-US" sz="800" b="0" dirty="0" smtClean="0"/>
              <a:t>J</a:t>
            </a:r>
          </a:p>
          <a:p>
            <a:r>
              <a:rPr lang="en-US" sz="800" b="0" dirty="0"/>
              <a:t>Simmons, Atwua Martine</a:t>
            </a:r>
          </a:p>
          <a:p>
            <a:r>
              <a:rPr lang="en-US" sz="800" b="0" dirty="0"/>
              <a:t>Simmons, Bernranda</a:t>
            </a:r>
          </a:p>
          <a:p>
            <a:r>
              <a:rPr lang="en-US" sz="800" b="0" dirty="0"/>
              <a:t>Smith, John W.</a:t>
            </a:r>
          </a:p>
          <a:p>
            <a:r>
              <a:rPr lang="en-US" sz="800" b="0" dirty="0"/>
              <a:t>Smith, Petrina</a:t>
            </a:r>
          </a:p>
          <a:p>
            <a:r>
              <a:rPr lang="en-US" sz="800" b="0" dirty="0"/>
              <a:t>Stevenson, Sandra</a:t>
            </a:r>
          </a:p>
          <a:p>
            <a:r>
              <a:rPr lang="en-US" sz="800" b="0" dirty="0"/>
              <a:t>Stewart, Stacy </a:t>
            </a:r>
            <a:r>
              <a:rPr lang="en-US" sz="800" b="0" dirty="0" smtClean="0"/>
              <a:t>Kristy</a:t>
            </a:r>
            <a:endParaRPr lang="en-US" sz="8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257111" y="538468"/>
            <a:ext cx="3309284" cy="50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2" anchor="t" anchorCtr="0" compatLnSpc="1">
            <a:prstTxWarp prst="textNoShape">
              <a:avLst/>
            </a:prstTxWarp>
          </a:bodyPr>
          <a:lstStyle>
            <a:lvl1pPr marL="19202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37490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</a:defRPr>
            </a:lvl2pPr>
            <a:lvl3pPr marL="19202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15000"/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</a:defRPr>
            </a:lvl3pPr>
            <a:lvl4pPr marL="19202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</a:defRPr>
            </a:lvl4pPr>
            <a:lvl5pPr marL="192024" indent="-1920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ヒラギノ角ゴ Pro W3" charset="0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sz="800" b="0" dirty="0"/>
              <a:t>Stroud, Dennis L</a:t>
            </a:r>
          </a:p>
          <a:p>
            <a:r>
              <a:rPr lang="en-US" sz="800" b="0" dirty="0" smtClean="0"/>
              <a:t>Sullivan</a:t>
            </a:r>
            <a:r>
              <a:rPr lang="en-US" sz="800" b="0" dirty="0"/>
              <a:t>, Michael Drew</a:t>
            </a:r>
          </a:p>
          <a:p>
            <a:r>
              <a:rPr lang="en-US" sz="800" b="0" dirty="0"/>
              <a:t>Sutton, Karen F</a:t>
            </a:r>
          </a:p>
          <a:p>
            <a:r>
              <a:rPr lang="en-US" sz="800" b="0" dirty="0" smtClean="0"/>
              <a:t>Tallon</a:t>
            </a:r>
            <a:r>
              <a:rPr lang="en-US" sz="800" b="0" dirty="0"/>
              <a:t>, Kimberly Jannill</a:t>
            </a:r>
          </a:p>
          <a:p>
            <a:r>
              <a:rPr lang="en-US" sz="800" b="0" dirty="0" smtClean="0"/>
              <a:t>Taylor</a:t>
            </a:r>
            <a:r>
              <a:rPr lang="en-US" sz="800" b="0" dirty="0"/>
              <a:t>, Anne M.</a:t>
            </a:r>
          </a:p>
          <a:p>
            <a:r>
              <a:rPr lang="en-US" sz="800" b="0" dirty="0" smtClean="0"/>
              <a:t>Taylor</a:t>
            </a:r>
            <a:r>
              <a:rPr lang="en-US" sz="800" b="0" dirty="0"/>
              <a:t>, Beryl A</a:t>
            </a:r>
          </a:p>
          <a:p>
            <a:r>
              <a:rPr lang="en-US" sz="800" b="0" dirty="0"/>
              <a:t>Taylor, Connie</a:t>
            </a:r>
          </a:p>
          <a:p>
            <a:r>
              <a:rPr lang="en-US" sz="800" b="0" dirty="0" smtClean="0"/>
              <a:t>Techane</a:t>
            </a:r>
            <a:r>
              <a:rPr lang="en-US" sz="800" b="0" dirty="0"/>
              <a:t>, Addis A</a:t>
            </a:r>
          </a:p>
          <a:p>
            <a:r>
              <a:rPr lang="en-US" sz="800" b="0" dirty="0"/>
              <a:t>Thompson, Alicia F</a:t>
            </a:r>
          </a:p>
          <a:p>
            <a:r>
              <a:rPr lang="en-US" sz="800" b="0" dirty="0" smtClean="0"/>
              <a:t>Toorie</a:t>
            </a:r>
            <a:r>
              <a:rPr lang="en-US" sz="800" b="0" dirty="0"/>
              <a:t>, Gairy</a:t>
            </a:r>
          </a:p>
          <a:p>
            <a:r>
              <a:rPr lang="en-US" sz="800" b="0" dirty="0"/>
              <a:t>Wapples, Patrice M</a:t>
            </a:r>
          </a:p>
          <a:p>
            <a:r>
              <a:rPr lang="en-US" sz="800" b="0" dirty="0"/>
              <a:t>Washington, Deborah Ann</a:t>
            </a:r>
          </a:p>
          <a:p>
            <a:r>
              <a:rPr lang="en-US" sz="800" b="0" dirty="0"/>
              <a:t>Washington, Toya L</a:t>
            </a:r>
          </a:p>
          <a:p>
            <a:r>
              <a:rPr lang="en-US" sz="800" b="0" dirty="0"/>
              <a:t>Watson, Phyllis A.</a:t>
            </a:r>
          </a:p>
          <a:p>
            <a:r>
              <a:rPr lang="en-US" sz="800" b="0" dirty="0"/>
              <a:t>Wells, Aaron Thayer</a:t>
            </a:r>
          </a:p>
          <a:p>
            <a:r>
              <a:rPr lang="en-US" sz="800" b="0" dirty="0"/>
              <a:t>Wells, Debbie S</a:t>
            </a:r>
          </a:p>
          <a:p>
            <a:r>
              <a:rPr lang="en-US" sz="800" b="0" dirty="0"/>
              <a:t>White, Meisha B</a:t>
            </a:r>
          </a:p>
          <a:p>
            <a:r>
              <a:rPr lang="en-US" sz="800" b="0" dirty="0"/>
              <a:t>Wiley, Ariel R</a:t>
            </a:r>
          </a:p>
          <a:p>
            <a:r>
              <a:rPr lang="en-US" sz="800" b="0" dirty="0"/>
              <a:t>Williams, Dana N.</a:t>
            </a:r>
          </a:p>
          <a:p>
            <a:r>
              <a:rPr lang="en-US" sz="800" b="0" dirty="0"/>
              <a:t>Williams, Geraldine C</a:t>
            </a:r>
          </a:p>
          <a:p>
            <a:r>
              <a:rPr lang="en-US" sz="800" b="0" dirty="0"/>
              <a:t>Williams, Jonathan Sr</a:t>
            </a:r>
          </a:p>
          <a:p>
            <a:r>
              <a:rPr lang="en-US" sz="800" b="0" dirty="0"/>
              <a:t>Williams, Shelia Denise</a:t>
            </a:r>
          </a:p>
          <a:p>
            <a:r>
              <a:rPr lang="en-US" sz="800" b="0" dirty="0"/>
              <a:t>Williams, Tamara</a:t>
            </a:r>
          </a:p>
          <a:p>
            <a:r>
              <a:rPr lang="en-US" sz="800" b="0" dirty="0"/>
              <a:t>Winfield, Felecia D</a:t>
            </a:r>
          </a:p>
          <a:p>
            <a:r>
              <a:rPr lang="en-US" sz="800" b="0" dirty="0"/>
              <a:t>Woods, Laurette T.</a:t>
            </a:r>
          </a:p>
          <a:p>
            <a:r>
              <a:rPr lang="en-US" sz="800" b="0" dirty="0"/>
              <a:t>Yates, Robert Keith</a:t>
            </a:r>
          </a:p>
          <a:p>
            <a:r>
              <a:rPr lang="en-US" sz="800" b="0" dirty="0"/>
              <a:t>Young, Felicia J.</a:t>
            </a:r>
          </a:p>
          <a:p>
            <a:r>
              <a:rPr lang="en-US" sz="800" b="0" dirty="0"/>
              <a:t>Zeigler, Denise A</a:t>
            </a:r>
          </a:p>
          <a:p>
            <a:pPr marL="0" indent="0">
              <a:spcBef>
                <a:spcPts val="0"/>
              </a:spcBef>
              <a:buFont typeface="Arial"/>
              <a:buNone/>
              <a:tabLst>
                <a:tab pos="342900" algn="l"/>
              </a:tabLst>
              <a:defRPr/>
            </a:pPr>
            <a:endParaRPr lang="en-US" sz="800" kern="0" dirty="0">
              <a:latin typeface="Calibri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-76205" y="-73989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ABE4A"/>
                </a:solidFill>
                <a:ea typeface="ヒラギノ角ゴ Pro W3" pitchFamily="124" charset="-128"/>
              </a:rPr>
              <a:t>OUR PEOPLE</a:t>
            </a:r>
          </a:p>
        </p:txBody>
      </p:sp>
      <p:cxnSp>
        <p:nvCxnSpPr>
          <p:cNvPr id="11" name="Straight Connector 4"/>
          <p:cNvCxnSpPr>
            <a:cxnSpLocks noChangeShapeType="1"/>
          </p:cNvCxnSpPr>
          <p:nvPr/>
        </p:nvCxnSpPr>
        <p:spPr bwMode="auto">
          <a:xfrm>
            <a:off x="3292475" y="481157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81447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entagon 13"/>
          <p:cNvSpPr>
            <a:spLocks noChangeArrowheads="1"/>
          </p:cNvSpPr>
          <p:nvPr/>
        </p:nvSpPr>
        <p:spPr bwMode="auto">
          <a:xfrm>
            <a:off x="0" y="1638300"/>
            <a:ext cx="9144000" cy="2809875"/>
          </a:xfrm>
          <a:prstGeom prst="homePlate">
            <a:avLst>
              <a:gd name="adj" fmla="val 0"/>
            </a:avLst>
          </a:prstGeom>
          <a:solidFill>
            <a:srgbClr val="558ED5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14338" name="Pentagon 11"/>
          <p:cNvSpPr>
            <a:spLocks noChangeArrowheads="1"/>
          </p:cNvSpPr>
          <p:nvPr/>
        </p:nvSpPr>
        <p:spPr bwMode="auto">
          <a:xfrm>
            <a:off x="0" y="1638300"/>
            <a:ext cx="6731000" cy="2809875"/>
          </a:xfrm>
          <a:prstGeom prst="homePlate">
            <a:avLst>
              <a:gd name="adj" fmla="val 24604"/>
            </a:avLst>
          </a:prstGeom>
          <a:solidFill>
            <a:schemeClr val="tx2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14339" name="Pentagon 2"/>
          <p:cNvSpPr>
            <a:spLocks noChangeArrowheads="1"/>
          </p:cNvSpPr>
          <p:nvPr/>
        </p:nvSpPr>
        <p:spPr bwMode="auto">
          <a:xfrm>
            <a:off x="0" y="1638300"/>
            <a:ext cx="3327400" cy="2809875"/>
          </a:xfrm>
          <a:prstGeom prst="homePlate">
            <a:avLst>
              <a:gd name="adj" fmla="val 2460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sz="1800" dirty="0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>THE DEPARTMENT OF FINANCE</a:t>
            </a:r>
            <a:endParaRPr lang="en-US" altLang="en-US" b="1" dirty="0" smtClean="0">
              <a:solidFill>
                <a:srgbClr val="FABE4A"/>
              </a:solidFill>
              <a:ea typeface="ヒラギノ角ゴ Pro W3" pitchFamily="124" charset="-128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0800" y="2771775"/>
            <a:ext cx="2743200" cy="15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Serve as </a:t>
            </a:r>
            <a:b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</a:b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a strategic </a:t>
            </a:r>
            <a:b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</a:b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business partner </a:t>
            </a:r>
            <a:r>
              <a:rPr lang="en-US" altLang="en-US" sz="1800" b="0" dirty="0" smtClean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US" altLang="en-US" sz="1800" b="0" dirty="0">
                <a:solidFill>
                  <a:schemeClr val="bg1"/>
                </a:solidFill>
                <a:latin typeface="Calibri" pitchFamily="34" charset="0"/>
              </a:rPr>
              <a:t>an area of</a:t>
            </a:r>
            <a:br>
              <a:rPr lang="en-US" altLang="en-US" sz="18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1800" b="0" dirty="0">
                <a:solidFill>
                  <a:schemeClr val="bg1"/>
                </a:solidFill>
                <a:latin typeface="Calibri" pitchFamily="34" charset="0"/>
              </a:rPr>
              <a:t> support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604000" y="2771775"/>
            <a:ext cx="2476500" cy="15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Embrace </a:t>
            </a:r>
            <a:b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</a:b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innovative </a:t>
            </a:r>
            <a:r>
              <a:rPr lang="en-US" altLang="en-US" sz="2200" b="0" dirty="0" smtClean="0">
                <a:solidFill>
                  <a:srgbClr val="FABE4A"/>
                </a:solidFill>
                <a:latin typeface="Calibri" pitchFamily="34" charset="0"/>
              </a:rPr>
              <a:t>approaches </a:t>
            </a:r>
            <a:r>
              <a:rPr lang="en-US" altLang="en-US" sz="2200" b="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altLang="en-US" sz="22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1800" b="0" dirty="0">
                <a:solidFill>
                  <a:schemeClr val="bg1"/>
                </a:solidFill>
                <a:latin typeface="Calibri" pitchFamily="34" charset="0"/>
              </a:rPr>
              <a:t>to deliver quality services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262313" y="2771775"/>
            <a:ext cx="29083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Manage and </a:t>
            </a:r>
            <a:b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</a:b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account for </a:t>
            </a:r>
            <a:b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</a:br>
            <a:r>
              <a:rPr lang="en-US" altLang="en-US" sz="2200" b="0" dirty="0">
                <a:solidFill>
                  <a:srgbClr val="FABE4A"/>
                </a:solidFill>
                <a:latin typeface="Calibri" pitchFamily="34" charset="0"/>
              </a:rPr>
              <a:t>financial resources, </a:t>
            </a:r>
            <a: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altLang="en-US" sz="20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1800" b="0" dirty="0">
                <a:solidFill>
                  <a:schemeClr val="bg1"/>
                </a:solidFill>
                <a:latin typeface="Calibri" pitchFamily="34" charset="0"/>
              </a:rPr>
              <a:t>as well as the conduct and oversight of financial activities</a:t>
            </a:r>
          </a:p>
        </p:txBody>
      </p:sp>
      <p:grpSp>
        <p:nvGrpSpPr>
          <p:cNvPr id="14344" name="Group 1"/>
          <p:cNvGrpSpPr>
            <a:grpSpLocks/>
          </p:cNvGrpSpPr>
          <p:nvPr/>
        </p:nvGrpSpPr>
        <p:grpSpPr bwMode="auto">
          <a:xfrm>
            <a:off x="873125" y="1712260"/>
            <a:ext cx="1098550" cy="947598"/>
            <a:chOff x="665163" y="2297113"/>
            <a:chExt cx="1397000" cy="1398587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665163" y="2297113"/>
              <a:ext cx="1397000" cy="139858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14354" name="Picture 5" descr="Handshak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8" y="2557463"/>
              <a:ext cx="1089025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5" name="Group 3"/>
          <p:cNvGrpSpPr>
            <a:grpSpLocks/>
          </p:cNvGrpSpPr>
          <p:nvPr/>
        </p:nvGrpSpPr>
        <p:grpSpPr bwMode="auto">
          <a:xfrm>
            <a:off x="4141685" y="1712260"/>
            <a:ext cx="1186145" cy="947597"/>
            <a:chOff x="4027409" y="2297113"/>
            <a:chExt cx="1570989" cy="1398587"/>
          </a:xfrm>
        </p:grpSpPr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4027409" y="2297113"/>
              <a:ext cx="1395419" cy="139858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14352" name="Picture 25" descr="Hands with Dolla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36"/>
            <a:stretch>
              <a:fillRect/>
            </a:stretch>
          </p:blipFill>
          <p:spPr bwMode="auto">
            <a:xfrm>
              <a:off x="4089528" y="2441980"/>
              <a:ext cx="1508870" cy="110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6" name="Group 2"/>
          <p:cNvGrpSpPr>
            <a:grpSpLocks/>
          </p:cNvGrpSpPr>
          <p:nvPr/>
        </p:nvGrpSpPr>
        <p:grpSpPr bwMode="auto">
          <a:xfrm>
            <a:off x="7387957" y="1712260"/>
            <a:ext cx="1003567" cy="947597"/>
            <a:chOff x="7210425" y="2297113"/>
            <a:chExt cx="1395413" cy="1398587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7210425" y="2297113"/>
              <a:ext cx="1395413" cy="139858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14350" name="Picture 26" descr="light bul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075" y="2413000"/>
              <a:ext cx="1203325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7" name="Content Placeholder 24"/>
          <p:cNvSpPr>
            <a:spLocks noGrp="1"/>
          </p:cNvSpPr>
          <p:nvPr>
            <p:ph idx="1"/>
          </p:nvPr>
        </p:nvSpPr>
        <p:spPr>
          <a:xfrm>
            <a:off x="0" y="704850"/>
            <a:ext cx="9144000" cy="44291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en-US" dirty="0" smtClean="0">
                <a:ea typeface="ヒラギノ角ゴ Pro W3" pitchFamily="124" charset="-128"/>
              </a:rPr>
              <a:t>We provide many services to the City of Atlanta </a:t>
            </a:r>
            <a:br>
              <a:rPr lang="en-US" altLang="en-US" dirty="0" smtClean="0">
                <a:ea typeface="ヒラギノ角ゴ Pro W3" pitchFamily="124" charset="-128"/>
              </a:rPr>
            </a:br>
            <a:r>
              <a:rPr lang="en-US" altLang="en-US" dirty="0" smtClean="0">
                <a:ea typeface="ヒラギノ角ゴ Pro W3" pitchFamily="124" charset="-128"/>
              </a:rPr>
              <a:t>and our internal/external customers</a:t>
            </a:r>
          </a:p>
        </p:txBody>
      </p:sp>
      <p:cxnSp>
        <p:nvCxnSpPr>
          <p:cNvPr id="14348" name="Straight Connector 12"/>
          <p:cNvCxnSpPr>
            <a:cxnSpLocks noChangeShapeType="1"/>
          </p:cNvCxnSpPr>
          <p:nvPr/>
        </p:nvCxnSpPr>
        <p:spPr bwMode="auto">
          <a:xfrm>
            <a:off x="3292475" y="1425179"/>
            <a:ext cx="2559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48244"/>
              </p:ext>
            </p:extLst>
          </p:nvPr>
        </p:nvGraphicFramePr>
        <p:xfrm>
          <a:off x="0" y="910829"/>
          <a:ext cx="9105900" cy="4232673"/>
        </p:xfrm>
        <a:graphic>
          <a:graphicData uri="http://schemas.openxmlformats.org/drawingml/2006/table">
            <a:tbl>
              <a:tblPr/>
              <a:tblGrid>
                <a:gridCol w="3241675"/>
                <a:gridCol w="5864225"/>
              </a:tblGrid>
              <a:tr h="1759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CHIEF FINANCIAL OFFICER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BE4A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Jim Beard, </a:t>
                      </a: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BE4A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CFO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BE4A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John Gaffney, </a:t>
                      </a: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BE4A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DCFO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6D9F1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822960" marR="91442" marT="240030" marB="3428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Promotes actions to achieve the City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 priorities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Establishes and maintains sound fiscal policies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Delivers accurate status of City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 current 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and </a:t>
                      </a:r>
                      <a:b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future financial position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Improves the effectiveness, efficiency, and integration </a:t>
                      </a:r>
                      <a:b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of the City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 business processes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91442" marR="91442" marT="240030" marB="3428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1272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BUDGET &amp; FISCAL 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POLICY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Youlanda Carr</a:t>
                      </a:r>
                      <a:b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Chief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822960" marR="91442" marT="102870" marB="3428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Monitors and reports economic and financial trend forecasts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Coordinates preparation of City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 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Operating and Capital Improvement Budgets and Five-Year Financial Plan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91442" marR="91442" marT="102870" marB="3428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1200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CONTROLLER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Madhavi Rajdev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Controller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822960" marR="91442" marT="102870" marB="3428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Maintains City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 financial systems and fiscal controls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Manages employee payroll and accounts payable functions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Coordinates the annual audit and preparation of </a:t>
                      </a:r>
                      <a:b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City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 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year end CAFR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91442" marR="91442" marT="102870" marB="3428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sp>
        <p:nvSpPr>
          <p:cNvPr id="17420" name="Title 4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>THE DEPARTMENT OF FINANCE</a:t>
            </a:r>
            <a:endParaRPr lang="en-US" altLang="en-US" dirty="0" smtClean="0">
              <a:solidFill>
                <a:srgbClr val="FABE4A"/>
              </a:solidFill>
              <a:ea typeface="ヒラギノ角ゴ Pro W3" pitchFamily="124" charset="-128"/>
            </a:endParaRPr>
          </a:p>
        </p:txBody>
      </p:sp>
      <p:grpSp>
        <p:nvGrpSpPr>
          <p:cNvPr id="17421" name="Group 7"/>
          <p:cNvGrpSpPr>
            <a:grpSpLocks/>
          </p:cNvGrpSpPr>
          <p:nvPr/>
        </p:nvGrpSpPr>
        <p:grpSpPr bwMode="auto">
          <a:xfrm>
            <a:off x="-1250950" y="1066800"/>
            <a:ext cx="130175" cy="3443288"/>
            <a:chOff x="80537" y="1350537"/>
            <a:chExt cx="130097" cy="4591328"/>
          </a:xfrm>
        </p:grpSpPr>
        <p:sp>
          <p:nvSpPr>
            <p:cNvPr id="17427" name="Oval 6"/>
            <p:cNvSpPr>
              <a:spLocks noChangeArrowheads="1"/>
            </p:cNvSpPr>
            <p:nvPr/>
          </p:nvSpPr>
          <p:spPr bwMode="auto">
            <a:xfrm>
              <a:off x="80537" y="1350537"/>
              <a:ext cx="130097" cy="130097"/>
            </a:xfrm>
            <a:prstGeom prst="ellipse">
              <a:avLst/>
            </a:prstGeom>
            <a:solidFill>
              <a:srgbClr val="FA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17428" name="Oval 8"/>
            <p:cNvSpPr>
              <a:spLocks noChangeArrowheads="1"/>
            </p:cNvSpPr>
            <p:nvPr/>
          </p:nvSpPr>
          <p:spPr bwMode="auto">
            <a:xfrm>
              <a:off x="80537" y="2490439"/>
              <a:ext cx="130097" cy="130097"/>
            </a:xfrm>
            <a:prstGeom prst="ellipse">
              <a:avLst/>
            </a:prstGeom>
            <a:solidFill>
              <a:srgbClr val="FA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17429" name="Oval 9"/>
            <p:cNvSpPr>
              <a:spLocks noChangeArrowheads="1"/>
            </p:cNvSpPr>
            <p:nvPr/>
          </p:nvSpPr>
          <p:spPr bwMode="auto">
            <a:xfrm>
              <a:off x="80537" y="3611756"/>
              <a:ext cx="130097" cy="130097"/>
            </a:xfrm>
            <a:prstGeom prst="ellipse">
              <a:avLst/>
            </a:prstGeom>
            <a:solidFill>
              <a:srgbClr val="FA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17430" name="Oval 10"/>
            <p:cNvSpPr>
              <a:spLocks noChangeArrowheads="1"/>
            </p:cNvSpPr>
            <p:nvPr/>
          </p:nvSpPr>
          <p:spPr bwMode="auto">
            <a:xfrm>
              <a:off x="80537" y="4714488"/>
              <a:ext cx="130097" cy="130097"/>
            </a:xfrm>
            <a:prstGeom prst="ellipse">
              <a:avLst/>
            </a:prstGeom>
            <a:solidFill>
              <a:srgbClr val="FA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17431" name="Oval 11"/>
            <p:cNvSpPr>
              <a:spLocks noChangeArrowheads="1"/>
            </p:cNvSpPr>
            <p:nvPr/>
          </p:nvSpPr>
          <p:spPr bwMode="auto">
            <a:xfrm>
              <a:off x="80537" y="5811768"/>
              <a:ext cx="130097" cy="130097"/>
            </a:xfrm>
            <a:prstGeom prst="ellipse">
              <a:avLst/>
            </a:prstGeom>
            <a:solidFill>
              <a:srgbClr val="FA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</p:grpSp>
      <p:sp>
        <p:nvSpPr>
          <p:cNvPr id="17422" name="Isosceles Triangle 1"/>
          <p:cNvSpPr>
            <a:spLocks noChangeArrowheads="1"/>
          </p:cNvSpPr>
          <p:nvPr/>
        </p:nvSpPr>
        <p:spPr bwMode="auto">
          <a:xfrm rot="5400000">
            <a:off x="-719535" y="1160860"/>
            <a:ext cx="197644" cy="228600"/>
          </a:xfrm>
          <a:prstGeom prst="triangle">
            <a:avLst>
              <a:gd name="adj" fmla="val 50000"/>
            </a:avLst>
          </a:prstGeom>
          <a:solidFill>
            <a:srgbClr val="FAB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altLang="en-US" sz="1800" dirty="0"/>
              <a:t> </a:t>
            </a:r>
          </a:p>
        </p:txBody>
      </p:sp>
      <p:grpSp>
        <p:nvGrpSpPr>
          <p:cNvPr id="17423" name="Group 7"/>
          <p:cNvGrpSpPr>
            <a:grpSpLocks/>
          </p:cNvGrpSpPr>
          <p:nvPr/>
        </p:nvGrpSpPr>
        <p:grpSpPr bwMode="auto">
          <a:xfrm>
            <a:off x="687388" y="636844"/>
            <a:ext cx="7575550" cy="318980"/>
            <a:chOff x="687294" y="896471"/>
            <a:chExt cx="7575177" cy="425427"/>
          </a:xfrm>
        </p:grpSpPr>
        <p:sp>
          <p:nvSpPr>
            <p:cNvPr id="17425" name="Rectangle 5"/>
            <p:cNvSpPr>
              <a:spLocks noChangeArrowheads="1"/>
            </p:cNvSpPr>
            <p:nvPr/>
          </p:nvSpPr>
          <p:spPr bwMode="auto">
            <a:xfrm>
              <a:off x="687294" y="911413"/>
              <a:ext cx="2390588" cy="41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Division | Chief/Director</a:t>
              </a:r>
              <a:endParaRPr lang="en-US" altLang="en-US" sz="1400" dirty="0"/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3227295" y="896471"/>
              <a:ext cx="5035176" cy="41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Objectives</a:t>
              </a:r>
              <a:endParaRPr lang="en-US" altLang="en-US" sz="1400" dirty="0"/>
            </a:p>
          </p:txBody>
        </p:sp>
      </p:grpSp>
      <p:sp>
        <p:nvSpPr>
          <p:cNvPr id="17424" name="TextBox 8"/>
          <p:cNvSpPr txBox="1">
            <a:spLocks noChangeArrowheads="1"/>
          </p:cNvSpPr>
          <p:nvPr/>
        </p:nvSpPr>
        <p:spPr bwMode="auto">
          <a:xfrm>
            <a:off x="-3316288" y="82867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60124" y="4830792"/>
            <a:ext cx="250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en-US" sz="8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603"/>
              </p:ext>
            </p:extLst>
          </p:nvPr>
        </p:nvGraphicFramePr>
        <p:xfrm>
          <a:off x="0" y="895350"/>
          <a:ext cx="9105900" cy="4379494"/>
        </p:xfrm>
        <a:graphic>
          <a:graphicData uri="http://schemas.openxmlformats.org/drawingml/2006/table">
            <a:tbl>
              <a:tblPr/>
              <a:tblGrid>
                <a:gridCol w="3209925"/>
                <a:gridCol w="5895975"/>
              </a:tblGrid>
              <a:tr h="941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TREASURY, DEBT &amp; INVESTMENTS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Paul Kwaw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Interim Chief</a:t>
                      </a:r>
                    </a:p>
                  </a:txBody>
                  <a:tcPr marL="822960" marR="91442" marT="102862" marB="3429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Manages the City's cash and investment activities; </a:t>
                      </a:r>
                      <a:b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assists in the structure and execution of short and </a:t>
                      </a:r>
                      <a:b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long-term debt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Facilitates financial planning efforts</a:t>
                      </a:r>
                    </a:p>
                  </a:txBody>
                  <a:tcPr marL="91442" marR="91442" marT="102862" marB="3429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997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REVENUE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Felicia Daniel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Interim Chief </a:t>
                      </a:r>
                    </a:p>
                  </a:txBody>
                  <a:tcPr marL="822960" marR="91442" marT="102862" marB="3429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Administers and collects fines, fees and taxes including </a:t>
                      </a:r>
                      <a:b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sales and hotel/motel taxes, and business license 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fees 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Responds to customer inquiries and provides for </a:t>
                      </a:r>
                      <a:b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the collection of delinquent monies owed to City</a:t>
                      </a:r>
                    </a:p>
                  </a:txBody>
                  <a:tcPr marL="91442" marR="91442" marT="102862" marB="3429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GRANT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Lee Hannah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Director</a:t>
                      </a:r>
                    </a:p>
                  </a:txBody>
                  <a:tcPr marL="822960" marR="91442" marT="102862" marB="3429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Manages and disburses funds allocated to the City of Atlanta from HUD, CDBG, ESG, HOME and HOPWA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Manages grants from state governments, foundations and private entities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91442" marR="91442" marT="102862" marB="3429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ENTERPRISE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Tamika Puckett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Director</a:t>
                      </a:r>
                    </a:p>
                  </a:txBody>
                  <a:tcPr marL="822960" marR="91442" marT="102862" marB="3429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Manages the City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 Workers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 Comp program, </a:t>
                      </a:r>
                      <a:b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insurance programs, OCIP for 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Hartsfield-Jackson Int’l 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Airport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Pursues the subrogation interests of the City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Reviews contracts and financial documents from vendors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Operates as safety advocate for the City, including </a:t>
                      </a:r>
                      <a:b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management of the Driver Risk Management Program</a:t>
                      </a:r>
                    </a:p>
                  </a:txBody>
                  <a:tcPr marL="91442" marR="91442" marT="102862" marB="3429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sp>
        <p:nvSpPr>
          <p:cNvPr id="18447" name="Title 4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>THE DEPARTMENT OF FINANCE</a:t>
            </a:r>
            <a:endParaRPr lang="en-US" altLang="en-US" dirty="0" smtClean="0">
              <a:solidFill>
                <a:srgbClr val="FABE4A"/>
              </a:solidFill>
              <a:ea typeface="ヒラギノ角ゴ Pro W3" pitchFamily="124" charset="-128"/>
            </a:endParaRPr>
          </a:p>
        </p:txBody>
      </p:sp>
      <p:grpSp>
        <p:nvGrpSpPr>
          <p:cNvPr id="18448" name="Group 18"/>
          <p:cNvGrpSpPr>
            <a:grpSpLocks/>
          </p:cNvGrpSpPr>
          <p:nvPr/>
        </p:nvGrpSpPr>
        <p:grpSpPr bwMode="auto">
          <a:xfrm>
            <a:off x="687388" y="627879"/>
            <a:ext cx="7575550" cy="318980"/>
            <a:chOff x="687294" y="896471"/>
            <a:chExt cx="7575177" cy="425427"/>
          </a:xfrm>
        </p:grpSpPr>
        <p:sp>
          <p:nvSpPr>
            <p:cNvPr id="18449" name="Rectangle 19"/>
            <p:cNvSpPr>
              <a:spLocks noChangeArrowheads="1"/>
            </p:cNvSpPr>
            <p:nvPr/>
          </p:nvSpPr>
          <p:spPr bwMode="auto">
            <a:xfrm>
              <a:off x="687294" y="911413"/>
              <a:ext cx="2390588" cy="41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Division | Chief/Director</a:t>
              </a:r>
              <a:endParaRPr lang="en-US" altLang="en-US" sz="1400" dirty="0"/>
            </a:p>
          </p:txBody>
        </p:sp>
        <p:sp>
          <p:nvSpPr>
            <p:cNvPr id="18450" name="Rectangle 20"/>
            <p:cNvSpPr>
              <a:spLocks noChangeArrowheads="1"/>
            </p:cNvSpPr>
            <p:nvPr/>
          </p:nvSpPr>
          <p:spPr bwMode="auto">
            <a:xfrm>
              <a:off x="3227295" y="896471"/>
              <a:ext cx="5035176" cy="41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Objectives</a:t>
              </a:r>
              <a:endParaRPr lang="en-US" alt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742871" y="4928056"/>
            <a:ext cx="250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en-US" sz="8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108347"/>
            <a:ext cx="9144000" cy="714375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4" charset="-128"/>
              </a:rPr>
              <a:t>THE DEPARTMENT OF FINANCE</a:t>
            </a:r>
            <a:endParaRPr lang="en-US" altLang="en-US" dirty="0" smtClean="0">
              <a:solidFill>
                <a:srgbClr val="FABE4A"/>
              </a:solidFill>
              <a:ea typeface="ヒラギノ角ゴ Pro W3" pitchFamily="12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215629"/>
            <a:ext cx="8229600" cy="344090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Arial" charset="0"/>
              <a:buBlip>
                <a:blip r:embed="rId3"/>
              </a:buBlip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62138"/>
              </p:ext>
            </p:extLst>
          </p:nvPr>
        </p:nvGraphicFramePr>
        <p:xfrm>
          <a:off x="0" y="869156"/>
          <a:ext cx="9164638" cy="4274345"/>
        </p:xfrm>
        <a:graphic>
          <a:graphicData uri="http://schemas.openxmlformats.org/drawingml/2006/table">
            <a:tbl>
              <a:tblPr/>
              <a:tblGrid>
                <a:gridCol w="3195638"/>
                <a:gridCol w="5969000"/>
              </a:tblGrid>
              <a:tr h="12918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FINANCIAL 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SYSTEMS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Alfonso Pinan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Director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822960" marR="91445" marT="102870" marB="3428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Manages the systems that support financial business functions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Serves as level 1 and level 2 technical support for Finance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Provides end-user training, third-party software support, as well as system implementations and compliance </a:t>
                      </a:r>
                    </a:p>
                  </a:txBody>
                  <a:tcPr marL="91445" marR="91445" marT="102870" marB="3428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16942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MANAGEMENT CONSULTING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Jonathan Williams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Director</a:t>
                      </a:r>
                    </a:p>
                  </a:txBody>
                  <a:tcPr marL="822960" marR="91445" marT="102870" marB="3428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Provides value added services that identify and </a:t>
                      </a:r>
                      <a:b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validate strategic goals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Determines key process improvement opportunities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Identifies and eliminates systemic waste, conduct process improvement projects, implement performance management 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measurement systems, perform financial modeling, impact analysis, benchmark data and best-in-class processes</a:t>
                      </a:r>
                    </a:p>
                  </a:txBody>
                  <a:tcPr marL="91445" marR="91445" marT="102870" marB="3428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288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ADMINISTRATIVE 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Laurette T. Woods </a:t>
                      </a:r>
                      <a:b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</a:b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Director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822960" marR="91445" marT="102870" marB="3428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15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  <a:ea typeface="ヒラギノ角ゴ Pro W3" pitchFamily="124" charset="-128"/>
                        </a:defRPr>
                      </a:lvl9pPr>
                    </a:lstStyle>
                    <a:p>
                      <a:pPr marL="288925" marR="0" lvl="0" indent="-2889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Responsible for department operations optimization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Manages administrative functions including the City</a:t>
                      </a:r>
                      <a:r>
                        <a:rPr kumimoji="0" lang="ja-JP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’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s Records </a:t>
                      </a: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Management Unit </a:t>
                      </a:r>
                    </a:p>
                    <a:p>
                      <a:pPr marL="288925" marR="0" lvl="0" indent="-2889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pitchFamily="124" charset="-128"/>
                        </a:rPr>
                        <a:t>Coordinates centralized department contracts and purchasing controls, budget development, ongoing expense management, workforce planning and space management 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pitchFamily="124" charset="-128"/>
                      </a:endParaRPr>
                    </a:p>
                  </a:txBody>
                  <a:tcPr marL="91445" marR="91445" marT="102870" marB="34286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  <p:grpSp>
        <p:nvGrpSpPr>
          <p:cNvPr id="19470" name="Group 11"/>
          <p:cNvGrpSpPr>
            <a:grpSpLocks/>
          </p:cNvGrpSpPr>
          <p:nvPr/>
        </p:nvGrpSpPr>
        <p:grpSpPr bwMode="auto">
          <a:xfrm>
            <a:off x="687388" y="592019"/>
            <a:ext cx="7575550" cy="318980"/>
            <a:chOff x="687294" y="896471"/>
            <a:chExt cx="7575177" cy="425427"/>
          </a:xfrm>
        </p:grpSpPr>
        <p:sp>
          <p:nvSpPr>
            <p:cNvPr id="19471" name="Rectangle 12"/>
            <p:cNvSpPr>
              <a:spLocks noChangeArrowheads="1"/>
            </p:cNvSpPr>
            <p:nvPr/>
          </p:nvSpPr>
          <p:spPr bwMode="auto">
            <a:xfrm>
              <a:off x="687294" y="911413"/>
              <a:ext cx="2390588" cy="41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Division | Chief/Director</a:t>
              </a:r>
              <a:endParaRPr lang="en-US" altLang="en-US" sz="1400" dirty="0"/>
            </a:p>
          </p:txBody>
        </p:sp>
        <p:sp>
          <p:nvSpPr>
            <p:cNvPr id="19472" name="Rectangle 13"/>
            <p:cNvSpPr>
              <a:spLocks noChangeArrowheads="1"/>
            </p:cNvSpPr>
            <p:nvPr/>
          </p:nvSpPr>
          <p:spPr bwMode="auto">
            <a:xfrm>
              <a:off x="3227295" y="896471"/>
              <a:ext cx="5035176" cy="41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ヒラギノ角ゴ Pro W3" pitchFamily="12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Objectives</a:t>
              </a:r>
              <a:endParaRPr lang="en-US" altLang="en-US" sz="1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751497" y="4830792"/>
            <a:ext cx="250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Stat_template_10102011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ATLStat_template_10102011</Template>
  <TotalTime>17719</TotalTime>
  <Words>1621</Words>
  <Application>Microsoft Office PowerPoint</Application>
  <PresentationFormat>On-screen Show (16:9)</PresentationFormat>
  <Paragraphs>401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ATLStat_template_10102011</vt:lpstr>
      <vt:lpstr>Worksheet</vt:lpstr>
      <vt:lpstr>PowerPoint Presentation</vt:lpstr>
      <vt:lpstr>OVERVIEW</vt:lpstr>
      <vt:lpstr>ABOUT THE DEPARTMENT OF FINANCE</vt:lpstr>
      <vt:lpstr>THE DEPARTMENT OF FINANCE</vt:lpstr>
      <vt:lpstr>OUR PEOPLE</vt:lpstr>
      <vt:lpstr>THE DEPARTMENT OF FINANCE</vt:lpstr>
      <vt:lpstr>THE DEPARTMENT OF FINANCE</vt:lpstr>
      <vt:lpstr>THE DEPARTMENT OF FINANCE</vt:lpstr>
      <vt:lpstr>THE DEPARTMENT OF FINANCE</vt:lpstr>
      <vt:lpstr>THE DEPARTMENT OF FINANCE</vt:lpstr>
      <vt:lpstr>PowerPoint Presentation</vt:lpstr>
      <vt:lpstr> FY2017 TOP ACCOMPLISHMENTS</vt:lpstr>
      <vt:lpstr> FY2017 TOP ACCOMPLISHMENTS</vt:lpstr>
      <vt:lpstr> FY2017 TOP ACCOMPLISHMENTS</vt:lpstr>
      <vt:lpstr> FY2017 TOP ACCOMPLISHMENTS</vt:lpstr>
      <vt:lpstr> FY2017 TOP ACCOMPLISHMENTS</vt:lpstr>
      <vt:lpstr> FY2017 TOP ACCOMPLISHMENTS</vt:lpstr>
      <vt:lpstr> FY2017 TOP ACCOMPLISHMENTS</vt:lpstr>
      <vt:lpstr>PowerPoint Presentation</vt:lpstr>
      <vt:lpstr>LOOKING AHEAD TO FY2018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CityUser</dc:creator>
  <cp:lastModifiedBy>Carr, Youlanda</cp:lastModifiedBy>
  <cp:revision>517</cp:revision>
  <cp:lastPrinted>2017-05-16T15:43:26Z</cp:lastPrinted>
  <dcterms:created xsi:type="dcterms:W3CDTF">2011-10-25T22:26:57Z</dcterms:created>
  <dcterms:modified xsi:type="dcterms:W3CDTF">2017-05-17T12:51:05Z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