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884" r:id="rId5"/>
  </p:sldMasterIdLst>
  <p:notesMasterIdLst>
    <p:notesMasterId r:id="rId17"/>
  </p:notesMasterIdLst>
  <p:handoutMasterIdLst>
    <p:handoutMasterId r:id="rId18"/>
  </p:handoutMasterIdLst>
  <p:sldIdLst>
    <p:sldId id="406" r:id="rId6"/>
    <p:sldId id="590" r:id="rId7"/>
    <p:sldId id="536" r:id="rId8"/>
    <p:sldId id="550" r:id="rId9"/>
    <p:sldId id="538" r:id="rId10"/>
    <p:sldId id="537" r:id="rId11"/>
    <p:sldId id="539" r:id="rId12"/>
    <p:sldId id="582" r:id="rId13"/>
    <p:sldId id="594" r:id="rId14"/>
    <p:sldId id="593" r:id="rId15"/>
    <p:sldId id="564" r:id="rId16"/>
  </p:sldIdLst>
  <p:sldSz cx="12192000" cy="6858000"/>
  <p:notesSz cx="7023100" cy="93091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73" userDrawn="1">
          <p15:clr>
            <a:srgbClr val="A4A3A4"/>
          </p15:clr>
        </p15:guide>
        <p15:guide id="2" orient="horz" pos="1909" userDrawn="1">
          <p15:clr>
            <a:srgbClr val="A4A3A4"/>
          </p15:clr>
        </p15:guide>
        <p15:guide id="3" orient="horz" pos="3481" userDrawn="1">
          <p15:clr>
            <a:srgbClr val="A4A3A4"/>
          </p15:clr>
        </p15:guide>
        <p15:guide id="4" orient="horz" pos="3693" userDrawn="1">
          <p15:clr>
            <a:srgbClr val="A4A3A4"/>
          </p15:clr>
        </p15:guide>
        <p15:guide id="5" orient="horz" pos="279" userDrawn="1">
          <p15:clr>
            <a:srgbClr val="A4A3A4"/>
          </p15:clr>
        </p15:guide>
        <p15:guide id="6" pos="565" userDrawn="1">
          <p15:clr>
            <a:srgbClr val="A4A3A4"/>
          </p15:clr>
        </p15:guide>
        <p15:guide id="7" pos="6345" userDrawn="1">
          <p15:clr>
            <a:srgbClr val="A4A3A4"/>
          </p15:clr>
        </p15:guide>
        <p15:guide id="8" pos="461" userDrawn="1">
          <p15:clr>
            <a:srgbClr val="A4A3A4"/>
          </p15:clr>
        </p15:guide>
        <p15:guide id="9" pos="453" userDrawn="1">
          <p15:clr>
            <a:srgbClr val="A4A3A4"/>
          </p15:clr>
        </p15:guide>
        <p15:guide id="10" pos="4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tyUser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87D"/>
    <a:srgbClr val="9BBB59"/>
    <a:srgbClr val="0071BE"/>
    <a:srgbClr val="FFFFFF"/>
    <a:srgbClr val="535049"/>
    <a:srgbClr val="548235"/>
    <a:srgbClr val="C0504D"/>
    <a:srgbClr val="7F7F7F"/>
    <a:srgbClr val="E36C09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4" autoAdjust="0"/>
    <p:restoredTop sz="95644" autoAdjust="0"/>
  </p:normalViewPr>
  <p:slideViewPr>
    <p:cSldViewPr snapToGrid="0">
      <p:cViewPr>
        <p:scale>
          <a:sx n="200" d="100"/>
          <a:sy n="200" d="100"/>
        </p:scale>
        <p:origin x="-858" y="144"/>
      </p:cViewPr>
      <p:guideLst>
        <p:guide orient="horz" pos="4073"/>
        <p:guide orient="horz" pos="1909"/>
        <p:guide orient="horz" pos="3481"/>
        <p:guide orient="horz" pos="3693"/>
        <p:guide orient="horz" pos="279"/>
        <p:guide pos="565"/>
        <p:guide pos="6345"/>
        <p:guide pos="461"/>
        <p:guide pos="453"/>
        <p:guide pos="4269"/>
      </p:guideLst>
    </p:cSldViewPr>
  </p:slideViewPr>
  <p:outlineViewPr>
    <p:cViewPr>
      <p:scale>
        <a:sx n="33" d="100"/>
        <a:sy n="33" d="100"/>
      </p:scale>
      <p:origin x="0" y="1133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578" y="-84"/>
      </p:cViewPr>
      <p:guideLst>
        <p:guide orient="horz" pos="2933"/>
        <p:guide pos="221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QA_QC\Performance%20Metric\PPT%20Deck%20for%20Display\Current\Jan15-%20Jan17%20AIM%20FOR%20Atlanta%20Performance%20Metric_Pivot_rev%205_new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ckley\AppData\Local\Microsoft\Windows\INetCache\Content.Outlook\9Z7LZL8Y\FY18%20Active%20Projects%20w_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/>
              <a:t>Outages by </a:t>
            </a:r>
            <a:r>
              <a:rPr lang="en-US" sz="1800" dirty="0" smtClean="0"/>
              <a:t>Month 3/15 – 3/17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Outages!$X$26</c:f>
              <c:strCache>
                <c:ptCount val="1"/>
                <c:pt idx="0">
                  <c:v>Total Hours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C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Outages!$V$27:$V$47</c:f>
              <c:numCache>
                <c:formatCode>mmm\-yy</c:formatCode>
                <c:ptCount val="21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  <c:pt idx="9">
                  <c:v>42461</c:v>
                </c:pt>
                <c:pt idx="10">
                  <c:v>42491</c:v>
                </c:pt>
                <c:pt idx="11">
                  <c:v>42522</c:v>
                </c:pt>
                <c:pt idx="12">
                  <c:v>42552</c:v>
                </c:pt>
                <c:pt idx="13">
                  <c:v>42583</c:v>
                </c:pt>
                <c:pt idx="14">
                  <c:v>42614</c:v>
                </c:pt>
                <c:pt idx="15">
                  <c:v>42644</c:v>
                </c:pt>
                <c:pt idx="16">
                  <c:v>42675</c:v>
                </c:pt>
                <c:pt idx="17">
                  <c:v>42705</c:v>
                </c:pt>
                <c:pt idx="18">
                  <c:v>42736</c:v>
                </c:pt>
                <c:pt idx="19">
                  <c:v>42767</c:v>
                </c:pt>
                <c:pt idx="20">
                  <c:v>42795</c:v>
                </c:pt>
              </c:numCache>
            </c:numRef>
          </c:cat>
          <c:val>
            <c:numRef>
              <c:f>Outages!$X$27:$X$47</c:f>
              <c:numCache>
                <c:formatCode>General</c:formatCode>
                <c:ptCount val="21"/>
                <c:pt idx="0">
                  <c:v>453.87</c:v>
                </c:pt>
                <c:pt idx="1">
                  <c:v>267.77</c:v>
                </c:pt>
                <c:pt idx="2">
                  <c:v>346.16</c:v>
                </c:pt>
                <c:pt idx="3">
                  <c:v>100.53</c:v>
                </c:pt>
                <c:pt idx="4">
                  <c:v>5.5</c:v>
                </c:pt>
                <c:pt idx="5">
                  <c:v>30.5</c:v>
                </c:pt>
                <c:pt idx="6">
                  <c:v>430.9</c:v>
                </c:pt>
                <c:pt idx="7">
                  <c:v>936.95</c:v>
                </c:pt>
                <c:pt idx="8">
                  <c:v>55.22</c:v>
                </c:pt>
                <c:pt idx="9">
                  <c:v>376.34</c:v>
                </c:pt>
                <c:pt idx="10">
                  <c:v>27</c:v>
                </c:pt>
                <c:pt idx="11">
                  <c:v>286.63</c:v>
                </c:pt>
                <c:pt idx="12">
                  <c:v>72.88</c:v>
                </c:pt>
                <c:pt idx="13">
                  <c:v>46.16</c:v>
                </c:pt>
                <c:pt idx="14">
                  <c:v>25.91</c:v>
                </c:pt>
                <c:pt idx="15">
                  <c:v>60.4</c:v>
                </c:pt>
                <c:pt idx="16">
                  <c:v>1.7</c:v>
                </c:pt>
                <c:pt idx="17">
                  <c:v>2.0099999999999998</c:v>
                </c:pt>
                <c:pt idx="18">
                  <c:v>72.819999999999993</c:v>
                </c:pt>
                <c:pt idx="19">
                  <c:v>28.07</c:v>
                </c:pt>
                <c:pt idx="20">
                  <c:v>19.510000000000002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2-4DC1-9271-890BCE900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616448"/>
        <c:axId val="282616056"/>
      </c:barChart>
      <c:lineChart>
        <c:grouping val="standard"/>
        <c:varyColors val="0"/>
        <c:ser>
          <c:idx val="0"/>
          <c:order val="0"/>
          <c:tx>
            <c:strRef>
              <c:f>Outages!$W$26</c:f>
              <c:strCache>
                <c:ptCount val="1"/>
                <c:pt idx="0">
                  <c:v>Count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1.5852047556142685E-2"/>
                  <c:y val="-1.394335320627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72-4DC1-9271-890BCE9009D4}"/>
                </c:ext>
              </c:extLst>
            </c:dLbl>
            <c:dLbl>
              <c:idx val="12"/>
              <c:layout>
                <c:manualLayout>
                  <c:x val="4.3579653311847768E-3"/>
                  <c:y val="-5.446621147114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972-4DC1-9271-890BCE9009D4}"/>
                </c:ext>
              </c:extLst>
            </c:dLbl>
            <c:dLbl>
              <c:idx val="13"/>
              <c:layout>
                <c:manualLayout>
                  <c:x val="1.0894913327961941E-2"/>
                  <c:y val="-4.538850955928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72-4DC1-9271-890BCE900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Outages!$V$27:$V$47</c:f>
              <c:numCache>
                <c:formatCode>mmm\-yy</c:formatCode>
                <c:ptCount val="21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  <c:pt idx="9">
                  <c:v>42461</c:v>
                </c:pt>
                <c:pt idx="10">
                  <c:v>42491</c:v>
                </c:pt>
                <c:pt idx="11">
                  <c:v>42522</c:v>
                </c:pt>
                <c:pt idx="12">
                  <c:v>42552</c:v>
                </c:pt>
                <c:pt idx="13">
                  <c:v>42583</c:v>
                </c:pt>
                <c:pt idx="14">
                  <c:v>42614</c:v>
                </c:pt>
                <c:pt idx="15">
                  <c:v>42644</c:v>
                </c:pt>
                <c:pt idx="16">
                  <c:v>42675</c:v>
                </c:pt>
                <c:pt idx="17">
                  <c:v>42705</c:v>
                </c:pt>
                <c:pt idx="18">
                  <c:v>42736</c:v>
                </c:pt>
                <c:pt idx="19">
                  <c:v>42767</c:v>
                </c:pt>
                <c:pt idx="20">
                  <c:v>42795</c:v>
                </c:pt>
              </c:numCache>
            </c:numRef>
          </c:cat>
          <c:val>
            <c:numRef>
              <c:f>Outages!$W$27:$W$47</c:f>
              <c:numCache>
                <c:formatCode>General</c:formatCode>
                <c:ptCount val="21"/>
                <c:pt idx="0">
                  <c:v>32</c:v>
                </c:pt>
                <c:pt idx="1">
                  <c:v>29</c:v>
                </c:pt>
                <c:pt idx="2">
                  <c:v>23</c:v>
                </c:pt>
                <c:pt idx="3">
                  <c:v>21</c:v>
                </c:pt>
                <c:pt idx="4">
                  <c:v>13</c:v>
                </c:pt>
                <c:pt idx="5">
                  <c:v>9</c:v>
                </c:pt>
                <c:pt idx="6">
                  <c:v>12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  <c:pt idx="10">
                  <c:v>4</c:v>
                </c:pt>
                <c:pt idx="11">
                  <c:v>13</c:v>
                </c:pt>
                <c:pt idx="12">
                  <c:v>8</c:v>
                </c:pt>
                <c:pt idx="13">
                  <c:v>8</c:v>
                </c:pt>
                <c:pt idx="14">
                  <c:v>5</c:v>
                </c:pt>
                <c:pt idx="15">
                  <c:v>10</c:v>
                </c:pt>
                <c:pt idx="16">
                  <c:v>3</c:v>
                </c:pt>
                <c:pt idx="17">
                  <c:v>2</c:v>
                </c:pt>
                <c:pt idx="18">
                  <c:v>8</c:v>
                </c:pt>
                <c:pt idx="19">
                  <c:v>6</c:v>
                </c:pt>
                <c:pt idx="2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72-4DC1-9271-890BCE900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934400"/>
        <c:axId val="282615664"/>
      </c:lineChart>
      <c:dateAx>
        <c:axId val="314934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615664"/>
        <c:crosses val="autoZero"/>
        <c:auto val="1"/>
        <c:lblOffset val="100"/>
        <c:baseTimeUnit val="months"/>
      </c:dateAx>
      <c:valAx>
        <c:axId val="28261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34400"/>
        <c:crosses val="autoZero"/>
        <c:crossBetween val="between"/>
      </c:valAx>
      <c:valAx>
        <c:axId val="2826160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Total_Hours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616448"/>
        <c:crosses val="max"/>
        <c:crossBetween val="between"/>
      </c:valAx>
      <c:dateAx>
        <c:axId val="28261644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8261605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613247338965028E-2"/>
          <c:y val="0.18869707434707886"/>
          <c:w val="0.8911557801547394"/>
          <c:h val="0.49600759383663945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PowerPoint]AIM'!$B$3</c:f>
              <c:strCache>
                <c:ptCount val="1"/>
                <c:pt idx="0">
                  <c:v>Critical (24/7)</c:v>
                </c:pt>
              </c:strCache>
            </c:strRef>
          </c:tx>
          <c:spPr>
            <a:ln w="12700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'[Chart in Microsoft PowerPoint]AIM'!$C$2:$AF$2</c:f>
              <c:strCache>
                <c:ptCount val="25"/>
                <c:pt idx="0">
                  <c:v>Mar 15</c:v>
                </c:pt>
                <c:pt idx="1">
                  <c:v>Apr 15</c:v>
                </c:pt>
                <c:pt idx="2">
                  <c:v>May 15</c:v>
                </c:pt>
                <c:pt idx="3">
                  <c:v>Jun 15</c:v>
                </c:pt>
                <c:pt idx="4">
                  <c:v>Jul 15</c:v>
                </c:pt>
                <c:pt idx="5">
                  <c:v>Aug 15</c:v>
                </c:pt>
                <c:pt idx="6">
                  <c:v>Sep 15</c:v>
                </c:pt>
                <c:pt idx="7">
                  <c:v>Oct 15</c:v>
                </c:pt>
                <c:pt idx="8">
                  <c:v>Nov 15</c:v>
                </c:pt>
                <c:pt idx="9">
                  <c:v>Dec 15</c:v>
                </c:pt>
                <c:pt idx="10">
                  <c:v>Jan 16</c:v>
                </c:pt>
                <c:pt idx="11">
                  <c:v>Feb 16</c:v>
                </c:pt>
                <c:pt idx="12">
                  <c:v>Mar 16</c:v>
                </c:pt>
                <c:pt idx="13">
                  <c:v>Apr 16</c:v>
                </c:pt>
                <c:pt idx="14">
                  <c:v>May 16</c:v>
                </c:pt>
                <c:pt idx="15">
                  <c:v>Jun 16</c:v>
                </c:pt>
                <c:pt idx="16">
                  <c:v>Jul 16</c:v>
                </c:pt>
                <c:pt idx="17">
                  <c:v>Aug 16</c:v>
                </c:pt>
                <c:pt idx="18">
                  <c:v>Sep 16</c:v>
                </c:pt>
                <c:pt idx="19">
                  <c:v>Oct 16</c:v>
                </c:pt>
                <c:pt idx="20">
                  <c:v>Nov 16</c:v>
                </c:pt>
                <c:pt idx="21">
                  <c:v>Dec 16</c:v>
                </c:pt>
                <c:pt idx="22">
                  <c:v>Jan 17</c:v>
                </c:pt>
                <c:pt idx="23">
                  <c:v>Feb 17</c:v>
                </c:pt>
                <c:pt idx="24">
                  <c:v>Mar 17</c:v>
                </c:pt>
              </c:strCache>
              <c:extLst/>
            </c:strRef>
          </c:cat>
          <c:val>
            <c:numRef>
              <c:f>'[Chart in Microsoft PowerPoint]AIM'!$C$3:$AF$3</c:f>
              <c:numCache>
                <c:formatCode>0.00%</c:formatCode>
                <c:ptCount val="25"/>
                <c:pt idx="0">
                  <c:v>0.99619999999999997</c:v>
                </c:pt>
                <c:pt idx="1">
                  <c:v>0.99760000000000004</c:v>
                </c:pt>
                <c:pt idx="2">
                  <c:v>0.99950000000000006</c:v>
                </c:pt>
                <c:pt idx="3">
                  <c:v>0.99670000000000003</c:v>
                </c:pt>
                <c:pt idx="4">
                  <c:v>0.9506</c:v>
                </c:pt>
                <c:pt idx="5">
                  <c:v>0.98619999999999997</c:v>
                </c:pt>
                <c:pt idx="6">
                  <c:v>0.97250000000000003</c:v>
                </c:pt>
                <c:pt idx="7">
                  <c:v>0.99450000000000005</c:v>
                </c:pt>
                <c:pt idx="8">
                  <c:v>0.99880000000000002</c:v>
                </c:pt>
                <c:pt idx="9">
                  <c:v>0.99209999999999998</c:v>
                </c:pt>
                <c:pt idx="10">
                  <c:v>0.98980000000000001</c:v>
                </c:pt>
                <c:pt idx="11">
                  <c:v>0.96060000000000001</c:v>
                </c:pt>
                <c:pt idx="12">
                  <c:v>0.98660000000000003</c:v>
                </c:pt>
                <c:pt idx="13">
                  <c:v>0.99709999999999999</c:v>
                </c:pt>
                <c:pt idx="14">
                  <c:v>0.99770000000000003</c:v>
                </c:pt>
                <c:pt idx="15">
                  <c:v>0.98260000000000003</c:v>
                </c:pt>
                <c:pt idx="16">
                  <c:v>0.98980000000000001</c:v>
                </c:pt>
                <c:pt idx="17">
                  <c:v>0.997</c:v>
                </c:pt>
                <c:pt idx="18">
                  <c:v>0.99650000000000005</c:v>
                </c:pt>
                <c:pt idx="19">
                  <c:v>0.99180000000000001</c:v>
                </c:pt>
                <c:pt idx="20">
                  <c:v>0.99980000000000002</c:v>
                </c:pt>
                <c:pt idx="21">
                  <c:v>0.99980000000000002</c:v>
                </c:pt>
                <c:pt idx="22">
                  <c:v>0.99280000000000002</c:v>
                </c:pt>
                <c:pt idx="23">
                  <c:v>0.99829999999999997</c:v>
                </c:pt>
                <c:pt idx="24">
                  <c:v>0.995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F2F-4A0F-8FF0-23C258F70504}"/>
            </c:ext>
          </c:extLst>
        </c:ser>
        <c:ser>
          <c:idx val="1"/>
          <c:order val="1"/>
          <c:tx>
            <c:strRef>
              <c:f>'[Chart in Microsoft PowerPoint]AIM'!$B$4</c:f>
              <c:strCache>
                <c:ptCount val="1"/>
                <c:pt idx="0">
                  <c:v>Critical (8AM-5PM)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'[Chart in Microsoft PowerPoint]AIM'!$C$2:$AF$2</c:f>
              <c:strCache>
                <c:ptCount val="25"/>
                <c:pt idx="0">
                  <c:v>Mar 15</c:v>
                </c:pt>
                <c:pt idx="1">
                  <c:v>Apr 15</c:v>
                </c:pt>
                <c:pt idx="2">
                  <c:v>May 15</c:v>
                </c:pt>
                <c:pt idx="3">
                  <c:v>Jun 15</c:v>
                </c:pt>
                <c:pt idx="4">
                  <c:v>Jul 15</c:v>
                </c:pt>
                <c:pt idx="5">
                  <c:v>Aug 15</c:v>
                </c:pt>
                <c:pt idx="6">
                  <c:v>Sep 15</c:v>
                </c:pt>
                <c:pt idx="7">
                  <c:v>Oct 15</c:v>
                </c:pt>
                <c:pt idx="8">
                  <c:v>Nov 15</c:v>
                </c:pt>
                <c:pt idx="9">
                  <c:v>Dec 15</c:v>
                </c:pt>
                <c:pt idx="10">
                  <c:v>Jan 16</c:v>
                </c:pt>
                <c:pt idx="11">
                  <c:v>Feb 16</c:v>
                </c:pt>
                <c:pt idx="12">
                  <c:v>Mar 16</c:v>
                </c:pt>
                <c:pt idx="13">
                  <c:v>Apr 16</c:v>
                </c:pt>
                <c:pt idx="14">
                  <c:v>May 16</c:v>
                </c:pt>
                <c:pt idx="15">
                  <c:v>Jun 16</c:v>
                </c:pt>
                <c:pt idx="16">
                  <c:v>Jul 16</c:v>
                </c:pt>
                <c:pt idx="17">
                  <c:v>Aug 16</c:v>
                </c:pt>
                <c:pt idx="18">
                  <c:v>Sep 16</c:v>
                </c:pt>
                <c:pt idx="19">
                  <c:v>Oct 16</c:v>
                </c:pt>
                <c:pt idx="20">
                  <c:v>Nov 16</c:v>
                </c:pt>
                <c:pt idx="21">
                  <c:v>Dec 16</c:v>
                </c:pt>
                <c:pt idx="22">
                  <c:v>Jan 17</c:v>
                </c:pt>
                <c:pt idx="23">
                  <c:v>Feb 17</c:v>
                </c:pt>
                <c:pt idx="24">
                  <c:v>Mar 17</c:v>
                </c:pt>
              </c:strCache>
              <c:extLst/>
            </c:strRef>
          </c:cat>
          <c:val>
            <c:numRef>
              <c:f>'[Chart in Microsoft PowerPoint]AIM'!$C$4:$AF$4</c:f>
              <c:numCache>
                <c:formatCode>General</c:formatCode>
                <c:ptCount val="25"/>
                <c:pt idx="4" formatCode="0.00%">
                  <c:v>0.96699999999999997</c:v>
                </c:pt>
                <c:pt idx="5" formatCode="0.00%">
                  <c:v>0.99160000000000004</c:v>
                </c:pt>
                <c:pt idx="6" formatCode="0.00%">
                  <c:v>0.98119999999999996</c:v>
                </c:pt>
                <c:pt idx="7" formatCode="0.00%">
                  <c:v>0.98929999999999996</c:v>
                </c:pt>
                <c:pt idx="8" formatCode="0.00%">
                  <c:v>0.99709999999999999</c:v>
                </c:pt>
                <c:pt idx="9" formatCode="0.00%">
                  <c:v>0.99180000000000001</c:v>
                </c:pt>
                <c:pt idx="10" formatCode="0.00%">
                  <c:v>0.99260000000000004</c:v>
                </c:pt>
                <c:pt idx="11" formatCode="0.00%">
                  <c:v>0.92230000000000001</c:v>
                </c:pt>
                <c:pt idx="12" formatCode="0.00%">
                  <c:v>0.98050000000000004</c:v>
                </c:pt>
                <c:pt idx="13" formatCode="0.00%">
                  <c:v>0.99939999999999996</c:v>
                </c:pt>
                <c:pt idx="14" formatCode="0.00%">
                  <c:v>0.995</c:v>
                </c:pt>
                <c:pt idx="15" formatCode="0.00%">
                  <c:v>0.98340000000000005</c:v>
                </c:pt>
                <c:pt idx="16" formatCode="0.00%">
                  <c:v>0.99180000000000001</c:v>
                </c:pt>
                <c:pt idx="17" formatCode="0.00%">
                  <c:v>0.99139999999999995</c:v>
                </c:pt>
                <c:pt idx="18" formatCode="0.00%">
                  <c:v>0.99590000000000001</c:v>
                </c:pt>
                <c:pt idx="19" formatCode="0.00%">
                  <c:v>0.98899999999999999</c:v>
                </c:pt>
                <c:pt idx="20" formatCode="0.00%">
                  <c:v>0.99950000000000006</c:v>
                </c:pt>
                <c:pt idx="21" formatCode="0.00%">
                  <c:v>0.99929999999999997</c:v>
                </c:pt>
                <c:pt idx="22" formatCode="0.00%">
                  <c:v>0.99409999999999998</c:v>
                </c:pt>
                <c:pt idx="23" formatCode="0.00%">
                  <c:v>0.99939999999999996</c:v>
                </c:pt>
                <c:pt idx="24" formatCode="0.00%">
                  <c:v>0.99080000000000001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F2F-4A0F-8FF0-23C258F70504}"/>
            </c:ext>
          </c:extLst>
        </c:ser>
        <c:ser>
          <c:idx val="2"/>
          <c:order val="2"/>
          <c:tx>
            <c:strRef>
              <c:f>'[Chart in Microsoft PowerPoint]AIM'!$B$5</c:f>
              <c:strCache>
                <c:ptCount val="1"/>
                <c:pt idx="0">
                  <c:v>High(24/7)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'[Chart in Microsoft PowerPoint]AIM'!$C$2:$AF$2</c:f>
              <c:strCache>
                <c:ptCount val="25"/>
                <c:pt idx="0">
                  <c:v>Mar 15</c:v>
                </c:pt>
                <c:pt idx="1">
                  <c:v>Apr 15</c:v>
                </c:pt>
                <c:pt idx="2">
                  <c:v>May 15</c:v>
                </c:pt>
                <c:pt idx="3">
                  <c:v>Jun 15</c:v>
                </c:pt>
                <c:pt idx="4">
                  <c:v>Jul 15</c:v>
                </c:pt>
                <c:pt idx="5">
                  <c:v>Aug 15</c:v>
                </c:pt>
                <c:pt idx="6">
                  <c:v>Sep 15</c:v>
                </c:pt>
                <c:pt idx="7">
                  <c:v>Oct 15</c:v>
                </c:pt>
                <c:pt idx="8">
                  <c:v>Nov 15</c:v>
                </c:pt>
                <c:pt idx="9">
                  <c:v>Dec 15</c:v>
                </c:pt>
                <c:pt idx="10">
                  <c:v>Jan 16</c:v>
                </c:pt>
                <c:pt idx="11">
                  <c:v>Feb 16</c:v>
                </c:pt>
                <c:pt idx="12">
                  <c:v>Mar 16</c:v>
                </c:pt>
                <c:pt idx="13">
                  <c:v>Apr 16</c:v>
                </c:pt>
                <c:pt idx="14">
                  <c:v>May 16</c:v>
                </c:pt>
                <c:pt idx="15">
                  <c:v>Jun 16</c:v>
                </c:pt>
                <c:pt idx="16">
                  <c:v>Jul 16</c:v>
                </c:pt>
                <c:pt idx="17">
                  <c:v>Aug 16</c:v>
                </c:pt>
                <c:pt idx="18">
                  <c:v>Sep 16</c:v>
                </c:pt>
                <c:pt idx="19">
                  <c:v>Oct 16</c:v>
                </c:pt>
                <c:pt idx="20">
                  <c:v>Nov 16</c:v>
                </c:pt>
                <c:pt idx="21">
                  <c:v>Dec 16</c:v>
                </c:pt>
                <c:pt idx="22">
                  <c:v>Jan 17</c:v>
                </c:pt>
                <c:pt idx="23">
                  <c:v>Feb 17</c:v>
                </c:pt>
                <c:pt idx="24">
                  <c:v>Mar 17</c:v>
                </c:pt>
              </c:strCache>
              <c:extLst/>
            </c:strRef>
          </c:cat>
          <c:val>
            <c:numRef>
              <c:f>'[Chart in Microsoft PowerPoint]AIM'!$C$5:$AF$5</c:f>
              <c:numCache>
                <c:formatCode>0.00%</c:formatCode>
                <c:ptCount val="25"/>
                <c:pt idx="0">
                  <c:v>0.99350000000000005</c:v>
                </c:pt>
                <c:pt idx="1">
                  <c:v>0.99139999999999995</c:v>
                </c:pt>
                <c:pt idx="2">
                  <c:v>1</c:v>
                </c:pt>
                <c:pt idx="3">
                  <c:v>0.996</c:v>
                </c:pt>
                <c:pt idx="4">
                  <c:v>0.999</c:v>
                </c:pt>
                <c:pt idx="5">
                  <c:v>0.99439999999999995</c:v>
                </c:pt>
                <c:pt idx="6">
                  <c:v>0.99939999999999996</c:v>
                </c:pt>
                <c:pt idx="7">
                  <c:v>0.99939999999999996</c:v>
                </c:pt>
                <c:pt idx="8">
                  <c:v>0.99960000000000004</c:v>
                </c:pt>
                <c:pt idx="9">
                  <c:v>1</c:v>
                </c:pt>
                <c:pt idx="10">
                  <c:v>0.99019999999999997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0.99990000000000001</c:v>
                </c:pt>
                <c:pt idx="15">
                  <c:v>0.99723529411764678</c:v>
                </c:pt>
                <c:pt idx="16">
                  <c:v>1</c:v>
                </c:pt>
                <c:pt idx="17">
                  <c:v>0.99980000000000002</c:v>
                </c:pt>
                <c:pt idx="18">
                  <c:v>0.99990000000000001</c:v>
                </c:pt>
                <c:pt idx="19">
                  <c:v>0.99990000000000001</c:v>
                </c:pt>
                <c:pt idx="20">
                  <c:v>1</c:v>
                </c:pt>
                <c:pt idx="21">
                  <c:v>0.99960000000000004</c:v>
                </c:pt>
                <c:pt idx="22">
                  <c:v>0.99990000000000001</c:v>
                </c:pt>
                <c:pt idx="23">
                  <c:v>1</c:v>
                </c:pt>
                <c:pt idx="24">
                  <c:v>0.99919999999999998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F2F-4A0F-8FF0-23C258F70504}"/>
            </c:ext>
          </c:extLst>
        </c:ser>
        <c:ser>
          <c:idx val="3"/>
          <c:order val="3"/>
          <c:tx>
            <c:strRef>
              <c:f>'[Chart in Microsoft PowerPoint]AIM'!$B$6</c:f>
              <c:strCache>
                <c:ptCount val="1"/>
                <c:pt idx="0">
                  <c:v>Essential (5AM- 12AM)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'[Chart in Microsoft PowerPoint]AIM'!$C$2:$AF$2</c:f>
              <c:strCache>
                <c:ptCount val="25"/>
                <c:pt idx="0">
                  <c:v>Mar 15</c:v>
                </c:pt>
                <c:pt idx="1">
                  <c:v>Apr 15</c:v>
                </c:pt>
                <c:pt idx="2">
                  <c:v>May 15</c:v>
                </c:pt>
                <c:pt idx="3">
                  <c:v>Jun 15</c:v>
                </c:pt>
                <c:pt idx="4">
                  <c:v>Jul 15</c:v>
                </c:pt>
                <c:pt idx="5">
                  <c:v>Aug 15</c:v>
                </c:pt>
                <c:pt idx="6">
                  <c:v>Sep 15</c:v>
                </c:pt>
                <c:pt idx="7">
                  <c:v>Oct 15</c:v>
                </c:pt>
                <c:pt idx="8">
                  <c:v>Nov 15</c:v>
                </c:pt>
                <c:pt idx="9">
                  <c:v>Dec 15</c:v>
                </c:pt>
                <c:pt idx="10">
                  <c:v>Jan 16</c:v>
                </c:pt>
                <c:pt idx="11">
                  <c:v>Feb 16</c:v>
                </c:pt>
                <c:pt idx="12">
                  <c:v>Mar 16</c:v>
                </c:pt>
                <c:pt idx="13">
                  <c:v>Apr 16</c:v>
                </c:pt>
                <c:pt idx="14">
                  <c:v>May 16</c:v>
                </c:pt>
                <c:pt idx="15">
                  <c:v>Jun 16</c:v>
                </c:pt>
                <c:pt idx="16">
                  <c:v>Jul 16</c:v>
                </c:pt>
                <c:pt idx="17">
                  <c:v>Aug 16</c:v>
                </c:pt>
                <c:pt idx="18">
                  <c:v>Sep 16</c:v>
                </c:pt>
                <c:pt idx="19">
                  <c:v>Oct 16</c:v>
                </c:pt>
                <c:pt idx="20">
                  <c:v>Nov 16</c:v>
                </c:pt>
                <c:pt idx="21">
                  <c:v>Dec 16</c:v>
                </c:pt>
                <c:pt idx="22">
                  <c:v>Jan 17</c:v>
                </c:pt>
                <c:pt idx="23">
                  <c:v>Feb 17</c:v>
                </c:pt>
                <c:pt idx="24">
                  <c:v>Mar 17</c:v>
                </c:pt>
              </c:strCache>
              <c:extLst/>
            </c:strRef>
          </c:cat>
          <c:val>
            <c:numRef>
              <c:f>'[Chart in Microsoft PowerPoint]AIM'!$C$6:$AF$6</c:f>
              <c:numCache>
                <c:formatCode>0.00%</c:formatCode>
                <c:ptCount val="25"/>
                <c:pt idx="0">
                  <c:v>1</c:v>
                </c:pt>
                <c:pt idx="1">
                  <c:v>0.99980000000000002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0.99980000000000002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0.99980588235294121</c:v>
                </c:pt>
                <c:pt idx="16">
                  <c:v>1</c:v>
                </c:pt>
                <c:pt idx="17">
                  <c:v>0.99839999999999995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0.99990000000000001</c:v>
                </c:pt>
                <c:pt idx="23">
                  <c:v>1</c:v>
                </c:pt>
                <c:pt idx="24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9F2F-4A0F-8FF0-23C258F70504}"/>
            </c:ext>
          </c:extLst>
        </c:ser>
        <c:ser>
          <c:idx val="4"/>
          <c:order val="4"/>
          <c:tx>
            <c:strRef>
              <c:f>'[Chart in Microsoft PowerPoint]AIM'!$B$7</c:f>
              <c:strCache>
                <c:ptCount val="1"/>
                <c:pt idx="0">
                  <c:v>Important (7AM-7PM)</c:v>
                </c:pt>
              </c:strCache>
            </c:strRef>
          </c:tx>
          <c:spPr>
            <a:ln w="12700" cap="rnd">
              <a:solidFill>
                <a:srgbClr val="7EB0D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'[Chart in Microsoft PowerPoint]AIM'!$C$2:$AF$2</c:f>
              <c:strCache>
                <c:ptCount val="25"/>
                <c:pt idx="0">
                  <c:v>Mar 15</c:v>
                </c:pt>
                <c:pt idx="1">
                  <c:v>Apr 15</c:v>
                </c:pt>
                <c:pt idx="2">
                  <c:v>May 15</c:v>
                </c:pt>
                <c:pt idx="3">
                  <c:v>Jun 15</c:v>
                </c:pt>
                <c:pt idx="4">
                  <c:v>Jul 15</c:v>
                </c:pt>
                <c:pt idx="5">
                  <c:v>Aug 15</c:v>
                </c:pt>
                <c:pt idx="6">
                  <c:v>Sep 15</c:v>
                </c:pt>
                <c:pt idx="7">
                  <c:v>Oct 15</c:v>
                </c:pt>
                <c:pt idx="8">
                  <c:v>Nov 15</c:v>
                </c:pt>
                <c:pt idx="9">
                  <c:v>Dec 15</c:v>
                </c:pt>
                <c:pt idx="10">
                  <c:v>Jan 16</c:v>
                </c:pt>
                <c:pt idx="11">
                  <c:v>Feb 16</c:v>
                </c:pt>
                <c:pt idx="12">
                  <c:v>Mar 16</c:v>
                </c:pt>
                <c:pt idx="13">
                  <c:v>Apr 16</c:v>
                </c:pt>
                <c:pt idx="14">
                  <c:v>May 16</c:v>
                </c:pt>
                <c:pt idx="15">
                  <c:v>Jun 16</c:v>
                </c:pt>
                <c:pt idx="16">
                  <c:v>Jul 16</c:v>
                </c:pt>
                <c:pt idx="17">
                  <c:v>Aug 16</c:v>
                </c:pt>
                <c:pt idx="18">
                  <c:v>Sep 16</c:v>
                </c:pt>
                <c:pt idx="19">
                  <c:v>Oct 16</c:v>
                </c:pt>
                <c:pt idx="20">
                  <c:v>Nov 16</c:v>
                </c:pt>
                <c:pt idx="21">
                  <c:v>Dec 16</c:v>
                </c:pt>
                <c:pt idx="22">
                  <c:v>Jan 17</c:v>
                </c:pt>
                <c:pt idx="23">
                  <c:v>Feb 17</c:v>
                </c:pt>
                <c:pt idx="24">
                  <c:v>Mar 17</c:v>
                </c:pt>
              </c:strCache>
              <c:extLst/>
            </c:strRef>
          </c:cat>
          <c:val>
            <c:numRef>
              <c:f>'[Chart in Microsoft PowerPoint]AIM'!$C$7:$AF$7</c:f>
              <c:numCache>
                <c:formatCode>0.00%</c:formatCode>
                <c:ptCount val="25"/>
                <c:pt idx="0">
                  <c:v>0.99919999999999998</c:v>
                </c:pt>
                <c:pt idx="1">
                  <c:v>0.99890000000000001</c:v>
                </c:pt>
                <c:pt idx="2">
                  <c:v>0.99980000000000002</c:v>
                </c:pt>
                <c:pt idx="3">
                  <c:v>0.99770000000000003</c:v>
                </c:pt>
                <c:pt idx="4">
                  <c:v>0.99939999999999996</c:v>
                </c:pt>
                <c:pt idx="5">
                  <c:v>0.99909999999999999</c:v>
                </c:pt>
                <c:pt idx="6">
                  <c:v>0.99739999999999995</c:v>
                </c:pt>
                <c:pt idx="7">
                  <c:v>1</c:v>
                </c:pt>
                <c:pt idx="8">
                  <c:v>0.99960000000000004</c:v>
                </c:pt>
                <c:pt idx="9">
                  <c:v>1</c:v>
                </c:pt>
                <c:pt idx="10">
                  <c:v>0.99990000000000001</c:v>
                </c:pt>
                <c:pt idx="11">
                  <c:v>1</c:v>
                </c:pt>
                <c:pt idx="12">
                  <c:v>0.99939999999999996</c:v>
                </c:pt>
                <c:pt idx="13">
                  <c:v>0.99950000000000006</c:v>
                </c:pt>
                <c:pt idx="14">
                  <c:v>0.99950000000000006</c:v>
                </c:pt>
                <c:pt idx="15">
                  <c:v>0.99919411764705879</c:v>
                </c:pt>
                <c:pt idx="16">
                  <c:v>1</c:v>
                </c:pt>
                <c:pt idx="17">
                  <c:v>0.99890000000000001</c:v>
                </c:pt>
                <c:pt idx="18">
                  <c:v>0.99929999999999997</c:v>
                </c:pt>
                <c:pt idx="19">
                  <c:v>0.99970000000000003</c:v>
                </c:pt>
                <c:pt idx="20">
                  <c:v>1</c:v>
                </c:pt>
                <c:pt idx="21">
                  <c:v>0.99980000000000002</c:v>
                </c:pt>
                <c:pt idx="22">
                  <c:v>0.99970000000000003</c:v>
                </c:pt>
                <c:pt idx="23">
                  <c:v>0.99970000000000003</c:v>
                </c:pt>
                <c:pt idx="24">
                  <c:v>1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9F2F-4A0F-8FF0-23C258F70504}"/>
            </c:ext>
          </c:extLst>
        </c:ser>
        <c:ser>
          <c:idx val="5"/>
          <c:order val="5"/>
          <c:tx>
            <c:strRef>
              <c:f>'[Chart in Microsoft PowerPoint]AIM'!$B$8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'[Chart in Microsoft PowerPoint]AIM'!$C$2:$AF$2</c:f>
              <c:strCache>
                <c:ptCount val="25"/>
                <c:pt idx="0">
                  <c:v>Mar 15</c:v>
                </c:pt>
                <c:pt idx="1">
                  <c:v>Apr 15</c:v>
                </c:pt>
                <c:pt idx="2">
                  <c:v>May 15</c:v>
                </c:pt>
                <c:pt idx="3">
                  <c:v>Jun 15</c:v>
                </c:pt>
                <c:pt idx="4">
                  <c:v>Jul 15</c:v>
                </c:pt>
                <c:pt idx="5">
                  <c:v>Aug 15</c:v>
                </c:pt>
                <c:pt idx="6">
                  <c:v>Sep 15</c:v>
                </c:pt>
                <c:pt idx="7">
                  <c:v>Oct 15</c:v>
                </c:pt>
                <c:pt idx="8">
                  <c:v>Nov 15</c:v>
                </c:pt>
                <c:pt idx="9">
                  <c:v>Dec 15</c:v>
                </c:pt>
                <c:pt idx="10">
                  <c:v>Jan 16</c:v>
                </c:pt>
                <c:pt idx="11">
                  <c:v>Feb 16</c:v>
                </c:pt>
                <c:pt idx="12">
                  <c:v>Mar 16</c:v>
                </c:pt>
                <c:pt idx="13">
                  <c:v>Apr 16</c:v>
                </c:pt>
                <c:pt idx="14">
                  <c:v>May 16</c:v>
                </c:pt>
                <c:pt idx="15">
                  <c:v>Jun 16</c:v>
                </c:pt>
                <c:pt idx="16">
                  <c:v>Jul 16</c:v>
                </c:pt>
                <c:pt idx="17">
                  <c:v>Aug 16</c:v>
                </c:pt>
                <c:pt idx="18">
                  <c:v>Sep 16</c:v>
                </c:pt>
                <c:pt idx="19">
                  <c:v>Oct 16</c:v>
                </c:pt>
                <c:pt idx="20">
                  <c:v>Nov 16</c:v>
                </c:pt>
                <c:pt idx="21">
                  <c:v>Dec 16</c:v>
                </c:pt>
                <c:pt idx="22">
                  <c:v>Jan 17</c:v>
                </c:pt>
                <c:pt idx="23">
                  <c:v>Feb 17</c:v>
                </c:pt>
                <c:pt idx="24">
                  <c:v>Mar 17</c:v>
                </c:pt>
              </c:strCache>
              <c:extLst/>
            </c:strRef>
          </c:cat>
          <c:val>
            <c:numRef>
              <c:f>'[Chart in Microsoft PowerPoint]AIM'!$C$8:$AF$8</c:f>
              <c:numCache>
                <c:formatCode>0.00%</c:formatCode>
                <c:ptCount val="25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0.99</c:v>
                </c:pt>
                <c:pt idx="9">
                  <c:v>0.99</c:v>
                </c:pt>
                <c:pt idx="10">
                  <c:v>0.99</c:v>
                </c:pt>
                <c:pt idx="11">
                  <c:v>0.99</c:v>
                </c:pt>
                <c:pt idx="12">
                  <c:v>0.99</c:v>
                </c:pt>
                <c:pt idx="13">
                  <c:v>0.99</c:v>
                </c:pt>
                <c:pt idx="14">
                  <c:v>0.99</c:v>
                </c:pt>
                <c:pt idx="15">
                  <c:v>0.99</c:v>
                </c:pt>
                <c:pt idx="16">
                  <c:v>0.99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0.99</c:v>
                </c:pt>
                <c:pt idx="21">
                  <c:v>0.99</c:v>
                </c:pt>
                <c:pt idx="22">
                  <c:v>0.99</c:v>
                </c:pt>
                <c:pt idx="23">
                  <c:v>0.99</c:v>
                </c:pt>
                <c:pt idx="24">
                  <c:v>0.99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9F2F-4A0F-8FF0-23C258F70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9945256"/>
        <c:axId val="779944864"/>
        <c:extLst/>
      </c:lineChart>
      <c:dateAx>
        <c:axId val="77994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944864"/>
        <c:crosses val="autoZero"/>
        <c:auto val="0"/>
        <c:lblOffset val="100"/>
        <c:baseTimeUnit val="days"/>
        <c:majorUnit val="1"/>
      </c:dateAx>
      <c:valAx>
        <c:axId val="779944864"/>
        <c:scaling>
          <c:orientation val="minMax"/>
          <c:max val="1.01"/>
          <c:min val="0.91500000000000004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945256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554893919431141E-2"/>
          <c:y val="0.85488764150597885"/>
          <c:w val="0.93742658828752856"/>
          <c:h val="0.1097315219265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Information</a:t>
            </a:r>
            <a:r>
              <a:rPr lang="en-US" sz="2000" baseline="0" dirty="0"/>
              <a:t> Security Performance </a:t>
            </a:r>
            <a:r>
              <a:rPr lang="en-US" sz="2000" baseline="0" dirty="0" smtClean="0"/>
              <a:t>Year-to-Date</a:t>
            </a:r>
            <a:endParaRPr lang="en-US" sz="2000" baseline="0" dirty="0"/>
          </a:p>
          <a:p>
            <a:pPr>
              <a:defRPr sz="2000"/>
            </a:pPr>
            <a:endParaRPr lang="en-US" sz="2000" dirty="0"/>
          </a:p>
        </c:rich>
      </c:tx>
      <c:layout>
        <c:manualLayout>
          <c:xMode val="edge"/>
          <c:yMode val="edge"/>
          <c:x val="0.15144444246181804"/>
          <c:y val="9.1629269418911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09350752383844"/>
          <c:y val="0.1927731923060273"/>
          <c:w val="0.76882074830725644"/>
          <c:h val="0.5845752586542762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Security!$A$3</c:f>
              <c:strCache>
                <c:ptCount val="1"/>
                <c:pt idx="0">
                  <c:v>Malware Attacks</c:v>
                </c:pt>
              </c:strCache>
            </c:strRef>
          </c:tx>
          <c:spPr>
            <a:solidFill>
              <a:srgbClr val="BC2B04"/>
            </a:solidFill>
            <a:ln>
              <a:solidFill>
                <a:srgbClr val="BC2B04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Security!$B$1:$Z$1</c:f>
              <c:numCache>
                <c:formatCode>mmm\ yy</c:formatCode>
                <c:ptCount val="13"/>
                <c:pt idx="0">
                  <c:v>42445</c:v>
                </c:pt>
                <c:pt idx="1">
                  <c:v>42476</c:v>
                </c:pt>
                <c:pt idx="2">
                  <c:v>42506</c:v>
                </c:pt>
                <c:pt idx="3">
                  <c:v>42537</c:v>
                </c:pt>
                <c:pt idx="4">
                  <c:v>42567</c:v>
                </c:pt>
                <c:pt idx="5">
                  <c:v>42598</c:v>
                </c:pt>
                <c:pt idx="6">
                  <c:v>42629</c:v>
                </c:pt>
                <c:pt idx="7">
                  <c:v>42659</c:v>
                </c:pt>
                <c:pt idx="8">
                  <c:v>42690</c:v>
                </c:pt>
                <c:pt idx="9">
                  <c:v>42720</c:v>
                </c:pt>
                <c:pt idx="10">
                  <c:v>42751</c:v>
                </c:pt>
                <c:pt idx="11">
                  <c:v>42782</c:v>
                </c:pt>
                <c:pt idx="12">
                  <c:v>42810</c:v>
                </c:pt>
              </c:numCache>
            </c:numRef>
          </c:cat>
          <c:val>
            <c:numRef>
              <c:f>Security!$B$3:$Z$3</c:f>
              <c:numCache>
                <c:formatCode>#,##0</c:formatCode>
                <c:ptCount val="13"/>
                <c:pt idx="0">
                  <c:v>55</c:v>
                </c:pt>
                <c:pt idx="1">
                  <c:v>54</c:v>
                </c:pt>
                <c:pt idx="2">
                  <c:v>61</c:v>
                </c:pt>
                <c:pt idx="3" formatCode="General">
                  <c:v>42</c:v>
                </c:pt>
                <c:pt idx="4">
                  <c:v>9</c:v>
                </c:pt>
                <c:pt idx="5">
                  <c:v>17</c:v>
                </c:pt>
                <c:pt idx="6">
                  <c:v>8</c:v>
                </c:pt>
                <c:pt idx="7">
                  <c:v>12</c:v>
                </c:pt>
                <c:pt idx="8">
                  <c:v>13</c:v>
                </c:pt>
                <c:pt idx="9">
                  <c:v>16</c:v>
                </c:pt>
                <c:pt idx="10">
                  <c:v>5</c:v>
                </c:pt>
                <c:pt idx="11">
                  <c:v>0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2C-8B4E-12424E8A4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573912"/>
        <c:axId val="448594688"/>
      </c:barChart>
      <c:lineChart>
        <c:grouping val="standard"/>
        <c:varyColors val="0"/>
        <c:ser>
          <c:idx val="0"/>
          <c:order val="0"/>
          <c:tx>
            <c:strRef>
              <c:f>Security!$A$2</c:f>
              <c:strCache>
                <c:ptCount val="1"/>
                <c:pt idx="0">
                  <c:v>Network Attacks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Security!$B$1:$Z$1</c:f>
              <c:numCache>
                <c:formatCode>mmm\ yy</c:formatCode>
                <c:ptCount val="13"/>
                <c:pt idx="0">
                  <c:v>42445</c:v>
                </c:pt>
                <c:pt idx="1">
                  <c:v>42476</c:v>
                </c:pt>
                <c:pt idx="2">
                  <c:v>42506</c:v>
                </c:pt>
                <c:pt idx="3">
                  <c:v>42537</c:v>
                </c:pt>
                <c:pt idx="4">
                  <c:v>42567</c:v>
                </c:pt>
                <c:pt idx="5">
                  <c:v>42598</c:v>
                </c:pt>
                <c:pt idx="6">
                  <c:v>42629</c:v>
                </c:pt>
                <c:pt idx="7">
                  <c:v>42659</c:v>
                </c:pt>
                <c:pt idx="8">
                  <c:v>42690</c:v>
                </c:pt>
                <c:pt idx="9">
                  <c:v>42720</c:v>
                </c:pt>
                <c:pt idx="10">
                  <c:v>42751</c:v>
                </c:pt>
                <c:pt idx="11">
                  <c:v>42782</c:v>
                </c:pt>
                <c:pt idx="12">
                  <c:v>42810</c:v>
                </c:pt>
              </c:numCache>
            </c:numRef>
          </c:cat>
          <c:val>
            <c:numRef>
              <c:f>Security!$B$2:$Z$2</c:f>
              <c:numCache>
                <c:formatCode>#,##0</c:formatCode>
                <c:ptCount val="13"/>
                <c:pt idx="0">
                  <c:v>34549</c:v>
                </c:pt>
                <c:pt idx="1">
                  <c:v>94897</c:v>
                </c:pt>
                <c:pt idx="2">
                  <c:v>10712</c:v>
                </c:pt>
                <c:pt idx="3" formatCode="General">
                  <c:v>29412</c:v>
                </c:pt>
                <c:pt idx="4">
                  <c:v>17963</c:v>
                </c:pt>
                <c:pt idx="5">
                  <c:v>73034</c:v>
                </c:pt>
                <c:pt idx="6">
                  <c:v>64503</c:v>
                </c:pt>
                <c:pt idx="7">
                  <c:v>66110</c:v>
                </c:pt>
                <c:pt idx="8">
                  <c:v>16872</c:v>
                </c:pt>
                <c:pt idx="9">
                  <c:v>15696</c:v>
                </c:pt>
                <c:pt idx="10">
                  <c:v>32437</c:v>
                </c:pt>
                <c:pt idx="11">
                  <c:v>27999</c:v>
                </c:pt>
                <c:pt idx="12">
                  <c:v>29313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36-492C-8B4E-12424E8A414B}"/>
            </c:ext>
          </c:extLst>
        </c:ser>
        <c:ser>
          <c:idx val="2"/>
          <c:order val="2"/>
          <c:tx>
            <c:strRef>
              <c:f>Security!$A$4</c:f>
              <c:strCache>
                <c:ptCount val="1"/>
                <c:pt idx="0">
                  <c:v>Email Spam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Security!$B$1:$Z$1</c:f>
              <c:numCache>
                <c:formatCode>mmm\ yy</c:formatCode>
                <c:ptCount val="13"/>
                <c:pt idx="0">
                  <c:v>42445</c:v>
                </c:pt>
                <c:pt idx="1">
                  <c:v>42476</c:v>
                </c:pt>
                <c:pt idx="2">
                  <c:v>42506</c:v>
                </c:pt>
                <c:pt idx="3">
                  <c:v>42537</c:v>
                </c:pt>
                <c:pt idx="4">
                  <c:v>42567</c:v>
                </c:pt>
                <c:pt idx="5">
                  <c:v>42598</c:v>
                </c:pt>
                <c:pt idx="6">
                  <c:v>42629</c:v>
                </c:pt>
                <c:pt idx="7">
                  <c:v>42659</c:v>
                </c:pt>
                <c:pt idx="8">
                  <c:v>42690</c:v>
                </c:pt>
                <c:pt idx="9">
                  <c:v>42720</c:v>
                </c:pt>
                <c:pt idx="10">
                  <c:v>42751</c:v>
                </c:pt>
                <c:pt idx="11">
                  <c:v>42782</c:v>
                </c:pt>
                <c:pt idx="12">
                  <c:v>42810</c:v>
                </c:pt>
              </c:numCache>
            </c:numRef>
          </c:cat>
          <c:val>
            <c:numRef>
              <c:f>Security!$B$4:$Z$4</c:f>
              <c:numCache>
                <c:formatCode>#,##0</c:formatCode>
                <c:ptCount val="13"/>
                <c:pt idx="0">
                  <c:v>322099</c:v>
                </c:pt>
                <c:pt idx="1">
                  <c:v>288547</c:v>
                </c:pt>
                <c:pt idx="2">
                  <c:v>343750</c:v>
                </c:pt>
                <c:pt idx="3" formatCode="General">
                  <c:v>289829</c:v>
                </c:pt>
                <c:pt idx="4">
                  <c:v>245070</c:v>
                </c:pt>
                <c:pt idx="5">
                  <c:v>249138</c:v>
                </c:pt>
                <c:pt idx="6">
                  <c:v>166649</c:v>
                </c:pt>
                <c:pt idx="7">
                  <c:v>212126</c:v>
                </c:pt>
                <c:pt idx="8">
                  <c:v>255482</c:v>
                </c:pt>
                <c:pt idx="9">
                  <c:v>167881</c:v>
                </c:pt>
                <c:pt idx="10">
                  <c:v>171432</c:v>
                </c:pt>
                <c:pt idx="11">
                  <c:v>207085</c:v>
                </c:pt>
                <c:pt idx="12">
                  <c:v>267584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36-492C-8B4E-12424E8A4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585672"/>
        <c:axId val="44857273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Security!$A$5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Security!$B$1:$Z$1</c15:sqref>
                        </c15:formulaRef>
                      </c:ext>
                    </c:extLst>
                    <c:numCache>
                      <c:formatCode>mmm\ yy</c:formatCode>
                      <c:ptCount val="13"/>
                      <c:pt idx="0">
                        <c:v>42445</c:v>
                      </c:pt>
                      <c:pt idx="1">
                        <c:v>42476</c:v>
                      </c:pt>
                      <c:pt idx="2">
                        <c:v>42506</c:v>
                      </c:pt>
                      <c:pt idx="3">
                        <c:v>42537</c:v>
                      </c:pt>
                      <c:pt idx="4">
                        <c:v>42567</c:v>
                      </c:pt>
                      <c:pt idx="5">
                        <c:v>42598</c:v>
                      </c:pt>
                      <c:pt idx="6">
                        <c:v>42629</c:v>
                      </c:pt>
                      <c:pt idx="7">
                        <c:v>42659</c:v>
                      </c:pt>
                      <c:pt idx="8">
                        <c:v>42690</c:v>
                      </c:pt>
                      <c:pt idx="9">
                        <c:v>42720</c:v>
                      </c:pt>
                      <c:pt idx="10">
                        <c:v>42751</c:v>
                      </c:pt>
                      <c:pt idx="11">
                        <c:v>42782</c:v>
                      </c:pt>
                      <c:pt idx="12">
                        <c:v>42810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Security!$B$5:$Z$5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366703</c:v>
                      </c:pt>
                      <c:pt idx="1">
                        <c:v>383498</c:v>
                      </c:pt>
                      <c:pt idx="2">
                        <c:v>354523</c:v>
                      </c:pt>
                      <c:pt idx="3" formatCode="General">
                        <c:v>319283</c:v>
                      </c:pt>
                      <c:pt idx="4">
                        <c:v>263042</c:v>
                      </c:pt>
                      <c:pt idx="5">
                        <c:v>266169</c:v>
                      </c:pt>
                      <c:pt idx="6">
                        <c:v>231160</c:v>
                      </c:pt>
                      <c:pt idx="7">
                        <c:v>278248</c:v>
                      </c:pt>
                      <c:pt idx="8">
                        <c:v>272367</c:v>
                      </c:pt>
                      <c:pt idx="9">
                        <c:v>183593</c:v>
                      </c:pt>
                      <c:pt idx="10">
                        <c:v>203874</c:v>
                      </c:pt>
                      <c:pt idx="11">
                        <c:v>235084</c:v>
                      </c:pt>
                      <c:pt idx="12">
                        <c:v>296903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BA36-492C-8B4E-12424E8A414B}"/>
                  </c:ext>
                </c:extLst>
              </c15:ser>
            </c15:filteredLineSeries>
          </c:ext>
        </c:extLst>
      </c:lineChart>
      <c:dateAx>
        <c:axId val="448585672"/>
        <c:scaling>
          <c:orientation val="minMax"/>
        </c:scaling>
        <c:delete val="0"/>
        <c:axPos val="b"/>
        <c:numFmt formatCode="mmm\ 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72736"/>
        <c:crosses val="autoZero"/>
        <c:auto val="1"/>
        <c:lblOffset val="100"/>
        <c:baseTimeUnit val="months"/>
      </c:dateAx>
      <c:valAx>
        <c:axId val="448572736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 smtClean="0"/>
                  <a:t>Network &amp; Email</a:t>
                </a:r>
                <a:endParaRPr lang="en-US" sz="1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85672"/>
        <c:crosses val="autoZero"/>
        <c:crossBetween val="between"/>
        <c:majorUnit val="100000"/>
      </c:valAx>
      <c:valAx>
        <c:axId val="4485946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Malware   attacks</a:t>
                </a:r>
              </a:p>
            </c:rich>
          </c:tx>
          <c:layout>
            <c:manualLayout>
              <c:xMode val="edge"/>
              <c:yMode val="edge"/>
              <c:x val="0.95625289202250063"/>
              <c:y val="0.29529295266011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73912"/>
        <c:crosses val="max"/>
        <c:crossBetween val="between"/>
      </c:valAx>
      <c:dateAx>
        <c:axId val="448573912"/>
        <c:scaling>
          <c:orientation val="minMax"/>
        </c:scaling>
        <c:delete val="1"/>
        <c:axPos val="b"/>
        <c:numFmt formatCode="mmm\ yy" sourceLinked="1"/>
        <c:majorTickMark val="none"/>
        <c:minorTickMark val="none"/>
        <c:tickLblPos val="nextTo"/>
        <c:crossAx val="44859468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23754342794784"/>
          <c:y val="0.9232165721529334"/>
          <c:w val="0.52783490475101325"/>
          <c:h val="4.8904271318274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/>
              <a:t>Service Desk</a:t>
            </a:r>
            <a:r>
              <a:rPr lang="en-US" sz="2400" baseline="0" dirty="0"/>
              <a:t> </a:t>
            </a:r>
            <a:r>
              <a:rPr lang="en-US" sz="2400" baseline="0" dirty="0" smtClean="0"/>
              <a:t>3/15 – 3/17</a:t>
            </a:r>
            <a:endParaRPr lang="en-US" sz="2400" dirty="0"/>
          </a:p>
        </c:rich>
      </c:tx>
      <c:layout>
        <c:manualLayout>
          <c:xMode val="edge"/>
          <c:yMode val="edge"/>
          <c:x val="0.20997586304870902"/>
          <c:y val="5.3099959485506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427864349921967E-2"/>
          <c:y val="9.9294079565659193E-2"/>
          <c:w val="0.91543179770439143"/>
          <c:h val="0.62618904177613111"/>
        </c:manualLayout>
      </c:layout>
      <c:lineChart>
        <c:grouping val="standard"/>
        <c:varyColors val="0"/>
        <c:ser>
          <c:idx val="0"/>
          <c:order val="0"/>
          <c:tx>
            <c:strRef>
              <c:f>AIM!$B$2</c:f>
              <c:strCache>
                <c:ptCount val="1"/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AIM!$C$2:$AE$2</c:f>
              <c:strCache>
                <c:ptCount val="24"/>
                <c:pt idx="0">
                  <c:v>Apr 15</c:v>
                </c:pt>
                <c:pt idx="1">
                  <c:v>May 15</c:v>
                </c:pt>
                <c:pt idx="2">
                  <c:v>Jun 15</c:v>
                </c:pt>
                <c:pt idx="3">
                  <c:v>Jul 15</c:v>
                </c:pt>
                <c:pt idx="4">
                  <c:v>Aug 15</c:v>
                </c:pt>
                <c:pt idx="5">
                  <c:v>Sep 15</c:v>
                </c:pt>
                <c:pt idx="6">
                  <c:v>Oct 15</c:v>
                </c:pt>
                <c:pt idx="7">
                  <c:v>Nov 15</c:v>
                </c:pt>
                <c:pt idx="8">
                  <c:v>Dec 15</c:v>
                </c:pt>
                <c:pt idx="9">
                  <c:v>Jan 16</c:v>
                </c:pt>
                <c:pt idx="10">
                  <c:v>Feb 16</c:v>
                </c:pt>
                <c:pt idx="11">
                  <c:v>Mar 16</c:v>
                </c:pt>
                <c:pt idx="12">
                  <c:v>Apr 16</c:v>
                </c:pt>
                <c:pt idx="13">
                  <c:v>May 16</c:v>
                </c:pt>
                <c:pt idx="14">
                  <c:v>Jun 16</c:v>
                </c:pt>
                <c:pt idx="15">
                  <c:v>Jul 16</c:v>
                </c:pt>
                <c:pt idx="16">
                  <c:v>Aug 16</c:v>
                </c:pt>
                <c:pt idx="17">
                  <c:v>Sep 16</c:v>
                </c:pt>
                <c:pt idx="18">
                  <c:v>Oct 16</c:v>
                </c:pt>
                <c:pt idx="19">
                  <c:v>Nov 16</c:v>
                </c:pt>
                <c:pt idx="20">
                  <c:v>Dec 16</c:v>
                </c:pt>
                <c:pt idx="21">
                  <c:v>Jan 17</c:v>
                </c:pt>
                <c:pt idx="22">
                  <c:v>Feb 17</c:v>
                </c:pt>
                <c:pt idx="23">
                  <c:v>Mar 17</c:v>
                </c:pt>
              </c:strCache>
            </c:strRef>
          </c:cat>
          <c:val>
            <c:numRef>
              <c:f>AIM!$C$2:$AD$2</c:f>
              <c:numCache>
                <c:formatCode>mmm\ yy</c:formatCode>
                <c:ptCount val="23"/>
                <c:pt idx="0">
                  <c:v>42095</c:v>
                </c:pt>
                <c:pt idx="1">
                  <c:v>42125</c:v>
                </c:pt>
                <c:pt idx="2">
                  <c:v>42156</c:v>
                </c:pt>
                <c:pt idx="3">
                  <c:v>42186</c:v>
                </c:pt>
                <c:pt idx="4">
                  <c:v>42217</c:v>
                </c:pt>
                <c:pt idx="5">
                  <c:v>42248</c:v>
                </c:pt>
                <c:pt idx="6">
                  <c:v>42278</c:v>
                </c:pt>
                <c:pt idx="7">
                  <c:v>42309</c:v>
                </c:pt>
                <c:pt idx="8">
                  <c:v>42339</c:v>
                </c:pt>
                <c:pt idx="9">
                  <c:v>42370</c:v>
                </c:pt>
                <c:pt idx="10">
                  <c:v>42401</c:v>
                </c:pt>
                <c:pt idx="11">
                  <c:v>42445</c:v>
                </c:pt>
                <c:pt idx="12">
                  <c:v>42476</c:v>
                </c:pt>
                <c:pt idx="13">
                  <c:v>42506</c:v>
                </c:pt>
                <c:pt idx="14">
                  <c:v>42522</c:v>
                </c:pt>
                <c:pt idx="15">
                  <c:v>42552</c:v>
                </c:pt>
                <c:pt idx="16">
                  <c:v>42583</c:v>
                </c:pt>
                <c:pt idx="17">
                  <c:v>42614</c:v>
                </c:pt>
                <c:pt idx="18">
                  <c:v>42644</c:v>
                </c:pt>
                <c:pt idx="19">
                  <c:v>42675</c:v>
                </c:pt>
                <c:pt idx="20">
                  <c:v>42705</c:v>
                </c:pt>
                <c:pt idx="21">
                  <c:v>42736</c:v>
                </c:pt>
                <c:pt idx="22">
                  <c:v>42768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080-4D16-9809-91082FEF5EA9}"/>
            </c:ext>
          </c:extLst>
        </c:ser>
        <c:ser>
          <c:idx val="2"/>
          <c:order val="1"/>
          <c:tx>
            <c:strRef>
              <c:f>AIM!$B$9</c:f>
              <c:strCache>
                <c:ptCount val="1"/>
                <c:pt idx="0">
                  <c:v>Total Tickets Resolved  (Incidents &amp; Requests)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7"/>
              <c:layout>
                <c:manualLayout>
                  <c:x val="-1.5252878659146877E-2"/>
                  <c:y val="4.26347460281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080-4D16-9809-91082FEF5EA9}"/>
                </c:ext>
              </c:extLst>
            </c:dLbl>
            <c:dLbl>
              <c:idx val="18"/>
              <c:layout>
                <c:manualLayout>
                  <c:x val="-4.7937618643032698E-2"/>
                  <c:y val="-5.609835003709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080-4D16-9809-91082FEF5EA9}"/>
                </c:ext>
              </c:extLst>
            </c:dLbl>
            <c:dLbl>
              <c:idx val="19"/>
              <c:layout>
                <c:manualLayout>
                  <c:x val="-1.5252878659146877E-2"/>
                  <c:y val="4.71226140311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080-4D16-9809-91082FEF5EA9}"/>
                </c:ext>
              </c:extLst>
            </c:dLbl>
            <c:dLbl>
              <c:idx val="20"/>
              <c:layout>
                <c:manualLayout>
                  <c:x val="2.1789826655923884E-3"/>
                  <c:y val="-4.71226140311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80-4D16-9809-91082FEF5EA9}"/>
                </c:ext>
              </c:extLst>
            </c:dLbl>
            <c:dLbl>
              <c:idx val="21"/>
              <c:layout>
                <c:manualLayout>
                  <c:x val="-3.2684739983885824E-2"/>
                  <c:y val="3.1415076020773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080-4D16-9809-91082FEF5EA9}"/>
                </c:ext>
              </c:extLst>
            </c:dLbl>
            <c:dLbl>
              <c:idx val="22"/>
              <c:layout>
                <c:manualLayout>
                  <c:x val="-6.5369479967771647E-3"/>
                  <c:y val="4.7122614031160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080-4D16-9809-91082FEF5EA9}"/>
                </c:ext>
              </c:extLst>
            </c:dLbl>
            <c:dLbl>
              <c:idx val="23"/>
              <c:layout>
                <c:manualLayout>
                  <c:x val="0"/>
                  <c:y val="-7.18058880474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80-4D16-9809-91082FEF5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AIM!$C$2:$AE$2</c:f>
              <c:strCache>
                <c:ptCount val="24"/>
                <c:pt idx="0">
                  <c:v>Apr 15</c:v>
                </c:pt>
                <c:pt idx="1">
                  <c:v>May 15</c:v>
                </c:pt>
                <c:pt idx="2">
                  <c:v>Jun 15</c:v>
                </c:pt>
                <c:pt idx="3">
                  <c:v>Jul 15</c:v>
                </c:pt>
                <c:pt idx="4">
                  <c:v>Aug 15</c:v>
                </c:pt>
                <c:pt idx="5">
                  <c:v>Sep 15</c:v>
                </c:pt>
                <c:pt idx="6">
                  <c:v>Oct 15</c:v>
                </c:pt>
                <c:pt idx="7">
                  <c:v>Nov 15</c:v>
                </c:pt>
                <c:pt idx="8">
                  <c:v>Dec 15</c:v>
                </c:pt>
                <c:pt idx="9">
                  <c:v>Jan 16</c:v>
                </c:pt>
                <c:pt idx="10">
                  <c:v>Feb 16</c:v>
                </c:pt>
                <c:pt idx="11">
                  <c:v>Mar 16</c:v>
                </c:pt>
                <c:pt idx="12">
                  <c:v>Apr 16</c:v>
                </c:pt>
                <c:pt idx="13">
                  <c:v>May 16</c:v>
                </c:pt>
                <c:pt idx="14">
                  <c:v>Jun 16</c:v>
                </c:pt>
                <c:pt idx="15">
                  <c:v>Jul 16</c:v>
                </c:pt>
                <c:pt idx="16">
                  <c:v>Aug 16</c:v>
                </c:pt>
                <c:pt idx="17">
                  <c:v>Sep 16</c:v>
                </c:pt>
                <c:pt idx="18">
                  <c:v>Oct 16</c:v>
                </c:pt>
                <c:pt idx="19">
                  <c:v>Nov 16</c:v>
                </c:pt>
                <c:pt idx="20">
                  <c:v>Dec 16</c:v>
                </c:pt>
                <c:pt idx="21">
                  <c:v>Jan 17</c:v>
                </c:pt>
                <c:pt idx="22">
                  <c:v>Feb 17</c:v>
                </c:pt>
                <c:pt idx="23">
                  <c:v>Mar 17</c:v>
                </c:pt>
              </c:strCache>
            </c:strRef>
          </c:cat>
          <c:val>
            <c:numRef>
              <c:f>AIM!$C$9:$AE$9</c:f>
              <c:numCache>
                <c:formatCode>0.00%</c:formatCode>
                <c:ptCount val="24"/>
                <c:pt idx="0">
                  <c:v>0.82</c:v>
                </c:pt>
                <c:pt idx="1">
                  <c:v>0.84</c:v>
                </c:pt>
                <c:pt idx="2">
                  <c:v>0.87</c:v>
                </c:pt>
                <c:pt idx="3">
                  <c:v>0.89</c:v>
                </c:pt>
                <c:pt idx="4">
                  <c:v>0.89</c:v>
                </c:pt>
                <c:pt idx="5">
                  <c:v>0.88</c:v>
                </c:pt>
                <c:pt idx="6">
                  <c:v>0.87</c:v>
                </c:pt>
                <c:pt idx="7">
                  <c:v>0.84</c:v>
                </c:pt>
                <c:pt idx="8">
                  <c:v>0.85</c:v>
                </c:pt>
                <c:pt idx="9">
                  <c:v>0.88</c:v>
                </c:pt>
                <c:pt idx="10">
                  <c:v>0.92</c:v>
                </c:pt>
                <c:pt idx="11">
                  <c:v>0.88</c:v>
                </c:pt>
                <c:pt idx="12">
                  <c:v>0.85</c:v>
                </c:pt>
                <c:pt idx="13">
                  <c:v>0.89</c:v>
                </c:pt>
                <c:pt idx="14">
                  <c:v>0.86</c:v>
                </c:pt>
                <c:pt idx="15">
                  <c:v>0.85</c:v>
                </c:pt>
                <c:pt idx="16">
                  <c:v>0.84</c:v>
                </c:pt>
                <c:pt idx="17">
                  <c:v>0.9</c:v>
                </c:pt>
                <c:pt idx="18">
                  <c:v>0.9</c:v>
                </c:pt>
                <c:pt idx="19">
                  <c:v>0.90280000000000005</c:v>
                </c:pt>
                <c:pt idx="20">
                  <c:v>0.92220000000000002</c:v>
                </c:pt>
                <c:pt idx="21">
                  <c:v>0.9</c:v>
                </c:pt>
                <c:pt idx="22">
                  <c:v>0.9</c:v>
                </c:pt>
                <c:pt idx="23">
                  <c:v>0.89590000000000003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A080-4D16-9809-91082FEF5EA9}"/>
            </c:ext>
          </c:extLst>
        </c:ser>
        <c:ser>
          <c:idx val="4"/>
          <c:order val="2"/>
          <c:tx>
            <c:strRef>
              <c:f>AIM!$B$10</c:f>
              <c:strCache>
                <c:ptCount val="1"/>
                <c:pt idx="0">
                  <c:v>Total Ticket Resolved - Volume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AIM!$C$2:$AE$2</c:f>
              <c:strCache>
                <c:ptCount val="24"/>
                <c:pt idx="0">
                  <c:v>Apr 15</c:v>
                </c:pt>
                <c:pt idx="1">
                  <c:v>May 15</c:v>
                </c:pt>
                <c:pt idx="2">
                  <c:v>Jun 15</c:v>
                </c:pt>
                <c:pt idx="3">
                  <c:v>Jul 15</c:v>
                </c:pt>
                <c:pt idx="4">
                  <c:v>Aug 15</c:v>
                </c:pt>
                <c:pt idx="5">
                  <c:v>Sep 15</c:v>
                </c:pt>
                <c:pt idx="6">
                  <c:v>Oct 15</c:v>
                </c:pt>
                <c:pt idx="7">
                  <c:v>Nov 15</c:v>
                </c:pt>
                <c:pt idx="8">
                  <c:v>Dec 15</c:v>
                </c:pt>
                <c:pt idx="9">
                  <c:v>Jan 16</c:v>
                </c:pt>
                <c:pt idx="10">
                  <c:v>Feb 16</c:v>
                </c:pt>
                <c:pt idx="11">
                  <c:v>Mar 16</c:v>
                </c:pt>
                <c:pt idx="12">
                  <c:v>Apr 16</c:v>
                </c:pt>
                <c:pt idx="13">
                  <c:v>May 16</c:v>
                </c:pt>
                <c:pt idx="14">
                  <c:v>Jun 16</c:v>
                </c:pt>
                <c:pt idx="15">
                  <c:v>Jul 16</c:v>
                </c:pt>
                <c:pt idx="16">
                  <c:v>Aug 16</c:v>
                </c:pt>
                <c:pt idx="17">
                  <c:v>Sep 16</c:v>
                </c:pt>
                <c:pt idx="18">
                  <c:v>Oct 16</c:v>
                </c:pt>
                <c:pt idx="19">
                  <c:v>Nov 16</c:v>
                </c:pt>
                <c:pt idx="20">
                  <c:v>Dec 16</c:v>
                </c:pt>
                <c:pt idx="21">
                  <c:v>Jan 17</c:v>
                </c:pt>
                <c:pt idx="22">
                  <c:v>Feb 17</c:v>
                </c:pt>
                <c:pt idx="23">
                  <c:v>Mar 17</c:v>
                </c:pt>
              </c:strCache>
            </c:strRef>
          </c:cat>
          <c:val>
            <c:numRef>
              <c:f>AIM!$C$10:$AE$10</c:f>
              <c:numCache>
                <c:formatCode>General</c:formatCode>
                <c:ptCount val="24"/>
                <c:pt idx="0">
                  <c:v>4309</c:v>
                </c:pt>
                <c:pt idx="1">
                  <c:v>4129</c:v>
                </c:pt>
                <c:pt idx="2">
                  <c:v>5336</c:v>
                </c:pt>
                <c:pt idx="3" formatCode="0">
                  <c:v>6004</c:v>
                </c:pt>
                <c:pt idx="4" formatCode="0">
                  <c:v>5670</c:v>
                </c:pt>
                <c:pt idx="5" formatCode="0">
                  <c:v>5760</c:v>
                </c:pt>
                <c:pt idx="6" formatCode="0">
                  <c:v>5780</c:v>
                </c:pt>
                <c:pt idx="7">
                  <c:v>4808</c:v>
                </c:pt>
                <c:pt idx="8">
                  <c:v>5178</c:v>
                </c:pt>
                <c:pt idx="9">
                  <c:v>5270</c:v>
                </c:pt>
                <c:pt idx="10" formatCode="0">
                  <c:v>5400</c:v>
                </c:pt>
                <c:pt idx="11">
                  <c:v>5003</c:v>
                </c:pt>
                <c:pt idx="12" formatCode="0">
                  <c:v>4267</c:v>
                </c:pt>
                <c:pt idx="13" formatCode="0">
                  <c:v>4780</c:v>
                </c:pt>
                <c:pt idx="14" formatCode="0">
                  <c:v>4870</c:v>
                </c:pt>
                <c:pt idx="15" formatCode="0">
                  <c:v>4058</c:v>
                </c:pt>
                <c:pt idx="16" formatCode="0">
                  <c:v>5533</c:v>
                </c:pt>
                <c:pt idx="17" formatCode="0">
                  <c:v>4277</c:v>
                </c:pt>
                <c:pt idx="18" formatCode="0">
                  <c:v>4207</c:v>
                </c:pt>
                <c:pt idx="19" formatCode="0">
                  <c:v>3592</c:v>
                </c:pt>
                <c:pt idx="20" formatCode="0">
                  <c:v>3702</c:v>
                </c:pt>
                <c:pt idx="21" formatCode="0">
                  <c:v>4587</c:v>
                </c:pt>
                <c:pt idx="22" formatCode="0">
                  <c:v>4625</c:v>
                </c:pt>
                <c:pt idx="23" formatCode="0">
                  <c:v>5379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A080-4D16-9809-91082FEF5EA9}"/>
            </c:ext>
          </c:extLst>
        </c:ser>
        <c:ser>
          <c:idx val="6"/>
          <c:order val="3"/>
          <c:tx>
            <c:strRef>
              <c:f>AIM!$B$11</c:f>
              <c:strCache>
                <c:ptCount val="1"/>
                <c:pt idx="0">
                  <c:v>Incidents Resolved</c:v>
                </c:pt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AIM!$C$2:$AE$2</c:f>
              <c:strCache>
                <c:ptCount val="24"/>
                <c:pt idx="0">
                  <c:v>Apr 15</c:v>
                </c:pt>
                <c:pt idx="1">
                  <c:v>May 15</c:v>
                </c:pt>
                <c:pt idx="2">
                  <c:v>Jun 15</c:v>
                </c:pt>
                <c:pt idx="3">
                  <c:v>Jul 15</c:v>
                </c:pt>
                <c:pt idx="4">
                  <c:v>Aug 15</c:v>
                </c:pt>
                <c:pt idx="5">
                  <c:v>Sep 15</c:v>
                </c:pt>
                <c:pt idx="6">
                  <c:v>Oct 15</c:v>
                </c:pt>
                <c:pt idx="7">
                  <c:v>Nov 15</c:v>
                </c:pt>
                <c:pt idx="8">
                  <c:v>Dec 15</c:v>
                </c:pt>
                <c:pt idx="9">
                  <c:v>Jan 16</c:v>
                </c:pt>
                <c:pt idx="10">
                  <c:v>Feb 16</c:v>
                </c:pt>
                <c:pt idx="11">
                  <c:v>Mar 16</c:v>
                </c:pt>
                <c:pt idx="12">
                  <c:v>Apr 16</c:v>
                </c:pt>
                <c:pt idx="13">
                  <c:v>May 16</c:v>
                </c:pt>
                <c:pt idx="14">
                  <c:v>Jun 16</c:v>
                </c:pt>
                <c:pt idx="15">
                  <c:v>Jul 16</c:v>
                </c:pt>
                <c:pt idx="16">
                  <c:v>Aug 16</c:v>
                </c:pt>
                <c:pt idx="17">
                  <c:v>Sep 16</c:v>
                </c:pt>
                <c:pt idx="18">
                  <c:v>Oct 16</c:v>
                </c:pt>
                <c:pt idx="19">
                  <c:v>Nov 16</c:v>
                </c:pt>
                <c:pt idx="20">
                  <c:v>Dec 16</c:v>
                </c:pt>
                <c:pt idx="21">
                  <c:v>Jan 17</c:v>
                </c:pt>
                <c:pt idx="22">
                  <c:v>Feb 17</c:v>
                </c:pt>
                <c:pt idx="23">
                  <c:v>Mar 17</c:v>
                </c:pt>
              </c:strCache>
            </c:strRef>
          </c:cat>
          <c:val>
            <c:numRef>
              <c:f>AIM!$C$11:$AE$11</c:f>
              <c:numCache>
                <c:formatCode>0.00%</c:formatCode>
                <c:ptCount val="24"/>
                <c:pt idx="0">
                  <c:v>0.81</c:v>
                </c:pt>
                <c:pt idx="1">
                  <c:v>0.8</c:v>
                </c:pt>
                <c:pt idx="2">
                  <c:v>0.82</c:v>
                </c:pt>
                <c:pt idx="3">
                  <c:v>0.73</c:v>
                </c:pt>
                <c:pt idx="4">
                  <c:v>0.86</c:v>
                </c:pt>
                <c:pt idx="5">
                  <c:v>0.83</c:v>
                </c:pt>
                <c:pt idx="6">
                  <c:v>0.81</c:v>
                </c:pt>
                <c:pt idx="7">
                  <c:v>0.77</c:v>
                </c:pt>
                <c:pt idx="8">
                  <c:v>0.75</c:v>
                </c:pt>
                <c:pt idx="9">
                  <c:v>0.77</c:v>
                </c:pt>
                <c:pt idx="10">
                  <c:v>0.76</c:v>
                </c:pt>
                <c:pt idx="11">
                  <c:v>0.83</c:v>
                </c:pt>
                <c:pt idx="12">
                  <c:v>0.75</c:v>
                </c:pt>
                <c:pt idx="13">
                  <c:v>0.83</c:v>
                </c:pt>
                <c:pt idx="14">
                  <c:v>0.73</c:v>
                </c:pt>
                <c:pt idx="15">
                  <c:v>0.74</c:v>
                </c:pt>
                <c:pt idx="16">
                  <c:v>0.75560000000000005</c:v>
                </c:pt>
                <c:pt idx="17">
                  <c:v>0.81</c:v>
                </c:pt>
                <c:pt idx="18">
                  <c:v>0.83</c:v>
                </c:pt>
                <c:pt idx="19">
                  <c:v>0.84030000000000005</c:v>
                </c:pt>
                <c:pt idx="20">
                  <c:v>0.86029999999999995</c:v>
                </c:pt>
                <c:pt idx="21">
                  <c:v>0.8</c:v>
                </c:pt>
                <c:pt idx="22">
                  <c:v>0.8</c:v>
                </c:pt>
                <c:pt idx="23">
                  <c:v>0.82569999999999999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A080-4D16-9809-91082FEF5EA9}"/>
            </c:ext>
          </c:extLst>
        </c:ser>
        <c:ser>
          <c:idx val="1"/>
          <c:order val="4"/>
          <c:tx>
            <c:strRef>
              <c:f>AIM!$B$12</c:f>
              <c:strCache>
                <c:ptCount val="1"/>
                <c:pt idx="0">
                  <c:v>Incidents Resolved - Volume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AIM!$C$2:$AE$2</c:f>
              <c:strCache>
                <c:ptCount val="24"/>
                <c:pt idx="0">
                  <c:v>Apr 15</c:v>
                </c:pt>
                <c:pt idx="1">
                  <c:v>May 15</c:v>
                </c:pt>
                <c:pt idx="2">
                  <c:v>Jun 15</c:v>
                </c:pt>
                <c:pt idx="3">
                  <c:v>Jul 15</c:v>
                </c:pt>
                <c:pt idx="4">
                  <c:v>Aug 15</c:v>
                </c:pt>
                <c:pt idx="5">
                  <c:v>Sep 15</c:v>
                </c:pt>
                <c:pt idx="6">
                  <c:v>Oct 15</c:v>
                </c:pt>
                <c:pt idx="7">
                  <c:v>Nov 15</c:v>
                </c:pt>
                <c:pt idx="8">
                  <c:v>Dec 15</c:v>
                </c:pt>
                <c:pt idx="9">
                  <c:v>Jan 16</c:v>
                </c:pt>
                <c:pt idx="10">
                  <c:v>Feb 16</c:v>
                </c:pt>
                <c:pt idx="11">
                  <c:v>Mar 16</c:v>
                </c:pt>
                <c:pt idx="12">
                  <c:v>Apr 16</c:v>
                </c:pt>
                <c:pt idx="13">
                  <c:v>May 16</c:v>
                </c:pt>
                <c:pt idx="14">
                  <c:v>Jun 16</c:v>
                </c:pt>
                <c:pt idx="15">
                  <c:v>Jul 16</c:v>
                </c:pt>
                <c:pt idx="16">
                  <c:v>Aug 16</c:v>
                </c:pt>
                <c:pt idx="17">
                  <c:v>Sep 16</c:v>
                </c:pt>
                <c:pt idx="18">
                  <c:v>Oct 16</c:v>
                </c:pt>
                <c:pt idx="19">
                  <c:v>Nov 16</c:v>
                </c:pt>
                <c:pt idx="20">
                  <c:v>Dec 16</c:v>
                </c:pt>
                <c:pt idx="21">
                  <c:v>Jan 17</c:v>
                </c:pt>
                <c:pt idx="22">
                  <c:v>Feb 17</c:v>
                </c:pt>
                <c:pt idx="23">
                  <c:v>Mar 17</c:v>
                </c:pt>
              </c:strCache>
            </c:strRef>
          </c:cat>
          <c:val>
            <c:numRef>
              <c:f>AIM!$C$12:$AE$12</c:f>
              <c:numCache>
                <c:formatCode>General</c:formatCode>
                <c:ptCount val="24"/>
                <c:pt idx="0">
                  <c:v>1634</c:v>
                </c:pt>
                <c:pt idx="1">
                  <c:v>1603</c:v>
                </c:pt>
                <c:pt idx="2">
                  <c:v>1572</c:v>
                </c:pt>
                <c:pt idx="3" formatCode="0">
                  <c:v>981</c:v>
                </c:pt>
                <c:pt idx="4" formatCode="0">
                  <c:v>1330</c:v>
                </c:pt>
                <c:pt idx="5" formatCode="0">
                  <c:v>1460</c:v>
                </c:pt>
                <c:pt idx="6" formatCode="0">
                  <c:v>1550</c:v>
                </c:pt>
                <c:pt idx="7">
                  <c:v>1358</c:v>
                </c:pt>
                <c:pt idx="8">
                  <c:v>1301</c:v>
                </c:pt>
                <c:pt idx="9">
                  <c:v>1228</c:v>
                </c:pt>
                <c:pt idx="10" formatCode="0">
                  <c:v>1206</c:v>
                </c:pt>
                <c:pt idx="11">
                  <c:v>1592</c:v>
                </c:pt>
                <c:pt idx="12" formatCode="0">
                  <c:v>1346</c:v>
                </c:pt>
                <c:pt idx="13" formatCode="0">
                  <c:v>1420</c:v>
                </c:pt>
                <c:pt idx="14" formatCode="0">
                  <c:v>1385</c:v>
                </c:pt>
                <c:pt idx="15" formatCode="0">
                  <c:v>1149</c:v>
                </c:pt>
                <c:pt idx="16" formatCode="0">
                  <c:v>1612</c:v>
                </c:pt>
                <c:pt idx="17" formatCode="0">
                  <c:v>1008</c:v>
                </c:pt>
                <c:pt idx="18" formatCode="0">
                  <c:v>988</c:v>
                </c:pt>
                <c:pt idx="19" formatCode="0">
                  <c:v>833</c:v>
                </c:pt>
                <c:pt idx="20" formatCode="0">
                  <c:v>852</c:v>
                </c:pt>
                <c:pt idx="21" formatCode="0">
                  <c:v>967</c:v>
                </c:pt>
                <c:pt idx="22" formatCode="0">
                  <c:v>929</c:v>
                </c:pt>
                <c:pt idx="23" formatCode="0">
                  <c:v>1160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A080-4D16-9809-91082FEF5EA9}"/>
            </c:ext>
          </c:extLst>
        </c:ser>
        <c:ser>
          <c:idx val="3"/>
          <c:order val="5"/>
          <c:tx>
            <c:strRef>
              <c:f>AIM!$B$13</c:f>
              <c:strCache>
                <c:ptCount val="1"/>
                <c:pt idx="0">
                  <c:v>Requests Resolved</c:v>
                </c:pt>
              </c:strCache>
            </c:strRef>
          </c:tx>
          <c:spPr>
            <a:ln w="127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AIM!$C$2:$AE$2</c:f>
              <c:strCache>
                <c:ptCount val="24"/>
                <c:pt idx="0">
                  <c:v>Apr 15</c:v>
                </c:pt>
                <c:pt idx="1">
                  <c:v>May 15</c:v>
                </c:pt>
                <c:pt idx="2">
                  <c:v>Jun 15</c:v>
                </c:pt>
                <c:pt idx="3">
                  <c:v>Jul 15</c:v>
                </c:pt>
                <c:pt idx="4">
                  <c:v>Aug 15</c:v>
                </c:pt>
                <c:pt idx="5">
                  <c:v>Sep 15</c:v>
                </c:pt>
                <c:pt idx="6">
                  <c:v>Oct 15</c:v>
                </c:pt>
                <c:pt idx="7">
                  <c:v>Nov 15</c:v>
                </c:pt>
                <c:pt idx="8">
                  <c:v>Dec 15</c:v>
                </c:pt>
                <c:pt idx="9">
                  <c:v>Jan 16</c:v>
                </c:pt>
                <c:pt idx="10">
                  <c:v>Feb 16</c:v>
                </c:pt>
                <c:pt idx="11">
                  <c:v>Mar 16</c:v>
                </c:pt>
                <c:pt idx="12">
                  <c:v>Apr 16</c:v>
                </c:pt>
                <c:pt idx="13">
                  <c:v>May 16</c:v>
                </c:pt>
                <c:pt idx="14">
                  <c:v>Jun 16</c:v>
                </c:pt>
                <c:pt idx="15">
                  <c:v>Jul 16</c:v>
                </c:pt>
                <c:pt idx="16">
                  <c:v>Aug 16</c:v>
                </c:pt>
                <c:pt idx="17">
                  <c:v>Sep 16</c:v>
                </c:pt>
                <c:pt idx="18">
                  <c:v>Oct 16</c:v>
                </c:pt>
                <c:pt idx="19">
                  <c:v>Nov 16</c:v>
                </c:pt>
                <c:pt idx="20">
                  <c:v>Dec 16</c:v>
                </c:pt>
                <c:pt idx="21">
                  <c:v>Jan 17</c:v>
                </c:pt>
                <c:pt idx="22">
                  <c:v>Feb 17</c:v>
                </c:pt>
                <c:pt idx="23">
                  <c:v>Mar 17</c:v>
                </c:pt>
              </c:strCache>
            </c:strRef>
          </c:cat>
          <c:val>
            <c:numRef>
              <c:f>AIM!$C$13:$AE$13</c:f>
              <c:numCache>
                <c:formatCode>0.00%</c:formatCode>
                <c:ptCount val="24"/>
                <c:pt idx="0">
                  <c:v>0.84</c:v>
                </c:pt>
                <c:pt idx="1">
                  <c:v>0.87</c:v>
                </c:pt>
                <c:pt idx="2">
                  <c:v>0.89</c:v>
                </c:pt>
                <c:pt idx="3">
                  <c:v>0.9</c:v>
                </c:pt>
                <c:pt idx="4">
                  <c:v>0.99</c:v>
                </c:pt>
                <c:pt idx="5">
                  <c:v>0.89</c:v>
                </c:pt>
                <c:pt idx="6">
                  <c:v>0.88</c:v>
                </c:pt>
                <c:pt idx="7">
                  <c:v>0.86</c:v>
                </c:pt>
                <c:pt idx="8">
                  <c:v>0.89</c:v>
                </c:pt>
                <c:pt idx="9">
                  <c:v>0.91</c:v>
                </c:pt>
                <c:pt idx="10">
                  <c:v>0.9</c:v>
                </c:pt>
                <c:pt idx="11">
                  <c:v>0.91</c:v>
                </c:pt>
                <c:pt idx="12">
                  <c:v>0.88</c:v>
                </c:pt>
                <c:pt idx="13">
                  <c:v>0.9</c:v>
                </c:pt>
                <c:pt idx="14">
                  <c:v>0.9</c:v>
                </c:pt>
                <c:pt idx="15">
                  <c:v>0.89</c:v>
                </c:pt>
                <c:pt idx="16">
                  <c:v>0.87609999999999999</c:v>
                </c:pt>
                <c:pt idx="17">
                  <c:v>0.92</c:v>
                </c:pt>
                <c:pt idx="18">
                  <c:v>0.92</c:v>
                </c:pt>
                <c:pt idx="19">
                  <c:v>0.92169999999999996</c:v>
                </c:pt>
                <c:pt idx="20">
                  <c:v>0.94110000000000005</c:v>
                </c:pt>
                <c:pt idx="21">
                  <c:v>0.92679999999999996</c:v>
                </c:pt>
                <c:pt idx="22">
                  <c:v>0.92259999999999998</c:v>
                </c:pt>
                <c:pt idx="23">
                  <c:v>0.91510000000000002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A080-4D16-9809-91082FEF5EA9}"/>
            </c:ext>
          </c:extLst>
        </c:ser>
        <c:ser>
          <c:idx val="5"/>
          <c:order val="6"/>
          <c:tx>
            <c:strRef>
              <c:f>AIM!$B$14</c:f>
              <c:strCache>
                <c:ptCount val="1"/>
                <c:pt idx="0">
                  <c:v>Requests Resolved - Volume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AIM!$C$2:$AE$2</c:f>
              <c:strCache>
                <c:ptCount val="24"/>
                <c:pt idx="0">
                  <c:v>Apr 15</c:v>
                </c:pt>
                <c:pt idx="1">
                  <c:v>May 15</c:v>
                </c:pt>
                <c:pt idx="2">
                  <c:v>Jun 15</c:v>
                </c:pt>
                <c:pt idx="3">
                  <c:v>Jul 15</c:v>
                </c:pt>
                <c:pt idx="4">
                  <c:v>Aug 15</c:v>
                </c:pt>
                <c:pt idx="5">
                  <c:v>Sep 15</c:v>
                </c:pt>
                <c:pt idx="6">
                  <c:v>Oct 15</c:v>
                </c:pt>
                <c:pt idx="7">
                  <c:v>Nov 15</c:v>
                </c:pt>
                <c:pt idx="8">
                  <c:v>Dec 15</c:v>
                </c:pt>
                <c:pt idx="9">
                  <c:v>Jan 16</c:v>
                </c:pt>
                <c:pt idx="10">
                  <c:v>Feb 16</c:v>
                </c:pt>
                <c:pt idx="11">
                  <c:v>Mar 16</c:v>
                </c:pt>
                <c:pt idx="12">
                  <c:v>Apr 16</c:v>
                </c:pt>
                <c:pt idx="13">
                  <c:v>May 16</c:v>
                </c:pt>
                <c:pt idx="14">
                  <c:v>Jun 16</c:v>
                </c:pt>
                <c:pt idx="15">
                  <c:v>Jul 16</c:v>
                </c:pt>
                <c:pt idx="16">
                  <c:v>Aug 16</c:v>
                </c:pt>
                <c:pt idx="17">
                  <c:v>Sep 16</c:v>
                </c:pt>
                <c:pt idx="18">
                  <c:v>Oct 16</c:v>
                </c:pt>
                <c:pt idx="19">
                  <c:v>Nov 16</c:v>
                </c:pt>
                <c:pt idx="20">
                  <c:v>Dec 16</c:v>
                </c:pt>
                <c:pt idx="21">
                  <c:v>Jan 17</c:v>
                </c:pt>
                <c:pt idx="22">
                  <c:v>Feb 17</c:v>
                </c:pt>
                <c:pt idx="23">
                  <c:v>Mar 17</c:v>
                </c:pt>
              </c:strCache>
            </c:strRef>
          </c:cat>
          <c:val>
            <c:numRef>
              <c:f>AIM!$C$14:$AE$14</c:f>
              <c:numCache>
                <c:formatCode>General</c:formatCode>
                <c:ptCount val="24"/>
                <c:pt idx="0">
                  <c:v>2675</c:v>
                </c:pt>
                <c:pt idx="1">
                  <c:v>2526</c:v>
                </c:pt>
                <c:pt idx="2">
                  <c:v>3764</c:v>
                </c:pt>
                <c:pt idx="3" formatCode="0">
                  <c:v>4728</c:v>
                </c:pt>
                <c:pt idx="4" formatCode="0">
                  <c:v>4340</c:v>
                </c:pt>
                <c:pt idx="5" formatCode="0">
                  <c:v>4300</c:v>
                </c:pt>
                <c:pt idx="6" formatCode="0">
                  <c:v>4230</c:v>
                </c:pt>
                <c:pt idx="7">
                  <c:v>3450</c:v>
                </c:pt>
                <c:pt idx="8">
                  <c:v>3877</c:v>
                </c:pt>
                <c:pt idx="9">
                  <c:v>4042</c:v>
                </c:pt>
                <c:pt idx="10" formatCode="0">
                  <c:v>4069</c:v>
                </c:pt>
                <c:pt idx="11">
                  <c:v>3411</c:v>
                </c:pt>
                <c:pt idx="12" formatCode="0">
                  <c:v>2921</c:v>
                </c:pt>
                <c:pt idx="13" formatCode="0">
                  <c:v>3360</c:v>
                </c:pt>
                <c:pt idx="14" formatCode="0">
                  <c:v>3485</c:v>
                </c:pt>
                <c:pt idx="15" formatCode="0">
                  <c:v>2909</c:v>
                </c:pt>
                <c:pt idx="16" formatCode="0">
                  <c:v>3921</c:v>
                </c:pt>
                <c:pt idx="17" formatCode="0">
                  <c:v>3269</c:v>
                </c:pt>
                <c:pt idx="18" formatCode="0">
                  <c:v>3219</c:v>
                </c:pt>
                <c:pt idx="19" formatCode="0">
                  <c:v>2759</c:v>
                </c:pt>
                <c:pt idx="20" formatCode="0">
                  <c:v>2850</c:v>
                </c:pt>
                <c:pt idx="21" formatCode="0">
                  <c:v>3620</c:v>
                </c:pt>
                <c:pt idx="22" formatCode="0">
                  <c:v>3696</c:v>
                </c:pt>
                <c:pt idx="23" formatCode="0">
                  <c:v>4219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80-4D16-9809-91082FEF5EA9}"/>
            </c:ext>
          </c:extLst>
        </c:ser>
        <c:ser>
          <c:idx val="7"/>
          <c:order val="7"/>
          <c:tx>
            <c:strRef>
              <c:f>AIM!$B$15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AIM!$C$2:$AE$2</c:f>
              <c:strCache>
                <c:ptCount val="24"/>
                <c:pt idx="0">
                  <c:v>Apr 15</c:v>
                </c:pt>
                <c:pt idx="1">
                  <c:v>May 15</c:v>
                </c:pt>
                <c:pt idx="2">
                  <c:v>Jun 15</c:v>
                </c:pt>
                <c:pt idx="3">
                  <c:v>Jul 15</c:v>
                </c:pt>
                <c:pt idx="4">
                  <c:v>Aug 15</c:v>
                </c:pt>
                <c:pt idx="5">
                  <c:v>Sep 15</c:v>
                </c:pt>
                <c:pt idx="6">
                  <c:v>Oct 15</c:v>
                </c:pt>
                <c:pt idx="7">
                  <c:v>Nov 15</c:v>
                </c:pt>
                <c:pt idx="8">
                  <c:v>Dec 15</c:v>
                </c:pt>
                <c:pt idx="9">
                  <c:v>Jan 16</c:v>
                </c:pt>
                <c:pt idx="10">
                  <c:v>Feb 16</c:v>
                </c:pt>
                <c:pt idx="11">
                  <c:v>Mar 16</c:v>
                </c:pt>
                <c:pt idx="12">
                  <c:v>Apr 16</c:v>
                </c:pt>
                <c:pt idx="13">
                  <c:v>May 16</c:v>
                </c:pt>
                <c:pt idx="14">
                  <c:v>Jun 16</c:v>
                </c:pt>
                <c:pt idx="15">
                  <c:v>Jul 16</c:v>
                </c:pt>
                <c:pt idx="16">
                  <c:v>Aug 16</c:v>
                </c:pt>
                <c:pt idx="17">
                  <c:v>Sep 16</c:v>
                </c:pt>
                <c:pt idx="18">
                  <c:v>Oct 16</c:v>
                </c:pt>
                <c:pt idx="19">
                  <c:v>Nov 16</c:v>
                </c:pt>
                <c:pt idx="20">
                  <c:v>Dec 16</c:v>
                </c:pt>
                <c:pt idx="21">
                  <c:v>Jan 17</c:v>
                </c:pt>
                <c:pt idx="22">
                  <c:v>Feb 17</c:v>
                </c:pt>
                <c:pt idx="23">
                  <c:v>Mar 17</c:v>
                </c:pt>
              </c:strCache>
            </c:strRef>
          </c:cat>
          <c:val>
            <c:numRef>
              <c:f>AIM!$C$15:$AE$15</c:f>
              <c:numCache>
                <c:formatCode>0.00%</c:formatCode>
                <c:ptCount val="24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80-4D16-9809-91082FEF5E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3816184"/>
        <c:axId val="323817360"/>
        <c:extLst/>
      </c:lineChart>
      <c:catAx>
        <c:axId val="323816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17360"/>
        <c:crosses val="autoZero"/>
        <c:auto val="0"/>
        <c:lblAlgn val="ctr"/>
        <c:lblOffset val="100"/>
        <c:tickLblSkip val="1"/>
        <c:noMultiLvlLbl val="1"/>
      </c:catAx>
      <c:valAx>
        <c:axId val="323817360"/>
        <c:scaling>
          <c:orientation val="minMax"/>
          <c:max val="1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16184"/>
        <c:crossesAt val="1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2573203523157618E-2"/>
          <c:y val="0.82842562586764712"/>
          <c:w val="0.91599678677264873"/>
          <c:h val="0.138827249415737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200"/>
              <a:t>Project</a:t>
            </a:r>
            <a:r>
              <a:rPr lang="en-US" sz="2200" baseline="0"/>
              <a:t> Delivery </a:t>
            </a:r>
            <a:r>
              <a:rPr lang="en-US" sz="2200"/>
              <a:t>Fiscal</a:t>
            </a:r>
            <a:r>
              <a:rPr lang="en-US" sz="2200" baseline="0"/>
              <a:t> Year-to-Date</a:t>
            </a:r>
            <a:endParaRPr lang="en-US" sz="22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264234341597462E-2"/>
          <c:y val="0.14327351987023521"/>
          <c:w val="0.91981654103821986"/>
          <c:h val="0.638576171363616"/>
        </c:manualLayout>
      </c:layout>
      <c:lineChart>
        <c:grouping val="standard"/>
        <c:varyColors val="0"/>
        <c:ser>
          <c:idx val="0"/>
          <c:order val="0"/>
          <c:tx>
            <c:strRef>
              <c:f>AIM!$B$2</c:f>
              <c:strCache>
                <c:ptCount val="1"/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/>
                      </a:solidFill>
                    </a:ln>
                  </c:spPr>
                </c15:leaderLines>
              </c:ext>
            </c:extLst>
          </c:dLbls>
          <c:cat>
            <c:strRef>
              <c:f>AIM!$C$2:$AE$2</c:f>
              <c:strCache>
                <c:ptCount val="13"/>
                <c:pt idx="0">
                  <c:v>Mar 16</c:v>
                </c:pt>
                <c:pt idx="1">
                  <c:v>Apr 16</c:v>
                </c:pt>
                <c:pt idx="2">
                  <c:v>May 16</c:v>
                </c:pt>
                <c:pt idx="3">
                  <c:v>Jun 16</c:v>
                </c:pt>
                <c:pt idx="4">
                  <c:v>Jul 16</c:v>
                </c:pt>
                <c:pt idx="5">
                  <c:v>Aug 16</c:v>
                </c:pt>
                <c:pt idx="6">
                  <c:v>Sep 16</c:v>
                </c:pt>
                <c:pt idx="7">
                  <c:v>Oct 16</c:v>
                </c:pt>
                <c:pt idx="8">
                  <c:v>Nov 16</c:v>
                </c:pt>
                <c:pt idx="9">
                  <c:v>Dec 16</c:v>
                </c:pt>
                <c:pt idx="10">
                  <c:v>Jan 17</c:v>
                </c:pt>
                <c:pt idx="11">
                  <c:v>Feb 17</c:v>
                </c:pt>
                <c:pt idx="12">
                  <c:v>Mar 17</c:v>
                </c:pt>
              </c:strCache>
              <c:extLst/>
            </c:strRef>
          </c:cat>
          <c:val>
            <c:numRef>
              <c:f>AIM!$C$2:$AD$2</c:f>
              <c:numCache>
                <c:formatCode>mmm\ yy</c:formatCode>
                <c:ptCount val="12"/>
                <c:pt idx="0">
                  <c:v>42445</c:v>
                </c:pt>
                <c:pt idx="1">
                  <c:v>42476</c:v>
                </c:pt>
                <c:pt idx="2">
                  <c:v>42506</c:v>
                </c:pt>
                <c:pt idx="3">
                  <c:v>42522</c:v>
                </c:pt>
                <c:pt idx="4">
                  <c:v>42552</c:v>
                </c:pt>
                <c:pt idx="5">
                  <c:v>42583</c:v>
                </c:pt>
                <c:pt idx="6">
                  <c:v>42614</c:v>
                </c:pt>
                <c:pt idx="7">
                  <c:v>42644</c:v>
                </c:pt>
                <c:pt idx="8">
                  <c:v>42675</c:v>
                </c:pt>
                <c:pt idx="9">
                  <c:v>42705</c:v>
                </c:pt>
                <c:pt idx="10">
                  <c:v>42736</c:v>
                </c:pt>
                <c:pt idx="11">
                  <c:v>42768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8F3B-4E5B-B236-890A24AE4D6D}"/>
            </c:ext>
          </c:extLst>
        </c:ser>
        <c:ser>
          <c:idx val="1"/>
          <c:order val="1"/>
          <c:tx>
            <c:strRef>
              <c:f>AIM!$B$32</c:f>
              <c:strCache>
                <c:ptCount val="1"/>
                <c:pt idx="0">
                  <c:v>Project - Controlled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2931547619047728E-2"/>
                  <c:y val="-5.7570358449719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3B-4E5B-B236-890A24AE4D6D}"/>
                </c:ext>
              </c:extLst>
            </c:dLbl>
            <c:dLbl>
              <c:idx val="1"/>
              <c:layout>
                <c:manualLayout>
                  <c:x val="3.9800999182669243E-3"/>
                  <c:y val="-3.80170316301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3B-4E5B-B236-890A24AE4D6D}"/>
                </c:ext>
              </c:extLst>
            </c:dLbl>
            <c:dLbl>
              <c:idx val="2"/>
              <c:layout>
                <c:manualLayout>
                  <c:x val="-2.6533999455112828E-3"/>
                  <c:y val="-5.322384428223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3B-4E5B-B236-890A24AE4D6D}"/>
                </c:ext>
              </c:extLst>
            </c:dLbl>
            <c:dLbl>
              <c:idx val="3"/>
              <c:layout>
                <c:manualLayout>
                  <c:x val="1.0613599782045131E-2"/>
                  <c:y val="3.548256285482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3B-4E5B-B236-890A24AE4D6D}"/>
                </c:ext>
              </c:extLst>
            </c:dLbl>
            <c:dLbl>
              <c:idx val="4"/>
              <c:layout>
                <c:manualLayout>
                  <c:x val="-3.9800999182670214E-3"/>
                  <c:y val="-4.5620437956204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3B-4E5B-B236-890A24AE4D6D}"/>
                </c:ext>
              </c:extLst>
            </c:dLbl>
            <c:dLbl>
              <c:idx val="5"/>
              <c:layout>
                <c:manualLayout>
                  <c:x val="-5.3067998910226637E-3"/>
                  <c:y val="-3.0413625304136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F3B-4E5B-B236-890A24AE4D6D}"/>
                </c:ext>
              </c:extLst>
            </c:dLbl>
            <c:dLbl>
              <c:idx val="6"/>
              <c:layout>
                <c:manualLayout>
                  <c:x val="-1.3618074899411947E-2"/>
                  <c:y val="-4.308596918085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F3B-4E5B-B236-890A24AE4D6D}"/>
                </c:ext>
              </c:extLst>
            </c:dLbl>
            <c:dLbl>
              <c:idx val="7"/>
              <c:layout>
                <c:manualLayout>
                  <c:x val="-2.3683070256886412E-2"/>
                  <c:y val="-3.7294608246961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F3B-4E5B-B236-890A24AE4D6D}"/>
                </c:ext>
              </c:extLst>
            </c:dLbl>
            <c:dLbl>
              <c:idx val="8"/>
              <c:layout>
                <c:manualLayout>
                  <c:x val="-2.8635097493036211E-2"/>
                  <c:y val="-4.996695212368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F3B-4E5B-B236-890A24AE4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AIM!$C$2:$AE$2</c:f>
              <c:strCache>
                <c:ptCount val="13"/>
                <c:pt idx="0">
                  <c:v>Mar 16</c:v>
                </c:pt>
                <c:pt idx="1">
                  <c:v>Apr 16</c:v>
                </c:pt>
                <c:pt idx="2">
                  <c:v>May 16</c:v>
                </c:pt>
                <c:pt idx="3">
                  <c:v>Jun 16</c:v>
                </c:pt>
                <c:pt idx="4">
                  <c:v>Jul 16</c:v>
                </c:pt>
                <c:pt idx="5">
                  <c:v>Aug 16</c:v>
                </c:pt>
                <c:pt idx="6">
                  <c:v>Sep 16</c:v>
                </c:pt>
                <c:pt idx="7">
                  <c:v>Oct 16</c:v>
                </c:pt>
                <c:pt idx="8">
                  <c:v>Nov 16</c:v>
                </c:pt>
                <c:pt idx="9">
                  <c:v>Dec 16</c:v>
                </c:pt>
                <c:pt idx="10">
                  <c:v>Jan 17</c:v>
                </c:pt>
                <c:pt idx="11">
                  <c:v>Feb 17</c:v>
                </c:pt>
                <c:pt idx="12">
                  <c:v>Mar 17</c:v>
                </c:pt>
              </c:strCache>
              <c:extLst/>
            </c:strRef>
          </c:cat>
          <c:val>
            <c:numRef>
              <c:f>AIM!$C$32:$AE$32</c:f>
              <c:numCache>
                <c:formatCode>0.00%</c:formatCode>
                <c:ptCount val="13"/>
                <c:pt idx="0">
                  <c:v>0.87960000000000005</c:v>
                </c:pt>
                <c:pt idx="1">
                  <c:v>0.84450000000000003</c:v>
                </c:pt>
                <c:pt idx="2">
                  <c:v>0.79600000000000004</c:v>
                </c:pt>
                <c:pt idx="3">
                  <c:v>0.85229999999999995</c:v>
                </c:pt>
                <c:pt idx="4">
                  <c:v>0.88390000000000002</c:v>
                </c:pt>
                <c:pt idx="5">
                  <c:v>0.87739999999999996</c:v>
                </c:pt>
                <c:pt idx="6">
                  <c:v>0.88539999999999996</c:v>
                </c:pt>
                <c:pt idx="7">
                  <c:v>0.89300000000000002</c:v>
                </c:pt>
                <c:pt idx="8">
                  <c:v>0.82830000000000004</c:v>
                </c:pt>
                <c:pt idx="9">
                  <c:v>0.92379999999999995</c:v>
                </c:pt>
                <c:pt idx="10">
                  <c:v>0.92379999999999995</c:v>
                </c:pt>
                <c:pt idx="11">
                  <c:v>0.88029999999999997</c:v>
                </c:pt>
                <c:pt idx="12">
                  <c:v>0.82110000000000005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8F3B-4E5B-B236-890A24AE4D6D}"/>
            </c:ext>
          </c:extLst>
        </c:ser>
        <c:ser>
          <c:idx val="2"/>
          <c:order val="2"/>
          <c:tx>
            <c:strRef>
              <c:f>AIM!$B$33</c:f>
              <c:strCache>
                <c:ptCount val="1"/>
                <c:pt idx="0">
                  <c:v>Target - Controlled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AIM!$C$2:$AE$2</c:f>
              <c:strCache>
                <c:ptCount val="13"/>
                <c:pt idx="0">
                  <c:v>Mar 16</c:v>
                </c:pt>
                <c:pt idx="1">
                  <c:v>Apr 16</c:v>
                </c:pt>
                <c:pt idx="2">
                  <c:v>May 16</c:v>
                </c:pt>
                <c:pt idx="3">
                  <c:v>Jun 16</c:v>
                </c:pt>
                <c:pt idx="4">
                  <c:v>Jul 16</c:v>
                </c:pt>
                <c:pt idx="5">
                  <c:v>Aug 16</c:v>
                </c:pt>
                <c:pt idx="6">
                  <c:v>Sep 16</c:v>
                </c:pt>
                <c:pt idx="7">
                  <c:v>Oct 16</c:v>
                </c:pt>
                <c:pt idx="8">
                  <c:v>Nov 16</c:v>
                </c:pt>
                <c:pt idx="9">
                  <c:v>Dec 16</c:v>
                </c:pt>
                <c:pt idx="10">
                  <c:v>Jan 17</c:v>
                </c:pt>
                <c:pt idx="11">
                  <c:v>Feb 17</c:v>
                </c:pt>
                <c:pt idx="12">
                  <c:v>Mar 17</c:v>
                </c:pt>
              </c:strCache>
              <c:extLst/>
            </c:strRef>
          </c:cat>
          <c:val>
            <c:numRef>
              <c:f>AIM!$C$33:$AE$33</c:f>
              <c:numCache>
                <c:formatCode>0.00%</c:formatCode>
                <c:ptCount val="1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8F3B-4E5B-B236-890A24AE4D6D}"/>
            </c:ext>
          </c:extLst>
        </c:ser>
        <c:ser>
          <c:idx val="3"/>
          <c:order val="3"/>
          <c:tx>
            <c:strRef>
              <c:f>AIM!$B$34</c:f>
              <c:strCache>
                <c:ptCount val="1"/>
                <c:pt idx="0">
                  <c:v>Project - Caution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8800839310128017E-2"/>
                  <c:y val="-3.9829077022306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F3B-4E5B-B236-890A24AE4D6D}"/>
                </c:ext>
              </c:extLst>
            </c:dLbl>
            <c:dLbl>
              <c:idx val="9"/>
              <c:layout>
                <c:manualLayout>
                  <c:x val="-2.6422184692094727E-2"/>
                  <c:y val="-6.5173764775753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F3B-4E5B-B236-890A24AE4D6D}"/>
                </c:ext>
              </c:extLst>
            </c:dLbl>
            <c:dLbl>
              <c:idx val="10"/>
              <c:layout>
                <c:manualLayout>
                  <c:x val="-2.8898198310169446E-2"/>
                  <c:y val="-6.7708233551098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F3B-4E5B-B236-890A24AE4D6D}"/>
                </c:ext>
              </c:extLst>
            </c:dLbl>
            <c:dLbl>
              <c:idx val="11"/>
              <c:layout>
                <c:manualLayout>
                  <c:x val="-3.493992604131578E-2"/>
                  <c:y val="-5.2126760457347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F3B-4E5B-B236-890A24AE4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AIM!$C$2:$AE$2</c:f>
              <c:strCache>
                <c:ptCount val="13"/>
                <c:pt idx="0">
                  <c:v>Mar 16</c:v>
                </c:pt>
                <c:pt idx="1">
                  <c:v>Apr 16</c:v>
                </c:pt>
                <c:pt idx="2">
                  <c:v>May 16</c:v>
                </c:pt>
                <c:pt idx="3">
                  <c:v>Jun 16</c:v>
                </c:pt>
                <c:pt idx="4">
                  <c:v>Jul 16</c:v>
                </c:pt>
                <c:pt idx="5">
                  <c:v>Aug 16</c:v>
                </c:pt>
                <c:pt idx="6">
                  <c:v>Sep 16</c:v>
                </c:pt>
                <c:pt idx="7">
                  <c:v>Oct 16</c:v>
                </c:pt>
                <c:pt idx="8">
                  <c:v>Nov 16</c:v>
                </c:pt>
                <c:pt idx="9">
                  <c:v>Dec 16</c:v>
                </c:pt>
                <c:pt idx="10">
                  <c:v>Jan 17</c:v>
                </c:pt>
                <c:pt idx="11">
                  <c:v>Feb 17</c:v>
                </c:pt>
                <c:pt idx="12">
                  <c:v>Mar 17</c:v>
                </c:pt>
              </c:strCache>
              <c:extLst/>
            </c:strRef>
          </c:cat>
          <c:val>
            <c:numRef>
              <c:f>AIM!$C$34:$AE$34</c:f>
              <c:numCache>
                <c:formatCode>0.00%</c:formatCode>
                <c:ptCount val="13"/>
                <c:pt idx="0">
                  <c:v>0.1019</c:v>
                </c:pt>
                <c:pt idx="1">
                  <c:v>9.7000000000000003E-2</c:v>
                </c:pt>
                <c:pt idx="2">
                  <c:v>0.186</c:v>
                </c:pt>
                <c:pt idx="3">
                  <c:v>0.12839999999999999</c:v>
                </c:pt>
                <c:pt idx="4">
                  <c:v>9.8199999999999996E-2</c:v>
                </c:pt>
                <c:pt idx="5">
                  <c:v>8.4900000000000003E-2</c:v>
                </c:pt>
                <c:pt idx="6">
                  <c:v>9.3799999999999994E-2</c:v>
                </c:pt>
                <c:pt idx="7">
                  <c:v>0.08</c:v>
                </c:pt>
                <c:pt idx="8">
                  <c:v>0.1212</c:v>
                </c:pt>
                <c:pt idx="9">
                  <c:v>4.7600000000000003E-2</c:v>
                </c:pt>
                <c:pt idx="10">
                  <c:v>4.7600000000000003E-2</c:v>
                </c:pt>
                <c:pt idx="11">
                  <c:v>7.6899999999999996E-2</c:v>
                </c:pt>
                <c:pt idx="12">
                  <c:v>0.13009999999999999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8F3B-4E5B-B236-890A24AE4D6D}"/>
            </c:ext>
          </c:extLst>
        </c:ser>
        <c:ser>
          <c:idx val="4"/>
          <c:order val="4"/>
          <c:tx>
            <c:strRef>
              <c:f>AIM!$B$35</c:f>
              <c:strCache>
                <c:ptCount val="1"/>
                <c:pt idx="0">
                  <c:v>Target - Caution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AIM!$C$2:$AE$2</c:f>
              <c:strCache>
                <c:ptCount val="13"/>
                <c:pt idx="0">
                  <c:v>Mar 16</c:v>
                </c:pt>
                <c:pt idx="1">
                  <c:v>Apr 16</c:v>
                </c:pt>
                <c:pt idx="2">
                  <c:v>May 16</c:v>
                </c:pt>
                <c:pt idx="3">
                  <c:v>Jun 16</c:v>
                </c:pt>
                <c:pt idx="4">
                  <c:v>Jul 16</c:v>
                </c:pt>
                <c:pt idx="5">
                  <c:v>Aug 16</c:v>
                </c:pt>
                <c:pt idx="6">
                  <c:v>Sep 16</c:v>
                </c:pt>
                <c:pt idx="7">
                  <c:v>Oct 16</c:v>
                </c:pt>
                <c:pt idx="8">
                  <c:v>Nov 16</c:v>
                </c:pt>
                <c:pt idx="9">
                  <c:v>Dec 16</c:v>
                </c:pt>
                <c:pt idx="10">
                  <c:v>Jan 17</c:v>
                </c:pt>
                <c:pt idx="11">
                  <c:v>Feb 17</c:v>
                </c:pt>
                <c:pt idx="12">
                  <c:v>Mar 17</c:v>
                </c:pt>
              </c:strCache>
              <c:extLst/>
            </c:strRef>
          </c:cat>
          <c:val>
            <c:numRef>
              <c:f>AIM!$C$35:$AE$35</c:f>
              <c:numCache>
                <c:formatCode>0.00%</c:formatCode>
                <c:ptCount val="1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8F3B-4E5B-B236-890A24AE4D6D}"/>
            </c:ext>
          </c:extLst>
        </c:ser>
        <c:ser>
          <c:idx val="5"/>
          <c:order val="5"/>
          <c:tx>
            <c:strRef>
              <c:f>AIM!$B$36</c:f>
              <c:strCache>
                <c:ptCount val="1"/>
                <c:pt idx="0">
                  <c:v>Project - Critical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1.2749991069667465E-2"/>
                  <c:y val="-1.8956023653700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F3B-4E5B-B236-890A24AE4D6D}"/>
                </c:ext>
              </c:extLst>
            </c:dLbl>
            <c:dLbl>
              <c:idx val="5"/>
              <c:layout>
                <c:manualLayout>
                  <c:x val="-2.7660191501131998E-2"/>
                  <c:y val="1.3394767259931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F3B-4E5B-B236-890A24AE4D6D}"/>
                </c:ext>
              </c:extLst>
            </c:dLbl>
            <c:dLbl>
              <c:idx val="6"/>
              <c:layout>
                <c:manualLayout>
                  <c:x val="-2.2708164264982199E-2"/>
                  <c:y val="-2.7156733145582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F3B-4E5B-B236-890A24AE4D6D}"/>
                </c:ext>
              </c:extLst>
            </c:dLbl>
            <c:dLbl>
              <c:idx val="7"/>
              <c:layout>
                <c:manualLayout>
                  <c:x val="-2.2692460314378857E-2"/>
                  <c:y val="-2.6212871321355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F3B-4E5B-B236-890A24AE4D6D}"/>
                </c:ext>
              </c:extLst>
            </c:dLbl>
            <c:dLbl>
              <c:idx val="8"/>
              <c:layout>
                <c:manualLayout>
                  <c:x val="-2.6422184692094636E-2"/>
                  <c:y val="2.0998173585965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F3B-4E5B-B236-890A24AE4D6D}"/>
                </c:ext>
              </c:extLst>
            </c:dLbl>
            <c:dLbl>
              <c:idx val="9"/>
              <c:layout>
                <c:manualLayout>
                  <c:x val="-2.5184177883057098E-2"/>
                  <c:y val="1.0860298484587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F3B-4E5B-B236-890A24AE4D6D}"/>
                </c:ext>
              </c:extLst>
            </c:dLbl>
            <c:dLbl>
              <c:idx val="10"/>
              <c:layout>
                <c:manualLayout>
                  <c:x val="-1.4042116601720049E-2"/>
                  <c:y val="1.8463704810621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F3B-4E5B-B236-890A24AE4D6D}"/>
                </c:ext>
              </c:extLst>
            </c:dLbl>
            <c:dLbl>
              <c:idx val="11"/>
              <c:layout>
                <c:manualLayout>
                  <c:x val="-2.5876320112108945E-2"/>
                  <c:y val="1.6062216712386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8F3B-4E5B-B236-890A24AE4D6D}"/>
                </c:ext>
              </c:extLst>
            </c:dLbl>
            <c:dLbl>
              <c:idx val="12"/>
              <c:layout>
                <c:manualLayout>
                  <c:x val="-3.0403594173784004E-2"/>
                  <c:y val="-1.6808906291429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F3B-4E5B-B236-890A24AE4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AIM!$C$2:$AE$2</c:f>
              <c:strCache>
                <c:ptCount val="13"/>
                <c:pt idx="0">
                  <c:v>Mar 16</c:v>
                </c:pt>
                <c:pt idx="1">
                  <c:v>Apr 16</c:v>
                </c:pt>
                <c:pt idx="2">
                  <c:v>May 16</c:v>
                </c:pt>
                <c:pt idx="3">
                  <c:v>Jun 16</c:v>
                </c:pt>
                <c:pt idx="4">
                  <c:v>Jul 16</c:v>
                </c:pt>
                <c:pt idx="5">
                  <c:v>Aug 16</c:v>
                </c:pt>
                <c:pt idx="6">
                  <c:v>Sep 16</c:v>
                </c:pt>
                <c:pt idx="7">
                  <c:v>Oct 16</c:v>
                </c:pt>
                <c:pt idx="8">
                  <c:v>Nov 16</c:v>
                </c:pt>
                <c:pt idx="9">
                  <c:v>Dec 16</c:v>
                </c:pt>
                <c:pt idx="10">
                  <c:v>Jan 17</c:v>
                </c:pt>
                <c:pt idx="11">
                  <c:v>Feb 17</c:v>
                </c:pt>
                <c:pt idx="12">
                  <c:v>Mar 17</c:v>
                </c:pt>
              </c:strCache>
              <c:extLst/>
            </c:strRef>
          </c:cat>
          <c:val>
            <c:numRef>
              <c:f>AIM!$C$36:$AE$36</c:f>
              <c:numCache>
                <c:formatCode>0.00%</c:formatCode>
                <c:ptCount val="13"/>
                <c:pt idx="0">
                  <c:v>1.8499999999999999E-2</c:v>
                </c:pt>
                <c:pt idx="1">
                  <c:v>5.8999999999999997E-2</c:v>
                </c:pt>
                <c:pt idx="2">
                  <c:v>1.7999999999999999E-2</c:v>
                </c:pt>
                <c:pt idx="3">
                  <c:v>1.83E-2</c:v>
                </c:pt>
                <c:pt idx="4">
                  <c:v>1.7899999999999999E-2</c:v>
                </c:pt>
                <c:pt idx="5">
                  <c:v>3.7699999999999997E-2</c:v>
                </c:pt>
                <c:pt idx="6">
                  <c:v>2.0799999999999999E-2</c:v>
                </c:pt>
                <c:pt idx="7">
                  <c:v>2.7E-2</c:v>
                </c:pt>
                <c:pt idx="8">
                  <c:v>5.0500000000000003E-2</c:v>
                </c:pt>
                <c:pt idx="9">
                  <c:v>2.86E-2</c:v>
                </c:pt>
                <c:pt idx="10">
                  <c:v>2.86E-2</c:v>
                </c:pt>
                <c:pt idx="11">
                  <c:v>4.2700000000000002E-2</c:v>
                </c:pt>
                <c:pt idx="12">
                  <c:v>4.8800000000000003E-2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B-8F3B-4E5B-B236-890A24AE4D6D}"/>
            </c:ext>
          </c:extLst>
        </c:ser>
        <c:ser>
          <c:idx val="6"/>
          <c:order val="6"/>
          <c:tx>
            <c:strRef>
              <c:f>AIM!$B$37</c:f>
              <c:strCache>
                <c:ptCount val="1"/>
                <c:pt idx="0">
                  <c:v>Target - Critical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AIM!$C$2:$AE$2</c:f>
              <c:strCache>
                <c:ptCount val="13"/>
                <c:pt idx="0">
                  <c:v>Mar 16</c:v>
                </c:pt>
                <c:pt idx="1">
                  <c:v>Apr 16</c:v>
                </c:pt>
                <c:pt idx="2">
                  <c:v>May 16</c:v>
                </c:pt>
                <c:pt idx="3">
                  <c:v>Jun 16</c:v>
                </c:pt>
                <c:pt idx="4">
                  <c:v>Jul 16</c:v>
                </c:pt>
                <c:pt idx="5">
                  <c:v>Aug 16</c:v>
                </c:pt>
                <c:pt idx="6">
                  <c:v>Sep 16</c:v>
                </c:pt>
                <c:pt idx="7">
                  <c:v>Oct 16</c:v>
                </c:pt>
                <c:pt idx="8">
                  <c:v>Nov 16</c:v>
                </c:pt>
                <c:pt idx="9">
                  <c:v>Dec 16</c:v>
                </c:pt>
                <c:pt idx="10">
                  <c:v>Jan 17</c:v>
                </c:pt>
                <c:pt idx="11">
                  <c:v>Feb 17</c:v>
                </c:pt>
                <c:pt idx="12">
                  <c:v>Mar 17</c:v>
                </c:pt>
              </c:strCache>
              <c:extLst/>
            </c:strRef>
          </c:cat>
          <c:val>
            <c:numRef>
              <c:f>AIM!$C$37:$AE$37</c:f>
              <c:numCache>
                <c:formatCode>0.00%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C-8F3B-4E5B-B236-890A24AE4D6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0123032"/>
        <c:axId val="370121464"/>
        <c:extLst/>
      </c:lineChart>
      <c:catAx>
        <c:axId val="37012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21464"/>
        <c:crosses val="autoZero"/>
        <c:auto val="0"/>
        <c:lblAlgn val="ctr"/>
        <c:lblOffset val="100"/>
        <c:noMultiLvlLbl val="0"/>
      </c:catAx>
      <c:valAx>
        <c:axId val="370121464"/>
        <c:scaling>
          <c:orientation val="minMax"/>
          <c:max val="0.95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2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991991948081699E-2"/>
          <c:y val="0.84824838272953107"/>
          <c:w val="0.71331031119490962"/>
          <c:h val="8.6513091839921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[FY18 Active Projects w_Charts.xlsx]FY18 Act Projs By Dept!PivotTable1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61</a:t>
            </a:r>
            <a:r>
              <a:rPr lang="en-US" sz="2400" baseline="0" dirty="0">
                <a:solidFill>
                  <a:schemeClr val="accent1">
                    <a:lumMod val="50000"/>
                  </a:schemeClr>
                </a:solidFill>
              </a:rPr>
              <a:t> Active Projects To be Implemented FY18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'FY18 Act Projs By Dept'!$B$3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'FY18 Act Projs By Dept'!$A$4:$A$18</c:f>
              <c:strCache>
                <c:ptCount val="14"/>
                <c:pt idx="0">
                  <c:v>AFR</c:v>
                </c:pt>
                <c:pt idx="1">
                  <c:v>AIM</c:v>
                </c:pt>
                <c:pt idx="2">
                  <c:v>APD</c:v>
                </c:pt>
                <c:pt idx="3">
                  <c:v>AWDA</c:v>
                </c:pt>
                <c:pt idx="4">
                  <c:v>DOC</c:v>
                </c:pt>
                <c:pt idx="5">
                  <c:v>DOF</c:v>
                </c:pt>
                <c:pt idx="6">
                  <c:v>DPCD</c:v>
                </c:pt>
                <c:pt idx="7">
                  <c:v>DPW</c:v>
                </c:pt>
                <c:pt idx="8">
                  <c:v>DWM</c:v>
                </c:pt>
                <c:pt idx="9">
                  <c:v>ENT</c:v>
                </c:pt>
                <c:pt idx="10">
                  <c:v>EXEC</c:v>
                </c:pt>
                <c:pt idx="11">
                  <c:v>JA</c:v>
                </c:pt>
                <c:pt idx="12">
                  <c:v>LAW</c:v>
                </c:pt>
                <c:pt idx="13">
                  <c:v>OEAM</c:v>
                </c:pt>
              </c:strCache>
            </c:strRef>
          </c:cat>
          <c:val>
            <c:numRef>
              <c:f>'FY18 Act Projs By Dept'!$B$4:$B$18</c:f>
              <c:numCache>
                <c:formatCode>General</c:formatCode>
                <c:ptCount val="14"/>
                <c:pt idx="0">
                  <c:v>1</c:v>
                </c:pt>
                <c:pt idx="1">
                  <c:v>10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8</c:v>
                </c:pt>
                <c:pt idx="8">
                  <c:v>5</c:v>
                </c:pt>
                <c:pt idx="9">
                  <c:v>16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D-41BF-8CB7-81E83954F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3509464"/>
        <c:axId val="1023509792"/>
      </c:barChart>
      <c:catAx>
        <c:axId val="102350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509792"/>
        <c:crosses val="autoZero"/>
        <c:auto val="1"/>
        <c:lblAlgn val="ctr"/>
        <c:lblOffset val="100"/>
        <c:noMultiLvlLbl val="0"/>
      </c:catAx>
      <c:valAx>
        <c:axId val="102350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50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629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629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6BB75019-A3EC-4EC3-8158-8D99A2DF9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4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629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0" y="701675"/>
            <a:ext cx="6203950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915" y="4420552"/>
            <a:ext cx="5615287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629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9DD8F3A2-EF11-4B76-A67A-BC660BF1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701675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6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701675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0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701675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diving into the priority</a:t>
            </a:r>
            <a:r>
              <a:rPr lang="en-US" baseline="0" dirty="0"/>
              <a:t> projects, provide an overview of the Project Portfolio.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2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diving into the priority</a:t>
            </a:r>
            <a:r>
              <a:rPr lang="en-US" baseline="0" dirty="0"/>
              <a:t> projects, provide an overview of the Project Portfolio.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0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diving into the priority</a:t>
            </a:r>
            <a:r>
              <a:rPr lang="en-US" baseline="0" dirty="0"/>
              <a:t> projects, provide an overview of the Project Portfolio.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diving into the priority</a:t>
            </a:r>
            <a:r>
              <a:rPr lang="en-US" baseline="0" dirty="0"/>
              <a:t> projects, provide an overview of the Project Portfolio.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6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12192000" cy="42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8917" y="2394515"/>
            <a:ext cx="10054195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35051" y="3594665"/>
            <a:ext cx="10088061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92" y="144244"/>
            <a:ext cx="9855200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84" y="1353589"/>
            <a:ext cx="10972800" cy="4587875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8100"/>
            <a:ext cx="5386917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41534"/>
            <a:ext cx="5386917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33500"/>
            <a:ext cx="5389033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41534"/>
            <a:ext cx="5389033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793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33500"/>
            <a:ext cx="109728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43301"/>
            <a:ext cx="109728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4129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12192000" cy="42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8917" y="2394515"/>
            <a:ext cx="10054195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35051" y="3594665"/>
            <a:ext cx="10088061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552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92" y="144244"/>
            <a:ext cx="9855200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84" y="1353589"/>
            <a:ext cx="10972800" cy="4587875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54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8100"/>
            <a:ext cx="5386917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41534"/>
            <a:ext cx="5386917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33500"/>
            <a:ext cx="5389033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41534"/>
            <a:ext cx="5389033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793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7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33500"/>
            <a:ext cx="109728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43301"/>
            <a:ext cx="109728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4129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 COVER BANN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12" y="0"/>
            <a:ext cx="3140864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0783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1358901"/>
            <a:ext cx="10972800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11667067" y="6465795"/>
            <a:ext cx="306783" cy="2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>
              <a:spcBef>
                <a:spcPct val="0"/>
              </a:spcBef>
              <a:defRPr/>
            </a:pPr>
            <a:fld id="{CCDEBD78-9166-4FFE-9FC4-988821FD7BC2}" type="slidenum">
              <a:rPr lang="en-US" sz="900" b="0">
                <a:solidFill>
                  <a:schemeClr val="tx2"/>
                </a:solidFill>
                <a:cs typeface="+mn-cs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900" b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7727" y="165100"/>
            <a:ext cx="982133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0" r:id="rId3"/>
    <p:sldLayoutId id="2147483848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</a:defRPr>
      </a:lvl2pPr>
      <a:lvl3pPr marL="6905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400">
          <a:solidFill>
            <a:schemeClr val="tx1"/>
          </a:solidFill>
          <a:latin typeface="Calibri" pitchFamily="34" charset="0"/>
        </a:defRPr>
      </a:lvl3pPr>
      <a:lvl4pPr marL="9144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4pPr>
      <a:lvl5pPr marL="11477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charset="0"/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1358901"/>
            <a:ext cx="10972800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11667067" y="6465795"/>
            <a:ext cx="306783" cy="2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>
              <a:spcBef>
                <a:spcPct val="0"/>
              </a:spcBef>
              <a:defRPr/>
            </a:pPr>
            <a:fld id="{CCDEBD78-9166-4FFE-9FC4-988821FD7BC2}" type="slidenum">
              <a:rPr lang="en-US" sz="900" b="0">
                <a:solidFill>
                  <a:srgbClr val="1F497D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900" b="0" dirty="0">
              <a:solidFill>
                <a:srgbClr val="1F497D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7727" y="165100"/>
            <a:ext cx="982133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35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</a:defRPr>
      </a:lvl2pPr>
      <a:lvl3pPr marL="6905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400">
          <a:solidFill>
            <a:schemeClr val="tx1"/>
          </a:solidFill>
          <a:latin typeface="Calibri" pitchFamily="34" charset="0"/>
        </a:defRPr>
      </a:lvl3pPr>
      <a:lvl4pPr marL="9144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4pPr>
      <a:lvl5pPr marL="11477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charset="0"/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25476"/>
          <a:stretch/>
        </p:blipFill>
        <p:spPr>
          <a:xfrm>
            <a:off x="3106056" y="0"/>
            <a:ext cx="9085943" cy="6858000"/>
          </a:xfrm>
          <a:prstGeom prst="rect">
            <a:avLst/>
          </a:prstGeom>
        </p:spPr>
      </p:pic>
      <p:sp>
        <p:nvSpPr>
          <p:cNvPr id="4" name="Shape 56"/>
          <p:cNvSpPr/>
          <p:nvPr/>
        </p:nvSpPr>
        <p:spPr>
          <a:xfrm>
            <a:off x="3596360" y="941009"/>
            <a:ext cx="7534702" cy="128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Council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Budget Overview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2245" y="2678339"/>
            <a:ext cx="2572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Samir Saini</a:t>
            </a:r>
          </a:p>
          <a:p>
            <a:pPr algn="ctr">
              <a:spcBef>
                <a:spcPts val="0"/>
              </a:spcBef>
            </a:pPr>
            <a:r>
              <a:rPr lang="en-US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Chief Information Officer</a:t>
            </a:r>
            <a:br>
              <a:rPr lang="en-US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5.16.17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3143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/>
          <p:cNvSpPr txBox="1">
            <a:spLocks/>
          </p:cNvSpPr>
          <p:nvPr/>
        </p:nvSpPr>
        <p:spPr>
          <a:xfrm>
            <a:off x="0" y="125158"/>
            <a:ext cx="8767287" cy="461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+mn-lt"/>
              </a:rPr>
              <a:t>FY18 “Active” Projects</a:t>
            </a:r>
            <a:endParaRPr lang="en-US" sz="3600" b="0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586409"/>
            <a:ext cx="12192000" cy="599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75663"/>
              </p:ext>
            </p:extLst>
          </p:nvPr>
        </p:nvGraphicFramePr>
        <p:xfrm>
          <a:off x="97788" y="835622"/>
          <a:ext cx="2915922" cy="55640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5922">
                  <a:extLst>
                    <a:ext uri="{9D8B030D-6E8A-4147-A177-3AD203B41FA5}">
                      <a16:colId xmlns:a16="http://schemas.microsoft.com/office/drawing/2014/main" val="914581087"/>
                    </a:ext>
                  </a:extLst>
                </a:gridCol>
              </a:tblGrid>
              <a:tr h="54117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Public Safety &amp;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Justice (PSJ) – 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34" marR="2634" marT="2634" marB="0" anchor="b"/>
                </a:tc>
                <a:extLst>
                  <a:ext uri="{0D108BD9-81ED-4DB2-BD59-A6C34878D82A}">
                    <a16:rowId xmlns:a16="http://schemas.microsoft.com/office/drawing/2014/main" val="2827184058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Management Improvement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9617868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 – Crime Analytics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1158418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 – Technology Upgrades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2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PSIM, E-911 CAD, RMS, etc. pending final approvals)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0612606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 496 Citizen Online Self-Service Reporting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Coplogic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566043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Headquarters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8182616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APD-246 Improve Police Transparency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 Camera)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7230778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Shield CCTV Expansion Project (Bond)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4294454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 Network Upgrades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4167717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 Recruitment Process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653617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Efforts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Outcome Software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3260162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Proof of Concept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9904290"/>
                  </a:ext>
                </a:extLst>
              </a:tr>
              <a:tr h="418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Public Communication with New Website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09138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35513"/>
              </p:ext>
            </p:extLst>
          </p:nvPr>
        </p:nvGraphicFramePr>
        <p:xfrm>
          <a:off x="3140765" y="825137"/>
          <a:ext cx="2802835" cy="5217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2835">
                  <a:extLst>
                    <a:ext uri="{9D8B030D-6E8A-4147-A177-3AD203B41FA5}">
                      <a16:colId xmlns:a16="http://schemas.microsoft.com/office/drawing/2014/main" val="4184981318"/>
                    </a:ext>
                  </a:extLst>
                </a:gridCol>
              </a:tblGrid>
              <a:tr h="5291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City Administrative Services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(CAS) – 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3514370054"/>
                  </a:ext>
                </a:extLst>
              </a:tr>
              <a:tr h="52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Management (HCM)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658733"/>
                  </a:ext>
                </a:extLst>
              </a:tr>
              <a:tr h="52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Oracle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R12 (Financials)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6260796"/>
                  </a:ext>
                </a:extLst>
              </a:tr>
              <a:tr h="5291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Kronos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Enhancements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Phase II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095635"/>
                  </a:ext>
                </a:extLst>
              </a:tr>
              <a:tr h="492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DOF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 Card Industry Data Security Standard (PCI DSS)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3129576"/>
                  </a:ext>
                </a:extLst>
              </a:tr>
              <a:tr h="492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Oracle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Service Reporting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8586947"/>
                  </a:ext>
                </a:extLst>
              </a:tr>
              <a:tr h="52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Numara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Mobile Application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7466372"/>
                  </a:ext>
                </a:extLst>
              </a:tr>
              <a:tr h="5291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 Oracle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Interface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Enhancements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484809"/>
                  </a:ext>
                </a:extLst>
              </a:tr>
              <a:tr h="52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Management System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0338263"/>
                  </a:ext>
                </a:extLst>
              </a:tr>
              <a:tr h="52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MAYOR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Ethics E-File Upgrade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66711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35097"/>
              </p:ext>
            </p:extLst>
          </p:nvPr>
        </p:nvGraphicFramePr>
        <p:xfrm>
          <a:off x="6145619" y="825134"/>
          <a:ext cx="3237614" cy="51835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7614">
                  <a:extLst>
                    <a:ext uri="{9D8B030D-6E8A-4147-A177-3AD203B41FA5}">
                      <a16:colId xmlns:a16="http://schemas.microsoft.com/office/drawing/2014/main" val="1382024570"/>
                    </a:ext>
                  </a:extLst>
                </a:gridCol>
              </a:tblGrid>
              <a:tr h="525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City Operations 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Services (COS) - 13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1" marR="1801" marT="1801" marB="0" anchor="b"/>
                </a:tc>
                <a:extLst>
                  <a:ext uri="{0D108BD9-81ED-4DB2-BD59-A6C34878D82A}">
                    <a16:rowId xmlns:a16="http://schemas.microsoft.com/office/drawing/2014/main" val="2975554436"/>
                  </a:ext>
                </a:extLst>
              </a:tr>
              <a:tr h="24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AWDA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Directorpoint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Licenses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2080192"/>
                  </a:ext>
                </a:extLst>
              </a:tr>
              <a:tr h="40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AWDA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WorkSource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Client Relationship Management Software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311639"/>
                  </a:ext>
                </a:extLst>
              </a:tr>
              <a:tr h="381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DOF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License, Revenue Taxation and Cashiering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(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BLISS)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1208474"/>
                  </a:ext>
                </a:extLst>
              </a:tr>
              <a:tr h="24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DPCD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Kiva-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Migration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2815599"/>
                  </a:ext>
                </a:extLst>
              </a:tr>
              <a:tr h="425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DPCD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Projects Database System Replacement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0997168"/>
                  </a:ext>
                </a:extLst>
              </a:tr>
              <a:tr h="381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Streetcar Vehicle Camera System Upgrade Project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7319635"/>
                  </a:ext>
                </a:extLst>
              </a:tr>
              <a:tr h="24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3M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Sign Inventory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6563841"/>
                  </a:ext>
                </a:extLst>
              </a:tr>
              <a:tr h="381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Centralized Permits (Transportation/Right of Way),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Special Events, Film)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4883186"/>
                  </a:ext>
                </a:extLst>
              </a:tr>
              <a:tr h="24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Managment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 Implementation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5058227"/>
                  </a:ext>
                </a:extLst>
              </a:tr>
              <a:tr h="4255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Management RFP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9710793"/>
                  </a:ext>
                </a:extLst>
              </a:tr>
              <a:tr h="425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 Re-design and On-Call Marketing Services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3861411"/>
                  </a:ext>
                </a:extLst>
              </a:tr>
              <a:tr h="425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Route Optimization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899604"/>
                  </a:ext>
                </a:extLst>
              </a:tr>
              <a:tr h="425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Google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Waze Integration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1465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84424"/>
              </p:ext>
            </p:extLst>
          </p:nvPr>
        </p:nvGraphicFramePr>
        <p:xfrm>
          <a:off x="9573320" y="835621"/>
          <a:ext cx="2468244" cy="520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244">
                  <a:extLst>
                    <a:ext uri="{9D8B030D-6E8A-4147-A177-3AD203B41FA5}">
                      <a16:colId xmlns:a16="http://schemas.microsoft.com/office/drawing/2014/main" val="2820272765"/>
                    </a:ext>
                  </a:extLst>
                </a:gridCol>
              </a:tblGrid>
              <a:tr h="475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Watershed Management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Services (WMS) - 6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5" marR="5775" marT="5775" marB="0" anchor="ctr"/>
                </a:tc>
                <a:extLst>
                  <a:ext uri="{0D108BD9-81ED-4DB2-BD59-A6C34878D82A}">
                    <a16:rowId xmlns:a16="http://schemas.microsoft.com/office/drawing/2014/main" val="569009256"/>
                  </a:ext>
                </a:extLst>
              </a:tr>
              <a:tr h="739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Linear </a:t>
                      </a:r>
                      <a:r>
                        <a:rPr lang="en-US" sz="1200" u="none" strike="noStrike" dirty="0">
                          <a:effectLst/>
                        </a:rPr>
                        <a:t>Asset Inventory and Workflow Project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5" marR="5775" marT="5775" marB="0" anchor="ctr"/>
                </a:tc>
                <a:extLst>
                  <a:ext uri="{0D108BD9-81ED-4DB2-BD59-A6C34878D82A}">
                    <a16:rowId xmlns:a16="http://schemas.microsoft.com/office/drawing/2014/main" val="1905039467"/>
                  </a:ext>
                </a:extLst>
              </a:tr>
              <a:tr h="795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Open </a:t>
                      </a:r>
                      <a:r>
                        <a:rPr lang="en-US" sz="1200" u="none" strike="noStrike" dirty="0">
                          <a:effectLst/>
                        </a:rPr>
                        <a:t>Records Management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5" marR="5775" marT="5775" marB="0" anchor="ctr"/>
                </a:tc>
                <a:extLst>
                  <a:ext uri="{0D108BD9-81ED-4DB2-BD59-A6C34878D82A}">
                    <a16:rowId xmlns:a16="http://schemas.microsoft.com/office/drawing/2014/main" val="1280568597"/>
                  </a:ext>
                </a:extLst>
              </a:tr>
              <a:tr h="795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Enterprise </a:t>
                      </a:r>
                      <a:r>
                        <a:rPr lang="en-US" sz="1200" b="1" u="none" strike="noStrike" dirty="0">
                          <a:effectLst/>
                        </a:rPr>
                        <a:t>IVR Implementation Project </a:t>
                      </a:r>
                      <a:r>
                        <a:rPr lang="en-US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sz="1200" b="0" u="none" strike="noStrike" dirty="0" err="1" smtClean="0">
                          <a:effectLst/>
                        </a:rPr>
                        <a:t>ie</a:t>
                      </a:r>
                      <a:r>
                        <a:rPr lang="en-US" sz="1200" b="0" u="none" strike="noStrike" dirty="0" smtClean="0">
                          <a:effectLst/>
                        </a:rPr>
                        <a:t> Payment Arrangements, Service</a:t>
                      </a:r>
                      <a:r>
                        <a:rPr lang="en-US" sz="1200" b="0" u="none" strike="noStrike" baseline="0" dirty="0" smtClean="0">
                          <a:effectLst/>
                        </a:rPr>
                        <a:t> Requests, </a:t>
                      </a:r>
                      <a:r>
                        <a:rPr lang="en-US" sz="1200" b="0" u="none" strike="noStrike" dirty="0" smtClean="0">
                          <a:effectLst/>
                        </a:rPr>
                        <a:t>Mass Communications,</a:t>
                      </a:r>
                      <a:r>
                        <a:rPr lang="en-US" sz="1200" b="0" u="none" strike="noStrike" baseline="0" dirty="0" smtClean="0">
                          <a:effectLst/>
                        </a:rPr>
                        <a:t> etc.)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5" marR="5775" marT="5775" marB="0" anchor="ctr"/>
                </a:tc>
                <a:extLst>
                  <a:ext uri="{0D108BD9-81ED-4DB2-BD59-A6C34878D82A}">
                    <a16:rowId xmlns:a16="http://schemas.microsoft.com/office/drawing/2014/main" val="869515853"/>
                  </a:ext>
                </a:extLst>
              </a:tr>
              <a:tr h="7950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</a:rPr>
                        <a:t>Smart Water Analytics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(pending final approvals)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5" marR="5775" marT="5775" marB="0" anchor="ctr"/>
                </a:tc>
                <a:extLst>
                  <a:ext uri="{0D108BD9-81ED-4DB2-BD59-A6C34878D82A}">
                    <a16:rowId xmlns:a16="http://schemas.microsoft.com/office/drawing/2014/main" val="3886557233"/>
                  </a:ext>
                </a:extLst>
              </a:tr>
              <a:tr h="793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smtClean="0">
                          <a:effectLst/>
                        </a:rPr>
                        <a:t>Maximo </a:t>
                      </a:r>
                      <a:r>
                        <a:rPr lang="en-US" sz="1200" b="0" u="none" strike="noStrike" dirty="0">
                          <a:effectLst/>
                        </a:rPr>
                        <a:t>Optimization 7.6 Upgrade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5" marR="5775" marT="5775" marB="0" anchor="ctr"/>
                </a:tc>
                <a:extLst>
                  <a:ext uri="{0D108BD9-81ED-4DB2-BD59-A6C34878D82A}">
                    <a16:rowId xmlns:a16="http://schemas.microsoft.com/office/drawing/2014/main" val="2356311907"/>
                  </a:ext>
                </a:extLst>
              </a:tr>
              <a:tr h="793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&amp; Sewer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Billing  Enhancements – </a:t>
                      </a: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Several Projects are pending final approvals (AMI &amp; </a:t>
                      </a:r>
                      <a:r>
                        <a:rPr lang="en-US" sz="12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enQuesta</a:t>
                      </a: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enhancements)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5" marR="5775" marT="5775" marB="0" anchor="ctr"/>
                </a:tc>
                <a:extLst>
                  <a:ext uri="{0D108BD9-81ED-4DB2-BD59-A6C34878D82A}">
                    <a16:rowId xmlns:a16="http://schemas.microsoft.com/office/drawing/2014/main" val="299110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973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/>
          <p:cNvSpPr txBox="1">
            <a:spLocks/>
          </p:cNvSpPr>
          <p:nvPr/>
        </p:nvSpPr>
        <p:spPr>
          <a:xfrm>
            <a:off x="129969" y="264306"/>
            <a:ext cx="10487231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err="1" smtClean="0">
                <a:latin typeface="+mn-lt"/>
              </a:rPr>
              <a:t>SmartATL</a:t>
            </a:r>
            <a:r>
              <a:rPr lang="en-US" sz="3600" b="0" dirty="0" smtClean="0">
                <a:latin typeface="+mn-lt"/>
              </a:rPr>
              <a:t> – North Ave Smart Corridor Demonstration</a:t>
            </a:r>
            <a:endParaRPr lang="en-US" sz="3600" b="0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749680"/>
            <a:ext cx="12192000" cy="599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888" y="1723048"/>
            <a:ext cx="12330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North Avenue </a:t>
            </a:r>
          </a:p>
          <a:p>
            <a:pPr algn="ctr"/>
            <a:r>
              <a:rPr lang="en-US" sz="1350" dirty="0"/>
              <a:t>Smart Corridor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516" y="1130474"/>
            <a:ext cx="12142967" cy="1833930"/>
            <a:chOff x="0" y="2447072"/>
            <a:chExt cx="12191999" cy="24958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" t="32488" r="2128" b="36901"/>
            <a:stretch/>
          </p:blipFill>
          <p:spPr>
            <a:xfrm>
              <a:off x="0" y="2447072"/>
              <a:ext cx="12191999" cy="24958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297691" y="3876719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1455744" y="3683036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2400557" y="3503683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3457978" y="3503683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4220096" y="3497615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4599916" y="3495527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5173361" y="3503683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5566583" y="3497615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5959805" y="3503683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6975831" y="3507056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8233326" y="3507056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9916358" y="3553955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11532358" y="3574653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3769594" y="3507056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9501981" y="3555560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4003675" y="3495526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7726147" y="3508953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http://www.clipartbest.com/cliparts/4cb/Kj9/4cbKj9zc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3" r="32376"/>
            <a:stretch/>
          </p:blipFill>
          <p:spPr bwMode="auto">
            <a:xfrm>
              <a:off x="8484379" y="3508953"/>
              <a:ext cx="76125" cy="23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1055830" y="1388640"/>
            <a:ext cx="9988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/>
              <a:t>A public demonstration and “living lab” to showcase how </a:t>
            </a:r>
            <a:r>
              <a:rPr lang="en-US" sz="2800" b="0" dirty="0" err="1" smtClean="0"/>
              <a:t>IoT</a:t>
            </a:r>
            <a:r>
              <a:rPr lang="en-US" sz="2800" b="0" dirty="0"/>
              <a:t> </a:t>
            </a:r>
            <a:r>
              <a:rPr lang="en-US" sz="2800" b="0" dirty="0" smtClean="0"/>
              <a:t>and Big </a:t>
            </a:r>
            <a:r>
              <a:rPr lang="en-US" sz="2800" b="0" dirty="0"/>
              <a:t>D</a:t>
            </a:r>
            <a:r>
              <a:rPr lang="en-US" sz="2800" b="0" dirty="0" smtClean="0"/>
              <a:t>ata analytics can be used in improve the corridor</a:t>
            </a:r>
            <a:endParaRPr lang="en-US" sz="2800" b="0" dirty="0"/>
          </a:p>
        </p:txBody>
      </p:sp>
      <p:sp>
        <p:nvSpPr>
          <p:cNvPr id="44" name="TextBox 43"/>
          <p:cNvSpPr txBox="1"/>
          <p:nvPr/>
        </p:nvSpPr>
        <p:spPr>
          <a:xfrm>
            <a:off x="2372364" y="3625499"/>
            <a:ext cx="318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100+ IoT</a:t>
            </a:r>
            <a:r>
              <a:rPr lang="en-US" b="1" dirty="0"/>
              <a:t> </a:t>
            </a:r>
            <a:r>
              <a:rPr lang="en-US" b="1" dirty="0" smtClean="0"/>
              <a:t>sensors </a:t>
            </a:r>
            <a:r>
              <a:rPr lang="en-US" dirty="0" smtClean="0"/>
              <a:t>(</a:t>
            </a:r>
            <a:r>
              <a:rPr lang="en-US" dirty="0" smtClean="0"/>
              <a:t>see, hear, smell) along 5 miles, 18 signalized intersections)</a:t>
            </a:r>
            <a:endParaRPr lang="en-US" dirty="0"/>
          </a:p>
        </p:txBody>
      </p:sp>
      <p:pic>
        <p:nvPicPr>
          <p:cNvPr id="45" name="Picture 2" descr="https://s3.amazonaws.com/kinlane-productions/bw-icons/bw-surveillance-camer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2928" y="3792002"/>
            <a:ext cx="449737" cy="2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encrypted-tbn3.gstatic.com/images?q=tbn:ANd9GcSNErduHASX0aXVylcrxDT5DQ6acRcKNgVX25tH8fjv8xDJcBDpB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7137" y="4040998"/>
            <a:ext cx="362107" cy="25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23856" y="5041597"/>
            <a:ext cx="3630913" cy="1077218"/>
            <a:chOff x="4232856" y="2838923"/>
            <a:chExt cx="3724991" cy="143628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32856" y="3117717"/>
              <a:ext cx="626626" cy="763724"/>
            </a:xfrm>
            <a:prstGeom prst="ellipse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5036315" y="2838923"/>
              <a:ext cx="2921532" cy="1436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Deploy smart city data platform and demo </a:t>
              </a:r>
              <a:r>
                <a:rPr lang="en-US" b="1" dirty="0" smtClean="0"/>
                <a:t>open APIs</a:t>
              </a:r>
              <a:r>
                <a:rPr lang="en-US" dirty="0" smtClean="0"/>
                <a:t>, </a:t>
              </a:r>
              <a:r>
                <a:rPr lang="en-US" dirty="0"/>
                <a:t>advanced </a:t>
              </a:r>
              <a:r>
                <a:rPr lang="en-US" dirty="0" smtClean="0"/>
                <a:t>analytics and data </a:t>
              </a:r>
              <a:r>
                <a:rPr lang="en-US" dirty="0"/>
                <a:t>visualization </a:t>
              </a:r>
              <a:r>
                <a:rPr lang="en-US" dirty="0" smtClean="0"/>
                <a:t>tech</a:t>
              </a:r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849693" y="5176932"/>
            <a:ext cx="2869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Re-pave, re-stripe, repair the entire corridor </a:t>
            </a:r>
            <a:r>
              <a:rPr lang="en-US" dirty="0" smtClean="0"/>
              <a:t>and upgrade street signs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978069" y="5156148"/>
            <a:ext cx="4068618" cy="874607"/>
            <a:chOff x="6103230" y="3257561"/>
            <a:chExt cx="3333873" cy="874607"/>
          </a:xfrm>
        </p:grpSpPr>
        <p:pic>
          <p:nvPicPr>
            <p:cNvPr id="52" name="Picture 2" descr="https://image.freepik.com/free-icon/traffic-lights_318-33094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230" y="3352106"/>
              <a:ext cx="629548" cy="78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6747285" y="3257561"/>
              <a:ext cx="268981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/>
                <a:t>Connected and coordinated </a:t>
              </a:r>
              <a:r>
                <a:rPr lang="en-US" b="1" dirty="0"/>
                <a:t>traffic signals </a:t>
              </a:r>
              <a:r>
                <a:rPr lang="en-US" dirty="0"/>
                <a:t>with advanced traffic responsive signal </a:t>
              </a:r>
              <a:r>
                <a:rPr lang="en-US" dirty="0" smtClean="0"/>
                <a:t>timing</a:t>
              </a:r>
              <a:endParaRPr lang="en-US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1" y="2685105"/>
            <a:ext cx="12167482" cy="3896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North Avenue Smart Corridor Ribbon Cutting Event:     9/2017</a:t>
            </a:r>
            <a:endParaRPr lang="en-US" sz="1600" dirty="0"/>
          </a:p>
        </p:txBody>
      </p:sp>
      <p:pic>
        <p:nvPicPr>
          <p:cNvPr id="59" name="Picture 6" descr="https://cdn3.iconfinder.com/data/icons/metro-tech/512/water_drop-5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38" y="4015827"/>
            <a:ext cx="277102" cy="2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63" y="5116812"/>
            <a:ext cx="904293" cy="10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7257786" y="3651216"/>
            <a:ext cx="3180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Autonomous Vehicles and connected vehicle demonstrations</a:t>
            </a:r>
            <a:endParaRPr lang="en-US" dirty="0"/>
          </a:p>
        </p:txBody>
      </p:sp>
      <p:sp>
        <p:nvSpPr>
          <p:cNvPr id="2" name="AutoShape 2" descr="Image result for Autonomous Vehicles and connected vehicle demonstration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utonomous Vehicles and connected vehicle demonstrations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28" y="3641299"/>
            <a:ext cx="792158" cy="7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35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58" y="-38374"/>
            <a:ext cx="10781344" cy="952500"/>
          </a:xfrm>
        </p:spPr>
        <p:txBody>
          <a:bodyPr/>
          <a:lstStyle/>
          <a:p>
            <a:r>
              <a:rPr lang="en-US" b="1" dirty="0" smtClean="0"/>
              <a:t>Order of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6048" y="1018611"/>
            <a:ext cx="10972800" cy="4587875"/>
          </a:xfrm>
        </p:spPr>
        <p:txBody>
          <a:bodyPr/>
          <a:lstStyle/>
          <a:p>
            <a:r>
              <a:rPr lang="en-US" dirty="0" smtClean="0"/>
              <a:t>Introduce </a:t>
            </a:r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CIO’s 3</a:t>
            </a:r>
            <a:r>
              <a:rPr lang="en-US" baseline="30000" dirty="0" smtClean="0"/>
              <a:t>rd</a:t>
            </a:r>
            <a:r>
              <a:rPr lang="en-US" dirty="0" smtClean="0"/>
              <a:t> Left: </a:t>
            </a:r>
            <a:r>
              <a:rPr lang="en-US" dirty="0" smtClean="0"/>
              <a:t>Errin Baugh</a:t>
            </a:r>
            <a:r>
              <a:rPr lang="en-US" dirty="0" smtClean="0"/>
              <a:t>, DCIO Project Management Officer</a:t>
            </a:r>
          </a:p>
          <a:p>
            <a:pPr lvl="1"/>
            <a:r>
              <a:rPr lang="en-US" dirty="0" smtClean="0"/>
              <a:t>CIO’s 2</a:t>
            </a:r>
            <a:r>
              <a:rPr lang="en-US" baseline="30000" dirty="0" smtClean="0"/>
              <a:t>nd</a:t>
            </a:r>
            <a:r>
              <a:rPr lang="en-US" dirty="0" smtClean="0"/>
              <a:t> Left: Kelvin Brooks, Information Security Officer</a:t>
            </a:r>
            <a:endParaRPr lang="en-US" dirty="0" smtClean="0"/>
          </a:p>
          <a:p>
            <a:pPr lvl="1"/>
            <a:r>
              <a:rPr lang="en-US" dirty="0"/>
              <a:t>CIO’s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</a:t>
            </a:r>
            <a:r>
              <a:rPr lang="en-US" dirty="0" smtClean="0"/>
              <a:t>Left</a:t>
            </a:r>
            <a:r>
              <a:rPr lang="en-US" dirty="0"/>
              <a:t>: Jason Watkins, </a:t>
            </a:r>
            <a:r>
              <a:rPr lang="en-US" dirty="0" smtClean="0"/>
              <a:t>Chief Technology Officer</a:t>
            </a:r>
            <a:endParaRPr lang="en-US" dirty="0" smtClean="0"/>
          </a:p>
          <a:p>
            <a:pPr lvl="1"/>
            <a:r>
              <a:rPr lang="en-US" dirty="0"/>
              <a:t>CIO’s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Right</a:t>
            </a:r>
            <a:r>
              <a:rPr lang="en-US" dirty="0"/>
              <a:t>: Daphne Rackley, </a:t>
            </a:r>
            <a:r>
              <a:rPr lang="en-US" dirty="0" smtClean="0"/>
              <a:t>Chief of Staff</a:t>
            </a:r>
          </a:p>
          <a:p>
            <a:pPr lvl="1"/>
            <a:r>
              <a:rPr lang="en-US" dirty="0" smtClean="0"/>
              <a:t>CIO’s 2</a:t>
            </a:r>
            <a:r>
              <a:rPr lang="en-US" baseline="30000" dirty="0" smtClean="0"/>
              <a:t>nd</a:t>
            </a:r>
            <a:r>
              <a:rPr lang="en-US" dirty="0" smtClean="0"/>
              <a:t> Right: Vijay Gogineni, DCIO City Administrative Services (CAS)</a:t>
            </a:r>
          </a:p>
          <a:p>
            <a:pPr lvl="1"/>
            <a:r>
              <a:rPr lang="en-US" dirty="0"/>
              <a:t>CIO’s </a:t>
            </a:r>
            <a:r>
              <a:rPr lang="en-US" dirty="0" smtClean="0"/>
              <a:t>3rd </a:t>
            </a:r>
            <a:r>
              <a:rPr lang="en-US" dirty="0"/>
              <a:t>Right: </a:t>
            </a:r>
            <a:r>
              <a:rPr lang="en-US" dirty="0" smtClean="0"/>
              <a:t>Kirk Talbott, DCIO City Operations Services (COS) &amp; </a:t>
            </a:r>
            <a:r>
              <a:rPr lang="en-US" dirty="0" err="1" smtClean="0"/>
              <a:t>SmartATL</a:t>
            </a:r>
            <a:endParaRPr lang="en-US" dirty="0" smtClean="0"/>
          </a:p>
          <a:p>
            <a:r>
              <a:rPr lang="en-US" dirty="0" smtClean="0"/>
              <a:t>Department Overview</a:t>
            </a:r>
            <a:r>
              <a:rPr lang="en-US" dirty="0" smtClean="0"/>
              <a:t> </a:t>
            </a:r>
            <a:r>
              <a:rPr lang="en-US" i="1" dirty="0" smtClean="0"/>
              <a:t>(See presentation)</a:t>
            </a:r>
          </a:p>
          <a:p>
            <a:pPr lvl="1"/>
            <a:r>
              <a:rPr lang="en-US" dirty="0" smtClean="0"/>
              <a:t>Objectives &amp; </a:t>
            </a:r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FY17 Accomplishments</a:t>
            </a:r>
          </a:p>
          <a:p>
            <a:pPr lvl="1"/>
            <a:r>
              <a:rPr lang="en-US" dirty="0" smtClean="0"/>
              <a:t>FY18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AIM Operating Budget Highlights </a:t>
            </a:r>
            <a:r>
              <a:rPr lang="en-US" i="1" dirty="0" smtClean="0"/>
              <a:t>(See Budget Book p. 173-185. General Fund on p.174)</a:t>
            </a:r>
            <a:endParaRPr lang="en-US" i="1" dirty="0"/>
          </a:p>
          <a:p>
            <a:pPr marL="233367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49680"/>
            <a:ext cx="12192000" cy="599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90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0" y="890181"/>
            <a:ext cx="10002830" cy="586338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0" y="749680"/>
            <a:ext cx="12192000" cy="599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+mn-lt"/>
              </a:rPr>
              <a:t>AIM </a:t>
            </a:r>
            <a:r>
              <a:rPr lang="en-US" sz="3600" b="0" dirty="0" smtClean="0">
                <a:latin typeface="+mn-lt"/>
              </a:rPr>
              <a:t>Objectives, Goals, Strategies</a:t>
            </a:r>
            <a:endParaRPr lang="en-US" sz="3600" b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0130828" y="6255945"/>
            <a:ext cx="461726" cy="4521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745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866144" y="5560555"/>
            <a:ext cx="615747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ATL2 Remote 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Sites Network Upgrades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AT&amp;T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Ready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MetroE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to ASE Conversion (Data Connectivity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400" b="0" noProof="0" dirty="0" smtClean="0">
                <a:solidFill>
                  <a:prstClr val="black"/>
                </a:solidFill>
                <a:latin typeface="Calibri"/>
              </a:rPr>
              <a:t>Watershed Network Refresh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Critical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App Back-ups 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lternate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Datacenter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8309" y="1029057"/>
            <a:ext cx="4492941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Performance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Overview (Mar 16 to Mar 17)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8309" y="1413791"/>
            <a:ext cx="42931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Systems Availability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above target(99%)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# Outages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↓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43%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since Mar16. Duration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↓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65%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Downtime ↓due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to continued focus on responsive incident management and infrastructure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stabilization.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6144" y="2968557"/>
            <a:ext cx="6325856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Increased real-time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application performance monitoring/alerts</a:t>
            </a:r>
          </a:p>
          <a:p>
            <a:pPr marL="285750" marR="0" lvl="0" indent="-28575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0" baseline="0" dirty="0" smtClean="0">
                <a:solidFill>
                  <a:prstClr val="black"/>
                </a:solidFill>
                <a:latin typeface="Calibri"/>
              </a:rPr>
              <a:t>Strengthened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 internal system change control processes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ATL2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Watershed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Upgraded 72 Marietta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circuits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10mb to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100mb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Server Virtualization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Windows 2003 Web &amp; Shared Server Upgrades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Kronos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Infrastructure and Application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boosting performance by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6X</a:t>
            </a:r>
          </a:p>
          <a:p>
            <a:pPr marL="285750" marR="0" lvl="0" indent="-28575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0" baseline="0" dirty="0" err="1" smtClean="0">
                <a:solidFill>
                  <a:prstClr val="black"/>
                </a:solidFill>
                <a:latin typeface="Calibri"/>
              </a:rPr>
              <a:t>Courtview</a:t>
            </a:r>
            <a:r>
              <a:rPr lang="en-US" sz="1400" b="0" baseline="0" dirty="0" smtClean="0">
                <a:solidFill>
                  <a:prstClr val="black"/>
                </a:solidFill>
                <a:latin typeface="Calibri"/>
              </a:rPr>
              <a:t> Infrastructure Upgrade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840441" y="1379440"/>
          <a:ext cx="1777736" cy="1223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068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Actuals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3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Critical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</a:rPr>
                        <a:t>99.50%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99%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8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3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</a:rPr>
                        <a:t>99.92%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3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Essential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2C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3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Important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B0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852473" y="1029058"/>
            <a:ext cx="1777736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March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8409" y="2614756"/>
            <a:ext cx="6342842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FY17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Accomplishments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1573" y="5085625"/>
            <a:ext cx="6342842" cy="284982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FY18 Plans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967354" y="4324578"/>
            <a:ext cx="1184652" cy="2143918"/>
          </a:xfrm>
          <a:prstGeom prst="rect">
            <a:avLst/>
          </a:prstGeom>
          <a:solidFill>
            <a:srgbClr val="FFFFCC">
              <a:alpha val="3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+mn-lt"/>
              </a:rPr>
              <a:t>System Availability &amp; Performance Health</a:t>
            </a:r>
            <a:endParaRPr lang="en-US" sz="3600" b="0" dirty="0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362474" y="1215987"/>
            <a:ext cx="1393771" cy="2143918"/>
          </a:xfrm>
          <a:prstGeom prst="rect">
            <a:avLst/>
          </a:prstGeom>
          <a:solidFill>
            <a:srgbClr val="FFFFCC">
              <a:alpha val="3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302607"/>
              </p:ext>
            </p:extLst>
          </p:nvPr>
        </p:nvGraphicFramePr>
        <p:xfrm>
          <a:off x="0" y="4059935"/>
          <a:ext cx="5828408" cy="279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755153"/>
              </p:ext>
            </p:extLst>
          </p:nvPr>
        </p:nvGraphicFramePr>
        <p:xfrm>
          <a:off x="1657" y="1029057"/>
          <a:ext cx="5819916" cy="303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8733" y="1198334"/>
            <a:ext cx="3486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 Availability 3/15 – 3/17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2806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5952" y="1073065"/>
            <a:ext cx="6396048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Performance Overview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(Mar 16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–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Mar 17)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651" y="1528277"/>
            <a:ext cx="6350924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02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5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↓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17.1%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- Blocked Network attacks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(35K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29K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) </a:t>
            </a:r>
          </a:p>
          <a:p>
            <a:pPr marL="214313" marR="0" lvl="0" indent="-214313" algn="l" defTabSz="685702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5000"/>
              <a:buFont typeface="Calibri" panose="020F0502020204030204" pitchFamily="34" charset="0"/>
              <a:buChar char="↓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89.1%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- Malware blocked from ‘calling home’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(55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)</a:t>
            </a:r>
          </a:p>
          <a:p>
            <a:pPr marL="214313" marR="0" lvl="0" indent="-214313" algn="l" defTabSz="685702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5000"/>
              <a:buFont typeface="Calibri" panose="020F0502020204030204" pitchFamily="34" charset="0"/>
              <a:buChar char="↓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17.1%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- “Phishing” Email Risk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322K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267K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8408" y="2489588"/>
            <a:ext cx="6363592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Fy17 Accomplishments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7672" y="4517392"/>
            <a:ext cx="6396049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Fy18 Plans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58365" y="1700627"/>
            <a:ext cx="1184652" cy="1661480"/>
          </a:xfrm>
          <a:prstGeom prst="rect">
            <a:avLst/>
          </a:prstGeom>
          <a:solidFill>
            <a:srgbClr val="FFFFCC">
              <a:alpha val="3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0497"/>
              </p:ext>
            </p:extLst>
          </p:nvPr>
        </p:nvGraphicFramePr>
        <p:xfrm>
          <a:off x="-16250" y="1074824"/>
          <a:ext cx="5828408" cy="567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70128" y="2880914"/>
            <a:ext cx="6191139" cy="192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marR="0" lvl="0" indent="-227013" algn="l" defTabSz="685702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ISO Certification Program: Shift from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4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financial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risk focus to </a:t>
            </a:r>
            <a:r>
              <a:rPr kumimoji="0" lang="en-US" sz="14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overall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risk focus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227013" marR="0" lvl="0" indent="-227013" algn="l" defTabSz="685702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Phase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 &amp; II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Cyber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Security Awareness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Training</a:t>
            </a:r>
          </a:p>
          <a:p>
            <a:pPr marL="227013" marR="0" lvl="0" indent="-227013" algn="l" defTabSz="685702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Advanced Threat Protection &amp; Ransomware Detection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27013" indent="-227013" defTabSz="685702" fontAlgn="auto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VPN Online Remote Access Request w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/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2 Factor Authentication</a:t>
            </a:r>
          </a:p>
          <a:p>
            <a:pPr marL="227013" lvl="0" indent="-227013" defTabSz="685702" fontAlgn="auto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Bit-9 Rollout: Phase II Medium 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Enforcement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  <a:p>
            <a:pPr marL="227013" marR="0" lvl="0" indent="-227013" algn="l" defTabSz="685702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7088" y="4808192"/>
            <a:ext cx="6396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lvl="0" indent="-227013" defTabSz="685702">
              <a:lnSpc>
                <a:spcPts val="19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VPN Consolidation Full Implementation</a:t>
            </a:r>
          </a:p>
          <a:p>
            <a:pPr marL="227013" indent="-227013" defTabSz="685702">
              <a:lnSpc>
                <a:spcPts val="19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ISO Certification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Completed</a:t>
            </a:r>
          </a:p>
          <a:p>
            <a:pPr marL="227013" lvl="0" indent="-227013" defTabSz="685702">
              <a:lnSpc>
                <a:spcPts val="19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Managed Security Services Provider: </a:t>
            </a:r>
          </a:p>
          <a:p>
            <a:pPr marL="684213" lvl="1" indent="-227013" defTabSz="685702">
              <a:lnSpc>
                <a:spcPts val="19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Firewalls</a:t>
            </a:r>
          </a:p>
          <a:p>
            <a:pPr marL="684213" lvl="1" indent="-227013" defTabSz="685702">
              <a:lnSpc>
                <a:spcPts val="19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SIEM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(Security Information and Event Management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) </a:t>
            </a:r>
          </a:p>
          <a:p>
            <a:pPr marL="684213" lvl="1" indent="-227013" defTabSz="685702">
              <a:lnSpc>
                <a:spcPts val="19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Intrusion Prevention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+mn-lt"/>
              </a:rPr>
              <a:t>Cyber Security Health</a:t>
            </a:r>
            <a:endParaRPr lang="en-US" sz="3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165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02471" y="1388586"/>
            <a:ext cx="4589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Total Ticket Resolution (incidents/requests)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90%,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above target</a:t>
            </a:r>
          </a:p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Incidents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resolved (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83%) below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SLA;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Trend: Since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Mar ’16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↔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Unchanged,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Volume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↑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27.1%.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Requests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resolved (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92%)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exceeded SLA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Trend: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Since Mar’16 SLA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↑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1%,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Volume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increased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by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24%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828409" y="1440683"/>
          <a:ext cx="1777736" cy="1502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57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Actuals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3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Incidents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Resolved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83%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85%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1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MIN SLA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3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Requests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Resolved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92%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55652" y="2578312"/>
            <a:ext cx="431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marR="0" lvl="0" indent="-15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Overall trend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↑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due to Office 365 completion, Close SLA monitoring, less PC deployments &amp; moves due to Restacking.)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78310" y="1029057"/>
            <a:ext cx="4513690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Performance Overview (Mar 16 – Mar 17)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8409" y="1029058"/>
            <a:ext cx="1777736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March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8409" y="3026503"/>
            <a:ext cx="6179108" cy="282181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Fy17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Accomplishments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8407" y="4932198"/>
            <a:ext cx="6200107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FY18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Plans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8408" y="3308684"/>
            <a:ext cx="614594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Office 2016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Core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Features (Word, Excel,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Powerpoint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, etc.)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Windows 10 Proof of Concept (250 PCs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Completed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ITSM/ITIL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Workshops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(Incident, Change, Problem and Request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Implement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 New Email Spam Filtering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Realigned network and email account creations from level 3 to level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Improve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self-service password reset capability (Network, 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Oracle)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8407" y="5198411"/>
            <a:ext cx="6363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Microsoft 365 Phase III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 (Skype, OneDrive, </a:t>
            </a:r>
            <a:r>
              <a:rPr lang="en-US" sz="1400" b="0" dirty="0" err="1" smtClean="0">
                <a:solidFill>
                  <a:prstClr val="black"/>
                </a:solidFill>
                <a:latin typeface="Calibri"/>
              </a:rPr>
              <a:t>Sharepoint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 Enhancements)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Windows 10 City-wide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IT Service Management (ITSM)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ServiceNow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Implementation Phase I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742950" lvl="1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Incident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Management, Request Fulfillment, Service Catalog, Self-Service Portal, Problem Management, Knowledge Management, Change Management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+mn-lt"/>
              </a:rPr>
              <a:t>Service Desk Health</a:t>
            </a:r>
            <a:endParaRPr lang="en-US" sz="3600" b="0" dirty="0">
              <a:latin typeface="+mn-lt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853408"/>
              </p:ext>
            </p:extLst>
          </p:nvPr>
        </p:nvGraphicFramePr>
        <p:xfrm>
          <a:off x="0" y="1029056"/>
          <a:ext cx="5828408" cy="565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0496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81924" y="1197013"/>
            <a:ext cx="4238626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Performance Overview (Mar 16 – Mar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6947" y="2752274"/>
            <a:ext cx="5943601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Fy17 Accomplishments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605645" y="4724400"/>
            <a:ext cx="3195081" cy="19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76949" y="1197149"/>
            <a:ext cx="1704975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March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1924" y="1474012"/>
            <a:ext cx="44100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Projects in “Control”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%.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Projects in “Critical”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↑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28%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Q3 FY17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182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Projects across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city departments </a:t>
            </a:r>
          </a:p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117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Active,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65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 Started,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65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On-Hold - Across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Depts.</a:t>
            </a:r>
          </a:p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84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Completed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(33-Q1,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26-Q2, 25 Q3); 61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projects projected for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;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56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projects projected for completion in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Fy18.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60373"/>
              </p:ext>
            </p:extLst>
          </p:nvPr>
        </p:nvGraphicFramePr>
        <p:xfrm>
          <a:off x="6079109" y="1505861"/>
          <a:ext cx="1688068" cy="1172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441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Actuals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Control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82.11%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&gt;70%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Caution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13.01%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&lt;20%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4.88%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&lt;10%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76947" y="4955400"/>
            <a:ext cx="5943601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Fy18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Plans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1" y="1197013"/>
          <a:ext cx="6076946" cy="566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006993" y="3080958"/>
            <a:ext cx="587067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Process:  Roll-out of Stage-gate review process for COO’s Top Projects (40)</a:t>
            </a:r>
          </a:p>
          <a:p>
            <a:pPr marL="227013" marR="0" lvl="0" indent="-2270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People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Change Champion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Program; </a:t>
            </a:r>
            <a:r>
              <a:rPr lang="en-US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Customer </a:t>
            </a:r>
            <a:r>
              <a:rPr lang="en-US" sz="1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Service Training Course; </a:t>
            </a:r>
            <a:r>
              <a:rPr lang="en-US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Leadership </a:t>
            </a:r>
            <a:r>
              <a:rPr lang="en-US" sz="1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Training Program for Directors &amp; Managers (Gartner); </a:t>
            </a:r>
            <a:r>
              <a:rPr lang="en-US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Conduct </a:t>
            </a:r>
            <a:r>
              <a:rPr lang="en-US" sz="1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Business Analysis and Agile training (in-house</a:t>
            </a:r>
            <a:r>
              <a:rPr lang="en-US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Technology: 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MS Project Proof of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Concept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Jira Roll-out to OPA and AIM fast track projects (work type 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8271" y="5306376"/>
            <a:ext cx="5878078" cy="89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marR="0" lvl="1" indent="-227013" algn="l" defTabSz="685702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Process: </a:t>
            </a:r>
            <a:r>
              <a:rPr lang="en-US" sz="1400" b="0" noProof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Pr</a:t>
            </a:r>
            <a:r>
              <a:rPr lang="en-US" sz="14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oject</a:t>
            </a:r>
            <a:r>
              <a:rPr lang="en-US" sz="14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Prioritization </a:t>
            </a:r>
            <a:r>
              <a:rPr lang="en-US" sz="1400" b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Enhancements</a:t>
            </a:r>
          </a:p>
          <a:p>
            <a:pPr marL="227013" marR="0" lvl="1" indent="-227013" algn="l" defTabSz="685702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People: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Internal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Customer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Service Training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Courses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227013" marR="0" lvl="1" indent="-227013" algn="l" defTabSz="685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Technology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 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MS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Project Online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mplementation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5903" y="183638"/>
            <a:ext cx="9246999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+mn-lt"/>
              </a:rPr>
              <a:t>Project Management Delivery Performance</a:t>
            </a:r>
            <a:endParaRPr lang="en-US" sz="3600" b="0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82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70" y="995518"/>
            <a:ext cx="5198152" cy="2928732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7789326" y="353377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6DFAB-913A-4F21-B847-8103215A041F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728" y="995518"/>
            <a:ext cx="5419470" cy="292763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52400" y="902080"/>
            <a:ext cx="12192000" cy="599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129969" y="264306"/>
            <a:ext cx="8767287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+mn-lt"/>
              </a:rPr>
              <a:t>PMO FY17 </a:t>
            </a:r>
            <a:r>
              <a:rPr lang="en-US" sz="2800" b="0" i="1" dirty="0" smtClean="0">
                <a:latin typeface="+mn-lt"/>
              </a:rPr>
              <a:t>as of Fy17 Q3</a:t>
            </a:r>
            <a:endParaRPr lang="en-US" sz="2800" b="0" i="1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t="20955"/>
          <a:stretch/>
        </p:blipFill>
        <p:spPr>
          <a:xfrm>
            <a:off x="330575" y="4619215"/>
            <a:ext cx="5456519" cy="2116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503" y="4135007"/>
            <a:ext cx="5909656" cy="261260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1702115" y="4330386"/>
            <a:ext cx="1526807" cy="4685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2612" y="4171555"/>
            <a:ext cx="2759351" cy="627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70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4158" y="4135007"/>
            <a:ext cx="34695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70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117 Active Projects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75301" y="4146673"/>
            <a:ext cx="34695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70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65 Projects On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Hold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08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V="1">
            <a:off x="152400" y="902080"/>
            <a:ext cx="12192000" cy="599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129969" y="264306"/>
            <a:ext cx="8767287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+mn-lt"/>
              </a:rPr>
              <a:t>PMO FY18: </a:t>
            </a:r>
            <a:r>
              <a:rPr lang="en-US" sz="3600" b="0" dirty="0" smtClean="0">
                <a:latin typeface="+mn-lt"/>
              </a:rPr>
              <a:t>By the Numbers</a:t>
            </a:r>
            <a:endParaRPr lang="en-US" sz="3600" b="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221419" y="4330386"/>
            <a:ext cx="1584050" cy="10580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702115" y="4330386"/>
            <a:ext cx="1526807" cy="4685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2612" y="4171555"/>
            <a:ext cx="2759351" cy="627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70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66AC5A2-F1F7-40FC-9F0C-9E4D8FE56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295019"/>
              </p:ext>
            </p:extLst>
          </p:nvPr>
        </p:nvGraphicFramePr>
        <p:xfrm>
          <a:off x="330574" y="998589"/>
          <a:ext cx="11393663" cy="497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998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Stat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ATLStat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a4cfb0-d3ee-4e8a-a3b9-184313691e4e">
      <Value>29</Value>
    </TaxCatchAll>
    <cc6fc033cadf4319b41c4284710b1a5e xmlns="0037154b-a6ab-4e53-8c23-0c790a96f4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Business, Performance and Accountability</TermName>
          <TermId xmlns="http://schemas.microsoft.com/office/infopath/2007/PartnerControls">d5936acc-3c82-433d-9caf-5ca0cd353143</TermId>
        </TermInfo>
      </Terms>
    </cc6fc033cadf4319b41c4284710b1a5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D6D26F848CF429F382DCFFC1D6176" ma:contentTypeVersion="7" ma:contentTypeDescription="Create a new document." ma:contentTypeScope="" ma:versionID="cbc9316bd9c3fafc462fb7085c38a67b">
  <xsd:schema xmlns:xsd="http://www.w3.org/2001/XMLSchema" xmlns:xs="http://www.w3.org/2001/XMLSchema" xmlns:p="http://schemas.microsoft.com/office/2006/metadata/properties" xmlns:ns2="0037154b-a6ab-4e53-8c23-0c790a96f4f4" xmlns:ns3="23a4cfb0-d3ee-4e8a-a3b9-184313691e4e" targetNamespace="http://schemas.microsoft.com/office/2006/metadata/properties" ma:root="true" ma:fieldsID="fd948a32720b0ea76a77b198c5fda63e" ns2:_="" ns3:_="">
    <xsd:import namespace="0037154b-a6ab-4e53-8c23-0c790a96f4f4"/>
    <xsd:import namespace="23a4cfb0-d3ee-4e8a-a3b9-184313691e4e"/>
    <xsd:element name="properties">
      <xsd:complexType>
        <xsd:sequence>
          <xsd:element name="documentManagement">
            <xsd:complexType>
              <xsd:all>
                <xsd:element ref="ns2:cc6fc033cadf4319b41c4284710b1a5e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54b-a6ab-4e53-8c23-0c790a96f4f4" elementFormDefault="qualified">
    <xsd:import namespace="http://schemas.microsoft.com/office/2006/documentManagement/types"/>
    <xsd:import namespace="http://schemas.microsoft.com/office/infopath/2007/PartnerControls"/>
    <xsd:element name="cc6fc033cadf4319b41c4284710b1a5e" ma:index="9" ma:taxonomy="true" ma:internalName="cc6fc033cadf4319b41c4284710b1a5e" ma:taxonomyFieldName="Owner" ma:displayName="Owner" ma:default="" ma:fieldId="{cc6fc033-cadf-4319-b41c-4284710b1a5e}" ma:sspId="20b86d5d-5381-4d6d-9575-2047fe178979" ma:termSetId="654a67f5-1cc4-4749-a58e-65586cb16ee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4cfb0-d3ee-4e8a-a3b9-184313691e4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2ca5c6e2-3d20-4676-bb80-1b0ab53cf2ad}" ma:internalName="TaxCatchAll" ma:showField="CatchAllData" ma:web="23a4cfb0-d3ee-4e8a-a3b9-184313691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Audienc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3BB7DA-6476-4CD6-9400-470A680B00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B66072-5B02-41CB-923E-DA7D39CC592F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23a4cfb0-d3ee-4e8a-a3b9-184313691e4e"/>
    <ds:schemaRef ds:uri="0037154b-a6ab-4e53-8c23-0c790a96f4f4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5228CC-E381-4D29-AAAA-C9140DBFE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7154b-a6ab-4e53-8c23-0c790a96f4f4"/>
    <ds:schemaRef ds:uri="23a4cfb0-d3ee-4e8a-a3b9-184313691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66727</TotalTime>
  <Words>1322</Words>
  <Application>Microsoft Office PowerPoint</Application>
  <PresentationFormat>Widescreen</PresentationFormat>
  <Paragraphs>240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ATLStat</vt:lpstr>
      <vt:lpstr>4_ATLStat</vt:lpstr>
      <vt:lpstr>PowerPoint Presentation</vt:lpstr>
      <vt:lpstr>Order of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</dc:title>
  <dc:creator>mdnguyen</dc:creator>
  <cp:lastModifiedBy>Rackley, Daphne C</cp:lastModifiedBy>
  <cp:revision>1935</cp:revision>
  <cp:lastPrinted>2017-05-16T18:22:40Z</cp:lastPrinted>
  <dcterms:created xsi:type="dcterms:W3CDTF">2011-10-05T18:52:35Z</dcterms:created>
  <dcterms:modified xsi:type="dcterms:W3CDTF">2017-05-16T18:26:52Z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ContentTypeId">
    <vt:lpwstr>0x0101000FED6D26F848CF429F382DCFFC1D6176</vt:lpwstr>
  </property>
  <property fmtid="{D5CDD505-2E9C-101B-9397-08002B2CF9AE}" pid="4" name="Owner">
    <vt:lpwstr>29;#Business, Performance and Accountability|d5936acc-3c82-433d-9caf-5ca0cd353143</vt:lpwstr>
  </property>
</Properties>
</file>