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3"/>
  </p:notesMasterIdLst>
  <p:handoutMasterIdLst>
    <p:handoutMasterId r:id="rId4"/>
  </p:handoutMasterIdLst>
  <p:sldIdLst>
    <p:sldId id="377" r:id="rId2"/>
  </p:sldIdLst>
  <p:sldSz cx="9144000" cy="6858000" type="letter"/>
  <p:notesSz cx="7010400" cy="92964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5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5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5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5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ityUser" initials="C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DDDDDD"/>
    <a:srgbClr val="C0C0C0"/>
    <a:srgbClr val="B2B2B2"/>
    <a:srgbClr val="3276C8"/>
    <a:srgbClr val="83AEE1"/>
    <a:srgbClr val="6BA42C"/>
    <a:srgbClr val="94D32D"/>
    <a:srgbClr val="BEE381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17" autoAdjust="0"/>
    <p:restoredTop sz="89867" autoAdjust="0"/>
  </p:normalViewPr>
  <p:slideViewPr>
    <p:cSldViewPr snapToGrid="0">
      <p:cViewPr varScale="1">
        <p:scale>
          <a:sx n="79" d="100"/>
          <a:sy n="79" d="100"/>
        </p:scale>
        <p:origin x="-1812" y="-78"/>
      </p:cViewPr>
      <p:guideLst>
        <p:guide orient="horz" pos="4073"/>
        <p:guide orient="horz" pos="1909"/>
        <p:guide orient="horz" pos="3481"/>
        <p:guide orient="horz" pos="3693"/>
        <p:guide orient="horz" pos="279"/>
        <p:guide pos="424"/>
        <p:guide pos="4759"/>
        <p:guide pos="346"/>
        <p:guide pos="340"/>
        <p:guide pos="3202"/>
      </p:guideLst>
    </p:cSldViewPr>
  </p:slideViewPr>
  <p:outlineViewPr>
    <p:cViewPr>
      <p:scale>
        <a:sx n="33" d="100"/>
        <a:sy n="33" d="100"/>
      </p:scale>
      <p:origin x="0" y="113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62" d="100"/>
          <a:sy n="62" d="100"/>
        </p:scale>
        <p:origin x="-1578" y="-84"/>
      </p:cViewPr>
      <p:guideLst>
        <p:guide orient="horz" pos="2929"/>
        <p:guide pos="2208"/>
      </p:guideLst>
    </p:cSldViewPr>
  </p:notes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6"/>
            <a:ext cx="3038372" cy="464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42" tIns="46569" rIns="93142" bIns="46569" numCol="1" anchor="t" anchorCtr="0" compatLnSpc="1">
            <a:prstTxWarp prst="textNoShape">
              <a:avLst/>
            </a:prstTxWarp>
          </a:bodyPr>
          <a:lstStyle>
            <a:lvl1pPr defTabSz="932067">
              <a:spcBef>
                <a:spcPct val="0"/>
              </a:spcBef>
              <a:defRPr sz="1200" b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436" y="6"/>
            <a:ext cx="3038372" cy="464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42" tIns="46569" rIns="93142" bIns="46569" numCol="1" anchor="t" anchorCtr="0" compatLnSpc="1">
            <a:prstTxWarp prst="textNoShape">
              <a:avLst/>
            </a:prstTxWarp>
          </a:bodyPr>
          <a:lstStyle>
            <a:lvl1pPr algn="r" defTabSz="932067">
              <a:spcBef>
                <a:spcPct val="0"/>
              </a:spcBef>
              <a:defRPr sz="1200" b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78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33"/>
            <a:ext cx="3038372" cy="464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42" tIns="46569" rIns="93142" bIns="46569" numCol="1" anchor="b" anchorCtr="0" compatLnSpc="1">
            <a:prstTxWarp prst="textNoShape">
              <a:avLst/>
            </a:prstTxWarp>
          </a:bodyPr>
          <a:lstStyle>
            <a:lvl1pPr defTabSz="932067">
              <a:spcBef>
                <a:spcPct val="0"/>
              </a:spcBef>
              <a:defRPr sz="1200" b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78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436" y="8830633"/>
            <a:ext cx="3038372" cy="464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42" tIns="46569" rIns="93142" bIns="46569" numCol="1" anchor="b" anchorCtr="0" compatLnSpc="1">
            <a:prstTxWarp prst="textNoShape">
              <a:avLst/>
            </a:prstTxWarp>
          </a:bodyPr>
          <a:lstStyle>
            <a:lvl1pPr algn="r" defTabSz="932067">
              <a:spcBef>
                <a:spcPct val="0"/>
              </a:spcBef>
              <a:defRPr sz="1200" b="0" smtClean="0"/>
            </a:lvl1pPr>
          </a:lstStyle>
          <a:p>
            <a:pPr>
              <a:defRPr/>
            </a:pPr>
            <a:fld id="{6BB75019-A3EC-4EC3-8158-8D99A2DF95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5299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6"/>
            <a:ext cx="3038372" cy="464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42" tIns="46569" rIns="93142" bIns="46569" numCol="1" anchor="t" anchorCtr="0" compatLnSpc="1">
            <a:prstTxWarp prst="textNoShape">
              <a:avLst/>
            </a:prstTxWarp>
          </a:bodyPr>
          <a:lstStyle>
            <a:lvl1pPr defTabSz="932067">
              <a:spcBef>
                <a:spcPct val="0"/>
              </a:spcBef>
              <a:defRPr sz="1200" b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436" y="6"/>
            <a:ext cx="3038372" cy="464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42" tIns="46569" rIns="93142" bIns="46569" numCol="1" anchor="t" anchorCtr="0" compatLnSpc="1">
            <a:prstTxWarp prst="textNoShape">
              <a:avLst/>
            </a:prstTxWarp>
          </a:bodyPr>
          <a:lstStyle>
            <a:lvl1pPr algn="r" defTabSz="932067">
              <a:spcBef>
                <a:spcPct val="0"/>
              </a:spcBef>
              <a:defRPr sz="1200" b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700088"/>
            <a:ext cx="4645025" cy="3484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67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641" y="4414521"/>
            <a:ext cx="5605133" cy="4184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42" tIns="46569" rIns="93142" bIns="465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467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33"/>
            <a:ext cx="3038372" cy="464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42" tIns="46569" rIns="93142" bIns="46569" numCol="1" anchor="b" anchorCtr="0" compatLnSpc="1">
            <a:prstTxWarp prst="textNoShape">
              <a:avLst/>
            </a:prstTxWarp>
          </a:bodyPr>
          <a:lstStyle>
            <a:lvl1pPr defTabSz="932067">
              <a:spcBef>
                <a:spcPct val="0"/>
              </a:spcBef>
              <a:defRPr sz="1200" b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67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436" y="8830633"/>
            <a:ext cx="3038372" cy="464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42" tIns="46569" rIns="93142" bIns="46569" numCol="1" anchor="b" anchorCtr="0" compatLnSpc="1">
            <a:prstTxWarp prst="textNoShape">
              <a:avLst/>
            </a:prstTxWarp>
          </a:bodyPr>
          <a:lstStyle>
            <a:lvl1pPr algn="r" defTabSz="932067">
              <a:spcBef>
                <a:spcPct val="0"/>
              </a:spcBef>
              <a:defRPr sz="1200" b="0" smtClean="0"/>
            </a:lvl1pPr>
          </a:lstStyle>
          <a:p>
            <a:pPr>
              <a:defRPr/>
            </a:pPr>
            <a:fld id="{9DD8F3A2-EF11-4B76-A67A-BC660BF1F8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892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1"/>
          <p:cNvSpPr>
            <a:spLocks noChangeArrowheads="1"/>
          </p:cNvSpPr>
          <p:nvPr userDrawn="1"/>
        </p:nvSpPr>
        <p:spPr bwMode="auto">
          <a:xfrm>
            <a:off x="0" y="5040313"/>
            <a:ext cx="9144000" cy="428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801688" y="2394515"/>
            <a:ext cx="7540646" cy="914400"/>
          </a:xfrm>
        </p:spPr>
        <p:txBody>
          <a:bodyPr anchor="ctr"/>
          <a:lstStyle>
            <a:lvl1pPr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776288" y="3594665"/>
            <a:ext cx="7566046" cy="914400"/>
          </a:xfrm>
        </p:spPr>
        <p:txBody>
          <a:bodyPr anchor="ctr"/>
          <a:lstStyle>
            <a:lvl1pPr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8229600" y="0"/>
            <a:ext cx="914400" cy="399223"/>
          </a:xfrm>
          <a:prstGeom prst="rect">
            <a:avLst/>
          </a:prstGeom>
          <a:solidFill>
            <a:schemeClr val="accent2">
              <a:alpha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 smtClean="0">
                <a:solidFill>
                  <a:schemeClr val="bg1"/>
                </a:solidFill>
                <a:latin typeface="Calibri" pitchFamily="34" charset="0"/>
              </a:rPr>
              <a:t>DRAFT</a:t>
            </a:r>
          </a:p>
        </p:txBody>
      </p:sp>
      <p:pic>
        <p:nvPicPr>
          <p:cNvPr id="28674" name="Picture 2" descr="for atlanta with sea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99315" y="773482"/>
            <a:ext cx="5362768" cy="154441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1644" y="144244"/>
            <a:ext cx="7094793" cy="952500"/>
          </a:xfrm>
        </p:spPr>
        <p:txBody>
          <a:bodyPr lIns="137160"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088" y="1353588"/>
            <a:ext cx="8229600" cy="4587875"/>
          </a:xfrm>
        </p:spPr>
        <p:txBody>
          <a:bodyPr/>
          <a:lstStyle>
            <a:lvl1pPr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defRPr lang="en-US" sz="20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indent="-223838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defRPr lang="en-US" sz="18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690563" indent="-233363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defRPr lang="en-US" sz="14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914400" indent="-223838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defRPr lang="en-US" sz="14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147763" indent="-233363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defRPr lang="en-US" sz="1400" dirty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8229600" y="0"/>
            <a:ext cx="914400" cy="399223"/>
          </a:xfrm>
          <a:prstGeom prst="rect">
            <a:avLst/>
          </a:prstGeom>
          <a:solidFill>
            <a:schemeClr val="accent2">
              <a:alpha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 smtClean="0">
                <a:solidFill>
                  <a:schemeClr val="bg1"/>
                </a:solidFill>
                <a:latin typeface="Calibri" pitchFamily="34" charset="0"/>
              </a:rPr>
              <a:t>DRAFT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08099"/>
            <a:ext cx="4040188" cy="516047"/>
          </a:xfrm>
        </p:spPr>
        <p:txBody>
          <a:bodyPr anchor="b"/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41533"/>
            <a:ext cx="4040188" cy="4146115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33499"/>
            <a:ext cx="4041775" cy="490647"/>
          </a:xfrm>
        </p:spPr>
        <p:txBody>
          <a:bodyPr anchor="b"/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41533"/>
            <a:ext cx="4041775" cy="4146115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118095" y="152400"/>
            <a:ext cx="7378700" cy="965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33500"/>
            <a:ext cx="8229600" cy="209550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543300"/>
            <a:ext cx="8229600" cy="2169505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165597" y="152400"/>
            <a:ext cx="7378700" cy="965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6088" y="1358901"/>
            <a:ext cx="8229600" cy="4562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04834" name="Text Box 34"/>
          <p:cNvSpPr txBox="1">
            <a:spLocks noChangeArrowheads="1"/>
          </p:cNvSpPr>
          <p:nvPr/>
        </p:nvSpPr>
        <p:spPr bwMode="auto">
          <a:xfrm>
            <a:off x="8750300" y="6605648"/>
            <a:ext cx="3048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058" tIns="41029" rIns="82058" bIns="41029">
            <a:spAutoFit/>
          </a:bodyPr>
          <a:lstStyle/>
          <a:p>
            <a:pPr>
              <a:spcBef>
                <a:spcPct val="0"/>
              </a:spcBef>
              <a:defRPr/>
            </a:pPr>
            <a:fld id="{CCDEBD78-9166-4FFE-9FC4-988821FD7BC2}" type="slidenum">
              <a:rPr lang="en-US" sz="900" b="0">
                <a:solidFill>
                  <a:schemeClr val="tx2"/>
                </a:solidFill>
                <a:cs typeface="+mn-cs"/>
              </a:rPr>
              <a:pPr>
                <a:spcBef>
                  <a:spcPct val="0"/>
                </a:spcBef>
                <a:defRPr/>
              </a:pPr>
              <a:t>‹#›</a:t>
            </a:fld>
            <a:endParaRPr lang="en-US" sz="900" b="0" dirty="0">
              <a:solidFill>
                <a:schemeClr val="tx2"/>
              </a:solidFill>
              <a:cs typeface="+mn-cs"/>
            </a:endParaRPr>
          </a:p>
        </p:txBody>
      </p:sp>
      <p:cxnSp>
        <p:nvCxnSpPr>
          <p:cNvPr id="1029" name="Straight Connector 7"/>
          <p:cNvCxnSpPr>
            <a:cxnSpLocks noChangeShapeType="1"/>
          </p:cNvCxnSpPr>
          <p:nvPr/>
        </p:nvCxnSpPr>
        <p:spPr bwMode="auto">
          <a:xfrm>
            <a:off x="438150" y="1206500"/>
            <a:ext cx="8274050" cy="1588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</p:cxn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30795" y="165100"/>
            <a:ext cx="7366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pic>
        <p:nvPicPr>
          <p:cNvPr id="29698" name="Picture 2" descr="for atlanta with seal"/>
          <p:cNvPicPr>
            <a:picLocks noChangeAspect="1" noChangeArrowheads="1"/>
          </p:cNvPicPr>
          <p:nvPr userDrawn="1"/>
        </p:nvPicPr>
        <p:blipFill>
          <a:blip r:embed="rId6" cstate="print"/>
          <a:srcRect r="69262"/>
          <a:stretch>
            <a:fillRect/>
          </a:stretch>
        </p:blipFill>
        <p:spPr bwMode="auto">
          <a:xfrm>
            <a:off x="212653" y="141215"/>
            <a:ext cx="903766" cy="898824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0" r:id="rId3"/>
    <p:sldLayoutId id="2147483848" r:id="rId4"/>
  </p:sldLayoutIdLst>
  <p:transition spd="med">
    <p:fade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4D4D4D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4D4D4D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4D4D4D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4D4D4D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4D4D4D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4D4D4D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4D4D4D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4D4D4D"/>
          </a:solidFill>
          <a:latin typeface="Arial" charset="0"/>
        </a:defRPr>
      </a:lvl9pPr>
    </p:titleStyle>
    <p:bodyStyle>
      <a:lvl1pPr marL="233363" indent="-233363" algn="l" rtl="0" eaLnBrk="1" fontAlgn="base" hangingPunct="1">
        <a:spcBef>
          <a:spcPts val="600"/>
        </a:spcBef>
        <a:spcAft>
          <a:spcPct val="0"/>
        </a:spcAft>
        <a:buClr>
          <a:schemeClr val="tx2"/>
        </a:buClr>
        <a:buSzPct val="125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457200" indent="-223838" algn="l" rtl="0" eaLnBrk="1" fontAlgn="base" hangingPunct="1">
        <a:spcBef>
          <a:spcPts val="600"/>
        </a:spcBef>
        <a:spcAft>
          <a:spcPct val="0"/>
        </a:spcAft>
        <a:buClr>
          <a:schemeClr val="tx2"/>
        </a:buClr>
        <a:buSzPct val="125000"/>
        <a:buFont typeface="Calibri" pitchFamily="34" charset="0"/>
        <a:buChar char="–"/>
        <a:defRPr sz="1800">
          <a:solidFill>
            <a:schemeClr val="tx1"/>
          </a:solidFill>
          <a:latin typeface="Calibri" pitchFamily="34" charset="0"/>
        </a:defRPr>
      </a:lvl2pPr>
      <a:lvl3pPr marL="690563" indent="-233363" algn="l" rtl="0" eaLnBrk="1" fontAlgn="base" hangingPunct="1">
        <a:spcBef>
          <a:spcPts val="600"/>
        </a:spcBef>
        <a:spcAft>
          <a:spcPct val="0"/>
        </a:spcAft>
        <a:buClr>
          <a:schemeClr val="tx2"/>
        </a:buClr>
        <a:buSzPct val="125000"/>
        <a:buFont typeface="Arial" pitchFamily="34" charset="0"/>
        <a:buChar char="•"/>
        <a:defRPr sz="1400">
          <a:solidFill>
            <a:schemeClr val="tx1"/>
          </a:solidFill>
          <a:latin typeface="Calibri" pitchFamily="34" charset="0"/>
        </a:defRPr>
      </a:lvl3pPr>
      <a:lvl4pPr marL="914400" indent="-223838" algn="l" rtl="0" eaLnBrk="1" fontAlgn="base" hangingPunct="1">
        <a:spcBef>
          <a:spcPts val="600"/>
        </a:spcBef>
        <a:spcAft>
          <a:spcPct val="0"/>
        </a:spcAft>
        <a:buClr>
          <a:schemeClr val="tx2"/>
        </a:buClr>
        <a:buSzPct val="125000"/>
        <a:buFont typeface="Wingdings" pitchFamily="2" charset="2"/>
        <a:buChar char="§"/>
        <a:defRPr sz="1400">
          <a:solidFill>
            <a:schemeClr val="tx1"/>
          </a:solidFill>
          <a:latin typeface="Calibri" pitchFamily="34" charset="0"/>
        </a:defRPr>
      </a:lvl4pPr>
      <a:lvl5pPr marL="1147763" indent="-233363" algn="l" rtl="0" eaLnBrk="1" fontAlgn="base" hangingPunct="1">
        <a:spcBef>
          <a:spcPts val="600"/>
        </a:spcBef>
        <a:spcAft>
          <a:spcPct val="0"/>
        </a:spcAft>
        <a:buClr>
          <a:schemeClr val="tx2"/>
        </a:buClr>
        <a:buSzPct val="125000"/>
        <a:buFont typeface="Arial" charset="0"/>
        <a:buChar char="–"/>
        <a:defRPr sz="1400">
          <a:solidFill>
            <a:schemeClr val="tx1"/>
          </a:solidFill>
          <a:latin typeface="Calibri" pitchFamily="34" charset="0"/>
        </a:defRPr>
      </a:lvl5pPr>
      <a:lvl6pPr marL="2235200" indent="-139700" algn="l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Arial" charset="0"/>
        <a:buChar char="–"/>
        <a:defRPr sz="1000">
          <a:solidFill>
            <a:srgbClr val="4D4D4D"/>
          </a:solidFill>
          <a:latin typeface="+mn-lt"/>
        </a:defRPr>
      </a:lvl6pPr>
      <a:lvl7pPr marL="2692400" indent="-139700" algn="l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Arial" charset="0"/>
        <a:buChar char="–"/>
        <a:defRPr sz="1000">
          <a:solidFill>
            <a:srgbClr val="4D4D4D"/>
          </a:solidFill>
          <a:latin typeface="+mn-lt"/>
        </a:defRPr>
      </a:lvl7pPr>
      <a:lvl8pPr marL="3149600" indent="-139700" algn="l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Arial" charset="0"/>
        <a:buChar char="–"/>
        <a:defRPr sz="1000">
          <a:solidFill>
            <a:srgbClr val="4D4D4D"/>
          </a:solidFill>
          <a:latin typeface="+mn-lt"/>
        </a:defRPr>
      </a:lvl8pPr>
      <a:lvl9pPr marL="3606800" indent="-139700" algn="l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Arial" charset="0"/>
        <a:buChar char="–"/>
        <a:defRPr sz="1000">
          <a:solidFill>
            <a:srgbClr val="4D4D4D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Judicial Agencies</a:t>
            </a:r>
            <a:br>
              <a:rPr lang="en-US" b="1" dirty="0" smtClean="0"/>
            </a:br>
            <a:r>
              <a:rPr lang="en-US" dirty="0" smtClean="0"/>
              <a:t>FY18 Proposed Budget: </a:t>
            </a:r>
            <a:r>
              <a:rPr lang="en-US" dirty="0" smtClean="0"/>
              <a:t>$13,714,616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306" y="2622403"/>
            <a:ext cx="2863525" cy="39102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Provide </a:t>
            </a:r>
            <a:r>
              <a:rPr lang="en-US" dirty="0"/>
              <a:t>efficient and </a:t>
            </a:r>
            <a:r>
              <a:rPr lang="en-US" dirty="0" smtClean="0"/>
              <a:t>effective court </a:t>
            </a:r>
            <a:r>
              <a:rPr lang="en-US" dirty="0"/>
              <a:t>services for all criminal and traffic offenses </a:t>
            </a:r>
            <a:r>
              <a:rPr lang="en-US" dirty="0" smtClean="0"/>
              <a:t>arising </a:t>
            </a:r>
            <a:r>
              <a:rPr lang="en-US" dirty="0"/>
              <a:t>in </a:t>
            </a:r>
            <a:r>
              <a:rPr lang="en-US" dirty="0" smtClean="0"/>
              <a:t>Atlanta, including </a:t>
            </a:r>
            <a:r>
              <a:rPr lang="en-US" dirty="0"/>
              <a:t>traffic offenses, parking and red </a:t>
            </a:r>
            <a:r>
              <a:rPr lang="en-US" dirty="0" smtClean="0"/>
              <a:t>light </a:t>
            </a:r>
            <a:r>
              <a:rPr lang="en-US" dirty="0"/>
              <a:t>camera offenses, DUI offenses, probation </a:t>
            </a:r>
            <a:r>
              <a:rPr lang="en-US" dirty="0" smtClean="0"/>
              <a:t>revocation </a:t>
            </a:r>
            <a:r>
              <a:rPr lang="en-US" dirty="0"/>
              <a:t>hearings, housing offenses, city code </a:t>
            </a:r>
            <a:r>
              <a:rPr lang="en-US" dirty="0" smtClean="0"/>
              <a:t>offenses</a:t>
            </a:r>
            <a:r>
              <a:rPr lang="en-US" dirty="0"/>
              <a:t>, community court offenses, false alarm </a:t>
            </a:r>
            <a:r>
              <a:rPr lang="en-US" dirty="0" smtClean="0"/>
              <a:t>offenses</a:t>
            </a:r>
            <a:r>
              <a:rPr lang="en-US" dirty="0"/>
              <a:t>, </a:t>
            </a:r>
            <a:r>
              <a:rPr lang="en-US" dirty="0" smtClean="0"/>
              <a:t>bond </a:t>
            </a:r>
            <a:r>
              <a:rPr lang="en-US" dirty="0"/>
              <a:t>forfeiture </a:t>
            </a:r>
            <a:r>
              <a:rPr lang="en-US" dirty="0" smtClean="0"/>
              <a:t>offenses and </a:t>
            </a:r>
            <a:r>
              <a:rPr lang="en-US" dirty="0"/>
              <a:t>Pretrial Intervention Traffic </a:t>
            </a:r>
            <a:br>
              <a:rPr lang="en-US" dirty="0"/>
            </a:br>
            <a:r>
              <a:rPr lang="en-US" dirty="0"/>
              <a:t>(PTIT) </a:t>
            </a:r>
            <a:r>
              <a:rPr lang="en-US" dirty="0" smtClean="0"/>
              <a:t>cases</a:t>
            </a:r>
          </a:p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-146656" y="2105715"/>
            <a:ext cx="37093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Ongoing Operations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32324" y="2113884"/>
            <a:ext cx="30046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Strategic Initiatives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7170607"/>
              </p:ext>
            </p:extLst>
          </p:nvPr>
        </p:nvGraphicFramePr>
        <p:xfrm>
          <a:off x="3365606" y="2555132"/>
          <a:ext cx="5646046" cy="4168398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498079"/>
                <a:gridCol w="1924640"/>
                <a:gridCol w="1767508"/>
                <a:gridCol w="1455819"/>
              </a:tblGrid>
              <a:tr h="327918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Strategic Objective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Outcome Metrics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Initiative</a:t>
                      </a:r>
                      <a:endParaRPr lang="en-US" sz="1400" dirty="0"/>
                    </a:p>
                  </a:txBody>
                  <a:tcPr/>
                </a:tc>
              </a:tr>
              <a:tr h="688628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New in FY18</a:t>
                      </a:r>
                      <a:endParaRPr lang="en-US" sz="1200" b="1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Maintain administrative efficiency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Continuous accuracy of records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Transitional</a:t>
                      </a:r>
                      <a:r>
                        <a:rPr lang="en-US" sz="1200" baseline="0" dirty="0" smtClean="0"/>
                        <a:t> maintenance of case </a:t>
                      </a:r>
                      <a:r>
                        <a:rPr lang="en-US" sz="1200" baseline="0" smtClean="0"/>
                        <a:t>management systems</a:t>
                      </a:r>
                      <a:endParaRPr lang="en-US" sz="1200" dirty="0"/>
                    </a:p>
                  </a:txBody>
                  <a:tcPr/>
                </a:tc>
              </a:tr>
              <a:tr h="553131">
                <a:tc vMerge="1"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Increase constituent satisfaction,</a:t>
                      </a:r>
                      <a:r>
                        <a:rPr lang="en-US" sz="1200" b="1" baseline="0" dirty="0" smtClean="0"/>
                        <a:t> </a:t>
                      </a:r>
                      <a:r>
                        <a:rPr lang="en-US" sz="1200" b="1" dirty="0" smtClean="0"/>
                        <a:t>court services and case resolution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Increase in resolved cases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FTA Amnesty Program</a:t>
                      </a:r>
                      <a:endParaRPr lang="en-US" sz="1200" dirty="0"/>
                    </a:p>
                  </a:txBody>
                  <a:tcPr/>
                </a:tc>
              </a:tr>
              <a:tr h="585911">
                <a:tc rowSpan="4"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Sustaining prior investments from FY17</a:t>
                      </a:r>
                      <a:endParaRPr lang="en-US" sz="1200" b="1" dirty="0"/>
                    </a:p>
                  </a:txBody>
                  <a:tcPr vert="vert270"/>
                </a:tc>
                <a:tc rowSpan="2">
                  <a:txBody>
                    <a:bodyPr/>
                    <a:lstStyle/>
                    <a:p>
                      <a:r>
                        <a:rPr lang="en-US" sz="1200" b="1" dirty="0" smtClean="0"/>
                        <a:t>Increase administrative efficiency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Increase accuracy of records management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New records management system</a:t>
                      </a:r>
                      <a:endParaRPr lang="en-US" sz="1200" dirty="0"/>
                    </a:p>
                  </a:txBody>
                  <a:tcPr/>
                </a:tc>
              </a:tr>
              <a:tr h="4547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Increase</a:t>
                      </a:r>
                      <a:r>
                        <a:rPr lang="en-US" sz="1200" baseline="0" dirty="0" smtClean="0"/>
                        <a:t> timeliness of communications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Supplies and Equipment</a:t>
                      </a:r>
                      <a:endParaRPr lang="en-US" sz="1200" dirty="0"/>
                    </a:p>
                  </a:txBody>
                  <a:tcPr/>
                </a:tc>
              </a:tr>
              <a:tr h="491877">
                <a:tc vMerge="1"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Increase employee</a:t>
                      </a:r>
                      <a:r>
                        <a:rPr lang="en-US" sz="1200" b="1" baseline="0" dirty="0" smtClean="0"/>
                        <a:t> ability and satisfaction</a:t>
                      </a:r>
                      <a:endParaRPr lang="en-US" sz="1200" b="1" dirty="0" smtClean="0"/>
                    </a:p>
                    <a:p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Increase in</a:t>
                      </a:r>
                      <a:r>
                        <a:rPr lang="en-US" sz="1200" baseline="0" dirty="0" smtClean="0"/>
                        <a:t> capacity for employees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Parking deck reconfiguration</a:t>
                      </a:r>
                      <a:endParaRPr lang="en-US" sz="1200" dirty="0"/>
                    </a:p>
                  </a:txBody>
                  <a:tcPr/>
                </a:tc>
              </a:tr>
              <a:tr h="627370">
                <a:tc vMerge="1"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Increase constituent satisfaction and court services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/>
                        <a:t>Improvement</a:t>
                      </a:r>
                      <a:r>
                        <a:rPr lang="en-US" sz="1200" b="0" baseline="0" dirty="0" smtClean="0"/>
                        <a:t> in customer service</a:t>
                      </a:r>
                      <a:endParaRPr lang="en-US" sz="12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Employee training and additional bilingual services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5" name="Left Brace 34"/>
          <p:cNvSpPr/>
          <p:nvPr/>
        </p:nvSpPr>
        <p:spPr bwMode="auto">
          <a:xfrm rot="5400000">
            <a:off x="6079690" y="-441157"/>
            <a:ext cx="76734" cy="5787189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Left Brace 35"/>
          <p:cNvSpPr/>
          <p:nvPr/>
        </p:nvSpPr>
        <p:spPr bwMode="auto">
          <a:xfrm rot="5400000">
            <a:off x="1493379" y="1077088"/>
            <a:ext cx="153469" cy="2827435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34564" y="1268668"/>
            <a:ext cx="8247709" cy="707886"/>
            <a:chOff x="434564" y="1268668"/>
            <a:chExt cx="8247709" cy="707886"/>
          </a:xfrm>
        </p:grpSpPr>
        <p:sp>
          <p:nvSpPr>
            <p:cNvPr id="14" name="TextBox 13"/>
            <p:cNvSpPr txBox="1"/>
            <p:nvPr/>
          </p:nvSpPr>
          <p:spPr>
            <a:xfrm>
              <a:off x="4463359" y="1268668"/>
              <a:ext cx="4218914" cy="707886"/>
            </a:xfrm>
            <a:prstGeom prst="rect">
              <a:avLst/>
            </a:prstGeom>
            <a:noFill/>
            <a:ln w="25400">
              <a:solidFill>
                <a:srgbClr val="00B050"/>
              </a:solidFill>
              <a:prstDash val="solid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i="1" dirty="0" smtClean="0">
                  <a:latin typeface="+mj-lt"/>
                </a:rPr>
                <a:t>FY10 Budget   </a:t>
              </a:r>
              <a:r>
                <a:rPr lang="en-US" sz="2000" i="1" dirty="0">
                  <a:latin typeface="+mj-lt"/>
                  <a:sym typeface="Wingdings" panose="05000000000000000000" pitchFamily="2" charset="2"/>
                </a:rPr>
                <a:t> </a:t>
              </a:r>
              <a:r>
                <a:rPr lang="en-US" sz="2000" i="1" dirty="0" smtClean="0">
                  <a:latin typeface="+mj-lt"/>
                  <a:sym typeface="Wingdings" panose="05000000000000000000" pitchFamily="2" charset="2"/>
                </a:rPr>
                <a:t>     </a:t>
              </a:r>
              <a:r>
                <a:rPr lang="en-US" sz="2000" i="1" dirty="0" smtClean="0">
                  <a:latin typeface="+mj-lt"/>
                </a:rPr>
                <a:t>FY18 Budget    </a:t>
              </a:r>
              <a:br>
                <a:rPr lang="en-US" sz="2000" i="1" dirty="0" smtClean="0">
                  <a:latin typeface="+mj-lt"/>
                </a:rPr>
              </a:br>
              <a:r>
                <a:rPr lang="en-US" sz="2000" i="1" dirty="0">
                  <a:latin typeface="+mj-lt"/>
                </a:rPr>
                <a:t> $</a:t>
              </a:r>
              <a:r>
                <a:rPr lang="en-US" sz="2000" i="1">
                  <a:latin typeface="+mj-lt"/>
                </a:rPr>
                <a:t>8,064,295          </a:t>
              </a:r>
              <a:r>
                <a:rPr lang="en-US" sz="2000" i="1" smtClean="0">
                  <a:latin typeface="+mj-lt"/>
                </a:rPr>
                <a:t>$</a:t>
              </a:r>
              <a:r>
                <a:rPr lang="en-US" sz="2000" i="1" smtClean="0">
                  <a:latin typeface="+mj-lt"/>
                </a:rPr>
                <a:t>13,714,616</a:t>
              </a:r>
              <a:endParaRPr lang="en-US" sz="2000" i="1" dirty="0">
                <a:latin typeface="+mj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34564" y="1268668"/>
              <a:ext cx="3938259" cy="400110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accent1"/>
                  </a:solidFill>
                  <a:latin typeface="Calibri" pitchFamily="34" charset="0"/>
                  <a:ea typeface="+mj-ea"/>
                  <a:cs typeface="+mj-cs"/>
                </a:rPr>
                <a:t>General Fund      </a:t>
              </a:r>
              <a:r>
                <a:rPr lang="en-US" sz="2000" dirty="0" smtClean="0">
                  <a:solidFill>
                    <a:schemeClr val="accent1"/>
                  </a:solidFill>
                  <a:latin typeface="Calibri" pitchFamily="34" charset="0"/>
                  <a:ea typeface="+mj-ea"/>
                  <a:cs typeface="+mj-cs"/>
                </a:rPr>
                <a:t>           </a:t>
              </a:r>
              <a:r>
                <a:rPr lang="en-US" sz="2000" dirty="0" smtClean="0">
                  <a:solidFill>
                    <a:schemeClr val="accent1"/>
                  </a:solidFill>
                  <a:latin typeface="+mn-lt"/>
                </a:rPr>
                <a:t>$</a:t>
              </a:r>
              <a:r>
                <a:rPr lang="en-US" sz="2000" dirty="0" smtClean="0">
                  <a:solidFill>
                    <a:schemeClr val="accent1"/>
                  </a:solidFill>
                  <a:latin typeface="+mn-lt"/>
                </a:rPr>
                <a:t>13,714,904</a:t>
              </a:r>
              <a:endParaRPr lang="en-US" sz="2000" dirty="0" smtClean="0">
                <a:solidFill>
                  <a:schemeClr val="accent1"/>
                </a:solidFill>
                <a:latin typeface="+mn-lt"/>
              </a:endParaRPr>
            </a:p>
          </p:txBody>
        </p:sp>
      </p:grpSp>
      <p:cxnSp>
        <p:nvCxnSpPr>
          <p:cNvPr id="12" name="Straight Arrow Connector 11"/>
          <p:cNvCxnSpPr/>
          <p:nvPr/>
        </p:nvCxnSpPr>
        <p:spPr bwMode="auto">
          <a:xfrm>
            <a:off x="6376699" y="1622611"/>
            <a:ext cx="35308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79935550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TLStat">
  <a:themeElements>
    <a:clrScheme name="ATLSta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F497D"/>
      </a:accent1>
      <a:accent2>
        <a:srgbClr val="C0504D"/>
      </a:accent2>
      <a:accent3>
        <a:srgbClr val="9BBB59"/>
      </a:accent3>
      <a:accent4>
        <a:srgbClr val="8064A2"/>
      </a:accent4>
      <a:accent5>
        <a:srgbClr val="E36C09"/>
      </a:accent5>
      <a:accent6>
        <a:srgbClr val="7F7F7F"/>
      </a:accent6>
      <a:hlink>
        <a:srgbClr val="FFCCFF"/>
      </a:hlink>
      <a:folHlink>
        <a:srgbClr val="B8CCE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1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+mj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1">
        <a:dk1>
          <a:srgbClr val="4D4D4D"/>
        </a:dk1>
        <a:lt1>
          <a:srgbClr val="FFFFFF"/>
        </a:lt1>
        <a:dk2>
          <a:srgbClr val="999999"/>
        </a:dk2>
        <a:lt2>
          <a:srgbClr val="000000"/>
        </a:lt2>
        <a:accent1>
          <a:srgbClr val="F04E22"/>
        </a:accent1>
        <a:accent2>
          <a:srgbClr val="F0B500"/>
        </a:accent2>
        <a:accent3>
          <a:srgbClr val="FFFFFF"/>
        </a:accent3>
        <a:accent4>
          <a:srgbClr val="404040"/>
        </a:accent4>
        <a:accent5>
          <a:srgbClr val="F6B2AB"/>
        </a:accent5>
        <a:accent6>
          <a:srgbClr val="D9A400"/>
        </a:accent6>
        <a:hlink>
          <a:srgbClr val="F07800"/>
        </a:hlink>
        <a:folHlink>
          <a:srgbClr val="00A6A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24383</TotalTime>
  <Words>161</Words>
  <Application>Microsoft Office PowerPoint</Application>
  <PresentationFormat>Letter Paper (8.5x11 in)</PresentationFormat>
  <Paragraphs>28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ATLStat</vt:lpstr>
      <vt:lpstr>Judicial Agencies FY18 Proposed Budget: $13,714,616</vt:lpstr>
    </vt:vector>
  </TitlesOfParts>
  <Company>Lenovo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mdnguyen</dc:creator>
  <cp:lastModifiedBy>Malament, Matt</cp:lastModifiedBy>
  <cp:revision>1290</cp:revision>
  <cp:lastPrinted>2009-04-22T19:24:48Z</cp:lastPrinted>
  <dcterms:created xsi:type="dcterms:W3CDTF">2011-10-05T18:52:35Z</dcterms:created>
  <dcterms:modified xsi:type="dcterms:W3CDTF">2017-05-16T15:01:10Z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