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4"/>
    <p:sldMasterId id="2147483884" r:id="rId5"/>
  </p:sldMasterIdLst>
  <p:notesMasterIdLst>
    <p:notesMasterId r:id="rId20"/>
  </p:notesMasterIdLst>
  <p:handoutMasterIdLst>
    <p:handoutMasterId r:id="rId21"/>
  </p:handoutMasterIdLst>
  <p:sldIdLst>
    <p:sldId id="406" r:id="rId6"/>
    <p:sldId id="536" r:id="rId7"/>
    <p:sldId id="571" r:id="rId8"/>
    <p:sldId id="550" r:id="rId9"/>
    <p:sldId id="537" r:id="rId10"/>
    <p:sldId id="538" r:id="rId11"/>
    <p:sldId id="539" r:id="rId12"/>
    <p:sldId id="582" r:id="rId13"/>
    <p:sldId id="565" r:id="rId14"/>
    <p:sldId id="566" r:id="rId15"/>
    <p:sldId id="567" r:id="rId16"/>
    <p:sldId id="568" r:id="rId17"/>
    <p:sldId id="562" r:id="rId18"/>
    <p:sldId id="564" r:id="rId19"/>
  </p:sldIdLst>
  <p:sldSz cx="12192000" cy="6858000"/>
  <p:notesSz cx="7023100" cy="9309100"/>
  <p:defaultTextStyle>
    <a:defPPr>
      <a:defRPr lang="en-US"/>
    </a:defPPr>
    <a:lvl1pPr algn="l" rtl="0" fontAlgn="base">
      <a:spcBef>
        <a:spcPct val="5000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5000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5000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5000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5000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073" userDrawn="1">
          <p15:clr>
            <a:srgbClr val="A4A3A4"/>
          </p15:clr>
        </p15:guide>
        <p15:guide id="2" orient="horz" pos="1909" userDrawn="1">
          <p15:clr>
            <a:srgbClr val="A4A3A4"/>
          </p15:clr>
        </p15:guide>
        <p15:guide id="3" orient="horz" pos="3481" userDrawn="1">
          <p15:clr>
            <a:srgbClr val="A4A3A4"/>
          </p15:clr>
        </p15:guide>
        <p15:guide id="4" orient="horz" pos="3693" userDrawn="1">
          <p15:clr>
            <a:srgbClr val="A4A3A4"/>
          </p15:clr>
        </p15:guide>
        <p15:guide id="5" orient="horz" pos="279" userDrawn="1">
          <p15:clr>
            <a:srgbClr val="A4A3A4"/>
          </p15:clr>
        </p15:guide>
        <p15:guide id="6" pos="565" userDrawn="1">
          <p15:clr>
            <a:srgbClr val="A4A3A4"/>
          </p15:clr>
        </p15:guide>
        <p15:guide id="7" pos="6345" userDrawn="1">
          <p15:clr>
            <a:srgbClr val="A4A3A4"/>
          </p15:clr>
        </p15:guide>
        <p15:guide id="8" pos="461" userDrawn="1">
          <p15:clr>
            <a:srgbClr val="A4A3A4"/>
          </p15:clr>
        </p15:guide>
        <p15:guide id="9" pos="453" userDrawn="1">
          <p15:clr>
            <a:srgbClr val="A4A3A4"/>
          </p15:clr>
        </p15:guide>
        <p15:guide id="10" pos="426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3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ityUser" initials="C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B87D"/>
    <a:srgbClr val="9BBB59"/>
    <a:srgbClr val="0071BE"/>
    <a:srgbClr val="FFFFFF"/>
    <a:srgbClr val="535049"/>
    <a:srgbClr val="548235"/>
    <a:srgbClr val="C0504D"/>
    <a:srgbClr val="7F7F7F"/>
    <a:srgbClr val="E36C09"/>
    <a:srgbClr val="8064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673" autoAdjust="0"/>
    <p:restoredTop sz="95644" autoAdjust="0"/>
  </p:normalViewPr>
  <p:slideViewPr>
    <p:cSldViewPr snapToGrid="0">
      <p:cViewPr varScale="1">
        <p:scale>
          <a:sx n="80" d="100"/>
          <a:sy n="80" d="100"/>
        </p:scale>
        <p:origin x="82" y="139"/>
      </p:cViewPr>
      <p:guideLst>
        <p:guide orient="horz" pos="4073"/>
        <p:guide orient="horz" pos="1909"/>
        <p:guide orient="horz" pos="3481"/>
        <p:guide orient="horz" pos="3693"/>
        <p:guide orient="horz" pos="279"/>
        <p:guide pos="565"/>
        <p:guide pos="6345"/>
        <p:guide pos="461"/>
        <p:guide pos="453"/>
        <p:guide pos="4269"/>
      </p:guideLst>
    </p:cSldViewPr>
  </p:slideViewPr>
  <p:outlineViewPr>
    <p:cViewPr>
      <p:scale>
        <a:sx n="33" d="100"/>
        <a:sy n="33" d="100"/>
      </p:scale>
      <p:origin x="0" y="11334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-1578" y="-84"/>
      </p:cViewPr>
      <p:guideLst>
        <p:guide orient="horz" pos="2933"/>
        <p:guide pos="2212"/>
      </p:guideLst>
    </p:cSldViewPr>
  </p:notesViewPr>
  <p:gridSpacing cx="75895" cy="7589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Chart%20in%20Microsoft%20PowerPoint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ata\QA_QC\Performance%20Metric\PPT%20Deck%20for%20Display\Current\Jan15-%20Jan17%20AIM%20FOR%20Atlanta%20Performance%20Metric_Pivot_rev%205_new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1800" dirty="0"/>
              <a:t>Outages by Month 3/15 – 3/17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Outages!$X$26</c:f>
              <c:strCache>
                <c:ptCount val="1"/>
                <c:pt idx="0">
                  <c:v>Total Hours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rgbClr val="C00000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numRef>
              <c:f>Outages!$V$27:$V$47</c:f>
              <c:numCache>
                <c:formatCode>mmm\-yy</c:formatCode>
                <c:ptCount val="21"/>
                <c:pt idx="0">
                  <c:v>42186</c:v>
                </c:pt>
                <c:pt idx="1">
                  <c:v>42217</c:v>
                </c:pt>
                <c:pt idx="2">
                  <c:v>42248</c:v>
                </c:pt>
                <c:pt idx="3">
                  <c:v>42278</c:v>
                </c:pt>
                <c:pt idx="4">
                  <c:v>42309</c:v>
                </c:pt>
                <c:pt idx="5">
                  <c:v>42339</c:v>
                </c:pt>
                <c:pt idx="6">
                  <c:v>42370</c:v>
                </c:pt>
                <c:pt idx="7">
                  <c:v>42401</c:v>
                </c:pt>
                <c:pt idx="8">
                  <c:v>42430</c:v>
                </c:pt>
                <c:pt idx="9">
                  <c:v>42461</c:v>
                </c:pt>
                <c:pt idx="10">
                  <c:v>42491</c:v>
                </c:pt>
                <c:pt idx="11">
                  <c:v>42522</c:v>
                </c:pt>
                <c:pt idx="12">
                  <c:v>42552</c:v>
                </c:pt>
                <c:pt idx="13">
                  <c:v>42583</c:v>
                </c:pt>
                <c:pt idx="14">
                  <c:v>42614</c:v>
                </c:pt>
                <c:pt idx="15">
                  <c:v>42644</c:v>
                </c:pt>
                <c:pt idx="16">
                  <c:v>42675</c:v>
                </c:pt>
                <c:pt idx="17">
                  <c:v>42705</c:v>
                </c:pt>
                <c:pt idx="18">
                  <c:v>42736</c:v>
                </c:pt>
                <c:pt idx="19">
                  <c:v>42767</c:v>
                </c:pt>
                <c:pt idx="20">
                  <c:v>42795</c:v>
                </c:pt>
              </c:numCache>
            </c:numRef>
          </c:cat>
          <c:val>
            <c:numRef>
              <c:f>Outages!$X$27:$X$47</c:f>
              <c:numCache>
                <c:formatCode>General</c:formatCode>
                <c:ptCount val="21"/>
                <c:pt idx="0">
                  <c:v>453.87</c:v>
                </c:pt>
                <c:pt idx="1">
                  <c:v>267.77</c:v>
                </c:pt>
                <c:pt idx="2">
                  <c:v>346.16</c:v>
                </c:pt>
                <c:pt idx="3">
                  <c:v>100.53</c:v>
                </c:pt>
                <c:pt idx="4">
                  <c:v>5.5</c:v>
                </c:pt>
                <c:pt idx="5">
                  <c:v>30.5</c:v>
                </c:pt>
                <c:pt idx="6">
                  <c:v>430.9</c:v>
                </c:pt>
                <c:pt idx="7">
                  <c:v>936.95</c:v>
                </c:pt>
                <c:pt idx="8">
                  <c:v>55.22</c:v>
                </c:pt>
                <c:pt idx="9">
                  <c:v>376.34</c:v>
                </c:pt>
                <c:pt idx="10">
                  <c:v>27</c:v>
                </c:pt>
                <c:pt idx="11">
                  <c:v>286.63</c:v>
                </c:pt>
                <c:pt idx="12">
                  <c:v>72.88</c:v>
                </c:pt>
                <c:pt idx="13">
                  <c:v>46.16</c:v>
                </c:pt>
                <c:pt idx="14">
                  <c:v>25.91</c:v>
                </c:pt>
                <c:pt idx="15">
                  <c:v>60.4</c:v>
                </c:pt>
                <c:pt idx="16">
                  <c:v>1.7</c:v>
                </c:pt>
                <c:pt idx="17">
                  <c:v>2.0099999999999998</c:v>
                </c:pt>
                <c:pt idx="18">
                  <c:v>72.819999999999993</c:v>
                </c:pt>
                <c:pt idx="19">
                  <c:v>28.07</c:v>
                </c:pt>
                <c:pt idx="20">
                  <c:v>19.510000000000002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72-4DC1-9271-890BCE9009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82616448"/>
        <c:axId val="282616056"/>
      </c:barChart>
      <c:lineChart>
        <c:grouping val="standard"/>
        <c:varyColors val="0"/>
        <c:ser>
          <c:idx val="0"/>
          <c:order val="0"/>
          <c:tx>
            <c:strRef>
              <c:f>Outages!$W$26</c:f>
              <c:strCache>
                <c:ptCount val="1"/>
                <c:pt idx="0">
                  <c:v>Count</c:v>
                </c:pt>
              </c:strCache>
            </c:strRef>
          </c:tx>
          <c:spPr>
            <a:ln w="34925" cap="rnd">
              <a:solidFill>
                <a:srgbClr val="9BBB59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6"/>
              <c:layout>
                <c:manualLayout>
                  <c:x val="-1.5852047556142685E-2"/>
                  <c:y val="-1.39433532062713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972-4DC1-9271-890BCE9009D4}"/>
                </c:ext>
              </c:extLst>
            </c:dLbl>
            <c:dLbl>
              <c:idx val="12"/>
              <c:layout>
                <c:manualLayout>
                  <c:x val="4.3579653311847768E-3"/>
                  <c:y val="-5.44662114711416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972-4DC1-9271-890BCE9009D4}"/>
                </c:ext>
              </c:extLst>
            </c:dLbl>
            <c:dLbl>
              <c:idx val="13"/>
              <c:layout>
                <c:manualLayout>
                  <c:x val="1.0894913327961941E-2"/>
                  <c:y val="-4.53885095592847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972-4DC1-9271-890BCE9009D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Outages!$V$27:$V$47</c:f>
              <c:numCache>
                <c:formatCode>mmm\-yy</c:formatCode>
                <c:ptCount val="21"/>
                <c:pt idx="0">
                  <c:v>42186</c:v>
                </c:pt>
                <c:pt idx="1">
                  <c:v>42217</c:v>
                </c:pt>
                <c:pt idx="2">
                  <c:v>42248</c:v>
                </c:pt>
                <c:pt idx="3">
                  <c:v>42278</c:v>
                </c:pt>
                <c:pt idx="4">
                  <c:v>42309</c:v>
                </c:pt>
                <c:pt idx="5">
                  <c:v>42339</c:v>
                </c:pt>
                <c:pt idx="6">
                  <c:v>42370</c:v>
                </c:pt>
                <c:pt idx="7">
                  <c:v>42401</c:v>
                </c:pt>
                <c:pt idx="8">
                  <c:v>42430</c:v>
                </c:pt>
                <c:pt idx="9">
                  <c:v>42461</c:v>
                </c:pt>
                <c:pt idx="10">
                  <c:v>42491</c:v>
                </c:pt>
                <c:pt idx="11">
                  <c:v>42522</c:v>
                </c:pt>
                <c:pt idx="12">
                  <c:v>42552</c:v>
                </c:pt>
                <c:pt idx="13">
                  <c:v>42583</c:v>
                </c:pt>
                <c:pt idx="14">
                  <c:v>42614</c:v>
                </c:pt>
                <c:pt idx="15">
                  <c:v>42644</c:v>
                </c:pt>
                <c:pt idx="16">
                  <c:v>42675</c:v>
                </c:pt>
                <c:pt idx="17">
                  <c:v>42705</c:v>
                </c:pt>
                <c:pt idx="18">
                  <c:v>42736</c:v>
                </c:pt>
                <c:pt idx="19">
                  <c:v>42767</c:v>
                </c:pt>
                <c:pt idx="20">
                  <c:v>42795</c:v>
                </c:pt>
              </c:numCache>
            </c:numRef>
          </c:cat>
          <c:val>
            <c:numRef>
              <c:f>Outages!$W$27:$W$47</c:f>
              <c:numCache>
                <c:formatCode>General</c:formatCode>
                <c:ptCount val="21"/>
                <c:pt idx="0">
                  <c:v>32</c:v>
                </c:pt>
                <c:pt idx="1">
                  <c:v>29</c:v>
                </c:pt>
                <c:pt idx="2">
                  <c:v>23</c:v>
                </c:pt>
                <c:pt idx="3">
                  <c:v>21</c:v>
                </c:pt>
                <c:pt idx="4">
                  <c:v>13</c:v>
                </c:pt>
                <c:pt idx="5">
                  <c:v>9</c:v>
                </c:pt>
                <c:pt idx="6">
                  <c:v>12</c:v>
                </c:pt>
                <c:pt idx="7">
                  <c:v>9</c:v>
                </c:pt>
                <c:pt idx="8">
                  <c:v>7</c:v>
                </c:pt>
                <c:pt idx="9">
                  <c:v>7</c:v>
                </c:pt>
                <c:pt idx="10">
                  <c:v>4</c:v>
                </c:pt>
                <c:pt idx="11">
                  <c:v>13</c:v>
                </c:pt>
                <c:pt idx="12">
                  <c:v>8</c:v>
                </c:pt>
                <c:pt idx="13">
                  <c:v>8</c:v>
                </c:pt>
                <c:pt idx="14">
                  <c:v>5</c:v>
                </c:pt>
                <c:pt idx="15">
                  <c:v>10</c:v>
                </c:pt>
                <c:pt idx="16">
                  <c:v>3</c:v>
                </c:pt>
                <c:pt idx="17">
                  <c:v>2</c:v>
                </c:pt>
                <c:pt idx="18">
                  <c:v>8</c:v>
                </c:pt>
                <c:pt idx="19">
                  <c:v>6</c:v>
                </c:pt>
                <c:pt idx="20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972-4DC1-9271-890BCE9009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4934400"/>
        <c:axId val="282615664"/>
      </c:lineChart>
      <c:dateAx>
        <c:axId val="314934400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312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2615664"/>
        <c:crosses val="autoZero"/>
        <c:auto val="1"/>
        <c:lblOffset val="100"/>
        <c:baseTimeUnit val="months"/>
      </c:dateAx>
      <c:valAx>
        <c:axId val="282615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4934400"/>
        <c:crosses val="autoZero"/>
        <c:crossBetween val="between"/>
      </c:valAx>
      <c:valAx>
        <c:axId val="282616056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/>
                  <a:t>Total_Hours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2616448"/>
        <c:crosses val="max"/>
        <c:crossBetween val="between"/>
      </c:valAx>
      <c:dateAx>
        <c:axId val="282616448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282616056"/>
        <c:crosses val="autoZero"/>
        <c:auto val="1"/>
        <c:lblOffset val="100"/>
        <c:baseTimeUnit val="months"/>
      </c:date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2613247338965028E-2"/>
          <c:y val="0.18869707434707886"/>
          <c:w val="0.8911557801547394"/>
          <c:h val="0.49600759383663945"/>
        </c:manualLayout>
      </c:layout>
      <c:lineChart>
        <c:grouping val="standard"/>
        <c:varyColors val="0"/>
        <c:ser>
          <c:idx val="0"/>
          <c:order val="0"/>
          <c:tx>
            <c:strRef>
              <c:f>'[Chart in Microsoft PowerPoint]AIM'!$B$3</c:f>
              <c:strCache>
                <c:ptCount val="1"/>
                <c:pt idx="0">
                  <c:v>Critical (24/7)</c:v>
                </c:pt>
              </c:strCache>
            </c:strRef>
          </c:tx>
          <c:spPr>
            <a:ln w="12700" cap="rnd">
              <a:solidFill>
                <a:srgbClr val="FFC00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'[Chart in Microsoft PowerPoint]AIM'!$C$2:$AF$2</c:f>
              <c:strCache>
                <c:ptCount val="25"/>
                <c:pt idx="0">
                  <c:v>Mar 15</c:v>
                </c:pt>
                <c:pt idx="1">
                  <c:v>Apr 15</c:v>
                </c:pt>
                <c:pt idx="2">
                  <c:v>May 15</c:v>
                </c:pt>
                <c:pt idx="3">
                  <c:v>Jun 15</c:v>
                </c:pt>
                <c:pt idx="4">
                  <c:v>Jul 15</c:v>
                </c:pt>
                <c:pt idx="5">
                  <c:v>Aug 15</c:v>
                </c:pt>
                <c:pt idx="6">
                  <c:v>Sep 15</c:v>
                </c:pt>
                <c:pt idx="7">
                  <c:v>Oct 15</c:v>
                </c:pt>
                <c:pt idx="8">
                  <c:v>Nov 15</c:v>
                </c:pt>
                <c:pt idx="9">
                  <c:v>Dec 15</c:v>
                </c:pt>
                <c:pt idx="10">
                  <c:v>Jan 16</c:v>
                </c:pt>
                <c:pt idx="11">
                  <c:v>Feb 16</c:v>
                </c:pt>
                <c:pt idx="12">
                  <c:v>Mar 16</c:v>
                </c:pt>
                <c:pt idx="13">
                  <c:v>Apr 16</c:v>
                </c:pt>
                <c:pt idx="14">
                  <c:v>May 16</c:v>
                </c:pt>
                <c:pt idx="15">
                  <c:v>Jun 16</c:v>
                </c:pt>
                <c:pt idx="16">
                  <c:v>Jul 16</c:v>
                </c:pt>
                <c:pt idx="17">
                  <c:v>Aug 16</c:v>
                </c:pt>
                <c:pt idx="18">
                  <c:v>Sep 16</c:v>
                </c:pt>
                <c:pt idx="19">
                  <c:v>Oct 16</c:v>
                </c:pt>
                <c:pt idx="20">
                  <c:v>Nov 16</c:v>
                </c:pt>
                <c:pt idx="21">
                  <c:v>Dec 16</c:v>
                </c:pt>
                <c:pt idx="22">
                  <c:v>Jan 17</c:v>
                </c:pt>
                <c:pt idx="23">
                  <c:v>Feb 17</c:v>
                </c:pt>
                <c:pt idx="24">
                  <c:v>Mar 17</c:v>
                </c:pt>
              </c:strCache>
              <c:extLst/>
            </c:strRef>
          </c:cat>
          <c:val>
            <c:numRef>
              <c:f>'[Chart in Microsoft PowerPoint]AIM'!$C$3:$AF$3</c:f>
              <c:numCache>
                <c:formatCode>0.00%</c:formatCode>
                <c:ptCount val="25"/>
                <c:pt idx="0">
                  <c:v>0.99619999999999997</c:v>
                </c:pt>
                <c:pt idx="1">
                  <c:v>0.99760000000000004</c:v>
                </c:pt>
                <c:pt idx="2">
                  <c:v>0.99950000000000006</c:v>
                </c:pt>
                <c:pt idx="3">
                  <c:v>0.99670000000000003</c:v>
                </c:pt>
                <c:pt idx="4">
                  <c:v>0.9506</c:v>
                </c:pt>
                <c:pt idx="5">
                  <c:v>0.98619999999999997</c:v>
                </c:pt>
                <c:pt idx="6">
                  <c:v>0.97250000000000003</c:v>
                </c:pt>
                <c:pt idx="7">
                  <c:v>0.99450000000000005</c:v>
                </c:pt>
                <c:pt idx="8">
                  <c:v>0.99880000000000002</c:v>
                </c:pt>
                <c:pt idx="9">
                  <c:v>0.99209999999999998</c:v>
                </c:pt>
                <c:pt idx="10">
                  <c:v>0.98980000000000001</c:v>
                </c:pt>
                <c:pt idx="11">
                  <c:v>0.96060000000000001</c:v>
                </c:pt>
                <c:pt idx="12">
                  <c:v>0.98660000000000003</c:v>
                </c:pt>
                <c:pt idx="13">
                  <c:v>0.99709999999999999</c:v>
                </c:pt>
                <c:pt idx="14">
                  <c:v>0.99770000000000003</c:v>
                </c:pt>
                <c:pt idx="15">
                  <c:v>0.98260000000000003</c:v>
                </c:pt>
                <c:pt idx="16">
                  <c:v>0.98980000000000001</c:v>
                </c:pt>
                <c:pt idx="17">
                  <c:v>0.997</c:v>
                </c:pt>
                <c:pt idx="18">
                  <c:v>0.99650000000000005</c:v>
                </c:pt>
                <c:pt idx="19">
                  <c:v>0.99180000000000001</c:v>
                </c:pt>
                <c:pt idx="20">
                  <c:v>0.99980000000000002</c:v>
                </c:pt>
                <c:pt idx="21">
                  <c:v>0.99980000000000002</c:v>
                </c:pt>
                <c:pt idx="22">
                  <c:v>0.99280000000000002</c:v>
                </c:pt>
                <c:pt idx="23">
                  <c:v>0.99829999999999997</c:v>
                </c:pt>
                <c:pt idx="24">
                  <c:v>0.995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9F2F-4A0F-8FF0-23C258F70504}"/>
            </c:ext>
          </c:extLst>
        </c:ser>
        <c:ser>
          <c:idx val="1"/>
          <c:order val="1"/>
          <c:tx>
            <c:strRef>
              <c:f>'[Chart in Microsoft PowerPoint]AIM'!$B$4</c:f>
              <c:strCache>
                <c:ptCount val="1"/>
                <c:pt idx="0">
                  <c:v>Critical (8AM-5PM)</c:v>
                </c:pt>
              </c:strCache>
            </c:strRef>
          </c:tx>
          <c:spPr>
            <a:ln w="12700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'[Chart in Microsoft PowerPoint]AIM'!$C$2:$AF$2</c:f>
              <c:strCache>
                <c:ptCount val="25"/>
                <c:pt idx="0">
                  <c:v>Mar 15</c:v>
                </c:pt>
                <c:pt idx="1">
                  <c:v>Apr 15</c:v>
                </c:pt>
                <c:pt idx="2">
                  <c:v>May 15</c:v>
                </c:pt>
                <c:pt idx="3">
                  <c:v>Jun 15</c:v>
                </c:pt>
                <c:pt idx="4">
                  <c:v>Jul 15</c:v>
                </c:pt>
                <c:pt idx="5">
                  <c:v>Aug 15</c:v>
                </c:pt>
                <c:pt idx="6">
                  <c:v>Sep 15</c:v>
                </c:pt>
                <c:pt idx="7">
                  <c:v>Oct 15</c:v>
                </c:pt>
                <c:pt idx="8">
                  <c:v>Nov 15</c:v>
                </c:pt>
                <c:pt idx="9">
                  <c:v>Dec 15</c:v>
                </c:pt>
                <c:pt idx="10">
                  <c:v>Jan 16</c:v>
                </c:pt>
                <c:pt idx="11">
                  <c:v>Feb 16</c:v>
                </c:pt>
                <c:pt idx="12">
                  <c:v>Mar 16</c:v>
                </c:pt>
                <c:pt idx="13">
                  <c:v>Apr 16</c:v>
                </c:pt>
                <c:pt idx="14">
                  <c:v>May 16</c:v>
                </c:pt>
                <c:pt idx="15">
                  <c:v>Jun 16</c:v>
                </c:pt>
                <c:pt idx="16">
                  <c:v>Jul 16</c:v>
                </c:pt>
                <c:pt idx="17">
                  <c:v>Aug 16</c:v>
                </c:pt>
                <c:pt idx="18">
                  <c:v>Sep 16</c:v>
                </c:pt>
                <c:pt idx="19">
                  <c:v>Oct 16</c:v>
                </c:pt>
                <c:pt idx="20">
                  <c:v>Nov 16</c:v>
                </c:pt>
                <c:pt idx="21">
                  <c:v>Dec 16</c:v>
                </c:pt>
                <c:pt idx="22">
                  <c:v>Jan 17</c:v>
                </c:pt>
                <c:pt idx="23">
                  <c:v>Feb 17</c:v>
                </c:pt>
                <c:pt idx="24">
                  <c:v>Mar 17</c:v>
                </c:pt>
              </c:strCache>
              <c:extLst/>
            </c:strRef>
          </c:cat>
          <c:val>
            <c:numRef>
              <c:f>'[Chart in Microsoft PowerPoint]AIM'!$C$4:$AF$4</c:f>
              <c:numCache>
                <c:formatCode>General</c:formatCode>
                <c:ptCount val="25"/>
                <c:pt idx="4" formatCode="0.00%">
                  <c:v>0.96699999999999997</c:v>
                </c:pt>
                <c:pt idx="5" formatCode="0.00%">
                  <c:v>0.99160000000000004</c:v>
                </c:pt>
                <c:pt idx="6" formatCode="0.00%">
                  <c:v>0.98119999999999996</c:v>
                </c:pt>
                <c:pt idx="7" formatCode="0.00%">
                  <c:v>0.98929999999999996</c:v>
                </c:pt>
                <c:pt idx="8" formatCode="0.00%">
                  <c:v>0.99709999999999999</c:v>
                </c:pt>
                <c:pt idx="9" formatCode="0.00%">
                  <c:v>0.99180000000000001</c:v>
                </c:pt>
                <c:pt idx="10" formatCode="0.00%">
                  <c:v>0.99260000000000004</c:v>
                </c:pt>
                <c:pt idx="11" formatCode="0.00%">
                  <c:v>0.92230000000000001</c:v>
                </c:pt>
                <c:pt idx="12" formatCode="0.00%">
                  <c:v>0.98050000000000004</c:v>
                </c:pt>
                <c:pt idx="13" formatCode="0.00%">
                  <c:v>0.99939999999999996</c:v>
                </c:pt>
                <c:pt idx="14" formatCode="0.00%">
                  <c:v>0.995</c:v>
                </c:pt>
                <c:pt idx="15" formatCode="0.00%">
                  <c:v>0.98340000000000005</c:v>
                </c:pt>
                <c:pt idx="16" formatCode="0.00%">
                  <c:v>0.99180000000000001</c:v>
                </c:pt>
                <c:pt idx="17" formatCode="0.00%">
                  <c:v>0.99139999999999995</c:v>
                </c:pt>
                <c:pt idx="18" formatCode="0.00%">
                  <c:v>0.99590000000000001</c:v>
                </c:pt>
                <c:pt idx="19" formatCode="0.00%">
                  <c:v>0.98899999999999999</c:v>
                </c:pt>
                <c:pt idx="20" formatCode="0.00%">
                  <c:v>0.99950000000000006</c:v>
                </c:pt>
                <c:pt idx="21" formatCode="0.00%">
                  <c:v>0.99929999999999997</c:v>
                </c:pt>
                <c:pt idx="22" formatCode="0.00%">
                  <c:v>0.99409999999999998</c:v>
                </c:pt>
                <c:pt idx="23" formatCode="0.00%">
                  <c:v>0.99939999999999996</c:v>
                </c:pt>
                <c:pt idx="24" formatCode="0.00%">
                  <c:v>0.99080000000000001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9F2F-4A0F-8FF0-23C258F70504}"/>
            </c:ext>
          </c:extLst>
        </c:ser>
        <c:ser>
          <c:idx val="2"/>
          <c:order val="2"/>
          <c:tx>
            <c:strRef>
              <c:f>'[Chart in Microsoft PowerPoint]AIM'!$B$5</c:f>
              <c:strCache>
                <c:ptCount val="1"/>
                <c:pt idx="0">
                  <c:v>High(24/7)</c:v>
                </c:pt>
              </c:strCache>
            </c:strRef>
          </c:tx>
          <c:spPr>
            <a:ln w="12700" cap="rnd">
              <a:solidFill>
                <a:schemeClr val="accent3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'[Chart in Microsoft PowerPoint]AIM'!$C$2:$AF$2</c:f>
              <c:strCache>
                <c:ptCount val="25"/>
                <c:pt idx="0">
                  <c:v>Mar 15</c:v>
                </c:pt>
                <c:pt idx="1">
                  <c:v>Apr 15</c:v>
                </c:pt>
                <c:pt idx="2">
                  <c:v>May 15</c:v>
                </c:pt>
                <c:pt idx="3">
                  <c:v>Jun 15</c:v>
                </c:pt>
                <c:pt idx="4">
                  <c:v>Jul 15</c:v>
                </c:pt>
                <c:pt idx="5">
                  <c:v>Aug 15</c:v>
                </c:pt>
                <c:pt idx="6">
                  <c:v>Sep 15</c:v>
                </c:pt>
                <c:pt idx="7">
                  <c:v>Oct 15</c:v>
                </c:pt>
                <c:pt idx="8">
                  <c:v>Nov 15</c:v>
                </c:pt>
                <c:pt idx="9">
                  <c:v>Dec 15</c:v>
                </c:pt>
                <c:pt idx="10">
                  <c:v>Jan 16</c:v>
                </c:pt>
                <c:pt idx="11">
                  <c:v>Feb 16</c:v>
                </c:pt>
                <c:pt idx="12">
                  <c:v>Mar 16</c:v>
                </c:pt>
                <c:pt idx="13">
                  <c:v>Apr 16</c:v>
                </c:pt>
                <c:pt idx="14">
                  <c:v>May 16</c:v>
                </c:pt>
                <c:pt idx="15">
                  <c:v>Jun 16</c:v>
                </c:pt>
                <c:pt idx="16">
                  <c:v>Jul 16</c:v>
                </c:pt>
                <c:pt idx="17">
                  <c:v>Aug 16</c:v>
                </c:pt>
                <c:pt idx="18">
                  <c:v>Sep 16</c:v>
                </c:pt>
                <c:pt idx="19">
                  <c:v>Oct 16</c:v>
                </c:pt>
                <c:pt idx="20">
                  <c:v>Nov 16</c:v>
                </c:pt>
                <c:pt idx="21">
                  <c:v>Dec 16</c:v>
                </c:pt>
                <c:pt idx="22">
                  <c:v>Jan 17</c:v>
                </c:pt>
                <c:pt idx="23">
                  <c:v>Feb 17</c:v>
                </c:pt>
                <c:pt idx="24">
                  <c:v>Mar 17</c:v>
                </c:pt>
              </c:strCache>
              <c:extLst/>
            </c:strRef>
          </c:cat>
          <c:val>
            <c:numRef>
              <c:f>'[Chart in Microsoft PowerPoint]AIM'!$C$5:$AF$5</c:f>
              <c:numCache>
                <c:formatCode>0.00%</c:formatCode>
                <c:ptCount val="25"/>
                <c:pt idx="0">
                  <c:v>0.99350000000000005</c:v>
                </c:pt>
                <c:pt idx="1">
                  <c:v>0.99139999999999995</c:v>
                </c:pt>
                <c:pt idx="2">
                  <c:v>1</c:v>
                </c:pt>
                <c:pt idx="3">
                  <c:v>0.996</c:v>
                </c:pt>
                <c:pt idx="4">
                  <c:v>0.999</c:v>
                </c:pt>
                <c:pt idx="5">
                  <c:v>0.99439999999999995</c:v>
                </c:pt>
                <c:pt idx="6">
                  <c:v>0.99939999999999996</c:v>
                </c:pt>
                <c:pt idx="7">
                  <c:v>0.99939999999999996</c:v>
                </c:pt>
                <c:pt idx="8">
                  <c:v>0.99960000000000004</c:v>
                </c:pt>
                <c:pt idx="9">
                  <c:v>1</c:v>
                </c:pt>
                <c:pt idx="10">
                  <c:v>0.99019999999999997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0.99990000000000001</c:v>
                </c:pt>
                <c:pt idx="15">
                  <c:v>0.99723529411764678</c:v>
                </c:pt>
                <c:pt idx="16">
                  <c:v>1</c:v>
                </c:pt>
                <c:pt idx="17">
                  <c:v>0.99980000000000002</c:v>
                </c:pt>
                <c:pt idx="18">
                  <c:v>0.99990000000000001</c:v>
                </c:pt>
                <c:pt idx="19">
                  <c:v>0.99990000000000001</c:v>
                </c:pt>
                <c:pt idx="20">
                  <c:v>1</c:v>
                </c:pt>
                <c:pt idx="21">
                  <c:v>0.99960000000000004</c:v>
                </c:pt>
                <c:pt idx="22">
                  <c:v>0.99990000000000001</c:v>
                </c:pt>
                <c:pt idx="23">
                  <c:v>1</c:v>
                </c:pt>
                <c:pt idx="24">
                  <c:v>0.99919999999999998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9F2F-4A0F-8FF0-23C258F70504}"/>
            </c:ext>
          </c:extLst>
        </c:ser>
        <c:ser>
          <c:idx val="3"/>
          <c:order val="3"/>
          <c:tx>
            <c:strRef>
              <c:f>'[Chart in Microsoft PowerPoint]AIM'!$B$6</c:f>
              <c:strCache>
                <c:ptCount val="1"/>
                <c:pt idx="0">
                  <c:v>Essential (5AM- 12AM)</c:v>
                </c:pt>
              </c:strCache>
            </c:strRef>
          </c:tx>
          <c:spPr>
            <a:ln w="28575" cap="rnd">
              <a:solidFill>
                <a:schemeClr val="bg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'[Chart in Microsoft PowerPoint]AIM'!$C$2:$AF$2</c:f>
              <c:strCache>
                <c:ptCount val="25"/>
                <c:pt idx="0">
                  <c:v>Mar 15</c:v>
                </c:pt>
                <c:pt idx="1">
                  <c:v>Apr 15</c:v>
                </c:pt>
                <c:pt idx="2">
                  <c:v>May 15</c:v>
                </c:pt>
                <c:pt idx="3">
                  <c:v>Jun 15</c:v>
                </c:pt>
                <c:pt idx="4">
                  <c:v>Jul 15</c:v>
                </c:pt>
                <c:pt idx="5">
                  <c:v>Aug 15</c:v>
                </c:pt>
                <c:pt idx="6">
                  <c:v>Sep 15</c:v>
                </c:pt>
                <c:pt idx="7">
                  <c:v>Oct 15</c:v>
                </c:pt>
                <c:pt idx="8">
                  <c:v>Nov 15</c:v>
                </c:pt>
                <c:pt idx="9">
                  <c:v>Dec 15</c:v>
                </c:pt>
                <c:pt idx="10">
                  <c:v>Jan 16</c:v>
                </c:pt>
                <c:pt idx="11">
                  <c:v>Feb 16</c:v>
                </c:pt>
                <c:pt idx="12">
                  <c:v>Mar 16</c:v>
                </c:pt>
                <c:pt idx="13">
                  <c:v>Apr 16</c:v>
                </c:pt>
                <c:pt idx="14">
                  <c:v>May 16</c:v>
                </c:pt>
                <c:pt idx="15">
                  <c:v>Jun 16</c:v>
                </c:pt>
                <c:pt idx="16">
                  <c:v>Jul 16</c:v>
                </c:pt>
                <c:pt idx="17">
                  <c:v>Aug 16</c:v>
                </c:pt>
                <c:pt idx="18">
                  <c:v>Sep 16</c:v>
                </c:pt>
                <c:pt idx="19">
                  <c:v>Oct 16</c:v>
                </c:pt>
                <c:pt idx="20">
                  <c:v>Nov 16</c:v>
                </c:pt>
                <c:pt idx="21">
                  <c:v>Dec 16</c:v>
                </c:pt>
                <c:pt idx="22">
                  <c:v>Jan 17</c:v>
                </c:pt>
                <c:pt idx="23">
                  <c:v>Feb 17</c:v>
                </c:pt>
                <c:pt idx="24">
                  <c:v>Mar 17</c:v>
                </c:pt>
              </c:strCache>
              <c:extLst/>
            </c:strRef>
          </c:cat>
          <c:val>
            <c:numRef>
              <c:f>'[Chart in Microsoft PowerPoint]AIM'!$C$6:$AF$6</c:f>
              <c:numCache>
                <c:formatCode>0.00%</c:formatCode>
                <c:ptCount val="25"/>
                <c:pt idx="0">
                  <c:v>1</c:v>
                </c:pt>
                <c:pt idx="1">
                  <c:v>0.99980000000000002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0.99980000000000002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0.99980588235294121</c:v>
                </c:pt>
                <c:pt idx="16">
                  <c:v>1</c:v>
                </c:pt>
                <c:pt idx="17">
                  <c:v>0.99839999999999995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0.99990000000000001</c:v>
                </c:pt>
                <c:pt idx="23">
                  <c:v>1</c:v>
                </c:pt>
                <c:pt idx="24">
                  <c:v>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3-9F2F-4A0F-8FF0-23C258F70504}"/>
            </c:ext>
          </c:extLst>
        </c:ser>
        <c:ser>
          <c:idx val="4"/>
          <c:order val="4"/>
          <c:tx>
            <c:strRef>
              <c:f>'[Chart in Microsoft PowerPoint]AIM'!$B$7</c:f>
              <c:strCache>
                <c:ptCount val="1"/>
                <c:pt idx="0">
                  <c:v>Important (7AM-7PM)</c:v>
                </c:pt>
              </c:strCache>
            </c:strRef>
          </c:tx>
          <c:spPr>
            <a:ln w="12700" cap="rnd">
              <a:solidFill>
                <a:srgbClr val="7EB0DE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'[Chart in Microsoft PowerPoint]AIM'!$C$2:$AF$2</c:f>
              <c:strCache>
                <c:ptCount val="25"/>
                <c:pt idx="0">
                  <c:v>Mar 15</c:v>
                </c:pt>
                <c:pt idx="1">
                  <c:v>Apr 15</c:v>
                </c:pt>
                <c:pt idx="2">
                  <c:v>May 15</c:v>
                </c:pt>
                <c:pt idx="3">
                  <c:v>Jun 15</c:v>
                </c:pt>
                <c:pt idx="4">
                  <c:v>Jul 15</c:v>
                </c:pt>
                <c:pt idx="5">
                  <c:v>Aug 15</c:v>
                </c:pt>
                <c:pt idx="6">
                  <c:v>Sep 15</c:v>
                </c:pt>
                <c:pt idx="7">
                  <c:v>Oct 15</c:v>
                </c:pt>
                <c:pt idx="8">
                  <c:v>Nov 15</c:v>
                </c:pt>
                <c:pt idx="9">
                  <c:v>Dec 15</c:v>
                </c:pt>
                <c:pt idx="10">
                  <c:v>Jan 16</c:v>
                </c:pt>
                <c:pt idx="11">
                  <c:v>Feb 16</c:v>
                </c:pt>
                <c:pt idx="12">
                  <c:v>Mar 16</c:v>
                </c:pt>
                <c:pt idx="13">
                  <c:v>Apr 16</c:v>
                </c:pt>
                <c:pt idx="14">
                  <c:v>May 16</c:v>
                </c:pt>
                <c:pt idx="15">
                  <c:v>Jun 16</c:v>
                </c:pt>
                <c:pt idx="16">
                  <c:v>Jul 16</c:v>
                </c:pt>
                <c:pt idx="17">
                  <c:v>Aug 16</c:v>
                </c:pt>
                <c:pt idx="18">
                  <c:v>Sep 16</c:v>
                </c:pt>
                <c:pt idx="19">
                  <c:v>Oct 16</c:v>
                </c:pt>
                <c:pt idx="20">
                  <c:v>Nov 16</c:v>
                </c:pt>
                <c:pt idx="21">
                  <c:v>Dec 16</c:v>
                </c:pt>
                <c:pt idx="22">
                  <c:v>Jan 17</c:v>
                </c:pt>
                <c:pt idx="23">
                  <c:v>Feb 17</c:v>
                </c:pt>
                <c:pt idx="24">
                  <c:v>Mar 17</c:v>
                </c:pt>
              </c:strCache>
              <c:extLst/>
            </c:strRef>
          </c:cat>
          <c:val>
            <c:numRef>
              <c:f>'[Chart in Microsoft PowerPoint]AIM'!$C$7:$AF$7</c:f>
              <c:numCache>
                <c:formatCode>0.00%</c:formatCode>
                <c:ptCount val="25"/>
                <c:pt idx="0">
                  <c:v>0.99919999999999998</c:v>
                </c:pt>
                <c:pt idx="1">
                  <c:v>0.99890000000000001</c:v>
                </c:pt>
                <c:pt idx="2">
                  <c:v>0.99980000000000002</c:v>
                </c:pt>
                <c:pt idx="3">
                  <c:v>0.99770000000000003</c:v>
                </c:pt>
                <c:pt idx="4">
                  <c:v>0.99939999999999996</c:v>
                </c:pt>
                <c:pt idx="5">
                  <c:v>0.99909999999999999</c:v>
                </c:pt>
                <c:pt idx="6">
                  <c:v>0.99739999999999995</c:v>
                </c:pt>
                <c:pt idx="7">
                  <c:v>1</c:v>
                </c:pt>
                <c:pt idx="8">
                  <c:v>0.99960000000000004</c:v>
                </c:pt>
                <c:pt idx="9">
                  <c:v>1</c:v>
                </c:pt>
                <c:pt idx="10">
                  <c:v>0.99990000000000001</c:v>
                </c:pt>
                <c:pt idx="11">
                  <c:v>1</c:v>
                </c:pt>
                <c:pt idx="12">
                  <c:v>0.99939999999999996</c:v>
                </c:pt>
                <c:pt idx="13">
                  <c:v>0.99950000000000006</c:v>
                </c:pt>
                <c:pt idx="14">
                  <c:v>0.99950000000000006</c:v>
                </c:pt>
                <c:pt idx="15">
                  <c:v>0.99919411764705879</c:v>
                </c:pt>
                <c:pt idx="16">
                  <c:v>1</c:v>
                </c:pt>
                <c:pt idx="17">
                  <c:v>0.99890000000000001</c:v>
                </c:pt>
                <c:pt idx="18">
                  <c:v>0.99929999999999997</c:v>
                </c:pt>
                <c:pt idx="19">
                  <c:v>0.99970000000000003</c:v>
                </c:pt>
                <c:pt idx="20">
                  <c:v>1</c:v>
                </c:pt>
                <c:pt idx="21">
                  <c:v>0.99980000000000002</c:v>
                </c:pt>
                <c:pt idx="22">
                  <c:v>0.99970000000000003</c:v>
                </c:pt>
                <c:pt idx="23">
                  <c:v>0.99970000000000003</c:v>
                </c:pt>
                <c:pt idx="24">
                  <c:v>1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4-9F2F-4A0F-8FF0-23C258F70504}"/>
            </c:ext>
          </c:extLst>
        </c:ser>
        <c:ser>
          <c:idx val="5"/>
          <c:order val="5"/>
          <c:tx>
            <c:strRef>
              <c:f>'[Chart in Microsoft PowerPoint]AIM'!$B$8</c:f>
              <c:strCache>
                <c:ptCount val="1"/>
                <c:pt idx="0">
                  <c:v>Target</c:v>
                </c:pt>
              </c:strCache>
            </c:strRef>
          </c:tx>
          <c:spPr>
            <a:ln w="28575" cap="rnd">
              <a:solidFill>
                <a:srgbClr val="C00000"/>
              </a:solidFill>
              <a:prstDash val="sysDash"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'[Chart in Microsoft PowerPoint]AIM'!$C$2:$AF$2</c:f>
              <c:strCache>
                <c:ptCount val="25"/>
                <c:pt idx="0">
                  <c:v>Mar 15</c:v>
                </c:pt>
                <c:pt idx="1">
                  <c:v>Apr 15</c:v>
                </c:pt>
                <c:pt idx="2">
                  <c:v>May 15</c:v>
                </c:pt>
                <c:pt idx="3">
                  <c:v>Jun 15</c:v>
                </c:pt>
                <c:pt idx="4">
                  <c:v>Jul 15</c:v>
                </c:pt>
                <c:pt idx="5">
                  <c:v>Aug 15</c:v>
                </c:pt>
                <c:pt idx="6">
                  <c:v>Sep 15</c:v>
                </c:pt>
                <c:pt idx="7">
                  <c:v>Oct 15</c:v>
                </c:pt>
                <c:pt idx="8">
                  <c:v>Nov 15</c:v>
                </c:pt>
                <c:pt idx="9">
                  <c:v>Dec 15</c:v>
                </c:pt>
                <c:pt idx="10">
                  <c:v>Jan 16</c:v>
                </c:pt>
                <c:pt idx="11">
                  <c:v>Feb 16</c:v>
                </c:pt>
                <c:pt idx="12">
                  <c:v>Mar 16</c:v>
                </c:pt>
                <c:pt idx="13">
                  <c:v>Apr 16</c:v>
                </c:pt>
                <c:pt idx="14">
                  <c:v>May 16</c:v>
                </c:pt>
                <c:pt idx="15">
                  <c:v>Jun 16</c:v>
                </c:pt>
                <c:pt idx="16">
                  <c:v>Jul 16</c:v>
                </c:pt>
                <c:pt idx="17">
                  <c:v>Aug 16</c:v>
                </c:pt>
                <c:pt idx="18">
                  <c:v>Sep 16</c:v>
                </c:pt>
                <c:pt idx="19">
                  <c:v>Oct 16</c:v>
                </c:pt>
                <c:pt idx="20">
                  <c:v>Nov 16</c:v>
                </c:pt>
                <c:pt idx="21">
                  <c:v>Dec 16</c:v>
                </c:pt>
                <c:pt idx="22">
                  <c:v>Jan 17</c:v>
                </c:pt>
                <c:pt idx="23">
                  <c:v>Feb 17</c:v>
                </c:pt>
                <c:pt idx="24">
                  <c:v>Mar 17</c:v>
                </c:pt>
              </c:strCache>
              <c:extLst/>
            </c:strRef>
          </c:cat>
          <c:val>
            <c:numRef>
              <c:f>'[Chart in Microsoft PowerPoint]AIM'!$C$8:$AF$8</c:f>
              <c:numCache>
                <c:formatCode>0.00%</c:formatCode>
                <c:ptCount val="25"/>
                <c:pt idx="0">
                  <c:v>0.99</c:v>
                </c:pt>
                <c:pt idx="1">
                  <c:v>0.99</c:v>
                </c:pt>
                <c:pt idx="2">
                  <c:v>0.99</c:v>
                </c:pt>
                <c:pt idx="3">
                  <c:v>0.99</c:v>
                </c:pt>
                <c:pt idx="4">
                  <c:v>0.99</c:v>
                </c:pt>
                <c:pt idx="5">
                  <c:v>0.99</c:v>
                </c:pt>
                <c:pt idx="6">
                  <c:v>0.99</c:v>
                </c:pt>
                <c:pt idx="7">
                  <c:v>0.99</c:v>
                </c:pt>
                <c:pt idx="8">
                  <c:v>0.99</c:v>
                </c:pt>
                <c:pt idx="9">
                  <c:v>0.99</c:v>
                </c:pt>
                <c:pt idx="10">
                  <c:v>0.99</c:v>
                </c:pt>
                <c:pt idx="11">
                  <c:v>0.99</c:v>
                </c:pt>
                <c:pt idx="12">
                  <c:v>0.99</c:v>
                </c:pt>
                <c:pt idx="13">
                  <c:v>0.99</c:v>
                </c:pt>
                <c:pt idx="14">
                  <c:v>0.99</c:v>
                </c:pt>
                <c:pt idx="15">
                  <c:v>0.99</c:v>
                </c:pt>
                <c:pt idx="16">
                  <c:v>0.99</c:v>
                </c:pt>
                <c:pt idx="17">
                  <c:v>0.99</c:v>
                </c:pt>
                <c:pt idx="18">
                  <c:v>0.99</c:v>
                </c:pt>
                <c:pt idx="19">
                  <c:v>0.99</c:v>
                </c:pt>
                <c:pt idx="20">
                  <c:v>0.99</c:v>
                </c:pt>
                <c:pt idx="21">
                  <c:v>0.99</c:v>
                </c:pt>
                <c:pt idx="22">
                  <c:v>0.99</c:v>
                </c:pt>
                <c:pt idx="23">
                  <c:v>0.99</c:v>
                </c:pt>
                <c:pt idx="24">
                  <c:v>0.99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5-9F2F-4A0F-8FF0-23C258F705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79945256"/>
        <c:axId val="779944864"/>
        <c:extLst/>
      </c:lineChart>
      <c:dateAx>
        <c:axId val="779945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5400000" spcFirstLastPara="1" vertOverflow="ellipsis" wrap="square" anchor="ctr" anchorCtr="1"/>
          <a:lstStyle/>
          <a:p>
            <a:pPr>
              <a:defRPr sz="9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9944864"/>
        <c:crosses val="autoZero"/>
        <c:auto val="0"/>
        <c:lblOffset val="100"/>
        <c:baseTimeUnit val="days"/>
        <c:majorUnit val="1"/>
      </c:dateAx>
      <c:valAx>
        <c:axId val="779944864"/>
        <c:scaling>
          <c:orientation val="minMax"/>
          <c:max val="1.01"/>
          <c:min val="0.91500000000000004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9945256"/>
        <c:crosses val="autoZero"/>
        <c:crossBetween val="midCat"/>
        <c:majorUnit val="2.0000000000000004E-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9554893919431141E-2"/>
          <c:y val="0.85488764150597885"/>
          <c:w val="0.93742658828752856"/>
          <c:h val="0.10973152192654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2400" dirty="0"/>
              <a:t>Service Desk</a:t>
            </a:r>
            <a:r>
              <a:rPr lang="en-US" sz="2400" baseline="0" dirty="0"/>
              <a:t> 3/15 – 3/17</a:t>
            </a:r>
            <a:endParaRPr lang="en-US" sz="2400" dirty="0"/>
          </a:p>
        </c:rich>
      </c:tx>
      <c:layout>
        <c:manualLayout>
          <c:xMode val="edge"/>
          <c:yMode val="edge"/>
          <c:x val="0.20997586304870902"/>
          <c:y val="5.30999594855065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9427864349921967E-2"/>
          <c:y val="9.9294079565659193E-2"/>
          <c:w val="0.91543179770439143"/>
          <c:h val="0.62618904177613111"/>
        </c:manualLayout>
      </c:layout>
      <c:lineChart>
        <c:grouping val="standard"/>
        <c:varyColors val="0"/>
        <c:ser>
          <c:idx val="0"/>
          <c:order val="0"/>
          <c:tx>
            <c:strRef>
              <c:f>AIM!$B$2</c:f>
              <c:strCache>
                <c:ptCount val="1"/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AIM!$C$2:$AE$2</c:f>
              <c:strCache>
                <c:ptCount val="24"/>
                <c:pt idx="0">
                  <c:v>Apr 15</c:v>
                </c:pt>
                <c:pt idx="1">
                  <c:v>May 15</c:v>
                </c:pt>
                <c:pt idx="2">
                  <c:v>Jun 15</c:v>
                </c:pt>
                <c:pt idx="3">
                  <c:v>Jul 15</c:v>
                </c:pt>
                <c:pt idx="4">
                  <c:v>Aug 15</c:v>
                </c:pt>
                <c:pt idx="5">
                  <c:v>Sep 15</c:v>
                </c:pt>
                <c:pt idx="6">
                  <c:v>Oct 15</c:v>
                </c:pt>
                <c:pt idx="7">
                  <c:v>Nov 15</c:v>
                </c:pt>
                <c:pt idx="8">
                  <c:v>Dec 15</c:v>
                </c:pt>
                <c:pt idx="9">
                  <c:v>Jan 16</c:v>
                </c:pt>
                <c:pt idx="10">
                  <c:v>Feb 16</c:v>
                </c:pt>
                <c:pt idx="11">
                  <c:v>Mar 16</c:v>
                </c:pt>
                <c:pt idx="12">
                  <c:v>Apr 16</c:v>
                </c:pt>
                <c:pt idx="13">
                  <c:v>May 16</c:v>
                </c:pt>
                <c:pt idx="14">
                  <c:v>Jun 16</c:v>
                </c:pt>
                <c:pt idx="15">
                  <c:v>Jul 16</c:v>
                </c:pt>
                <c:pt idx="16">
                  <c:v>Aug 16</c:v>
                </c:pt>
                <c:pt idx="17">
                  <c:v>Sep 16</c:v>
                </c:pt>
                <c:pt idx="18">
                  <c:v>Oct 16</c:v>
                </c:pt>
                <c:pt idx="19">
                  <c:v>Nov 16</c:v>
                </c:pt>
                <c:pt idx="20">
                  <c:v>Dec 16</c:v>
                </c:pt>
                <c:pt idx="21">
                  <c:v>Jan 17</c:v>
                </c:pt>
                <c:pt idx="22">
                  <c:v>Feb 17</c:v>
                </c:pt>
                <c:pt idx="23">
                  <c:v>Mar 17</c:v>
                </c:pt>
              </c:strCache>
            </c:strRef>
          </c:cat>
          <c:val>
            <c:numRef>
              <c:f>AIM!$C$2:$AD$2</c:f>
              <c:numCache>
                <c:formatCode>mmm\ yy</c:formatCode>
                <c:ptCount val="23"/>
                <c:pt idx="0">
                  <c:v>42095</c:v>
                </c:pt>
                <c:pt idx="1">
                  <c:v>42125</c:v>
                </c:pt>
                <c:pt idx="2">
                  <c:v>42156</c:v>
                </c:pt>
                <c:pt idx="3">
                  <c:v>42186</c:v>
                </c:pt>
                <c:pt idx="4">
                  <c:v>42217</c:v>
                </c:pt>
                <c:pt idx="5">
                  <c:v>42248</c:v>
                </c:pt>
                <c:pt idx="6">
                  <c:v>42278</c:v>
                </c:pt>
                <c:pt idx="7">
                  <c:v>42309</c:v>
                </c:pt>
                <c:pt idx="8">
                  <c:v>42339</c:v>
                </c:pt>
                <c:pt idx="9">
                  <c:v>42370</c:v>
                </c:pt>
                <c:pt idx="10">
                  <c:v>42401</c:v>
                </c:pt>
                <c:pt idx="11">
                  <c:v>42445</c:v>
                </c:pt>
                <c:pt idx="12">
                  <c:v>42476</c:v>
                </c:pt>
                <c:pt idx="13">
                  <c:v>42506</c:v>
                </c:pt>
                <c:pt idx="14">
                  <c:v>42522</c:v>
                </c:pt>
                <c:pt idx="15">
                  <c:v>42552</c:v>
                </c:pt>
                <c:pt idx="16">
                  <c:v>42583</c:v>
                </c:pt>
                <c:pt idx="17">
                  <c:v>42614</c:v>
                </c:pt>
                <c:pt idx="18">
                  <c:v>42644</c:v>
                </c:pt>
                <c:pt idx="19">
                  <c:v>42675</c:v>
                </c:pt>
                <c:pt idx="20">
                  <c:v>42705</c:v>
                </c:pt>
                <c:pt idx="21">
                  <c:v>42736</c:v>
                </c:pt>
                <c:pt idx="22">
                  <c:v>42768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A080-4D16-9809-91082FEF5EA9}"/>
            </c:ext>
          </c:extLst>
        </c:ser>
        <c:ser>
          <c:idx val="2"/>
          <c:order val="1"/>
          <c:tx>
            <c:strRef>
              <c:f>AIM!$B$9</c:f>
              <c:strCache>
                <c:ptCount val="1"/>
                <c:pt idx="0">
                  <c:v>Total Tickets Resolved  (Incidents &amp; Requests)</c:v>
                </c:pt>
              </c:strCache>
            </c:strRef>
          </c:tx>
          <c:spPr>
            <a:ln w="38100" cap="rnd">
              <a:solidFill>
                <a:srgbClr val="92D05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17"/>
              <c:layout>
                <c:manualLayout>
                  <c:x val="-1.5252878659146877E-2"/>
                  <c:y val="4.26347460281926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080-4D16-9809-91082FEF5EA9}"/>
                </c:ext>
              </c:extLst>
            </c:dLbl>
            <c:dLbl>
              <c:idx val="18"/>
              <c:layout>
                <c:manualLayout>
                  <c:x val="-4.7937618643032698E-2"/>
                  <c:y val="-5.6098350037095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A080-4D16-9809-91082FEF5EA9}"/>
                </c:ext>
              </c:extLst>
            </c:dLbl>
            <c:dLbl>
              <c:idx val="19"/>
              <c:layout>
                <c:manualLayout>
                  <c:x val="-1.5252878659146877E-2"/>
                  <c:y val="4.7122614031160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A080-4D16-9809-91082FEF5EA9}"/>
                </c:ext>
              </c:extLst>
            </c:dLbl>
            <c:dLbl>
              <c:idx val="20"/>
              <c:layout>
                <c:manualLayout>
                  <c:x val="2.1789826655923884E-3"/>
                  <c:y val="-4.7122614031160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080-4D16-9809-91082FEF5EA9}"/>
                </c:ext>
              </c:extLst>
            </c:dLbl>
            <c:dLbl>
              <c:idx val="21"/>
              <c:layout>
                <c:manualLayout>
                  <c:x val="-3.2684739983885824E-2"/>
                  <c:y val="3.14150760207735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080-4D16-9809-91082FEF5EA9}"/>
                </c:ext>
              </c:extLst>
            </c:dLbl>
            <c:dLbl>
              <c:idx val="22"/>
              <c:layout>
                <c:manualLayout>
                  <c:x val="-6.5369479967771647E-3"/>
                  <c:y val="4.71226140311602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080-4D16-9809-91082FEF5EA9}"/>
                </c:ext>
              </c:extLst>
            </c:dLbl>
            <c:dLbl>
              <c:idx val="23"/>
              <c:layout>
                <c:manualLayout>
                  <c:x val="0"/>
                  <c:y val="-7.1805888047482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080-4D16-9809-91082FEF5EA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AIM!$C$2:$AE$2</c:f>
              <c:strCache>
                <c:ptCount val="24"/>
                <c:pt idx="0">
                  <c:v>Apr 15</c:v>
                </c:pt>
                <c:pt idx="1">
                  <c:v>May 15</c:v>
                </c:pt>
                <c:pt idx="2">
                  <c:v>Jun 15</c:v>
                </c:pt>
                <c:pt idx="3">
                  <c:v>Jul 15</c:v>
                </c:pt>
                <c:pt idx="4">
                  <c:v>Aug 15</c:v>
                </c:pt>
                <c:pt idx="5">
                  <c:v>Sep 15</c:v>
                </c:pt>
                <c:pt idx="6">
                  <c:v>Oct 15</c:v>
                </c:pt>
                <c:pt idx="7">
                  <c:v>Nov 15</c:v>
                </c:pt>
                <c:pt idx="8">
                  <c:v>Dec 15</c:v>
                </c:pt>
                <c:pt idx="9">
                  <c:v>Jan 16</c:v>
                </c:pt>
                <c:pt idx="10">
                  <c:v>Feb 16</c:v>
                </c:pt>
                <c:pt idx="11">
                  <c:v>Mar 16</c:v>
                </c:pt>
                <c:pt idx="12">
                  <c:v>Apr 16</c:v>
                </c:pt>
                <c:pt idx="13">
                  <c:v>May 16</c:v>
                </c:pt>
                <c:pt idx="14">
                  <c:v>Jun 16</c:v>
                </c:pt>
                <c:pt idx="15">
                  <c:v>Jul 16</c:v>
                </c:pt>
                <c:pt idx="16">
                  <c:v>Aug 16</c:v>
                </c:pt>
                <c:pt idx="17">
                  <c:v>Sep 16</c:v>
                </c:pt>
                <c:pt idx="18">
                  <c:v>Oct 16</c:v>
                </c:pt>
                <c:pt idx="19">
                  <c:v>Nov 16</c:v>
                </c:pt>
                <c:pt idx="20">
                  <c:v>Dec 16</c:v>
                </c:pt>
                <c:pt idx="21">
                  <c:v>Jan 17</c:v>
                </c:pt>
                <c:pt idx="22">
                  <c:v>Feb 17</c:v>
                </c:pt>
                <c:pt idx="23">
                  <c:v>Mar 17</c:v>
                </c:pt>
              </c:strCache>
            </c:strRef>
          </c:cat>
          <c:val>
            <c:numRef>
              <c:f>AIM!$C$9:$AE$9</c:f>
              <c:numCache>
                <c:formatCode>0.00%</c:formatCode>
                <c:ptCount val="24"/>
                <c:pt idx="0">
                  <c:v>0.82</c:v>
                </c:pt>
                <c:pt idx="1">
                  <c:v>0.84</c:v>
                </c:pt>
                <c:pt idx="2">
                  <c:v>0.87</c:v>
                </c:pt>
                <c:pt idx="3">
                  <c:v>0.89</c:v>
                </c:pt>
                <c:pt idx="4">
                  <c:v>0.89</c:v>
                </c:pt>
                <c:pt idx="5">
                  <c:v>0.88</c:v>
                </c:pt>
                <c:pt idx="6">
                  <c:v>0.87</c:v>
                </c:pt>
                <c:pt idx="7">
                  <c:v>0.84</c:v>
                </c:pt>
                <c:pt idx="8">
                  <c:v>0.85</c:v>
                </c:pt>
                <c:pt idx="9">
                  <c:v>0.88</c:v>
                </c:pt>
                <c:pt idx="10">
                  <c:v>0.92</c:v>
                </c:pt>
                <c:pt idx="11">
                  <c:v>0.88</c:v>
                </c:pt>
                <c:pt idx="12">
                  <c:v>0.85</c:v>
                </c:pt>
                <c:pt idx="13">
                  <c:v>0.89</c:v>
                </c:pt>
                <c:pt idx="14">
                  <c:v>0.86</c:v>
                </c:pt>
                <c:pt idx="15">
                  <c:v>0.85</c:v>
                </c:pt>
                <c:pt idx="16">
                  <c:v>0.84</c:v>
                </c:pt>
                <c:pt idx="17">
                  <c:v>0.9</c:v>
                </c:pt>
                <c:pt idx="18">
                  <c:v>0.9</c:v>
                </c:pt>
                <c:pt idx="19">
                  <c:v>0.90280000000000005</c:v>
                </c:pt>
                <c:pt idx="20">
                  <c:v>0.92220000000000002</c:v>
                </c:pt>
                <c:pt idx="21">
                  <c:v>0.9</c:v>
                </c:pt>
                <c:pt idx="22">
                  <c:v>0.9</c:v>
                </c:pt>
                <c:pt idx="23">
                  <c:v>0.89590000000000003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A080-4D16-9809-91082FEF5EA9}"/>
            </c:ext>
          </c:extLst>
        </c:ser>
        <c:ser>
          <c:idx val="4"/>
          <c:order val="2"/>
          <c:tx>
            <c:strRef>
              <c:f>AIM!$B$10</c:f>
              <c:strCache>
                <c:ptCount val="1"/>
                <c:pt idx="0">
                  <c:v>Total Ticket Resolved - Volume</c:v>
                </c:pt>
              </c:strCache>
            </c:strRef>
          </c:tx>
          <c:spPr>
            <a:ln w="34925" cap="rnd">
              <a:solidFill>
                <a:schemeClr val="accent4">
                  <a:lumMod val="60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AIM!$C$2:$AE$2</c:f>
              <c:strCache>
                <c:ptCount val="24"/>
                <c:pt idx="0">
                  <c:v>Apr 15</c:v>
                </c:pt>
                <c:pt idx="1">
                  <c:v>May 15</c:v>
                </c:pt>
                <c:pt idx="2">
                  <c:v>Jun 15</c:v>
                </c:pt>
                <c:pt idx="3">
                  <c:v>Jul 15</c:v>
                </c:pt>
                <c:pt idx="4">
                  <c:v>Aug 15</c:v>
                </c:pt>
                <c:pt idx="5">
                  <c:v>Sep 15</c:v>
                </c:pt>
                <c:pt idx="6">
                  <c:v>Oct 15</c:v>
                </c:pt>
                <c:pt idx="7">
                  <c:v>Nov 15</c:v>
                </c:pt>
                <c:pt idx="8">
                  <c:v>Dec 15</c:v>
                </c:pt>
                <c:pt idx="9">
                  <c:v>Jan 16</c:v>
                </c:pt>
                <c:pt idx="10">
                  <c:v>Feb 16</c:v>
                </c:pt>
                <c:pt idx="11">
                  <c:v>Mar 16</c:v>
                </c:pt>
                <c:pt idx="12">
                  <c:v>Apr 16</c:v>
                </c:pt>
                <c:pt idx="13">
                  <c:v>May 16</c:v>
                </c:pt>
                <c:pt idx="14">
                  <c:v>Jun 16</c:v>
                </c:pt>
                <c:pt idx="15">
                  <c:v>Jul 16</c:v>
                </c:pt>
                <c:pt idx="16">
                  <c:v>Aug 16</c:v>
                </c:pt>
                <c:pt idx="17">
                  <c:v>Sep 16</c:v>
                </c:pt>
                <c:pt idx="18">
                  <c:v>Oct 16</c:v>
                </c:pt>
                <c:pt idx="19">
                  <c:v>Nov 16</c:v>
                </c:pt>
                <c:pt idx="20">
                  <c:v>Dec 16</c:v>
                </c:pt>
                <c:pt idx="21">
                  <c:v>Jan 17</c:v>
                </c:pt>
                <c:pt idx="22">
                  <c:v>Feb 17</c:v>
                </c:pt>
                <c:pt idx="23">
                  <c:v>Mar 17</c:v>
                </c:pt>
              </c:strCache>
            </c:strRef>
          </c:cat>
          <c:val>
            <c:numRef>
              <c:f>AIM!$C$10:$AE$10</c:f>
              <c:numCache>
                <c:formatCode>General</c:formatCode>
                <c:ptCount val="24"/>
                <c:pt idx="0">
                  <c:v>4309</c:v>
                </c:pt>
                <c:pt idx="1">
                  <c:v>4129</c:v>
                </c:pt>
                <c:pt idx="2">
                  <c:v>5336</c:v>
                </c:pt>
                <c:pt idx="3" formatCode="0">
                  <c:v>6004</c:v>
                </c:pt>
                <c:pt idx="4" formatCode="0">
                  <c:v>5670</c:v>
                </c:pt>
                <c:pt idx="5" formatCode="0">
                  <c:v>5760</c:v>
                </c:pt>
                <c:pt idx="6" formatCode="0">
                  <c:v>5780</c:v>
                </c:pt>
                <c:pt idx="7">
                  <c:v>4808</c:v>
                </c:pt>
                <c:pt idx="8">
                  <c:v>5178</c:v>
                </c:pt>
                <c:pt idx="9">
                  <c:v>5270</c:v>
                </c:pt>
                <c:pt idx="10" formatCode="0">
                  <c:v>5400</c:v>
                </c:pt>
                <c:pt idx="11">
                  <c:v>5003</c:v>
                </c:pt>
                <c:pt idx="12" formatCode="0">
                  <c:v>4267</c:v>
                </c:pt>
                <c:pt idx="13" formatCode="0">
                  <c:v>4780</c:v>
                </c:pt>
                <c:pt idx="14" formatCode="0">
                  <c:v>4870</c:v>
                </c:pt>
                <c:pt idx="15" formatCode="0">
                  <c:v>4058</c:v>
                </c:pt>
                <c:pt idx="16" formatCode="0">
                  <c:v>5533</c:v>
                </c:pt>
                <c:pt idx="17" formatCode="0">
                  <c:v>4277</c:v>
                </c:pt>
                <c:pt idx="18" formatCode="0">
                  <c:v>4207</c:v>
                </c:pt>
                <c:pt idx="19" formatCode="0">
                  <c:v>3592</c:v>
                </c:pt>
                <c:pt idx="20" formatCode="0">
                  <c:v>3702</c:v>
                </c:pt>
                <c:pt idx="21" formatCode="0">
                  <c:v>4587</c:v>
                </c:pt>
                <c:pt idx="22" formatCode="0">
                  <c:v>4625</c:v>
                </c:pt>
                <c:pt idx="23" formatCode="0">
                  <c:v>5379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A080-4D16-9809-91082FEF5EA9}"/>
            </c:ext>
          </c:extLst>
        </c:ser>
        <c:ser>
          <c:idx val="6"/>
          <c:order val="3"/>
          <c:tx>
            <c:strRef>
              <c:f>AIM!$B$11</c:f>
              <c:strCache>
                <c:ptCount val="1"/>
                <c:pt idx="0">
                  <c:v>Incidents Resolved</c:v>
                </c:pt>
              </c:strCache>
            </c:strRef>
          </c:tx>
          <c:spPr>
            <a:ln w="12700" cap="rnd">
              <a:solidFill>
                <a:srgbClr val="00B0F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elete val="1"/>
          </c:dLbls>
          <c:cat>
            <c:strRef>
              <c:f>AIM!$C$2:$AE$2</c:f>
              <c:strCache>
                <c:ptCount val="24"/>
                <c:pt idx="0">
                  <c:v>Apr 15</c:v>
                </c:pt>
                <c:pt idx="1">
                  <c:v>May 15</c:v>
                </c:pt>
                <c:pt idx="2">
                  <c:v>Jun 15</c:v>
                </c:pt>
                <c:pt idx="3">
                  <c:v>Jul 15</c:v>
                </c:pt>
                <c:pt idx="4">
                  <c:v>Aug 15</c:v>
                </c:pt>
                <c:pt idx="5">
                  <c:v>Sep 15</c:v>
                </c:pt>
                <c:pt idx="6">
                  <c:v>Oct 15</c:v>
                </c:pt>
                <c:pt idx="7">
                  <c:v>Nov 15</c:v>
                </c:pt>
                <c:pt idx="8">
                  <c:v>Dec 15</c:v>
                </c:pt>
                <c:pt idx="9">
                  <c:v>Jan 16</c:v>
                </c:pt>
                <c:pt idx="10">
                  <c:v>Feb 16</c:v>
                </c:pt>
                <c:pt idx="11">
                  <c:v>Mar 16</c:v>
                </c:pt>
                <c:pt idx="12">
                  <c:v>Apr 16</c:v>
                </c:pt>
                <c:pt idx="13">
                  <c:v>May 16</c:v>
                </c:pt>
                <c:pt idx="14">
                  <c:v>Jun 16</c:v>
                </c:pt>
                <c:pt idx="15">
                  <c:v>Jul 16</c:v>
                </c:pt>
                <c:pt idx="16">
                  <c:v>Aug 16</c:v>
                </c:pt>
                <c:pt idx="17">
                  <c:v>Sep 16</c:v>
                </c:pt>
                <c:pt idx="18">
                  <c:v>Oct 16</c:v>
                </c:pt>
                <c:pt idx="19">
                  <c:v>Nov 16</c:v>
                </c:pt>
                <c:pt idx="20">
                  <c:v>Dec 16</c:v>
                </c:pt>
                <c:pt idx="21">
                  <c:v>Jan 17</c:v>
                </c:pt>
                <c:pt idx="22">
                  <c:v>Feb 17</c:v>
                </c:pt>
                <c:pt idx="23">
                  <c:v>Mar 17</c:v>
                </c:pt>
              </c:strCache>
            </c:strRef>
          </c:cat>
          <c:val>
            <c:numRef>
              <c:f>AIM!$C$11:$AE$11</c:f>
              <c:numCache>
                <c:formatCode>0.00%</c:formatCode>
                <c:ptCount val="24"/>
                <c:pt idx="0">
                  <c:v>0.81</c:v>
                </c:pt>
                <c:pt idx="1">
                  <c:v>0.8</c:v>
                </c:pt>
                <c:pt idx="2">
                  <c:v>0.82</c:v>
                </c:pt>
                <c:pt idx="3">
                  <c:v>0.73</c:v>
                </c:pt>
                <c:pt idx="4">
                  <c:v>0.86</c:v>
                </c:pt>
                <c:pt idx="5">
                  <c:v>0.83</c:v>
                </c:pt>
                <c:pt idx="6">
                  <c:v>0.81</c:v>
                </c:pt>
                <c:pt idx="7">
                  <c:v>0.77</c:v>
                </c:pt>
                <c:pt idx="8">
                  <c:v>0.75</c:v>
                </c:pt>
                <c:pt idx="9">
                  <c:v>0.77</c:v>
                </c:pt>
                <c:pt idx="10">
                  <c:v>0.76</c:v>
                </c:pt>
                <c:pt idx="11">
                  <c:v>0.83</c:v>
                </c:pt>
                <c:pt idx="12">
                  <c:v>0.75</c:v>
                </c:pt>
                <c:pt idx="13">
                  <c:v>0.83</c:v>
                </c:pt>
                <c:pt idx="14">
                  <c:v>0.73</c:v>
                </c:pt>
                <c:pt idx="15">
                  <c:v>0.74</c:v>
                </c:pt>
                <c:pt idx="16">
                  <c:v>0.75560000000000005</c:v>
                </c:pt>
                <c:pt idx="17">
                  <c:v>0.81</c:v>
                </c:pt>
                <c:pt idx="18">
                  <c:v>0.83</c:v>
                </c:pt>
                <c:pt idx="19">
                  <c:v>0.84030000000000005</c:v>
                </c:pt>
                <c:pt idx="20">
                  <c:v>0.86029999999999995</c:v>
                </c:pt>
                <c:pt idx="21">
                  <c:v>0.8</c:v>
                </c:pt>
                <c:pt idx="22">
                  <c:v>0.8</c:v>
                </c:pt>
                <c:pt idx="23">
                  <c:v>0.82569999999999999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3-A080-4D16-9809-91082FEF5EA9}"/>
            </c:ext>
          </c:extLst>
        </c:ser>
        <c:ser>
          <c:idx val="1"/>
          <c:order val="4"/>
          <c:tx>
            <c:strRef>
              <c:f>AIM!$B$12</c:f>
              <c:strCache>
                <c:ptCount val="1"/>
                <c:pt idx="0">
                  <c:v>Incidents Resolved - Volume</c:v>
                </c:pt>
              </c:strCache>
            </c:strRef>
          </c:tx>
          <c:spPr>
            <a:ln w="34925" cap="rnd">
              <a:solidFill>
                <a:schemeClr val="accent4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AIM!$C$2:$AE$2</c:f>
              <c:strCache>
                <c:ptCount val="24"/>
                <c:pt idx="0">
                  <c:v>Apr 15</c:v>
                </c:pt>
                <c:pt idx="1">
                  <c:v>May 15</c:v>
                </c:pt>
                <c:pt idx="2">
                  <c:v>Jun 15</c:v>
                </c:pt>
                <c:pt idx="3">
                  <c:v>Jul 15</c:v>
                </c:pt>
                <c:pt idx="4">
                  <c:v>Aug 15</c:v>
                </c:pt>
                <c:pt idx="5">
                  <c:v>Sep 15</c:v>
                </c:pt>
                <c:pt idx="6">
                  <c:v>Oct 15</c:v>
                </c:pt>
                <c:pt idx="7">
                  <c:v>Nov 15</c:v>
                </c:pt>
                <c:pt idx="8">
                  <c:v>Dec 15</c:v>
                </c:pt>
                <c:pt idx="9">
                  <c:v>Jan 16</c:v>
                </c:pt>
                <c:pt idx="10">
                  <c:v>Feb 16</c:v>
                </c:pt>
                <c:pt idx="11">
                  <c:v>Mar 16</c:v>
                </c:pt>
                <c:pt idx="12">
                  <c:v>Apr 16</c:v>
                </c:pt>
                <c:pt idx="13">
                  <c:v>May 16</c:v>
                </c:pt>
                <c:pt idx="14">
                  <c:v>Jun 16</c:v>
                </c:pt>
                <c:pt idx="15">
                  <c:v>Jul 16</c:v>
                </c:pt>
                <c:pt idx="16">
                  <c:v>Aug 16</c:v>
                </c:pt>
                <c:pt idx="17">
                  <c:v>Sep 16</c:v>
                </c:pt>
                <c:pt idx="18">
                  <c:v>Oct 16</c:v>
                </c:pt>
                <c:pt idx="19">
                  <c:v>Nov 16</c:v>
                </c:pt>
                <c:pt idx="20">
                  <c:v>Dec 16</c:v>
                </c:pt>
                <c:pt idx="21">
                  <c:v>Jan 17</c:v>
                </c:pt>
                <c:pt idx="22">
                  <c:v>Feb 17</c:v>
                </c:pt>
                <c:pt idx="23">
                  <c:v>Mar 17</c:v>
                </c:pt>
              </c:strCache>
            </c:strRef>
          </c:cat>
          <c:val>
            <c:numRef>
              <c:f>AIM!$C$12:$AE$12</c:f>
              <c:numCache>
                <c:formatCode>General</c:formatCode>
                <c:ptCount val="24"/>
                <c:pt idx="0">
                  <c:v>1634</c:v>
                </c:pt>
                <c:pt idx="1">
                  <c:v>1603</c:v>
                </c:pt>
                <c:pt idx="2">
                  <c:v>1572</c:v>
                </c:pt>
                <c:pt idx="3" formatCode="0">
                  <c:v>981</c:v>
                </c:pt>
                <c:pt idx="4" formatCode="0">
                  <c:v>1330</c:v>
                </c:pt>
                <c:pt idx="5" formatCode="0">
                  <c:v>1460</c:v>
                </c:pt>
                <c:pt idx="6" formatCode="0">
                  <c:v>1550</c:v>
                </c:pt>
                <c:pt idx="7">
                  <c:v>1358</c:v>
                </c:pt>
                <c:pt idx="8">
                  <c:v>1301</c:v>
                </c:pt>
                <c:pt idx="9">
                  <c:v>1228</c:v>
                </c:pt>
                <c:pt idx="10" formatCode="0">
                  <c:v>1206</c:v>
                </c:pt>
                <c:pt idx="11">
                  <c:v>1592</c:v>
                </c:pt>
                <c:pt idx="12" formatCode="0">
                  <c:v>1346</c:v>
                </c:pt>
                <c:pt idx="13" formatCode="0">
                  <c:v>1420</c:v>
                </c:pt>
                <c:pt idx="14" formatCode="0">
                  <c:v>1385</c:v>
                </c:pt>
                <c:pt idx="15" formatCode="0">
                  <c:v>1149</c:v>
                </c:pt>
                <c:pt idx="16" formatCode="0">
                  <c:v>1612</c:v>
                </c:pt>
                <c:pt idx="17" formatCode="0">
                  <c:v>1008</c:v>
                </c:pt>
                <c:pt idx="18" formatCode="0">
                  <c:v>988</c:v>
                </c:pt>
                <c:pt idx="19" formatCode="0">
                  <c:v>833</c:v>
                </c:pt>
                <c:pt idx="20" formatCode="0">
                  <c:v>852</c:v>
                </c:pt>
                <c:pt idx="21" formatCode="0">
                  <c:v>967</c:v>
                </c:pt>
                <c:pt idx="22" formatCode="0">
                  <c:v>929</c:v>
                </c:pt>
                <c:pt idx="23" formatCode="0">
                  <c:v>1160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4-A080-4D16-9809-91082FEF5EA9}"/>
            </c:ext>
          </c:extLst>
        </c:ser>
        <c:ser>
          <c:idx val="3"/>
          <c:order val="5"/>
          <c:tx>
            <c:strRef>
              <c:f>AIM!$B$13</c:f>
              <c:strCache>
                <c:ptCount val="1"/>
                <c:pt idx="0">
                  <c:v>Requests Resolved</c:v>
                </c:pt>
              </c:strCache>
            </c:strRef>
          </c:tx>
          <c:spPr>
            <a:ln w="12700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elete val="1"/>
          </c:dLbls>
          <c:cat>
            <c:strRef>
              <c:f>AIM!$C$2:$AE$2</c:f>
              <c:strCache>
                <c:ptCount val="24"/>
                <c:pt idx="0">
                  <c:v>Apr 15</c:v>
                </c:pt>
                <c:pt idx="1">
                  <c:v>May 15</c:v>
                </c:pt>
                <c:pt idx="2">
                  <c:v>Jun 15</c:v>
                </c:pt>
                <c:pt idx="3">
                  <c:v>Jul 15</c:v>
                </c:pt>
                <c:pt idx="4">
                  <c:v>Aug 15</c:v>
                </c:pt>
                <c:pt idx="5">
                  <c:v>Sep 15</c:v>
                </c:pt>
                <c:pt idx="6">
                  <c:v>Oct 15</c:v>
                </c:pt>
                <c:pt idx="7">
                  <c:v>Nov 15</c:v>
                </c:pt>
                <c:pt idx="8">
                  <c:v>Dec 15</c:v>
                </c:pt>
                <c:pt idx="9">
                  <c:v>Jan 16</c:v>
                </c:pt>
                <c:pt idx="10">
                  <c:v>Feb 16</c:v>
                </c:pt>
                <c:pt idx="11">
                  <c:v>Mar 16</c:v>
                </c:pt>
                <c:pt idx="12">
                  <c:v>Apr 16</c:v>
                </c:pt>
                <c:pt idx="13">
                  <c:v>May 16</c:v>
                </c:pt>
                <c:pt idx="14">
                  <c:v>Jun 16</c:v>
                </c:pt>
                <c:pt idx="15">
                  <c:v>Jul 16</c:v>
                </c:pt>
                <c:pt idx="16">
                  <c:v>Aug 16</c:v>
                </c:pt>
                <c:pt idx="17">
                  <c:v>Sep 16</c:v>
                </c:pt>
                <c:pt idx="18">
                  <c:v>Oct 16</c:v>
                </c:pt>
                <c:pt idx="19">
                  <c:v>Nov 16</c:v>
                </c:pt>
                <c:pt idx="20">
                  <c:v>Dec 16</c:v>
                </c:pt>
                <c:pt idx="21">
                  <c:v>Jan 17</c:v>
                </c:pt>
                <c:pt idx="22">
                  <c:v>Feb 17</c:v>
                </c:pt>
                <c:pt idx="23">
                  <c:v>Mar 17</c:v>
                </c:pt>
              </c:strCache>
            </c:strRef>
          </c:cat>
          <c:val>
            <c:numRef>
              <c:f>AIM!$C$13:$AE$13</c:f>
              <c:numCache>
                <c:formatCode>0.00%</c:formatCode>
                <c:ptCount val="24"/>
                <c:pt idx="0">
                  <c:v>0.84</c:v>
                </c:pt>
                <c:pt idx="1">
                  <c:v>0.87</c:v>
                </c:pt>
                <c:pt idx="2">
                  <c:v>0.89</c:v>
                </c:pt>
                <c:pt idx="3">
                  <c:v>0.9</c:v>
                </c:pt>
                <c:pt idx="4">
                  <c:v>0.99</c:v>
                </c:pt>
                <c:pt idx="5">
                  <c:v>0.89</c:v>
                </c:pt>
                <c:pt idx="6">
                  <c:v>0.88</c:v>
                </c:pt>
                <c:pt idx="7">
                  <c:v>0.86</c:v>
                </c:pt>
                <c:pt idx="8">
                  <c:v>0.89</c:v>
                </c:pt>
                <c:pt idx="9">
                  <c:v>0.91</c:v>
                </c:pt>
                <c:pt idx="10">
                  <c:v>0.9</c:v>
                </c:pt>
                <c:pt idx="11">
                  <c:v>0.91</c:v>
                </c:pt>
                <c:pt idx="12">
                  <c:v>0.88</c:v>
                </c:pt>
                <c:pt idx="13">
                  <c:v>0.9</c:v>
                </c:pt>
                <c:pt idx="14">
                  <c:v>0.9</c:v>
                </c:pt>
                <c:pt idx="15">
                  <c:v>0.89</c:v>
                </c:pt>
                <c:pt idx="16">
                  <c:v>0.87609999999999999</c:v>
                </c:pt>
                <c:pt idx="17">
                  <c:v>0.92</c:v>
                </c:pt>
                <c:pt idx="18">
                  <c:v>0.92</c:v>
                </c:pt>
                <c:pt idx="19">
                  <c:v>0.92169999999999996</c:v>
                </c:pt>
                <c:pt idx="20">
                  <c:v>0.94110000000000005</c:v>
                </c:pt>
                <c:pt idx="21">
                  <c:v>0.92679999999999996</c:v>
                </c:pt>
                <c:pt idx="22">
                  <c:v>0.92259999999999998</c:v>
                </c:pt>
                <c:pt idx="23">
                  <c:v>0.91510000000000002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5-A080-4D16-9809-91082FEF5EA9}"/>
            </c:ext>
          </c:extLst>
        </c:ser>
        <c:ser>
          <c:idx val="5"/>
          <c:order val="6"/>
          <c:tx>
            <c:strRef>
              <c:f>AIM!$B$14</c:f>
              <c:strCache>
                <c:ptCount val="1"/>
                <c:pt idx="0">
                  <c:v>Requests Resolved - Volume</c:v>
                </c:pt>
              </c:strCache>
            </c:strRef>
          </c:tx>
          <c:spPr>
            <a:ln w="34925" cap="rnd">
              <a:solidFill>
                <a:schemeClr val="accent6">
                  <a:lumMod val="60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AIM!$C$2:$AE$2</c:f>
              <c:strCache>
                <c:ptCount val="24"/>
                <c:pt idx="0">
                  <c:v>Apr 15</c:v>
                </c:pt>
                <c:pt idx="1">
                  <c:v>May 15</c:v>
                </c:pt>
                <c:pt idx="2">
                  <c:v>Jun 15</c:v>
                </c:pt>
                <c:pt idx="3">
                  <c:v>Jul 15</c:v>
                </c:pt>
                <c:pt idx="4">
                  <c:v>Aug 15</c:v>
                </c:pt>
                <c:pt idx="5">
                  <c:v>Sep 15</c:v>
                </c:pt>
                <c:pt idx="6">
                  <c:v>Oct 15</c:v>
                </c:pt>
                <c:pt idx="7">
                  <c:v>Nov 15</c:v>
                </c:pt>
                <c:pt idx="8">
                  <c:v>Dec 15</c:v>
                </c:pt>
                <c:pt idx="9">
                  <c:v>Jan 16</c:v>
                </c:pt>
                <c:pt idx="10">
                  <c:v>Feb 16</c:v>
                </c:pt>
                <c:pt idx="11">
                  <c:v>Mar 16</c:v>
                </c:pt>
                <c:pt idx="12">
                  <c:v>Apr 16</c:v>
                </c:pt>
                <c:pt idx="13">
                  <c:v>May 16</c:v>
                </c:pt>
                <c:pt idx="14">
                  <c:v>Jun 16</c:v>
                </c:pt>
                <c:pt idx="15">
                  <c:v>Jul 16</c:v>
                </c:pt>
                <c:pt idx="16">
                  <c:v>Aug 16</c:v>
                </c:pt>
                <c:pt idx="17">
                  <c:v>Sep 16</c:v>
                </c:pt>
                <c:pt idx="18">
                  <c:v>Oct 16</c:v>
                </c:pt>
                <c:pt idx="19">
                  <c:v>Nov 16</c:v>
                </c:pt>
                <c:pt idx="20">
                  <c:v>Dec 16</c:v>
                </c:pt>
                <c:pt idx="21">
                  <c:v>Jan 17</c:v>
                </c:pt>
                <c:pt idx="22">
                  <c:v>Feb 17</c:v>
                </c:pt>
                <c:pt idx="23">
                  <c:v>Mar 17</c:v>
                </c:pt>
              </c:strCache>
            </c:strRef>
          </c:cat>
          <c:val>
            <c:numRef>
              <c:f>AIM!$C$14:$AE$14</c:f>
              <c:numCache>
                <c:formatCode>General</c:formatCode>
                <c:ptCount val="24"/>
                <c:pt idx="0">
                  <c:v>2675</c:v>
                </c:pt>
                <c:pt idx="1">
                  <c:v>2526</c:v>
                </c:pt>
                <c:pt idx="2">
                  <c:v>3764</c:v>
                </c:pt>
                <c:pt idx="3" formatCode="0">
                  <c:v>4728</c:v>
                </c:pt>
                <c:pt idx="4" formatCode="0">
                  <c:v>4340</c:v>
                </c:pt>
                <c:pt idx="5" formatCode="0">
                  <c:v>4300</c:v>
                </c:pt>
                <c:pt idx="6" formatCode="0">
                  <c:v>4230</c:v>
                </c:pt>
                <c:pt idx="7">
                  <c:v>3450</c:v>
                </c:pt>
                <c:pt idx="8">
                  <c:v>3877</c:v>
                </c:pt>
                <c:pt idx="9">
                  <c:v>4042</c:v>
                </c:pt>
                <c:pt idx="10" formatCode="0">
                  <c:v>4069</c:v>
                </c:pt>
                <c:pt idx="11">
                  <c:v>3411</c:v>
                </c:pt>
                <c:pt idx="12" formatCode="0">
                  <c:v>2921</c:v>
                </c:pt>
                <c:pt idx="13" formatCode="0">
                  <c:v>3360</c:v>
                </c:pt>
                <c:pt idx="14" formatCode="0">
                  <c:v>3485</c:v>
                </c:pt>
                <c:pt idx="15" formatCode="0">
                  <c:v>2909</c:v>
                </c:pt>
                <c:pt idx="16" formatCode="0">
                  <c:v>3921</c:v>
                </c:pt>
                <c:pt idx="17" formatCode="0">
                  <c:v>3269</c:v>
                </c:pt>
                <c:pt idx="18" formatCode="0">
                  <c:v>3219</c:v>
                </c:pt>
                <c:pt idx="19" formatCode="0">
                  <c:v>2759</c:v>
                </c:pt>
                <c:pt idx="20" formatCode="0">
                  <c:v>2850</c:v>
                </c:pt>
                <c:pt idx="21" formatCode="0">
                  <c:v>3620</c:v>
                </c:pt>
                <c:pt idx="22" formatCode="0">
                  <c:v>3696</c:v>
                </c:pt>
                <c:pt idx="23" formatCode="0">
                  <c:v>4219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A080-4D16-9809-91082FEF5EA9}"/>
            </c:ext>
          </c:extLst>
        </c:ser>
        <c:ser>
          <c:idx val="7"/>
          <c:order val="7"/>
          <c:tx>
            <c:strRef>
              <c:f>AIM!$B$15</c:f>
              <c:strCache>
                <c:ptCount val="1"/>
                <c:pt idx="0">
                  <c:v>Target</c:v>
                </c:pt>
              </c:strCache>
            </c:strRef>
          </c:tx>
          <c:spPr>
            <a:ln w="28575" cap="rnd">
              <a:solidFill>
                <a:schemeClr val="bg1"/>
              </a:solidFill>
              <a:prstDash val="dash"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elete val="1"/>
          </c:dLbls>
          <c:cat>
            <c:strRef>
              <c:f>AIM!$C$2:$AE$2</c:f>
              <c:strCache>
                <c:ptCount val="24"/>
                <c:pt idx="0">
                  <c:v>Apr 15</c:v>
                </c:pt>
                <c:pt idx="1">
                  <c:v>May 15</c:v>
                </c:pt>
                <c:pt idx="2">
                  <c:v>Jun 15</c:v>
                </c:pt>
                <c:pt idx="3">
                  <c:v>Jul 15</c:v>
                </c:pt>
                <c:pt idx="4">
                  <c:v>Aug 15</c:v>
                </c:pt>
                <c:pt idx="5">
                  <c:v>Sep 15</c:v>
                </c:pt>
                <c:pt idx="6">
                  <c:v>Oct 15</c:v>
                </c:pt>
                <c:pt idx="7">
                  <c:v>Nov 15</c:v>
                </c:pt>
                <c:pt idx="8">
                  <c:v>Dec 15</c:v>
                </c:pt>
                <c:pt idx="9">
                  <c:v>Jan 16</c:v>
                </c:pt>
                <c:pt idx="10">
                  <c:v>Feb 16</c:v>
                </c:pt>
                <c:pt idx="11">
                  <c:v>Mar 16</c:v>
                </c:pt>
                <c:pt idx="12">
                  <c:v>Apr 16</c:v>
                </c:pt>
                <c:pt idx="13">
                  <c:v>May 16</c:v>
                </c:pt>
                <c:pt idx="14">
                  <c:v>Jun 16</c:v>
                </c:pt>
                <c:pt idx="15">
                  <c:v>Jul 16</c:v>
                </c:pt>
                <c:pt idx="16">
                  <c:v>Aug 16</c:v>
                </c:pt>
                <c:pt idx="17">
                  <c:v>Sep 16</c:v>
                </c:pt>
                <c:pt idx="18">
                  <c:v>Oct 16</c:v>
                </c:pt>
                <c:pt idx="19">
                  <c:v>Nov 16</c:v>
                </c:pt>
                <c:pt idx="20">
                  <c:v>Dec 16</c:v>
                </c:pt>
                <c:pt idx="21">
                  <c:v>Jan 17</c:v>
                </c:pt>
                <c:pt idx="22">
                  <c:v>Feb 17</c:v>
                </c:pt>
                <c:pt idx="23">
                  <c:v>Mar 17</c:v>
                </c:pt>
              </c:strCache>
            </c:strRef>
          </c:cat>
          <c:val>
            <c:numRef>
              <c:f>AIM!$C$15:$AE$15</c:f>
              <c:numCache>
                <c:formatCode>0.00%</c:formatCode>
                <c:ptCount val="24"/>
                <c:pt idx="0">
                  <c:v>0.85</c:v>
                </c:pt>
                <c:pt idx="1">
                  <c:v>0.85</c:v>
                </c:pt>
                <c:pt idx="2">
                  <c:v>0.85</c:v>
                </c:pt>
                <c:pt idx="3">
                  <c:v>0.85</c:v>
                </c:pt>
                <c:pt idx="4">
                  <c:v>0.85</c:v>
                </c:pt>
                <c:pt idx="5">
                  <c:v>0.85</c:v>
                </c:pt>
                <c:pt idx="6">
                  <c:v>0.85</c:v>
                </c:pt>
                <c:pt idx="7">
                  <c:v>0.85</c:v>
                </c:pt>
                <c:pt idx="8">
                  <c:v>0.85</c:v>
                </c:pt>
                <c:pt idx="9">
                  <c:v>0.85</c:v>
                </c:pt>
                <c:pt idx="10">
                  <c:v>0.85</c:v>
                </c:pt>
                <c:pt idx="11">
                  <c:v>0.85</c:v>
                </c:pt>
                <c:pt idx="12">
                  <c:v>0.85</c:v>
                </c:pt>
                <c:pt idx="13">
                  <c:v>0.85</c:v>
                </c:pt>
                <c:pt idx="14">
                  <c:v>0.85</c:v>
                </c:pt>
                <c:pt idx="15">
                  <c:v>0.85</c:v>
                </c:pt>
                <c:pt idx="16">
                  <c:v>0.85</c:v>
                </c:pt>
                <c:pt idx="17">
                  <c:v>0.85</c:v>
                </c:pt>
                <c:pt idx="18">
                  <c:v>0.85</c:v>
                </c:pt>
                <c:pt idx="19">
                  <c:v>0.85</c:v>
                </c:pt>
                <c:pt idx="20">
                  <c:v>0.85</c:v>
                </c:pt>
                <c:pt idx="21">
                  <c:v>0.85</c:v>
                </c:pt>
                <c:pt idx="22">
                  <c:v>0.85</c:v>
                </c:pt>
                <c:pt idx="23">
                  <c:v>0.85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A080-4D16-9809-91082FEF5EA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23816184"/>
        <c:axId val="323817360"/>
        <c:extLst/>
      </c:lineChart>
      <c:catAx>
        <c:axId val="3238161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312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3817360"/>
        <c:crosses val="autoZero"/>
        <c:auto val="0"/>
        <c:lblAlgn val="ctr"/>
        <c:lblOffset val="100"/>
        <c:tickLblSkip val="1"/>
        <c:noMultiLvlLbl val="1"/>
      </c:catAx>
      <c:valAx>
        <c:axId val="323817360"/>
        <c:scaling>
          <c:orientation val="minMax"/>
          <c:max val="1"/>
          <c:min val="0.65000000000000013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3816184"/>
        <c:crossesAt val="1"/>
        <c:crossBetween val="midCat"/>
        <c:majorUnit val="0.1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2"/>
        <c:delete val="1"/>
      </c:legendEntry>
      <c:legendEntry>
        <c:idx val="4"/>
        <c:delete val="1"/>
      </c:legendEntry>
      <c:legendEntry>
        <c:idx val="6"/>
        <c:delete val="1"/>
      </c:legendEntry>
      <c:layout>
        <c:manualLayout>
          <c:xMode val="edge"/>
          <c:yMode val="edge"/>
          <c:x val="4.2573203523157618E-2"/>
          <c:y val="0.82842562586764712"/>
          <c:w val="0.91599678677264873"/>
          <c:h val="0.1388272494157379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2000" dirty="0"/>
              <a:t>Information</a:t>
            </a:r>
            <a:r>
              <a:rPr lang="en-US" sz="2000" baseline="0" dirty="0"/>
              <a:t> Security Performance Year-to-Date</a:t>
            </a:r>
          </a:p>
          <a:p>
            <a:pPr>
              <a:defRPr sz="2000"/>
            </a:pPr>
            <a:endParaRPr lang="en-US" sz="2000" dirty="0"/>
          </a:p>
        </c:rich>
      </c:tx>
      <c:layout>
        <c:manualLayout>
          <c:xMode val="edge"/>
          <c:yMode val="edge"/>
          <c:x val="0.15144444246181804"/>
          <c:y val="9.16292694189117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509350752383844"/>
          <c:y val="0.1927731923060273"/>
          <c:w val="0.76882074830725644"/>
          <c:h val="0.58457525865427629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Security!$A$3</c:f>
              <c:strCache>
                <c:ptCount val="1"/>
                <c:pt idx="0">
                  <c:v>Malware Attacks</c:v>
                </c:pt>
              </c:strCache>
            </c:strRef>
          </c:tx>
          <c:spPr>
            <a:solidFill>
              <a:srgbClr val="BC2B04"/>
            </a:solidFill>
            <a:ln>
              <a:solidFill>
                <a:srgbClr val="BC2B04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numRef>
              <c:f>Security!$B$1:$Z$1</c:f>
              <c:numCache>
                <c:formatCode>mmm\ yy</c:formatCode>
                <c:ptCount val="13"/>
                <c:pt idx="0">
                  <c:v>42445</c:v>
                </c:pt>
                <c:pt idx="1">
                  <c:v>42476</c:v>
                </c:pt>
                <c:pt idx="2">
                  <c:v>42506</c:v>
                </c:pt>
                <c:pt idx="3">
                  <c:v>42537</c:v>
                </c:pt>
                <c:pt idx="4">
                  <c:v>42567</c:v>
                </c:pt>
                <c:pt idx="5">
                  <c:v>42598</c:v>
                </c:pt>
                <c:pt idx="6">
                  <c:v>42629</c:v>
                </c:pt>
                <c:pt idx="7">
                  <c:v>42659</c:v>
                </c:pt>
                <c:pt idx="8">
                  <c:v>42690</c:v>
                </c:pt>
                <c:pt idx="9">
                  <c:v>42720</c:v>
                </c:pt>
                <c:pt idx="10">
                  <c:v>42751</c:v>
                </c:pt>
                <c:pt idx="11">
                  <c:v>42782</c:v>
                </c:pt>
                <c:pt idx="12">
                  <c:v>42810</c:v>
                </c:pt>
              </c:numCache>
            </c:numRef>
          </c:cat>
          <c:val>
            <c:numRef>
              <c:f>Security!$B$3:$Z$3</c:f>
              <c:numCache>
                <c:formatCode>#,##0</c:formatCode>
                <c:ptCount val="13"/>
                <c:pt idx="0">
                  <c:v>55</c:v>
                </c:pt>
                <c:pt idx="1">
                  <c:v>54</c:v>
                </c:pt>
                <c:pt idx="2">
                  <c:v>61</c:v>
                </c:pt>
                <c:pt idx="3" formatCode="General">
                  <c:v>42</c:v>
                </c:pt>
                <c:pt idx="4">
                  <c:v>9</c:v>
                </c:pt>
                <c:pt idx="5">
                  <c:v>17</c:v>
                </c:pt>
                <c:pt idx="6">
                  <c:v>8</c:v>
                </c:pt>
                <c:pt idx="7">
                  <c:v>12</c:v>
                </c:pt>
                <c:pt idx="8">
                  <c:v>13</c:v>
                </c:pt>
                <c:pt idx="9">
                  <c:v>16</c:v>
                </c:pt>
                <c:pt idx="10">
                  <c:v>5</c:v>
                </c:pt>
                <c:pt idx="11">
                  <c:v>0</c:v>
                </c:pt>
                <c:pt idx="1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36-492C-8B4E-12424E8A41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48573912"/>
        <c:axId val="448594688"/>
      </c:barChart>
      <c:lineChart>
        <c:grouping val="standard"/>
        <c:varyColors val="0"/>
        <c:ser>
          <c:idx val="0"/>
          <c:order val="0"/>
          <c:tx>
            <c:strRef>
              <c:f>Security!$A$2</c:f>
              <c:strCache>
                <c:ptCount val="1"/>
                <c:pt idx="0">
                  <c:v>Network Attacks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Security!$B$1:$Z$1</c:f>
              <c:numCache>
                <c:formatCode>mmm\ yy</c:formatCode>
                <c:ptCount val="13"/>
                <c:pt idx="0">
                  <c:v>42445</c:v>
                </c:pt>
                <c:pt idx="1">
                  <c:v>42476</c:v>
                </c:pt>
                <c:pt idx="2">
                  <c:v>42506</c:v>
                </c:pt>
                <c:pt idx="3">
                  <c:v>42537</c:v>
                </c:pt>
                <c:pt idx="4">
                  <c:v>42567</c:v>
                </c:pt>
                <c:pt idx="5">
                  <c:v>42598</c:v>
                </c:pt>
                <c:pt idx="6">
                  <c:v>42629</c:v>
                </c:pt>
                <c:pt idx="7">
                  <c:v>42659</c:v>
                </c:pt>
                <c:pt idx="8">
                  <c:v>42690</c:v>
                </c:pt>
                <c:pt idx="9">
                  <c:v>42720</c:v>
                </c:pt>
                <c:pt idx="10">
                  <c:v>42751</c:v>
                </c:pt>
                <c:pt idx="11">
                  <c:v>42782</c:v>
                </c:pt>
                <c:pt idx="12">
                  <c:v>42810</c:v>
                </c:pt>
              </c:numCache>
            </c:numRef>
          </c:cat>
          <c:val>
            <c:numRef>
              <c:f>Security!$B$2:$Z$2</c:f>
              <c:numCache>
                <c:formatCode>#,##0</c:formatCode>
                <c:ptCount val="13"/>
                <c:pt idx="0">
                  <c:v>34549</c:v>
                </c:pt>
                <c:pt idx="1">
                  <c:v>94897</c:v>
                </c:pt>
                <c:pt idx="2">
                  <c:v>10712</c:v>
                </c:pt>
                <c:pt idx="3" formatCode="General">
                  <c:v>29412</c:v>
                </c:pt>
                <c:pt idx="4">
                  <c:v>17963</c:v>
                </c:pt>
                <c:pt idx="5">
                  <c:v>73034</c:v>
                </c:pt>
                <c:pt idx="6">
                  <c:v>64503</c:v>
                </c:pt>
                <c:pt idx="7">
                  <c:v>66110</c:v>
                </c:pt>
                <c:pt idx="8">
                  <c:v>16872</c:v>
                </c:pt>
                <c:pt idx="9">
                  <c:v>15696</c:v>
                </c:pt>
                <c:pt idx="10">
                  <c:v>32437</c:v>
                </c:pt>
                <c:pt idx="11">
                  <c:v>27999</c:v>
                </c:pt>
                <c:pt idx="12">
                  <c:v>29313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A36-492C-8B4E-12424E8A414B}"/>
            </c:ext>
          </c:extLst>
        </c:ser>
        <c:ser>
          <c:idx val="2"/>
          <c:order val="2"/>
          <c:tx>
            <c:strRef>
              <c:f>Security!$A$4</c:f>
              <c:strCache>
                <c:ptCount val="1"/>
                <c:pt idx="0">
                  <c:v>Email Spam</c:v>
                </c:pt>
              </c:strCache>
            </c:strRef>
          </c:tx>
          <c:spPr>
            <a:ln w="28575" cap="rnd">
              <a:solidFill>
                <a:schemeClr val="bg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Security!$B$1:$Z$1</c:f>
              <c:numCache>
                <c:formatCode>mmm\ yy</c:formatCode>
                <c:ptCount val="13"/>
                <c:pt idx="0">
                  <c:v>42445</c:v>
                </c:pt>
                <c:pt idx="1">
                  <c:v>42476</c:v>
                </c:pt>
                <c:pt idx="2">
                  <c:v>42506</c:v>
                </c:pt>
                <c:pt idx="3">
                  <c:v>42537</c:v>
                </c:pt>
                <c:pt idx="4">
                  <c:v>42567</c:v>
                </c:pt>
                <c:pt idx="5">
                  <c:v>42598</c:v>
                </c:pt>
                <c:pt idx="6">
                  <c:v>42629</c:v>
                </c:pt>
                <c:pt idx="7">
                  <c:v>42659</c:v>
                </c:pt>
                <c:pt idx="8">
                  <c:v>42690</c:v>
                </c:pt>
                <c:pt idx="9">
                  <c:v>42720</c:v>
                </c:pt>
                <c:pt idx="10">
                  <c:v>42751</c:v>
                </c:pt>
                <c:pt idx="11">
                  <c:v>42782</c:v>
                </c:pt>
                <c:pt idx="12">
                  <c:v>42810</c:v>
                </c:pt>
              </c:numCache>
            </c:numRef>
          </c:cat>
          <c:val>
            <c:numRef>
              <c:f>Security!$B$4:$Z$4</c:f>
              <c:numCache>
                <c:formatCode>#,##0</c:formatCode>
                <c:ptCount val="13"/>
                <c:pt idx="0">
                  <c:v>322099</c:v>
                </c:pt>
                <c:pt idx="1">
                  <c:v>288547</c:v>
                </c:pt>
                <c:pt idx="2">
                  <c:v>343750</c:v>
                </c:pt>
                <c:pt idx="3" formatCode="General">
                  <c:v>289829</c:v>
                </c:pt>
                <c:pt idx="4">
                  <c:v>245070</c:v>
                </c:pt>
                <c:pt idx="5">
                  <c:v>249138</c:v>
                </c:pt>
                <c:pt idx="6">
                  <c:v>166649</c:v>
                </c:pt>
                <c:pt idx="7">
                  <c:v>212126</c:v>
                </c:pt>
                <c:pt idx="8">
                  <c:v>255482</c:v>
                </c:pt>
                <c:pt idx="9">
                  <c:v>167881</c:v>
                </c:pt>
                <c:pt idx="10">
                  <c:v>171432</c:v>
                </c:pt>
                <c:pt idx="11">
                  <c:v>207085</c:v>
                </c:pt>
                <c:pt idx="12">
                  <c:v>267584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A36-492C-8B4E-12424E8A41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48585672"/>
        <c:axId val="448572736"/>
        <c:extLst>
          <c:ext xmlns:c15="http://schemas.microsoft.com/office/drawing/2012/chart" uri="{02D57815-91ED-43cb-92C2-25804820EDAC}">
            <c15:filteredLine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Security!$A$5</c15:sqref>
                        </c15:formulaRef>
                      </c:ext>
                    </c:extLst>
                    <c:strCache>
                      <c:ptCount val="1"/>
                      <c:pt idx="0">
                        <c:v>Total</c:v>
                      </c:pt>
                    </c:strCache>
                  </c:strRef>
                </c:tx>
                <c:spPr>
                  <a:ln w="34925" cap="rnd">
                    <a:solidFill>
                      <a:schemeClr val="accent4"/>
                    </a:solidFill>
                    <a:round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Security!$B$1:$Z$1</c15:sqref>
                        </c15:formulaRef>
                      </c:ext>
                    </c:extLst>
                    <c:numCache>
                      <c:formatCode>mmm\ yy</c:formatCode>
                      <c:ptCount val="13"/>
                      <c:pt idx="0">
                        <c:v>42445</c:v>
                      </c:pt>
                      <c:pt idx="1">
                        <c:v>42476</c:v>
                      </c:pt>
                      <c:pt idx="2">
                        <c:v>42506</c:v>
                      </c:pt>
                      <c:pt idx="3">
                        <c:v>42537</c:v>
                      </c:pt>
                      <c:pt idx="4">
                        <c:v>42567</c:v>
                      </c:pt>
                      <c:pt idx="5">
                        <c:v>42598</c:v>
                      </c:pt>
                      <c:pt idx="6">
                        <c:v>42629</c:v>
                      </c:pt>
                      <c:pt idx="7">
                        <c:v>42659</c:v>
                      </c:pt>
                      <c:pt idx="8">
                        <c:v>42690</c:v>
                      </c:pt>
                      <c:pt idx="9">
                        <c:v>42720</c:v>
                      </c:pt>
                      <c:pt idx="10">
                        <c:v>42751</c:v>
                      </c:pt>
                      <c:pt idx="11">
                        <c:v>42782</c:v>
                      </c:pt>
                      <c:pt idx="12">
                        <c:v>42810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Security!$B$5:$Z$5</c15:sqref>
                        </c15:formulaRef>
                      </c:ext>
                    </c:extLst>
                    <c:numCache>
                      <c:formatCode>#,##0</c:formatCode>
                      <c:ptCount val="13"/>
                      <c:pt idx="0">
                        <c:v>366703</c:v>
                      </c:pt>
                      <c:pt idx="1">
                        <c:v>383498</c:v>
                      </c:pt>
                      <c:pt idx="2">
                        <c:v>354523</c:v>
                      </c:pt>
                      <c:pt idx="3" formatCode="General">
                        <c:v>319283</c:v>
                      </c:pt>
                      <c:pt idx="4">
                        <c:v>263042</c:v>
                      </c:pt>
                      <c:pt idx="5">
                        <c:v>266169</c:v>
                      </c:pt>
                      <c:pt idx="6">
                        <c:v>231160</c:v>
                      </c:pt>
                      <c:pt idx="7">
                        <c:v>278248</c:v>
                      </c:pt>
                      <c:pt idx="8">
                        <c:v>272367</c:v>
                      </c:pt>
                      <c:pt idx="9">
                        <c:v>183593</c:v>
                      </c:pt>
                      <c:pt idx="10">
                        <c:v>203874</c:v>
                      </c:pt>
                      <c:pt idx="11">
                        <c:v>235084</c:v>
                      </c:pt>
                      <c:pt idx="12">
                        <c:v>296903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BA36-492C-8B4E-12424E8A414B}"/>
                  </c:ext>
                </c:extLst>
              </c15:ser>
            </c15:filteredLineSeries>
          </c:ext>
        </c:extLst>
      </c:lineChart>
      <c:dateAx>
        <c:axId val="448585672"/>
        <c:scaling>
          <c:orientation val="minMax"/>
        </c:scaling>
        <c:delete val="0"/>
        <c:axPos val="b"/>
        <c:numFmt formatCode="mmm\ yy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8572736"/>
        <c:crosses val="autoZero"/>
        <c:auto val="1"/>
        <c:lblOffset val="100"/>
        <c:baseTimeUnit val="months"/>
      </c:dateAx>
      <c:valAx>
        <c:axId val="448572736"/>
        <c:scaling>
          <c:orientation val="minMax"/>
          <c:max val="50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dirty="0"/>
                  <a:t>Network &amp; Email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8585672"/>
        <c:crosses val="autoZero"/>
        <c:crossBetween val="between"/>
        <c:majorUnit val="100000"/>
      </c:valAx>
      <c:valAx>
        <c:axId val="448594688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/>
                  <a:t>Malware   attacks</a:t>
                </a:r>
              </a:p>
            </c:rich>
          </c:tx>
          <c:layout>
            <c:manualLayout>
              <c:xMode val="edge"/>
              <c:yMode val="edge"/>
              <c:x val="0.95625289202250063"/>
              <c:y val="0.2952929526601145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8573912"/>
        <c:crosses val="max"/>
        <c:crossBetween val="between"/>
      </c:valAx>
      <c:dateAx>
        <c:axId val="448573912"/>
        <c:scaling>
          <c:orientation val="minMax"/>
        </c:scaling>
        <c:delete val="1"/>
        <c:axPos val="b"/>
        <c:numFmt formatCode="mmm\ yy" sourceLinked="1"/>
        <c:majorTickMark val="none"/>
        <c:minorTickMark val="none"/>
        <c:tickLblPos val="nextTo"/>
        <c:crossAx val="448594688"/>
        <c:crosses val="autoZero"/>
        <c:auto val="1"/>
        <c:lblOffset val="100"/>
        <c:baseTimeUnit val="months"/>
      </c:date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623754342794784"/>
          <c:y val="0.9232165721529334"/>
          <c:w val="0.52783490475101325"/>
          <c:h val="4.89042713182749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2200"/>
              <a:t>Project</a:t>
            </a:r>
            <a:r>
              <a:rPr lang="en-US" sz="2200" baseline="0"/>
              <a:t> Delivery </a:t>
            </a:r>
            <a:r>
              <a:rPr lang="en-US" sz="2200"/>
              <a:t>Fiscal</a:t>
            </a:r>
            <a:r>
              <a:rPr lang="en-US" sz="2200" baseline="0"/>
              <a:t> Year-to-Date</a:t>
            </a:r>
            <a:endParaRPr lang="en-US" sz="220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4.1264234341597462E-2"/>
          <c:y val="0.14327351987023521"/>
          <c:w val="0.91981654103821986"/>
          <c:h val="0.638576171363616"/>
        </c:manualLayout>
      </c:layout>
      <c:lineChart>
        <c:grouping val="standard"/>
        <c:varyColors val="0"/>
        <c:ser>
          <c:idx val="0"/>
          <c:order val="0"/>
          <c:tx>
            <c:strRef>
              <c:f>AIM!$B$2</c:f>
              <c:strCache>
                <c:ptCount val="1"/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>
                      <a:solidFill>
                        <a:schemeClr val="bg1"/>
                      </a:solidFill>
                    </a:ln>
                  </c:spPr>
                </c15:leaderLines>
              </c:ext>
            </c:extLst>
          </c:dLbls>
          <c:cat>
            <c:strRef>
              <c:f>AIM!$C$2:$AE$2</c:f>
              <c:strCache>
                <c:ptCount val="13"/>
                <c:pt idx="0">
                  <c:v>Mar 16</c:v>
                </c:pt>
                <c:pt idx="1">
                  <c:v>Apr 16</c:v>
                </c:pt>
                <c:pt idx="2">
                  <c:v>May 16</c:v>
                </c:pt>
                <c:pt idx="3">
                  <c:v>Jun 16</c:v>
                </c:pt>
                <c:pt idx="4">
                  <c:v>Jul 16</c:v>
                </c:pt>
                <c:pt idx="5">
                  <c:v>Aug 16</c:v>
                </c:pt>
                <c:pt idx="6">
                  <c:v>Sep 16</c:v>
                </c:pt>
                <c:pt idx="7">
                  <c:v>Oct 16</c:v>
                </c:pt>
                <c:pt idx="8">
                  <c:v>Nov 16</c:v>
                </c:pt>
                <c:pt idx="9">
                  <c:v>Dec 16</c:v>
                </c:pt>
                <c:pt idx="10">
                  <c:v>Jan 17</c:v>
                </c:pt>
                <c:pt idx="11">
                  <c:v>Feb 17</c:v>
                </c:pt>
                <c:pt idx="12">
                  <c:v>Mar 17</c:v>
                </c:pt>
              </c:strCache>
              <c:extLst/>
            </c:strRef>
          </c:cat>
          <c:val>
            <c:numRef>
              <c:f>AIM!$C$2:$AD$2</c:f>
              <c:numCache>
                <c:formatCode>mmm\ yy</c:formatCode>
                <c:ptCount val="12"/>
                <c:pt idx="0">
                  <c:v>42445</c:v>
                </c:pt>
                <c:pt idx="1">
                  <c:v>42476</c:v>
                </c:pt>
                <c:pt idx="2">
                  <c:v>42506</c:v>
                </c:pt>
                <c:pt idx="3">
                  <c:v>42522</c:v>
                </c:pt>
                <c:pt idx="4">
                  <c:v>42552</c:v>
                </c:pt>
                <c:pt idx="5">
                  <c:v>42583</c:v>
                </c:pt>
                <c:pt idx="6">
                  <c:v>42614</c:v>
                </c:pt>
                <c:pt idx="7">
                  <c:v>42644</c:v>
                </c:pt>
                <c:pt idx="8">
                  <c:v>42675</c:v>
                </c:pt>
                <c:pt idx="9">
                  <c:v>42705</c:v>
                </c:pt>
                <c:pt idx="10">
                  <c:v>42736</c:v>
                </c:pt>
                <c:pt idx="11">
                  <c:v>42768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8F3B-4E5B-B236-890A24AE4D6D}"/>
            </c:ext>
          </c:extLst>
        </c:ser>
        <c:ser>
          <c:idx val="1"/>
          <c:order val="1"/>
          <c:tx>
            <c:strRef>
              <c:f>AIM!$B$32</c:f>
              <c:strCache>
                <c:ptCount val="1"/>
                <c:pt idx="0">
                  <c:v>Project - Controlled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3.2931547619047728E-2"/>
                  <c:y val="-5.75703584497193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F3B-4E5B-B236-890A24AE4D6D}"/>
                </c:ext>
              </c:extLst>
            </c:dLbl>
            <c:dLbl>
              <c:idx val="1"/>
              <c:layout>
                <c:manualLayout>
                  <c:x val="3.9800999182669243E-3"/>
                  <c:y val="-3.80170316301703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F3B-4E5B-B236-890A24AE4D6D}"/>
                </c:ext>
              </c:extLst>
            </c:dLbl>
            <c:dLbl>
              <c:idx val="2"/>
              <c:layout>
                <c:manualLayout>
                  <c:x val="-2.6533999455112828E-3"/>
                  <c:y val="-5.32238442822384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F3B-4E5B-B236-890A24AE4D6D}"/>
                </c:ext>
              </c:extLst>
            </c:dLbl>
            <c:dLbl>
              <c:idx val="3"/>
              <c:layout>
                <c:manualLayout>
                  <c:x val="1.0613599782045131E-2"/>
                  <c:y val="3.54825628548256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F3B-4E5B-B236-890A24AE4D6D}"/>
                </c:ext>
              </c:extLst>
            </c:dLbl>
            <c:dLbl>
              <c:idx val="4"/>
              <c:layout>
                <c:manualLayout>
                  <c:x val="-3.9800999182670214E-3"/>
                  <c:y val="-4.56204379562043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F3B-4E5B-B236-890A24AE4D6D}"/>
                </c:ext>
              </c:extLst>
            </c:dLbl>
            <c:dLbl>
              <c:idx val="5"/>
              <c:layout>
                <c:manualLayout>
                  <c:x val="-5.3067998910226637E-3"/>
                  <c:y val="-3.04136253041362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F3B-4E5B-B236-890A24AE4D6D}"/>
                </c:ext>
              </c:extLst>
            </c:dLbl>
            <c:dLbl>
              <c:idx val="6"/>
              <c:layout>
                <c:manualLayout>
                  <c:x val="-1.3618074899411947E-2"/>
                  <c:y val="-4.3085969180859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F3B-4E5B-B236-890A24AE4D6D}"/>
                </c:ext>
              </c:extLst>
            </c:dLbl>
            <c:dLbl>
              <c:idx val="7"/>
              <c:layout>
                <c:manualLayout>
                  <c:x val="-2.3683070256886412E-2"/>
                  <c:y val="-3.72946082469618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F3B-4E5B-B236-890A24AE4D6D}"/>
                </c:ext>
              </c:extLst>
            </c:dLbl>
            <c:dLbl>
              <c:idx val="8"/>
              <c:layout>
                <c:manualLayout>
                  <c:x val="-2.8635097493036211E-2"/>
                  <c:y val="-4.99669521236852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F3B-4E5B-B236-890A24AE4D6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0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>
                      <a:solidFill>
                        <a:schemeClr val="bg1">
                          <a:lumMod val="85000"/>
                        </a:schemeClr>
                      </a:solidFill>
                    </a:ln>
                  </c:spPr>
                </c15:leaderLines>
              </c:ext>
            </c:extLst>
          </c:dLbls>
          <c:cat>
            <c:strRef>
              <c:f>AIM!$C$2:$AE$2</c:f>
              <c:strCache>
                <c:ptCount val="13"/>
                <c:pt idx="0">
                  <c:v>Mar 16</c:v>
                </c:pt>
                <c:pt idx="1">
                  <c:v>Apr 16</c:v>
                </c:pt>
                <c:pt idx="2">
                  <c:v>May 16</c:v>
                </c:pt>
                <c:pt idx="3">
                  <c:v>Jun 16</c:v>
                </c:pt>
                <c:pt idx="4">
                  <c:v>Jul 16</c:v>
                </c:pt>
                <c:pt idx="5">
                  <c:v>Aug 16</c:v>
                </c:pt>
                <c:pt idx="6">
                  <c:v>Sep 16</c:v>
                </c:pt>
                <c:pt idx="7">
                  <c:v>Oct 16</c:v>
                </c:pt>
                <c:pt idx="8">
                  <c:v>Nov 16</c:v>
                </c:pt>
                <c:pt idx="9">
                  <c:v>Dec 16</c:v>
                </c:pt>
                <c:pt idx="10">
                  <c:v>Jan 17</c:v>
                </c:pt>
                <c:pt idx="11">
                  <c:v>Feb 17</c:v>
                </c:pt>
                <c:pt idx="12">
                  <c:v>Mar 17</c:v>
                </c:pt>
              </c:strCache>
              <c:extLst/>
            </c:strRef>
          </c:cat>
          <c:val>
            <c:numRef>
              <c:f>AIM!$C$32:$AE$32</c:f>
              <c:numCache>
                <c:formatCode>0.00%</c:formatCode>
                <c:ptCount val="13"/>
                <c:pt idx="0">
                  <c:v>0.87960000000000005</c:v>
                </c:pt>
                <c:pt idx="1">
                  <c:v>0.84450000000000003</c:v>
                </c:pt>
                <c:pt idx="2">
                  <c:v>0.79600000000000004</c:v>
                </c:pt>
                <c:pt idx="3">
                  <c:v>0.85229999999999995</c:v>
                </c:pt>
                <c:pt idx="4">
                  <c:v>0.88390000000000002</c:v>
                </c:pt>
                <c:pt idx="5">
                  <c:v>0.87739999999999996</c:v>
                </c:pt>
                <c:pt idx="6">
                  <c:v>0.88539999999999996</c:v>
                </c:pt>
                <c:pt idx="7">
                  <c:v>0.89300000000000002</c:v>
                </c:pt>
                <c:pt idx="8">
                  <c:v>0.82830000000000004</c:v>
                </c:pt>
                <c:pt idx="9">
                  <c:v>0.92379999999999995</c:v>
                </c:pt>
                <c:pt idx="10">
                  <c:v>0.92379999999999995</c:v>
                </c:pt>
                <c:pt idx="11">
                  <c:v>0.88029999999999997</c:v>
                </c:pt>
                <c:pt idx="12">
                  <c:v>0.82110000000000005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A-8F3B-4E5B-B236-890A24AE4D6D}"/>
            </c:ext>
          </c:extLst>
        </c:ser>
        <c:ser>
          <c:idx val="2"/>
          <c:order val="2"/>
          <c:tx>
            <c:strRef>
              <c:f>AIM!$B$33</c:f>
              <c:strCache>
                <c:ptCount val="1"/>
                <c:pt idx="0">
                  <c:v>Target - Controlled</c:v>
                </c:pt>
              </c:strCache>
            </c:strRef>
          </c:tx>
          <c:spPr>
            <a:ln w="28575" cap="rnd">
              <a:solidFill>
                <a:schemeClr val="bg1"/>
              </a:solidFill>
              <a:prstDash val="dash"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elete val="1"/>
          </c:dLbls>
          <c:cat>
            <c:strRef>
              <c:f>AIM!$C$2:$AE$2</c:f>
              <c:strCache>
                <c:ptCount val="13"/>
                <c:pt idx="0">
                  <c:v>Mar 16</c:v>
                </c:pt>
                <c:pt idx="1">
                  <c:v>Apr 16</c:v>
                </c:pt>
                <c:pt idx="2">
                  <c:v>May 16</c:v>
                </c:pt>
                <c:pt idx="3">
                  <c:v>Jun 16</c:v>
                </c:pt>
                <c:pt idx="4">
                  <c:v>Jul 16</c:v>
                </c:pt>
                <c:pt idx="5">
                  <c:v>Aug 16</c:v>
                </c:pt>
                <c:pt idx="6">
                  <c:v>Sep 16</c:v>
                </c:pt>
                <c:pt idx="7">
                  <c:v>Oct 16</c:v>
                </c:pt>
                <c:pt idx="8">
                  <c:v>Nov 16</c:v>
                </c:pt>
                <c:pt idx="9">
                  <c:v>Dec 16</c:v>
                </c:pt>
                <c:pt idx="10">
                  <c:v>Jan 17</c:v>
                </c:pt>
                <c:pt idx="11">
                  <c:v>Feb 17</c:v>
                </c:pt>
                <c:pt idx="12">
                  <c:v>Mar 17</c:v>
                </c:pt>
              </c:strCache>
              <c:extLst/>
            </c:strRef>
          </c:cat>
          <c:val>
            <c:numRef>
              <c:f>AIM!$C$33:$AE$33</c:f>
              <c:numCache>
                <c:formatCode>0.00%</c:formatCode>
                <c:ptCount val="13"/>
                <c:pt idx="0">
                  <c:v>0.7</c:v>
                </c:pt>
                <c:pt idx="1">
                  <c:v>0.7</c:v>
                </c:pt>
                <c:pt idx="2">
                  <c:v>0.7</c:v>
                </c:pt>
                <c:pt idx="3">
                  <c:v>0.7</c:v>
                </c:pt>
                <c:pt idx="4">
                  <c:v>0.7</c:v>
                </c:pt>
                <c:pt idx="5">
                  <c:v>0.7</c:v>
                </c:pt>
                <c:pt idx="6">
                  <c:v>0.7</c:v>
                </c:pt>
                <c:pt idx="7">
                  <c:v>0.7</c:v>
                </c:pt>
                <c:pt idx="8">
                  <c:v>0.7</c:v>
                </c:pt>
                <c:pt idx="9">
                  <c:v>0.7</c:v>
                </c:pt>
                <c:pt idx="10">
                  <c:v>0.7</c:v>
                </c:pt>
                <c:pt idx="11">
                  <c:v>0.7</c:v>
                </c:pt>
                <c:pt idx="12">
                  <c:v>0.7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B-8F3B-4E5B-B236-890A24AE4D6D}"/>
            </c:ext>
          </c:extLst>
        </c:ser>
        <c:ser>
          <c:idx val="3"/>
          <c:order val="3"/>
          <c:tx>
            <c:strRef>
              <c:f>AIM!$B$34</c:f>
              <c:strCache>
                <c:ptCount val="1"/>
                <c:pt idx="0">
                  <c:v>Project - Caution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1.8800839310128017E-2"/>
                  <c:y val="-3.98290770223066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F3B-4E5B-B236-890A24AE4D6D}"/>
                </c:ext>
              </c:extLst>
            </c:dLbl>
            <c:dLbl>
              <c:idx val="9"/>
              <c:layout>
                <c:manualLayout>
                  <c:x val="-2.6422184692094727E-2"/>
                  <c:y val="-6.51737647757534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F3B-4E5B-B236-890A24AE4D6D}"/>
                </c:ext>
              </c:extLst>
            </c:dLbl>
            <c:dLbl>
              <c:idx val="10"/>
              <c:layout>
                <c:manualLayout>
                  <c:x val="-2.8898198310169446E-2"/>
                  <c:y val="-6.77082335510981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F3B-4E5B-B236-890A24AE4D6D}"/>
                </c:ext>
              </c:extLst>
            </c:dLbl>
            <c:dLbl>
              <c:idx val="11"/>
              <c:layout>
                <c:manualLayout>
                  <c:x val="-3.493992604131578E-2"/>
                  <c:y val="-5.21267604573474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F3B-4E5B-B236-890A24AE4D6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>
                      <a:solidFill>
                        <a:schemeClr val="bg1">
                          <a:lumMod val="85000"/>
                        </a:schemeClr>
                      </a:solidFill>
                    </a:ln>
                  </c:spPr>
                </c15:leaderLines>
              </c:ext>
            </c:extLst>
          </c:dLbls>
          <c:cat>
            <c:strRef>
              <c:f>AIM!$C$2:$AE$2</c:f>
              <c:strCache>
                <c:ptCount val="13"/>
                <c:pt idx="0">
                  <c:v>Mar 16</c:v>
                </c:pt>
                <c:pt idx="1">
                  <c:v>Apr 16</c:v>
                </c:pt>
                <c:pt idx="2">
                  <c:v>May 16</c:v>
                </c:pt>
                <c:pt idx="3">
                  <c:v>Jun 16</c:v>
                </c:pt>
                <c:pt idx="4">
                  <c:v>Jul 16</c:v>
                </c:pt>
                <c:pt idx="5">
                  <c:v>Aug 16</c:v>
                </c:pt>
                <c:pt idx="6">
                  <c:v>Sep 16</c:v>
                </c:pt>
                <c:pt idx="7">
                  <c:v>Oct 16</c:v>
                </c:pt>
                <c:pt idx="8">
                  <c:v>Nov 16</c:v>
                </c:pt>
                <c:pt idx="9">
                  <c:v>Dec 16</c:v>
                </c:pt>
                <c:pt idx="10">
                  <c:v>Jan 17</c:v>
                </c:pt>
                <c:pt idx="11">
                  <c:v>Feb 17</c:v>
                </c:pt>
                <c:pt idx="12">
                  <c:v>Mar 17</c:v>
                </c:pt>
              </c:strCache>
              <c:extLst/>
            </c:strRef>
          </c:cat>
          <c:val>
            <c:numRef>
              <c:f>AIM!$C$34:$AE$34</c:f>
              <c:numCache>
                <c:formatCode>0.00%</c:formatCode>
                <c:ptCount val="13"/>
                <c:pt idx="0">
                  <c:v>0.1019</c:v>
                </c:pt>
                <c:pt idx="1">
                  <c:v>9.7000000000000003E-2</c:v>
                </c:pt>
                <c:pt idx="2">
                  <c:v>0.186</c:v>
                </c:pt>
                <c:pt idx="3">
                  <c:v>0.12839999999999999</c:v>
                </c:pt>
                <c:pt idx="4">
                  <c:v>9.8199999999999996E-2</c:v>
                </c:pt>
                <c:pt idx="5">
                  <c:v>8.4900000000000003E-2</c:v>
                </c:pt>
                <c:pt idx="6">
                  <c:v>9.3799999999999994E-2</c:v>
                </c:pt>
                <c:pt idx="7">
                  <c:v>0.08</c:v>
                </c:pt>
                <c:pt idx="8">
                  <c:v>0.1212</c:v>
                </c:pt>
                <c:pt idx="9">
                  <c:v>4.7600000000000003E-2</c:v>
                </c:pt>
                <c:pt idx="10">
                  <c:v>4.7600000000000003E-2</c:v>
                </c:pt>
                <c:pt idx="11">
                  <c:v>7.6899999999999996E-2</c:v>
                </c:pt>
                <c:pt idx="12">
                  <c:v>0.13009999999999999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0-8F3B-4E5B-B236-890A24AE4D6D}"/>
            </c:ext>
          </c:extLst>
        </c:ser>
        <c:ser>
          <c:idx val="4"/>
          <c:order val="4"/>
          <c:tx>
            <c:strRef>
              <c:f>AIM!$B$35</c:f>
              <c:strCache>
                <c:ptCount val="1"/>
                <c:pt idx="0">
                  <c:v>Target - Caution</c:v>
                </c:pt>
              </c:strCache>
            </c:strRef>
          </c:tx>
          <c:spPr>
            <a:ln w="28575" cap="rnd">
              <a:solidFill>
                <a:schemeClr val="bg1"/>
              </a:solidFill>
              <a:prstDash val="sysDash"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elete val="1"/>
          </c:dLbls>
          <c:cat>
            <c:strRef>
              <c:f>AIM!$C$2:$AE$2</c:f>
              <c:strCache>
                <c:ptCount val="13"/>
                <c:pt idx="0">
                  <c:v>Mar 16</c:v>
                </c:pt>
                <c:pt idx="1">
                  <c:v>Apr 16</c:v>
                </c:pt>
                <c:pt idx="2">
                  <c:v>May 16</c:v>
                </c:pt>
                <c:pt idx="3">
                  <c:v>Jun 16</c:v>
                </c:pt>
                <c:pt idx="4">
                  <c:v>Jul 16</c:v>
                </c:pt>
                <c:pt idx="5">
                  <c:v>Aug 16</c:v>
                </c:pt>
                <c:pt idx="6">
                  <c:v>Sep 16</c:v>
                </c:pt>
                <c:pt idx="7">
                  <c:v>Oct 16</c:v>
                </c:pt>
                <c:pt idx="8">
                  <c:v>Nov 16</c:v>
                </c:pt>
                <c:pt idx="9">
                  <c:v>Dec 16</c:v>
                </c:pt>
                <c:pt idx="10">
                  <c:v>Jan 17</c:v>
                </c:pt>
                <c:pt idx="11">
                  <c:v>Feb 17</c:v>
                </c:pt>
                <c:pt idx="12">
                  <c:v>Mar 17</c:v>
                </c:pt>
              </c:strCache>
              <c:extLst/>
            </c:strRef>
          </c:cat>
          <c:val>
            <c:numRef>
              <c:f>AIM!$C$35:$AE$35</c:f>
              <c:numCache>
                <c:formatCode>0.00%</c:formatCode>
                <c:ptCount val="13"/>
                <c:pt idx="0">
                  <c:v>0.2</c:v>
                </c:pt>
                <c:pt idx="1">
                  <c:v>0.2</c:v>
                </c:pt>
                <c:pt idx="2">
                  <c:v>0.2</c:v>
                </c:pt>
                <c:pt idx="3">
                  <c:v>0.2</c:v>
                </c:pt>
                <c:pt idx="4">
                  <c:v>0.2</c:v>
                </c:pt>
                <c:pt idx="5">
                  <c:v>0.2</c:v>
                </c:pt>
                <c:pt idx="6">
                  <c:v>0.2</c:v>
                </c:pt>
                <c:pt idx="7">
                  <c:v>0.2</c:v>
                </c:pt>
                <c:pt idx="8">
                  <c:v>0.2</c:v>
                </c:pt>
                <c:pt idx="9">
                  <c:v>0.2</c:v>
                </c:pt>
                <c:pt idx="10">
                  <c:v>0.2</c:v>
                </c:pt>
                <c:pt idx="11">
                  <c:v>0.2</c:v>
                </c:pt>
                <c:pt idx="12">
                  <c:v>0.2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1-8F3B-4E5B-B236-890A24AE4D6D}"/>
            </c:ext>
          </c:extLst>
        </c:ser>
        <c:ser>
          <c:idx val="5"/>
          <c:order val="5"/>
          <c:tx>
            <c:strRef>
              <c:f>AIM!$B$36</c:f>
              <c:strCache>
                <c:ptCount val="1"/>
                <c:pt idx="0">
                  <c:v>Project - Critical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1"/>
              <c:layout>
                <c:manualLayout>
                  <c:x val="-1.2749991069667465E-2"/>
                  <c:y val="-1.89560236537005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8F3B-4E5B-B236-890A24AE4D6D}"/>
                </c:ext>
              </c:extLst>
            </c:dLbl>
            <c:dLbl>
              <c:idx val="5"/>
              <c:layout>
                <c:manualLayout>
                  <c:x val="-2.7660191501131998E-2"/>
                  <c:y val="1.33947672599318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8F3B-4E5B-B236-890A24AE4D6D}"/>
                </c:ext>
              </c:extLst>
            </c:dLbl>
            <c:dLbl>
              <c:idx val="6"/>
              <c:layout>
                <c:manualLayout>
                  <c:x val="-2.2708164264982199E-2"/>
                  <c:y val="-2.71567331455829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8F3B-4E5B-B236-890A24AE4D6D}"/>
                </c:ext>
              </c:extLst>
            </c:dLbl>
            <c:dLbl>
              <c:idx val="7"/>
              <c:layout>
                <c:manualLayout>
                  <c:x val="-2.2692460314378857E-2"/>
                  <c:y val="-2.621287132135544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8F3B-4E5B-B236-890A24AE4D6D}"/>
                </c:ext>
              </c:extLst>
            </c:dLbl>
            <c:dLbl>
              <c:idx val="8"/>
              <c:layout>
                <c:manualLayout>
                  <c:x val="-2.6422184692094636E-2"/>
                  <c:y val="2.09981735859659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8F3B-4E5B-B236-890A24AE4D6D}"/>
                </c:ext>
              </c:extLst>
            </c:dLbl>
            <c:dLbl>
              <c:idx val="9"/>
              <c:layout>
                <c:manualLayout>
                  <c:x val="-2.5184177883057098E-2"/>
                  <c:y val="1.086029848458723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8F3B-4E5B-B236-890A24AE4D6D}"/>
                </c:ext>
              </c:extLst>
            </c:dLbl>
            <c:dLbl>
              <c:idx val="10"/>
              <c:layout>
                <c:manualLayout>
                  <c:x val="-1.4042116601720049E-2"/>
                  <c:y val="1.84637048106211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8F3B-4E5B-B236-890A24AE4D6D}"/>
                </c:ext>
              </c:extLst>
            </c:dLbl>
            <c:dLbl>
              <c:idx val="11"/>
              <c:layout>
                <c:manualLayout>
                  <c:x val="-2.5876320112108945E-2"/>
                  <c:y val="1.606221671238601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8F3B-4E5B-B236-890A24AE4D6D}"/>
                </c:ext>
              </c:extLst>
            </c:dLbl>
            <c:dLbl>
              <c:idx val="12"/>
              <c:layout>
                <c:manualLayout>
                  <c:x val="-3.0403594173784004E-2"/>
                  <c:y val="-1.68089062914294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8F3B-4E5B-B236-890A24AE4D6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0">
                    <a:solidFill>
                      <a:schemeClr val="bg1">
                        <a:lumMod val="95000"/>
                      </a:schemeClr>
                    </a:solidFill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>
                      <a:solidFill>
                        <a:schemeClr val="bg1">
                          <a:lumMod val="95000"/>
                        </a:schemeClr>
                      </a:solidFill>
                    </a:ln>
                  </c:spPr>
                </c15:leaderLines>
              </c:ext>
            </c:extLst>
          </c:dLbls>
          <c:cat>
            <c:strRef>
              <c:f>AIM!$C$2:$AE$2</c:f>
              <c:strCache>
                <c:ptCount val="13"/>
                <c:pt idx="0">
                  <c:v>Mar 16</c:v>
                </c:pt>
                <c:pt idx="1">
                  <c:v>Apr 16</c:v>
                </c:pt>
                <c:pt idx="2">
                  <c:v>May 16</c:v>
                </c:pt>
                <c:pt idx="3">
                  <c:v>Jun 16</c:v>
                </c:pt>
                <c:pt idx="4">
                  <c:v>Jul 16</c:v>
                </c:pt>
                <c:pt idx="5">
                  <c:v>Aug 16</c:v>
                </c:pt>
                <c:pt idx="6">
                  <c:v>Sep 16</c:v>
                </c:pt>
                <c:pt idx="7">
                  <c:v>Oct 16</c:v>
                </c:pt>
                <c:pt idx="8">
                  <c:v>Nov 16</c:v>
                </c:pt>
                <c:pt idx="9">
                  <c:v>Dec 16</c:v>
                </c:pt>
                <c:pt idx="10">
                  <c:v>Jan 17</c:v>
                </c:pt>
                <c:pt idx="11">
                  <c:v>Feb 17</c:v>
                </c:pt>
                <c:pt idx="12">
                  <c:v>Mar 17</c:v>
                </c:pt>
              </c:strCache>
              <c:extLst/>
            </c:strRef>
          </c:cat>
          <c:val>
            <c:numRef>
              <c:f>AIM!$C$36:$AE$36</c:f>
              <c:numCache>
                <c:formatCode>0.00%</c:formatCode>
                <c:ptCount val="13"/>
                <c:pt idx="0">
                  <c:v>1.8499999999999999E-2</c:v>
                </c:pt>
                <c:pt idx="1">
                  <c:v>5.8999999999999997E-2</c:v>
                </c:pt>
                <c:pt idx="2">
                  <c:v>1.7999999999999999E-2</c:v>
                </c:pt>
                <c:pt idx="3">
                  <c:v>1.83E-2</c:v>
                </c:pt>
                <c:pt idx="4">
                  <c:v>1.7899999999999999E-2</c:v>
                </c:pt>
                <c:pt idx="5">
                  <c:v>3.7699999999999997E-2</c:v>
                </c:pt>
                <c:pt idx="6">
                  <c:v>2.0799999999999999E-2</c:v>
                </c:pt>
                <c:pt idx="7">
                  <c:v>2.7E-2</c:v>
                </c:pt>
                <c:pt idx="8">
                  <c:v>5.0500000000000003E-2</c:v>
                </c:pt>
                <c:pt idx="9">
                  <c:v>2.86E-2</c:v>
                </c:pt>
                <c:pt idx="10">
                  <c:v>2.86E-2</c:v>
                </c:pt>
                <c:pt idx="11">
                  <c:v>4.2700000000000002E-2</c:v>
                </c:pt>
                <c:pt idx="12">
                  <c:v>4.8800000000000003E-2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B-8F3B-4E5B-B236-890A24AE4D6D}"/>
            </c:ext>
          </c:extLst>
        </c:ser>
        <c:ser>
          <c:idx val="6"/>
          <c:order val="6"/>
          <c:tx>
            <c:strRef>
              <c:f>AIM!$B$37</c:f>
              <c:strCache>
                <c:ptCount val="1"/>
                <c:pt idx="0">
                  <c:v>Target - Critical</c:v>
                </c:pt>
              </c:strCache>
            </c:strRef>
          </c:tx>
          <c:spPr>
            <a:ln w="28575" cap="rnd">
              <a:solidFill>
                <a:schemeClr val="bg1"/>
              </a:solidFill>
              <a:prstDash val="sysDash"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elete val="1"/>
          </c:dLbls>
          <c:cat>
            <c:strRef>
              <c:f>AIM!$C$2:$AE$2</c:f>
              <c:strCache>
                <c:ptCount val="13"/>
                <c:pt idx="0">
                  <c:v>Mar 16</c:v>
                </c:pt>
                <c:pt idx="1">
                  <c:v>Apr 16</c:v>
                </c:pt>
                <c:pt idx="2">
                  <c:v>May 16</c:v>
                </c:pt>
                <c:pt idx="3">
                  <c:v>Jun 16</c:v>
                </c:pt>
                <c:pt idx="4">
                  <c:v>Jul 16</c:v>
                </c:pt>
                <c:pt idx="5">
                  <c:v>Aug 16</c:v>
                </c:pt>
                <c:pt idx="6">
                  <c:v>Sep 16</c:v>
                </c:pt>
                <c:pt idx="7">
                  <c:v>Oct 16</c:v>
                </c:pt>
                <c:pt idx="8">
                  <c:v>Nov 16</c:v>
                </c:pt>
                <c:pt idx="9">
                  <c:v>Dec 16</c:v>
                </c:pt>
                <c:pt idx="10">
                  <c:v>Jan 17</c:v>
                </c:pt>
                <c:pt idx="11">
                  <c:v>Feb 17</c:v>
                </c:pt>
                <c:pt idx="12">
                  <c:v>Mar 17</c:v>
                </c:pt>
              </c:strCache>
              <c:extLst/>
            </c:strRef>
          </c:cat>
          <c:val>
            <c:numRef>
              <c:f>AIM!$C$37:$AE$37</c:f>
              <c:numCache>
                <c:formatCode>0.00%</c:formatCode>
                <c:ptCount val="13"/>
                <c:pt idx="0">
                  <c:v>0.1</c:v>
                </c:pt>
                <c:pt idx="1">
                  <c:v>0.1</c:v>
                </c:pt>
                <c:pt idx="2">
                  <c:v>0.1</c:v>
                </c:pt>
                <c:pt idx="3">
                  <c:v>0.1</c:v>
                </c:pt>
                <c:pt idx="4">
                  <c:v>0.1</c:v>
                </c:pt>
                <c:pt idx="5">
                  <c:v>0.1</c:v>
                </c:pt>
                <c:pt idx="6">
                  <c:v>0.1</c:v>
                </c:pt>
                <c:pt idx="7">
                  <c:v>0.1</c:v>
                </c:pt>
                <c:pt idx="8">
                  <c:v>0.1</c:v>
                </c:pt>
                <c:pt idx="9">
                  <c:v>0.1</c:v>
                </c:pt>
                <c:pt idx="10">
                  <c:v>0.1</c:v>
                </c:pt>
                <c:pt idx="11">
                  <c:v>0.1</c:v>
                </c:pt>
                <c:pt idx="12">
                  <c:v>0.1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C-8F3B-4E5B-B236-890A24AE4D6D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70123032"/>
        <c:axId val="370121464"/>
        <c:extLst/>
      </c:lineChart>
      <c:catAx>
        <c:axId val="370123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0121464"/>
        <c:crosses val="autoZero"/>
        <c:auto val="0"/>
        <c:lblAlgn val="ctr"/>
        <c:lblOffset val="100"/>
        <c:noMultiLvlLbl val="0"/>
      </c:catAx>
      <c:valAx>
        <c:axId val="370121464"/>
        <c:scaling>
          <c:orientation val="minMax"/>
          <c:max val="0.95000000000000007"/>
          <c:min val="0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0123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7991991948081699E-2"/>
          <c:y val="0.84824838272953107"/>
          <c:w val="0.71331031119490962"/>
          <c:h val="8.65130918399219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28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gradFill>
        <a:gsLst>
          <a:gs pos="100000">
            <a:schemeClr val="dk1">
              <a:lumMod val="95000"/>
              <a:lumOff val="5000"/>
            </a:schemeClr>
          </a:gs>
          <a:gs pos="0">
            <a:schemeClr val="dk1">
              <a:lumMod val="75000"/>
              <a:lumOff val="25000"/>
            </a:schemeClr>
          </a:gs>
        </a:gsLst>
        <a:path path="circle">
          <a:fillToRect l="50000" t="50000" r="50000" b="50000"/>
        </a:path>
      </a:gradFill>
      <a:ln w="9525">
        <a:solidFill>
          <a:schemeClr val="dk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gradFill>
        <a:gsLst>
          <a:gs pos="100000">
            <a:schemeClr val="lt1">
              <a:lumMod val="85000"/>
            </a:schemeClr>
          </a:gs>
          <a:gs pos="0">
            <a:schemeClr val="lt1"/>
          </a:gs>
        </a:gsLst>
        <a:path path="circle">
          <a:fillToRect l="50000" t="50000" r="50000" b="50000"/>
        </a:path>
      </a:gradFill>
      <a:ln w="9525" cap="flat" cmpd="sng" algn="ctr">
        <a:solidFill>
          <a:schemeClr val="lt1"/>
        </a:solidFill>
        <a:round/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28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gradFill>
        <a:gsLst>
          <a:gs pos="100000">
            <a:schemeClr val="dk1">
              <a:lumMod val="95000"/>
              <a:lumOff val="5000"/>
            </a:schemeClr>
          </a:gs>
          <a:gs pos="0">
            <a:schemeClr val="dk1">
              <a:lumMod val="75000"/>
              <a:lumOff val="25000"/>
            </a:schemeClr>
          </a:gs>
        </a:gsLst>
        <a:path path="circle">
          <a:fillToRect l="50000" t="50000" r="50000" b="50000"/>
        </a:path>
      </a:gradFill>
      <a:ln w="9525">
        <a:solidFill>
          <a:schemeClr val="dk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gradFill>
        <a:gsLst>
          <a:gs pos="100000">
            <a:schemeClr val="lt1">
              <a:lumMod val="85000"/>
            </a:schemeClr>
          </a:gs>
          <a:gs pos="0">
            <a:schemeClr val="lt1"/>
          </a:gs>
        </a:gsLst>
        <a:path path="circle">
          <a:fillToRect l="50000" t="50000" r="50000" b="50000"/>
        </a:path>
      </a:gradFill>
      <a:ln w="9525" cap="flat" cmpd="sng" algn="ctr">
        <a:solidFill>
          <a:schemeClr val="lt1"/>
        </a:solidFill>
        <a:round/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7"/>
            <a:ext cx="3043876" cy="464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282" tIns="46639" rIns="93282" bIns="46639" numCol="1" anchor="t" anchorCtr="0" compatLnSpc="1">
            <a:prstTxWarp prst="textNoShape">
              <a:avLst/>
            </a:prstTxWarp>
          </a:bodyPr>
          <a:lstStyle>
            <a:lvl1pPr defTabSz="933465">
              <a:spcBef>
                <a:spcPct val="0"/>
              </a:spcBef>
              <a:defRPr sz="1200" b="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478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7629" y="7"/>
            <a:ext cx="3043876" cy="464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282" tIns="46639" rIns="93282" bIns="46639" numCol="1" anchor="t" anchorCtr="0" compatLnSpc="1">
            <a:prstTxWarp prst="textNoShape">
              <a:avLst/>
            </a:prstTxWarp>
          </a:bodyPr>
          <a:lstStyle>
            <a:lvl1pPr algn="r" defTabSz="933465">
              <a:spcBef>
                <a:spcPct val="0"/>
              </a:spcBef>
              <a:defRPr sz="1200" b="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478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697"/>
            <a:ext cx="3043876" cy="464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282" tIns="46639" rIns="93282" bIns="46639" numCol="1" anchor="b" anchorCtr="0" compatLnSpc="1">
            <a:prstTxWarp prst="textNoShape">
              <a:avLst/>
            </a:prstTxWarp>
          </a:bodyPr>
          <a:lstStyle>
            <a:lvl1pPr defTabSz="933465">
              <a:spcBef>
                <a:spcPct val="0"/>
              </a:spcBef>
              <a:defRPr sz="1200" b="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478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7629" y="8842697"/>
            <a:ext cx="3043876" cy="464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282" tIns="46639" rIns="93282" bIns="46639" numCol="1" anchor="b" anchorCtr="0" compatLnSpc="1">
            <a:prstTxWarp prst="textNoShape">
              <a:avLst/>
            </a:prstTxWarp>
          </a:bodyPr>
          <a:lstStyle>
            <a:lvl1pPr algn="r" defTabSz="933465">
              <a:spcBef>
                <a:spcPct val="0"/>
              </a:spcBef>
              <a:defRPr sz="1200" b="0" smtClean="0"/>
            </a:lvl1pPr>
          </a:lstStyle>
          <a:p>
            <a:pPr>
              <a:defRPr/>
            </a:pPr>
            <a:fld id="{6BB75019-A3EC-4EC3-8158-8D99A2DF95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7422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7"/>
            <a:ext cx="3043876" cy="464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282" tIns="46639" rIns="93282" bIns="46639" numCol="1" anchor="t" anchorCtr="0" compatLnSpc="1">
            <a:prstTxWarp prst="textNoShape">
              <a:avLst/>
            </a:prstTxWarp>
          </a:bodyPr>
          <a:lstStyle>
            <a:lvl1pPr defTabSz="933465">
              <a:spcBef>
                <a:spcPct val="0"/>
              </a:spcBef>
              <a:defRPr sz="1200" b="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467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7629" y="7"/>
            <a:ext cx="3043876" cy="464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282" tIns="46639" rIns="93282" bIns="46639" numCol="1" anchor="t" anchorCtr="0" compatLnSpc="1">
            <a:prstTxWarp prst="textNoShape">
              <a:avLst/>
            </a:prstTxWarp>
          </a:bodyPr>
          <a:lstStyle>
            <a:lvl1pPr algn="r" defTabSz="933465">
              <a:spcBef>
                <a:spcPct val="0"/>
              </a:spcBef>
              <a:defRPr sz="1200" b="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12750" y="701675"/>
            <a:ext cx="6203950" cy="34893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67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3915" y="4420552"/>
            <a:ext cx="5615287" cy="4189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282" tIns="46639" rIns="93282" bIns="466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67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2697"/>
            <a:ext cx="3043876" cy="464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282" tIns="46639" rIns="93282" bIns="46639" numCol="1" anchor="b" anchorCtr="0" compatLnSpc="1">
            <a:prstTxWarp prst="textNoShape">
              <a:avLst/>
            </a:prstTxWarp>
          </a:bodyPr>
          <a:lstStyle>
            <a:lvl1pPr defTabSz="933465">
              <a:spcBef>
                <a:spcPct val="0"/>
              </a:spcBef>
              <a:defRPr sz="1200" b="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467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7629" y="8842697"/>
            <a:ext cx="3043876" cy="464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282" tIns="46639" rIns="93282" bIns="46639" numCol="1" anchor="b" anchorCtr="0" compatLnSpc="1">
            <a:prstTxWarp prst="textNoShape">
              <a:avLst/>
            </a:prstTxWarp>
          </a:bodyPr>
          <a:lstStyle>
            <a:lvl1pPr algn="r" defTabSz="933465">
              <a:spcBef>
                <a:spcPct val="0"/>
              </a:spcBef>
              <a:defRPr sz="1200" b="0" smtClean="0"/>
            </a:lvl1pPr>
          </a:lstStyle>
          <a:p>
            <a:pPr>
              <a:defRPr/>
            </a:pPr>
            <a:fld id="{9DD8F3A2-EF11-4B76-A67A-BC660BF1F87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6023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2750" y="701675"/>
            <a:ext cx="6203950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34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D8F3A2-EF11-4B76-A67A-BC660BF1F87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334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569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 diving into the priority</a:t>
            </a:r>
            <a:r>
              <a:rPr lang="en-US" baseline="0" dirty="0"/>
              <a:t> projects, provide an overview of the Project Portfolio.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34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D8F3A2-EF11-4B76-A67A-BC660BF1F87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334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4197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 diving into the priority</a:t>
            </a:r>
            <a:r>
              <a:rPr lang="en-US" baseline="0" dirty="0"/>
              <a:t> projects, provide an overview of the Project Portfolio.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34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D8F3A2-EF11-4B76-A67A-BC660BF1F87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334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867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2750" y="701675"/>
            <a:ext cx="6203950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34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D8F3A2-EF11-4B76-A67A-BC660BF1F87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334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14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34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D8F3A2-EF11-4B76-A67A-BC660BF1F8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334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408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2750" y="701675"/>
            <a:ext cx="6203950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34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D8F3A2-EF11-4B76-A67A-BC660BF1F8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334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02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 diving into the priority</a:t>
            </a:r>
            <a:r>
              <a:rPr lang="en-US" baseline="0" dirty="0"/>
              <a:t> projects, provide an overview of the Project Portfolio.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34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D8F3A2-EF11-4B76-A67A-BC660BF1F87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334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328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 diving into the priority</a:t>
            </a:r>
            <a:r>
              <a:rPr lang="en-US" baseline="0" dirty="0"/>
              <a:t> projects, provide an overview of the Project Portfolio.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34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D8F3A2-EF11-4B76-A67A-BC660BF1F87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334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2855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 diving into the priority</a:t>
            </a:r>
            <a:r>
              <a:rPr lang="en-US" baseline="0" dirty="0"/>
              <a:t> projects, provide an overview of the Project Portfolio.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34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D8F3A2-EF11-4B76-A67A-BC660BF1F87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334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6220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 diving into the priority</a:t>
            </a:r>
            <a:r>
              <a:rPr lang="en-US" baseline="0" dirty="0"/>
              <a:t> projects, provide an overview of the Project Portfolio.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34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D8F3A2-EF11-4B76-A67A-BC660BF1F87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334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506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 diving into the priority</a:t>
            </a:r>
            <a:r>
              <a:rPr lang="en-US" baseline="0" dirty="0"/>
              <a:t> projects, provide an overview of the Project Portfolio.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34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D8F3A2-EF11-4B76-A67A-BC660BF1F87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334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343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1"/>
          <p:cNvSpPr>
            <a:spLocks noChangeArrowheads="1"/>
          </p:cNvSpPr>
          <p:nvPr userDrawn="1"/>
        </p:nvSpPr>
        <p:spPr bwMode="auto">
          <a:xfrm>
            <a:off x="0" y="5040313"/>
            <a:ext cx="12192000" cy="4286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  <a:defRPr/>
            </a:pPr>
            <a:endParaRPr lang="en-US" sz="1800" dirty="0"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068917" y="2394515"/>
            <a:ext cx="10054195" cy="914400"/>
          </a:xfrm>
        </p:spPr>
        <p:txBody>
          <a:bodyPr anchor="ctr"/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1035051" y="3594665"/>
            <a:ext cx="10088061" cy="914400"/>
          </a:xfrm>
        </p:spPr>
        <p:txBody>
          <a:bodyPr anchor="ctr"/>
          <a:lstStyle>
            <a:lvl1pPr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69" fontAlgn="auto">
              <a:spcBef>
                <a:spcPts val="0"/>
              </a:spcBef>
              <a:spcAft>
                <a:spcPts val="0"/>
              </a:spcAft>
            </a:pPr>
            <a:fld id="{0A913187-E744-4320-92AA-4FCD8F0045BC}" type="datetime1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914269" fontAlgn="auto">
                <a:spcBef>
                  <a:spcPts val="0"/>
                </a:spcBef>
                <a:spcAft>
                  <a:spcPts val="0"/>
                </a:spcAft>
              </a:pPr>
              <a:t>5/10/2017</a:t>
            </a:fld>
            <a:endParaRPr lang="en-US" b="0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69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t>2016 Fiscal Year Strategic Plan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69" fontAlgn="auto">
              <a:spcBef>
                <a:spcPts val="0"/>
              </a:spcBef>
              <a:spcAft>
                <a:spcPts val="0"/>
              </a:spcAft>
            </a:pPr>
            <a:fld id="{BC66DFAB-913A-4F21-B847-8103215A041F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914269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24873" y="68321"/>
            <a:ext cx="1317263" cy="31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78949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2192" y="144244"/>
            <a:ext cx="9855200" cy="952500"/>
          </a:xfrm>
        </p:spPr>
        <p:txBody>
          <a:bodyPr lIns="137160"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784" y="1353589"/>
            <a:ext cx="10972800" cy="4587875"/>
          </a:xfrm>
        </p:spPr>
        <p:txBody>
          <a:bodyPr/>
          <a:lstStyle>
            <a:lvl1pPr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defRPr lang="en-US" sz="20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indent="-22383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defRPr lang="en-US" sz="18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690563" indent="-23336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defRPr lang="en-US" sz="14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914400" indent="-22383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defRPr lang="en-US" sz="14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147763" indent="-23336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defRPr lang="en-US" sz="1400" dirty="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08100"/>
            <a:ext cx="5386917" cy="516047"/>
          </a:xfrm>
        </p:spPr>
        <p:txBody>
          <a:bodyPr anchor="b"/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941534"/>
            <a:ext cx="5386917" cy="4146115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333500"/>
            <a:ext cx="5389033" cy="490647"/>
          </a:xfrm>
        </p:spPr>
        <p:txBody>
          <a:bodyPr anchor="b"/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941534"/>
            <a:ext cx="5389033" cy="4146115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90793" y="152400"/>
            <a:ext cx="9838267" cy="965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333500"/>
            <a:ext cx="10972800" cy="20955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3543301"/>
            <a:ext cx="10972800" cy="2169505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54129" y="152400"/>
            <a:ext cx="9838267" cy="965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1"/>
          <p:cNvSpPr>
            <a:spLocks noChangeArrowheads="1"/>
          </p:cNvSpPr>
          <p:nvPr userDrawn="1"/>
        </p:nvSpPr>
        <p:spPr bwMode="auto">
          <a:xfrm>
            <a:off x="0" y="5040313"/>
            <a:ext cx="12192000" cy="4286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068917" y="2394515"/>
            <a:ext cx="10054195" cy="914400"/>
          </a:xfrm>
        </p:spPr>
        <p:txBody>
          <a:bodyPr anchor="ctr"/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1035051" y="3594665"/>
            <a:ext cx="10088061" cy="914400"/>
          </a:xfrm>
        </p:spPr>
        <p:txBody>
          <a:bodyPr anchor="ctr"/>
          <a:lstStyle>
            <a:lvl1pPr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9552331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2192" y="144244"/>
            <a:ext cx="9855200" cy="952500"/>
          </a:xfrm>
        </p:spPr>
        <p:txBody>
          <a:bodyPr lIns="137160"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784" y="1353589"/>
            <a:ext cx="10972800" cy="4587875"/>
          </a:xfrm>
        </p:spPr>
        <p:txBody>
          <a:bodyPr/>
          <a:lstStyle>
            <a:lvl1pPr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defRPr lang="en-US" sz="20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indent="-22383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defRPr lang="en-US" sz="18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690563" indent="-23336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defRPr lang="en-US" sz="14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914400" indent="-22383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defRPr lang="en-US" sz="14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147763" indent="-23336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defRPr lang="en-US" sz="1400" dirty="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7357" y="68320"/>
            <a:ext cx="1014779" cy="29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354187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08100"/>
            <a:ext cx="5386917" cy="516047"/>
          </a:xfrm>
        </p:spPr>
        <p:txBody>
          <a:bodyPr anchor="b"/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941534"/>
            <a:ext cx="5386917" cy="4146115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333500"/>
            <a:ext cx="5389033" cy="490647"/>
          </a:xfrm>
        </p:spPr>
        <p:txBody>
          <a:bodyPr anchor="b"/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941534"/>
            <a:ext cx="5389033" cy="4146115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90793" y="152400"/>
            <a:ext cx="9838267" cy="965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7357" y="68320"/>
            <a:ext cx="1014779" cy="29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947951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333500"/>
            <a:ext cx="10972800" cy="20955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3543301"/>
            <a:ext cx="10972800" cy="2169505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54129" y="152400"/>
            <a:ext cx="9838267" cy="965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7357" y="68320"/>
            <a:ext cx="1014779" cy="29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570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P COVER BANNER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812" y="0"/>
            <a:ext cx="3140864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60783368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94784" y="1358901"/>
            <a:ext cx="10972800" cy="4562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4834" name="Text Box 34"/>
          <p:cNvSpPr txBox="1">
            <a:spLocks noChangeArrowheads="1"/>
          </p:cNvSpPr>
          <p:nvPr/>
        </p:nvSpPr>
        <p:spPr bwMode="auto">
          <a:xfrm>
            <a:off x="11667067" y="6465795"/>
            <a:ext cx="306783" cy="221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58" tIns="41029" rIns="82058" bIns="41029">
            <a:spAutoFit/>
          </a:bodyPr>
          <a:lstStyle/>
          <a:p>
            <a:pPr>
              <a:spcBef>
                <a:spcPct val="0"/>
              </a:spcBef>
              <a:defRPr/>
            </a:pPr>
            <a:fld id="{CCDEBD78-9166-4FFE-9FC4-988821FD7BC2}" type="slidenum">
              <a:rPr lang="en-US" sz="900" b="0">
                <a:solidFill>
                  <a:schemeClr val="tx2"/>
                </a:solidFill>
                <a:cs typeface="+mn-cs"/>
              </a:rPr>
              <a:pPr>
                <a:spcBef>
                  <a:spcPct val="0"/>
                </a:spcBef>
                <a:defRPr/>
              </a:pPr>
              <a:t>‹#›</a:t>
            </a:fld>
            <a:endParaRPr lang="en-US" sz="900" b="0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07727" y="165100"/>
            <a:ext cx="9821333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0" r:id="rId3"/>
    <p:sldLayoutId id="2147483848" r:id="rId4"/>
  </p:sldLayoutIdLst>
  <p:transition spd="med">
    <p:fade/>
  </p:transition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4D4D4D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4D4D4D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4D4D4D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4D4D4D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4D4D4D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4D4D4D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4D4D4D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4D4D4D"/>
          </a:solidFill>
          <a:latin typeface="Arial" charset="0"/>
        </a:defRPr>
      </a:lvl9pPr>
    </p:titleStyle>
    <p:bodyStyle>
      <a:lvl1pPr marL="233363" indent="-233363" algn="l" rtl="0" eaLnBrk="1" fontAlgn="base" hangingPunct="1">
        <a:spcBef>
          <a:spcPts val="600"/>
        </a:spcBef>
        <a:spcAft>
          <a:spcPct val="0"/>
        </a:spcAft>
        <a:buClr>
          <a:schemeClr val="tx2"/>
        </a:buClr>
        <a:buSzPct val="125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457200" indent="-223838" algn="l" rtl="0" eaLnBrk="1" fontAlgn="base" hangingPunct="1">
        <a:spcBef>
          <a:spcPts val="600"/>
        </a:spcBef>
        <a:spcAft>
          <a:spcPct val="0"/>
        </a:spcAft>
        <a:buClr>
          <a:schemeClr val="tx2"/>
        </a:buClr>
        <a:buSzPct val="125000"/>
        <a:buFont typeface="Calibri" pitchFamily="34" charset="0"/>
        <a:buChar char="–"/>
        <a:defRPr sz="1800">
          <a:solidFill>
            <a:schemeClr val="tx1"/>
          </a:solidFill>
          <a:latin typeface="Calibri" pitchFamily="34" charset="0"/>
        </a:defRPr>
      </a:lvl2pPr>
      <a:lvl3pPr marL="690563" indent="-233363" algn="l" rtl="0" eaLnBrk="1" fontAlgn="base" hangingPunct="1">
        <a:spcBef>
          <a:spcPts val="600"/>
        </a:spcBef>
        <a:spcAft>
          <a:spcPct val="0"/>
        </a:spcAft>
        <a:buClr>
          <a:schemeClr val="tx2"/>
        </a:buClr>
        <a:buSzPct val="125000"/>
        <a:buFont typeface="Arial" pitchFamily="34" charset="0"/>
        <a:buChar char="•"/>
        <a:defRPr sz="1400">
          <a:solidFill>
            <a:schemeClr val="tx1"/>
          </a:solidFill>
          <a:latin typeface="Calibri" pitchFamily="34" charset="0"/>
        </a:defRPr>
      </a:lvl3pPr>
      <a:lvl4pPr marL="914400" indent="-223838" algn="l" rtl="0" eaLnBrk="1" fontAlgn="base" hangingPunct="1">
        <a:spcBef>
          <a:spcPts val="600"/>
        </a:spcBef>
        <a:spcAft>
          <a:spcPct val="0"/>
        </a:spcAft>
        <a:buClr>
          <a:schemeClr val="tx2"/>
        </a:buClr>
        <a:buSzPct val="125000"/>
        <a:buFont typeface="Wingdings" pitchFamily="2" charset="2"/>
        <a:buChar char="§"/>
        <a:defRPr sz="1400">
          <a:solidFill>
            <a:schemeClr val="tx1"/>
          </a:solidFill>
          <a:latin typeface="Calibri" pitchFamily="34" charset="0"/>
        </a:defRPr>
      </a:lvl4pPr>
      <a:lvl5pPr marL="1147763" indent="-233363" algn="l" rtl="0" eaLnBrk="1" fontAlgn="base" hangingPunct="1">
        <a:spcBef>
          <a:spcPts val="600"/>
        </a:spcBef>
        <a:spcAft>
          <a:spcPct val="0"/>
        </a:spcAft>
        <a:buClr>
          <a:schemeClr val="tx2"/>
        </a:buClr>
        <a:buSzPct val="125000"/>
        <a:buFont typeface="Arial" charset="0"/>
        <a:buChar char="–"/>
        <a:defRPr sz="1400">
          <a:solidFill>
            <a:schemeClr val="tx1"/>
          </a:solidFill>
          <a:latin typeface="Calibri" pitchFamily="34" charset="0"/>
        </a:defRPr>
      </a:lvl5pPr>
      <a:lvl6pPr marL="2235200" indent="-139700" algn="l" rtl="0" eaLnBrk="1" fontAlgn="base" hangingPunct="1">
        <a:spcBef>
          <a:spcPct val="20000"/>
        </a:spcBef>
        <a:spcAft>
          <a:spcPct val="0"/>
        </a:spcAft>
        <a:buClr>
          <a:srgbClr val="5F5F5F"/>
        </a:buClr>
        <a:buFont typeface="Arial" charset="0"/>
        <a:buChar char="–"/>
        <a:defRPr sz="1000">
          <a:solidFill>
            <a:srgbClr val="4D4D4D"/>
          </a:solidFill>
          <a:latin typeface="+mn-lt"/>
        </a:defRPr>
      </a:lvl6pPr>
      <a:lvl7pPr marL="2692400" indent="-139700" algn="l" rtl="0" eaLnBrk="1" fontAlgn="base" hangingPunct="1">
        <a:spcBef>
          <a:spcPct val="20000"/>
        </a:spcBef>
        <a:spcAft>
          <a:spcPct val="0"/>
        </a:spcAft>
        <a:buClr>
          <a:srgbClr val="5F5F5F"/>
        </a:buClr>
        <a:buFont typeface="Arial" charset="0"/>
        <a:buChar char="–"/>
        <a:defRPr sz="1000">
          <a:solidFill>
            <a:srgbClr val="4D4D4D"/>
          </a:solidFill>
          <a:latin typeface="+mn-lt"/>
        </a:defRPr>
      </a:lvl7pPr>
      <a:lvl8pPr marL="3149600" indent="-139700" algn="l" rtl="0" eaLnBrk="1" fontAlgn="base" hangingPunct="1">
        <a:spcBef>
          <a:spcPct val="20000"/>
        </a:spcBef>
        <a:spcAft>
          <a:spcPct val="0"/>
        </a:spcAft>
        <a:buClr>
          <a:srgbClr val="5F5F5F"/>
        </a:buClr>
        <a:buFont typeface="Arial" charset="0"/>
        <a:buChar char="–"/>
        <a:defRPr sz="1000">
          <a:solidFill>
            <a:srgbClr val="4D4D4D"/>
          </a:solidFill>
          <a:latin typeface="+mn-lt"/>
        </a:defRPr>
      </a:lvl8pPr>
      <a:lvl9pPr marL="3606800" indent="-139700" algn="l" rtl="0" eaLnBrk="1" fontAlgn="base" hangingPunct="1">
        <a:spcBef>
          <a:spcPct val="20000"/>
        </a:spcBef>
        <a:spcAft>
          <a:spcPct val="0"/>
        </a:spcAft>
        <a:buClr>
          <a:srgbClr val="5F5F5F"/>
        </a:buClr>
        <a:buFont typeface="Arial" charset="0"/>
        <a:buChar char="–"/>
        <a:defRPr sz="1000">
          <a:solidFill>
            <a:srgbClr val="4D4D4D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94784" y="1358901"/>
            <a:ext cx="10972800" cy="4562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4834" name="Text Box 34"/>
          <p:cNvSpPr txBox="1">
            <a:spLocks noChangeArrowheads="1"/>
          </p:cNvSpPr>
          <p:nvPr/>
        </p:nvSpPr>
        <p:spPr bwMode="auto">
          <a:xfrm>
            <a:off x="11667067" y="6465795"/>
            <a:ext cx="306783" cy="221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58" tIns="41029" rIns="82058" bIns="41029">
            <a:spAutoFit/>
          </a:bodyPr>
          <a:lstStyle/>
          <a:p>
            <a:pPr>
              <a:spcBef>
                <a:spcPct val="0"/>
              </a:spcBef>
              <a:defRPr/>
            </a:pPr>
            <a:fld id="{CCDEBD78-9166-4FFE-9FC4-988821FD7BC2}" type="slidenum">
              <a:rPr lang="en-US" sz="900" b="0">
                <a:solidFill>
                  <a:srgbClr val="1F497D"/>
                </a:solidFill>
              </a:rPr>
              <a:pPr>
                <a:spcBef>
                  <a:spcPct val="0"/>
                </a:spcBef>
                <a:defRPr/>
              </a:pPr>
              <a:t>‹#›</a:t>
            </a:fld>
            <a:endParaRPr lang="en-US" sz="900" b="0" dirty="0">
              <a:solidFill>
                <a:srgbClr val="1F497D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07727" y="165100"/>
            <a:ext cx="9821333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2356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</p:sldLayoutIdLst>
  <p:transition spd="med">
    <p:fade/>
  </p:transition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4D4D4D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4D4D4D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4D4D4D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4D4D4D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4D4D4D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4D4D4D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4D4D4D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4D4D4D"/>
          </a:solidFill>
          <a:latin typeface="Arial" charset="0"/>
        </a:defRPr>
      </a:lvl9pPr>
    </p:titleStyle>
    <p:bodyStyle>
      <a:lvl1pPr marL="233363" indent="-233363" algn="l" rtl="0" eaLnBrk="1" fontAlgn="base" hangingPunct="1">
        <a:spcBef>
          <a:spcPts val="600"/>
        </a:spcBef>
        <a:spcAft>
          <a:spcPct val="0"/>
        </a:spcAft>
        <a:buClr>
          <a:schemeClr val="tx2"/>
        </a:buClr>
        <a:buSzPct val="125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457200" indent="-223838" algn="l" rtl="0" eaLnBrk="1" fontAlgn="base" hangingPunct="1">
        <a:spcBef>
          <a:spcPts val="600"/>
        </a:spcBef>
        <a:spcAft>
          <a:spcPct val="0"/>
        </a:spcAft>
        <a:buClr>
          <a:schemeClr val="tx2"/>
        </a:buClr>
        <a:buSzPct val="125000"/>
        <a:buFont typeface="Calibri" pitchFamily="34" charset="0"/>
        <a:buChar char="–"/>
        <a:defRPr sz="1800">
          <a:solidFill>
            <a:schemeClr val="tx1"/>
          </a:solidFill>
          <a:latin typeface="Calibri" pitchFamily="34" charset="0"/>
        </a:defRPr>
      </a:lvl2pPr>
      <a:lvl3pPr marL="690563" indent="-233363" algn="l" rtl="0" eaLnBrk="1" fontAlgn="base" hangingPunct="1">
        <a:spcBef>
          <a:spcPts val="600"/>
        </a:spcBef>
        <a:spcAft>
          <a:spcPct val="0"/>
        </a:spcAft>
        <a:buClr>
          <a:schemeClr val="tx2"/>
        </a:buClr>
        <a:buSzPct val="125000"/>
        <a:buFont typeface="Arial" pitchFamily="34" charset="0"/>
        <a:buChar char="•"/>
        <a:defRPr sz="1400">
          <a:solidFill>
            <a:schemeClr val="tx1"/>
          </a:solidFill>
          <a:latin typeface="Calibri" pitchFamily="34" charset="0"/>
        </a:defRPr>
      </a:lvl3pPr>
      <a:lvl4pPr marL="914400" indent="-223838" algn="l" rtl="0" eaLnBrk="1" fontAlgn="base" hangingPunct="1">
        <a:spcBef>
          <a:spcPts val="600"/>
        </a:spcBef>
        <a:spcAft>
          <a:spcPct val="0"/>
        </a:spcAft>
        <a:buClr>
          <a:schemeClr val="tx2"/>
        </a:buClr>
        <a:buSzPct val="125000"/>
        <a:buFont typeface="Wingdings" pitchFamily="2" charset="2"/>
        <a:buChar char="§"/>
        <a:defRPr sz="1400">
          <a:solidFill>
            <a:schemeClr val="tx1"/>
          </a:solidFill>
          <a:latin typeface="Calibri" pitchFamily="34" charset="0"/>
        </a:defRPr>
      </a:lvl4pPr>
      <a:lvl5pPr marL="1147763" indent="-233363" algn="l" rtl="0" eaLnBrk="1" fontAlgn="base" hangingPunct="1">
        <a:spcBef>
          <a:spcPts val="600"/>
        </a:spcBef>
        <a:spcAft>
          <a:spcPct val="0"/>
        </a:spcAft>
        <a:buClr>
          <a:schemeClr val="tx2"/>
        </a:buClr>
        <a:buSzPct val="125000"/>
        <a:buFont typeface="Arial" charset="0"/>
        <a:buChar char="–"/>
        <a:defRPr sz="1400">
          <a:solidFill>
            <a:schemeClr val="tx1"/>
          </a:solidFill>
          <a:latin typeface="Calibri" pitchFamily="34" charset="0"/>
        </a:defRPr>
      </a:lvl5pPr>
      <a:lvl6pPr marL="2235200" indent="-139700" algn="l" rtl="0" eaLnBrk="1" fontAlgn="base" hangingPunct="1">
        <a:spcBef>
          <a:spcPct val="20000"/>
        </a:spcBef>
        <a:spcAft>
          <a:spcPct val="0"/>
        </a:spcAft>
        <a:buClr>
          <a:srgbClr val="5F5F5F"/>
        </a:buClr>
        <a:buFont typeface="Arial" charset="0"/>
        <a:buChar char="–"/>
        <a:defRPr sz="1000">
          <a:solidFill>
            <a:srgbClr val="4D4D4D"/>
          </a:solidFill>
          <a:latin typeface="+mn-lt"/>
        </a:defRPr>
      </a:lvl6pPr>
      <a:lvl7pPr marL="2692400" indent="-139700" algn="l" rtl="0" eaLnBrk="1" fontAlgn="base" hangingPunct="1">
        <a:spcBef>
          <a:spcPct val="20000"/>
        </a:spcBef>
        <a:spcAft>
          <a:spcPct val="0"/>
        </a:spcAft>
        <a:buClr>
          <a:srgbClr val="5F5F5F"/>
        </a:buClr>
        <a:buFont typeface="Arial" charset="0"/>
        <a:buChar char="–"/>
        <a:defRPr sz="1000">
          <a:solidFill>
            <a:srgbClr val="4D4D4D"/>
          </a:solidFill>
          <a:latin typeface="+mn-lt"/>
        </a:defRPr>
      </a:lvl7pPr>
      <a:lvl8pPr marL="3149600" indent="-139700" algn="l" rtl="0" eaLnBrk="1" fontAlgn="base" hangingPunct="1">
        <a:spcBef>
          <a:spcPct val="20000"/>
        </a:spcBef>
        <a:spcAft>
          <a:spcPct val="0"/>
        </a:spcAft>
        <a:buClr>
          <a:srgbClr val="5F5F5F"/>
        </a:buClr>
        <a:buFont typeface="Arial" charset="0"/>
        <a:buChar char="–"/>
        <a:defRPr sz="1000">
          <a:solidFill>
            <a:srgbClr val="4D4D4D"/>
          </a:solidFill>
          <a:latin typeface="+mn-lt"/>
        </a:defRPr>
      </a:lvl8pPr>
      <a:lvl9pPr marL="3606800" indent="-139700" algn="l" rtl="0" eaLnBrk="1" fontAlgn="base" hangingPunct="1">
        <a:spcBef>
          <a:spcPct val="20000"/>
        </a:spcBef>
        <a:spcAft>
          <a:spcPct val="0"/>
        </a:spcAft>
        <a:buClr>
          <a:srgbClr val="5F5F5F"/>
        </a:buClr>
        <a:buFont typeface="Arial" charset="0"/>
        <a:buChar char="–"/>
        <a:defRPr sz="1000">
          <a:solidFill>
            <a:srgbClr val="4D4D4D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25476"/>
          <a:stretch/>
        </p:blipFill>
        <p:spPr>
          <a:xfrm>
            <a:off x="3106056" y="0"/>
            <a:ext cx="9085943" cy="6858000"/>
          </a:xfrm>
          <a:prstGeom prst="rect">
            <a:avLst/>
          </a:prstGeom>
        </p:spPr>
      </p:pic>
      <p:sp>
        <p:nvSpPr>
          <p:cNvPr id="4" name="Shape 56"/>
          <p:cNvSpPr/>
          <p:nvPr/>
        </p:nvSpPr>
        <p:spPr>
          <a:xfrm>
            <a:off x="3623521" y="696566"/>
            <a:ext cx="7534702" cy="1285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6789" tIns="26789" rIns="26789" bIns="26789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Finance/Executive Committee (FEC)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 sz="1800"/>
            </a:pP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Quarterly Update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82245" y="2678339"/>
            <a:ext cx="25726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Samir Saini</a:t>
            </a:r>
          </a:p>
          <a:p>
            <a:pPr algn="ctr">
              <a:spcBef>
                <a:spcPts val="0"/>
              </a:spcBef>
            </a:pPr>
            <a:r>
              <a:rPr lang="en-US" sz="1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Chief Information Officer</a:t>
            </a:r>
            <a:br>
              <a:rPr lang="en-US" sz="1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1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5.10.17</a:t>
            </a:r>
          </a:p>
        </p:txBody>
      </p:sp>
    </p:spTree>
    <p:extLst>
      <p:ext uri="{BB962C8B-B14F-4D97-AF65-F5344CB8AC3E}">
        <p14:creationId xmlns:p14="http://schemas.microsoft.com/office/powerpoint/2010/main" val="287314315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834879" cy="686927"/>
          </a:xfrm>
        </p:spPr>
        <p:txBody>
          <a:bodyPr/>
          <a:lstStyle/>
          <a:p>
            <a:r>
              <a:rPr lang="en-US" sz="3200" dirty="0"/>
              <a:t>City Operations Services (COS)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3208601"/>
              </p:ext>
            </p:extLst>
          </p:nvPr>
        </p:nvGraphicFramePr>
        <p:xfrm>
          <a:off x="122990" y="736979"/>
          <a:ext cx="11908589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4562">
                  <a:extLst>
                    <a:ext uri="{9D8B030D-6E8A-4147-A177-3AD203B41FA5}">
                      <a16:colId xmlns:a16="http://schemas.microsoft.com/office/drawing/2014/main" val="2673636736"/>
                    </a:ext>
                  </a:extLst>
                </a:gridCol>
                <a:gridCol w="3210280">
                  <a:extLst>
                    <a:ext uri="{9D8B030D-6E8A-4147-A177-3AD203B41FA5}">
                      <a16:colId xmlns:a16="http://schemas.microsoft.com/office/drawing/2014/main" val="2625071888"/>
                    </a:ext>
                  </a:extLst>
                </a:gridCol>
                <a:gridCol w="1074821">
                  <a:extLst>
                    <a:ext uri="{9D8B030D-6E8A-4147-A177-3AD203B41FA5}">
                      <a16:colId xmlns:a16="http://schemas.microsoft.com/office/drawing/2014/main" val="3120480113"/>
                    </a:ext>
                  </a:extLst>
                </a:gridCol>
                <a:gridCol w="6448926">
                  <a:extLst>
                    <a:ext uri="{9D8B030D-6E8A-4147-A177-3AD203B41FA5}">
                      <a16:colId xmlns:a16="http://schemas.microsoft.com/office/drawing/2014/main" val="3487076254"/>
                    </a:ext>
                  </a:extLst>
                </a:gridCol>
              </a:tblGrid>
              <a:tr h="579745">
                <a:tc>
                  <a:txBody>
                    <a:bodyPr/>
                    <a:lstStyle/>
                    <a:p>
                      <a:r>
                        <a:rPr lang="en-US" dirty="0"/>
                        <a:t>COS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Depts</a:t>
                      </a:r>
                      <a:endParaRPr lang="en-US" dirty="0"/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DPW, DPCD, DPR, AWDA, 311, EO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Project Stats: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Fy17: </a:t>
                      </a:r>
                      <a:r>
                        <a:rPr lang="en-US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34</a:t>
                      </a:r>
                      <a:r>
                        <a:rPr lang="en-US" sz="2000" b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000" b="0" i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(23%)                </a:t>
                      </a:r>
                      <a:r>
                        <a:rPr lang="en-US" sz="2000" b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Completed</a:t>
                      </a:r>
                      <a:r>
                        <a:rPr lang="en-US" sz="2000" b="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: </a:t>
                      </a:r>
                      <a:r>
                        <a:rPr lang="en-US" sz="2000" b="1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17</a:t>
                      </a:r>
                      <a:r>
                        <a:rPr lang="en-US" sz="2000" b="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            Remaining: </a:t>
                      </a:r>
                      <a:r>
                        <a:rPr lang="en-US" sz="2000" b="1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17</a:t>
                      </a:r>
                      <a:r>
                        <a:rPr lang="en-US" sz="2000" b="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Fy18: Jul-Dec:</a:t>
                      </a:r>
                      <a:r>
                        <a:rPr lang="en-US" sz="2000" b="1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10            </a:t>
                      </a:r>
                      <a:r>
                        <a:rPr lang="en-US" sz="2000" b="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On-Hold: </a:t>
                      </a:r>
                      <a:r>
                        <a:rPr lang="en-US" sz="2000" b="1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20 </a:t>
                      </a:r>
                      <a:r>
                        <a:rPr lang="en-US" sz="2000" b="0" i="1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(31%)</a:t>
                      </a:r>
                      <a:endParaRPr lang="en-US" sz="2000" b="1" i="1" baseline="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1286598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62458" y="2300676"/>
            <a:ext cx="931588" cy="9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259841" y="2300676"/>
            <a:ext cx="972457" cy="91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18526" y="2275882"/>
            <a:ext cx="1002890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62458" y="1551597"/>
            <a:ext cx="4041713" cy="8282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78212" y="3186988"/>
            <a:ext cx="4513788" cy="646331"/>
          </a:xfrm>
          <a:prstGeom prst="rect">
            <a:avLst/>
          </a:prstGeom>
          <a:solidFill>
            <a:schemeClr val="accent3"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Planning: Interactive Voice Recognition (IVR) Upgrade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21206" y="1446489"/>
            <a:ext cx="2159722" cy="543278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836471" y="1964318"/>
            <a:ext cx="18246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Streetcar Mobile App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-870" t="675" r="2535" b="6081"/>
          <a:stretch/>
        </p:blipFill>
        <p:spPr>
          <a:xfrm>
            <a:off x="7729254" y="3833319"/>
            <a:ext cx="4442605" cy="2956250"/>
          </a:xfrm>
          <a:prstGeom prst="rect">
            <a:avLst/>
          </a:prstGeom>
        </p:spPr>
      </p:pic>
      <p:sp>
        <p:nvSpPr>
          <p:cNvPr id="14" name="AutoShape 2" descr="Image result for website development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6" descr="Image result for website development ic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8" descr="Image result for website development ic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661302" y="4321478"/>
            <a:ext cx="28577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n-lt"/>
              </a:rPr>
              <a:t>Websites</a:t>
            </a:r>
          </a:p>
          <a:p>
            <a:pPr algn="ctr"/>
            <a:r>
              <a:rPr lang="en-US" sz="2400" dirty="0">
                <a:latin typeface="+mn-lt"/>
              </a:rPr>
              <a:t>Partners for Homeless</a:t>
            </a:r>
          </a:p>
          <a:p>
            <a:pPr algn="ctr"/>
            <a:r>
              <a:rPr lang="en-US" sz="2400" dirty="0">
                <a:latin typeface="+mn-lt"/>
              </a:rPr>
              <a:t>Emergency</a:t>
            </a:r>
            <a:br>
              <a:rPr lang="en-US" sz="2400" dirty="0">
                <a:latin typeface="+mn-lt"/>
              </a:rPr>
            </a:br>
            <a:r>
              <a:rPr lang="en-US" sz="2400" dirty="0">
                <a:latin typeface="+mn-lt"/>
              </a:rPr>
              <a:t>Preparedness 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57380" y="1935404"/>
            <a:ext cx="1846491" cy="184303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37930" y="1434400"/>
            <a:ext cx="1865941" cy="65020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804293" y="2479186"/>
            <a:ext cx="19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+mn-lt"/>
              </a:rPr>
              <a:t>DPW Pavement Mgmt. System</a:t>
            </a:r>
            <a:endParaRPr lang="en-US" sz="1400" dirty="0">
              <a:latin typeface="+mn-lt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8954138" y="43961"/>
            <a:ext cx="2093727" cy="307777"/>
          </a:xfrm>
          <a:prstGeom prst="rect">
            <a:avLst/>
          </a:prstGeom>
          <a:solidFill>
            <a:schemeClr val="accent3">
              <a:alpha val="5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Fy17 Completed</a:t>
            </a:r>
          </a:p>
        </p:txBody>
      </p:sp>
      <p:sp>
        <p:nvSpPr>
          <p:cNvPr id="32" name="Rectangle 31"/>
          <p:cNvSpPr/>
          <p:nvPr/>
        </p:nvSpPr>
        <p:spPr bwMode="auto">
          <a:xfrm>
            <a:off x="8954137" y="393835"/>
            <a:ext cx="2093727" cy="307777"/>
          </a:xfrm>
          <a:prstGeom prst="rect">
            <a:avLst/>
          </a:prstGeom>
          <a:solidFill>
            <a:schemeClr val="bg1">
              <a:lumMod val="65000"/>
              <a:alpha val="5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Fy17 To Be Completed</a:t>
            </a:r>
          </a:p>
        </p:txBody>
      </p:sp>
      <p:pic>
        <p:nvPicPr>
          <p:cNvPr id="2050" name="Picture 2" descr="Image result for ARCGIS"/>
          <p:cNvPicPr>
            <a:picLocks noChangeAspect="1" noChangeArrowheads="1"/>
          </p:cNvPicPr>
          <p:nvPr/>
        </p:nvPicPr>
        <p:blipFill>
          <a:blip r:embed="rId1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8" y="1473386"/>
            <a:ext cx="3716667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2702" y="1801993"/>
            <a:ext cx="29544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n-lt"/>
              </a:rPr>
              <a:t>Enterprise GIS Data Migration </a:t>
            </a:r>
            <a:br>
              <a:rPr lang="en-US" sz="2400" dirty="0">
                <a:latin typeface="+mn-lt"/>
              </a:rPr>
            </a:br>
            <a:r>
              <a:rPr lang="en-US" sz="1800" dirty="0">
                <a:latin typeface="+mn-lt"/>
              </a:rPr>
              <a:t>(Planning, Public Works, Parks)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8299" y="3778435"/>
            <a:ext cx="3247415" cy="219891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07975" y="4099451"/>
            <a:ext cx="28379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>
                <a:latin typeface="Calibri"/>
              </a:rPr>
              <a:t>Document Solutions </a:t>
            </a: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14" y="3778434"/>
            <a:ext cx="2411602" cy="13930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261" y="5180543"/>
            <a:ext cx="2406019" cy="17072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 bwMode="auto">
          <a:xfrm>
            <a:off x="31831" y="5980469"/>
            <a:ext cx="3233883" cy="884877"/>
          </a:xfrm>
          <a:prstGeom prst="rect">
            <a:avLst/>
          </a:prstGeom>
          <a:solidFill>
            <a:srgbClr val="A5B87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5349" y="4998586"/>
            <a:ext cx="29203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>
                <a:latin typeface="+mn-lt"/>
              </a:rPr>
              <a:t>Partners for Homeless</a:t>
            </a:r>
            <a:br>
              <a:rPr lang="en-US" sz="2000" b="0" dirty="0">
                <a:latin typeface="+mn-lt"/>
              </a:rPr>
            </a:br>
            <a:r>
              <a:rPr lang="en-US" sz="2000" b="0" dirty="0">
                <a:latin typeface="+mn-lt"/>
              </a:rPr>
              <a:t>Human Services</a:t>
            </a:r>
            <a:br>
              <a:rPr lang="en-US" sz="2000" b="0" dirty="0">
                <a:latin typeface="+mn-lt"/>
              </a:rPr>
            </a:br>
            <a:r>
              <a:rPr lang="en-US" sz="2000" b="0" dirty="0">
                <a:latin typeface="+mn-lt"/>
              </a:rPr>
              <a:t>International Affairs</a:t>
            </a:r>
            <a:br>
              <a:rPr lang="en-US" sz="2000" b="0" dirty="0">
                <a:latin typeface="+mn-lt"/>
              </a:rPr>
            </a:br>
            <a:r>
              <a:rPr lang="en-US" sz="2000" b="0" dirty="0">
                <a:latin typeface="+mn-lt"/>
              </a:rPr>
              <a:t>Immigrant Affairs</a:t>
            </a:r>
            <a:br>
              <a:rPr lang="en-US" sz="2000" b="0" dirty="0">
                <a:latin typeface="+mn-lt"/>
              </a:rPr>
            </a:br>
            <a:r>
              <a:rPr lang="en-US" sz="2000" b="0" dirty="0">
                <a:latin typeface="+mn-lt"/>
              </a:rPr>
              <a:t>Emergency Preparedness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520818" y="4207259"/>
            <a:ext cx="19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+mn-lt"/>
              </a:rPr>
              <a:t>DWM Metal Plate</a:t>
            </a:r>
            <a:br>
              <a:rPr lang="en-US" sz="1800" dirty="0">
                <a:latin typeface="+mn-lt"/>
              </a:rPr>
            </a:br>
            <a:r>
              <a:rPr lang="en-US" sz="1800" dirty="0">
                <a:latin typeface="+mn-lt"/>
              </a:rPr>
              <a:t>Tracker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498842" y="5600339"/>
            <a:ext cx="19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+mn-lt"/>
              </a:rPr>
              <a:t>CommuteATL.com</a:t>
            </a:r>
          </a:p>
        </p:txBody>
      </p:sp>
    </p:spTree>
    <p:extLst>
      <p:ext uri="{BB962C8B-B14F-4D97-AF65-F5344CB8AC3E}">
        <p14:creationId xmlns:p14="http://schemas.microsoft.com/office/powerpoint/2010/main" val="323374425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0052"/>
            <a:ext cx="9957869" cy="666455"/>
          </a:xfrm>
        </p:spPr>
        <p:txBody>
          <a:bodyPr/>
          <a:lstStyle/>
          <a:p>
            <a:r>
              <a:rPr lang="en-US" sz="3200" dirty="0"/>
              <a:t>City Administrative Services (CAS)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6795435"/>
              </p:ext>
            </p:extLst>
          </p:nvPr>
        </p:nvGraphicFramePr>
        <p:xfrm>
          <a:off x="170757" y="716507"/>
          <a:ext cx="11908589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4562">
                  <a:extLst>
                    <a:ext uri="{9D8B030D-6E8A-4147-A177-3AD203B41FA5}">
                      <a16:colId xmlns:a16="http://schemas.microsoft.com/office/drawing/2014/main" val="2673636736"/>
                    </a:ext>
                  </a:extLst>
                </a:gridCol>
                <a:gridCol w="3386743">
                  <a:extLst>
                    <a:ext uri="{9D8B030D-6E8A-4147-A177-3AD203B41FA5}">
                      <a16:colId xmlns:a16="http://schemas.microsoft.com/office/drawing/2014/main" val="2625071888"/>
                    </a:ext>
                  </a:extLst>
                </a:gridCol>
                <a:gridCol w="1026694">
                  <a:extLst>
                    <a:ext uri="{9D8B030D-6E8A-4147-A177-3AD203B41FA5}">
                      <a16:colId xmlns:a16="http://schemas.microsoft.com/office/drawing/2014/main" val="3120480113"/>
                    </a:ext>
                  </a:extLst>
                </a:gridCol>
                <a:gridCol w="6320590">
                  <a:extLst>
                    <a:ext uri="{9D8B030D-6E8A-4147-A177-3AD203B41FA5}">
                      <a16:colId xmlns:a16="http://schemas.microsoft.com/office/drawing/2014/main" val="3487076254"/>
                    </a:ext>
                  </a:extLst>
                </a:gridCol>
              </a:tblGrid>
              <a:tr h="579745">
                <a:tc>
                  <a:txBody>
                    <a:bodyPr/>
                    <a:lstStyle/>
                    <a:p>
                      <a:r>
                        <a:rPr lang="en-US" dirty="0"/>
                        <a:t>CAS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Depts</a:t>
                      </a:r>
                      <a:endParaRPr lang="en-US" dirty="0"/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DOF, DOP, DHR, DOL, Council Ethics, Audit, OCC,</a:t>
                      </a:r>
                      <a:r>
                        <a:rPr lang="en-US" sz="2000" b="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Safety</a:t>
                      </a:r>
                      <a:endParaRPr lang="en-US" sz="2000" b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Project Stats: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Fy17: </a:t>
                      </a:r>
                      <a:r>
                        <a:rPr lang="en-US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21</a:t>
                      </a:r>
                      <a:r>
                        <a:rPr lang="en-US" sz="2000" b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000" b="0" i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(14%)           </a:t>
                      </a:r>
                      <a:r>
                        <a:rPr lang="en-US" sz="2000" b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Completed</a:t>
                      </a:r>
                      <a:r>
                        <a:rPr lang="en-US" sz="2000" b="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: </a:t>
                      </a:r>
                      <a:r>
                        <a:rPr lang="en-US" sz="2000" b="1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13</a:t>
                      </a:r>
                      <a:r>
                        <a:rPr lang="en-US" sz="2000" b="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          Remaining: </a:t>
                      </a:r>
                      <a:r>
                        <a:rPr lang="en-US" sz="2000" b="1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8</a:t>
                      </a:r>
                      <a:r>
                        <a:rPr lang="en-US" sz="2000" b="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   </a:t>
                      </a:r>
                    </a:p>
                    <a:p>
                      <a:r>
                        <a:rPr lang="en-US" sz="2000" b="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Fy18 Jul-Dec:</a:t>
                      </a:r>
                      <a:r>
                        <a:rPr lang="en-US" sz="2000" b="1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7                    </a:t>
                      </a:r>
                      <a:r>
                        <a:rPr lang="en-US" sz="2000" b="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On-Hold: </a:t>
                      </a:r>
                      <a:r>
                        <a:rPr lang="en-US" sz="2000" b="1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5 </a:t>
                      </a:r>
                      <a:r>
                        <a:rPr lang="en-US" sz="2000" b="0" i="1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(8%)</a:t>
                      </a:r>
                      <a:endParaRPr lang="en-US" sz="2000" b="1" i="1" baseline="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1286598"/>
                  </a:ext>
                </a:extLst>
              </a:tr>
            </a:tbl>
          </a:graphicData>
        </a:graphic>
      </p:graphicFrame>
      <p:sp>
        <p:nvSpPr>
          <p:cNvPr id="16" name="Rectangle 15"/>
          <p:cNvSpPr/>
          <p:nvPr/>
        </p:nvSpPr>
        <p:spPr bwMode="auto">
          <a:xfrm>
            <a:off x="8954138" y="43961"/>
            <a:ext cx="2093727" cy="307777"/>
          </a:xfrm>
          <a:prstGeom prst="rect">
            <a:avLst/>
          </a:prstGeom>
          <a:solidFill>
            <a:schemeClr val="accent3">
              <a:alpha val="5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Fy17 Completed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8954137" y="393835"/>
            <a:ext cx="2093727" cy="307777"/>
          </a:xfrm>
          <a:prstGeom prst="rect">
            <a:avLst/>
          </a:prstGeom>
          <a:solidFill>
            <a:schemeClr val="bg1">
              <a:lumMod val="65000"/>
              <a:alpha val="5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Fy17 To Be Completed</a:t>
            </a:r>
          </a:p>
        </p:txBody>
      </p:sp>
      <p:pic>
        <p:nvPicPr>
          <p:cNvPr id="3074" name="Picture 2" descr="Image result for oracle enterprise performance management system hyperion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7" y="1566558"/>
            <a:ext cx="3269855" cy="32698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53669" y="2179940"/>
            <a:ext cx="22542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n-lt"/>
              </a:rPr>
              <a:t>Finance Hyperion Budget Enhancements</a:t>
            </a:r>
          </a:p>
        </p:txBody>
      </p:sp>
      <p:pic>
        <p:nvPicPr>
          <p:cNvPr id="3076" name="Picture 4" descr="Image result for Oracle HRIS"/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6" y="4918962"/>
            <a:ext cx="3243046" cy="18669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81281" y="5270965"/>
            <a:ext cx="2254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n-lt"/>
              </a:rPr>
              <a:t>Reporting</a:t>
            </a:r>
            <a:br>
              <a:rPr lang="en-US" sz="2400" dirty="0">
                <a:latin typeface="+mn-lt"/>
              </a:rPr>
            </a:br>
            <a:r>
              <a:rPr lang="en-US" sz="2400" dirty="0">
                <a:latin typeface="+mn-lt"/>
              </a:rPr>
              <a:t>Automation</a:t>
            </a:r>
          </a:p>
        </p:txBody>
      </p:sp>
      <p:pic>
        <p:nvPicPr>
          <p:cNvPr id="3078" name="Picture 6" descr="Image result for kronos screenshot"/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437" y="1566558"/>
            <a:ext cx="4527820" cy="30185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322" y="1566557"/>
            <a:ext cx="1591057" cy="10822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437" y="4585105"/>
            <a:ext cx="4527820" cy="22007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4224182" y="2364605"/>
            <a:ext cx="29095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+mn-lt"/>
              </a:rPr>
              <a:t>Kronos</a:t>
            </a:r>
            <a:br>
              <a:rPr lang="en-US" sz="3600" dirty="0">
                <a:latin typeface="+mn-lt"/>
              </a:rPr>
            </a:br>
            <a:r>
              <a:rPr lang="en-US" sz="3600" dirty="0">
                <a:latin typeface="+mn-lt"/>
              </a:rPr>
              <a:t>Timekeeping</a:t>
            </a:r>
          </a:p>
        </p:txBody>
      </p:sp>
      <p:pic>
        <p:nvPicPr>
          <p:cNvPr id="3080" name="Picture 8" descr="Image result for Oracle R12"/>
          <p:cNvPicPr>
            <a:picLocks noChangeAspect="1" noChangeArrowheads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372" y="1566557"/>
            <a:ext cx="4285939" cy="23377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 result for Oracle HCM Cloud"/>
          <p:cNvPicPr>
            <a:picLocks noChangeAspect="1" noChangeArrowheads="1"/>
          </p:cNvPicPr>
          <p:nvPr/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201" y="3883006"/>
            <a:ext cx="4260225" cy="29028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713468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239" y="2061563"/>
            <a:ext cx="5336882" cy="47964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27" y="50052"/>
            <a:ext cx="9834879" cy="727870"/>
          </a:xfrm>
        </p:spPr>
        <p:txBody>
          <a:bodyPr/>
          <a:lstStyle/>
          <a:p>
            <a:r>
              <a:rPr lang="en-US" sz="3200" dirty="0"/>
              <a:t>Watershed Management Services (WMS)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674226"/>
              </p:ext>
            </p:extLst>
          </p:nvPr>
        </p:nvGraphicFramePr>
        <p:xfrm>
          <a:off x="191229" y="777922"/>
          <a:ext cx="11908589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4562">
                  <a:extLst>
                    <a:ext uri="{9D8B030D-6E8A-4147-A177-3AD203B41FA5}">
                      <a16:colId xmlns:a16="http://schemas.microsoft.com/office/drawing/2014/main" val="2673636736"/>
                    </a:ext>
                  </a:extLst>
                </a:gridCol>
                <a:gridCol w="3386743">
                  <a:extLst>
                    <a:ext uri="{9D8B030D-6E8A-4147-A177-3AD203B41FA5}">
                      <a16:colId xmlns:a16="http://schemas.microsoft.com/office/drawing/2014/main" val="2625071888"/>
                    </a:ext>
                  </a:extLst>
                </a:gridCol>
                <a:gridCol w="1026694">
                  <a:extLst>
                    <a:ext uri="{9D8B030D-6E8A-4147-A177-3AD203B41FA5}">
                      <a16:colId xmlns:a16="http://schemas.microsoft.com/office/drawing/2014/main" val="3120480113"/>
                    </a:ext>
                  </a:extLst>
                </a:gridCol>
                <a:gridCol w="6320590">
                  <a:extLst>
                    <a:ext uri="{9D8B030D-6E8A-4147-A177-3AD203B41FA5}">
                      <a16:colId xmlns:a16="http://schemas.microsoft.com/office/drawing/2014/main" val="3487076254"/>
                    </a:ext>
                  </a:extLst>
                </a:gridCol>
              </a:tblGrid>
              <a:tr h="579745">
                <a:tc>
                  <a:txBody>
                    <a:bodyPr/>
                    <a:lstStyle/>
                    <a:p>
                      <a:r>
                        <a:rPr lang="en-US" dirty="0"/>
                        <a:t>WMS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Depts</a:t>
                      </a:r>
                      <a:endParaRPr lang="en-US" dirty="0"/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DWM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Project Stats: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Fy17: </a:t>
                      </a:r>
                      <a:r>
                        <a:rPr lang="en-US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5</a:t>
                      </a:r>
                      <a:r>
                        <a:rPr lang="en-US" sz="2000" b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000" b="0" i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(3%)           </a:t>
                      </a:r>
                      <a:r>
                        <a:rPr lang="en-US" sz="2000" b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Completed</a:t>
                      </a:r>
                      <a:r>
                        <a:rPr lang="en-US" sz="2000" b="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: </a:t>
                      </a:r>
                      <a:r>
                        <a:rPr lang="en-US" sz="2000" b="1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2</a:t>
                      </a:r>
                      <a:r>
                        <a:rPr lang="en-US" sz="2000" b="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          Remaining: </a:t>
                      </a:r>
                      <a:r>
                        <a:rPr lang="en-US" sz="2000" b="1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3</a:t>
                      </a:r>
                      <a:r>
                        <a:rPr lang="en-US" sz="2000" b="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   </a:t>
                      </a:r>
                    </a:p>
                    <a:p>
                      <a:r>
                        <a:rPr lang="en-US" sz="2000" b="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Fy18 Jul-Dec:</a:t>
                      </a:r>
                      <a:r>
                        <a:rPr lang="en-US" sz="2000" b="1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1      </a:t>
                      </a:r>
                      <a:r>
                        <a:rPr lang="en-US" sz="2000" b="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On-Hold: </a:t>
                      </a:r>
                      <a:r>
                        <a:rPr lang="en-US" sz="2000" b="1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11 </a:t>
                      </a:r>
                      <a:r>
                        <a:rPr lang="en-US" sz="2000" b="0" i="1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(17%)</a:t>
                      </a:r>
                      <a:endParaRPr lang="en-US" sz="2000" b="1" i="1" baseline="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1286598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180" y="1820101"/>
            <a:ext cx="3429000" cy="8572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73124" y="4841131"/>
            <a:ext cx="42668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Payment</a:t>
            </a:r>
            <a:br>
              <a:rPr lang="en-US" sz="3200" dirty="0"/>
            </a:br>
            <a:r>
              <a:rPr lang="en-US" sz="3200" dirty="0"/>
              <a:t>Gateway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56" y="1709721"/>
            <a:ext cx="5568089" cy="34127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8954138" y="43961"/>
            <a:ext cx="2093727" cy="307777"/>
          </a:xfrm>
          <a:prstGeom prst="rect">
            <a:avLst/>
          </a:prstGeom>
          <a:solidFill>
            <a:schemeClr val="accent3">
              <a:alpha val="5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Fy17 Completed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8954137" y="393835"/>
            <a:ext cx="2093727" cy="307777"/>
          </a:xfrm>
          <a:prstGeom prst="rect">
            <a:avLst/>
          </a:prstGeom>
          <a:solidFill>
            <a:schemeClr val="bg1">
              <a:lumMod val="65000"/>
              <a:alpha val="5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Fy17 To Be Completed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0683" y="4929078"/>
            <a:ext cx="39486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n-lt"/>
              </a:rPr>
              <a:t>Maximo Vertical Asset Inventory Consolidation</a:t>
            </a:r>
          </a:p>
        </p:txBody>
      </p:sp>
    </p:spTree>
    <p:extLst>
      <p:ext uri="{BB962C8B-B14F-4D97-AF65-F5344CB8AC3E}">
        <p14:creationId xmlns:p14="http://schemas.microsoft.com/office/powerpoint/2010/main" val="1535477080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/>
          <p:cNvCxnSpPr/>
          <p:nvPr/>
        </p:nvCxnSpPr>
        <p:spPr>
          <a:xfrm flipV="1">
            <a:off x="152400" y="902080"/>
            <a:ext cx="12192000" cy="5996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3"/>
          <p:cNvSpPr txBox="1">
            <a:spLocks/>
          </p:cNvSpPr>
          <p:nvPr/>
        </p:nvSpPr>
        <p:spPr>
          <a:xfrm>
            <a:off x="129969" y="264306"/>
            <a:ext cx="8767287" cy="67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0" dirty="0">
                <a:latin typeface="+mn-lt"/>
              </a:rPr>
              <a:t>Digital Inclusion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0062" y="968251"/>
            <a:ext cx="6219877" cy="1385537"/>
          </a:xfrm>
          <a:prstGeom prst="rect">
            <a:avLst/>
          </a:prstGeom>
        </p:spPr>
      </p:pic>
      <p:sp>
        <p:nvSpPr>
          <p:cNvPr id="24" name="Content Placeholder 7"/>
          <p:cNvSpPr>
            <a:spLocks noGrp="1"/>
          </p:cNvSpPr>
          <p:nvPr>
            <p:ph sz="half" idx="4294967295"/>
          </p:nvPr>
        </p:nvSpPr>
        <p:spPr>
          <a:xfrm>
            <a:off x="5834619" y="5457215"/>
            <a:ext cx="6250474" cy="1212096"/>
          </a:xfrm>
          <a:prstGeom prst="rect">
            <a:avLst/>
          </a:prstGeom>
          <a:ln>
            <a:noFill/>
          </a:ln>
        </p:spPr>
        <p:txBody>
          <a:bodyPr anchor="ctr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Google Fiber, a National Sponsor of ConnectHome, partnered with the COA to leverage labs that are already in the recreation centers to bridge the divide and reach a larger group in the community. </a:t>
            </a:r>
          </a:p>
        </p:txBody>
      </p:sp>
      <p:sp>
        <p:nvSpPr>
          <p:cNvPr id="25" name="Content Placeholder 6"/>
          <p:cNvSpPr>
            <a:spLocks noGrp="1"/>
          </p:cNvSpPr>
          <p:nvPr>
            <p:ph sz="half" idx="1"/>
          </p:nvPr>
        </p:nvSpPr>
        <p:spPr>
          <a:xfrm>
            <a:off x="152400" y="962041"/>
            <a:ext cx="5777663" cy="1363460"/>
          </a:xfrm>
          <a:ln w="28575">
            <a:solidFill>
              <a:schemeClr val="bg1">
                <a:lumMod val="85000"/>
              </a:schemeClr>
            </a:solidFill>
          </a:ln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sz="2100" b="1" cap="small" dirty="0"/>
              <a:t>ConnectHome Pilot Initiative </a:t>
            </a:r>
          </a:p>
          <a:p>
            <a:pPr marL="0" lvl="2" indent="0">
              <a:buNone/>
            </a:pPr>
            <a:r>
              <a:rPr lang="en-US" sz="2100" dirty="0"/>
              <a:t>7’ tablet w/Bluetooth keyboard, 12 months </a:t>
            </a:r>
          </a:p>
          <a:p>
            <a:pPr marL="0" lvl="2" indent="0">
              <a:buNone/>
            </a:pPr>
            <a:r>
              <a:rPr lang="en-US" sz="2100" dirty="0"/>
              <a:t>internet, digital literacy training</a:t>
            </a:r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0596267"/>
              </p:ext>
            </p:extLst>
          </p:nvPr>
        </p:nvGraphicFramePr>
        <p:xfrm>
          <a:off x="75229" y="2387626"/>
          <a:ext cx="5759389" cy="4281685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3082375">
                  <a:extLst>
                    <a:ext uri="{9D8B030D-6E8A-4147-A177-3AD203B41FA5}">
                      <a16:colId xmlns:a16="http://schemas.microsoft.com/office/drawing/2014/main" val="4102102135"/>
                    </a:ext>
                  </a:extLst>
                </a:gridCol>
                <a:gridCol w="1270216">
                  <a:extLst>
                    <a:ext uri="{9D8B030D-6E8A-4147-A177-3AD203B41FA5}">
                      <a16:colId xmlns:a16="http://schemas.microsoft.com/office/drawing/2014/main" val="2717249241"/>
                    </a:ext>
                  </a:extLst>
                </a:gridCol>
                <a:gridCol w="1406798">
                  <a:extLst>
                    <a:ext uri="{9D8B030D-6E8A-4147-A177-3AD203B41FA5}">
                      <a16:colId xmlns:a16="http://schemas.microsoft.com/office/drawing/2014/main" val="3605224137"/>
                    </a:ext>
                  </a:extLst>
                </a:gridCol>
              </a:tblGrid>
              <a:tr h="64696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Community Name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# Families Served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# Kids Served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1001879"/>
                  </a:ext>
                </a:extLst>
              </a:tr>
              <a:tr h="526219">
                <a:tc>
                  <a:txBody>
                    <a:bodyPr/>
                    <a:lstStyle/>
                    <a:p>
                      <a:r>
                        <a:rPr lang="en-US" sz="1300" dirty="0"/>
                        <a:t>Martin Street</a:t>
                      </a:r>
                      <a:r>
                        <a:rPr lang="en-US" sz="1300" baseline="0" dirty="0"/>
                        <a:t> Plaza Apartments</a:t>
                      </a:r>
                    </a:p>
                    <a:p>
                      <a:r>
                        <a:rPr lang="en-US" sz="1300" baseline="0" dirty="0"/>
                        <a:t>(AHA Family Community)</a:t>
                      </a:r>
                      <a:endParaRPr lang="en-US" sz="13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1601235"/>
                  </a:ext>
                </a:extLst>
              </a:tr>
              <a:tr h="546789">
                <a:tc>
                  <a:txBody>
                    <a:bodyPr/>
                    <a:lstStyle/>
                    <a:p>
                      <a:r>
                        <a:rPr lang="en-US" sz="1300" dirty="0"/>
                        <a:t>Adamsville Afterschool</a:t>
                      </a:r>
                      <a:r>
                        <a:rPr lang="en-US" sz="1300" baseline="0" dirty="0"/>
                        <a:t> Program</a:t>
                      </a:r>
                    </a:p>
                    <a:p>
                      <a:r>
                        <a:rPr lang="en-US" sz="1300" baseline="0" dirty="0"/>
                        <a:t>(Centers of Hope)</a:t>
                      </a:r>
                      <a:endParaRPr lang="en-US" sz="13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7237855"/>
                  </a:ext>
                </a:extLst>
              </a:tr>
              <a:tr h="546789">
                <a:tc>
                  <a:txBody>
                    <a:bodyPr/>
                    <a:lstStyle/>
                    <a:p>
                      <a:r>
                        <a:rPr lang="en-US" sz="1300" dirty="0"/>
                        <a:t>Westminster</a:t>
                      </a:r>
                      <a:r>
                        <a:rPr lang="en-US" sz="1300" baseline="0" dirty="0"/>
                        <a:t> Apartments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300" kern="1200" baseline="0" dirty="0"/>
                        <a:t>(AHA Family Community)</a:t>
                      </a:r>
                      <a:endParaRPr lang="en-US" sz="1300" i="1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9560006"/>
                  </a:ext>
                </a:extLst>
              </a:tr>
              <a:tr h="546789">
                <a:tc>
                  <a:txBody>
                    <a:bodyPr/>
                    <a:lstStyle/>
                    <a:p>
                      <a:r>
                        <a:rPr lang="en-US" sz="1300" dirty="0"/>
                        <a:t>Welcoming</a:t>
                      </a:r>
                      <a:r>
                        <a:rPr lang="en-US" sz="1300" baseline="0" dirty="0"/>
                        <a:t> Atlanta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300" kern="1200" baseline="0" dirty="0"/>
                        <a:t>(Office of Immigrant Affairs)</a:t>
                      </a:r>
                      <a:endParaRPr lang="en-US" sz="1300" i="1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2134879"/>
                  </a:ext>
                </a:extLst>
              </a:tr>
              <a:tr h="546789">
                <a:tc>
                  <a:txBody>
                    <a:bodyPr/>
                    <a:lstStyle/>
                    <a:p>
                      <a:r>
                        <a:rPr lang="en-US" sz="1300" dirty="0"/>
                        <a:t>West Highlands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300" kern="1200" baseline="0" dirty="0"/>
                        <a:t>(AHA Mixed-Income Community)</a:t>
                      </a:r>
                      <a:endParaRPr lang="en-US" sz="1300" i="1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2381202"/>
                  </a:ext>
                </a:extLst>
              </a:tr>
              <a:tr h="546789">
                <a:tc>
                  <a:txBody>
                    <a:bodyPr/>
                    <a:lstStyle/>
                    <a:p>
                      <a:r>
                        <a:rPr lang="en-US" sz="1300" dirty="0"/>
                        <a:t>LAPPS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300" kern="1200" baseline="0" dirty="0"/>
                        <a:t>(APS-ESOL)</a:t>
                      </a:r>
                      <a:endParaRPr lang="en-US" sz="1300" i="1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7369092"/>
                  </a:ext>
                </a:extLst>
              </a:tr>
              <a:tr h="37455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974273"/>
                  </a:ext>
                </a:extLst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2281500"/>
              </p:ext>
            </p:extLst>
          </p:nvPr>
        </p:nvGraphicFramePr>
        <p:xfrm>
          <a:off x="5930063" y="2397883"/>
          <a:ext cx="6219876" cy="307848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422264">
                  <a:extLst>
                    <a:ext uri="{9D8B030D-6E8A-4147-A177-3AD203B41FA5}">
                      <a16:colId xmlns:a16="http://schemas.microsoft.com/office/drawing/2014/main" val="4102102135"/>
                    </a:ext>
                  </a:extLst>
                </a:gridCol>
                <a:gridCol w="1352545">
                  <a:extLst>
                    <a:ext uri="{9D8B030D-6E8A-4147-A177-3AD203B41FA5}">
                      <a16:colId xmlns:a16="http://schemas.microsoft.com/office/drawing/2014/main" val="2717249241"/>
                    </a:ext>
                  </a:extLst>
                </a:gridCol>
                <a:gridCol w="2175227">
                  <a:extLst>
                    <a:ext uri="{9D8B030D-6E8A-4147-A177-3AD203B41FA5}">
                      <a16:colId xmlns:a16="http://schemas.microsoft.com/office/drawing/2014/main" val="3605224137"/>
                    </a:ext>
                  </a:extLst>
                </a:gridCol>
                <a:gridCol w="1269840">
                  <a:extLst>
                    <a:ext uri="{9D8B030D-6E8A-4147-A177-3AD203B41FA5}">
                      <a16:colId xmlns:a16="http://schemas.microsoft.com/office/drawing/2014/main" val="866598049"/>
                    </a:ext>
                  </a:extLst>
                </a:gridCol>
              </a:tblGrid>
              <a:tr h="501185">
                <a:tc>
                  <a:txBody>
                    <a:bodyPr/>
                    <a:lstStyle/>
                    <a:p>
                      <a:r>
                        <a:rPr lang="en-US" sz="1600" dirty="0"/>
                        <a:t>Recreation Center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# Google Chrome</a:t>
                      </a:r>
                      <a:r>
                        <a:rPr lang="en-US" sz="1600" baseline="0" dirty="0"/>
                        <a:t> Computers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Updates Made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Date Completed</a:t>
                      </a:r>
                    </a:p>
                  </a:txBody>
                  <a:tcPr marR="0"/>
                </a:tc>
                <a:extLst>
                  <a:ext uri="{0D108BD9-81ED-4DB2-BD59-A6C34878D82A}">
                    <a16:rowId xmlns:a16="http://schemas.microsoft.com/office/drawing/2014/main" val="3341001879"/>
                  </a:ext>
                </a:extLst>
              </a:tr>
              <a:tr h="250908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Adamsville</a:t>
                      </a:r>
                      <a:endParaRPr lang="en-US" sz="2000" b="1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Paint, New Furniture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4/11/17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1601235"/>
                  </a:ext>
                </a:extLst>
              </a:tr>
              <a:tr h="250908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</a:rPr>
                        <a:t>Rosel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</a:rPr>
                        <a:t>Fann</a:t>
                      </a:r>
                      <a:endParaRPr lang="en-US" sz="2000" b="1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Paint, New Furniture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4/11/17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7237855"/>
                  </a:ext>
                </a:extLst>
              </a:tr>
              <a:tr h="445498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Pittman</a:t>
                      </a:r>
                      <a:endParaRPr lang="en-US" sz="2000" b="1" i="1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Paint, New Computer, Tables/Chairs, New Furniture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4/17/17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9560006"/>
                  </a:ext>
                </a:extLst>
              </a:tr>
              <a:tr h="445498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South Bend</a:t>
                      </a:r>
                      <a:endParaRPr lang="en-US" sz="2000" b="1" i="1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Paint, New Computer, Tables/Chairs, New Furniture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5/28/17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73690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9629927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3"/>
          <p:cNvSpPr txBox="1">
            <a:spLocks/>
          </p:cNvSpPr>
          <p:nvPr/>
        </p:nvSpPr>
        <p:spPr>
          <a:xfrm>
            <a:off x="129969" y="264306"/>
            <a:ext cx="10487231" cy="67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0" dirty="0" err="1">
                <a:latin typeface="+mn-lt"/>
              </a:rPr>
              <a:t>SmartATL</a:t>
            </a:r>
            <a:r>
              <a:rPr lang="en-US" sz="3600" b="0" dirty="0">
                <a:latin typeface="+mn-lt"/>
              </a:rPr>
              <a:t> – North Ave Smart Corridor Demonstration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0" y="749680"/>
            <a:ext cx="12192000" cy="5996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50888" y="1723048"/>
            <a:ext cx="12330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North Avenue </a:t>
            </a:r>
          </a:p>
          <a:p>
            <a:pPr algn="ctr"/>
            <a:r>
              <a:rPr lang="en-US" sz="1350" dirty="0"/>
              <a:t>Smart Corridor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4516" y="1130474"/>
            <a:ext cx="12142967" cy="1833930"/>
            <a:chOff x="0" y="2447072"/>
            <a:chExt cx="12191999" cy="249589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1" t="32488" r="2128" b="36901"/>
            <a:stretch/>
          </p:blipFill>
          <p:spPr>
            <a:xfrm>
              <a:off x="0" y="2447072"/>
              <a:ext cx="12191999" cy="249589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8" descr="http://www.clipartbest.com/cliparts/4cb/Kj9/4cbKj9zcg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73" r="32376"/>
            <a:stretch/>
          </p:blipFill>
          <p:spPr bwMode="auto">
            <a:xfrm>
              <a:off x="297691" y="3876719"/>
              <a:ext cx="76125" cy="2345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http://www.clipartbest.com/cliparts/4cb/Kj9/4cbKj9zcg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73" r="32376"/>
            <a:stretch/>
          </p:blipFill>
          <p:spPr bwMode="auto">
            <a:xfrm>
              <a:off x="1455744" y="3683036"/>
              <a:ext cx="76125" cy="2345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8" descr="http://www.clipartbest.com/cliparts/4cb/Kj9/4cbKj9zcg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73" r="32376"/>
            <a:stretch/>
          </p:blipFill>
          <p:spPr bwMode="auto">
            <a:xfrm>
              <a:off x="2400557" y="3503683"/>
              <a:ext cx="76125" cy="2345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8" descr="http://www.clipartbest.com/cliparts/4cb/Kj9/4cbKj9zcg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73" r="32376"/>
            <a:stretch/>
          </p:blipFill>
          <p:spPr bwMode="auto">
            <a:xfrm>
              <a:off x="3457978" y="3503683"/>
              <a:ext cx="76125" cy="2345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 descr="http://www.clipartbest.com/cliparts/4cb/Kj9/4cbKj9zcg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73" r="32376"/>
            <a:stretch/>
          </p:blipFill>
          <p:spPr bwMode="auto">
            <a:xfrm>
              <a:off x="4220096" y="3497615"/>
              <a:ext cx="76125" cy="2345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8" descr="http://www.clipartbest.com/cliparts/4cb/Kj9/4cbKj9zcg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73" r="32376"/>
            <a:stretch/>
          </p:blipFill>
          <p:spPr bwMode="auto">
            <a:xfrm>
              <a:off x="4599916" y="3495527"/>
              <a:ext cx="76125" cy="2345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8" descr="http://www.clipartbest.com/cliparts/4cb/Kj9/4cbKj9zcg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73" r="32376"/>
            <a:stretch/>
          </p:blipFill>
          <p:spPr bwMode="auto">
            <a:xfrm>
              <a:off x="5173361" y="3503683"/>
              <a:ext cx="76125" cy="2345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8" descr="http://www.clipartbest.com/cliparts/4cb/Kj9/4cbKj9zcg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73" r="32376"/>
            <a:stretch/>
          </p:blipFill>
          <p:spPr bwMode="auto">
            <a:xfrm>
              <a:off x="5566583" y="3497615"/>
              <a:ext cx="76125" cy="2345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8" descr="http://www.clipartbest.com/cliparts/4cb/Kj9/4cbKj9zcg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73" r="32376"/>
            <a:stretch/>
          </p:blipFill>
          <p:spPr bwMode="auto">
            <a:xfrm>
              <a:off x="5959805" y="3503683"/>
              <a:ext cx="76125" cy="2345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8" descr="http://www.clipartbest.com/cliparts/4cb/Kj9/4cbKj9zcg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73" r="32376"/>
            <a:stretch/>
          </p:blipFill>
          <p:spPr bwMode="auto">
            <a:xfrm>
              <a:off x="6975831" y="3507056"/>
              <a:ext cx="76125" cy="2345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8" descr="http://www.clipartbest.com/cliparts/4cb/Kj9/4cbKj9zcg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73" r="32376"/>
            <a:stretch/>
          </p:blipFill>
          <p:spPr bwMode="auto">
            <a:xfrm>
              <a:off x="8233326" y="3507056"/>
              <a:ext cx="76125" cy="2345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8" descr="http://www.clipartbest.com/cliparts/4cb/Kj9/4cbKj9zcg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73" r="32376"/>
            <a:stretch/>
          </p:blipFill>
          <p:spPr bwMode="auto">
            <a:xfrm>
              <a:off x="9916358" y="3553955"/>
              <a:ext cx="76125" cy="2345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8" descr="http://www.clipartbest.com/cliparts/4cb/Kj9/4cbKj9zcg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73" r="32376"/>
            <a:stretch/>
          </p:blipFill>
          <p:spPr bwMode="auto">
            <a:xfrm>
              <a:off x="11532358" y="3574653"/>
              <a:ext cx="76125" cy="2345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8" descr="http://www.clipartbest.com/cliparts/4cb/Kj9/4cbKj9zcg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73" r="32376"/>
            <a:stretch/>
          </p:blipFill>
          <p:spPr bwMode="auto">
            <a:xfrm>
              <a:off x="3769594" y="3507056"/>
              <a:ext cx="76125" cy="2345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8" descr="http://www.clipartbest.com/cliparts/4cb/Kj9/4cbKj9zcg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73" r="32376"/>
            <a:stretch/>
          </p:blipFill>
          <p:spPr bwMode="auto">
            <a:xfrm>
              <a:off x="9501981" y="3555560"/>
              <a:ext cx="76125" cy="2345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8" descr="http://www.clipartbest.com/cliparts/4cb/Kj9/4cbKj9zcg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73" r="32376"/>
            <a:stretch/>
          </p:blipFill>
          <p:spPr bwMode="auto">
            <a:xfrm>
              <a:off x="4003675" y="3495526"/>
              <a:ext cx="76125" cy="2345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8" descr="http://www.clipartbest.com/cliparts/4cb/Kj9/4cbKj9zcg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73" r="32376"/>
            <a:stretch/>
          </p:blipFill>
          <p:spPr bwMode="auto">
            <a:xfrm>
              <a:off x="7726147" y="3508953"/>
              <a:ext cx="76125" cy="2345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8" descr="http://www.clipartbest.com/cliparts/4cb/Kj9/4cbKj9zcg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73" r="32376"/>
            <a:stretch/>
          </p:blipFill>
          <p:spPr bwMode="auto">
            <a:xfrm>
              <a:off x="8484379" y="3508953"/>
              <a:ext cx="76125" cy="2345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Rectangle 39"/>
          <p:cNvSpPr/>
          <p:nvPr/>
        </p:nvSpPr>
        <p:spPr>
          <a:xfrm>
            <a:off x="1055830" y="1388640"/>
            <a:ext cx="99883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0" dirty="0"/>
              <a:t>A public demonstration and “living lab” to showcase how </a:t>
            </a:r>
            <a:r>
              <a:rPr lang="en-US" sz="2800" b="0" dirty="0" err="1"/>
              <a:t>IoT</a:t>
            </a:r>
            <a:r>
              <a:rPr lang="en-US" sz="2800" b="0" dirty="0"/>
              <a:t> and Big Data analytics can be used in improve the corridor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314914" y="3544376"/>
            <a:ext cx="3358336" cy="1200329"/>
            <a:chOff x="725743" y="1380899"/>
            <a:chExt cx="3669146" cy="1600437"/>
          </a:xfrm>
        </p:grpSpPr>
        <p:pic>
          <p:nvPicPr>
            <p:cNvPr id="42" name="Picture 41" descr="&lt;strong&gt;wifi&lt;/strong&gt;-&lt;strong&gt;symbol&lt;/strong&gt;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743" y="1718260"/>
              <a:ext cx="617434" cy="658322"/>
            </a:xfrm>
            <a:prstGeom prst="rect">
              <a:avLst/>
            </a:prstGeom>
          </p:spPr>
        </p:pic>
        <p:sp>
          <p:nvSpPr>
            <p:cNvPr id="43" name="Rectangle 42"/>
            <p:cNvSpPr/>
            <p:nvPr/>
          </p:nvSpPr>
          <p:spPr>
            <a:xfrm>
              <a:off x="1468151" y="1380899"/>
              <a:ext cx="2926738" cy="16004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/>
                <a:t>First-ever high-speed public WIFI </a:t>
              </a:r>
              <a:r>
                <a:rPr lang="en-US" dirty="0"/>
                <a:t>on a City of Atlanta corridor</a:t>
              </a: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4772868" y="3605050"/>
            <a:ext cx="27132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100+ IoT sensors </a:t>
            </a:r>
            <a:r>
              <a:rPr lang="en-US" dirty="0"/>
              <a:t>(see, hear, smell) along 5 miles, 18 signalized intersections)</a:t>
            </a:r>
          </a:p>
        </p:txBody>
      </p:sp>
      <p:pic>
        <p:nvPicPr>
          <p:cNvPr id="45" name="Picture 2" descr="https://s3.amazonaws.com/kinlane-productions/bw-icons/bw-surveillance-camera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99938" y="3792002"/>
            <a:ext cx="449737" cy="232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https://encrypted-tbn3.gstatic.com/images?q=tbn:ANd9GcSNErduHASX0aXVylcrxDT5DQ6acRcKNgVX25tH8fjv8xDJcBDpBw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54147" y="4040998"/>
            <a:ext cx="362107" cy="250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Group 46"/>
          <p:cNvGrpSpPr/>
          <p:nvPr/>
        </p:nvGrpSpPr>
        <p:grpSpPr>
          <a:xfrm>
            <a:off x="221001" y="5029484"/>
            <a:ext cx="3533759" cy="1200329"/>
            <a:chOff x="4229927" y="2838923"/>
            <a:chExt cx="3625320" cy="1600437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8">
              <a:biLevel thresh="50000"/>
            </a:blip>
            <a:stretch>
              <a:fillRect/>
            </a:stretch>
          </p:blipFill>
          <p:spPr>
            <a:xfrm>
              <a:off x="4229927" y="2952710"/>
              <a:ext cx="689491" cy="690849"/>
            </a:xfrm>
            <a:prstGeom prst="ellipse">
              <a:avLst/>
            </a:prstGeom>
          </p:spPr>
        </p:pic>
        <p:sp>
          <p:nvSpPr>
            <p:cNvPr id="49" name="Rectangle 48"/>
            <p:cNvSpPr/>
            <p:nvPr/>
          </p:nvSpPr>
          <p:spPr>
            <a:xfrm>
              <a:off x="5036315" y="2838923"/>
              <a:ext cx="2818932" cy="16004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Deploy smart city data platform and demo </a:t>
              </a:r>
              <a:r>
                <a:rPr lang="en-US" b="1" dirty="0"/>
                <a:t>open APIs</a:t>
              </a:r>
              <a:r>
                <a:rPr lang="en-US" dirty="0"/>
                <a:t>, advanced analytics and data visualization tech</a:t>
              </a:r>
            </a:p>
          </p:txBody>
        </p:sp>
      </p:grpSp>
      <p:sp>
        <p:nvSpPr>
          <p:cNvPr id="50" name="Rectangle 49"/>
          <p:cNvSpPr/>
          <p:nvPr/>
        </p:nvSpPr>
        <p:spPr>
          <a:xfrm>
            <a:off x="4849693" y="5160984"/>
            <a:ext cx="28698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Re-pave, re-stripe, repair the entire corridor </a:t>
            </a:r>
            <a:r>
              <a:rPr lang="en-US" dirty="0"/>
              <a:t>and upgrade street signs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7978069" y="5140200"/>
            <a:ext cx="3966896" cy="923330"/>
            <a:chOff x="6103230" y="3257561"/>
            <a:chExt cx="3250521" cy="923330"/>
          </a:xfrm>
        </p:grpSpPr>
        <p:pic>
          <p:nvPicPr>
            <p:cNvPr id="52" name="Picture 2" descr="https://image.freepik.com/free-icon/traffic-lights_318-33094.pn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3230" y="3352106"/>
              <a:ext cx="629548" cy="780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Rectangle 52"/>
            <p:cNvSpPr/>
            <p:nvPr/>
          </p:nvSpPr>
          <p:spPr>
            <a:xfrm>
              <a:off x="6747286" y="3257561"/>
              <a:ext cx="2606465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b="1" dirty="0"/>
                <a:t>Connected and coordinated traffic signals </a:t>
              </a:r>
              <a:r>
                <a:rPr lang="en-US" dirty="0"/>
                <a:t>with advanced traffic responsive signal timing</a:t>
              </a:r>
            </a:p>
          </p:txBody>
        </p:sp>
      </p:grpSp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9" t="48781" r="52859" b="20731"/>
          <a:stretch/>
        </p:blipFill>
        <p:spPr>
          <a:xfrm>
            <a:off x="342158" y="5518346"/>
            <a:ext cx="462141" cy="34241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55" name="TextBox 54"/>
          <p:cNvSpPr txBox="1"/>
          <p:nvPr/>
        </p:nvSpPr>
        <p:spPr>
          <a:xfrm>
            <a:off x="278793" y="5505709"/>
            <a:ext cx="777037" cy="338554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APIs</a:t>
            </a:r>
          </a:p>
        </p:txBody>
      </p:sp>
      <p:pic>
        <p:nvPicPr>
          <p:cNvPr id="56" name="Picture 2" descr="Image result for kiosk icon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398" y="3709242"/>
            <a:ext cx="555032" cy="71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8844938" y="3586133"/>
            <a:ext cx="31000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Citizen </a:t>
            </a:r>
            <a:r>
              <a:rPr lang="en-US" b="1" dirty="0"/>
              <a:t>kiosks delivering wayfinding, transit updates, </a:t>
            </a:r>
            <a:r>
              <a:rPr lang="en-US" dirty="0"/>
              <a:t>emergency messages, etc. </a:t>
            </a:r>
          </a:p>
        </p:txBody>
      </p:sp>
      <p:sp>
        <p:nvSpPr>
          <p:cNvPr id="58" name="Rectangle 57"/>
          <p:cNvSpPr/>
          <p:nvPr/>
        </p:nvSpPr>
        <p:spPr>
          <a:xfrm>
            <a:off x="1" y="2685105"/>
            <a:ext cx="12167482" cy="3896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North Avenue Smart Corridor Ribbon Cutting Event:     9/2017</a:t>
            </a:r>
          </a:p>
        </p:txBody>
      </p:sp>
      <p:pic>
        <p:nvPicPr>
          <p:cNvPr id="59" name="Picture 6" descr="https://cdn3.iconfinder.com/data/icons/metro-tech/512/water_drop-512.png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448" y="4015827"/>
            <a:ext cx="277102" cy="227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Related image"/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263" y="5100864"/>
            <a:ext cx="904293" cy="1002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935037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620" y="890181"/>
            <a:ext cx="10002830" cy="5863385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0" y="749680"/>
            <a:ext cx="12192000" cy="5996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3"/>
          <p:cNvSpPr txBox="1">
            <a:spLocks/>
          </p:cNvSpPr>
          <p:nvPr/>
        </p:nvSpPr>
        <p:spPr>
          <a:xfrm>
            <a:off x="64656" y="174606"/>
            <a:ext cx="7999670" cy="670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0" dirty="0">
                <a:latin typeface="+mn-lt"/>
              </a:rPr>
              <a:t>AIM Objectives, Goals, Strategies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10130828" y="6255945"/>
            <a:ext cx="461726" cy="45215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50745352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91069" y="1153883"/>
            <a:ext cx="2033506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269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spc="-30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  <a:cs typeface="+mn-cs"/>
              </a:rPr>
              <a:t>9410</a:t>
            </a:r>
            <a:r>
              <a:rPr lang="en-US" sz="4000" b="0" spc="-30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  <a:cs typeface="+mn-cs"/>
              </a:rPr>
              <a:t> </a:t>
            </a:r>
            <a:br>
              <a:rPr lang="en-US" sz="4000" b="0" spc="-300" dirty="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  <a:cs typeface="+mn-cs"/>
              </a:rPr>
            </a:br>
            <a:r>
              <a:rPr lang="en-US" sz="4000" b="0" spc="-30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Calibri" panose="020F0502020204030204"/>
                <a:cs typeface="+mn-cs"/>
              </a:rPr>
              <a:t>customers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44730" y="2565531"/>
            <a:ext cx="2344103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269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spc="-30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  <a:cs typeface="+mn-cs"/>
              </a:rPr>
              <a:t>8        5</a:t>
            </a:r>
            <a:endParaRPr lang="en-US" sz="4000" spc="-300" dirty="0">
              <a:ln/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latin typeface="Calibri" panose="020F0502020204030204"/>
              <a:cs typeface="+mn-cs"/>
            </a:endParaRPr>
          </a:p>
          <a:p>
            <a:pPr algn="ctr" defTabSz="914269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0" spc="-30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Calibri" panose="020F0502020204030204"/>
                <a:cs typeface="+mn-cs"/>
              </a:rPr>
              <a:t>data centers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853250" y="1249105"/>
            <a:ext cx="2348721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269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spc="-30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  <a:cs typeface="+mn-cs"/>
              </a:rPr>
              <a:t>1352       953 </a:t>
            </a:r>
            <a:endParaRPr lang="en-US" sz="4000" spc="-300" dirty="0">
              <a:ln/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latin typeface="Calibri" panose="020F0502020204030204"/>
              <a:cs typeface="+mn-cs"/>
            </a:endParaRPr>
          </a:p>
          <a:p>
            <a:pPr algn="ctr" defTabSz="914269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0" spc="-30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Calibri" panose="020F0502020204030204"/>
                <a:cs typeface="+mn-cs"/>
              </a:rPr>
              <a:t>servers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630419" y="2722245"/>
            <a:ext cx="2395015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269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spc="-30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  <a:cs typeface="+mn-cs"/>
              </a:rPr>
              <a:t>1493</a:t>
            </a:r>
            <a:endParaRPr lang="en-US" sz="3200" spc="-300" dirty="0">
              <a:ln/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latin typeface="Calibri" panose="020F0502020204030204"/>
              <a:cs typeface="+mn-cs"/>
            </a:endParaRPr>
          </a:p>
          <a:p>
            <a:pPr algn="ctr" defTabSz="914269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0" spc="-30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Calibri" panose="020F0502020204030204"/>
                <a:cs typeface="+mn-cs"/>
              </a:rPr>
              <a:t>network devices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049583" y="5284401"/>
            <a:ext cx="1338315" cy="12464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269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spc="-30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  <a:cs typeface="+mn-cs"/>
              </a:rPr>
              <a:t>6216</a:t>
            </a:r>
            <a:r>
              <a:rPr lang="en-US" sz="3600" b="0" spc="-300" dirty="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  <a:cs typeface="+mn-cs"/>
              </a:rPr>
              <a:t> </a:t>
            </a:r>
            <a:endParaRPr lang="en-US" sz="3600" b="0" spc="-300" dirty="0">
              <a:ln/>
              <a:solidFill>
                <a:srgbClr val="5B9BD5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latin typeface="Calibri" panose="020F0502020204030204"/>
              <a:cs typeface="+mn-cs"/>
            </a:endParaRPr>
          </a:p>
          <a:p>
            <a:pPr algn="ctr" defTabSz="914269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0" spc="-30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Calibri" panose="020F0502020204030204"/>
                <a:cs typeface="+mn-cs"/>
              </a:rPr>
              <a:t>PCs &amp; </a:t>
            </a:r>
            <a:br>
              <a:rPr lang="en-US" sz="3600" b="0" spc="-30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Calibri" panose="020F0502020204030204"/>
                <a:cs typeface="+mn-cs"/>
              </a:rPr>
            </a:br>
            <a:r>
              <a:rPr lang="en-US" sz="3600" b="0" spc="-30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Calibri" panose="020F0502020204030204"/>
                <a:cs typeface="+mn-cs"/>
              </a:rPr>
              <a:t>laptops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426472" y="5228029"/>
            <a:ext cx="1866088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269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spc="-30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  <a:cs typeface="+mn-cs"/>
              </a:rPr>
              <a:t>6000           4948</a:t>
            </a:r>
            <a:endParaRPr lang="en-US" sz="2800" spc="-300" dirty="0">
              <a:ln/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latin typeface="Calibri" panose="020F0502020204030204"/>
              <a:cs typeface="+mn-cs"/>
            </a:endParaRPr>
          </a:p>
          <a:p>
            <a:pPr algn="ctr" defTabSz="914269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0" spc="-30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Calibri" panose="020F0502020204030204"/>
                <a:cs typeface="+mn-cs"/>
              </a:rPr>
              <a:t>mobile devices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560949" y="3892336"/>
            <a:ext cx="1883849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269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spc="-30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  <a:cs typeface="+mn-cs"/>
              </a:rPr>
              <a:t>145       432 </a:t>
            </a:r>
            <a:endParaRPr lang="en-US" sz="3600" spc="-300" dirty="0">
              <a:ln/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latin typeface="Calibri" panose="020F0502020204030204"/>
              <a:cs typeface="+mn-cs"/>
            </a:endParaRPr>
          </a:p>
          <a:p>
            <a:pPr algn="ctr" defTabSz="914269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0" spc="-30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Calibri" panose="020F0502020204030204"/>
                <a:cs typeface="+mn-cs"/>
              </a:rPr>
              <a:t>city apps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58959" y="5219141"/>
            <a:ext cx="1516762" cy="12464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269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spc="-30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  <a:cs typeface="+mn-cs"/>
              </a:rPr>
              <a:t>4344             4982</a:t>
            </a:r>
            <a:endParaRPr lang="en-US" sz="2400" spc="-300" dirty="0">
              <a:ln/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latin typeface="Calibri" panose="020F0502020204030204"/>
              <a:cs typeface="+mn-cs"/>
            </a:endParaRPr>
          </a:p>
          <a:p>
            <a:pPr algn="ctr" defTabSz="914269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0" spc="-30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Calibri" panose="020F0502020204030204"/>
                <a:cs typeface="+mn-cs"/>
              </a:rPr>
              <a:t>service tickets</a:t>
            </a:r>
          </a:p>
          <a:p>
            <a:pPr algn="ctr" defTabSz="914269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0" spc="-30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Calibri" panose="020F0502020204030204"/>
                <a:cs typeface="+mn-cs"/>
              </a:rPr>
              <a:t>per month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432160" y="1492302"/>
            <a:ext cx="1818125" cy="12722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269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spc="-30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  <a:cs typeface="+mn-cs"/>
              </a:rPr>
              <a:t>165      200 </a:t>
            </a:r>
          </a:p>
          <a:p>
            <a:pPr algn="ctr" defTabSz="914269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0" spc="-30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Calibri" panose="020F0502020204030204"/>
                <a:cs typeface="+mn-cs"/>
              </a:rPr>
              <a:t>supported</a:t>
            </a:r>
            <a:br>
              <a:rPr lang="en-US" sz="3600" b="0" spc="-30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Calibri" panose="020F0502020204030204"/>
                <a:cs typeface="+mn-cs"/>
              </a:rPr>
            </a:br>
            <a:r>
              <a:rPr lang="en-US" sz="3600" b="0" spc="-30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Calibri" panose="020F0502020204030204"/>
                <a:cs typeface="+mn-cs"/>
              </a:rPr>
              <a:t>city sites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844731" y="1841510"/>
            <a:ext cx="1640194" cy="12464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269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spc="-30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  <a:cs typeface="+mn-cs"/>
              </a:rPr>
              <a:t>120        179</a:t>
            </a:r>
            <a:endParaRPr lang="en-US" sz="3200" spc="-300" dirty="0">
              <a:ln/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latin typeface="Calibri" panose="020F0502020204030204"/>
              <a:cs typeface="+mn-cs"/>
            </a:endParaRPr>
          </a:p>
          <a:p>
            <a:pPr algn="ctr" defTabSz="914269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0" spc="-30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Calibri" panose="020F0502020204030204"/>
                <a:cs typeface="+mn-cs"/>
              </a:rPr>
              <a:t>active </a:t>
            </a:r>
            <a:br>
              <a:rPr lang="en-US" sz="3200" b="0" spc="-30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Calibri" panose="020F0502020204030204"/>
                <a:cs typeface="+mn-cs"/>
              </a:rPr>
            </a:br>
            <a:r>
              <a:rPr lang="en-US" sz="3200" b="0" spc="-30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Calibri" panose="020F0502020204030204"/>
                <a:cs typeface="+mn-cs"/>
              </a:rPr>
              <a:t>projects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0197139" y="1983671"/>
            <a:ext cx="1278684" cy="12464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269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spc="-30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  <a:cs typeface="+mn-cs"/>
              </a:rPr>
              <a:t>156 </a:t>
            </a:r>
            <a:endParaRPr lang="en-US" sz="3200" spc="-300" dirty="0">
              <a:ln/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latin typeface="Calibri" panose="020F0502020204030204"/>
              <a:cs typeface="+mn-cs"/>
            </a:endParaRPr>
          </a:p>
          <a:p>
            <a:pPr algn="ctr" defTabSz="914269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0" spc="-30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Calibri" panose="020F0502020204030204"/>
                <a:cs typeface="+mn-cs"/>
              </a:rPr>
              <a:t>active IT </a:t>
            </a:r>
          </a:p>
          <a:p>
            <a:pPr algn="ctr" defTabSz="914269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0" spc="-30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Calibri" panose="020F0502020204030204"/>
                <a:cs typeface="+mn-cs"/>
              </a:rPr>
              <a:t>vendors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883199" y="3694694"/>
            <a:ext cx="2393796" cy="12586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269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spc="-30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  <a:cs typeface="+mn-cs"/>
              </a:rPr>
              <a:t>946 </a:t>
            </a:r>
            <a:endParaRPr lang="en-US" sz="3200" spc="-300" dirty="0">
              <a:ln/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latin typeface="Calibri" panose="020F0502020204030204"/>
              <a:cs typeface="+mn-cs"/>
            </a:endParaRPr>
          </a:p>
          <a:p>
            <a:pPr algn="ctr" defTabSz="914269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0" spc="-30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Calibri" panose="020F0502020204030204"/>
                <a:cs typeface="+mn-cs"/>
              </a:rPr>
              <a:t>network attacks </a:t>
            </a:r>
          </a:p>
          <a:p>
            <a:pPr algn="ctr" defTabSz="914269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0" spc="-30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Calibri" panose="020F0502020204030204"/>
                <a:cs typeface="+mn-cs"/>
              </a:rPr>
              <a:t>blocked per day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672049" y="3183561"/>
            <a:ext cx="2584490" cy="12722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269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spc="-30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  <a:cs typeface="+mn-cs"/>
              </a:rPr>
              <a:t>31,000</a:t>
            </a:r>
            <a:r>
              <a:rPr lang="en-US" sz="3600" b="0" spc="-300" dirty="0">
                <a:ln w="0"/>
                <a:solidFill>
                  <a:srgbClr val="4472C4">
                    <a:lumMod val="7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  <a:cs typeface="+mn-cs"/>
              </a:rPr>
              <a:t> </a:t>
            </a:r>
            <a:endParaRPr lang="en-US" sz="3600" b="0" spc="-300" dirty="0">
              <a:ln/>
              <a:solidFill>
                <a:srgbClr val="4472C4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latin typeface="Calibri" panose="020F0502020204030204"/>
              <a:cs typeface="+mn-cs"/>
            </a:endParaRPr>
          </a:p>
          <a:p>
            <a:pPr algn="ctr" defTabSz="914269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0" spc="-30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Calibri" panose="020F0502020204030204"/>
                <a:cs typeface="+mn-cs"/>
              </a:rPr>
              <a:t>emails received</a:t>
            </a:r>
          </a:p>
          <a:p>
            <a:pPr algn="ctr" defTabSz="914269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0" spc="-30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Calibri" panose="020F0502020204030204"/>
                <a:cs typeface="+mn-cs"/>
              </a:rPr>
              <a:t>per day</a:t>
            </a:r>
          </a:p>
        </p:txBody>
      </p:sp>
      <p:sp>
        <p:nvSpPr>
          <p:cNvPr id="47" name="Rectangle 46"/>
          <p:cNvSpPr/>
          <p:nvPr/>
        </p:nvSpPr>
        <p:spPr>
          <a:xfrm>
            <a:off x="7783387" y="5284401"/>
            <a:ext cx="2739468" cy="12464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269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spc="-300" dirty="0">
                <a:ln w="0"/>
                <a:solidFill>
                  <a:srgbClr val="44546A">
                    <a:lumMod val="7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  <a:cs typeface="+mn-cs"/>
              </a:rPr>
              <a:t>282</a:t>
            </a:r>
            <a:endParaRPr lang="en-US" sz="3200" spc="-300" dirty="0">
              <a:ln/>
              <a:solidFill>
                <a:srgbClr val="44546A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latin typeface="Calibri" panose="020F0502020204030204"/>
              <a:cs typeface="+mn-cs"/>
            </a:endParaRPr>
          </a:p>
          <a:p>
            <a:pPr algn="ctr" defTabSz="914269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0" spc="-30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Calibri" panose="020F0502020204030204"/>
                <a:cs typeface="+mn-cs"/>
              </a:rPr>
              <a:t>pcs &amp; laptops</a:t>
            </a:r>
          </a:p>
          <a:p>
            <a:pPr algn="ctr" defTabSz="914269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0" spc="-30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Calibri" panose="020F0502020204030204"/>
                <a:cs typeface="+mn-cs"/>
              </a:rPr>
              <a:t>per tech supported</a:t>
            </a:r>
          </a:p>
        </p:txBody>
      </p:sp>
      <p:sp>
        <p:nvSpPr>
          <p:cNvPr id="52" name="Title 3"/>
          <p:cNvSpPr txBox="1">
            <a:spLocks/>
          </p:cNvSpPr>
          <p:nvPr/>
        </p:nvSpPr>
        <p:spPr>
          <a:xfrm>
            <a:off x="86360" y="181728"/>
            <a:ext cx="10505243" cy="67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200" dirty="0">
                <a:solidFill>
                  <a:prstClr val="black"/>
                </a:solidFill>
                <a:latin typeface="Calibri Light" panose="020F0302020204030204"/>
              </a:rPr>
              <a:t>AIM Support By the Numbers – Major Changes [</a:t>
            </a:r>
            <a:r>
              <a:rPr lang="en-US" sz="3200" dirty="0">
                <a:latin typeface="Calibri Light" panose="020F0302020204030204"/>
              </a:rPr>
              <a:t>2015 vs. 2017]</a:t>
            </a:r>
            <a:endParaRPr lang="en-US" sz="2400" i="1" dirty="0">
              <a:latin typeface="Calibri Light" panose="020F03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69" fontAlgn="auto">
              <a:spcBef>
                <a:spcPts val="0"/>
              </a:spcBef>
              <a:spcAft>
                <a:spcPts val="0"/>
              </a:spcAft>
            </a:pPr>
            <a:endParaRPr lang="en-US" b="0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1" name="Up Arrow 50"/>
          <p:cNvSpPr/>
          <p:nvPr/>
        </p:nvSpPr>
        <p:spPr>
          <a:xfrm>
            <a:off x="4110769" y="1112228"/>
            <a:ext cx="380966" cy="693731"/>
          </a:xfrm>
          <a:prstGeom prst="upArrow">
            <a:avLst>
              <a:gd name="adj1" fmla="val 50000"/>
              <a:gd name="adj2" fmla="val 57627"/>
            </a:avLst>
          </a:prstGeom>
          <a:solidFill>
            <a:srgbClr val="0071BE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69" fontAlgn="auto">
              <a:spcBef>
                <a:spcPts val="0"/>
              </a:spcBef>
              <a:spcAft>
                <a:spcPts val="0"/>
              </a:spcAft>
            </a:pPr>
            <a:endParaRPr lang="en-US" sz="1799" b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5" name="Up Arrow 54"/>
          <p:cNvSpPr/>
          <p:nvPr/>
        </p:nvSpPr>
        <p:spPr>
          <a:xfrm rot="10800000">
            <a:off x="1330401" y="2231659"/>
            <a:ext cx="372760" cy="683887"/>
          </a:xfrm>
          <a:prstGeom prst="upArrow">
            <a:avLst>
              <a:gd name="adj1" fmla="val 50000"/>
              <a:gd name="adj2" fmla="val 57627"/>
            </a:avLst>
          </a:prstGeom>
          <a:solidFill>
            <a:srgbClr val="9BBB59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69" fontAlgn="auto">
              <a:spcBef>
                <a:spcPts val="0"/>
              </a:spcBef>
              <a:spcAft>
                <a:spcPts val="0"/>
              </a:spcAft>
            </a:pPr>
            <a:endParaRPr lang="en-US" sz="1799" b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7" name="Up Arrow 56"/>
          <p:cNvSpPr/>
          <p:nvPr/>
        </p:nvSpPr>
        <p:spPr>
          <a:xfrm>
            <a:off x="6474341" y="1464859"/>
            <a:ext cx="380966" cy="682200"/>
          </a:xfrm>
          <a:prstGeom prst="upArrow">
            <a:avLst>
              <a:gd name="adj1" fmla="val 50000"/>
              <a:gd name="adj2" fmla="val 57627"/>
            </a:avLst>
          </a:prstGeom>
          <a:solidFill>
            <a:srgbClr val="0071BE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69" fontAlgn="auto">
              <a:spcBef>
                <a:spcPts val="0"/>
              </a:spcBef>
              <a:spcAft>
                <a:spcPts val="0"/>
              </a:spcAft>
            </a:pPr>
            <a:endParaRPr lang="en-US" sz="1799" b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10066430" y="3810963"/>
            <a:ext cx="1427635" cy="12464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269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spc="-30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  <a:cs typeface="+mn-cs"/>
              </a:rPr>
              <a:t>187</a:t>
            </a:r>
            <a:r>
              <a:rPr lang="en-US" sz="3200" b="0" spc="-300" dirty="0">
                <a:ln w="0"/>
                <a:solidFill>
                  <a:srgbClr val="FFC000">
                    <a:lumMod val="7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  <a:cs typeface="+mn-cs"/>
              </a:rPr>
              <a:t> </a:t>
            </a:r>
            <a:endParaRPr lang="en-US" sz="3200" b="0" spc="-300" dirty="0">
              <a:ln/>
              <a:solidFill>
                <a:srgbClr val="FFC000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latin typeface="Calibri" panose="020F0502020204030204"/>
              <a:cs typeface="+mn-cs"/>
            </a:endParaRPr>
          </a:p>
          <a:p>
            <a:pPr algn="ctr" defTabSz="914269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0" spc="-30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Calibri" panose="020F0502020204030204"/>
                <a:cs typeface="+mn-cs"/>
              </a:rPr>
              <a:t>active IT </a:t>
            </a:r>
          </a:p>
          <a:p>
            <a:pPr algn="ctr" defTabSz="914269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0" spc="-30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Calibri" panose="020F0502020204030204"/>
                <a:cs typeface="+mn-cs"/>
              </a:rPr>
              <a:t>Contracts</a:t>
            </a:r>
          </a:p>
        </p:txBody>
      </p:sp>
      <p:sp>
        <p:nvSpPr>
          <p:cNvPr id="60" name="Up Arrow 59"/>
          <p:cNvSpPr/>
          <p:nvPr/>
        </p:nvSpPr>
        <p:spPr>
          <a:xfrm>
            <a:off x="2285179" y="3578497"/>
            <a:ext cx="380966" cy="627678"/>
          </a:xfrm>
          <a:prstGeom prst="upArrow">
            <a:avLst>
              <a:gd name="adj1" fmla="val 50000"/>
              <a:gd name="adj2" fmla="val 57627"/>
            </a:avLst>
          </a:prstGeom>
          <a:solidFill>
            <a:srgbClr val="0071BE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69" fontAlgn="auto">
              <a:spcBef>
                <a:spcPts val="0"/>
              </a:spcBef>
              <a:spcAft>
                <a:spcPts val="0"/>
              </a:spcAft>
            </a:pPr>
            <a:endParaRPr lang="en-US" sz="1799" b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2" name="Up Arrow 61"/>
          <p:cNvSpPr/>
          <p:nvPr/>
        </p:nvSpPr>
        <p:spPr>
          <a:xfrm>
            <a:off x="926856" y="4819545"/>
            <a:ext cx="380966" cy="713435"/>
          </a:xfrm>
          <a:prstGeom prst="upArrow">
            <a:avLst>
              <a:gd name="adj1" fmla="val 50000"/>
              <a:gd name="adj2" fmla="val 57627"/>
            </a:avLst>
          </a:prstGeom>
          <a:solidFill>
            <a:srgbClr val="0071BE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69" fontAlgn="auto">
              <a:spcBef>
                <a:spcPts val="0"/>
              </a:spcBef>
              <a:spcAft>
                <a:spcPts val="0"/>
              </a:spcAft>
            </a:pPr>
            <a:endParaRPr lang="en-US" sz="1799" b="0" dirty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0" y="749680"/>
            <a:ext cx="12192000" cy="5996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Up Arrow 28"/>
          <p:cNvSpPr/>
          <p:nvPr/>
        </p:nvSpPr>
        <p:spPr>
          <a:xfrm rot="10800000">
            <a:off x="8904235" y="878361"/>
            <a:ext cx="372760" cy="683887"/>
          </a:xfrm>
          <a:prstGeom prst="upArrow">
            <a:avLst>
              <a:gd name="adj1" fmla="val 50000"/>
              <a:gd name="adj2" fmla="val 57627"/>
            </a:avLst>
          </a:prstGeom>
          <a:solidFill>
            <a:srgbClr val="9BBB59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69" fontAlgn="auto">
              <a:spcBef>
                <a:spcPts val="0"/>
              </a:spcBef>
              <a:spcAft>
                <a:spcPts val="0"/>
              </a:spcAft>
            </a:pPr>
            <a:endParaRPr lang="en-US" sz="1799" b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Up Arrow 30"/>
          <p:cNvSpPr/>
          <p:nvPr/>
        </p:nvSpPr>
        <p:spPr>
          <a:xfrm rot="10800000">
            <a:off x="6197109" y="4866779"/>
            <a:ext cx="372760" cy="683887"/>
          </a:xfrm>
          <a:prstGeom prst="upArrow">
            <a:avLst>
              <a:gd name="adj1" fmla="val 50000"/>
              <a:gd name="adj2" fmla="val 57627"/>
            </a:avLst>
          </a:prstGeom>
          <a:solidFill>
            <a:srgbClr val="9BBB59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69" fontAlgn="auto">
              <a:spcBef>
                <a:spcPts val="0"/>
              </a:spcBef>
              <a:spcAft>
                <a:spcPts val="0"/>
              </a:spcAft>
            </a:pPr>
            <a:endParaRPr lang="en-US" sz="1799" b="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42629910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5828408" y="5176553"/>
            <a:ext cx="6267369" cy="1577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ATL2 Remote sites upgraded (Physical Network Infrastructure) – 46 of 88 (52%)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AT&amp;T Ready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MetroE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to ASE Conversion (Data Connectivity) – 26 of 60 (43%) 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Server Virtualization– </a:t>
            </a:r>
            <a:r>
              <a:rPr lang="en-US" sz="1400" b="0" dirty="0">
                <a:solidFill>
                  <a:prstClr val="black"/>
                </a:solidFill>
                <a:latin typeface="Calibri"/>
              </a:rPr>
              <a:t>90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% complete 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Centralized monitoring of </a:t>
            </a:r>
            <a:r>
              <a:rPr lang="en-US" sz="1400" b="0" dirty="0">
                <a:solidFill>
                  <a:prstClr val="black"/>
                </a:solidFill>
                <a:latin typeface="Calibri"/>
              </a:rPr>
              <a:t>c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ritical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applications (GF/DWM) – 100% complete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Critical App Back-ups in Alternate Datacenter – 50% complete 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Migrate At Risk EOL 2003 Servers to 2008+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78309" y="1029057"/>
            <a:ext cx="4492941" cy="338554"/>
          </a:xfrm>
          <a:prstGeom prst="rect">
            <a:avLst/>
          </a:prstGeom>
          <a:solidFill>
            <a:srgbClr val="353535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Performance Overview (Mar 16 to Mar 17)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78309" y="1413791"/>
            <a:ext cx="429319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marR="0" lvl="0" indent="-117475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Systems Availability above target(99%)</a:t>
            </a:r>
          </a:p>
          <a:p>
            <a:pPr marL="117475" marR="0" lvl="0" indent="-117475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# Outages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6BA42C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↓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43% since Mar16. Duration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↓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6BA42C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65%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6BA42C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Note: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Downtime ↓due to continued focus on responsive incident management and infrastructure stabilization.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66144" y="2968557"/>
            <a:ext cx="6325856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ts val="2000"/>
              </a:lnSpc>
              <a:spcBef>
                <a:spcPts val="0"/>
              </a:spcBef>
              <a:spcAft>
                <a:spcPts val="300"/>
              </a:spcAft>
              <a:buClr>
                <a:srgbClr val="77933C"/>
              </a:buClr>
              <a:buSzPct val="15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Increased real-time</a:t>
            </a: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application performance monitoring/alerts</a:t>
            </a:r>
          </a:p>
          <a:p>
            <a:pPr marL="285750" marR="0" lvl="0" indent="-285750" algn="l" defTabSz="914400" rtl="0" eaLnBrk="1" fontAlgn="base" latinLnBrk="0" hangingPunct="1">
              <a:lnSpc>
                <a:spcPts val="2000"/>
              </a:lnSpc>
              <a:spcBef>
                <a:spcPts val="0"/>
              </a:spcBef>
              <a:spcAft>
                <a:spcPts val="300"/>
              </a:spcAft>
              <a:buClr>
                <a:srgbClr val="77933C"/>
              </a:buClr>
              <a:buSzPct val="150000"/>
              <a:buFont typeface="Wingdings" panose="05000000000000000000" pitchFamily="2" charset="2"/>
              <a:buChar char="ü"/>
              <a:tabLst/>
              <a:defRPr/>
            </a:pPr>
            <a:r>
              <a:rPr lang="en-US" sz="1400" b="0" baseline="0" dirty="0">
                <a:solidFill>
                  <a:prstClr val="black"/>
                </a:solidFill>
                <a:latin typeface="Calibri"/>
              </a:rPr>
              <a:t>Strengthened</a:t>
            </a:r>
            <a:r>
              <a:rPr lang="en-US" sz="1400" b="0" dirty="0">
                <a:solidFill>
                  <a:prstClr val="black"/>
                </a:solidFill>
                <a:latin typeface="Calibri"/>
              </a:rPr>
              <a:t> internal system change control processes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ts val="2000"/>
              </a:lnSpc>
              <a:spcBef>
                <a:spcPts val="0"/>
              </a:spcBef>
              <a:spcAft>
                <a:spcPts val="300"/>
              </a:spcAft>
              <a:buClr>
                <a:srgbClr val="77933C"/>
              </a:buClr>
              <a:buSzPct val="15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ATL2 Watershed Refresh - Upgraded 72 Marietta circuits from 10mb to 100mb </a:t>
            </a:r>
          </a:p>
          <a:p>
            <a:pPr marL="285750" marR="0" lvl="0" indent="-285750" algn="l" defTabSz="914400" rtl="0" eaLnBrk="1" fontAlgn="base" latinLnBrk="0" hangingPunct="1">
              <a:lnSpc>
                <a:spcPts val="2000"/>
              </a:lnSpc>
              <a:spcBef>
                <a:spcPts val="0"/>
              </a:spcBef>
              <a:spcAft>
                <a:spcPts val="300"/>
              </a:spcAft>
              <a:buClr>
                <a:srgbClr val="77933C"/>
              </a:buClr>
              <a:buSzPct val="15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ATL2 Remote sites upgraded – 30 of 88 (34%) </a:t>
            </a:r>
          </a:p>
          <a:p>
            <a:pPr marL="285750" marR="0" lvl="0" indent="-285750" algn="l" defTabSz="914400" rtl="0" eaLnBrk="1" fontAlgn="base" latinLnBrk="0" hangingPunct="1">
              <a:lnSpc>
                <a:spcPts val="2000"/>
              </a:lnSpc>
              <a:spcBef>
                <a:spcPts val="0"/>
              </a:spcBef>
              <a:spcAft>
                <a:spcPts val="300"/>
              </a:spcAft>
              <a:buClr>
                <a:srgbClr val="77933C"/>
              </a:buClr>
              <a:buSzPct val="15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AT&amp;T Ready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MetroE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Conversion to ASE – 10 of 60 (17%) completed</a:t>
            </a:r>
          </a:p>
          <a:p>
            <a:pPr marL="285750" marR="0" lvl="0" indent="-285750" algn="l" defTabSz="914400" rtl="0" eaLnBrk="1" fontAlgn="base" latinLnBrk="0" hangingPunct="1">
              <a:lnSpc>
                <a:spcPts val="2000"/>
              </a:lnSpc>
              <a:spcBef>
                <a:spcPts val="0"/>
              </a:spcBef>
              <a:spcAft>
                <a:spcPts val="300"/>
              </a:spcAft>
              <a:buClr>
                <a:srgbClr val="77933C"/>
              </a:buClr>
              <a:buSzPct val="150000"/>
              <a:buFont typeface="Wingdings" panose="05000000000000000000" pitchFamily="2" charset="2"/>
              <a:buChar char="ü"/>
              <a:tabLst/>
              <a:defRPr/>
            </a:pPr>
            <a:r>
              <a:rPr lang="en-US" sz="1400" b="0" dirty="0">
                <a:solidFill>
                  <a:prstClr val="black"/>
                </a:solidFill>
                <a:latin typeface="Calibri"/>
              </a:rPr>
              <a:t>Upgrade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Kronos Infrastructure and Application</a:t>
            </a: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boosting performance by 6X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/>
          </p:nvPr>
        </p:nvGraphicFramePr>
        <p:xfrm>
          <a:off x="5840441" y="1379440"/>
          <a:ext cx="1777736" cy="12234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18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76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11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4068"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</a:rPr>
                        <a:t>Type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35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</a:rPr>
                        <a:t>Actuals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35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</a:rPr>
                        <a:t>Target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35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355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bg1"/>
                          </a:solidFill>
                        </a:rPr>
                        <a:t>Critical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35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tx1"/>
                          </a:solidFill>
                        </a:rPr>
                        <a:t>99.50%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99%</a:t>
                      </a:r>
                      <a:r>
                        <a:rPr lang="en-US" sz="8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br>
                        <a:rPr lang="en-US" sz="800" baseline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800" baseline="0" dirty="0">
                          <a:solidFill>
                            <a:schemeClr val="tx1"/>
                          </a:solidFill>
                        </a:rPr>
                        <a:t>MIN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355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bg1"/>
                          </a:solidFill>
                        </a:rPr>
                        <a:t>High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35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tx1"/>
                          </a:solidFill>
                        </a:rPr>
                        <a:t>99.92%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355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bg1"/>
                          </a:solidFill>
                        </a:rPr>
                        <a:t>Essential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35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A2C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355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bg1"/>
                          </a:solidFill>
                        </a:rPr>
                        <a:t>Important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35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B0DE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5852473" y="1029058"/>
            <a:ext cx="1777736" cy="338554"/>
          </a:xfrm>
          <a:prstGeom prst="rect">
            <a:avLst/>
          </a:prstGeom>
          <a:solidFill>
            <a:srgbClr val="353535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March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828409" y="2614756"/>
            <a:ext cx="6342842" cy="276999"/>
          </a:xfrm>
          <a:prstGeom prst="rect">
            <a:avLst/>
          </a:prstGeom>
          <a:solidFill>
            <a:srgbClr val="353535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FY17 Q3 Accomplishments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857651" y="4868936"/>
            <a:ext cx="6342842" cy="284982"/>
          </a:xfrm>
          <a:prstGeom prst="rect">
            <a:avLst/>
          </a:prstGeom>
          <a:solidFill>
            <a:srgbClr val="353535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FY17 Q4 Plans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3967354" y="4324578"/>
            <a:ext cx="1184652" cy="2143918"/>
          </a:xfrm>
          <a:prstGeom prst="rect">
            <a:avLst/>
          </a:prstGeom>
          <a:solidFill>
            <a:srgbClr val="FFFFCC">
              <a:alpha val="32941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6" name="Title 3"/>
          <p:cNvSpPr txBox="1">
            <a:spLocks/>
          </p:cNvSpPr>
          <p:nvPr/>
        </p:nvSpPr>
        <p:spPr>
          <a:xfrm>
            <a:off x="64656" y="174606"/>
            <a:ext cx="7999670" cy="670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0" dirty="0">
                <a:latin typeface="+mn-lt"/>
              </a:rPr>
              <a:t>System Availability &amp; Performance Health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4362474" y="1215987"/>
            <a:ext cx="1393771" cy="2143918"/>
          </a:xfrm>
          <a:prstGeom prst="rect">
            <a:avLst/>
          </a:prstGeom>
          <a:solidFill>
            <a:srgbClr val="FFFFCC">
              <a:alpha val="32941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graphicFrame>
        <p:nvGraphicFramePr>
          <p:cNvPr id="29" name="Chart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7302607"/>
              </p:ext>
            </p:extLst>
          </p:nvPr>
        </p:nvGraphicFramePr>
        <p:xfrm>
          <a:off x="0" y="4059935"/>
          <a:ext cx="5828408" cy="2798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0" name="Chart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8755153"/>
              </p:ext>
            </p:extLst>
          </p:nvPr>
        </p:nvGraphicFramePr>
        <p:xfrm>
          <a:off x="1657" y="1029057"/>
          <a:ext cx="5819916" cy="30308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238733" y="1198334"/>
            <a:ext cx="34863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System Availability 3/15 – 3/17</a:t>
            </a:r>
          </a:p>
        </p:txBody>
      </p:sp>
    </p:spTree>
    <p:extLst>
      <p:ext uri="{BB962C8B-B14F-4D97-AF65-F5344CB8AC3E}">
        <p14:creationId xmlns:p14="http://schemas.microsoft.com/office/powerpoint/2010/main" val="2842806768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602471" y="1388586"/>
            <a:ext cx="458953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5888" marR="0" lvl="0" indent="-1158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Total Ticket Resolution (incidents/requests) 90%, above target</a:t>
            </a:r>
          </a:p>
          <a:p>
            <a:pPr marL="115888" marR="0" lvl="0" indent="-1158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Incidents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resolved (83%) below SLA;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Trend: Since Mar ’16 -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77933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↔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Unchanged, Volume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↑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27.1%.</a:t>
            </a:r>
          </a:p>
          <a:p>
            <a:pPr marL="115888" marR="0" lvl="0" indent="-1158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Requests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resolved (92%) exceeded SLA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Trend: Since Mar’16 SLA is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7933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↑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1%, Volume increased by 24%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5828409" y="1440683"/>
          <a:ext cx="1777736" cy="15020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283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81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11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5257"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</a:rPr>
                        <a:t>Type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35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</a:rPr>
                        <a:t>Actuals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35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</a:rPr>
                        <a:t>Target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35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7232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bg1"/>
                          </a:solidFill>
                        </a:rPr>
                        <a:t>Incidents</a:t>
                      </a:r>
                    </a:p>
                    <a:p>
                      <a:pPr algn="ctr"/>
                      <a:r>
                        <a:rPr lang="en-US" sz="800" dirty="0">
                          <a:solidFill>
                            <a:schemeClr val="bg1"/>
                          </a:solidFill>
                        </a:rPr>
                        <a:t>Resolved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35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83%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85%</a:t>
                      </a: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br>
                        <a:rPr lang="en-US" sz="1100" baseline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MIN SLA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9532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bg1"/>
                          </a:solidFill>
                        </a:rPr>
                        <a:t>Requests</a:t>
                      </a:r>
                    </a:p>
                    <a:p>
                      <a:pPr algn="ctr"/>
                      <a:r>
                        <a:rPr lang="en-US" sz="800" dirty="0">
                          <a:solidFill>
                            <a:schemeClr val="bg1"/>
                          </a:solidFill>
                        </a:rPr>
                        <a:t>Resolved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35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92%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655652" y="2578312"/>
            <a:ext cx="43186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marR="0" lvl="0" indent="-15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Overall trend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↑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due to Office 365 completion, Close SLA monitoring, less PC deployments &amp; moves due to Restacking.)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78310" y="1029057"/>
            <a:ext cx="4513690" cy="338554"/>
          </a:xfrm>
          <a:prstGeom prst="rect">
            <a:avLst/>
          </a:prstGeom>
          <a:solidFill>
            <a:srgbClr val="353535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Performance Overview (Mar 16 – Mar 17)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28409" y="1029058"/>
            <a:ext cx="1777736" cy="338554"/>
          </a:xfrm>
          <a:prstGeom prst="rect">
            <a:avLst/>
          </a:prstGeom>
          <a:solidFill>
            <a:srgbClr val="353535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March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28409" y="3026503"/>
            <a:ext cx="6179108" cy="282181"/>
          </a:xfrm>
          <a:prstGeom prst="rect">
            <a:avLst/>
          </a:prstGeom>
          <a:solidFill>
            <a:srgbClr val="353535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Q3 Accomplishments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828407" y="4596076"/>
            <a:ext cx="6200107" cy="276999"/>
          </a:xfrm>
          <a:prstGeom prst="rect">
            <a:avLst/>
          </a:prstGeom>
          <a:solidFill>
            <a:srgbClr val="353535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Q4 Plans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792131" y="3301719"/>
            <a:ext cx="63635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300"/>
              </a:spcAft>
              <a:buClr>
                <a:srgbClr val="77933C"/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en-US" sz="1400" b="0" dirty="0">
                <a:solidFill>
                  <a:prstClr val="black"/>
                </a:solidFill>
                <a:latin typeface="Calibri"/>
              </a:rPr>
              <a:t>Office 2016 Deployment – 439 of 3755 (12%) complete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77933C"/>
              </a:buClr>
              <a:buSzPct val="15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Completed ITSM/ITIL Workshops (Incident, Change, Problem and Request)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77933C"/>
              </a:buClr>
              <a:buSzPct val="15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PC Refresh - Deployed 494 of 576 (86%)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77933C"/>
              </a:buClr>
              <a:buSzPct val="15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On boarded Continuous Improvement/Knowledge Manager “ITIL Expert”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77933C"/>
              </a:buClr>
              <a:buSzPct val="15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Realigned network and email account creations from level 3 to level 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828407" y="4931039"/>
            <a:ext cx="6363592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50000"/>
              <a:buFont typeface="Courier New" panose="02070309020205020404" pitchFamily="49" charset="0"/>
              <a:buChar char="o"/>
              <a:defRPr/>
            </a:pPr>
            <a:r>
              <a:rPr lang="en-US" sz="1400" b="0" dirty="0">
                <a:solidFill>
                  <a:prstClr val="black"/>
                </a:solidFill>
                <a:latin typeface="Calibri"/>
              </a:rPr>
              <a:t>Office 2016 Deployment –100% complete</a:t>
            </a:r>
          </a:p>
          <a:p>
            <a:pPr marL="285750" indent="-28575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50000"/>
              <a:buFont typeface="Courier New" panose="02070309020205020404" pitchFamily="49" charset="0"/>
              <a:buChar char="o"/>
              <a:defRPr/>
            </a:pPr>
            <a:r>
              <a:rPr lang="en-US" sz="1400" b="0" dirty="0">
                <a:solidFill>
                  <a:prstClr val="black"/>
                </a:solidFill>
                <a:latin typeface="Calibri"/>
              </a:rPr>
              <a:t>FY’17 PC Refresh – 100% Complete </a:t>
            </a:r>
          </a:p>
          <a:p>
            <a:pPr marL="285750" indent="-28575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50000"/>
              <a:buFont typeface="Courier New" panose="02070309020205020404" pitchFamily="49" charset="0"/>
              <a:buChar char="o"/>
              <a:defRPr/>
            </a:pPr>
            <a:r>
              <a:rPr lang="en-US" sz="1400" b="0" dirty="0">
                <a:solidFill>
                  <a:prstClr val="black"/>
                </a:solidFill>
                <a:latin typeface="Calibri"/>
              </a:rPr>
              <a:t>Windows 10 Proof of Concept (250 PCs)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Complete ITSM/ITIL policies, processes and procedures</a:t>
            </a:r>
          </a:p>
          <a:p>
            <a:pPr marL="285750" marR="0" lvl="0" indent="-285750" algn="l" defTabSz="914400" rtl="0" eaLnBrk="1" fontAlgn="base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Realign VPN account creations from level 3 to level 1</a:t>
            </a:r>
          </a:p>
          <a:p>
            <a:pPr marL="285750" marR="0" lvl="0" indent="-285750" algn="l" defTabSz="914400" rtl="0" eaLnBrk="1" fontAlgn="base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Complete Service Catalog</a:t>
            </a:r>
          </a:p>
          <a:p>
            <a:pPr marL="285750" marR="0" lvl="0" indent="-285750" algn="l" defTabSz="914400" rtl="0" eaLnBrk="1" fontAlgn="base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Improve self-service password reset capability (Network, Oracle)</a:t>
            </a:r>
          </a:p>
        </p:txBody>
      </p:sp>
      <p:sp>
        <p:nvSpPr>
          <p:cNvPr id="20" name="Title 3"/>
          <p:cNvSpPr txBox="1">
            <a:spLocks/>
          </p:cNvSpPr>
          <p:nvPr/>
        </p:nvSpPr>
        <p:spPr>
          <a:xfrm>
            <a:off x="64656" y="174606"/>
            <a:ext cx="7999670" cy="670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0" dirty="0">
                <a:latin typeface="+mn-lt"/>
              </a:rPr>
              <a:t>Service Desk Health</a:t>
            </a:r>
          </a:p>
        </p:txBody>
      </p:sp>
      <p:graphicFrame>
        <p:nvGraphicFramePr>
          <p:cNvPr id="21" name="Chart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2853408"/>
              </p:ext>
            </p:extLst>
          </p:nvPr>
        </p:nvGraphicFramePr>
        <p:xfrm>
          <a:off x="0" y="1029056"/>
          <a:ext cx="5828408" cy="56597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40496390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795952" y="1073065"/>
            <a:ext cx="6396048" cy="338554"/>
          </a:xfrm>
          <a:prstGeom prst="rect">
            <a:avLst/>
          </a:prstGeom>
          <a:solidFill>
            <a:srgbClr val="353535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Performance Overview (Mar 16 – Mar 17)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19651" y="1528277"/>
            <a:ext cx="6350924" cy="866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02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70AD47">
                  <a:lumMod val="75000"/>
                </a:srgbClr>
              </a:buClr>
              <a:buSzPct val="125000"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7933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↓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17.1%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- Blocked Network attacks (35K to 29K) </a:t>
            </a:r>
          </a:p>
          <a:p>
            <a:pPr marL="214313" marR="0" lvl="0" indent="-214313" algn="l" defTabSz="685702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70AD47">
                  <a:lumMod val="75000"/>
                </a:srgbClr>
              </a:buClr>
              <a:buSzPct val="125000"/>
              <a:buFont typeface="Calibri" panose="020F0502020204030204" pitchFamily="34" charset="0"/>
              <a:buChar char="↓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89.1%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- Malware blocked from ‘calling home’ (55 to 6)</a:t>
            </a:r>
          </a:p>
          <a:p>
            <a:pPr marL="214313" marR="0" lvl="0" indent="-214313" algn="l" defTabSz="685702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70AD47">
                  <a:lumMod val="75000"/>
                </a:srgbClr>
              </a:buClr>
              <a:buSzPct val="125000"/>
              <a:buFont typeface="Calibri" panose="020F0502020204030204" pitchFamily="34" charset="0"/>
              <a:buChar char="↓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17.1%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- “Phishing” Email Risk (322K to 267K)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28408" y="2489588"/>
            <a:ext cx="6363592" cy="276999"/>
          </a:xfrm>
          <a:prstGeom prst="rect">
            <a:avLst/>
          </a:prstGeom>
          <a:solidFill>
            <a:srgbClr val="353535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Q3 Accomplishments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67674" y="4487950"/>
            <a:ext cx="6396049" cy="276999"/>
          </a:xfrm>
          <a:prstGeom prst="rect">
            <a:avLst/>
          </a:prstGeom>
          <a:solidFill>
            <a:srgbClr val="353535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Q4 Plans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4158365" y="1700627"/>
            <a:ext cx="1184652" cy="1661480"/>
          </a:xfrm>
          <a:prstGeom prst="rect">
            <a:avLst/>
          </a:prstGeom>
          <a:solidFill>
            <a:srgbClr val="FFFFCC">
              <a:alpha val="32941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874467"/>
            <a:ext cx="5828408" cy="29835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1770" y="3874467"/>
            <a:ext cx="35112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Vulnerabilities - December 2016</a:t>
            </a:r>
          </a:p>
        </p:txBody>
      </p:sp>
      <p:graphicFrame>
        <p:nvGraphicFramePr>
          <p:cNvPr id="19" name="Chart 18"/>
          <p:cNvGraphicFramePr>
            <a:graphicFrameLocks/>
          </p:cNvGraphicFramePr>
          <p:nvPr>
            <p:extLst/>
          </p:nvPr>
        </p:nvGraphicFramePr>
        <p:xfrm>
          <a:off x="-16250" y="1074825"/>
          <a:ext cx="5828408" cy="2772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5870128" y="2880914"/>
            <a:ext cx="6191139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013" marR="0" lvl="0" indent="-227013" algn="l" defTabSz="685702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9BBB59">
                  <a:lumMod val="75000"/>
                </a:srgbClr>
              </a:buClr>
              <a:buSzPct val="15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ISO Certification Program: Shift from</a:t>
            </a: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en-US" sz="1400" b="0" i="0" u="sng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financial</a:t>
            </a: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risk focus to </a:t>
            </a:r>
            <a:r>
              <a:rPr kumimoji="0" lang="en-US" sz="1400" b="0" i="0" u="sng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overall</a:t>
            </a: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risk focus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227013" marR="0" lvl="0" indent="-227013" algn="l" defTabSz="685702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9BBB59">
                  <a:lumMod val="75000"/>
                </a:srgbClr>
              </a:buClr>
              <a:buSzPct val="15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Phase I</a:t>
            </a: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Cyber Security Awareness Training: (95%</a:t>
            </a: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Complete)</a:t>
            </a:r>
          </a:p>
          <a:p>
            <a:pPr marL="227013" marR="0" lvl="0" indent="-227013" algn="l" defTabSz="685702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9BBB59">
                  <a:lumMod val="75000"/>
                </a:srgbClr>
              </a:buClr>
              <a:buSzPct val="150000"/>
              <a:buFont typeface="Wingdings" panose="05000000000000000000" pitchFamily="2" charset="2"/>
              <a:buChar char="ü"/>
              <a:tabLst/>
              <a:defRPr/>
            </a:pPr>
            <a:r>
              <a:rPr lang="en-US" sz="1400" b="0" noProof="0" dirty="0">
                <a:solidFill>
                  <a:prstClr val="black"/>
                </a:solidFill>
                <a:latin typeface="Calibri"/>
              </a:rPr>
              <a:t>Phase II Cyber Security </a:t>
            </a:r>
            <a:r>
              <a:rPr lang="en-US" sz="1400" b="0" dirty="0">
                <a:solidFill>
                  <a:prstClr val="black"/>
                </a:solidFill>
                <a:latin typeface="Calibri"/>
              </a:rPr>
              <a:t>Awareness Training: R</a:t>
            </a:r>
            <a:r>
              <a:rPr lang="en-US" sz="1400" b="0" noProof="0" dirty="0" err="1">
                <a:solidFill>
                  <a:prstClr val="black"/>
                </a:solidFill>
                <a:latin typeface="Calibri"/>
              </a:rPr>
              <a:t>oll</a:t>
            </a:r>
            <a:r>
              <a:rPr lang="en-US" sz="1400" b="0" dirty="0">
                <a:solidFill>
                  <a:prstClr val="black"/>
                </a:solidFill>
                <a:latin typeface="Calibri"/>
              </a:rPr>
              <a:t>-</a:t>
            </a:r>
            <a:r>
              <a:rPr lang="en-US" sz="1400" b="0" noProof="0" dirty="0">
                <a:solidFill>
                  <a:prstClr val="black"/>
                </a:solidFill>
                <a:latin typeface="Calibri"/>
              </a:rPr>
              <a:t>out complete</a:t>
            </a:r>
          </a:p>
          <a:p>
            <a:pPr marL="227013" indent="-227013" defTabSz="685702" fontAlgn="auto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9BBB59">
                  <a:lumMod val="75000"/>
                </a:srgbClr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en-US" sz="1400" b="0" dirty="0">
                <a:solidFill>
                  <a:prstClr val="black"/>
                </a:solidFill>
                <a:latin typeface="Calibri"/>
              </a:rPr>
              <a:t>AIM Pilot for new Email Threat Protection solution in O365 Cloud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227013" marR="0" lvl="0" indent="-227013" algn="l" defTabSz="685702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9BBB59">
                  <a:lumMod val="75000"/>
                </a:srgbClr>
              </a:buClr>
              <a:buSzPct val="15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VPN Remote Access – Procurement/Legislation/Contract</a:t>
            </a: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complete.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227013" marR="0" lvl="0" indent="-227013" algn="l" defTabSz="685702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9BBB59">
                  <a:lumMod val="75000"/>
                </a:srgbClr>
              </a:buClr>
              <a:buSzPct val="15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Completed the FBI</a:t>
            </a: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lang="en-US" sz="1400" b="0" dirty="0">
                <a:solidFill>
                  <a:prstClr val="black"/>
                </a:solidFill>
                <a:latin typeface="Calibri"/>
              </a:rPr>
              <a:t>a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udit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with APD on CJIS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cystems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97088" y="4808192"/>
            <a:ext cx="63960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013" marR="0" lvl="0" indent="-227013" algn="l" defTabSz="685702" rtl="0" eaLnBrk="1" fontAlgn="base" latinLnBrk="0" hangingPunct="1">
              <a:lnSpc>
                <a:spcPts val="1900"/>
              </a:lnSpc>
              <a:spcBef>
                <a:spcPts val="600"/>
              </a:spcBef>
              <a:spcAft>
                <a:spcPct val="0"/>
              </a:spcAft>
              <a:buClr>
                <a:srgbClr val="0070C0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lang="en-US" sz="1400" b="0" dirty="0">
                <a:solidFill>
                  <a:prstClr val="black"/>
                </a:solidFill>
                <a:latin typeface="Calibri"/>
              </a:rPr>
              <a:t>Deploy advanced email threat protection solution via O365 city-wide</a:t>
            </a:r>
          </a:p>
          <a:p>
            <a:pPr marL="227013" marR="0" lvl="0" indent="-227013" algn="l" defTabSz="685702" rtl="0" eaLnBrk="1" fontAlgn="base" latinLnBrk="0" hangingPunct="1">
              <a:lnSpc>
                <a:spcPts val="1900"/>
              </a:lnSpc>
              <a:spcBef>
                <a:spcPts val="600"/>
              </a:spcBef>
              <a:spcAft>
                <a:spcPct val="0"/>
              </a:spcAft>
              <a:buClr>
                <a:srgbClr val="0070C0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lang="en-US" sz="1400" b="0" dirty="0">
                <a:solidFill>
                  <a:prstClr val="black"/>
                </a:solidFill>
                <a:latin typeface="Calibri"/>
              </a:rPr>
              <a:t>Deploy advanced ransomware detection/prevention agent </a:t>
            </a:r>
          </a:p>
          <a:p>
            <a:pPr marL="227013" marR="0" lvl="0" indent="-227013" algn="l" defTabSz="685702" rtl="0" eaLnBrk="1" fontAlgn="base" latinLnBrk="0" hangingPunct="1">
              <a:lnSpc>
                <a:spcPts val="1900"/>
              </a:lnSpc>
              <a:spcBef>
                <a:spcPts val="600"/>
              </a:spcBef>
              <a:spcAft>
                <a:spcPct val="0"/>
              </a:spcAft>
              <a:buClr>
                <a:srgbClr val="0070C0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lang="en-US" sz="1400" b="0" dirty="0">
                <a:solidFill>
                  <a:prstClr val="black"/>
                </a:solidFill>
                <a:latin typeface="Calibri"/>
              </a:rPr>
              <a:t>Deploy online remote access request and VPN solution w/ 2FA city-wide</a:t>
            </a:r>
          </a:p>
          <a:p>
            <a:pPr marL="227013" marR="0" lvl="0" indent="-227013" algn="l" defTabSz="685702" rtl="0" eaLnBrk="1" fontAlgn="base" latinLnBrk="0" hangingPunct="1">
              <a:lnSpc>
                <a:spcPts val="1900"/>
              </a:lnSpc>
              <a:spcBef>
                <a:spcPts val="600"/>
              </a:spcBef>
              <a:spcAft>
                <a:spcPct val="0"/>
              </a:spcAft>
              <a:buClr>
                <a:srgbClr val="0070C0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ISO Certification Program: Complete Application Risk Assessment for APMS</a:t>
            </a:r>
          </a:p>
          <a:p>
            <a:pPr marL="227013" marR="0" lvl="0" indent="-227013" algn="l" defTabSz="685702" rtl="0" eaLnBrk="1" fontAlgn="base" latinLnBrk="0" hangingPunct="1">
              <a:lnSpc>
                <a:spcPts val="1900"/>
              </a:lnSpc>
              <a:spcBef>
                <a:spcPts val="600"/>
              </a:spcBef>
              <a:spcAft>
                <a:spcPct val="0"/>
              </a:spcAft>
              <a:buClr>
                <a:srgbClr val="0070C0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Bit-9 Rollout: Phase II Medium Enforcement</a:t>
            </a:r>
          </a:p>
          <a:p>
            <a:pPr marL="227013" marR="0" lvl="0" indent="-227013" algn="l" defTabSz="685702" rtl="0" eaLnBrk="1" fontAlgn="base" latinLnBrk="0" hangingPunct="1">
              <a:lnSpc>
                <a:spcPts val="1900"/>
              </a:lnSpc>
              <a:spcBef>
                <a:spcPts val="600"/>
              </a:spcBef>
              <a:spcAft>
                <a:spcPct val="0"/>
              </a:spcAft>
              <a:buClr>
                <a:srgbClr val="0070C0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SIEM (Security Information and Event Management) - Advance deployment </a:t>
            </a:r>
          </a:p>
        </p:txBody>
      </p:sp>
      <p:sp>
        <p:nvSpPr>
          <p:cNvPr id="15" name="Title 3"/>
          <p:cNvSpPr txBox="1">
            <a:spLocks/>
          </p:cNvSpPr>
          <p:nvPr/>
        </p:nvSpPr>
        <p:spPr>
          <a:xfrm>
            <a:off x="64656" y="174606"/>
            <a:ext cx="7999670" cy="670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0" dirty="0">
                <a:latin typeface="+mn-lt"/>
              </a:rPr>
              <a:t>Cyber Security Health</a:t>
            </a:r>
          </a:p>
        </p:txBody>
      </p:sp>
    </p:spTree>
    <p:extLst>
      <p:ext uri="{BB962C8B-B14F-4D97-AF65-F5344CB8AC3E}">
        <p14:creationId xmlns:p14="http://schemas.microsoft.com/office/powerpoint/2010/main" val="2218165308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781924" y="1197013"/>
            <a:ext cx="4238626" cy="276999"/>
          </a:xfrm>
          <a:prstGeom prst="rect">
            <a:avLst/>
          </a:prstGeom>
          <a:solidFill>
            <a:srgbClr val="353535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Performance Overview (Mar 16 – Mar 17)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76947" y="2752274"/>
            <a:ext cx="5943601" cy="276999"/>
          </a:xfrm>
          <a:prstGeom prst="rect">
            <a:avLst/>
          </a:prstGeom>
          <a:solidFill>
            <a:srgbClr val="353535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Q3 Accomplishments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2605645" y="4724400"/>
            <a:ext cx="3195081" cy="190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6076949" y="1197149"/>
            <a:ext cx="1704975" cy="276999"/>
          </a:xfrm>
          <a:prstGeom prst="rect">
            <a:avLst/>
          </a:prstGeom>
          <a:solidFill>
            <a:srgbClr val="353535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March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81924" y="1474012"/>
            <a:ext cx="441007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marR="0" lvl="0" indent="-1143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Projects in “Control”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77933C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↓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7%.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Projects in “Critical”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77933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↑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28%</a:t>
            </a:r>
          </a:p>
          <a:p>
            <a:pPr marL="114300" marR="0" lvl="0" indent="-1143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Q3 FY17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-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182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Projects across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16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city departments </a:t>
            </a:r>
          </a:p>
          <a:p>
            <a:pPr marL="114300" marR="0" lvl="0" indent="-1143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117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Active,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65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Not Started,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65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On-Hold - Across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16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Depts.</a:t>
            </a:r>
          </a:p>
          <a:p>
            <a:pPr marL="114300" marR="0" lvl="0" indent="-1143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84 Completed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(33-Q1, 26-Q2, 25 Q3); 61 projects projected for Q4; 56 projects projected for completion in Fy18.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4960373"/>
              </p:ext>
            </p:extLst>
          </p:nvPr>
        </p:nvGraphicFramePr>
        <p:xfrm>
          <a:off x="6079109" y="1505861"/>
          <a:ext cx="1688068" cy="11724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812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86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81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8441"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</a:rPr>
                        <a:t>Type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35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</a:rPr>
                        <a:t>Actuals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35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</a:rPr>
                        <a:t>Target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35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665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bg1"/>
                          </a:solidFill>
                        </a:rPr>
                        <a:t>Control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35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</a:rPr>
                        <a:t>82.11%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tx1"/>
                          </a:solidFill>
                        </a:rPr>
                        <a:t>&gt;70%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665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bg1"/>
                          </a:solidFill>
                        </a:rPr>
                        <a:t>Caution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35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</a:rPr>
                        <a:t>13.01%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tx1"/>
                          </a:solidFill>
                        </a:rPr>
                        <a:t>&lt;20%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665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bg1"/>
                          </a:solidFill>
                        </a:rPr>
                        <a:t>Critical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35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</a:rPr>
                        <a:t>4.88%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tx1"/>
                          </a:solidFill>
                        </a:rPr>
                        <a:t>&lt;10%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076947" y="4647464"/>
            <a:ext cx="5943601" cy="276999"/>
          </a:xfrm>
          <a:prstGeom prst="rect">
            <a:avLst/>
          </a:prstGeom>
          <a:solidFill>
            <a:srgbClr val="353535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Q4 Plans</a:t>
            </a:r>
          </a:p>
        </p:txBody>
      </p:sp>
      <p:graphicFrame>
        <p:nvGraphicFramePr>
          <p:cNvPr id="18" name="Chart 17"/>
          <p:cNvGraphicFramePr>
            <a:graphicFrameLocks/>
          </p:cNvGraphicFramePr>
          <p:nvPr>
            <p:extLst/>
          </p:nvPr>
        </p:nvGraphicFramePr>
        <p:xfrm>
          <a:off x="1" y="1197013"/>
          <a:ext cx="6076946" cy="5660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/>
          <p:cNvSpPr/>
          <p:nvPr/>
        </p:nvSpPr>
        <p:spPr>
          <a:xfrm>
            <a:off x="6006993" y="3080958"/>
            <a:ext cx="6185005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7013" marR="0" lvl="0" indent="-227013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9BBB59">
                  <a:lumMod val="75000"/>
                </a:srgbClr>
              </a:buClr>
              <a:buSzPct val="15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Process:  Roll-out of Stage-gate review process for COO’s Top Projects (40)</a:t>
            </a:r>
          </a:p>
          <a:p>
            <a:pPr marL="684213" marR="0" lvl="1" indent="-227013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9BBB59">
                  <a:lumMod val="75000"/>
                </a:srgbClr>
              </a:buClr>
              <a:buSzPct val="15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Pass #1 completed for top 40 projects. (work type 1)</a:t>
            </a:r>
          </a:p>
          <a:p>
            <a:pPr marL="684213" marR="0" lvl="1" indent="-227013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9BBB59">
                  <a:lumMod val="75000"/>
                </a:srgbClr>
              </a:buClr>
              <a:buSzPct val="15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Project Management Policy, EQMP policies completed</a:t>
            </a:r>
          </a:p>
          <a:p>
            <a:pPr marL="227013" marR="0" lvl="0" indent="-227013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9BBB59">
                  <a:lumMod val="75000"/>
                </a:srgbClr>
              </a:buClr>
              <a:buSzPct val="15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People: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Change Champion Program &amp; PMO Process Improvement Focus Group </a:t>
            </a:r>
          </a:p>
          <a:p>
            <a:pPr marL="227013" marR="0" lvl="0" indent="-227013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9BBB59">
                  <a:lumMod val="75000"/>
                </a:srgbClr>
              </a:buClr>
              <a:buSzPct val="15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Technology: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MS Project Proof of Concept Completed; Jira Roll-out to OPA and AIM fast track projects (work type 4)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76946" y="4979871"/>
            <a:ext cx="5878078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013" marR="0" lvl="1" indent="-227013" algn="l" defTabSz="685702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Process: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Pass #2 Stage Gate roll-out for COO Top Projects (work types 1 &amp;3)</a:t>
            </a:r>
          </a:p>
          <a:p>
            <a:pPr marL="227013" marR="0" lvl="1" indent="-227013" algn="l" defTabSz="685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People/Training: </a:t>
            </a:r>
          </a:p>
          <a:p>
            <a:pPr marL="460375" marR="0" lvl="2" indent="-233363" algn="l" defTabSz="685702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Complete Customer Service Training Course; </a:t>
            </a:r>
          </a:p>
          <a:p>
            <a:pPr marL="460375" marR="0" lvl="2" indent="-233363" algn="l" defTabSz="685702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Leadership Training Program for Directors &amp; Managers(Gartner); </a:t>
            </a:r>
          </a:p>
          <a:p>
            <a:pPr marL="460375" marR="0" lvl="2" indent="-233363" algn="l" defTabSz="685702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Conduct Business Analysis and Agile training (in-house)</a:t>
            </a:r>
          </a:p>
          <a:p>
            <a:pPr marL="227013" marR="0" lvl="1" indent="-227013" algn="l" defTabSz="685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Technology:  </a:t>
            </a:r>
          </a:p>
          <a:p>
            <a:pPr marL="460375" marR="0" lvl="2" indent="-233363" algn="l" defTabSz="685702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Complete MS Project Online implementation</a:t>
            </a:r>
          </a:p>
          <a:p>
            <a:pPr marL="460375" marR="0" lvl="2" indent="-233363" algn="l" defTabSz="685702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Complete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Sharepoint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Governance Site Re-design</a:t>
            </a:r>
          </a:p>
        </p:txBody>
      </p:sp>
      <p:sp>
        <p:nvSpPr>
          <p:cNvPr id="15" name="Title 3"/>
          <p:cNvSpPr txBox="1">
            <a:spLocks/>
          </p:cNvSpPr>
          <p:nvPr/>
        </p:nvSpPr>
        <p:spPr>
          <a:xfrm>
            <a:off x="129969" y="264306"/>
            <a:ext cx="6524831" cy="67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0" dirty="0">
                <a:latin typeface="+mn-lt"/>
              </a:rPr>
              <a:t>Project Management Delivery Performance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7357" y="68320"/>
            <a:ext cx="1014779" cy="29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682392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70" y="995518"/>
            <a:ext cx="5198152" cy="2928732"/>
          </a:xfrm>
          <a:prstGeom prst="rect">
            <a:avLst/>
          </a:prstGeom>
        </p:spPr>
      </p:pic>
      <p:sp>
        <p:nvSpPr>
          <p:cNvPr id="9" name="Slide Number Placeholder 3"/>
          <p:cNvSpPr txBox="1">
            <a:spLocks/>
          </p:cNvSpPr>
          <p:nvPr/>
        </p:nvSpPr>
        <p:spPr>
          <a:xfrm>
            <a:off x="7789326" y="3533771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66DFAB-913A-4F21-B847-8103215A041F}" type="slidenum"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8728" y="995518"/>
            <a:ext cx="5419470" cy="292763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212127" y="1019631"/>
            <a:ext cx="2536071" cy="615553"/>
          </a:xfrm>
          <a:prstGeom prst="rect">
            <a:avLst/>
          </a:prstGeom>
          <a:solidFill>
            <a:srgbClr val="0B3BA8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702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61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Completing by June 2017</a:t>
            </a:r>
          </a:p>
          <a:p>
            <a:pPr marL="0" marR="0" lvl="0" indent="0" algn="ctr" defTabSz="685702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56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Completing by Dec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152400" y="902080"/>
            <a:ext cx="12192000" cy="5996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3"/>
          <p:cNvSpPr txBox="1">
            <a:spLocks/>
          </p:cNvSpPr>
          <p:nvPr/>
        </p:nvSpPr>
        <p:spPr>
          <a:xfrm>
            <a:off x="129969" y="264306"/>
            <a:ext cx="8767287" cy="67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0" dirty="0">
                <a:latin typeface="+mn-lt"/>
              </a:rPr>
              <a:t>PMO: By the Numbers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t="20955"/>
          <a:stretch/>
        </p:blipFill>
        <p:spPr>
          <a:xfrm>
            <a:off x="330575" y="4619215"/>
            <a:ext cx="5456519" cy="211613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 bwMode="auto">
          <a:xfrm>
            <a:off x="4221419" y="4330386"/>
            <a:ext cx="1584050" cy="105805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0503" y="4135007"/>
            <a:ext cx="5909656" cy="2612602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 bwMode="auto">
          <a:xfrm>
            <a:off x="1702115" y="4330386"/>
            <a:ext cx="1526807" cy="46850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282612" y="4171555"/>
            <a:ext cx="2759351" cy="6273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85702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494158" y="4135007"/>
            <a:ext cx="346952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702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117 Active Projects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575301" y="4146673"/>
            <a:ext cx="346952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702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65 Projects On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Hold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908661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" y="50052"/>
            <a:ext cx="9891829" cy="610348"/>
          </a:xfrm>
        </p:spPr>
        <p:txBody>
          <a:bodyPr/>
          <a:lstStyle/>
          <a:p>
            <a:r>
              <a:rPr lang="en-US" sz="3200" dirty="0"/>
              <a:t>Public Safety &amp; Justice (PSJ)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3257518"/>
              </p:ext>
            </p:extLst>
          </p:nvPr>
        </p:nvGraphicFramePr>
        <p:xfrm>
          <a:off x="179177" y="738764"/>
          <a:ext cx="11908589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4562">
                  <a:extLst>
                    <a:ext uri="{9D8B030D-6E8A-4147-A177-3AD203B41FA5}">
                      <a16:colId xmlns:a16="http://schemas.microsoft.com/office/drawing/2014/main" val="2673636736"/>
                    </a:ext>
                  </a:extLst>
                </a:gridCol>
                <a:gridCol w="3097985">
                  <a:extLst>
                    <a:ext uri="{9D8B030D-6E8A-4147-A177-3AD203B41FA5}">
                      <a16:colId xmlns:a16="http://schemas.microsoft.com/office/drawing/2014/main" val="2625071888"/>
                    </a:ext>
                  </a:extLst>
                </a:gridCol>
                <a:gridCol w="1138989">
                  <a:extLst>
                    <a:ext uri="{9D8B030D-6E8A-4147-A177-3AD203B41FA5}">
                      <a16:colId xmlns:a16="http://schemas.microsoft.com/office/drawing/2014/main" val="3120480113"/>
                    </a:ext>
                  </a:extLst>
                </a:gridCol>
                <a:gridCol w="6497053">
                  <a:extLst>
                    <a:ext uri="{9D8B030D-6E8A-4147-A177-3AD203B41FA5}">
                      <a16:colId xmlns:a16="http://schemas.microsoft.com/office/drawing/2014/main" val="3487076254"/>
                    </a:ext>
                  </a:extLst>
                </a:gridCol>
              </a:tblGrid>
              <a:tr h="579745">
                <a:tc>
                  <a:txBody>
                    <a:bodyPr/>
                    <a:lstStyle/>
                    <a:p>
                      <a:r>
                        <a:rPr lang="en-US" dirty="0"/>
                        <a:t>PSJ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Depts</a:t>
                      </a:r>
                      <a:endParaRPr lang="en-US" dirty="0"/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APD,</a:t>
                      </a:r>
                      <a:r>
                        <a:rPr lang="en-US" sz="2000" b="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AFR, DOC, DOC, Judicial Agencies</a:t>
                      </a:r>
                      <a:endParaRPr lang="en-US" sz="2000" b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Project Stats: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Fy17: </a:t>
                      </a:r>
                      <a:r>
                        <a:rPr lang="en-US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40</a:t>
                      </a:r>
                      <a:r>
                        <a:rPr lang="en-US" sz="2000" b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000" b="0" i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(28%)          </a:t>
                      </a:r>
                      <a:r>
                        <a:rPr lang="en-US" sz="2000" b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Completed</a:t>
                      </a:r>
                      <a:r>
                        <a:rPr lang="en-US" sz="2000" b="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: </a:t>
                      </a:r>
                      <a:r>
                        <a:rPr lang="en-US" sz="2000" b="1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22</a:t>
                      </a:r>
                      <a:r>
                        <a:rPr lang="en-US" sz="2000" b="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             Remaining: </a:t>
                      </a:r>
                      <a:r>
                        <a:rPr lang="en-US" sz="2000" b="1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18</a:t>
                      </a:r>
                      <a:r>
                        <a:rPr lang="en-US" sz="2000" b="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Fy18 Jul-Dec:</a:t>
                      </a:r>
                      <a:r>
                        <a:rPr lang="en-US" sz="2000" b="1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8          </a:t>
                      </a:r>
                      <a:r>
                        <a:rPr lang="en-US" sz="2000" b="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On-Hold: </a:t>
                      </a:r>
                      <a:r>
                        <a:rPr lang="en-US" sz="2000" b="1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15 </a:t>
                      </a:r>
                      <a:r>
                        <a:rPr lang="en-US" sz="2000" b="0" i="1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(23%)</a:t>
                      </a:r>
                      <a:endParaRPr lang="en-US" sz="2000" b="1" i="1" baseline="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1286598"/>
                  </a:ext>
                </a:extLst>
              </a:tr>
            </a:tbl>
          </a:graphicData>
        </a:graphic>
      </p:graphicFrame>
      <p:pic>
        <p:nvPicPr>
          <p:cNvPr id="4" name="Picture 3" descr="Image result for video integration center atlanta"/>
          <p:cNvPicPr/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" y="1463990"/>
            <a:ext cx="3647318" cy="29096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77198" y="1995255"/>
            <a:ext cx="35414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VIC Camera Expansion</a:t>
            </a:r>
            <a:b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All Zones</a:t>
            </a:r>
          </a:p>
        </p:txBody>
      </p:sp>
      <p:pic>
        <p:nvPicPr>
          <p:cNvPr id="9" name="Picture 8" descr="Image result for eCitation"/>
          <p:cNvPicPr/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69"/>
          <a:stretch/>
        </p:blipFill>
        <p:spPr bwMode="auto">
          <a:xfrm>
            <a:off x="7503624" y="1508319"/>
            <a:ext cx="2172527" cy="22505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7082117" y="2085249"/>
            <a:ext cx="29987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Electronic</a:t>
            </a:r>
            <a:b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Citations</a:t>
            </a:r>
          </a:p>
        </p:txBody>
      </p:sp>
      <p:pic>
        <p:nvPicPr>
          <p:cNvPr id="1028" name="Picture 4" descr="https://www.platesmart.com/wp-content/uploads/2016/12/platesmart_mobile_ALPR.jp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" y="4373636"/>
            <a:ext cx="3663761" cy="24843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79177" y="5596628"/>
            <a:ext cx="3367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Mobile License Plate Reader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1" t="15025" r="19012" b="6667"/>
          <a:stretch/>
        </p:blipFill>
        <p:spPr>
          <a:xfrm>
            <a:off x="3657303" y="3987426"/>
            <a:ext cx="3838883" cy="28705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4" descr="Image result for Text 911"/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3" r="7795"/>
          <a:stretch/>
        </p:blipFill>
        <p:spPr bwMode="auto">
          <a:xfrm>
            <a:off x="9683646" y="3437386"/>
            <a:ext cx="2501186" cy="20190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061722" y="4886810"/>
            <a:ext cx="30203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VIC Video Wall Replacement</a:t>
            </a:r>
          </a:p>
        </p:txBody>
      </p:sp>
      <p:pic>
        <p:nvPicPr>
          <p:cNvPr id="1030" name="Picture 6" descr="Image result for genetec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3" r="23863"/>
          <a:stretch/>
        </p:blipFill>
        <p:spPr bwMode="auto">
          <a:xfrm>
            <a:off x="7519307" y="3790229"/>
            <a:ext cx="2164339" cy="15656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1955"/>
          <a:stretch/>
        </p:blipFill>
        <p:spPr>
          <a:xfrm>
            <a:off x="3647154" y="1456133"/>
            <a:ext cx="3843639" cy="24941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470097" y="5418578"/>
            <a:ext cx="4691614" cy="1433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7" name="TextBox 26"/>
          <p:cNvSpPr txBox="1"/>
          <p:nvPr/>
        </p:nvSpPr>
        <p:spPr>
          <a:xfrm>
            <a:off x="3860716" y="2041483"/>
            <a:ext cx="35414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n-lt"/>
              </a:rPr>
              <a:t>Real-Time</a:t>
            </a:r>
            <a:br>
              <a:rPr lang="en-US" sz="3200" dirty="0">
                <a:latin typeface="+mn-lt"/>
              </a:rPr>
            </a:br>
            <a:r>
              <a:rPr lang="en-US" sz="3200" dirty="0">
                <a:latin typeface="+mn-lt"/>
              </a:rPr>
              <a:t>Crime Analytics</a:t>
            </a:r>
            <a:br>
              <a:rPr lang="en-US" sz="3200" dirty="0">
                <a:latin typeface="+mn-lt"/>
              </a:rPr>
            </a:br>
            <a:r>
              <a:rPr lang="en-US" sz="3200" dirty="0">
                <a:latin typeface="+mn-lt"/>
              </a:rPr>
              <a:t>Dashboards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535746" y="4208064"/>
            <a:ext cx="2010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+mn-lt"/>
              </a:rPr>
              <a:t>Video </a:t>
            </a:r>
            <a:r>
              <a:rPr lang="en-US" sz="1800" dirty="0" err="1">
                <a:latin typeface="+mn-lt"/>
              </a:rPr>
              <a:t>Mgmt</a:t>
            </a:r>
            <a:br>
              <a:rPr lang="en-US" sz="1800" dirty="0">
                <a:latin typeface="+mn-lt"/>
              </a:rPr>
            </a:br>
            <a:r>
              <a:rPr lang="en-US" sz="1800" dirty="0">
                <a:latin typeface="+mn-lt"/>
              </a:rPr>
              <a:t>Cloud Storage</a:t>
            </a:r>
          </a:p>
        </p:txBody>
      </p:sp>
      <p:sp>
        <p:nvSpPr>
          <p:cNvPr id="20" name="AutoShape 8" descr="Image result for taser body camer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619114" y="1485635"/>
            <a:ext cx="2565718" cy="19546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2" name="TextBox 31"/>
          <p:cNvSpPr txBox="1"/>
          <p:nvPr/>
        </p:nvSpPr>
        <p:spPr>
          <a:xfrm>
            <a:off x="9718168" y="1999409"/>
            <a:ext cx="23695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Body</a:t>
            </a:r>
            <a:b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Cameras</a:t>
            </a:r>
          </a:p>
        </p:txBody>
      </p:sp>
    </p:spTree>
    <p:extLst>
      <p:ext uri="{BB962C8B-B14F-4D97-AF65-F5344CB8AC3E}">
        <p14:creationId xmlns:p14="http://schemas.microsoft.com/office/powerpoint/2010/main" val="29265627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TLStat">
  <a:themeElements>
    <a:clrScheme name="ATLStat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F497D"/>
      </a:accent1>
      <a:accent2>
        <a:srgbClr val="C0504D"/>
      </a:accent2>
      <a:accent3>
        <a:srgbClr val="9BBB59"/>
      </a:accent3>
      <a:accent4>
        <a:srgbClr val="8064A2"/>
      </a:accent4>
      <a:accent5>
        <a:srgbClr val="E36C09"/>
      </a:accent5>
      <a:accent6>
        <a:srgbClr val="7F7F7F"/>
      </a:accent6>
      <a:hlink>
        <a:srgbClr val="FFCCFF"/>
      </a:hlink>
      <a:folHlink>
        <a:srgbClr val="B8CCE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1" i="0" u="none" strike="noStrike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+mj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1">
        <a:dk1>
          <a:srgbClr val="4D4D4D"/>
        </a:dk1>
        <a:lt1>
          <a:srgbClr val="FFFFFF"/>
        </a:lt1>
        <a:dk2>
          <a:srgbClr val="999999"/>
        </a:dk2>
        <a:lt2>
          <a:srgbClr val="000000"/>
        </a:lt2>
        <a:accent1>
          <a:srgbClr val="F04E22"/>
        </a:accent1>
        <a:accent2>
          <a:srgbClr val="F0B500"/>
        </a:accent2>
        <a:accent3>
          <a:srgbClr val="FFFFFF"/>
        </a:accent3>
        <a:accent4>
          <a:srgbClr val="404040"/>
        </a:accent4>
        <a:accent5>
          <a:srgbClr val="F6B2AB"/>
        </a:accent5>
        <a:accent6>
          <a:srgbClr val="D9A400"/>
        </a:accent6>
        <a:hlink>
          <a:srgbClr val="F07800"/>
        </a:hlink>
        <a:folHlink>
          <a:srgbClr val="00A6A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ATLStat">
  <a:themeElements>
    <a:clrScheme name="ATLStat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F497D"/>
      </a:accent1>
      <a:accent2>
        <a:srgbClr val="C0504D"/>
      </a:accent2>
      <a:accent3>
        <a:srgbClr val="9BBB59"/>
      </a:accent3>
      <a:accent4>
        <a:srgbClr val="8064A2"/>
      </a:accent4>
      <a:accent5>
        <a:srgbClr val="E36C09"/>
      </a:accent5>
      <a:accent6>
        <a:srgbClr val="7F7F7F"/>
      </a:accent6>
      <a:hlink>
        <a:srgbClr val="FFCCFF"/>
      </a:hlink>
      <a:folHlink>
        <a:srgbClr val="B8CCE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1" i="0" u="none" strike="noStrike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+mj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1">
        <a:dk1>
          <a:srgbClr val="4D4D4D"/>
        </a:dk1>
        <a:lt1>
          <a:srgbClr val="FFFFFF"/>
        </a:lt1>
        <a:dk2>
          <a:srgbClr val="999999"/>
        </a:dk2>
        <a:lt2>
          <a:srgbClr val="000000"/>
        </a:lt2>
        <a:accent1>
          <a:srgbClr val="F04E22"/>
        </a:accent1>
        <a:accent2>
          <a:srgbClr val="F0B500"/>
        </a:accent2>
        <a:accent3>
          <a:srgbClr val="FFFFFF"/>
        </a:accent3>
        <a:accent4>
          <a:srgbClr val="404040"/>
        </a:accent4>
        <a:accent5>
          <a:srgbClr val="F6B2AB"/>
        </a:accent5>
        <a:accent6>
          <a:srgbClr val="D9A400"/>
        </a:accent6>
        <a:hlink>
          <a:srgbClr val="F07800"/>
        </a:hlink>
        <a:folHlink>
          <a:srgbClr val="00A6A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FED6D26F848CF429F382DCFFC1D6176" ma:contentTypeVersion="7" ma:contentTypeDescription="Create a new document." ma:contentTypeScope="" ma:versionID="cbc9316bd9c3fafc462fb7085c38a67b">
  <xsd:schema xmlns:xsd="http://www.w3.org/2001/XMLSchema" xmlns:xs="http://www.w3.org/2001/XMLSchema" xmlns:p="http://schemas.microsoft.com/office/2006/metadata/properties" xmlns:ns2="0037154b-a6ab-4e53-8c23-0c790a96f4f4" xmlns:ns3="23a4cfb0-d3ee-4e8a-a3b9-184313691e4e" targetNamespace="http://schemas.microsoft.com/office/2006/metadata/properties" ma:root="true" ma:fieldsID="fd948a32720b0ea76a77b198c5fda63e" ns2:_="" ns3:_="">
    <xsd:import namespace="0037154b-a6ab-4e53-8c23-0c790a96f4f4"/>
    <xsd:import namespace="23a4cfb0-d3ee-4e8a-a3b9-184313691e4e"/>
    <xsd:element name="properties">
      <xsd:complexType>
        <xsd:sequence>
          <xsd:element name="documentManagement">
            <xsd:complexType>
              <xsd:all>
                <xsd:element ref="ns2:cc6fc033cadf4319b41c4284710b1a5e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37154b-a6ab-4e53-8c23-0c790a96f4f4" elementFormDefault="qualified">
    <xsd:import namespace="http://schemas.microsoft.com/office/2006/documentManagement/types"/>
    <xsd:import namespace="http://schemas.microsoft.com/office/infopath/2007/PartnerControls"/>
    <xsd:element name="cc6fc033cadf4319b41c4284710b1a5e" ma:index="9" ma:taxonomy="true" ma:internalName="cc6fc033cadf4319b41c4284710b1a5e" ma:taxonomyFieldName="Owner" ma:displayName="Owner" ma:default="" ma:fieldId="{cc6fc033-cadf-4319-b41c-4284710b1a5e}" ma:sspId="20b86d5d-5381-4d6d-9575-2047fe178979" ma:termSetId="654a67f5-1cc4-4749-a58e-65586cb16ee5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a4cfb0-d3ee-4e8a-a3b9-184313691e4e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description="" ma:hidden="true" ma:list="{2ca5c6e2-3d20-4676-bb80-1b0ab53cf2ad}" ma:internalName="TaxCatchAll" ma:showField="CatchAllData" ma:web="23a4cfb0-d3ee-4e8a-a3b9-184313691e4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Audienc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3a4cfb0-d3ee-4e8a-a3b9-184313691e4e">
      <Value>29</Value>
    </TaxCatchAll>
    <cc6fc033cadf4319b41c4284710b1a5e xmlns="0037154b-a6ab-4e53-8c23-0c790a96f4f4">
      <Terms xmlns="http://schemas.microsoft.com/office/infopath/2007/PartnerControls">
        <TermInfo xmlns="http://schemas.microsoft.com/office/infopath/2007/PartnerControls">
          <TermName xmlns="http://schemas.microsoft.com/office/infopath/2007/PartnerControls">Business, Performance and Accountability</TermName>
          <TermId xmlns="http://schemas.microsoft.com/office/infopath/2007/PartnerControls">d5936acc-3c82-433d-9caf-5ca0cd353143</TermId>
        </TermInfo>
      </Terms>
    </cc6fc033cadf4319b41c4284710b1a5e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F5228CC-E381-4D29-AAAA-C9140DBFEAE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037154b-a6ab-4e53-8c23-0c790a96f4f4"/>
    <ds:schemaRef ds:uri="23a4cfb0-d3ee-4e8a-a3b9-184313691e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EB66072-5B02-41CB-923E-DA7D39CC592F}">
  <ds:schemaRefs>
    <ds:schemaRef ds:uri="http://schemas.openxmlformats.org/package/2006/metadata/core-properties"/>
    <ds:schemaRef ds:uri="http://purl.org/dc/elements/1.1/"/>
    <ds:schemaRef ds:uri="0037154b-a6ab-4e53-8c23-0c790a96f4f4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www.w3.org/XML/1998/namespace"/>
    <ds:schemaRef ds:uri="23a4cfb0-d3ee-4e8a-a3b9-184313691e4e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833BB7DA-6476-4CD6-9400-470A680B00C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65246</TotalTime>
  <Words>1653</Words>
  <Application>Microsoft Office PowerPoint</Application>
  <PresentationFormat>Widescreen</PresentationFormat>
  <Paragraphs>338</Paragraphs>
  <Slides>14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Courier New</vt:lpstr>
      <vt:lpstr>Wingdings</vt:lpstr>
      <vt:lpstr>ATLStat</vt:lpstr>
      <vt:lpstr>4_ATLStat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Public Safety &amp; Justice (PSJ)</vt:lpstr>
      <vt:lpstr>City Operations Services (COS)</vt:lpstr>
      <vt:lpstr>City Administrative Services (CAS)</vt:lpstr>
      <vt:lpstr>Watershed Management Services (WMS)</vt:lpstr>
      <vt:lpstr>PowerPoint Presentation</vt:lpstr>
      <vt:lpstr>PowerPoint Presentation</vt:lpstr>
    </vt:vector>
  </TitlesOfParts>
  <Company>Lenovo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COO</dc:title>
  <dc:creator>mdnguyen</dc:creator>
  <cp:lastModifiedBy>Brandon, Gigi</cp:lastModifiedBy>
  <cp:revision>1866</cp:revision>
  <cp:lastPrinted>2017-04-21T13:24:18Z</cp:lastPrinted>
  <dcterms:created xsi:type="dcterms:W3CDTF">2011-10-05T18:52:35Z</dcterms:created>
  <dcterms:modified xsi:type="dcterms:W3CDTF">2017-05-10T16:54:53Z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3</vt:i4>
  </property>
  <property fmtid="{D5CDD505-2E9C-101B-9397-08002B2CF9AE}" pid="3" name="ContentTypeId">
    <vt:lpwstr>0x0101000FED6D26F848CF429F382DCFFC1D6176</vt:lpwstr>
  </property>
  <property fmtid="{D5CDD505-2E9C-101B-9397-08002B2CF9AE}" pid="4" name="Owner">
    <vt:lpwstr>29;#Business, Performance and Accountability|d5936acc-3c82-433d-9caf-5ca0cd353143</vt:lpwstr>
  </property>
</Properties>
</file>