
<file path=[Content_Types].xml><?xml version="1.0" encoding="utf-8"?>
<Types xmlns="http://schemas.openxmlformats.org/package/2006/content-types">
  <Default Extension="png" ContentType="image/png"/>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notesSlides/notesSlide3.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notesSlides/notesSlide4.xml" ContentType="application/vnd.openxmlformats-officedocument.presentationml.notesSlide+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theme/themeOverride3.xml" ContentType="application/vnd.openxmlformats-officedocument.themeOverride+xml"/>
  <Override PartName="/ppt/drawings/drawing1.xml" ContentType="application/vnd.openxmlformats-officedocument.drawingml.chartshapes+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drawings/drawing2.xml" ContentType="application/vnd.openxmlformats-officedocument.drawingml.chartshapes+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notesSlides/notesSlide5.xml" ContentType="application/vnd.openxmlformats-officedocument.presentationml.notesSlide+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charts/chart20.xml" ContentType="application/vnd.openxmlformats-officedocument.drawingml.chart+xml"/>
  <Override PartName="/ppt/drawings/drawing3.xml" ContentType="application/vnd.openxmlformats-officedocument.drawingml.chartshapes+xml"/>
  <Override PartName="/ppt/charts/chart21.xml" ContentType="application/vnd.openxmlformats-officedocument.drawingml.chart+xml"/>
  <Override PartName="/ppt/drawings/drawing4.xml" ContentType="application/vnd.openxmlformats-officedocument.drawingml.chartshapes+xml"/>
  <Override PartName="/ppt/charts/chart22.xml" ContentType="application/vnd.openxmlformats-officedocument.drawingml.chart+xml"/>
  <Override PartName="/ppt/drawings/drawing5.xml" ContentType="application/vnd.openxmlformats-officedocument.drawingml.chartshapes+xml"/>
  <Override PartName="/ppt/charts/chart23.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5"/>
  </p:notesMasterIdLst>
  <p:sldIdLst>
    <p:sldId id="257" r:id="rId2"/>
    <p:sldId id="258" r:id="rId3"/>
    <p:sldId id="259" r:id="rId4"/>
    <p:sldId id="260" r:id="rId5"/>
    <p:sldId id="261" r:id="rId6"/>
    <p:sldId id="263" r:id="rId7"/>
    <p:sldId id="264" r:id="rId8"/>
    <p:sldId id="265" r:id="rId9"/>
    <p:sldId id="262" r:id="rId10"/>
    <p:sldId id="266" r:id="rId11"/>
    <p:sldId id="341" r:id="rId12"/>
    <p:sldId id="342" r:id="rId13"/>
    <p:sldId id="343" r:id="rId14"/>
    <p:sldId id="271" r:id="rId15"/>
    <p:sldId id="272" r:id="rId16"/>
    <p:sldId id="273" r:id="rId17"/>
    <p:sldId id="274" r:id="rId18"/>
    <p:sldId id="337" r:id="rId19"/>
    <p:sldId id="275" r:id="rId20"/>
    <p:sldId id="276" r:id="rId21"/>
    <p:sldId id="277" r:id="rId22"/>
    <p:sldId id="319" r:id="rId23"/>
    <p:sldId id="321" r:id="rId24"/>
    <p:sldId id="279" r:id="rId25"/>
    <p:sldId id="280" r:id="rId26"/>
    <p:sldId id="281" r:id="rId27"/>
    <p:sldId id="328" r:id="rId28"/>
    <p:sldId id="325" r:id="rId29"/>
    <p:sldId id="340" r:id="rId30"/>
    <p:sldId id="329" r:id="rId31"/>
    <p:sldId id="283" r:id="rId32"/>
    <p:sldId id="282" r:id="rId33"/>
    <p:sldId id="284" r:id="rId34"/>
    <p:sldId id="332" r:id="rId35"/>
    <p:sldId id="333" r:id="rId36"/>
    <p:sldId id="335" r:id="rId37"/>
    <p:sldId id="336" r:id="rId38"/>
    <p:sldId id="285" r:id="rId39"/>
    <p:sldId id="287" r:id="rId40"/>
    <p:sldId id="288" r:id="rId41"/>
    <p:sldId id="289" r:id="rId42"/>
    <p:sldId id="291" r:id="rId43"/>
    <p:sldId id="290" r:id="rId44"/>
    <p:sldId id="294" r:id="rId45"/>
    <p:sldId id="295" r:id="rId46"/>
    <p:sldId id="292" r:id="rId47"/>
    <p:sldId id="293" r:id="rId48"/>
    <p:sldId id="296" r:id="rId49"/>
    <p:sldId id="297" r:id="rId50"/>
    <p:sldId id="344" r:id="rId51"/>
    <p:sldId id="330" r:id="rId52"/>
    <p:sldId id="339" r:id="rId53"/>
    <p:sldId id="338" r:id="rId5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47" autoAdjust="0"/>
    <p:restoredTop sz="94660"/>
  </p:normalViewPr>
  <p:slideViewPr>
    <p:cSldViewPr>
      <p:cViewPr varScale="1">
        <p:scale>
          <a:sx n="56" d="100"/>
          <a:sy n="56" d="100"/>
        </p:scale>
        <p:origin x="1038" y="3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1" Type="http://schemas.openxmlformats.org/officeDocument/2006/relationships/oleObject" Target="file:///C:\Users\mballa\AppData\Local\Microsoft\Windows\Temporary%20Internet%20Files\Content.Outlook\SHDQ4GRD\CUC%20Quarterly%20Report-3rd%20Qtr-FY2017_mb.xlsx" TargetMode="External"/></Relationships>
</file>

<file path=ppt/charts/_rels/chart15.xml.rels><?xml version="1.0" encoding="UTF-8" standalone="yes"?>
<Relationships xmlns="http://schemas.openxmlformats.org/package/2006/relationships"><Relationship Id="rId1" Type="http://schemas.openxmlformats.org/officeDocument/2006/relationships/oleObject" Target="file:///C:\Users\mballa\AppData\Local\Microsoft\Windows\Temporary%20Internet%20Files\Content.Outlook\SHDQ4GRD\CUC%20Quarterly%20Report-3rd%20Qtr-FY2017_mb.xlsx" TargetMode="External"/></Relationships>
</file>

<file path=ppt/charts/_rels/chart16.xml.rels><?xml version="1.0" encoding="UTF-8" standalone="yes"?>
<Relationships xmlns="http://schemas.openxmlformats.org/package/2006/relationships"><Relationship Id="rId1" Type="http://schemas.openxmlformats.org/officeDocument/2006/relationships/oleObject" Target="file:///C:\Users\mballa\AppData\Local\Microsoft\Windows\Temporary%20Internet%20Files\Content.Outlook\SHDQ4GRD\CUC%20Quarterly%20Report-3rd%20Qtr-FY2017_mb.xlsx" TargetMode="External"/></Relationships>
</file>

<file path=ppt/charts/_rels/chart17.xml.rels><?xml version="1.0" encoding="UTF-8" standalone="yes"?>
<Relationships xmlns="http://schemas.openxmlformats.org/package/2006/relationships"><Relationship Id="rId1" Type="http://schemas.openxmlformats.org/officeDocument/2006/relationships/oleObject" Target="file:///C:\Users\mballa\AppData\Local\Microsoft\Windows\Temporary%20Internet%20Files\Content.Outlook\SHDQ4GRD\Personnel%20FY16%20%20FY17%20(5).xlsx" TargetMode="External"/></Relationships>
</file>

<file path=ppt/charts/_rels/chart18.xml.rels><?xml version="1.0" encoding="UTF-8" standalone="yes"?>
<Relationships xmlns="http://schemas.openxmlformats.org/package/2006/relationships"><Relationship Id="rId1" Type="http://schemas.openxmlformats.org/officeDocument/2006/relationships/oleObject" Target="file:///C:\Users\mballa\AppData\Local\Microsoft\Windows\Temporary%20Internet%20Files\Content.Outlook\SHDQ4GRD\Personnel%20FY16%20%20FY17_Updated.xlsx" TargetMode="External"/></Relationships>
</file>

<file path=ppt/charts/_rels/chart19.xml.rels><?xml version="1.0" encoding="UTF-8" standalone="yes"?>
<Relationships xmlns="http://schemas.openxmlformats.org/package/2006/relationships"><Relationship Id="rId1" Type="http://schemas.openxmlformats.org/officeDocument/2006/relationships/oleObject" Target="file:///C:\Users\mballa\Documents\Quarterly%20Report-4th%20Qtr-%202013%20(2).xlsx" TargetMode="Externa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20.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file:///C:\Documents%20and%20Settings\mballa\My%20Documents\Charts_Deck_Jan14.xlsx" TargetMode="External"/></Relationships>
</file>

<file path=ppt/charts/_rels/chart21.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oleObject" Target="file:///C:\Documents%20and%20Settings\mballa\My%20Documents\Charts_Deck_Jan14.xlsx" TargetMode="External"/></Relationships>
</file>

<file path=ppt/charts/_rels/chart22.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oleObject" Target="file:///C:\Documents%20and%20Settings\mballa\My%20Documents\Charts_Deck_Jan14.xlsx" TargetMode="External"/></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3.xml.rels><?xml version="1.0" encoding="UTF-8" standalone="yes"?>
<Relationships xmlns="http://schemas.openxmlformats.org/package/2006/relationships"><Relationship Id="rId1" Type="http://schemas.openxmlformats.org/officeDocument/2006/relationships/oleObject" Target="file:///C:\Users\mballa\Documents\Payment%20Type%20Count%20and%20Amount%20by%20Month_MB%20eidts.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mballa\Documents\Payment%20Type%20Count%20and%20Amount%20by%20Month_MB%20eidts.xlsx" TargetMode="Externa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7.xlsx"/><Relationship Id="rId1" Type="http://schemas.openxmlformats.org/officeDocument/2006/relationships/themeOverride" Target="../theme/themeOverride3.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r>
              <a:rPr lang="en-US" sz="1200">
                <a:solidFill>
                  <a:sysClr val="windowText" lastClr="000000"/>
                </a:solidFill>
              </a:rPr>
              <a:t>Aging of Current Plates</a:t>
            </a:r>
          </a:p>
        </c:rich>
      </c:tx>
      <c:overlay val="0"/>
      <c:spPr>
        <a:noFill/>
        <a:ln>
          <a:noFill/>
        </a:ln>
        <a:effectLst/>
      </c:spPr>
    </c:title>
    <c:autoTitleDeleted val="0"/>
    <c:plotArea>
      <c:layout>
        <c:manualLayout>
          <c:layoutTarget val="inner"/>
          <c:xMode val="edge"/>
          <c:yMode val="edge"/>
          <c:x val="0.18167322245163101"/>
          <c:y val="0.18306773438235799"/>
          <c:w val="0.49508912790422799"/>
          <c:h val="0.64141566254632898"/>
        </c:manualLayout>
      </c:layout>
      <c:barChart>
        <c:barDir val="col"/>
        <c:grouping val="stacked"/>
        <c:varyColors val="0"/>
        <c:ser>
          <c:idx val="4"/>
          <c:order val="0"/>
          <c:tx>
            <c:strRef>
              <c:f>Calculations!$A$7</c:f>
              <c:strCache>
                <c:ptCount val="1"/>
                <c:pt idx="0">
                  <c:v>91+ Days</c:v>
                </c:pt>
              </c:strCache>
            </c:strRef>
          </c:tx>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Calculations!$A$1</c:f>
              <c:strCache>
                <c:ptCount val="1"/>
                <c:pt idx="0">
                  <c:v>Number of Plates</c:v>
                </c:pt>
              </c:strCache>
            </c:strRef>
          </c:cat>
          <c:val>
            <c:numRef>
              <c:f>Calculations!$D$7</c:f>
              <c:numCache>
                <c:formatCode>General</c:formatCode>
                <c:ptCount val="1"/>
                <c:pt idx="0">
                  <c:v>31</c:v>
                </c:pt>
              </c:numCache>
            </c:numRef>
          </c:val>
        </c:ser>
        <c:ser>
          <c:idx val="3"/>
          <c:order val="1"/>
          <c:tx>
            <c:strRef>
              <c:f>Calculations!$A$6</c:f>
              <c:strCache>
                <c:ptCount val="1"/>
                <c:pt idx="0">
                  <c:v>61-90 Days</c:v>
                </c:pt>
              </c:strCache>
            </c:strRef>
          </c:tx>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Calculations!$A$1</c:f>
              <c:strCache>
                <c:ptCount val="1"/>
                <c:pt idx="0">
                  <c:v>Number of Plates</c:v>
                </c:pt>
              </c:strCache>
            </c:strRef>
          </c:cat>
          <c:val>
            <c:numRef>
              <c:f>Calculations!$D$6</c:f>
              <c:numCache>
                <c:formatCode>General</c:formatCode>
                <c:ptCount val="1"/>
                <c:pt idx="0">
                  <c:v>16</c:v>
                </c:pt>
              </c:numCache>
            </c:numRef>
          </c:val>
        </c:ser>
        <c:ser>
          <c:idx val="2"/>
          <c:order val="2"/>
          <c:tx>
            <c:strRef>
              <c:f>Calculations!$A$5</c:f>
              <c:strCache>
                <c:ptCount val="1"/>
                <c:pt idx="0">
                  <c:v>31-60 Days</c:v>
                </c:pt>
              </c:strCache>
            </c:strRef>
          </c:tx>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Calculations!$A$1</c:f>
              <c:strCache>
                <c:ptCount val="1"/>
                <c:pt idx="0">
                  <c:v>Number of Plates</c:v>
                </c:pt>
              </c:strCache>
            </c:strRef>
          </c:cat>
          <c:val>
            <c:numRef>
              <c:f>Calculations!$D$5</c:f>
              <c:numCache>
                <c:formatCode>General</c:formatCode>
                <c:ptCount val="1"/>
                <c:pt idx="0">
                  <c:v>31</c:v>
                </c:pt>
              </c:numCache>
            </c:numRef>
          </c:val>
        </c:ser>
        <c:ser>
          <c:idx val="1"/>
          <c:order val="3"/>
          <c:tx>
            <c:strRef>
              <c:f>Calculations!$A$4</c:f>
              <c:strCache>
                <c:ptCount val="1"/>
                <c:pt idx="0">
                  <c:v>15-30  Days</c:v>
                </c:pt>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Calculations!$A$1</c:f>
              <c:strCache>
                <c:ptCount val="1"/>
                <c:pt idx="0">
                  <c:v>Number of Plates</c:v>
                </c:pt>
              </c:strCache>
            </c:strRef>
          </c:cat>
          <c:val>
            <c:numRef>
              <c:f>Calculations!$D$4</c:f>
              <c:numCache>
                <c:formatCode>General</c:formatCode>
                <c:ptCount val="1"/>
                <c:pt idx="0">
                  <c:v>16</c:v>
                </c:pt>
              </c:numCache>
            </c:numRef>
          </c:val>
        </c:ser>
        <c:ser>
          <c:idx val="0"/>
          <c:order val="4"/>
          <c:tx>
            <c:strRef>
              <c:f>Calculations!$A$3</c:f>
              <c:strCache>
                <c:ptCount val="1"/>
                <c:pt idx="0">
                  <c:v>0-14 Days</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Calculations!$A$1</c:f>
              <c:strCache>
                <c:ptCount val="1"/>
                <c:pt idx="0">
                  <c:v>Number of Plates</c:v>
                </c:pt>
              </c:strCache>
            </c:strRef>
          </c:cat>
          <c:val>
            <c:numRef>
              <c:f>Calculations!$D$3</c:f>
              <c:numCache>
                <c:formatCode>General</c:formatCode>
                <c:ptCount val="1"/>
                <c:pt idx="0">
                  <c:v>3</c:v>
                </c:pt>
              </c:numCache>
            </c:numRef>
          </c:val>
        </c:ser>
        <c:dLbls>
          <c:dLblPos val="ctr"/>
          <c:showLegendKey val="0"/>
          <c:showVal val="1"/>
          <c:showCatName val="0"/>
          <c:showSerName val="0"/>
          <c:showPercent val="0"/>
          <c:showBubbleSize val="0"/>
        </c:dLbls>
        <c:gapWidth val="150"/>
        <c:overlap val="100"/>
        <c:axId val="242135248"/>
        <c:axId val="242135808"/>
      </c:barChart>
      <c:catAx>
        <c:axId val="24213524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242135808"/>
        <c:crosses val="autoZero"/>
        <c:auto val="1"/>
        <c:lblAlgn val="ctr"/>
        <c:lblOffset val="100"/>
        <c:noMultiLvlLbl val="0"/>
      </c:catAx>
      <c:valAx>
        <c:axId val="242135808"/>
        <c:scaling>
          <c:orientation val="minMax"/>
        </c:scaling>
        <c:delete val="0"/>
        <c:axPos val="l"/>
        <c:majorGridlines>
          <c:spPr>
            <a:ln w="9525" cap="flat" cmpd="sng" algn="ctr">
              <a:solidFill>
                <a:schemeClr val="tx1">
                  <a:lumMod val="85000"/>
                  <a:lumOff val="1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242135248"/>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Entry>
      <c:legendEntry>
        <c:idx val="2"/>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0.67842625135937795"/>
          <c:y val="0.17242862753695701"/>
          <c:w val="0.32157374864062199"/>
          <c:h val="0.648706035907888"/>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rgbClr val="1F497D"/>
      </a:solidFill>
    </a:ln>
    <a:effectLst/>
  </c:spPr>
  <c:txPr>
    <a:bodyPr/>
    <a:lstStyle/>
    <a:p>
      <a:pPr>
        <a:defRPr/>
      </a:pPr>
      <a:endParaRPr lang="en-US"/>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dirty="0" smtClean="0"/>
              <a:t>CSTAT Work </a:t>
            </a:r>
            <a:r>
              <a:rPr lang="en-US" dirty="0"/>
              <a:t>Orders Created and Completed</a:t>
            </a:r>
          </a:p>
        </c:rich>
      </c:tx>
      <c:layout>
        <c:manualLayout>
          <c:xMode val="edge"/>
          <c:yMode val="edge"/>
          <c:x val="0.27315453019174102"/>
          <c:y val="0"/>
        </c:manualLayout>
      </c:layout>
      <c:overlay val="0"/>
      <c:spPr>
        <a:noFill/>
        <a:ln>
          <a:noFill/>
        </a:ln>
        <a:effectLst/>
      </c:spPr>
    </c:title>
    <c:autoTitleDeleted val="0"/>
    <c:plotArea>
      <c:layout/>
      <c:barChart>
        <c:barDir val="col"/>
        <c:grouping val="clustered"/>
        <c:varyColors val="0"/>
        <c:ser>
          <c:idx val="0"/>
          <c:order val="0"/>
          <c:tx>
            <c:strRef>
              <c:f>'Open CSTAT WOs'!$B$29</c:f>
              <c:strCache>
                <c:ptCount val="1"/>
                <c:pt idx="0">
                  <c:v>Created</c:v>
                </c:pt>
              </c:strCache>
            </c:strRef>
          </c:tx>
          <c:spPr>
            <a:solidFill>
              <a:schemeClr val="tx2"/>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cat>
            <c:numRef>
              <c:f>'Open CSTAT WOs'!$A$36:$A$38</c:f>
              <c:numCache>
                <c:formatCode>[$-409]mmmm\-yy;@</c:formatCode>
                <c:ptCount val="3"/>
                <c:pt idx="0">
                  <c:v>42736</c:v>
                </c:pt>
                <c:pt idx="1">
                  <c:v>42767</c:v>
                </c:pt>
                <c:pt idx="2">
                  <c:v>42795</c:v>
                </c:pt>
              </c:numCache>
            </c:numRef>
          </c:cat>
          <c:val>
            <c:numRef>
              <c:f>'Open CSTAT WOs'!$B$36:$B$38</c:f>
              <c:numCache>
                <c:formatCode>General</c:formatCode>
                <c:ptCount val="3"/>
                <c:pt idx="0">
                  <c:v>269</c:v>
                </c:pt>
                <c:pt idx="1">
                  <c:v>209</c:v>
                </c:pt>
                <c:pt idx="2">
                  <c:v>216</c:v>
                </c:pt>
              </c:numCache>
            </c:numRef>
          </c:val>
        </c:ser>
        <c:ser>
          <c:idx val="1"/>
          <c:order val="1"/>
          <c:tx>
            <c:strRef>
              <c:f>'Open CSTAT WOs'!$C$29</c:f>
              <c:strCache>
                <c:ptCount val="1"/>
                <c:pt idx="0">
                  <c:v>Completed</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cat>
            <c:numRef>
              <c:f>'Open CSTAT WOs'!$A$36:$A$38</c:f>
              <c:numCache>
                <c:formatCode>[$-409]mmmm\-yy;@</c:formatCode>
                <c:ptCount val="3"/>
                <c:pt idx="0">
                  <c:v>42736</c:v>
                </c:pt>
                <c:pt idx="1">
                  <c:v>42767</c:v>
                </c:pt>
                <c:pt idx="2">
                  <c:v>42795</c:v>
                </c:pt>
              </c:numCache>
            </c:numRef>
          </c:cat>
          <c:val>
            <c:numRef>
              <c:f>'Open CSTAT WOs'!$C$36:$C$38</c:f>
              <c:numCache>
                <c:formatCode>General</c:formatCode>
                <c:ptCount val="3"/>
                <c:pt idx="0">
                  <c:v>215</c:v>
                </c:pt>
                <c:pt idx="1">
                  <c:v>359</c:v>
                </c:pt>
                <c:pt idx="2">
                  <c:v>471</c:v>
                </c:pt>
              </c:numCache>
            </c:numRef>
          </c:val>
        </c:ser>
        <c:dLbls>
          <c:showLegendKey val="0"/>
          <c:showVal val="0"/>
          <c:showCatName val="0"/>
          <c:showSerName val="0"/>
          <c:showPercent val="0"/>
          <c:showBubbleSize val="0"/>
        </c:dLbls>
        <c:gapWidth val="176"/>
        <c:overlap val="-9"/>
        <c:axId val="250679136"/>
        <c:axId val="250679696"/>
      </c:barChart>
      <c:lineChart>
        <c:grouping val="standard"/>
        <c:varyColors val="0"/>
        <c:ser>
          <c:idx val="2"/>
          <c:order val="2"/>
          <c:tx>
            <c:strRef>
              <c:f>'Open CSTAT WOs'!$D$29</c:f>
              <c:strCache>
                <c:ptCount val="1"/>
                <c:pt idx="0">
                  <c:v>Open</c:v>
                </c:pt>
              </c:strCache>
            </c:strRef>
          </c:tx>
          <c:spPr>
            <a:ln w="34925" cap="rnd">
              <a:solidFill>
                <a:srgbClr val="FFC000"/>
              </a:solidFill>
              <a:round/>
            </a:ln>
            <a:effectLst>
              <a:outerShdw blurRad="57150" dist="19050" dir="5400000" algn="ctr" rotWithShape="0">
                <a:srgbClr val="000000">
                  <a:alpha val="63000"/>
                </a:srgbClr>
              </a:outerShdw>
            </a:effectLst>
          </c:spPr>
          <c:marker>
            <c:symbol val="none"/>
          </c:marker>
          <c:dPt>
            <c:idx val="1"/>
            <c:bubble3D val="0"/>
          </c:dPt>
          <c:dPt>
            <c:idx val="2"/>
            <c:bubble3D val="0"/>
          </c:dPt>
          <c:cat>
            <c:numRef>
              <c:f>'Open CSTAT WOs'!$A$36:$A$38</c:f>
              <c:numCache>
                <c:formatCode>[$-409]mmmm\-yy;@</c:formatCode>
                <c:ptCount val="3"/>
                <c:pt idx="0">
                  <c:v>42736</c:v>
                </c:pt>
                <c:pt idx="1">
                  <c:v>42767</c:v>
                </c:pt>
                <c:pt idx="2">
                  <c:v>42795</c:v>
                </c:pt>
              </c:numCache>
            </c:numRef>
          </c:cat>
          <c:val>
            <c:numRef>
              <c:f>'Open CSTAT WOs'!$D$36:$D$38</c:f>
              <c:numCache>
                <c:formatCode>General</c:formatCode>
                <c:ptCount val="3"/>
                <c:pt idx="0">
                  <c:v>869</c:v>
                </c:pt>
                <c:pt idx="1">
                  <c:v>721</c:v>
                </c:pt>
                <c:pt idx="2">
                  <c:v>468</c:v>
                </c:pt>
              </c:numCache>
            </c:numRef>
          </c:val>
          <c:smooth val="0"/>
        </c:ser>
        <c:dLbls>
          <c:showLegendKey val="0"/>
          <c:showVal val="0"/>
          <c:showCatName val="0"/>
          <c:showSerName val="0"/>
          <c:showPercent val="0"/>
          <c:showBubbleSize val="0"/>
        </c:dLbls>
        <c:marker val="1"/>
        <c:smooth val="0"/>
        <c:axId val="250680816"/>
        <c:axId val="250680256"/>
      </c:lineChart>
      <c:dateAx>
        <c:axId val="250679136"/>
        <c:scaling>
          <c:orientation val="minMax"/>
        </c:scaling>
        <c:delete val="0"/>
        <c:axPos val="b"/>
        <c:numFmt formatCode="[$-409]mmmm\-yy;@" sourceLinked="1"/>
        <c:majorTickMark val="out"/>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50679696"/>
        <c:crosses val="autoZero"/>
        <c:auto val="1"/>
        <c:lblOffset val="100"/>
        <c:baseTimeUnit val="months"/>
      </c:dateAx>
      <c:valAx>
        <c:axId val="2506796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sz="1100" dirty="0" smtClean="0"/>
                  <a:t>Number of Work </a:t>
                </a:r>
                <a:r>
                  <a:rPr lang="en-US" sz="1100" dirty="0"/>
                  <a:t>Orders</a:t>
                </a:r>
              </a:p>
            </c:rich>
          </c:tx>
          <c:layout>
            <c:manualLayout>
              <c:xMode val="edge"/>
              <c:yMode val="edge"/>
              <c:x val="3.65650536570935E-3"/>
              <c:y val="0.23307535997617601"/>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250679136"/>
        <c:crosses val="autoZero"/>
        <c:crossBetween val="between"/>
      </c:valAx>
      <c:valAx>
        <c:axId val="250680256"/>
        <c:scaling>
          <c:orientation val="minMax"/>
        </c:scaling>
        <c:delete val="0"/>
        <c:axPos val="r"/>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sz="1100" dirty="0" err="1" smtClean="0"/>
                  <a:t>Burndown</a:t>
                </a:r>
                <a:r>
                  <a:rPr lang="en-US" sz="1100" dirty="0" smtClean="0"/>
                  <a:t> of Open CSTAT Work Orders</a:t>
                </a:r>
                <a:endParaRPr lang="en-US" sz="1100" dirty="0"/>
              </a:p>
            </c:rich>
          </c:tx>
          <c:layout>
            <c:manualLayout>
              <c:xMode val="edge"/>
              <c:yMode val="edge"/>
              <c:x val="0.96379080798033301"/>
              <c:y val="0.26224188156832601"/>
            </c:manualLayout>
          </c:layout>
          <c:overlay val="0"/>
          <c:spPr>
            <a:noFill/>
            <a:ln>
              <a:noFill/>
            </a:ln>
            <a:effectLst/>
          </c:sp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50680816"/>
        <c:crosses val="max"/>
        <c:crossBetween val="between"/>
      </c:valAx>
      <c:dateAx>
        <c:axId val="250680816"/>
        <c:scaling>
          <c:orientation val="minMax"/>
        </c:scaling>
        <c:delete val="1"/>
        <c:axPos val="b"/>
        <c:numFmt formatCode="[$-409]mmmm\-yy;@" sourceLinked="1"/>
        <c:majorTickMark val="out"/>
        <c:minorTickMark val="none"/>
        <c:tickLblPos val="nextTo"/>
        <c:crossAx val="250680256"/>
        <c:crosses val="autoZero"/>
        <c:auto val="1"/>
        <c:lblOffset val="100"/>
        <c:baseTimeUnit val="months"/>
      </c:date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chemeClr val="tx1">
          <a:lumMod val="50000"/>
          <a:lumOff val="50000"/>
          <a:alpha val="33000"/>
        </a:schemeClr>
      </a:solidFill>
    </a:ln>
    <a:effectLst/>
  </c:spPr>
  <c:txPr>
    <a:bodyPr/>
    <a:lstStyle/>
    <a:p>
      <a:pPr>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583780898343703"/>
          <c:y val="0.11392287159661792"/>
          <c:w val="0.71416219101656297"/>
          <c:h val="0.6687559220174577"/>
        </c:manualLayout>
      </c:layout>
      <c:barChart>
        <c:barDir val="col"/>
        <c:grouping val="clustered"/>
        <c:varyColors val="0"/>
        <c:ser>
          <c:idx val="0"/>
          <c:order val="0"/>
          <c:tx>
            <c:strRef>
              <c:f>WOS!$H$6</c:f>
              <c:strCache>
                <c:ptCount val="1"/>
                <c:pt idx="0">
                  <c:v>Distribution</c:v>
                </c:pt>
              </c:strCache>
            </c:strRef>
          </c:tx>
          <c:spPr>
            <a:solidFill>
              <a:schemeClr val="tx2"/>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WOS!$G$7:$G$8</c:f>
              <c:strCache>
                <c:ptCount val="2"/>
                <c:pt idx="0">
                  <c:v>Created</c:v>
                </c:pt>
                <c:pt idx="1">
                  <c:v>Completed</c:v>
                </c:pt>
              </c:strCache>
            </c:strRef>
          </c:cat>
          <c:val>
            <c:numRef>
              <c:f>WOS!$H$7:$H$8</c:f>
              <c:numCache>
                <c:formatCode>_(* #,##0_);_(* \(#,##0\);_(* "-"??_);_(@_)</c:formatCode>
                <c:ptCount val="2"/>
                <c:pt idx="0">
                  <c:v>2988</c:v>
                </c:pt>
                <c:pt idx="1">
                  <c:v>4727</c:v>
                </c:pt>
              </c:numCache>
            </c:numRef>
          </c:val>
        </c:ser>
        <c:ser>
          <c:idx val="1"/>
          <c:order val="1"/>
          <c:tx>
            <c:strRef>
              <c:f>WOS!$I$6</c:f>
              <c:strCache>
                <c:ptCount val="1"/>
                <c:pt idx="0">
                  <c:v>Collections</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WOS!$G$7:$G$8</c:f>
              <c:strCache>
                <c:ptCount val="2"/>
                <c:pt idx="0">
                  <c:v>Created</c:v>
                </c:pt>
                <c:pt idx="1">
                  <c:v>Completed</c:v>
                </c:pt>
              </c:strCache>
            </c:strRef>
          </c:cat>
          <c:val>
            <c:numRef>
              <c:f>WOS!$I$7:$I$8</c:f>
              <c:numCache>
                <c:formatCode>_(* #,##0_);_(* \(#,##0\);_(* "-"??_);_(@_)</c:formatCode>
                <c:ptCount val="2"/>
                <c:pt idx="0">
                  <c:v>4242</c:v>
                </c:pt>
                <c:pt idx="1">
                  <c:v>4799</c:v>
                </c:pt>
              </c:numCache>
            </c:numRef>
          </c:val>
        </c:ser>
        <c:ser>
          <c:idx val="2"/>
          <c:order val="2"/>
          <c:tx>
            <c:strRef>
              <c:f>WOS!$J$6</c:f>
              <c:strCache>
                <c:ptCount val="1"/>
                <c:pt idx="0">
                  <c:v>Preventative Maintenance</c:v>
                </c:pt>
              </c:strCache>
            </c:strRef>
          </c:tx>
          <c:spPr>
            <a:solidFill>
              <a:schemeClr val="bg2">
                <a:lumMod val="40000"/>
                <a:lumOff val="60000"/>
              </a:schemeClr>
            </a:solidFill>
            <a:ln>
              <a:solidFill>
                <a:schemeClr val="tx1">
                  <a:lumMod val="50000"/>
                  <a:lumOff val="50000"/>
                </a:schemeClr>
              </a:solid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WOS!$G$7:$G$8</c:f>
              <c:strCache>
                <c:ptCount val="2"/>
                <c:pt idx="0">
                  <c:v>Created</c:v>
                </c:pt>
                <c:pt idx="1">
                  <c:v>Completed</c:v>
                </c:pt>
              </c:strCache>
            </c:strRef>
          </c:cat>
          <c:val>
            <c:numRef>
              <c:f>WOS!$J$7:$J$8</c:f>
              <c:numCache>
                <c:formatCode>_(* #,##0_);_(* \(#,##0\);_(* "-"??_);_(@_)</c:formatCode>
                <c:ptCount val="2"/>
                <c:pt idx="0">
                  <c:v>10781</c:v>
                </c:pt>
                <c:pt idx="1">
                  <c:v>11045</c:v>
                </c:pt>
              </c:numCache>
            </c:numRef>
          </c:val>
        </c:ser>
        <c:dLbls>
          <c:dLblPos val="outEnd"/>
          <c:showLegendKey val="0"/>
          <c:showVal val="1"/>
          <c:showCatName val="0"/>
          <c:showSerName val="0"/>
          <c:showPercent val="0"/>
          <c:showBubbleSize val="0"/>
        </c:dLbls>
        <c:gapWidth val="179"/>
        <c:overlap val="-22"/>
        <c:axId val="178290592"/>
        <c:axId val="178291152"/>
        <c:extLst/>
      </c:barChart>
      <c:lineChart>
        <c:grouping val="standard"/>
        <c:varyColors val="0"/>
        <c:ser>
          <c:idx val="3"/>
          <c:order val="3"/>
          <c:tx>
            <c:strRef>
              <c:f>WOS!$K$6</c:f>
              <c:strCache>
                <c:ptCount val="1"/>
                <c:pt idx="0">
                  <c:v>Total</c:v>
                </c:pt>
              </c:strCache>
              <c:extLst xmlns:c15="http://schemas.microsoft.com/office/drawing/2012/chart"/>
            </c:strRef>
          </c:tx>
          <c:spPr>
            <a:ln w="28575" cap="rnd">
              <a:noFill/>
              <a:round/>
            </a:ln>
            <a:effectLst/>
          </c:spPr>
          <c:marker>
            <c:symbol val="none"/>
          </c:marker>
          <c:cat>
            <c:strRef>
              <c:f>WOS!$G$7:$G$8</c:f>
              <c:strCache>
                <c:ptCount val="2"/>
                <c:pt idx="0">
                  <c:v>Created</c:v>
                </c:pt>
                <c:pt idx="1">
                  <c:v>Completed</c:v>
                </c:pt>
              </c:strCache>
              <c:extLst xmlns:c15="http://schemas.microsoft.com/office/drawing/2012/chart"/>
            </c:strRef>
          </c:cat>
          <c:val>
            <c:numRef>
              <c:f>WOS!$K$7:$K$8</c:f>
              <c:numCache>
                <c:formatCode>_(* #,##0_);_(* \(#,##0\);_(* "-"??_);_(@_)</c:formatCode>
                <c:ptCount val="2"/>
                <c:pt idx="0">
                  <c:v>18011</c:v>
                </c:pt>
                <c:pt idx="1">
                  <c:v>20571</c:v>
                </c:pt>
              </c:numCache>
              <c:extLst xmlns:c15="http://schemas.microsoft.com/office/drawing/2012/chart"/>
            </c:numRef>
          </c:val>
          <c:smooth val="0"/>
        </c:ser>
        <c:dLbls>
          <c:showLegendKey val="0"/>
          <c:showVal val="0"/>
          <c:showCatName val="0"/>
          <c:showSerName val="0"/>
          <c:showPercent val="0"/>
          <c:showBubbleSize val="0"/>
        </c:dLbls>
        <c:marker val="1"/>
        <c:smooth val="0"/>
        <c:axId val="178292272"/>
        <c:axId val="178291712"/>
      </c:lineChart>
      <c:catAx>
        <c:axId val="1782905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78291152"/>
        <c:crosses val="autoZero"/>
        <c:auto val="1"/>
        <c:lblAlgn val="ctr"/>
        <c:lblOffset val="100"/>
        <c:noMultiLvlLbl val="0"/>
      </c:catAx>
      <c:valAx>
        <c:axId val="178291152"/>
        <c:scaling>
          <c:orientation val="minMax"/>
          <c:max val="15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Number of Work Orders</a:t>
                </a:r>
              </a:p>
            </c:rich>
          </c:tx>
          <c:layout>
            <c:manualLayout>
              <c:xMode val="edge"/>
              <c:yMode val="edge"/>
              <c:x val="0.1575874182880932"/>
              <c:y val="0.26701160609277974"/>
            </c:manualLayout>
          </c:layout>
          <c:overlay val="0"/>
          <c:spPr>
            <a:noFill/>
            <a:ln>
              <a:noFill/>
            </a:ln>
            <a:effectLst/>
          </c:sp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78290592"/>
        <c:crosses val="autoZero"/>
        <c:crossBetween val="between"/>
        <c:majorUnit val="1500"/>
      </c:valAx>
      <c:valAx>
        <c:axId val="178291712"/>
        <c:scaling>
          <c:orientation val="minMax"/>
        </c:scaling>
        <c:delete val="1"/>
        <c:axPos val="r"/>
        <c:numFmt formatCode="_(* #,##0_);_(* \(#,##0\);_(* &quot;-&quot;??_);_(@_)" sourceLinked="1"/>
        <c:majorTickMark val="out"/>
        <c:minorTickMark val="none"/>
        <c:tickLblPos val="nextTo"/>
        <c:crossAx val="178292272"/>
        <c:crosses val="max"/>
        <c:crossBetween val="between"/>
      </c:valAx>
      <c:catAx>
        <c:axId val="178292272"/>
        <c:scaling>
          <c:orientation val="minMax"/>
        </c:scaling>
        <c:delete val="1"/>
        <c:axPos val="b"/>
        <c:numFmt formatCode="General" sourceLinked="1"/>
        <c:majorTickMark val="out"/>
        <c:minorTickMark val="none"/>
        <c:tickLblPos val="nextTo"/>
        <c:crossAx val="178291712"/>
        <c:crosses val="autoZero"/>
        <c:auto val="1"/>
        <c:lblAlgn val="ctr"/>
        <c:lblOffset val="100"/>
        <c:noMultiLvlLbl val="0"/>
      </c:cat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0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a:solidFill>
        <a:schemeClr val="tx1">
          <a:lumMod val="50000"/>
          <a:lumOff val="50000"/>
          <a:alpha val="33000"/>
        </a:schemeClr>
      </a:solidFill>
    </a:ln>
    <a:effectLst/>
  </c:spPr>
  <c:txPr>
    <a:bodyPr/>
    <a:lstStyle/>
    <a:p>
      <a:pPr>
        <a:defRPr sz="1000"/>
      </a:pPr>
      <a:endParaRPr lang="en-US"/>
    </a:p>
  </c:txPr>
  <c:externalData r:id="rId1">
    <c:autoUpdate val="0"/>
  </c:externalData>
  <c:userShapes r:id="rId2"/>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60" b="0" i="0" u="none" strike="noStrike" kern="1200" spc="0" baseline="0">
                <a:solidFill>
                  <a:schemeClr val="tx1">
                    <a:lumMod val="65000"/>
                    <a:lumOff val="35000"/>
                  </a:schemeClr>
                </a:solidFill>
                <a:latin typeface="+mn-lt"/>
                <a:ea typeface="+mn-ea"/>
                <a:cs typeface="+mn-cs"/>
              </a:defRPr>
            </a:pPr>
            <a:r>
              <a:rPr lang="en-US" b="1" dirty="0"/>
              <a:t>OLIO Open Work Orders, as of May 4, 2017</a:t>
            </a:r>
          </a:p>
        </c:rich>
      </c:tx>
      <c:layout>
        <c:manualLayout>
          <c:xMode val="edge"/>
          <c:yMode val="edge"/>
          <c:x val="0.27762400362079681"/>
          <c:y val="0"/>
        </c:manualLayout>
      </c:layout>
      <c:overlay val="0"/>
      <c:spPr>
        <a:noFill/>
        <a:ln>
          <a:noFill/>
        </a:ln>
        <a:effectLst/>
      </c:spPr>
    </c:title>
    <c:autoTitleDeleted val="0"/>
    <c:plotArea>
      <c:layout/>
      <c:barChart>
        <c:barDir val="col"/>
        <c:grouping val="stacked"/>
        <c:varyColors val="0"/>
        <c:ser>
          <c:idx val="0"/>
          <c:order val="0"/>
          <c:tx>
            <c:strRef>
              <c:f>Sheet3!$B$16</c:f>
              <c:strCache>
                <c:ptCount val="1"/>
                <c:pt idx="0">
                  <c:v>Collections</c:v>
                </c:pt>
              </c:strCache>
            </c:strRef>
          </c:tx>
          <c:spPr>
            <a:solidFill>
              <a:schemeClr val="accent2"/>
            </a:solidFill>
            <a:ln>
              <a:noFill/>
            </a:ln>
            <a:effectLst/>
          </c:spPr>
          <c:invertIfNegative val="0"/>
          <c:cat>
            <c:strRef>
              <c:f>Sheet3!$A$17:$A$24</c:f>
              <c:strCache>
                <c:ptCount val="8"/>
                <c:pt idx="0">
                  <c:v>Prior Years</c:v>
                </c:pt>
                <c:pt idx="1">
                  <c:v>2010</c:v>
                </c:pt>
                <c:pt idx="2">
                  <c:v>2011</c:v>
                </c:pt>
                <c:pt idx="3">
                  <c:v>2012</c:v>
                </c:pt>
                <c:pt idx="4">
                  <c:v>2013</c:v>
                </c:pt>
                <c:pt idx="5">
                  <c:v>2014</c:v>
                </c:pt>
                <c:pt idx="6">
                  <c:v>2015</c:v>
                </c:pt>
                <c:pt idx="7">
                  <c:v>2016</c:v>
                </c:pt>
              </c:strCache>
            </c:strRef>
          </c:cat>
          <c:val>
            <c:numRef>
              <c:f>Sheet3!$B$17:$B$24</c:f>
              <c:numCache>
                <c:formatCode>_(* #,##0_);_(* \(#,##0\);_(* "-"??_);_(@_)</c:formatCode>
                <c:ptCount val="8"/>
                <c:pt idx="0">
                  <c:v>379</c:v>
                </c:pt>
                <c:pt idx="1">
                  <c:v>156</c:v>
                </c:pt>
                <c:pt idx="2">
                  <c:v>162</c:v>
                </c:pt>
                <c:pt idx="3">
                  <c:v>133</c:v>
                </c:pt>
                <c:pt idx="4">
                  <c:v>293</c:v>
                </c:pt>
                <c:pt idx="5">
                  <c:v>587</c:v>
                </c:pt>
                <c:pt idx="6">
                  <c:v>742</c:v>
                </c:pt>
                <c:pt idx="7">
                  <c:v>1241</c:v>
                </c:pt>
              </c:numCache>
            </c:numRef>
          </c:val>
        </c:ser>
        <c:ser>
          <c:idx val="1"/>
          <c:order val="1"/>
          <c:tx>
            <c:strRef>
              <c:f>Sheet3!$C$16</c:f>
              <c:strCache>
                <c:ptCount val="1"/>
                <c:pt idx="0">
                  <c:v>Distribution</c:v>
                </c:pt>
              </c:strCache>
            </c:strRef>
          </c:tx>
          <c:spPr>
            <a:solidFill>
              <a:schemeClr val="tx2"/>
            </a:solidFill>
            <a:ln>
              <a:noFill/>
            </a:ln>
            <a:effectLst/>
          </c:spPr>
          <c:invertIfNegative val="0"/>
          <c:cat>
            <c:strRef>
              <c:f>Sheet3!$A$17:$A$24</c:f>
              <c:strCache>
                <c:ptCount val="8"/>
                <c:pt idx="0">
                  <c:v>Prior Years</c:v>
                </c:pt>
                <c:pt idx="1">
                  <c:v>2010</c:v>
                </c:pt>
                <c:pt idx="2">
                  <c:v>2011</c:v>
                </c:pt>
                <c:pt idx="3">
                  <c:v>2012</c:v>
                </c:pt>
                <c:pt idx="4">
                  <c:v>2013</c:v>
                </c:pt>
                <c:pt idx="5">
                  <c:v>2014</c:v>
                </c:pt>
                <c:pt idx="6">
                  <c:v>2015</c:v>
                </c:pt>
                <c:pt idx="7">
                  <c:v>2016</c:v>
                </c:pt>
              </c:strCache>
            </c:strRef>
          </c:cat>
          <c:val>
            <c:numRef>
              <c:f>Sheet3!$C$17:$C$24</c:f>
              <c:numCache>
                <c:formatCode>_(* #,##0_);_(* \(#,##0\);_(* "-"??_);_(@_)</c:formatCode>
                <c:ptCount val="8"/>
                <c:pt idx="0">
                  <c:v>3</c:v>
                </c:pt>
                <c:pt idx="1">
                  <c:v>1225</c:v>
                </c:pt>
                <c:pt idx="2">
                  <c:v>5554</c:v>
                </c:pt>
                <c:pt idx="3">
                  <c:v>2787</c:v>
                </c:pt>
                <c:pt idx="4">
                  <c:v>1010</c:v>
                </c:pt>
                <c:pt idx="5">
                  <c:v>3168</c:v>
                </c:pt>
                <c:pt idx="6">
                  <c:v>3736</c:v>
                </c:pt>
                <c:pt idx="7">
                  <c:v>1370</c:v>
                </c:pt>
              </c:numCache>
            </c:numRef>
          </c:val>
        </c:ser>
        <c:dLbls>
          <c:showLegendKey val="0"/>
          <c:showVal val="0"/>
          <c:showCatName val="0"/>
          <c:showSerName val="0"/>
          <c:showPercent val="0"/>
          <c:showBubbleSize val="0"/>
        </c:dLbls>
        <c:gapWidth val="150"/>
        <c:overlap val="100"/>
        <c:axId val="178296192"/>
        <c:axId val="178296752"/>
      </c:barChart>
      <c:lineChart>
        <c:grouping val="standard"/>
        <c:varyColors val="0"/>
        <c:ser>
          <c:idx val="2"/>
          <c:order val="2"/>
          <c:tx>
            <c:strRef>
              <c:f>Sheet3!$D$16</c:f>
              <c:strCache>
                <c:ptCount val="1"/>
                <c:pt idx="0">
                  <c:v>Grand Total</c:v>
                </c:pt>
              </c:strCache>
            </c:strRef>
          </c:tx>
          <c:spPr>
            <a:ln w="28575" cap="rnd">
              <a:noFill/>
              <a:round/>
            </a:ln>
            <a:effectLst/>
          </c:spPr>
          <c:marker>
            <c:symbol val="none"/>
          </c:marker>
          <c:cat>
            <c:strRef>
              <c:f>Sheet3!$A$17:$A$24</c:f>
              <c:strCache>
                <c:ptCount val="8"/>
                <c:pt idx="0">
                  <c:v>Prior Years</c:v>
                </c:pt>
                <c:pt idx="1">
                  <c:v>2010</c:v>
                </c:pt>
                <c:pt idx="2">
                  <c:v>2011</c:v>
                </c:pt>
                <c:pt idx="3">
                  <c:v>2012</c:v>
                </c:pt>
                <c:pt idx="4">
                  <c:v>2013</c:v>
                </c:pt>
                <c:pt idx="5">
                  <c:v>2014</c:v>
                </c:pt>
                <c:pt idx="6">
                  <c:v>2015</c:v>
                </c:pt>
                <c:pt idx="7">
                  <c:v>2016</c:v>
                </c:pt>
              </c:strCache>
            </c:strRef>
          </c:cat>
          <c:val>
            <c:numRef>
              <c:f>Sheet3!$D$17:$D$24</c:f>
              <c:numCache>
                <c:formatCode>_(* #,##0_);_(* \(#,##0\);_(* "-"??_);_(@_)</c:formatCode>
                <c:ptCount val="8"/>
                <c:pt idx="0">
                  <c:v>382</c:v>
                </c:pt>
                <c:pt idx="1">
                  <c:v>1381</c:v>
                </c:pt>
                <c:pt idx="2">
                  <c:v>5716</c:v>
                </c:pt>
                <c:pt idx="3">
                  <c:v>2920</c:v>
                </c:pt>
                <c:pt idx="4">
                  <c:v>1303</c:v>
                </c:pt>
                <c:pt idx="5">
                  <c:v>3755</c:v>
                </c:pt>
                <c:pt idx="6">
                  <c:v>4478</c:v>
                </c:pt>
                <c:pt idx="7">
                  <c:v>2611</c:v>
                </c:pt>
              </c:numCache>
            </c:numRef>
          </c:val>
          <c:smooth val="0"/>
        </c:ser>
        <c:dLbls>
          <c:showLegendKey val="0"/>
          <c:showVal val="0"/>
          <c:showCatName val="0"/>
          <c:showSerName val="0"/>
          <c:showPercent val="0"/>
          <c:showBubbleSize val="0"/>
        </c:dLbls>
        <c:marker val="1"/>
        <c:smooth val="0"/>
        <c:axId val="178297872"/>
        <c:axId val="178297312"/>
      </c:lineChart>
      <c:catAx>
        <c:axId val="1782961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178296752"/>
        <c:crosses val="autoZero"/>
        <c:auto val="1"/>
        <c:lblAlgn val="ctr"/>
        <c:lblOffset val="100"/>
        <c:noMultiLvlLbl val="0"/>
      </c:catAx>
      <c:valAx>
        <c:axId val="178296752"/>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178296192"/>
        <c:crosses val="autoZero"/>
        <c:crossBetween val="between"/>
      </c:valAx>
      <c:valAx>
        <c:axId val="178297312"/>
        <c:scaling>
          <c:orientation val="minMax"/>
        </c:scaling>
        <c:delete val="1"/>
        <c:axPos val="r"/>
        <c:numFmt formatCode="_(* #,##0_);_(* \(#,##0\);_(* &quot;-&quot;??_);_(@_)" sourceLinked="1"/>
        <c:majorTickMark val="out"/>
        <c:minorTickMark val="none"/>
        <c:tickLblPos val="nextTo"/>
        <c:crossAx val="178297872"/>
        <c:crosses val="max"/>
        <c:crossBetween val="between"/>
      </c:valAx>
      <c:catAx>
        <c:axId val="178297872"/>
        <c:scaling>
          <c:orientation val="minMax"/>
        </c:scaling>
        <c:delete val="1"/>
        <c:axPos val="b"/>
        <c:numFmt formatCode="General" sourceLinked="1"/>
        <c:majorTickMark val="out"/>
        <c:minorTickMark val="none"/>
        <c:tickLblPos val="nextTo"/>
        <c:crossAx val="178297312"/>
        <c:crosses val="autoZero"/>
        <c:auto val="1"/>
        <c:lblAlgn val="ctr"/>
        <c:lblOffset val="100"/>
        <c:noMultiLvlLbl val="0"/>
      </c:cat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05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legend>
      <c:legendPos val="b"/>
      <c:layout>
        <c:manualLayout>
          <c:xMode val="edge"/>
          <c:yMode val="edge"/>
          <c:x val="0.29301035917223489"/>
          <c:y val="0.93256601538707418"/>
          <c:w val="0.43382039216654289"/>
          <c:h val="5.5547014720889035E-2"/>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050"/>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r>
              <a:rPr lang="en-US" sz="1600" dirty="0"/>
              <a:t>Hydrant Work Orders Created and Completed</a:t>
            </a:r>
          </a:p>
        </c:rich>
      </c:tx>
      <c:layout>
        <c:manualLayout>
          <c:xMode val="edge"/>
          <c:yMode val="edge"/>
          <c:x val="0.264276590446687"/>
          <c:y val="1.6152249321541901E-2"/>
        </c:manualLayout>
      </c:layout>
      <c:overlay val="0"/>
      <c:spPr>
        <a:noFill/>
        <a:ln>
          <a:noFill/>
        </a:ln>
        <a:effectLst/>
      </c:spPr>
    </c:title>
    <c:autoTitleDeleted val="0"/>
    <c:plotArea>
      <c:layout/>
      <c:barChart>
        <c:barDir val="col"/>
        <c:grouping val="clustered"/>
        <c:varyColors val="0"/>
        <c:ser>
          <c:idx val="0"/>
          <c:order val="0"/>
          <c:tx>
            <c:strRef>
              <c:f>Hydrants!$K$1</c:f>
              <c:strCache>
                <c:ptCount val="1"/>
                <c:pt idx="0">
                  <c:v># Overall new hydrant work orders</c:v>
                </c:pt>
              </c:strCache>
            </c:strRef>
          </c:tx>
          <c:spPr>
            <a:solidFill>
              <a:schemeClr val="tx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numRef>
              <c:f>Hydrants!$A$8:$A$10</c:f>
              <c:numCache>
                <c:formatCode>[$-409]mmm\-yy;@</c:formatCode>
                <c:ptCount val="3"/>
                <c:pt idx="0">
                  <c:v>42736</c:v>
                </c:pt>
                <c:pt idx="1">
                  <c:v>42767</c:v>
                </c:pt>
                <c:pt idx="2">
                  <c:v>42795</c:v>
                </c:pt>
              </c:numCache>
            </c:numRef>
          </c:cat>
          <c:val>
            <c:numRef>
              <c:f>Hydrants!$K$8:$K$10</c:f>
              <c:numCache>
                <c:formatCode>General</c:formatCode>
                <c:ptCount val="3"/>
                <c:pt idx="0">
                  <c:v>174</c:v>
                </c:pt>
                <c:pt idx="1">
                  <c:v>102</c:v>
                </c:pt>
                <c:pt idx="2">
                  <c:v>133</c:v>
                </c:pt>
              </c:numCache>
            </c:numRef>
          </c:val>
        </c:ser>
        <c:ser>
          <c:idx val="1"/>
          <c:order val="1"/>
          <c:tx>
            <c:strRef>
              <c:f>Hydrants!$L$1</c:f>
              <c:strCache>
                <c:ptCount val="1"/>
                <c:pt idx="0">
                  <c:v>#  Overall hydrant repairs completed</c:v>
                </c:pt>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numRef>
              <c:f>Hydrants!$A$8:$A$10</c:f>
              <c:numCache>
                <c:formatCode>[$-409]mmm\-yy;@</c:formatCode>
                <c:ptCount val="3"/>
                <c:pt idx="0">
                  <c:v>42736</c:v>
                </c:pt>
                <c:pt idx="1">
                  <c:v>42767</c:v>
                </c:pt>
                <c:pt idx="2">
                  <c:v>42795</c:v>
                </c:pt>
              </c:numCache>
            </c:numRef>
          </c:cat>
          <c:val>
            <c:numRef>
              <c:f>Hydrants!$L$8:$L$10</c:f>
              <c:numCache>
                <c:formatCode>General</c:formatCode>
                <c:ptCount val="3"/>
                <c:pt idx="0">
                  <c:v>198</c:v>
                </c:pt>
                <c:pt idx="1">
                  <c:v>245</c:v>
                </c:pt>
                <c:pt idx="2">
                  <c:v>309</c:v>
                </c:pt>
              </c:numCache>
            </c:numRef>
          </c:val>
        </c:ser>
        <c:dLbls>
          <c:showLegendKey val="0"/>
          <c:showVal val="0"/>
          <c:showCatName val="0"/>
          <c:showSerName val="0"/>
          <c:showPercent val="0"/>
          <c:showBubbleSize val="0"/>
        </c:dLbls>
        <c:gapWidth val="269"/>
        <c:overlap val="-6"/>
        <c:axId val="178302352"/>
        <c:axId val="178302912"/>
      </c:barChart>
      <c:lineChart>
        <c:grouping val="standard"/>
        <c:varyColors val="0"/>
        <c:ser>
          <c:idx val="2"/>
          <c:order val="2"/>
          <c:tx>
            <c:strRef>
              <c:f>Hydrants!$M$1</c:f>
              <c:strCache>
                <c:ptCount val="1"/>
                <c:pt idx="0">
                  <c:v># Overall hydrant work orders remaining open</c:v>
                </c:pt>
              </c:strCache>
            </c:strRef>
          </c:tx>
          <c:spPr>
            <a:ln w="34925" cap="rnd">
              <a:solidFill>
                <a:srgbClr val="FFD100"/>
              </a:solidFill>
              <a:round/>
            </a:ln>
            <a:effectLst>
              <a:outerShdw blurRad="40000" dist="23000" dir="5400000" rotWithShape="0">
                <a:srgbClr val="000000">
                  <a:alpha val="35000"/>
                </a:srgbClr>
              </a:outerShdw>
            </a:effectLst>
          </c:spPr>
          <c:marker>
            <c:symbol val="none"/>
          </c:marker>
          <c:cat>
            <c:numRef>
              <c:f>Hydrants!$A$8:$A$10</c:f>
              <c:numCache>
                <c:formatCode>[$-409]mmm\-yy;@</c:formatCode>
                <c:ptCount val="3"/>
                <c:pt idx="0">
                  <c:v>42736</c:v>
                </c:pt>
                <c:pt idx="1">
                  <c:v>42767</c:v>
                </c:pt>
                <c:pt idx="2">
                  <c:v>42795</c:v>
                </c:pt>
              </c:numCache>
            </c:numRef>
          </c:cat>
          <c:val>
            <c:numRef>
              <c:f>Hydrants!$M$8:$M$10</c:f>
              <c:numCache>
                <c:formatCode>General</c:formatCode>
                <c:ptCount val="3"/>
                <c:pt idx="0">
                  <c:v>952</c:v>
                </c:pt>
                <c:pt idx="1">
                  <c:v>817</c:v>
                </c:pt>
                <c:pt idx="2">
                  <c:v>641</c:v>
                </c:pt>
              </c:numCache>
            </c:numRef>
          </c:val>
          <c:smooth val="0"/>
        </c:ser>
        <c:dLbls>
          <c:showLegendKey val="0"/>
          <c:showVal val="0"/>
          <c:showCatName val="0"/>
          <c:showSerName val="0"/>
          <c:showPercent val="0"/>
          <c:showBubbleSize val="0"/>
        </c:dLbls>
        <c:marker val="1"/>
        <c:smooth val="0"/>
        <c:axId val="178304032"/>
        <c:axId val="178303472"/>
      </c:lineChart>
      <c:dateAx>
        <c:axId val="178302352"/>
        <c:scaling>
          <c:orientation val="minMax"/>
        </c:scaling>
        <c:delete val="0"/>
        <c:axPos val="b"/>
        <c:numFmt formatCode="[$-409]mmm\-yy;@" sourceLinked="1"/>
        <c:majorTickMark val="out"/>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8302912"/>
        <c:crosses val="autoZero"/>
        <c:auto val="1"/>
        <c:lblOffset val="100"/>
        <c:baseTimeUnit val="months"/>
      </c:dateAx>
      <c:valAx>
        <c:axId val="17830291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r>
                  <a:rPr lang="en-US"/>
                  <a:t>Number of Hydrant Work Orders</a:t>
                </a:r>
              </a:p>
            </c:rich>
          </c:tx>
          <c:layout>
            <c:manualLayout>
              <c:xMode val="edge"/>
              <c:yMode val="edge"/>
              <c:x val="7.9516497291037495E-3"/>
              <c:y val="0.186858377332315"/>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8302352"/>
        <c:crosses val="autoZero"/>
        <c:crossBetween val="between"/>
      </c:valAx>
      <c:valAx>
        <c:axId val="178303472"/>
        <c:scaling>
          <c:orientation val="minMax"/>
        </c:scaling>
        <c:delete val="0"/>
        <c:axPos val="r"/>
        <c:title>
          <c:tx>
            <c:rich>
              <a:bodyPr rot="-54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r>
                  <a:rPr lang="en-US"/>
                  <a:t>Hydrant Work Orders Remaining Open</a:t>
                </a:r>
              </a:p>
            </c:rich>
          </c:tx>
          <c:layout>
            <c:manualLayout>
              <c:xMode val="edge"/>
              <c:yMode val="edge"/>
              <c:x val="0.96733128348498998"/>
              <c:y val="0.15991998658981799"/>
            </c:manualLayout>
          </c:layout>
          <c:overlay val="0"/>
          <c:spPr>
            <a:noFill/>
            <a:ln>
              <a:noFill/>
            </a:ln>
            <a:effectLst/>
          </c:sp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8304032"/>
        <c:crosses val="max"/>
        <c:crossBetween val="between"/>
      </c:valAx>
      <c:dateAx>
        <c:axId val="178304032"/>
        <c:scaling>
          <c:orientation val="minMax"/>
        </c:scaling>
        <c:delete val="1"/>
        <c:axPos val="b"/>
        <c:numFmt formatCode="[$-409]mmm\-yy;@" sourceLinked="1"/>
        <c:majorTickMark val="out"/>
        <c:minorTickMark val="none"/>
        <c:tickLblPos val="nextTo"/>
        <c:crossAx val="178303472"/>
        <c:crosses val="autoZero"/>
        <c:auto val="1"/>
        <c:lblOffset val="100"/>
        <c:baseTimeUnit val="months"/>
      </c:date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chemeClr val="tx1">
          <a:lumMod val="50000"/>
          <a:lumOff val="50000"/>
          <a:alpha val="33000"/>
        </a:schemeClr>
      </a:solidFill>
    </a:ln>
    <a:effectLst/>
  </c:spPr>
  <c:txPr>
    <a:bodyPr/>
    <a:lstStyle/>
    <a:p>
      <a:pPr>
        <a:defRPr/>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pPr>
            <a:r>
              <a:rPr lang="en-US" sz="1200"/>
              <a:t>Cumulative Service Revenue</a:t>
            </a:r>
          </a:p>
          <a:p>
            <a:pPr>
              <a:defRPr sz="1200"/>
            </a:pPr>
            <a:r>
              <a:rPr lang="en-US" sz="1200"/>
              <a:t>FY '16 Act vs. FY '17 Proj vs. FY '17</a:t>
            </a:r>
          </a:p>
        </c:rich>
      </c:tx>
      <c:overlay val="0"/>
    </c:title>
    <c:autoTitleDeleted val="0"/>
    <c:plotArea>
      <c:layout>
        <c:manualLayout>
          <c:layoutTarget val="inner"/>
          <c:xMode val="edge"/>
          <c:yMode val="edge"/>
          <c:x val="0.17764751628268699"/>
          <c:y val="0.16719670457859401"/>
          <c:w val="0.82235247803383205"/>
          <c:h val="0.57297803052396201"/>
        </c:manualLayout>
      </c:layout>
      <c:lineChart>
        <c:grouping val="standard"/>
        <c:varyColors val="0"/>
        <c:ser>
          <c:idx val="0"/>
          <c:order val="0"/>
          <c:tx>
            <c:strRef>
              <c:f>'Water &amp; Sewer Revenue'!$A$32</c:f>
              <c:strCache>
                <c:ptCount val="1"/>
                <c:pt idx="0">
                  <c:v>FY'16 Actual</c:v>
                </c:pt>
              </c:strCache>
            </c:strRef>
          </c:tx>
          <c:spPr>
            <a:ln>
              <a:solidFill>
                <a:srgbClr val="0070C0"/>
              </a:solidFill>
            </a:ln>
          </c:spPr>
          <c:marker>
            <c:spPr>
              <a:ln>
                <a:solidFill>
                  <a:srgbClr val="0070C0"/>
                </a:solidFill>
              </a:ln>
            </c:spPr>
          </c:marker>
          <c:dLbls>
            <c:delete val="1"/>
          </c:dLbls>
          <c:cat>
            <c:strRef>
              <c:f>'Water &amp; Sewer Revenue'!$B$31:$M$31</c:f>
              <c:strCache>
                <c:ptCount val="12"/>
                <c:pt idx="0">
                  <c:v>Jul</c:v>
                </c:pt>
                <c:pt idx="1">
                  <c:v>Aug</c:v>
                </c:pt>
                <c:pt idx="2">
                  <c:v>Sep</c:v>
                </c:pt>
                <c:pt idx="3">
                  <c:v>Oct</c:v>
                </c:pt>
                <c:pt idx="4">
                  <c:v>Nov</c:v>
                </c:pt>
                <c:pt idx="5">
                  <c:v>Dec</c:v>
                </c:pt>
                <c:pt idx="6">
                  <c:v>Jan</c:v>
                </c:pt>
                <c:pt idx="7">
                  <c:v>Feb</c:v>
                </c:pt>
                <c:pt idx="8">
                  <c:v>Mar</c:v>
                </c:pt>
                <c:pt idx="9">
                  <c:v>Apr</c:v>
                </c:pt>
                <c:pt idx="10">
                  <c:v>May</c:v>
                </c:pt>
                <c:pt idx="11">
                  <c:v>Jun</c:v>
                </c:pt>
              </c:strCache>
            </c:strRef>
          </c:cat>
          <c:val>
            <c:numRef>
              <c:f>'Water &amp; Sewer Revenue'!$B$32:$M$32</c:f>
              <c:numCache>
                <c:formatCode>_("$"* #,##0.00_);_("$"* \(#,##0.00\);_("$"* "-"??_);_(@_)</c:formatCode>
                <c:ptCount val="12"/>
                <c:pt idx="0">
                  <c:v>40.97</c:v>
                </c:pt>
                <c:pt idx="1">
                  <c:v>84.07</c:v>
                </c:pt>
                <c:pt idx="2">
                  <c:v>124.8</c:v>
                </c:pt>
                <c:pt idx="3">
                  <c:v>164.14</c:v>
                </c:pt>
                <c:pt idx="4">
                  <c:v>202.12</c:v>
                </c:pt>
                <c:pt idx="5">
                  <c:v>235.69</c:v>
                </c:pt>
                <c:pt idx="6">
                  <c:v>269.81</c:v>
                </c:pt>
                <c:pt idx="7">
                  <c:v>299.72000000000003</c:v>
                </c:pt>
                <c:pt idx="8">
                  <c:v>337.2</c:v>
                </c:pt>
                <c:pt idx="9">
                  <c:v>370.76</c:v>
                </c:pt>
                <c:pt idx="10">
                  <c:v>407.86</c:v>
                </c:pt>
                <c:pt idx="11">
                  <c:v>444.5</c:v>
                </c:pt>
              </c:numCache>
            </c:numRef>
          </c:val>
          <c:smooth val="0"/>
        </c:ser>
        <c:ser>
          <c:idx val="1"/>
          <c:order val="1"/>
          <c:tx>
            <c:strRef>
              <c:f>'Water &amp; Sewer Revenue'!$A$33</c:f>
              <c:strCache>
                <c:ptCount val="1"/>
                <c:pt idx="0">
                  <c:v>FY'17 Projected</c:v>
                </c:pt>
              </c:strCache>
            </c:strRef>
          </c:tx>
          <c:spPr>
            <a:ln>
              <a:solidFill>
                <a:schemeClr val="accent4">
                  <a:lumMod val="75000"/>
                </a:schemeClr>
              </a:solidFill>
            </a:ln>
          </c:spPr>
          <c:marker>
            <c:spPr>
              <a:ln>
                <a:solidFill>
                  <a:schemeClr val="accent4">
                    <a:lumMod val="75000"/>
                  </a:schemeClr>
                </a:solidFill>
              </a:ln>
            </c:spPr>
          </c:marker>
          <c:dLbls>
            <c:delete val="1"/>
          </c:dLbls>
          <c:cat>
            <c:strRef>
              <c:f>'Water &amp; Sewer Revenue'!$B$31:$M$31</c:f>
              <c:strCache>
                <c:ptCount val="12"/>
                <c:pt idx="0">
                  <c:v>Jul</c:v>
                </c:pt>
                <c:pt idx="1">
                  <c:v>Aug</c:v>
                </c:pt>
                <c:pt idx="2">
                  <c:v>Sep</c:v>
                </c:pt>
                <c:pt idx="3">
                  <c:v>Oct</c:v>
                </c:pt>
                <c:pt idx="4">
                  <c:v>Nov</c:v>
                </c:pt>
                <c:pt idx="5">
                  <c:v>Dec</c:v>
                </c:pt>
                <c:pt idx="6">
                  <c:v>Jan</c:v>
                </c:pt>
                <c:pt idx="7">
                  <c:v>Feb</c:v>
                </c:pt>
                <c:pt idx="8">
                  <c:v>Mar</c:v>
                </c:pt>
                <c:pt idx="9">
                  <c:v>Apr</c:v>
                </c:pt>
                <c:pt idx="10">
                  <c:v>May</c:v>
                </c:pt>
                <c:pt idx="11">
                  <c:v>Jun</c:v>
                </c:pt>
              </c:strCache>
            </c:strRef>
          </c:cat>
          <c:val>
            <c:numRef>
              <c:f>'Water &amp; Sewer Revenue'!$B$33:$M$33</c:f>
              <c:numCache>
                <c:formatCode>_("$"* #,##0.00_);_("$"* \(#,##0.00\);_("$"* "-"??_);_(@_)</c:formatCode>
                <c:ptCount val="12"/>
                <c:pt idx="0">
                  <c:v>39.700000000000003</c:v>
                </c:pt>
                <c:pt idx="1">
                  <c:v>81.48</c:v>
                </c:pt>
                <c:pt idx="2">
                  <c:v>117.82</c:v>
                </c:pt>
                <c:pt idx="3">
                  <c:v>155.94</c:v>
                </c:pt>
                <c:pt idx="4">
                  <c:v>192.76</c:v>
                </c:pt>
                <c:pt idx="5">
                  <c:v>225.3</c:v>
                </c:pt>
                <c:pt idx="6">
                  <c:v>258.38</c:v>
                </c:pt>
                <c:pt idx="7">
                  <c:v>287.39999999999992</c:v>
                </c:pt>
                <c:pt idx="8">
                  <c:v>323.71999999999991</c:v>
                </c:pt>
                <c:pt idx="9">
                  <c:v>356.26</c:v>
                </c:pt>
                <c:pt idx="10">
                  <c:v>392.23</c:v>
                </c:pt>
                <c:pt idx="11">
                  <c:v>428.59</c:v>
                </c:pt>
              </c:numCache>
            </c:numRef>
          </c:val>
          <c:smooth val="0"/>
        </c:ser>
        <c:ser>
          <c:idx val="2"/>
          <c:order val="2"/>
          <c:tx>
            <c:strRef>
              <c:f>'Water &amp; Sewer Revenue'!$A$34</c:f>
              <c:strCache>
                <c:ptCount val="1"/>
                <c:pt idx="0">
                  <c:v>FY'17 Actual</c:v>
                </c:pt>
              </c:strCache>
            </c:strRef>
          </c:tx>
          <c:spPr>
            <a:ln>
              <a:solidFill>
                <a:schemeClr val="accent4">
                  <a:lumMod val="60000"/>
                  <a:lumOff val="40000"/>
                </a:schemeClr>
              </a:solidFill>
            </a:ln>
          </c:spPr>
          <c:marker>
            <c:spPr>
              <a:ln>
                <a:solidFill>
                  <a:schemeClr val="accent4">
                    <a:lumMod val="60000"/>
                    <a:lumOff val="40000"/>
                  </a:schemeClr>
                </a:solidFill>
              </a:ln>
            </c:spPr>
          </c:marker>
          <c:dLbls>
            <c:delete val="1"/>
          </c:dLbls>
          <c:cat>
            <c:strRef>
              <c:f>'Water &amp; Sewer Revenue'!$B$31:$M$31</c:f>
              <c:strCache>
                <c:ptCount val="12"/>
                <c:pt idx="0">
                  <c:v>Jul</c:v>
                </c:pt>
                <c:pt idx="1">
                  <c:v>Aug</c:v>
                </c:pt>
                <c:pt idx="2">
                  <c:v>Sep</c:v>
                </c:pt>
                <c:pt idx="3">
                  <c:v>Oct</c:v>
                </c:pt>
                <c:pt idx="4">
                  <c:v>Nov</c:v>
                </c:pt>
                <c:pt idx="5">
                  <c:v>Dec</c:v>
                </c:pt>
                <c:pt idx="6">
                  <c:v>Jan</c:v>
                </c:pt>
                <c:pt idx="7">
                  <c:v>Feb</c:v>
                </c:pt>
                <c:pt idx="8">
                  <c:v>Mar</c:v>
                </c:pt>
                <c:pt idx="9">
                  <c:v>Apr</c:v>
                </c:pt>
                <c:pt idx="10">
                  <c:v>May</c:v>
                </c:pt>
                <c:pt idx="11">
                  <c:v>Jun</c:v>
                </c:pt>
              </c:strCache>
            </c:strRef>
          </c:cat>
          <c:val>
            <c:numRef>
              <c:f>'Water &amp; Sewer Revenue'!$B$34:$M$34</c:f>
              <c:numCache>
                <c:formatCode>_("$"* #,##0.00_);_("$"* \(#,##0.00\);_("$"* "-"??_);_(@_)</c:formatCode>
                <c:ptCount val="12"/>
                <c:pt idx="0">
                  <c:v>41.3</c:v>
                </c:pt>
                <c:pt idx="1">
                  <c:v>84.43</c:v>
                </c:pt>
                <c:pt idx="2">
                  <c:v>125.99</c:v>
                </c:pt>
                <c:pt idx="3">
                  <c:v>169.71</c:v>
                </c:pt>
                <c:pt idx="4">
                  <c:v>210.8</c:v>
                </c:pt>
                <c:pt idx="5">
                  <c:v>251.45</c:v>
                </c:pt>
                <c:pt idx="6">
                  <c:v>289.86</c:v>
                </c:pt>
                <c:pt idx="7">
                  <c:v>323.85000000000002</c:v>
                </c:pt>
                <c:pt idx="8">
                  <c:v>351.44</c:v>
                </c:pt>
              </c:numCache>
            </c:numRef>
          </c:val>
          <c:smooth val="0"/>
        </c:ser>
        <c:dLbls>
          <c:showLegendKey val="0"/>
          <c:showVal val="1"/>
          <c:showCatName val="0"/>
          <c:showSerName val="0"/>
          <c:showPercent val="0"/>
          <c:showBubbleSize val="0"/>
        </c:dLbls>
        <c:marker val="1"/>
        <c:smooth val="0"/>
        <c:axId val="97739280"/>
        <c:axId val="97739840"/>
      </c:lineChart>
      <c:catAx>
        <c:axId val="97739280"/>
        <c:scaling>
          <c:orientation val="minMax"/>
        </c:scaling>
        <c:delete val="0"/>
        <c:axPos val="b"/>
        <c:numFmt formatCode="\$#,##0.00" sourceLinked="0"/>
        <c:majorTickMark val="none"/>
        <c:minorTickMark val="none"/>
        <c:tickLblPos val="nextTo"/>
        <c:crossAx val="97739840"/>
        <c:crosses val="autoZero"/>
        <c:auto val="1"/>
        <c:lblAlgn val="ctr"/>
        <c:lblOffset val="100"/>
        <c:noMultiLvlLbl val="0"/>
      </c:catAx>
      <c:valAx>
        <c:axId val="97739840"/>
        <c:scaling>
          <c:orientation val="minMax"/>
        </c:scaling>
        <c:delete val="0"/>
        <c:axPos val="l"/>
        <c:majorGridlines>
          <c:spPr>
            <a:ln>
              <a:solidFill>
                <a:srgbClr val="A0A2A4"/>
              </a:solidFill>
            </a:ln>
          </c:spPr>
        </c:majorGridlines>
        <c:title>
          <c:tx>
            <c:rich>
              <a:bodyPr/>
              <a:lstStyle/>
              <a:p>
                <a:pPr>
                  <a:defRPr/>
                </a:pPr>
                <a:r>
                  <a:rPr lang="en-US"/>
                  <a:t>(in millions)</a:t>
                </a:r>
              </a:p>
            </c:rich>
          </c:tx>
          <c:layout>
            <c:manualLayout>
              <c:xMode val="edge"/>
              <c:yMode val="edge"/>
              <c:x val="5.2490242552826499E-2"/>
              <c:y val="0.43866484080794399"/>
            </c:manualLayout>
          </c:layout>
          <c:overlay val="0"/>
        </c:title>
        <c:numFmt formatCode="\$#,##0" sourceLinked="0"/>
        <c:majorTickMark val="none"/>
        <c:minorTickMark val="none"/>
        <c:tickLblPos val="nextTo"/>
        <c:crossAx val="97739280"/>
        <c:crosses val="autoZero"/>
        <c:crossBetween val="between"/>
        <c:majorUnit val="100"/>
      </c:valAx>
      <c:dTable>
        <c:showHorzBorder val="1"/>
        <c:showVertBorder val="1"/>
        <c:showOutline val="1"/>
        <c:showKeys val="1"/>
      </c:dTable>
      <c:spPr>
        <a:solidFill>
          <a:schemeClr val="lt1"/>
        </a:solidFill>
        <a:ln w="25400" cap="flat" cmpd="sng" algn="ctr">
          <a:solidFill>
            <a:schemeClr val="accent6"/>
          </a:solidFill>
          <a:prstDash val="solid"/>
        </a:ln>
        <a:effectLst/>
      </c:spPr>
    </c:plotArea>
    <c:plotVisOnly val="1"/>
    <c:dispBlanksAs val="gap"/>
    <c:showDLblsOverMax val="0"/>
  </c:chart>
  <c:spPr>
    <a:solidFill>
      <a:schemeClr val="lt1"/>
    </a:solidFill>
    <a:ln w="25400" cap="flat" cmpd="sng" algn="ctr">
      <a:noFill/>
      <a:prstDash val="solid"/>
    </a:ln>
    <a:effectLst/>
  </c:spPr>
  <c:txPr>
    <a:bodyPr/>
    <a:lstStyle/>
    <a:p>
      <a:pPr>
        <a:defRPr sz="1200">
          <a:solidFill>
            <a:schemeClr val="dk1"/>
          </a:solidFill>
          <a:latin typeface="+mn-lt"/>
          <a:ea typeface="+mn-ea"/>
          <a:cs typeface="+mn-cs"/>
        </a:defRPr>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pPr>
            <a:r>
              <a:rPr lang="en-US" sz="1200"/>
              <a:t>MOST Cumlative Revenue</a:t>
            </a:r>
          </a:p>
          <a:p>
            <a:pPr>
              <a:defRPr sz="1200"/>
            </a:pPr>
            <a:r>
              <a:rPr lang="en-US" sz="1200"/>
              <a:t>FY '16 Act vs. FY '17 Proj vs. FY '17 Act</a:t>
            </a:r>
          </a:p>
        </c:rich>
      </c:tx>
      <c:overlay val="0"/>
    </c:title>
    <c:autoTitleDeleted val="0"/>
    <c:plotArea>
      <c:layout/>
      <c:lineChart>
        <c:grouping val="standard"/>
        <c:varyColors val="0"/>
        <c:ser>
          <c:idx val="0"/>
          <c:order val="0"/>
          <c:tx>
            <c:strRef>
              <c:f>'MOST Revenue'!$A$32</c:f>
              <c:strCache>
                <c:ptCount val="1"/>
                <c:pt idx="0">
                  <c:v>FY'16 Actual</c:v>
                </c:pt>
              </c:strCache>
            </c:strRef>
          </c:tx>
          <c:cat>
            <c:strRef>
              <c:f>'MOST Revenue'!$B$31:$M$31</c:f>
              <c:strCache>
                <c:ptCount val="12"/>
                <c:pt idx="0">
                  <c:v>Jul</c:v>
                </c:pt>
                <c:pt idx="1">
                  <c:v>Aug</c:v>
                </c:pt>
                <c:pt idx="2">
                  <c:v>Sep</c:v>
                </c:pt>
                <c:pt idx="3">
                  <c:v>Oct</c:v>
                </c:pt>
                <c:pt idx="4">
                  <c:v>Nov</c:v>
                </c:pt>
                <c:pt idx="5">
                  <c:v>Dec</c:v>
                </c:pt>
                <c:pt idx="6">
                  <c:v>Jan</c:v>
                </c:pt>
                <c:pt idx="7">
                  <c:v>Feb</c:v>
                </c:pt>
                <c:pt idx="8">
                  <c:v>Mar</c:v>
                </c:pt>
                <c:pt idx="9">
                  <c:v>Apr</c:v>
                </c:pt>
                <c:pt idx="10">
                  <c:v>May</c:v>
                </c:pt>
                <c:pt idx="11">
                  <c:v>Jun</c:v>
                </c:pt>
              </c:strCache>
            </c:strRef>
          </c:cat>
          <c:val>
            <c:numRef>
              <c:f>'MOST Revenue'!$B$32:$M$32</c:f>
              <c:numCache>
                <c:formatCode>_("$"* #,##0.00_);_("$"* \(#,##0.00\);_("$"* "-"??_);_(@_)</c:formatCode>
                <c:ptCount val="12"/>
                <c:pt idx="0">
                  <c:v>11.21</c:v>
                </c:pt>
                <c:pt idx="1">
                  <c:v>22.16</c:v>
                </c:pt>
                <c:pt idx="2">
                  <c:v>33.14</c:v>
                </c:pt>
                <c:pt idx="3">
                  <c:v>44.22</c:v>
                </c:pt>
                <c:pt idx="4">
                  <c:v>55</c:v>
                </c:pt>
                <c:pt idx="5">
                  <c:v>66.179999999999978</c:v>
                </c:pt>
                <c:pt idx="6">
                  <c:v>78.95</c:v>
                </c:pt>
                <c:pt idx="7">
                  <c:v>88.74</c:v>
                </c:pt>
                <c:pt idx="8">
                  <c:v>99.57</c:v>
                </c:pt>
                <c:pt idx="9">
                  <c:v>111</c:v>
                </c:pt>
                <c:pt idx="10">
                  <c:v>122.35</c:v>
                </c:pt>
                <c:pt idx="11">
                  <c:v>133.12</c:v>
                </c:pt>
              </c:numCache>
            </c:numRef>
          </c:val>
          <c:smooth val="0"/>
        </c:ser>
        <c:ser>
          <c:idx val="1"/>
          <c:order val="1"/>
          <c:tx>
            <c:strRef>
              <c:f>'MOST Revenue'!$A$33</c:f>
              <c:strCache>
                <c:ptCount val="1"/>
                <c:pt idx="0">
                  <c:v>FY'17 Projected</c:v>
                </c:pt>
              </c:strCache>
            </c:strRef>
          </c:tx>
          <c:cat>
            <c:strRef>
              <c:f>'MOST Revenue'!$B$31:$M$31</c:f>
              <c:strCache>
                <c:ptCount val="12"/>
                <c:pt idx="0">
                  <c:v>Jul</c:v>
                </c:pt>
                <c:pt idx="1">
                  <c:v>Aug</c:v>
                </c:pt>
                <c:pt idx="2">
                  <c:v>Sep</c:v>
                </c:pt>
                <c:pt idx="3">
                  <c:v>Oct</c:v>
                </c:pt>
                <c:pt idx="4">
                  <c:v>Nov</c:v>
                </c:pt>
                <c:pt idx="5">
                  <c:v>Dec</c:v>
                </c:pt>
                <c:pt idx="6">
                  <c:v>Jan</c:v>
                </c:pt>
                <c:pt idx="7">
                  <c:v>Feb</c:v>
                </c:pt>
                <c:pt idx="8">
                  <c:v>Mar</c:v>
                </c:pt>
                <c:pt idx="9">
                  <c:v>Apr</c:v>
                </c:pt>
                <c:pt idx="10">
                  <c:v>May</c:v>
                </c:pt>
                <c:pt idx="11">
                  <c:v>Jun</c:v>
                </c:pt>
              </c:strCache>
            </c:strRef>
          </c:cat>
          <c:val>
            <c:numRef>
              <c:f>'MOST Revenue'!$B$33:$M$33</c:f>
              <c:numCache>
                <c:formatCode>_("$"* #,##0.00_);_("$"* \(#,##0.00\);_("$"* "-"??_);_(@_)</c:formatCode>
                <c:ptCount val="12"/>
                <c:pt idx="0">
                  <c:v>10.56</c:v>
                </c:pt>
                <c:pt idx="1">
                  <c:v>20.89</c:v>
                </c:pt>
                <c:pt idx="2">
                  <c:v>31.24</c:v>
                </c:pt>
                <c:pt idx="3">
                  <c:v>41.67</c:v>
                </c:pt>
                <c:pt idx="4">
                  <c:v>51.83</c:v>
                </c:pt>
                <c:pt idx="5">
                  <c:v>62.37</c:v>
                </c:pt>
                <c:pt idx="6">
                  <c:v>74.400000000000006</c:v>
                </c:pt>
                <c:pt idx="7">
                  <c:v>83.63</c:v>
                </c:pt>
                <c:pt idx="8">
                  <c:v>93.83</c:v>
                </c:pt>
                <c:pt idx="9">
                  <c:v>104.6</c:v>
                </c:pt>
                <c:pt idx="10">
                  <c:v>115.3</c:v>
                </c:pt>
                <c:pt idx="11">
                  <c:v>125.04</c:v>
                </c:pt>
              </c:numCache>
            </c:numRef>
          </c:val>
          <c:smooth val="0"/>
        </c:ser>
        <c:ser>
          <c:idx val="2"/>
          <c:order val="2"/>
          <c:tx>
            <c:strRef>
              <c:f>'MOST Revenue'!$A$34</c:f>
              <c:strCache>
                <c:ptCount val="1"/>
                <c:pt idx="0">
                  <c:v>FY'17 Actual</c:v>
                </c:pt>
              </c:strCache>
            </c:strRef>
          </c:tx>
          <c:cat>
            <c:strRef>
              <c:f>'MOST Revenue'!$B$31:$M$31</c:f>
              <c:strCache>
                <c:ptCount val="12"/>
                <c:pt idx="0">
                  <c:v>Jul</c:v>
                </c:pt>
                <c:pt idx="1">
                  <c:v>Aug</c:v>
                </c:pt>
                <c:pt idx="2">
                  <c:v>Sep</c:v>
                </c:pt>
                <c:pt idx="3">
                  <c:v>Oct</c:v>
                </c:pt>
                <c:pt idx="4">
                  <c:v>Nov</c:v>
                </c:pt>
                <c:pt idx="5">
                  <c:v>Dec</c:v>
                </c:pt>
                <c:pt idx="6">
                  <c:v>Jan</c:v>
                </c:pt>
                <c:pt idx="7">
                  <c:v>Feb</c:v>
                </c:pt>
                <c:pt idx="8">
                  <c:v>Mar</c:v>
                </c:pt>
                <c:pt idx="9">
                  <c:v>Apr</c:v>
                </c:pt>
                <c:pt idx="10">
                  <c:v>May</c:v>
                </c:pt>
                <c:pt idx="11">
                  <c:v>Jun</c:v>
                </c:pt>
              </c:strCache>
            </c:strRef>
          </c:cat>
          <c:val>
            <c:numRef>
              <c:f>'MOST Revenue'!$B$34:$M$34</c:f>
              <c:numCache>
                <c:formatCode>_("$"* #,##0.00_);_("$"* \(#,##0.00\);_("$"* "-"??_);_(@_)</c:formatCode>
                <c:ptCount val="12"/>
                <c:pt idx="0">
                  <c:v>10.74</c:v>
                </c:pt>
                <c:pt idx="1">
                  <c:v>21.28</c:v>
                </c:pt>
                <c:pt idx="2">
                  <c:v>31.86</c:v>
                </c:pt>
                <c:pt idx="3">
                  <c:v>43.6</c:v>
                </c:pt>
                <c:pt idx="4">
                  <c:v>54.94</c:v>
                </c:pt>
                <c:pt idx="5">
                  <c:v>65.150000000000006</c:v>
                </c:pt>
                <c:pt idx="6">
                  <c:v>77.59</c:v>
                </c:pt>
                <c:pt idx="7">
                  <c:v>88.35</c:v>
                </c:pt>
                <c:pt idx="8">
                  <c:v>98.679999999999978</c:v>
                </c:pt>
              </c:numCache>
            </c:numRef>
          </c:val>
          <c:smooth val="0"/>
        </c:ser>
        <c:dLbls>
          <c:showLegendKey val="0"/>
          <c:showVal val="0"/>
          <c:showCatName val="0"/>
          <c:showSerName val="0"/>
          <c:showPercent val="0"/>
          <c:showBubbleSize val="0"/>
        </c:dLbls>
        <c:marker val="1"/>
        <c:smooth val="0"/>
        <c:axId val="175328768"/>
        <c:axId val="175329328"/>
      </c:lineChart>
      <c:catAx>
        <c:axId val="175328768"/>
        <c:scaling>
          <c:orientation val="minMax"/>
        </c:scaling>
        <c:delete val="0"/>
        <c:axPos val="b"/>
        <c:numFmt formatCode="General" sourceLinked="1"/>
        <c:majorTickMark val="none"/>
        <c:minorTickMark val="none"/>
        <c:tickLblPos val="nextTo"/>
        <c:crossAx val="175329328"/>
        <c:crosses val="autoZero"/>
        <c:auto val="1"/>
        <c:lblAlgn val="ctr"/>
        <c:lblOffset val="100"/>
        <c:noMultiLvlLbl val="0"/>
      </c:catAx>
      <c:valAx>
        <c:axId val="175329328"/>
        <c:scaling>
          <c:orientation val="minMax"/>
        </c:scaling>
        <c:delete val="0"/>
        <c:axPos val="l"/>
        <c:majorGridlines/>
        <c:title>
          <c:tx>
            <c:rich>
              <a:bodyPr rot="-5400000" vert="horz"/>
              <a:lstStyle/>
              <a:p>
                <a:pPr>
                  <a:defRPr/>
                </a:pPr>
                <a:r>
                  <a:rPr lang="en-US"/>
                  <a:t>(In Millions)</a:t>
                </a:r>
              </a:p>
            </c:rich>
          </c:tx>
          <c:overlay val="0"/>
        </c:title>
        <c:numFmt formatCode="_(\$* #,##0_);_(\$* \(#,##0\);_(\$* &quot;-&quot;_);_(@_)" sourceLinked="0"/>
        <c:majorTickMark val="none"/>
        <c:minorTickMark val="none"/>
        <c:tickLblPos val="nextTo"/>
        <c:crossAx val="175328768"/>
        <c:crosses val="autoZero"/>
        <c:crossBetween val="between"/>
      </c:valAx>
      <c:dTable>
        <c:showHorzBorder val="1"/>
        <c:showVertBorder val="1"/>
        <c:showOutline val="1"/>
        <c:showKeys val="1"/>
      </c:dTable>
    </c:plotArea>
    <c:plotVisOnly val="1"/>
    <c:dispBlanksAs val="gap"/>
    <c:showDLblsOverMax val="0"/>
  </c:chart>
  <c:spPr>
    <a:solidFill>
      <a:schemeClr val="lt1"/>
    </a:solidFill>
    <a:ln w="25400" cap="flat" cmpd="sng" algn="ctr">
      <a:noFill/>
      <a:prstDash val="solid"/>
    </a:ln>
    <a:effectLst/>
  </c:spPr>
  <c:txPr>
    <a:bodyPr/>
    <a:lstStyle/>
    <a:p>
      <a:pPr>
        <a:defRPr>
          <a:solidFill>
            <a:schemeClr val="dk1"/>
          </a:solidFill>
          <a:latin typeface="+mn-lt"/>
          <a:ea typeface="+mn-ea"/>
          <a:cs typeface="+mn-cs"/>
        </a:defRPr>
      </a:pPr>
      <a:endParaRPr lang="en-US"/>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9537080008471"/>
          <c:y val="2.2172540932383501E-2"/>
          <c:w val="0.80144728547442801"/>
          <c:h val="0.76137076615423105"/>
        </c:manualLayout>
      </c:layout>
      <c:lineChart>
        <c:grouping val="standard"/>
        <c:varyColors val="0"/>
        <c:ser>
          <c:idx val="0"/>
          <c:order val="0"/>
          <c:tx>
            <c:strRef>
              <c:f>'Total Revnue &amp; Expenses'!$A$32</c:f>
              <c:strCache>
                <c:ptCount val="1"/>
                <c:pt idx="0">
                  <c:v>FY'17 Projected</c:v>
                </c:pt>
              </c:strCache>
            </c:strRef>
          </c:tx>
          <c:spPr>
            <a:ln>
              <a:solidFill>
                <a:schemeClr val="bg1">
                  <a:lumMod val="75000"/>
                </a:schemeClr>
              </a:solidFill>
            </a:ln>
          </c:spPr>
          <c:marker>
            <c:spPr>
              <a:solidFill>
                <a:schemeClr val="bg1">
                  <a:lumMod val="75000"/>
                </a:schemeClr>
              </a:solidFill>
              <a:ln>
                <a:solidFill>
                  <a:schemeClr val="bg1">
                    <a:lumMod val="75000"/>
                  </a:schemeClr>
                </a:solidFill>
              </a:ln>
            </c:spPr>
          </c:marker>
          <c:dLbls>
            <c:dLbl>
              <c:idx val="8"/>
              <c:layout>
                <c:manualLayout>
                  <c:x val="-1.5606253806840499E-2"/>
                  <c:y val="0"/>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strRef>
              <c:f>'Total Revnue &amp; Expenses'!$B$31:$M$31</c:f>
              <c:strCache>
                <c:ptCount val="12"/>
                <c:pt idx="0">
                  <c:v>Jul</c:v>
                </c:pt>
                <c:pt idx="1">
                  <c:v>Aug</c:v>
                </c:pt>
                <c:pt idx="2">
                  <c:v>Sep</c:v>
                </c:pt>
                <c:pt idx="3">
                  <c:v>Oct</c:v>
                </c:pt>
                <c:pt idx="4">
                  <c:v>Nov</c:v>
                </c:pt>
                <c:pt idx="5">
                  <c:v>Dec</c:v>
                </c:pt>
                <c:pt idx="6">
                  <c:v>Jan</c:v>
                </c:pt>
                <c:pt idx="7">
                  <c:v>Feb</c:v>
                </c:pt>
                <c:pt idx="8">
                  <c:v>Mar</c:v>
                </c:pt>
                <c:pt idx="9">
                  <c:v>Apr</c:v>
                </c:pt>
                <c:pt idx="10">
                  <c:v>May</c:v>
                </c:pt>
                <c:pt idx="11">
                  <c:v>Jun</c:v>
                </c:pt>
              </c:strCache>
            </c:strRef>
          </c:cat>
          <c:val>
            <c:numRef>
              <c:f>'Total Revnue &amp; Expenses'!$B$32:$M$32</c:f>
              <c:numCache>
                <c:formatCode>_("$"* #,##0.0_);_("$"* \(#,##0.0\);_("$"* "-"?_);_(@_)</c:formatCode>
                <c:ptCount val="12"/>
                <c:pt idx="0">
                  <c:v>50.260000000000012</c:v>
                </c:pt>
                <c:pt idx="1">
                  <c:v>102.37</c:v>
                </c:pt>
                <c:pt idx="2">
                  <c:v>149.06</c:v>
                </c:pt>
                <c:pt idx="3">
                  <c:v>197.61</c:v>
                </c:pt>
                <c:pt idx="4">
                  <c:v>244.59</c:v>
                </c:pt>
                <c:pt idx="5">
                  <c:v>287.67</c:v>
                </c:pt>
                <c:pt idx="6">
                  <c:v>332.78</c:v>
                </c:pt>
                <c:pt idx="7">
                  <c:v>371.03</c:v>
                </c:pt>
                <c:pt idx="8">
                  <c:v>417.55</c:v>
                </c:pt>
                <c:pt idx="9">
                  <c:v>460.86</c:v>
                </c:pt>
                <c:pt idx="10">
                  <c:v>507.53</c:v>
                </c:pt>
                <c:pt idx="11">
                  <c:v>553.63</c:v>
                </c:pt>
              </c:numCache>
            </c:numRef>
          </c:val>
          <c:smooth val="0"/>
        </c:ser>
        <c:ser>
          <c:idx val="1"/>
          <c:order val="1"/>
          <c:tx>
            <c:strRef>
              <c:f>'Total Revnue &amp; Expenses'!$A$33</c:f>
              <c:strCache>
                <c:ptCount val="1"/>
                <c:pt idx="0">
                  <c:v>FY'17 Actual Revenue </c:v>
                </c:pt>
              </c:strCache>
            </c:strRef>
          </c:tx>
          <c:spPr>
            <a:ln>
              <a:solidFill>
                <a:srgbClr val="C00000"/>
              </a:solidFill>
            </a:ln>
          </c:spPr>
          <c:marker>
            <c:spPr>
              <a:solidFill>
                <a:srgbClr val="C00000"/>
              </a:solidFill>
              <a:ln>
                <a:solidFill>
                  <a:srgbClr val="C00000"/>
                </a:solidFill>
              </a:ln>
            </c:spPr>
          </c:marker>
          <c:dLbls>
            <c:dLbl>
              <c:idx val="8"/>
              <c:layout>
                <c:manualLayout>
                  <c:x val="-5.72229306250817E-2"/>
                  <c:y val="-4.3650793650793697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strRef>
              <c:f>'Total Revnue &amp; Expenses'!$B$31:$M$31</c:f>
              <c:strCache>
                <c:ptCount val="12"/>
                <c:pt idx="0">
                  <c:v>Jul</c:v>
                </c:pt>
                <c:pt idx="1">
                  <c:v>Aug</c:v>
                </c:pt>
                <c:pt idx="2">
                  <c:v>Sep</c:v>
                </c:pt>
                <c:pt idx="3">
                  <c:v>Oct</c:v>
                </c:pt>
                <c:pt idx="4">
                  <c:v>Nov</c:v>
                </c:pt>
                <c:pt idx="5">
                  <c:v>Dec</c:v>
                </c:pt>
                <c:pt idx="6">
                  <c:v>Jan</c:v>
                </c:pt>
                <c:pt idx="7">
                  <c:v>Feb</c:v>
                </c:pt>
                <c:pt idx="8">
                  <c:v>Mar</c:v>
                </c:pt>
                <c:pt idx="9">
                  <c:v>Apr</c:v>
                </c:pt>
                <c:pt idx="10">
                  <c:v>May</c:v>
                </c:pt>
                <c:pt idx="11">
                  <c:v>Jun</c:v>
                </c:pt>
              </c:strCache>
            </c:strRef>
          </c:cat>
          <c:val>
            <c:numRef>
              <c:f>'Total Revnue &amp; Expenses'!$B$33:$M$33</c:f>
              <c:numCache>
                <c:formatCode>_("$"* #,##0.0_);_("$"* \(#,##0.0\);_("$"* "-"?_);_(@_)</c:formatCode>
                <c:ptCount val="12"/>
                <c:pt idx="0">
                  <c:v>52.04</c:v>
                </c:pt>
                <c:pt idx="1">
                  <c:v>105.71</c:v>
                </c:pt>
                <c:pt idx="2">
                  <c:v>157.85000000000011</c:v>
                </c:pt>
                <c:pt idx="3">
                  <c:v>213.31</c:v>
                </c:pt>
                <c:pt idx="4">
                  <c:v>265.74</c:v>
                </c:pt>
                <c:pt idx="5">
                  <c:v>316.60000000000002</c:v>
                </c:pt>
                <c:pt idx="6">
                  <c:v>367.45</c:v>
                </c:pt>
                <c:pt idx="7">
                  <c:v>412.2</c:v>
                </c:pt>
                <c:pt idx="8">
                  <c:v>450.12</c:v>
                </c:pt>
              </c:numCache>
            </c:numRef>
          </c:val>
          <c:smooth val="0"/>
        </c:ser>
        <c:ser>
          <c:idx val="2"/>
          <c:order val="2"/>
          <c:tx>
            <c:strRef>
              <c:f>'Total Revnue &amp; Expenses'!$A$34</c:f>
              <c:strCache>
                <c:ptCount val="1"/>
                <c:pt idx="0">
                  <c:v>FY'17 Actual Expenses</c:v>
                </c:pt>
              </c:strCache>
            </c:strRef>
          </c:tx>
          <c:spPr>
            <a:ln>
              <a:solidFill>
                <a:schemeClr val="accent3">
                  <a:lumMod val="75000"/>
                </a:schemeClr>
              </a:solidFill>
            </a:ln>
          </c:spPr>
          <c:marker>
            <c:spPr>
              <a:solidFill>
                <a:schemeClr val="accent3">
                  <a:lumMod val="75000"/>
                </a:schemeClr>
              </a:solidFill>
              <a:ln>
                <a:solidFill>
                  <a:schemeClr val="accent3">
                    <a:lumMod val="75000"/>
                  </a:schemeClr>
                </a:solidFill>
              </a:ln>
            </c:spPr>
          </c:marker>
          <c:dLbls>
            <c:dLbl>
              <c:idx val="8"/>
              <c:layout>
                <c:manualLayout>
                  <c:x val="-2.8611465312540801E-2"/>
                  <c:y val="1.9841269841269799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strRef>
              <c:f>'Total Revnue &amp; Expenses'!$B$31:$M$31</c:f>
              <c:strCache>
                <c:ptCount val="12"/>
                <c:pt idx="0">
                  <c:v>Jul</c:v>
                </c:pt>
                <c:pt idx="1">
                  <c:v>Aug</c:v>
                </c:pt>
                <c:pt idx="2">
                  <c:v>Sep</c:v>
                </c:pt>
                <c:pt idx="3">
                  <c:v>Oct</c:v>
                </c:pt>
                <c:pt idx="4">
                  <c:v>Nov</c:v>
                </c:pt>
                <c:pt idx="5">
                  <c:v>Dec</c:v>
                </c:pt>
                <c:pt idx="6">
                  <c:v>Jan</c:v>
                </c:pt>
                <c:pt idx="7">
                  <c:v>Feb</c:v>
                </c:pt>
                <c:pt idx="8">
                  <c:v>Mar</c:v>
                </c:pt>
                <c:pt idx="9">
                  <c:v>Apr</c:v>
                </c:pt>
                <c:pt idx="10">
                  <c:v>May</c:v>
                </c:pt>
                <c:pt idx="11">
                  <c:v>Jun</c:v>
                </c:pt>
              </c:strCache>
            </c:strRef>
          </c:cat>
          <c:val>
            <c:numRef>
              <c:f>'Total Revnue &amp; Expenses'!$B$34:$M$34</c:f>
              <c:numCache>
                <c:formatCode>_("$"* #,##0.0_);_("$"* \(#,##0.0\);_("$"* "-"?_);_(@_)</c:formatCode>
                <c:ptCount val="12"/>
                <c:pt idx="0">
                  <c:v>27.24</c:v>
                </c:pt>
                <c:pt idx="1">
                  <c:v>61.64</c:v>
                </c:pt>
                <c:pt idx="2">
                  <c:v>156.5</c:v>
                </c:pt>
                <c:pt idx="3">
                  <c:v>238.1</c:v>
                </c:pt>
                <c:pt idx="4">
                  <c:v>263.89999999999992</c:v>
                </c:pt>
                <c:pt idx="5">
                  <c:v>290.08999999999992</c:v>
                </c:pt>
                <c:pt idx="6">
                  <c:v>314.7</c:v>
                </c:pt>
                <c:pt idx="7">
                  <c:v>338.3</c:v>
                </c:pt>
                <c:pt idx="8">
                  <c:v>371.9</c:v>
                </c:pt>
              </c:numCache>
            </c:numRef>
          </c:val>
          <c:smooth val="0"/>
        </c:ser>
        <c:dLbls>
          <c:showLegendKey val="0"/>
          <c:showVal val="0"/>
          <c:showCatName val="0"/>
          <c:showSerName val="0"/>
          <c:showPercent val="0"/>
          <c:showBubbleSize val="0"/>
        </c:dLbls>
        <c:marker val="1"/>
        <c:smooth val="0"/>
        <c:axId val="175333248"/>
        <c:axId val="175333808"/>
      </c:lineChart>
      <c:catAx>
        <c:axId val="175333248"/>
        <c:scaling>
          <c:orientation val="minMax"/>
        </c:scaling>
        <c:delete val="0"/>
        <c:axPos val="b"/>
        <c:numFmt formatCode="General" sourceLinked="1"/>
        <c:majorTickMark val="none"/>
        <c:minorTickMark val="none"/>
        <c:tickLblPos val="nextTo"/>
        <c:crossAx val="175333808"/>
        <c:crosses val="autoZero"/>
        <c:auto val="1"/>
        <c:lblAlgn val="ctr"/>
        <c:lblOffset val="100"/>
        <c:noMultiLvlLbl val="0"/>
      </c:catAx>
      <c:valAx>
        <c:axId val="175333808"/>
        <c:scaling>
          <c:orientation val="minMax"/>
          <c:max val="600"/>
        </c:scaling>
        <c:delete val="0"/>
        <c:axPos val="l"/>
        <c:majorGridlines/>
        <c:title>
          <c:tx>
            <c:rich>
              <a:bodyPr rot="-5400000" vert="horz"/>
              <a:lstStyle/>
              <a:p>
                <a:pPr>
                  <a:defRPr sz="1100" b="1"/>
                </a:pPr>
                <a:r>
                  <a:rPr lang="en-US" sz="1100" b="1" baseline="0"/>
                  <a:t>$ in millions)</a:t>
                </a:r>
                <a:endParaRPr lang="en-US" sz="1100" b="1"/>
              </a:p>
            </c:rich>
          </c:tx>
          <c:overlay val="0"/>
        </c:title>
        <c:numFmt formatCode="_(&quot;$&quot;* #,##0_);_(&quot;$&quot;* \(#,##0\);_(&quot;$&quot;* &quot;-&quot;_);_(@_)" sourceLinked="0"/>
        <c:majorTickMark val="none"/>
        <c:minorTickMark val="none"/>
        <c:tickLblPos val="nextTo"/>
        <c:spPr>
          <a:ln w="9525">
            <a:noFill/>
          </a:ln>
        </c:spPr>
        <c:txPr>
          <a:bodyPr/>
          <a:lstStyle/>
          <a:p>
            <a:pPr>
              <a:defRPr>
                <a:latin typeface="Arial" pitchFamily="34" charset="0"/>
                <a:cs typeface="Arial" pitchFamily="34" charset="0"/>
              </a:defRPr>
            </a:pPr>
            <a:endParaRPr lang="en-US"/>
          </a:p>
        </c:txPr>
        <c:crossAx val="175333248"/>
        <c:crosses val="autoZero"/>
        <c:crossBetween val="between"/>
      </c:valAx>
    </c:plotArea>
    <c:legend>
      <c:legendPos val="b"/>
      <c:overlay val="0"/>
    </c:legend>
    <c:plotVisOnly val="1"/>
    <c:dispBlanksAs val="gap"/>
    <c:showDLblsOverMax val="0"/>
  </c:chart>
  <c:spPr>
    <a:solidFill>
      <a:schemeClr val="lt1"/>
    </a:solidFill>
    <a:ln w="25400" cap="flat" cmpd="sng" algn="ctr">
      <a:noFill/>
      <a:prstDash val="solid"/>
    </a:ln>
    <a:effectLst/>
  </c:spPr>
  <c:txPr>
    <a:bodyPr/>
    <a:lstStyle/>
    <a:p>
      <a:pPr>
        <a:defRPr>
          <a:solidFill>
            <a:schemeClr val="dk1"/>
          </a:solidFill>
          <a:latin typeface="+mn-lt"/>
          <a:ea typeface="+mn-ea"/>
          <a:cs typeface="+mn-cs"/>
        </a:defRPr>
      </a:pPr>
      <a:endParaRPr lang="en-US"/>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Sheet1!$D$32</c:f>
              <c:strCache>
                <c:ptCount val="1"/>
                <c:pt idx="0">
                  <c:v>Budget </c:v>
                </c:pt>
              </c:strCache>
            </c:strRef>
          </c:tx>
          <c:spPr>
            <a:solidFill>
              <a:schemeClr val="tx2"/>
            </a:solidFill>
          </c:spPr>
          <c:invertIfNegative val="0"/>
          <c:cat>
            <c:strRef>
              <c:f>Sheet1!$C$33:$C$37</c:f>
              <c:strCache>
                <c:ptCount val="5"/>
                <c:pt idx="0">
                  <c:v>Salaries, Regular</c:v>
                </c:pt>
                <c:pt idx="1">
                  <c:v>Extra Help</c:v>
                </c:pt>
                <c:pt idx="2">
                  <c:v>Overtime</c:v>
                </c:pt>
                <c:pt idx="3">
                  <c:v>Benefits</c:v>
                </c:pt>
                <c:pt idx="4">
                  <c:v>Worker's Comp</c:v>
                </c:pt>
              </c:strCache>
            </c:strRef>
          </c:cat>
          <c:val>
            <c:numRef>
              <c:f>Sheet1!$D$33:$D$37</c:f>
              <c:numCache>
                <c:formatCode>"$"#,##0.00</c:formatCode>
                <c:ptCount val="5"/>
                <c:pt idx="0">
                  <c:v>77.289734349999947</c:v>
                </c:pt>
                <c:pt idx="1">
                  <c:v>0.57567195000000004</c:v>
                </c:pt>
                <c:pt idx="2">
                  <c:v>1.4182286099999999</c:v>
                </c:pt>
                <c:pt idx="3">
                  <c:v>30.894745530000002</c:v>
                </c:pt>
                <c:pt idx="4">
                  <c:v>1.561377</c:v>
                </c:pt>
              </c:numCache>
            </c:numRef>
          </c:val>
        </c:ser>
        <c:ser>
          <c:idx val="1"/>
          <c:order val="1"/>
          <c:tx>
            <c:strRef>
              <c:f>Sheet1!$E$32</c:f>
              <c:strCache>
                <c:ptCount val="1"/>
                <c:pt idx="0">
                  <c:v>Actual</c:v>
                </c:pt>
              </c:strCache>
            </c:strRef>
          </c:tx>
          <c:invertIfNegative val="0"/>
          <c:cat>
            <c:strRef>
              <c:f>Sheet1!$C$33:$C$37</c:f>
              <c:strCache>
                <c:ptCount val="5"/>
                <c:pt idx="0">
                  <c:v>Salaries, Regular</c:v>
                </c:pt>
                <c:pt idx="1">
                  <c:v>Extra Help</c:v>
                </c:pt>
                <c:pt idx="2">
                  <c:v>Overtime</c:v>
                </c:pt>
                <c:pt idx="3">
                  <c:v>Benefits</c:v>
                </c:pt>
                <c:pt idx="4">
                  <c:v>Worker's Comp</c:v>
                </c:pt>
              </c:strCache>
            </c:strRef>
          </c:cat>
          <c:val>
            <c:numRef>
              <c:f>Sheet1!$E$33:$E$37</c:f>
              <c:numCache>
                <c:formatCode>"$"#,##0.00</c:formatCode>
                <c:ptCount val="5"/>
                <c:pt idx="0">
                  <c:v>65.008412849999928</c:v>
                </c:pt>
                <c:pt idx="1">
                  <c:v>4.0225665999999931</c:v>
                </c:pt>
                <c:pt idx="2">
                  <c:v>6.9471353299999947</c:v>
                </c:pt>
                <c:pt idx="3">
                  <c:v>28.819526280000002</c:v>
                </c:pt>
                <c:pt idx="4">
                  <c:v>1.0319562600000001</c:v>
                </c:pt>
              </c:numCache>
            </c:numRef>
          </c:val>
        </c:ser>
        <c:dLbls>
          <c:showLegendKey val="0"/>
          <c:showVal val="0"/>
          <c:showCatName val="0"/>
          <c:showSerName val="0"/>
          <c:showPercent val="0"/>
          <c:showBubbleSize val="0"/>
        </c:dLbls>
        <c:gapWidth val="150"/>
        <c:axId val="175336608"/>
        <c:axId val="175337168"/>
      </c:barChart>
      <c:catAx>
        <c:axId val="175336608"/>
        <c:scaling>
          <c:orientation val="minMax"/>
        </c:scaling>
        <c:delete val="0"/>
        <c:axPos val="b"/>
        <c:numFmt formatCode="General" sourceLinked="0"/>
        <c:majorTickMark val="out"/>
        <c:minorTickMark val="none"/>
        <c:tickLblPos val="nextTo"/>
        <c:crossAx val="175337168"/>
        <c:crosses val="autoZero"/>
        <c:auto val="1"/>
        <c:lblAlgn val="ctr"/>
        <c:lblOffset val="100"/>
        <c:noMultiLvlLbl val="0"/>
      </c:catAx>
      <c:valAx>
        <c:axId val="175337168"/>
        <c:scaling>
          <c:orientation val="minMax"/>
          <c:max val="100"/>
        </c:scaling>
        <c:delete val="0"/>
        <c:axPos val="l"/>
        <c:title>
          <c:tx>
            <c:rich>
              <a:bodyPr rot="-5400000" vert="horz"/>
              <a:lstStyle/>
              <a:p>
                <a:pPr>
                  <a:defRPr/>
                </a:pPr>
                <a:r>
                  <a:rPr lang="en-US" dirty="0" smtClean="0"/>
                  <a:t>$</a:t>
                </a:r>
                <a:r>
                  <a:rPr lang="en-US" baseline="0" dirty="0" smtClean="0"/>
                  <a:t> in millions</a:t>
                </a:r>
                <a:endParaRPr lang="en-US" dirty="0"/>
              </a:p>
            </c:rich>
          </c:tx>
          <c:overlay val="0"/>
        </c:title>
        <c:numFmt formatCode="&quot;$&quot;#,##0.00" sourceLinked="1"/>
        <c:majorTickMark val="out"/>
        <c:minorTickMark val="none"/>
        <c:tickLblPos val="nextTo"/>
        <c:crossAx val="175336608"/>
        <c:crosses val="autoZero"/>
        <c:crossBetween val="between"/>
        <c:majorUnit val="20"/>
      </c:valAx>
      <c:dTable>
        <c:showHorzBorder val="1"/>
        <c:showVertBorder val="1"/>
        <c:showOutline val="1"/>
        <c:showKeys val="1"/>
      </c:dTable>
    </c:plotArea>
    <c:plotVisOnly val="1"/>
    <c:dispBlanksAs val="gap"/>
    <c:showDLblsOverMax val="0"/>
  </c:chart>
  <c:spPr>
    <a:ln>
      <a:noFill/>
    </a:ln>
  </c:sp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Sheet1!$D$23</c:f>
              <c:strCache>
                <c:ptCount val="1"/>
                <c:pt idx="0">
                  <c:v>Budget </c:v>
                </c:pt>
              </c:strCache>
            </c:strRef>
          </c:tx>
          <c:spPr>
            <a:solidFill>
              <a:schemeClr val="tx2">
                <a:lumMod val="75000"/>
              </a:schemeClr>
            </a:solidFill>
          </c:spPr>
          <c:invertIfNegative val="0"/>
          <c:cat>
            <c:strRef>
              <c:f>Sheet1!$C$24:$C$28</c:f>
              <c:strCache>
                <c:ptCount val="5"/>
                <c:pt idx="0">
                  <c:v>Salaries, Regular</c:v>
                </c:pt>
                <c:pt idx="1">
                  <c:v>Extra Help</c:v>
                </c:pt>
                <c:pt idx="2">
                  <c:v>Overtime</c:v>
                </c:pt>
                <c:pt idx="3">
                  <c:v>Benefits</c:v>
                </c:pt>
                <c:pt idx="4">
                  <c:v>Worker's Comp</c:v>
                </c:pt>
              </c:strCache>
            </c:strRef>
          </c:cat>
          <c:val>
            <c:numRef>
              <c:f>Sheet1!$D$24:$D$28</c:f>
              <c:numCache>
                <c:formatCode>"$"#,##0.00</c:formatCode>
                <c:ptCount val="5"/>
                <c:pt idx="0">
                  <c:v>82.105923000000004</c:v>
                </c:pt>
                <c:pt idx="1">
                  <c:v>0.52500000000000002</c:v>
                </c:pt>
                <c:pt idx="2">
                  <c:v>1.4763010000000001</c:v>
                </c:pt>
                <c:pt idx="3">
                  <c:v>33.456490000000002</c:v>
                </c:pt>
                <c:pt idx="4">
                  <c:v>0.88185500000000006</c:v>
                </c:pt>
              </c:numCache>
            </c:numRef>
          </c:val>
        </c:ser>
        <c:ser>
          <c:idx val="1"/>
          <c:order val="1"/>
          <c:tx>
            <c:strRef>
              <c:f>Sheet1!$E$23</c:f>
              <c:strCache>
                <c:ptCount val="1"/>
                <c:pt idx="0">
                  <c:v>YTD Actual</c:v>
                </c:pt>
              </c:strCache>
            </c:strRef>
          </c:tx>
          <c:invertIfNegative val="0"/>
          <c:cat>
            <c:strRef>
              <c:f>Sheet1!$C$24:$C$28</c:f>
              <c:strCache>
                <c:ptCount val="5"/>
                <c:pt idx="0">
                  <c:v>Salaries, Regular</c:v>
                </c:pt>
                <c:pt idx="1">
                  <c:v>Extra Help</c:v>
                </c:pt>
                <c:pt idx="2">
                  <c:v>Overtime</c:v>
                </c:pt>
                <c:pt idx="3">
                  <c:v>Benefits</c:v>
                </c:pt>
                <c:pt idx="4">
                  <c:v>Worker's Comp</c:v>
                </c:pt>
              </c:strCache>
            </c:strRef>
          </c:cat>
          <c:val>
            <c:numRef>
              <c:f>Sheet1!$E$24:$E$28</c:f>
              <c:numCache>
                <c:formatCode>"$"#,##0.00</c:formatCode>
                <c:ptCount val="5"/>
                <c:pt idx="0">
                  <c:v>51.871459000000002</c:v>
                </c:pt>
                <c:pt idx="1">
                  <c:v>1.7188140000000001</c:v>
                </c:pt>
                <c:pt idx="2">
                  <c:v>5.6374339999999972</c:v>
                </c:pt>
                <c:pt idx="3">
                  <c:v>21.615897</c:v>
                </c:pt>
                <c:pt idx="4">
                  <c:v>1.375615</c:v>
                </c:pt>
              </c:numCache>
            </c:numRef>
          </c:val>
        </c:ser>
        <c:dLbls>
          <c:showLegendKey val="0"/>
          <c:showVal val="0"/>
          <c:showCatName val="0"/>
          <c:showSerName val="0"/>
          <c:showPercent val="0"/>
          <c:showBubbleSize val="0"/>
        </c:dLbls>
        <c:gapWidth val="150"/>
        <c:axId val="175340528"/>
        <c:axId val="175341088"/>
      </c:barChart>
      <c:catAx>
        <c:axId val="175340528"/>
        <c:scaling>
          <c:orientation val="minMax"/>
        </c:scaling>
        <c:delete val="0"/>
        <c:axPos val="b"/>
        <c:numFmt formatCode="General" sourceLinked="0"/>
        <c:majorTickMark val="out"/>
        <c:minorTickMark val="none"/>
        <c:tickLblPos val="nextTo"/>
        <c:crossAx val="175341088"/>
        <c:crosses val="autoZero"/>
        <c:auto val="1"/>
        <c:lblAlgn val="ctr"/>
        <c:lblOffset val="100"/>
        <c:noMultiLvlLbl val="0"/>
      </c:catAx>
      <c:valAx>
        <c:axId val="175341088"/>
        <c:scaling>
          <c:orientation val="minMax"/>
          <c:max val="100"/>
        </c:scaling>
        <c:delete val="0"/>
        <c:axPos val="l"/>
        <c:numFmt formatCode="&quot;$&quot;#,##0.00" sourceLinked="1"/>
        <c:majorTickMark val="out"/>
        <c:minorTickMark val="none"/>
        <c:tickLblPos val="nextTo"/>
        <c:crossAx val="175340528"/>
        <c:crosses val="autoZero"/>
        <c:crossBetween val="between"/>
        <c:majorUnit val="20"/>
      </c:valAx>
      <c:dTable>
        <c:showHorzBorder val="1"/>
        <c:showVertBorder val="1"/>
        <c:showOutline val="1"/>
        <c:showKeys val="0"/>
      </c:dTable>
      <c:spPr>
        <a:ln>
          <a:solidFill>
            <a:schemeClr val="tx2">
              <a:lumMod val="75000"/>
            </a:schemeClr>
          </a:solidFill>
        </a:ln>
      </c:spPr>
    </c:plotArea>
    <c:plotVisOnly val="1"/>
    <c:dispBlanksAs val="gap"/>
    <c:showDLblsOverMax val="0"/>
  </c:chart>
  <c:spPr>
    <a:ln>
      <a:noFill/>
    </a:ln>
  </c:sp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a:lstStyle/>
          <a:p>
            <a:pPr>
              <a:defRPr/>
            </a:pPr>
            <a:r>
              <a:rPr lang="en-US"/>
              <a:t>$99.2M</a:t>
            </a:r>
          </a:p>
        </c:rich>
      </c:tx>
      <c:layout>
        <c:manualLayout>
          <c:xMode val="edge"/>
          <c:yMode val="edge"/>
          <c:x val="0.56966152668416448"/>
          <c:y val="6.1941835413369777E-2"/>
        </c:manualLayout>
      </c:layout>
      <c:overlay val="0"/>
    </c:title>
    <c:autoTitleDeleted val="0"/>
    <c:plotArea>
      <c:layout/>
      <c:barChart>
        <c:barDir val="col"/>
        <c:grouping val="stacked"/>
        <c:varyColors val="0"/>
        <c:ser>
          <c:idx val="0"/>
          <c:order val="0"/>
          <c:tx>
            <c:strRef>
              <c:f>'Aged AR'!$B$12</c:f>
              <c:strCache>
                <c:ptCount val="1"/>
                <c:pt idx="0">
                  <c:v>&gt; 30 days</c:v>
                </c:pt>
              </c:strCache>
            </c:strRef>
          </c:tx>
          <c:invertIfNegative val="0"/>
          <c:dLbls>
            <c:numFmt formatCode="&quot;$&quot;#,##0" sourceLinked="0"/>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Sheet2!#REF!</c:f>
            </c:multiLvlStrRef>
          </c:cat>
          <c:val>
            <c:numRef>
              <c:f>'Aged AR'!$B$13</c:f>
              <c:numCache>
                <c:formatCode>"$"#,##0.0</c:formatCode>
                <c:ptCount val="1"/>
                <c:pt idx="0">
                  <c:v>6.6609749879985802</c:v>
                </c:pt>
              </c:numCache>
            </c:numRef>
          </c:val>
        </c:ser>
        <c:ser>
          <c:idx val="1"/>
          <c:order val="1"/>
          <c:tx>
            <c:strRef>
              <c:f>'Aged AR'!$C$12</c:f>
              <c:strCache>
                <c:ptCount val="1"/>
                <c:pt idx="0">
                  <c:v>&gt; 60 days</c:v>
                </c:pt>
              </c:strCache>
            </c:strRef>
          </c:tx>
          <c:invertIfNegative val="0"/>
          <c:dLbls>
            <c:numFmt formatCode="&quot;$&quot;#,##0" sourceLinked="0"/>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'Aged AR'!$C$12</c:f>
              <c:strCache>
                <c:ptCount val="1"/>
                <c:pt idx="0">
                  <c:v>&gt; 60 days</c:v>
                </c:pt>
              </c:strCache>
            </c:strRef>
          </c:cat>
          <c:val>
            <c:numRef>
              <c:f>'Aged AR'!$C$13</c:f>
              <c:numCache>
                <c:formatCode>"$"#,##0.0</c:formatCode>
                <c:ptCount val="1"/>
                <c:pt idx="0">
                  <c:v>5.1435999449992966</c:v>
                </c:pt>
              </c:numCache>
            </c:numRef>
          </c:val>
        </c:ser>
        <c:ser>
          <c:idx val="2"/>
          <c:order val="2"/>
          <c:tx>
            <c:strRef>
              <c:f>'Aged AR'!$D$12</c:f>
              <c:strCache>
                <c:ptCount val="1"/>
                <c:pt idx="0">
                  <c:v>&gt; 90 days</c:v>
                </c:pt>
              </c:strCache>
            </c:strRef>
          </c:tx>
          <c:invertIfNegative val="0"/>
          <c:dLbls>
            <c:numFmt formatCode="&quot;$&quot;#,##0" sourceLinked="0"/>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'Aged AR'!$D$12</c:f>
              <c:strCache>
                <c:ptCount val="1"/>
                <c:pt idx="0">
                  <c:v>&gt; 90 days</c:v>
                </c:pt>
              </c:strCache>
            </c:strRef>
          </c:cat>
          <c:val>
            <c:numRef>
              <c:f>'Aged AR'!$D$13</c:f>
              <c:numCache>
                <c:formatCode>"$"#,##0.0</c:formatCode>
                <c:ptCount val="1"/>
                <c:pt idx="0">
                  <c:v>29.4</c:v>
                </c:pt>
              </c:numCache>
            </c:numRef>
          </c:val>
        </c:ser>
        <c:ser>
          <c:idx val="3"/>
          <c:order val="3"/>
          <c:tx>
            <c:strRef>
              <c:f>'Aged AR'!$E$12</c:f>
              <c:strCache>
                <c:ptCount val="1"/>
                <c:pt idx="0">
                  <c:v>&gt; 365 days</c:v>
                </c:pt>
              </c:strCache>
            </c:strRef>
          </c:tx>
          <c:invertIfNegative val="0"/>
          <c:dLbls>
            <c:numFmt formatCode="&quot;$&quot;#,##0" sourceLinked="0"/>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'Aged AR'!$E$12</c:f>
              <c:strCache>
                <c:ptCount val="1"/>
                <c:pt idx="0">
                  <c:v>&gt; 365 days</c:v>
                </c:pt>
              </c:strCache>
            </c:strRef>
          </c:cat>
          <c:val>
            <c:numRef>
              <c:f>'Aged AR'!$E$13</c:f>
              <c:numCache>
                <c:formatCode>"$"#,##0.0</c:formatCode>
                <c:ptCount val="1"/>
                <c:pt idx="0">
                  <c:v>57.95</c:v>
                </c:pt>
              </c:numCache>
            </c:numRef>
          </c:val>
        </c:ser>
        <c:dLbls>
          <c:showLegendKey val="0"/>
          <c:showVal val="0"/>
          <c:showCatName val="0"/>
          <c:showSerName val="0"/>
          <c:showPercent val="0"/>
          <c:showBubbleSize val="0"/>
        </c:dLbls>
        <c:gapWidth val="75"/>
        <c:overlap val="100"/>
        <c:axId val="176171024"/>
        <c:axId val="176171584"/>
      </c:barChart>
      <c:catAx>
        <c:axId val="176171024"/>
        <c:scaling>
          <c:orientation val="minMax"/>
        </c:scaling>
        <c:delete val="0"/>
        <c:axPos val="b"/>
        <c:numFmt formatCode="&quot;$&quot;#,##0.00" sourceLinked="1"/>
        <c:majorTickMark val="none"/>
        <c:minorTickMark val="none"/>
        <c:tickLblPos val="none"/>
        <c:crossAx val="176171584"/>
        <c:crosses val="autoZero"/>
        <c:auto val="1"/>
        <c:lblAlgn val="ctr"/>
        <c:lblOffset val="100"/>
        <c:noMultiLvlLbl val="0"/>
      </c:catAx>
      <c:valAx>
        <c:axId val="176171584"/>
        <c:scaling>
          <c:orientation val="minMax"/>
          <c:max val="100"/>
        </c:scaling>
        <c:delete val="0"/>
        <c:axPos val="l"/>
        <c:majorGridlines/>
        <c:title>
          <c:tx>
            <c:rich>
              <a:bodyPr rot="-5400000" vert="horz"/>
              <a:lstStyle/>
              <a:p>
                <a:pPr>
                  <a:defRPr/>
                </a:pPr>
                <a:r>
                  <a:rPr lang="en-US"/>
                  <a:t>Million Dollars</a:t>
                </a:r>
              </a:p>
            </c:rich>
          </c:tx>
          <c:overlay val="0"/>
        </c:title>
        <c:numFmt formatCode="&quot;$&quot;#,##0" sourceLinked="0"/>
        <c:majorTickMark val="out"/>
        <c:minorTickMark val="none"/>
        <c:tickLblPos val="nextTo"/>
        <c:crossAx val="176171024"/>
        <c:crosses val="autoZero"/>
        <c:crossBetween val="between"/>
        <c:majorUnit val="25"/>
      </c:valAx>
    </c:plotArea>
    <c:legend>
      <c:legendPos val="b"/>
      <c:overlay val="0"/>
    </c:legend>
    <c:plotVisOnly val="1"/>
    <c:dispBlanksAs val="gap"/>
    <c:showDLblsOverMax val="0"/>
  </c:chart>
  <c:txPr>
    <a:bodyPr/>
    <a:lstStyle/>
    <a:p>
      <a:pPr>
        <a:defRPr sz="12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r>
              <a:rPr lang="en-US" sz="1100">
                <a:solidFill>
                  <a:sysClr val="windowText" lastClr="000000"/>
                </a:solidFill>
              </a:rPr>
              <a:t>Install Dates</a:t>
            </a:r>
            <a:r>
              <a:rPr lang="en-US" sz="1100" baseline="0">
                <a:solidFill>
                  <a:sysClr val="windowText" lastClr="000000"/>
                </a:solidFill>
              </a:rPr>
              <a:t> of Current Plates</a:t>
            </a:r>
            <a:endParaRPr lang="en-US" sz="1100">
              <a:solidFill>
                <a:sysClr val="windowText" lastClr="000000"/>
              </a:solidFill>
            </a:endParaRPr>
          </a:p>
        </c:rich>
      </c:tx>
      <c:overlay val="0"/>
      <c:spPr>
        <a:noFill/>
        <a:ln>
          <a:noFill/>
        </a:ln>
        <a:effectLst/>
      </c:spPr>
    </c:title>
    <c:autoTitleDeleted val="0"/>
    <c:plotArea>
      <c:layout>
        <c:manualLayout>
          <c:layoutTarget val="inner"/>
          <c:xMode val="edge"/>
          <c:yMode val="edge"/>
          <c:x val="0.17674091414248899"/>
          <c:y val="0.153438320209974"/>
          <c:w val="0.43435465453181998"/>
          <c:h val="0.70742412753961303"/>
        </c:manualLayout>
      </c:layout>
      <c:barChart>
        <c:barDir val="col"/>
        <c:grouping val="stacked"/>
        <c:varyColors val="0"/>
        <c:ser>
          <c:idx val="4"/>
          <c:order val="0"/>
          <c:tx>
            <c:strRef>
              <c:f>Calculations!$L$3</c:f>
              <c:strCache>
                <c:ptCount val="1"/>
                <c:pt idx="0">
                  <c:v>AUG-16</c:v>
                </c:pt>
              </c:strCache>
            </c:strRef>
          </c:tx>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Calculations!$M$1:$O$2</c:f>
              <c:strCache>
                <c:ptCount val="1"/>
                <c:pt idx="0">
                  <c:v>Down</c:v>
                </c:pt>
              </c:strCache>
            </c:strRef>
          </c:cat>
          <c:val>
            <c:numRef>
              <c:f>Calculations!$M$3:$O$3</c:f>
              <c:numCache>
                <c:formatCode>General</c:formatCode>
                <c:ptCount val="1"/>
                <c:pt idx="0">
                  <c:v>2</c:v>
                </c:pt>
              </c:numCache>
            </c:numRef>
          </c:val>
          <c:extLst/>
        </c:ser>
        <c:ser>
          <c:idx val="3"/>
          <c:order val="1"/>
          <c:tx>
            <c:strRef>
              <c:f>Calculations!$L$4</c:f>
              <c:strCache>
                <c:ptCount val="1"/>
                <c:pt idx="0">
                  <c:v>SEP-16</c:v>
                </c:pt>
              </c:strCache>
            </c:strRef>
          </c:tx>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Calculations!$M$1:$O$2</c:f>
              <c:strCache>
                <c:ptCount val="1"/>
                <c:pt idx="0">
                  <c:v>Down</c:v>
                </c:pt>
              </c:strCache>
            </c:strRef>
          </c:cat>
          <c:val>
            <c:numRef>
              <c:f>Calculations!$M$4:$O$4</c:f>
              <c:numCache>
                <c:formatCode>General</c:formatCode>
                <c:ptCount val="1"/>
                <c:pt idx="0">
                  <c:v>9</c:v>
                </c:pt>
              </c:numCache>
            </c:numRef>
          </c:val>
        </c:ser>
        <c:ser>
          <c:idx val="2"/>
          <c:order val="2"/>
          <c:tx>
            <c:strRef>
              <c:f>Calculations!$L$5</c:f>
              <c:strCache>
                <c:ptCount val="1"/>
                <c:pt idx="0">
                  <c:v>OCT-16</c:v>
                </c:pt>
              </c:strCache>
            </c:strRef>
          </c:tx>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Calculations!$M$1:$O$2</c:f>
              <c:strCache>
                <c:ptCount val="1"/>
                <c:pt idx="0">
                  <c:v>Down</c:v>
                </c:pt>
              </c:strCache>
            </c:strRef>
          </c:cat>
          <c:val>
            <c:numRef>
              <c:f>Calculations!$M$5:$O$5</c:f>
              <c:numCache>
                <c:formatCode>General</c:formatCode>
                <c:ptCount val="1"/>
                <c:pt idx="0">
                  <c:v>1</c:v>
                </c:pt>
              </c:numCache>
            </c:numRef>
          </c:val>
        </c:ser>
        <c:ser>
          <c:idx val="1"/>
          <c:order val="3"/>
          <c:tx>
            <c:strRef>
              <c:f>Calculations!$L$6</c:f>
              <c:strCache>
                <c:ptCount val="1"/>
                <c:pt idx="0">
                  <c:v>NOV-16</c:v>
                </c:pt>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Calculations!$M$1:$O$2</c:f>
              <c:strCache>
                <c:ptCount val="1"/>
                <c:pt idx="0">
                  <c:v>Down</c:v>
                </c:pt>
              </c:strCache>
            </c:strRef>
          </c:cat>
          <c:val>
            <c:numRef>
              <c:f>Calculations!$M$6:$O$6</c:f>
              <c:numCache>
                <c:formatCode>General</c:formatCode>
                <c:ptCount val="1"/>
                <c:pt idx="0">
                  <c:v>11</c:v>
                </c:pt>
              </c:numCache>
            </c:numRef>
          </c:val>
        </c:ser>
        <c:ser>
          <c:idx val="0"/>
          <c:order val="4"/>
          <c:tx>
            <c:strRef>
              <c:f>Calculations!$L$7</c:f>
              <c:strCache>
                <c:ptCount val="1"/>
                <c:pt idx="0">
                  <c:v>DEC-16</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Calculations!$M$1:$O$2</c:f>
              <c:strCache>
                <c:ptCount val="1"/>
                <c:pt idx="0">
                  <c:v>Down</c:v>
                </c:pt>
              </c:strCache>
            </c:strRef>
          </c:cat>
          <c:val>
            <c:numRef>
              <c:f>Calculations!$M$7:$O$7</c:f>
              <c:numCache>
                <c:formatCode>General</c:formatCode>
                <c:ptCount val="1"/>
                <c:pt idx="0">
                  <c:v>8</c:v>
                </c:pt>
              </c:numCache>
            </c:numRef>
          </c:val>
        </c:ser>
        <c:ser>
          <c:idx val="5"/>
          <c:order val="5"/>
          <c:tx>
            <c:strRef>
              <c:f>Calculations!$L$8</c:f>
              <c:strCache>
                <c:ptCount val="1"/>
                <c:pt idx="0">
                  <c:v>JAN-17</c:v>
                </c:pt>
              </c:strCache>
            </c:strRef>
          </c:tx>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Calculations!$M$1:$O$2</c:f>
              <c:strCache>
                <c:ptCount val="1"/>
                <c:pt idx="0">
                  <c:v>Down</c:v>
                </c:pt>
              </c:strCache>
            </c:strRef>
          </c:cat>
          <c:val>
            <c:numRef>
              <c:f>Calculations!$M$8:$O$8</c:f>
              <c:numCache>
                <c:formatCode>General</c:formatCode>
                <c:ptCount val="1"/>
                <c:pt idx="0">
                  <c:v>16</c:v>
                </c:pt>
              </c:numCache>
            </c:numRef>
          </c:val>
        </c:ser>
        <c:ser>
          <c:idx val="6"/>
          <c:order val="6"/>
          <c:tx>
            <c:strRef>
              <c:f>Calculations!$L$9</c:f>
              <c:strCache>
                <c:ptCount val="1"/>
                <c:pt idx="0">
                  <c:v>FEB-17</c:v>
                </c:pt>
              </c:strCache>
            </c:strRef>
          </c:tx>
          <c:spPr>
            <a:gradFill rotWithShape="1">
              <a:gsLst>
                <a:gs pos="0">
                  <a:schemeClr val="accent1">
                    <a:lumMod val="60000"/>
                    <a:shade val="51000"/>
                    <a:satMod val="130000"/>
                  </a:schemeClr>
                </a:gs>
                <a:gs pos="80000">
                  <a:schemeClr val="accent1">
                    <a:lumMod val="60000"/>
                    <a:shade val="93000"/>
                    <a:satMod val="130000"/>
                  </a:schemeClr>
                </a:gs>
                <a:gs pos="100000">
                  <a:schemeClr val="accent1">
                    <a:lumMod val="60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Calculations!$M$1:$O$2</c:f>
              <c:strCache>
                <c:ptCount val="1"/>
                <c:pt idx="0">
                  <c:v>Down</c:v>
                </c:pt>
              </c:strCache>
            </c:strRef>
          </c:cat>
          <c:val>
            <c:numRef>
              <c:f>Calculations!$M$9:$O$9</c:f>
              <c:numCache>
                <c:formatCode>General</c:formatCode>
                <c:ptCount val="1"/>
                <c:pt idx="0">
                  <c:v>30</c:v>
                </c:pt>
              </c:numCache>
            </c:numRef>
          </c:val>
        </c:ser>
        <c:ser>
          <c:idx val="7"/>
          <c:order val="7"/>
          <c:tx>
            <c:strRef>
              <c:f>Calculations!$L$10</c:f>
              <c:strCache>
                <c:ptCount val="1"/>
                <c:pt idx="0">
                  <c:v>MAR-17</c:v>
                </c:pt>
              </c:strCache>
            </c:strRef>
          </c:tx>
          <c:spPr>
            <a:gradFill rotWithShape="1">
              <a:gsLst>
                <a:gs pos="0">
                  <a:schemeClr val="accent2">
                    <a:lumMod val="60000"/>
                    <a:shade val="51000"/>
                    <a:satMod val="130000"/>
                  </a:schemeClr>
                </a:gs>
                <a:gs pos="80000">
                  <a:schemeClr val="accent2">
                    <a:lumMod val="60000"/>
                    <a:shade val="93000"/>
                    <a:satMod val="130000"/>
                  </a:schemeClr>
                </a:gs>
                <a:gs pos="100000">
                  <a:schemeClr val="accent2">
                    <a:lumMod val="60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Calculations!$M$1:$O$2</c:f>
              <c:strCache>
                <c:ptCount val="1"/>
                <c:pt idx="0">
                  <c:v>Down</c:v>
                </c:pt>
              </c:strCache>
            </c:strRef>
          </c:cat>
          <c:val>
            <c:numRef>
              <c:f>Calculations!$M$10:$O$10</c:f>
              <c:numCache>
                <c:formatCode>General</c:formatCode>
                <c:ptCount val="1"/>
                <c:pt idx="0">
                  <c:v>18</c:v>
                </c:pt>
              </c:numCache>
            </c:numRef>
          </c:val>
        </c:ser>
        <c:ser>
          <c:idx val="8"/>
          <c:order val="8"/>
          <c:tx>
            <c:strRef>
              <c:f>Calculations!$L$11</c:f>
              <c:strCache>
                <c:ptCount val="1"/>
                <c:pt idx="0">
                  <c:v>APR-17</c:v>
                </c:pt>
              </c:strCache>
            </c:strRef>
          </c:tx>
          <c:spPr>
            <a:gradFill rotWithShape="1">
              <a:gsLst>
                <a:gs pos="0">
                  <a:schemeClr val="accent3">
                    <a:lumMod val="60000"/>
                    <a:shade val="51000"/>
                    <a:satMod val="130000"/>
                  </a:schemeClr>
                </a:gs>
                <a:gs pos="80000">
                  <a:schemeClr val="accent3">
                    <a:lumMod val="60000"/>
                    <a:shade val="93000"/>
                    <a:satMod val="130000"/>
                  </a:schemeClr>
                </a:gs>
                <a:gs pos="100000">
                  <a:schemeClr val="accent3">
                    <a:lumMod val="60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Calculations!$M$1:$O$2</c:f>
              <c:strCache>
                <c:ptCount val="1"/>
                <c:pt idx="0">
                  <c:v>Down</c:v>
                </c:pt>
              </c:strCache>
            </c:strRef>
          </c:cat>
          <c:val>
            <c:numRef>
              <c:f>Calculations!$M$11:$O$11</c:f>
              <c:numCache>
                <c:formatCode>General</c:formatCode>
                <c:ptCount val="1"/>
                <c:pt idx="0">
                  <c:v>2</c:v>
                </c:pt>
              </c:numCache>
            </c:numRef>
          </c:val>
        </c:ser>
        <c:dLbls>
          <c:dLblPos val="ctr"/>
          <c:showLegendKey val="0"/>
          <c:showVal val="1"/>
          <c:showCatName val="0"/>
          <c:showSerName val="0"/>
          <c:showPercent val="0"/>
          <c:showBubbleSize val="0"/>
        </c:dLbls>
        <c:gapWidth val="150"/>
        <c:overlap val="100"/>
        <c:axId val="243481488"/>
        <c:axId val="243482048"/>
      </c:barChart>
      <c:catAx>
        <c:axId val="243481488"/>
        <c:scaling>
          <c:orientation val="minMax"/>
        </c:scaling>
        <c:delete val="1"/>
        <c:axPos val="b"/>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sz="1100" b="1">
                    <a:solidFill>
                      <a:sysClr val="windowText" lastClr="000000"/>
                    </a:solidFill>
                  </a:rPr>
                  <a:t>Number of Plates</a:t>
                </a:r>
              </a:p>
            </c:rich>
          </c:tx>
          <c:layout>
            <c:manualLayout>
              <c:xMode val="edge"/>
              <c:yMode val="edge"/>
              <c:x val="0.22593951324266301"/>
              <c:y val="0.87871169718243103"/>
            </c:manualLayout>
          </c:layout>
          <c:overlay val="0"/>
          <c:spPr>
            <a:noFill/>
            <a:ln>
              <a:noFill/>
            </a:ln>
            <a:effectLst/>
          </c:spPr>
        </c:title>
        <c:numFmt formatCode="General" sourceLinked="1"/>
        <c:majorTickMark val="none"/>
        <c:minorTickMark val="none"/>
        <c:tickLblPos val="nextTo"/>
        <c:crossAx val="243482048"/>
        <c:crosses val="autoZero"/>
        <c:auto val="1"/>
        <c:lblAlgn val="ctr"/>
        <c:lblOffset val="100"/>
        <c:noMultiLvlLbl val="0"/>
      </c:catAx>
      <c:valAx>
        <c:axId val="243482048"/>
        <c:scaling>
          <c:orientation val="minMax"/>
        </c:scaling>
        <c:delete val="0"/>
        <c:axPos val="l"/>
        <c:majorGridlines>
          <c:spPr>
            <a:ln w="9525" cap="flat" cmpd="sng" algn="ctr">
              <a:solidFill>
                <a:schemeClr val="tx1">
                  <a:lumMod val="50000"/>
                  <a:lumOff val="5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243481488"/>
        <c:crosses val="autoZero"/>
        <c:crossBetween val="between"/>
      </c:valAx>
      <c:spPr>
        <a:noFill/>
        <a:ln>
          <a:noFill/>
        </a:ln>
        <a:effectLst/>
      </c:spPr>
    </c:plotArea>
    <c:legend>
      <c:legendPos val="r"/>
      <c:layout>
        <c:manualLayout>
          <c:xMode val="edge"/>
          <c:yMode val="edge"/>
          <c:x val="0.61667781235232599"/>
          <c:y val="0.23191458278375901"/>
          <c:w val="0.26624850233903702"/>
          <c:h val="0.6200756759884650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rgbClr val="1F497D"/>
      </a:solidFill>
    </a:ln>
    <a:effectLst/>
  </c:spPr>
  <c:txPr>
    <a:bodyPr/>
    <a:lstStyle/>
    <a:p>
      <a:pPr>
        <a:defRPr/>
      </a:pPr>
      <a:endParaRPr lang="en-US"/>
    </a:p>
  </c:txPr>
  <c:externalData r:id="rId2">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5932584815786899"/>
          <c:y val="0.18076195021076899"/>
          <c:w val="0.84067415184213101"/>
          <c:h val="0.76873299928418104"/>
        </c:manualLayout>
      </c:layout>
      <c:barChart>
        <c:barDir val="col"/>
        <c:grouping val="stacked"/>
        <c:varyColors val="0"/>
        <c:ser>
          <c:idx val="0"/>
          <c:order val="0"/>
          <c:tx>
            <c:strRef>
              <c:f>'Mult-Family Aged AR'!$C$12</c:f>
              <c:strCache>
                <c:ptCount val="1"/>
                <c:pt idx="0">
                  <c:v>31-60 Days</c:v>
                </c:pt>
              </c:strCache>
            </c:strRef>
          </c:tx>
          <c:invertIfNegative val="0"/>
          <c:dLbls>
            <c:dLbl>
              <c:idx val="0"/>
              <c:layout>
                <c:manualLayout>
                  <c:x val="0.32407407407407401"/>
                  <c:y val="-2.02020202020202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'Mult-Family Aged AR'!$C$13</c:f>
              <c:numCache>
                <c:formatCode>"$"#,##0.0</c:formatCode>
                <c:ptCount val="1"/>
                <c:pt idx="0">
                  <c:v>2.081</c:v>
                </c:pt>
              </c:numCache>
            </c:numRef>
          </c:val>
        </c:ser>
        <c:ser>
          <c:idx val="1"/>
          <c:order val="1"/>
          <c:tx>
            <c:strRef>
              <c:f>'Mult-Family Aged AR'!$D$12</c:f>
              <c:strCache>
                <c:ptCount val="1"/>
                <c:pt idx="0">
                  <c:v>61-90 Days </c:v>
                </c:pt>
              </c:strCache>
            </c:strRef>
          </c:tx>
          <c:invertIfNegative val="0"/>
          <c:dLbls>
            <c:dLbl>
              <c:idx val="0"/>
              <c:layout>
                <c:manualLayout>
                  <c:x val="0.32407407407407401"/>
                  <c:y val="-0.121212518889684"/>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'Mult-Family Aged AR'!$D$13</c:f>
              <c:numCache>
                <c:formatCode>"$"#,##0.0</c:formatCode>
                <c:ptCount val="1"/>
                <c:pt idx="0">
                  <c:v>0.41799999999999998</c:v>
                </c:pt>
              </c:numCache>
            </c:numRef>
          </c:val>
        </c:ser>
        <c:ser>
          <c:idx val="2"/>
          <c:order val="2"/>
          <c:tx>
            <c:strRef>
              <c:f>'Mult-Family Aged AR'!$E$12</c:f>
              <c:strCache>
                <c:ptCount val="1"/>
                <c:pt idx="0">
                  <c:v>90 - 365 Days</c:v>
                </c:pt>
              </c:strCache>
            </c:strRef>
          </c:tx>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'Mult-Family Aged AR'!$E$13</c:f>
              <c:numCache>
                <c:formatCode>"$"#,##0.0</c:formatCode>
                <c:ptCount val="1"/>
                <c:pt idx="0">
                  <c:v>5.3910000000000009</c:v>
                </c:pt>
              </c:numCache>
            </c:numRef>
          </c:val>
        </c:ser>
        <c:ser>
          <c:idx val="3"/>
          <c:order val="3"/>
          <c:tx>
            <c:strRef>
              <c:f>'Mult-Family Aged AR'!$F$12</c:f>
              <c:strCache>
                <c:ptCount val="1"/>
                <c:pt idx="0">
                  <c:v>365+</c:v>
                </c:pt>
              </c:strCache>
            </c:strRef>
          </c:tx>
          <c:spPr>
            <a:solidFill>
              <a:schemeClr val="accent6"/>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'Mult-Family Aged AR'!$F$13</c:f>
              <c:numCache>
                <c:formatCode>"$"#,##0.0</c:formatCode>
                <c:ptCount val="1"/>
                <c:pt idx="0">
                  <c:v>3.258</c:v>
                </c:pt>
              </c:numCache>
            </c:numRef>
          </c:val>
        </c:ser>
        <c:dLbls>
          <c:showLegendKey val="0"/>
          <c:showVal val="0"/>
          <c:showCatName val="0"/>
          <c:showSerName val="0"/>
          <c:showPercent val="0"/>
          <c:showBubbleSize val="0"/>
        </c:dLbls>
        <c:gapWidth val="150"/>
        <c:overlap val="100"/>
        <c:axId val="176175504"/>
        <c:axId val="176176064"/>
      </c:barChart>
      <c:catAx>
        <c:axId val="176175504"/>
        <c:scaling>
          <c:orientation val="minMax"/>
        </c:scaling>
        <c:delete val="1"/>
        <c:axPos val="b"/>
        <c:majorTickMark val="out"/>
        <c:minorTickMark val="none"/>
        <c:tickLblPos val="none"/>
        <c:crossAx val="176176064"/>
        <c:crosses val="autoZero"/>
        <c:auto val="1"/>
        <c:lblAlgn val="ctr"/>
        <c:lblOffset val="100"/>
        <c:noMultiLvlLbl val="0"/>
      </c:catAx>
      <c:valAx>
        <c:axId val="176176064"/>
        <c:scaling>
          <c:orientation val="minMax"/>
          <c:max val="20"/>
        </c:scaling>
        <c:delete val="0"/>
        <c:axPos val="l"/>
        <c:majorGridlines/>
        <c:numFmt formatCode="&quot;$&quot;#,##0.0" sourceLinked="1"/>
        <c:majorTickMark val="out"/>
        <c:minorTickMark val="none"/>
        <c:tickLblPos val="nextTo"/>
        <c:crossAx val="176175504"/>
        <c:crosses val="autoZero"/>
        <c:crossBetween val="between"/>
        <c:majorUnit val="2"/>
      </c:valAx>
    </c:plotArea>
    <c:legend>
      <c:legendPos val="t"/>
      <c:layout>
        <c:manualLayout>
          <c:xMode val="edge"/>
          <c:yMode val="edge"/>
          <c:x val="0.111692670360649"/>
          <c:y val="0"/>
          <c:w val="0.86920700884611701"/>
          <c:h val="8.9852859301678203E-2"/>
        </c:manualLayout>
      </c:layout>
      <c:overlay val="0"/>
      <c:txPr>
        <a:bodyPr/>
        <a:lstStyle/>
        <a:p>
          <a:pPr>
            <a:defRPr sz="800"/>
          </a:pPr>
          <a:endParaRPr lang="en-US"/>
        </a:p>
      </c:txPr>
    </c:legend>
    <c:plotVisOnly val="1"/>
    <c:dispBlanksAs val="gap"/>
    <c:showDLblsOverMax val="0"/>
  </c:chart>
  <c:txPr>
    <a:bodyPr/>
    <a:lstStyle/>
    <a:p>
      <a:pPr>
        <a:defRPr>
          <a:latin typeface="Calibri" panose="020F0502020204030204" pitchFamily="34" charset="0"/>
        </a:defRPr>
      </a:pPr>
      <a:endParaRPr lang="en-US"/>
    </a:p>
  </c:txPr>
  <c:externalData r:id="rId1">
    <c:autoUpdate val="0"/>
  </c:externalData>
  <c:userShapes r:id="rId2"/>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9076747351026"/>
          <c:y val="0.13224966197407101"/>
          <c:w val="0.84697263536502398"/>
          <c:h val="0.76622246082876"/>
        </c:manualLayout>
      </c:layout>
      <c:barChart>
        <c:barDir val="col"/>
        <c:grouping val="stacked"/>
        <c:varyColors val="0"/>
        <c:ser>
          <c:idx val="0"/>
          <c:order val="0"/>
          <c:tx>
            <c:strRef>
              <c:f>'Single Family Aged AR (2)'!$C$12</c:f>
              <c:strCache>
                <c:ptCount val="1"/>
                <c:pt idx="0">
                  <c:v>31-60 Days</c:v>
                </c:pt>
              </c:strCache>
            </c:strRef>
          </c:tx>
          <c:invertIfNegative val="0"/>
          <c:dLbls>
            <c:dLbl>
              <c:idx val="0"/>
              <c:layout>
                <c:manualLayout>
                  <c:x val="0.30864197530864201"/>
                  <c:y val="-0.18686868686868699"/>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'Single Family Aged AR (2)'!$C$13</c:f>
              <c:numCache>
                <c:formatCode>"$"#,##0.0</c:formatCode>
                <c:ptCount val="1"/>
                <c:pt idx="0">
                  <c:v>3.1890000000000001</c:v>
                </c:pt>
              </c:numCache>
            </c:numRef>
          </c:val>
        </c:ser>
        <c:ser>
          <c:idx val="1"/>
          <c:order val="1"/>
          <c:tx>
            <c:strRef>
              <c:f>'Single Family Aged AR (2)'!$D$12</c:f>
              <c:strCache>
                <c:ptCount val="1"/>
                <c:pt idx="0">
                  <c:v>61-90 Days </c:v>
                </c:pt>
              </c:strCache>
            </c:strRef>
          </c:tx>
          <c:invertIfNegative val="0"/>
          <c:dLbls>
            <c:dLbl>
              <c:idx val="0"/>
              <c:layout>
                <c:manualLayout>
                  <c:x val="0.33024667055507001"/>
                  <c:y val="-1.51515151515151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'Single Family Aged AR (2)'!$D$13</c:f>
              <c:numCache>
                <c:formatCode>"$"#,##0.0</c:formatCode>
                <c:ptCount val="1"/>
                <c:pt idx="0">
                  <c:v>2.0230000000000001</c:v>
                </c:pt>
              </c:numCache>
            </c:numRef>
          </c:val>
        </c:ser>
        <c:ser>
          <c:idx val="2"/>
          <c:order val="2"/>
          <c:tx>
            <c:strRef>
              <c:f>'Single Family Aged AR (2)'!$E$12</c:f>
              <c:strCache>
                <c:ptCount val="1"/>
                <c:pt idx="0">
                  <c:v>90 - 365 Days</c:v>
                </c:pt>
              </c:strCache>
            </c:strRef>
          </c:tx>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'Single Family Aged AR (2)'!$E$13</c:f>
              <c:numCache>
                <c:formatCode>"$"#,##0.0</c:formatCode>
                <c:ptCount val="1"/>
                <c:pt idx="0">
                  <c:v>8.5230000000000032</c:v>
                </c:pt>
              </c:numCache>
            </c:numRef>
          </c:val>
        </c:ser>
        <c:ser>
          <c:idx val="3"/>
          <c:order val="3"/>
          <c:tx>
            <c:strRef>
              <c:f>'Single Family Aged AR (2)'!$F$12</c:f>
              <c:strCache>
                <c:ptCount val="1"/>
                <c:pt idx="0">
                  <c:v>365+</c:v>
                </c:pt>
              </c:strCache>
            </c:strRef>
          </c:tx>
          <c:spPr>
            <a:solidFill>
              <a:schemeClr val="accent6"/>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'Single Family Aged AR (2)'!$F$13</c:f>
              <c:numCache>
                <c:formatCode>"$"#,##0.0</c:formatCode>
                <c:ptCount val="1"/>
                <c:pt idx="0">
                  <c:v>33.07</c:v>
                </c:pt>
              </c:numCache>
            </c:numRef>
          </c:val>
        </c:ser>
        <c:dLbls>
          <c:showLegendKey val="0"/>
          <c:showVal val="0"/>
          <c:showCatName val="0"/>
          <c:showSerName val="0"/>
          <c:showPercent val="0"/>
          <c:showBubbleSize val="0"/>
        </c:dLbls>
        <c:gapWidth val="150"/>
        <c:overlap val="100"/>
        <c:axId val="176180544"/>
        <c:axId val="176181104"/>
      </c:barChart>
      <c:catAx>
        <c:axId val="176180544"/>
        <c:scaling>
          <c:orientation val="minMax"/>
        </c:scaling>
        <c:delete val="1"/>
        <c:axPos val="b"/>
        <c:majorTickMark val="out"/>
        <c:minorTickMark val="none"/>
        <c:tickLblPos val="none"/>
        <c:crossAx val="176181104"/>
        <c:crosses val="autoZero"/>
        <c:auto val="1"/>
        <c:lblAlgn val="ctr"/>
        <c:lblOffset val="100"/>
        <c:noMultiLvlLbl val="0"/>
      </c:catAx>
      <c:valAx>
        <c:axId val="176181104"/>
        <c:scaling>
          <c:orientation val="minMax"/>
          <c:max val="50"/>
          <c:min val="0"/>
        </c:scaling>
        <c:delete val="0"/>
        <c:axPos val="l"/>
        <c:majorGridlines/>
        <c:numFmt formatCode="&quot;$&quot;#,##0.0" sourceLinked="1"/>
        <c:majorTickMark val="out"/>
        <c:minorTickMark val="none"/>
        <c:tickLblPos val="nextTo"/>
        <c:crossAx val="176180544"/>
        <c:crosses val="autoZero"/>
        <c:crossBetween val="between"/>
      </c:valAx>
    </c:plotArea>
    <c:legend>
      <c:legendPos val="t"/>
      <c:layout>
        <c:manualLayout>
          <c:xMode val="edge"/>
          <c:yMode val="edge"/>
          <c:x val="0.10243341110139"/>
          <c:y val="4.0404040404040401E-2"/>
          <c:w val="0.86920700884611701"/>
          <c:h val="8.9852859301678203E-2"/>
        </c:manualLayout>
      </c:layout>
      <c:overlay val="0"/>
      <c:txPr>
        <a:bodyPr/>
        <a:lstStyle/>
        <a:p>
          <a:pPr>
            <a:defRPr sz="800"/>
          </a:pPr>
          <a:endParaRPr lang="en-US"/>
        </a:p>
      </c:txPr>
    </c:legend>
    <c:plotVisOnly val="1"/>
    <c:dispBlanksAs val="gap"/>
    <c:showDLblsOverMax val="0"/>
  </c:chart>
  <c:externalData r:id="rId1">
    <c:autoUpdate val="0"/>
  </c:externalData>
  <c:userShapes r:id="rId2"/>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920239136774601"/>
          <c:y val="9.5130835918237497E-2"/>
          <c:w val="0.84067415184213101"/>
          <c:h val="0.76873299928418104"/>
        </c:manualLayout>
      </c:layout>
      <c:barChart>
        <c:barDir val="col"/>
        <c:grouping val="stacked"/>
        <c:varyColors val="0"/>
        <c:ser>
          <c:idx val="0"/>
          <c:order val="0"/>
          <c:tx>
            <c:strRef>
              <c:f>'Commercial Aged AR'!$C$12</c:f>
              <c:strCache>
                <c:ptCount val="1"/>
                <c:pt idx="0">
                  <c:v>31-60 Days</c:v>
                </c:pt>
              </c:strCache>
            </c:strRef>
          </c:tx>
          <c:invertIfNegative val="0"/>
          <c:dLbls>
            <c:dLbl>
              <c:idx val="0"/>
              <c:layout>
                <c:manualLayout>
                  <c:x val="0.34259234956741502"/>
                  <c:y val="-2.02020202020202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'Commercial Aged AR'!$C$13</c:f>
              <c:numCache>
                <c:formatCode>"$"#,##0.0</c:formatCode>
                <c:ptCount val="1"/>
                <c:pt idx="0">
                  <c:v>0.45900000000000002</c:v>
                </c:pt>
              </c:numCache>
            </c:numRef>
          </c:val>
        </c:ser>
        <c:ser>
          <c:idx val="1"/>
          <c:order val="1"/>
          <c:tx>
            <c:strRef>
              <c:f>'Commercial Aged AR'!$D$12</c:f>
              <c:strCache>
                <c:ptCount val="1"/>
                <c:pt idx="0">
                  <c:v>61-90 Days </c:v>
                </c:pt>
              </c:strCache>
            </c:strRef>
          </c:tx>
          <c:invertIfNegative val="0"/>
          <c:dLbls>
            <c:dLbl>
              <c:idx val="0"/>
              <c:layout>
                <c:manualLayout>
                  <c:x val="0.25925925925925902"/>
                  <c:y val="-6.5656565656565594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'Commercial Aged AR'!$D$13</c:f>
              <c:numCache>
                <c:formatCode>"$"#,##0.0</c:formatCode>
                <c:ptCount val="1"/>
                <c:pt idx="0">
                  <c:v>1.04</c:v>
                </c:pt>
              </c:numCache>
            </c:numRef>
          </c:val>
        </c:ser>
        <c:ser>
          <c:idx val="2"/>
          <c:order val="2"/>
          <c:tx>
            <c:strRef>
              <c:f>'Commercial Aged AR'!$E$12</c:f>
              <c:strCache>
                <c:ptCount val="1"/>
                <c:pt idx="0">
                  <c:v>90 - 365 Days</c:v>
                </c:pt>
              </c:strCache>
            </c:strRef>
          </c:tx>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'Commercial Aged AR'!$E$13</c:f>
              <c:numCache>
                <c:formatCode>"$"#,##0.0</c:formatCode>
                <c:ptCount val="1"/>
                <c:pt idx="0">
                  <c:v>1.395</c:v>
                </c:pt>
              </c:numCache>
            </c:numRef>
          </c:val>
        </c:ser>
        <c:ser>
          <c:idx val="3"/>
          <c:order val="3"/>
          <c:tx>
            <c:strRef>
              <c:f>'Commercial Aged AR'!$F$12</c:f>
              <c:strCache>
                <c:ptCount val="1"/>
                <c:pt idx="0">
                  <c:v>365+</c:v>
                </c:pt>
              </c:strCache>
            </c:strRef>
          </c:tx>
          <c:spPr>
            <a:solidFill>
              <a:schemeClr val="accent6"/>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'Commercial Aged AR'!$F$13</c:f>
              <c:numCache>
                <c:formatCode>"$"#,##0.0</c:formatCode>
                <c:ptCount val="1"/>
                <c:pt idx="0">
                  <c:v>0.81</c:v>
                </c:pt>
              </c:numCache>
            </c:numRef>
          </c:val>
        </c:ser>
        <c:dLbls>
          <c:showLegendKey val="0"/>
          <c:showVal val="0"/>
          <c:showCatName val="0"/>
          <c:showSerName val="0"/>
          <c:showPercent val="0"/>
          <c:showBubbleSize val="0"/>
        </c:dLbls>
        <c:gapWidth val="150"/>
        <c:overlap val="100"/>
        <c:axId val="176185024"/>
        <c:axId val="176185584"/>
      </c:barChart>
      <c:catAx>
        <c:axId val="176185024"/>
        <c:scaling>
          <c:orientation val="minMax"/>
        </c:scaling>
        <c:delete val="1"/>
        <c:axPos val="b"/>
        <c:majorTickMark val="out"/>
        <c:minorTickMark val="none"/>
        <c:tickLblPos val="none"/>
        <c:crossAx val="176185584"/>
        <c:crosses val="autoZero"/>
        <c:auto val="1"/>
        <c:lblAlgn val="ctr"/>
        <c:lblOffset val="100"/>
        <c:noMultiLvlLbl val="0"/>
      </c:catAx>
      <c:valAx>
        <c:axId val="176185584"/>
        <c:scaling>
          <c:orientation val="minMax"/>
          <c:max val="10"/>
        </c:scaling>
        <c:delete val="0"/>
        <c:axPos val="l"/>
        <c:majorGridlines/>
        <c:numFmt formatCode="&quot;$&quot;#,##0.0" sourceLinked="1"/>
        <c:majorTickMark val="out"/>
        <c:minorTickMark val="none"/>
        <c:tickLblPos val="nextTo"/>
        <c:txPr>
          <a:bodyPr/>
          <a:lstStyle/>
          <a:p>
            <a:pPr>
              <a:defRPr sz="900"/>
            </a:pPr>
            <a:endParaRPr lang="en-US"/>
          </a:p>
        </c:txPr>
        <c:crossAx val="176185024"/>
        <c:crosses val="autoZero"/>
        <c:crossBetween val="between"/>
        <c:majorUnit val="2"/>
      </c:valAx>
    </c:plotArea>
    <c:legend>
      <c:legendPos val="t"/>
      <c:layout>
        <c:manualLayout>
          <c:xMode val="edge"/>
          <c:yMode val="edge"/>
          <c:x val="0.12712476912608101"/>
          <c:y val="2.02020202020202E-2"/>
          <c:w val="0.86920700884611701"/>
          <c:h val="8.9852859301678203E-2"/>
        </c:manualLayout>
      </c:layout>
      <c:overlay val="0"/>
      <c:txPr>
        <a:bodyPr/>
        <a:lstStyle/>
        <a:p>
          <a:pPr>
            <a:defRPr sz="800"/>
          </a:pPr>
          <a:endParaRPr lang="en-US"/>
        </a:p>
      </c:txPr>
    </c:legend>
    <c:plotVisOnly val="1"/>
    <c:dispBlanksAs val="gap"/>
    <c:showDLblsOverMax val="0"/>
  </c:chart>
  <c:externalData r:id="rId1">
    <c:autoUpdate val="0"/>
  </c:externalData>
  <c:userShapes r:id="rId2"/>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r>
              <a:rPr lang="en-US" sz="1400" dirty="0"/>
              <a:t>Vacant Accounts with </a:t>
            </a:r>
            <a:r>
              <a:rPr lang="en-US" sz="1400" dirty="0" smtClean="0"/>
              <a:t>Consumption </a:t>
            </a:r>
          </a:p>
          <a:p>
            <a:pPr>
              <a:defRPr sz="2128" b="1" i="0" u="none" strike="noStrike" kern="1200" baseline="0">
                <a:solidFill>
                  <a:schemeClr val="tx1">
                    <a:lumMod val="65000"/>
                    <a:lumOff val="35000"/>
                  </a:schemeClr>
                </a:solidFill>
                <a:latin typeface="+mn-lt"/>
                <a:ea typeface="+mn-ea"/>
                <a:cs typeface="+mn-cs"/>
              </a:defRPr>
            </a:pPr>
            <a:r>
              <a:rPr lang="en-US" sz="1000" dirty="0" smtClean="0"/>
              <a:t>(Residential and Commercial)</a:t>
            </a:r>
            <a:endParaRPr lang="en-US" sz="1000" dirty="0"/>
          </a:p>
        </c:rich>
      </c:tx>
      <c:layout>
        <c:manualLayout>
          <c:xMode val="edge"/>
          <c:yMode val="edge"/>
          <c:x val="0.222007953458249"/>
          <c:y val="0"/>
        </c:manualLayout>
      </c:layout>
      <c:overlay val="0"/>
      <c:spPr>
        <a:noFill/>
        <a:ln>
          <a:noFill/>
        </a:ln>
        <a:effectLst/>
      </c:spPr>
    </c:title>
    <c:autoTitleDeleted val="0"/>
    <c:plotArea>
      <c:layout/>
      <c:barChart>
        <c:barDir val="col"/>
        <c:grouping val="clustered"/>
        <c:varyColors val="0"/>
        <c:ser>
          <c:idx val="0"/>
          <c:order val="0"/>
          <c:tx>
            <c:strRef>
              <c:f>DashboardNumbers!$A$2</c:f>
              <c:strCache>
                <c:ptCount val="1"/>
                <c:pt idx="0">
                  <c:v>New Accounts</c:v>
                </c:pt>
              </c:strCache>
            </c:strRef>
          </c:tx>
          <c:spPr>
            <a:solidFill>
              <a:schemeClr val="tx2">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numRef>
              <c:f>DashboardNumbers!$B$1:$C$1</c:f>
              <c:numCache>
                <c:formatCode>mmm\-yy</c:formatCode>
                <c:ptCount val="2"/>
                <c:pt idx="0">
                  <c:v>42767</c:v>
                </c:pt>
                <c:pt idx="1">
                  <c:v>42795</c:v>
                </c:pt>
              </c:numCache>
            </c:numRef>
          </c:cat>
          <c:val>
            <c:numRef>
              <c:f>DashboardNumbers!$B$2:$C$2</c:f>
              <c:numCache>
                <c:formatCode>General</c:formatCode>
                <c:ptCount val="2"/>
                <c:pt idx="1">
                  <c:v>340</c:v>
                </c:pt>
              </c:numCache>
            </c:numRef>
          </c:val>
        </c:ser>
        <c:ser>
          <c:idx val="2"/>
          <c:order val="2"/>
          <c:tx>
            <c:strRef>
              <c:f>DashboardNumbers!$A$4</c:f>
              <c:strCache>
                <c:ptCount val="1"/>
                <c:pt idx="0">
                  <c:v>Resolved Accounts</c:v>
                </c:pt>
              </c:strCache>
            </c:strRef>
          </c:tx>
          <c:spPr>
            <a:solidFill>
              <a:schemeClr val="accent4"/>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numRef>
              <c:f>DashboardNumbers!$B$1:$C$1</c:f>
              <c:numCache>
                <c:formatCode>mmm\-yy</c:formatCode>
                <c:ptCount val="2"/>
                <c:pt idx="0">
                  <c:v>42767</c:v>
                </c:pt>
                <c:pt idx="1">
                  <c:v>42795</c:v>
                </c:pt>
              </c:numCache>
            </c:numRef>
          </c:cat>
          <c:val>
            <c:numRef>
              <c:f>DashboardNumbers!$B$4:$C$4</c:f>
              <c:numCache>
                <c:formatCode>General</c:formatCode>
                <c:ptCount val="2"/>
                <c:pt idx="1">
                  <c:v>764</c:v>
                </c:pt>
              </c:numCache>
            </c:numRef>
          </c:val>
        </c:ser>
        <c:dLbls>
          <c:showLegendKey val="0"/>
          <c:showVal val="0"/>
          <c:showCatName val="0"/>
          <c:showSerName val="0"/>
          <c:showPercent val="0"/>
          <c:showBubbleSize val="0"/>
        </c:dLbls>
        <c:gapWidth val="219"/>
        <c:overlap val="-7"/>
        <c:axId val="252955936"/>
        <c:axId val="252956496"/>
      </c:barChart>
      <c:lineChart>
        <c:grouping val="stacked"/>
        <c:varyColors val="0"/>
        <c:ser>
          <c:idx val="1"/>
          <c:order val="1"/>
          <c:tx>
            <c:strRef>
              <c:f>DashboardNumbers!$A$3</c:f>
              <c:strCache>
                <c:ptCount val="1"/>
                <c:pt idx="0">
                  <c:v>Open Accounts</c:v>
                </c:pt>
              </c:strCache>
            </c:strRef>
          </c:tx>
          <c:spPr>
            <a:ln w="34925" cap="rnd">
              <a:solidFill>
                <a:schemeClr val="accent2"/>
              </a:solidFill>
              <a:round/>
            </a:ln>
            <a:effectLst>
              <a:outerShdw blurRad="40000" dist="23000" dir="5400000" rotWithShape="0">
                <a:srgbClr val="000000">
                  <a:alpha val="35000"/>
                </a:srgbClr>
              </a:outerShdw>
            </a:effectLst>
          </c:spPr>
          <c:marker>
            <c:symbol val="circle"/>
            <c:size val="6"/>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w="9525">
                <a:solidFill>
                  <a:schemeClr val="accent2"/>
                </a:solidFill>
                <a:rou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dLbls>
            <c:dLbl>
              <c:idx val="1"/>
              <c:layout>
                <c:manualLayout>
                  <c:x val="-1.2646349128457499E-2"/>
                  <c:y val="0"/>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DashboardNumbers!$B$1:$C$1</c:f>
              <c:numCache>
                <c:formatCode>mmm\-yy</c:formatCode>
                <c:ptCount val="2"/>
                <c:pt idx="0">
                  <c:v>42767</c:v>
                </c:pt>
                <c:pt idx="1">
                  <c:v>42795</c:v>
                </c:pt>
              </c:numCache>
            </c:numRef>
          </c:cat>
          <c:val>
            <c:numRef>
              <c:f>DashboardNumbers!$B$3:$C$3</c:f>
              <c:numCache>
                <c:formatCode>#,##0</c:formatCode>
                <c:ptCount val="2"/>
                <c:pt idx="0">
                  <c:v>3359</c:v>
                </c:pt>
                <c:pt idx="1">
                  <c:v>2935</c:v>
                </c:pt>
              </c:numCache>
            </c:numRef>
          </c:val>
          <c:smooth val="0"/>
        </c:ser>
        <c:dLbls>
          <c:showLegendKey val="0"/>
          <c:showVal val="0"/>
          <c:showCatName val="0"/>
          <c:showSerName val="0"/>
          <c:showPercent val="0"/>
          <c:showBubbleSize val="0"/>
        </c:dLbls>
        <c:marker val="1"/>
        <c:smooth val="0"/>
        <c:axId val="252957616"/>
        <c:axId val="252957056"/>
      </c:lineChart>
      <c:dateAx>
        <c:axId val="252955936"/>
        <c:scaling>
          <c:orientation val="minMax"/>
        </c:scaling>
        <c:delete val="0"/>
        <c:axPos val="b"/>
        <c:numFmt formatCode="mmm\-yy"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52956496"/>
        <c:crosses val="autoZero"/>
        <c:auto val="1"/>
        <c:lblOffset val="100"/>
        <c:baseTimeUnit val="months"/>
      </c:dateAx>
      <c:valAx>
        <c:axId val="2529564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r>
                  <a:rPr lang="en-US" dirty="0"/>
                  <a:t>Number of  </a:t>
                </a:r>
                <a:r>
                  <a:rPr lang="en-US" dirty="0" smtClean="0"/>
                  <a:t>New and Resolved Accounts  </a:t>
                </a:r>
                <a:endParaRPr lang="en-US" dirty="0"/>
              </a:p>
            </c:rich>
          </c:tx>
          <c:layout>
            <c:manualLayout>
              <c:xMode val="edge"/>
              <c:yMode val="edge"/>
              <c:x val="1.37235790880767E-2"/>
              <c:y val="0.13149902069447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52955936"/>
        <c:crosses val="autoZero"/>
        <c:crossBetween val="between"/>
      </c:valAx>
      <c:valAx>
        <c:axId val="252957056"/>
        <c:scaling>
          <c:orientation val="minMax"/>
        </c:scaling>
        <c:delete val="0"/>
        <c:axPos val="r"/>
        <c:title>
          <c:tx>
            <c:rich>
              <a:bodyPr rot="-54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r>
                  <a:rPr lang="en-US"/>
                  <a:t>Open Accounts </a:t>
                </a:r>
              </a:p>
            </c:rich>
          </c:tx>
          <c:layout>
            <c:manualLayout>
              <c:xMode val="edge"/>
              <c:yMode val="edge"/>
              <c:x val="0.94534247906680702"/>
              <c:y val="0.30320863980823998"/>
            </c:manualLayout>
          </c:layout>
          <c:overlay val="0"/>
          <c:spPr>
            <a:noFill/>
            <a:ln>
              <a:noFill/>
            </a:ln>
            <a:effectLst/>
          </c:sp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52957616"/>
        <c:crosses val="max"/>
        <c:crossBetween val="between"/>
      </c:valAx>
      <c:dateAx>
        <c:axId val="252957616"/>
        <c:scaling>
          <c:orientation val="minMax"/>
        </c:scaling>
        <c:delete val="1"/>
        <c:axPos val="b"/>
        <c:numFmt formatCode="mmm\-yy" sourceLinked="1"/>
        <c:majorTickMark val="out"/>
        <c:minorTickMark val="none"/>
        <c:tickLblPos val="nextTo"/>
        <c:crossAx val="252957056"/>
        <c:crosses val="autoZero"/>
        <c:auto val="1"/>
        <c:lblOffset val="100"/>
        <c:baseTimeUnit val="months"/>
      </c:date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chemeClr val="tx1">
          <a:lumMod val="50000"/>
          <a:lumOff val="50000"/>
          <a:alpha val="33000"/>
        </a:schemeClr>
      </a:solid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Sheet1!$D$5</c:f>
              <c:strCache>
                <c:ptCount val="1"/>
                <c:pt idx="0">
                  <c:v>Fees Collected </c:v>
                </c:pt>
              </c:strCache>
            </c:strRef>
          </c:tx>
          <c:invertIfNegative val="0"/>
          <c:cat>
            <c:strRef>
              <c:f>Sheet1!$C$7:$C$11</c:f>
              <c:strCache>
                <c:ptCount val="5"/>
                <c:pt idx="0">
                  <c:v>FY13</c:v>
                </c:pt>
                <c:pt idx="1">
                  <c:v>FY14</c:v>
                </c:pt>
                <c:pt idx="2">
                  <c:v>FY15</c:v>
                </c:pt>
                <c:pt idx="3">
                  <c:v>FY16</c:v>
                </c:pt>
                <c:pt idx="4">
                  <c:v>FY17E</c:v>
                </c:pt>
              </c:strCache>
            </c:strRef>
          </c:cat>
          <c:val>
            <c:numRef>
              <c:f>Sheet1!$D$7:$D$11</c:f>
              <c:numCache>
                <c:formatCode>"$"#,##0</c:formatCode>
                <c:ptCount val="5"/>
                <c:pt idx="0">
                  <c:v>894051</c:v>
                </c:pt>
                <c:pt idx="1">
                  <c:v>921121.5</c:v>
                </c:pt>
                <c:pt idx="2">
                  <c:v>1008823.9</c:v>
                </c:pt>
                <c:pt idx="3">
                  <c:v>955976.83</c:v>
                </c:pt>
                <c:pt idx="4">
                  <c:v>1014739.1180124225</c:v>
                </c:pt>
              </c:numCache>
            </c:numRef>
          </c:val>
        </c:ser>
        <c:ser>
          <c:idx val="1"/>
          <c:order val="1"/>
          <c:tx>
            <c:strRef>
              <c:f>Sheet1!$E$5</c:f>
              <c:strCache>
                <c:ptCount val="1"/>
                <c:pt idx="0">
                  <c:v>Processing Fees </c:v>
                </c:pt>
              </c:strCache>
            </c:strRef>
          </c:tx>
          <c:invertIfNegative val="0"/>
          <c:cat>
            <c:strRef>
              <c:f>Sheet1!$C$7:$C$11</c:f>
              <c:strCache>
                <c:ptCount val="5"/>
                <c:pt idx="0">
                  <c:v>FY13</c:v>
                </c:pt>
                <c:pt idx="1">
                  <c:v>FY14</c:v>
                </c:pt>
                <c:pt idx="2">
                  <c:v>FY15</c:v>
                </c:pt>
                <c:pt idx="3">
                  <c:v>FY16</c:v>
                </c:pt>
                <c:pt idx="4">
                  <c:v>FY17E</c:v>
                </c:pt>
              </c:strCache>
            </c:strRef>
          </c:cat>
          <c:val>
            <c:numRef>
              <c:f>Sheet1!$E$7:$E$11</c:f>
              <c:numCache>
                <c:formatCode>"$"#,##0</c:formatCode>
                <c:ptCount val="5"/>
                <c:pt idx="0">
                  <c:v>1014340.5</c:v>
                </c:pt>
                <c:pt idx="1">
                  <c:v>1211270</c:v>
                </c:pt>
                <c:pt idx="2">
                  <c:v>1364755.17</c:v>
                </c:pt>
                <c:pt idx="3">
                  <c:v>1458528.75</c:v>
                </c:pt>
                <c:pt idx="4">
                  <c:v>1822436.6956521738</c:v>
                </c:pt>
              </c:numCache>
            </c:numRef>
          </c:val>
        </c:ser>
        <c:dLbls>
          <c:showLegendKey val="0"/>
          <c:showVal val="0"/>
          <c:showCatName val="0"/>
          <c:showSerName val="0"/>
          <c:showPercent val="0"/>
          <c:showBubbleSize val="0"/>
        </c:dLbls>
        <c:gapWidth val="150"/>
        <c:axId val="97730880"/>
        <c:axId val="97731440"/>
      </c:barChart>
      <c:catAx>
        <c:axId val="97730880"/>
        <c:scaling>
          <c:orientation val="minMax"/>
        </c:scaling>
        <c:delete val="0"/>
        <c:axPos val="b"/>
        <c:numFmt formatCode="General" sourceLinked="0"/>
        <c:majorTickMark val="out"/>
        <c:minorTickMark val="none"/>
        <c:tickLblPos val="nextTo"/>
        <c:crossAx val="97731440"/>
        <c:crosses val="autoZero"/>
        <c:auto val="1"/>
        <c:lblAlgn val="ctr"/>
        <c:lblOffset val="100"/>
        <c:noMultiLvlLbl val="0"/>
      </c:catAx>
      <c:valAx>
        <c:axId val="97731440"/>
        <c:scaling>
          <c:orientation val="minMax"/>
        </c:scaling>
        <c:delete val="0"/>
        <c:axPos val="l"/>
        <c:numFmt formatCode="&quot;$&quot;#,##0" sourceLinked="1"/>
        <c:majorTickMark val="out"/>
        <c:minorTickMark val="none"/>
        <c:tickLblPos val="nextTo"/>
        <c:crossAx val="97730880"/>
        <c:crosses val="autoZero"/>
        <c:crossBetween val="between"/>
        <c:majorUnit val="400000"/>
      </c:valAx>
    </c:plotArea>
    <c:legend>
      <c:legendPos val="t"/>
      <c:layout>
        <c:manualLayout>
          <c:xMode val="edge"/>
          <c:yMode val="edge"/>
          <c:x val="0.22482516983327802"/>
          <c:y val="2.7777777777777776E-2"/>
          <c:w val="0.56140549420970287"/>
          <c:h val="0.14420873221077399"/>
        </c:manualLayout>
      </c:layout>
      <c:overlay val="0"/>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percentStacked"/>
        <c:varyColors val="0"/>
        <c:ser>
          <c:idx val="0"/>
          <c:order val="0"/>
          <c:tx>
            <c:strRef>
              <c:f>Avg!$E$30</c:f>
              <c:strCache>
                <c:ptCount val="1"/>
                <c:pt idx="0">
                  <c:v>Wells Fargo LocBox</c:v>
                </c:pt>
              </c:strCache>
            </c:strRef>
          </c:tx>
          <c:invertIfNegative val="0"/>
          <c:cat>
            <c:strRef>
              <c:f>Avg!$F$29:$G$29</c:f>
              <c:strCache>
                <c:ptCount val="2"/>
                <c:pt idx="0">
                  <c:v>Types of Payment </c:v>
                </c:pt>
                <c:pt idx="1">
                  <c:v>Cost of Processing </c:v>
                </c:pt>
              </c:strCache>
            </c:strRef>
          </c:cat>
          <c:val>
            <c:numRef>
              <c:f>Avg!$F$30:$G$30</c:f>
              <c:numCache>
                <c:formatCode>0%</c:formatCode>
                <c:ptCount val="2"/>
                <c:pt idx="0">
                  <c:v>0.66368546521691241</c:v>
                </c:pt>
                <c:pt idx="1">
                  <c:v>0.10620869930047885</c:v>
                </c:pt>
              </c:numCache>
            </c:numRef>
          </c:val>
        </c:ser>
        <c:ser>
          <c:idx val="1"/>
          <c:order val="1"/>
          <c:tx>
            <c:strRef>
              <c:f>Avg!$E$31</c:f>
              <c:strCache>
                <c:ptCount val="1"/>
                <c:pt idx="0">
                  <c:v>Online/IVR CC</c:v>
                </c:pt>
              </c:strCache>
            </c:strRef>
          </c:tx>
          <c:invertIfNegative val="0"/>
          <c:cat>
            <c:strRef>
              <c:f>Avg!$F$29:$G$29</c:f>
              <c:strCache>
                <c:ptCount val="2"/>
                <c:pt idx="0">
                  <c:v>Types of Payment </c:v>
                </c:pt>
                <c:pt idx="1">
                  <c:v>Cost of Processing </c:v>
                </c:pt>
              </c:strCache>
            </c:strRef>
          </c:cat>
          <c:val>
            <c:numRef>
              <c:f>Avg!$F$31:$G$31</c:f>
              <c:numCache>
                <c:formatCode>0%</c:formatCode>
                <c:ptCount val="2"/>
                <c:pt idx="0">
                  <c:v>0.16394116536325157</c:v>
                </c:pt>
                <c:pt idx="1">
                  <c:v>0.73814918987569944</c:v>
                </c:pt>
              </c:numCache>
            </c:numRef>
          </c:val>
        </c:ser>
        <c:ser>
          <c:idx val="2"/>
          <c:order val="2"/>
          <c:tx>
            <c:strRef>
              <c:f>Avg!$E$32</c:f>
              <c:strCache>
                <c:ptCount val="1"/>
                <c:pt idx="0">
                  <c:v>Online/IVR CK</c:v>
                </c:pt>
              </c:strCache>
            </c:strRef>
          </c:tx>
          <c:invertIfNegative val="0"/>
          <c:cat>
            <c:strRef>
              <c:f>Avg!$F$29:$G$29</c:f>
              <c:strCache>
                <c:ptCount val="2"/>
                <c:pt idx="0">
                  <c:v>Types of Payment </c:v>
                </c:pt>
                <c:pt idx="1">
                  <c:v>Cost of Processing </c:v>
                </c:pt>
              </c:strCache>
            </c:strRef>
          </c:cat>
          <c:val>
            <c:numRef>
              <c:f>Avg!$F$32:$G$32</c:f>
              <c:numCache>
                <c:formatCode>0%</c:formatCode>
                <c:ptCount val="2"/>
                <c:pt idx="0">
                  <c:v>0.11749618416704694</c:v>
                </c:pt>
                <c:pt idx="1">
                  <c:v>3.7605515103673458E-2</c:v>
                </c:pt>
              </c:numCache>
            </c:numRef>
          </c:val>
        </c:ser>
        <c:ser>
          <c:idx val="3"/>
          <c:order val="3"/>
          <c:tx>
            <c:strRef>
              <c:f>Avg!$E$33</c:f>
              <c:strCache>
                <c:ptCount val="1"/>
                <c:pt idx="0">
                  <c:v>City Hall </c:v>
                </c:pt>
              </c:strCache>
            </c:strRef>
          </c:tx>
          <c:invertIfNegative val="0"/>
          <c:cat>
            <c:strRef>
              <c:f>Avg!$F$29:$G$29</c:f>
              <c:strCache>
                <c:ptCount val="2"/>
                <c:pt idx="0">
                  <c:v>Types of Payment </c:v>
                </c:pt>
                <c:pt idx="1">
                  <c:v>Cost of Processing </c:v>
                </c:pt>
              </c:strCache>
            </c:strRef>
          </c:cat>
          <c:val>
            <c:numRef>
              <c:f>Avg!$F$33:$G$33</c:f>
              <c:numCache>
                <c:formatCode>0%</c:formatCode>
                <c:ptCount val="2"/>
                <c:pt idx="0">
                  <c:v>5.3915359317713331E-2</c:v>
                </c:pt>
                <c:pt idx="1">
                  <c:v>0.11803659572014821</c:v>
                </c:pt>
              </c:numCache>
            </c:numRef>
          </c:val>
        </c:ser>
        <c:dLbls>
          <c:showLegendKey val="0"/>
          <c:showVal val="0"/>
          <c:showCatName val="0"/>
          <c:showSerName val="0"/>
          <c:showPercent val="0"/>
          <c:showBubbleSize val="0"/>
        </c:dLbls>
        <c:gapWidth val="150"/>
        <c:overlap val="100"/>
        <c:axId val="97735360"/>
        <c:axId val="97735920"/>
      </c:barChart>
      <c:catAx>
        <c:axId val="97735360"/>
        <c:scaling>
          <c:orientation val="minMax"/>
        </c:scaling>
        <c:delete val="0"/>
        <c:axPos val="b"/>
        <c:numFmt formatCode="General" sourceLinked="0"/>
        <c:majorTickMark val="out"/>
        <c:minorTickMark val="none"/>
        <c:tickLblPos val="nextTo"/>
        <c:crossAx val="97735920"/>
        <c:crosses val="autoZero"/>
        <c:auto val="1"/>
        <c:lblAlgn val="ctr"/>
        <c:lblOffset val="100"/>
        <c:noMultiLvlLbl val="0"/>
      </c:catAx>
      <c:valAx>
        <c:axId val="97735920"/>
        <c:scaling>
          <c:orientation val="minMax"/>
        </c:scaling>
        <c:delete val="0"/>
        <c:axPos val="l"/>
        <c:numFmt formatCode="0%" sourceLinked="1"/>
        <c:majorTickMark val="out"/>
        <c:minorTickMark val="none"/>
        <c:tickLblPos val="nextTo"/>
        <c:crossAx val="97735360"/>
        <c:crosses val="autoZero"/>
        <c:crossBetween val="between"/>
      </c:valAx>
    </c:plotArea>
    <c:legend>
      <c:legendPos val="t"/>
      <c:layout>
        <c:manualLayout>
          <c:xMode val="edge"/>
          <c:yMode val="edge"/>
          <c:x val="1.6221229557843733E-2"/>
          <c:y val="3.3333333333333333E-2"/>
          <c:w val="0.96114728447405628"/>
          <c:h val="0.1893429571303587"/>
        </c:manualLayout>
      </c:layout>
      <c:overlay val="0"/>
    </c:legend>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0"/>
    <c:plotArea>
      <c:layout>
        <c:manualLayout>
          <c:layoutTarget val="inner"/>
          <c:xMode val="edge"/>
          <c:yMode val="edge"/>
          <c:x val="0.1756511598850527"/>
          <c:y val="0.134861215763209"/>
          <c:w val="0.58349069176627377"/>
          <c:h val="0.58269761920396601"/>
        </c:manualLayout>
      </c:layout>
      <c:barChart>
        <c:barDir val="col"/>
        <c:grouping val="clustered"/>
        <c:varyColors val="0"/>
        <c:ser>
          <c:idx val="0"/>
          <c:order val="0"/>
          <c:tx>
            <c:strRef>
              <c:f>Sheet1!$B$1</c:f>
              <c:strCache>
                <c:ptCount val="1"/>
                <c:pt idx="0">
                  <c:v>Actual Cost</c:v>
                </c:pt>
              </c:strCache>
            </c:strRef>
          </c:tx>
          <c:spPr>
            <a:solidFill>
              <a:srgbClr val="00B050"/>
            </a:solidFill>
            <a:ln w="9521" cap="flat" cmpd="sng" algn="ctr">
              <a:solidFill>
                <a:schemeClr val="accent1">
                  <a:shade val="95000"/>
                  <a:satMod val="105000"/>
                </a:schemeClr>
              </a:solidFill>
              <a:prstDash val="solid"/>
            </a:ln>
            <a:effectLst>
              <a:outerShdw blurRad="40000" dist="20000" dir="5400000" rotWithShape="0">
                <a:srgbClr val="000000">
                  <a:alpha val="38000"/>
                </a:srgbClr>
              </a:outerShdw>
            </a:effectLst>
          </c:spPr>
          <c:invertIfNegative val="0"/>
          <c:dPt>
            <c:idx val="1"/>
            <c:invertIfNegative val="0"/>
            <c:bubble3D val="0"/>
            <c:spPr>
              <a:solidFill>
                <a:srgbClr val="00B050"/>
              </a:solidFill>
              <a:ln w="9521" cap="flat" cmpd="sng" algn="ctr">
                <a:solidFill>
                  <a:schemeClr val="accent1">
                    <a:shade val="95000"/>
                    <a:satMod val="105000"/>
                  </a:schemeClr>
                </a:solidFill>
                <a:prstDash val="solid"/>
              </a:ln>
              <a:effectLst>
                <a:outerShdw blurRad="40000" dist="23000" dir="5400000" rotWithShape="0">
                  <a:srgbClr val="000000">
                    <a:alpha val="35000"/>
                  </a:srgbClr>
                </a:outerShdw>
              </a:effectLst>
            </c:spPr>
          </c:dPt>
          <c:cat>
            <c:strRef>
              <c:f>Sheet1!$A$2:$A$13</c:f>
              <c:strCache>
                <c:ptCount val="12"/>
                <c:pt idx="0">
                  <c:v>Jul</c:v>
                </c:pt>
                <c:pt idx="1">
                  <c:v>Aug</c:v>
                </c:pt>
                <c:pt idx="2">
                  <c:v>Sep</c:v>
                </c:pt>
                <c:pt idx="3">
                  <c:v>Oct</c:v>
                </c:pt>
                <c:pt idx="4">
                  <c:v>Nov</c:v>
                </c:pt>
                <c:pt idx="5">
                  <c:v>Dec</c:v>
                </c:pt>
                <c:pt idx="6">
                  <c:v>Jan</c:v>
                </c:pt>
                <c:pt idx="7">
                  <c:v>Feb</c:v>
                </c:pt>
                <c:pt idx="8">
                  <c:v>Mar</c:v>
                </c:pt>
                <c:pt idx="9">
                  <c:v>Apr</c:v>
                </c:pt>
                <c:pt idx="10">
                  <c:v>May</c:v>
                </c:pt>
                <c:pt idx="11">
                  <c:v>Jun</c:v>
                </c:pt>
              </c:strCache>
            </c:strRef>
          </c:cat>
          <c:val>
            <c:numRef>
              <c:f>Sheet1!$B$2:$B$13</c:f>
              <c:numCache>
                <c:formatCode>"$"#,##0</c:formatCode>
                <c:ptCount val="12"/>
                <c:pt idx="0">
                  <c:v>4.0249999999999968</c:v>
                </c:pt>
                <c:pt idx="1">
                  <c:v>11.183999999999999</c:v>
                </c:pt>
                <c:pt idx="2">
                  <c:v>13.289</c:v>
                </c:pt>
                <c:pt idx="3">
                  <c:v>12.907999999999999</c:v>
                </c:pt>
                <c:pt idx="4">
                  <c:v>7.5960000000000001</c:v>
                </c:pt>
                <c:pt idx="5">
                  <c:v>27.068999999999999</c:v>
                </c:pt>
                <c:pt idx="6">
                  <c:v>14.74</c:v>
                </c:pt>
                <c:pt idx="7">
                  <c:v>8.89</c:v>
                </c:pt>
                <c:pt idx="8">
                  <c:v>17.399999999999999</c:v>
                </c:pt>
              </c:numCache>
            </c:numRef>
          </c:val>
        </c:ser>
        <c:dLbls>
          <c:showLegendKey val="0"/>
          <c:showVal val="0"/>
          <c:showCatName val="0"/>
          <c:showSerName val="0"/>
          <c:showPercent val="0"/>
          <c:showBubbleSize val="0"/>
        </c:dLbls>
        <c:gapWidth val="55"/>
        <c:axId val="243487088"/>
        <c:axId val="243487648"/>
      </c:barChart>
      <c:lineChart>
        <c:grouping val="standard"/>
        <c:varyColors val="0"/>
        <c:ser>
          <c:idx val="2"/>
          <c:order val="1"/>
          <c:tx>
            <c:strRef>
              <c:f>Sheet1!$D$1</c:f>
              <c:strCache>
                <c:ptCount val="1"/>
                <c:pt idx="0">
                  <c:v>Cum-Actual Cost</c:v>
                </c:pt>
              </c:strCache>
            </c:strRef>
          </c:tx>
          <c:spPr>
            <a:ln w="9521">
              <a:solidFill>
                <a:schemeClr val="tx2"/>
              </a:solidFill>
            </a:ln>
          </c:spPr>
          <c:marker>
            <c:symbol val="none"/>
          </c:marker>
          <c:cat>
            <c:strRef>
              <c:f>Sheet1!$A$2:$A$13</c:f>
              <c:strCache>
                <c:ptCount val="12"/>
                <c:pt idx="0">
                  <c:v>Jul</c:v>
                </c:pt>
                <c:pt idx="1">
                  <c:v>Aug</c:v>
                </c:pt>
                <c:pt idx="2">
                  <c:v>Sep</c:v>
                </c:pt>
                <c:pt idx="3">
                  <c:v>Oct</c:v>
                </c:pt>
                <c:pt idx="4">
                  <c:v>Nov</c:v>
                </c:pt>
                <c:pt idx="5">
                  <c:v>Dec</c:v>
                </c:pt>
                <c:pt idx="6">
                  <c:v>Jan</c:v>
                </c:pt>
                <c:pt idx="7">
                  <c:v>Feb</c:v>
                </c:pt>
                <c:pt idx="8">
                  <c:v>Mar</c:v>
                </c:pt>
                <c:pt idx="9">
                  <c:v>Apr</c:v>
                </c:pt>
                <c:pt idx="10">
                  <c:v>May</c:v>
                </c:pt>
                <c:pt idx="11">
                  <c:v>Jun</c:v>
                </c:pt>
              </c:strCache>
            </c:strRef>
          </c:cat>
          <c:val>
            <c:numRef>
              <c:f>Sheet1!$D$2:$D$13</c:f>
              <c:numCache>
                <c:formatCode>"$"#,##0</c:formatCode>
                <c:ptCount val="12"/>
                <c:pt idx="0">
                  <c:v>4.0249999999999968</c:v>
                </c:pt>
                <c:pt idx="1">
                  <c:v>15.209</c:v>
                </c:pt>
                <c:pt idx="2">
                  <c:v>28.49799999999999</c:v>
                </c:pt>
                <c:pt idx="3">
                  <c:v>41.406000000000013</c:v>
                </c:pt>
                <c:pt idx="4">
                  <c:v>49.002000000000002</c:v>
                </c:pt>
                <c:pt idx="5">
                  <c:v>76.070999999999998</c:v>
                </c:pt>
                <c:pt idx="6">
                  <c:v>90.811000000000007</c:v>
                </c:pt>
                <c:pt idx="7">
                  <c:v>99.700999999999993</c:v>
                </c:pt>
                <c:pt idx="8">
                  <c:v>117.101</c:v>
                </c:pt>
                <c:pt idx="9">
                  <c:v>117.101</c:v>
                </c:pt>
                <c:pt idx="10">
                  <c:v>117.101</c:v>
                </c:pt>
                <c:pt idx="11">
                  <c:v>117.101</c:v>
                </c:pt>
              </c:numCache>
            </c:numRef>
          </c:val>
          <c:smooth val="0"/>
        </c:ser>
        <c:dLbls>
          <c:showLegendKey val="0"/>
          <c:showVal val="0"/>
          <c:showCatName val="0"/>
          <c:showSerName val="0"/>
          <c:showPercent val="0"/>
          <c:showBubbleSize val="0"/>
        </c:dLbls>
        <c:marker val="1"/>
        <c:smooth val="0"/>
        <c:axId val="243488208"/>
        <c:axId val="243488768"/>
      </c:lineChart>
      <c:catAx>
        <c:axId val="243487088"/>
        <c:scaling>
          <c:orientation val="minMax"/>
        </c:scaling>
        <c:delete val="0"/>
        <c:axPos val="b"/>
        <c:numFmt formatCode="General" sourceLinked="0"/>
        <c:majorTickMark val="none"/>
        <c:minorTickMark val="none"/>
        <c:tickLblPos val="nextTo"/>
        <c:crossAx val="243487648"/>
        <c:crosses val="autoZero"/>
        <c:auto val="1"/>
        <c:lblAlgn val="ctr"/>
        <c:lblOffset val="100"/>
        <c:noMultiLvlLbl val="0"/>
      </c:catAx>
      <c:valAx>
        <c:axId val="243487648"/>
        <c:scaling>
          <c:orientation val="minMax"/>
          <c:min val="0"/>
        </c:scaling>
        <c:delete val="0"/>
        <c:axPos val="l"/>
        <c:majorGridlines/>
        <c:title>
          <c:tx>
            <c:rich>
              <a:bodyPr/>
              <a:lstStyle/>
              <a:p>
                <a:pPr>
                  <a:defRPr/>
                </a:pPr>
                <a:r>
                  <a:rPr lang="en-US"/>
                  <a:t>Actual Cost ($M)</a:t>
                </a:r>
              </a:p>
            </c:rich>
          </c:tx>
          <c:layout>
            <c:manualLayout>
              <c:xMode val="edge"/>
              <c:yMode val="edge"/>
              <c:x val="2.2645989797039101E-3"/>
              <c:y val="0.21279474642646501"/>
            </c:manualLayout>
          </c:layout>
          <c:overlay val="0"/>
        </c:title>
        <c:numFmt formatCode="&quot;$&quot;#,##0" sourceLinked="1"/>
        <c:majorTickMark val="none"/>
        <c:minorTickMark val="none"/>
        <c:tickLblPos val="nextTo"/>
        <c:crossAx val="243487088"/>
        <c:crosses val="autoZero"/>
        <c:crossBetween val="between"/>
      </c:valAx>
      <c:catAx>
        <c:axId val="243488208"/>
        <c:scaling>
          <c:orientation val="minMax"/>
        </c:scaling>
        <c:delete val="1"/>
        <c:axPos val="b"/>
        <c:numFmt formatCode="General" sourceLinked="1"/>
        <c:majorTickMark val="out"/>
        <c:minorTickMark val="none"/>
        <c:tickLblPos val="nextTo"/>
        <c:crossAx val="243488768"/>
        <c:crosses val="autoZero"/>
        <c:auto val="1"/>
        <c:lblAlgn val="ctr"/>
        <c:lblOffset val="100"/>
        <c:noMultiLvlLbl val="0"/>
      </c:catAx>
      <c:valAx>
        <c:axId val="243488768"/>
        <c:scaling>
          <c:orientation val="minMax"/>
        </c:scaling>
        <c:delete val="0"/>
        <c:axPos val="r"/>
        <c:title>
          <c:tx>
            <c:rich>
              <a:bodyPr/>
              <a:lstStyle/>
              <a:p>
                <a:pPr>
                  <a:defRPr/>
                </a:pPr>
                <a:r>
                  <a:rPr lang="en-US"/>
                  <a:t>Cumulative Actual Cost ($M)</a:t>
                </a:r>
              </a:p>
            </c:rich>
          </c:tx>
          <c:layout>
            <c:manualLayout>
              <c:xMode val="edge"/>
              <c:yMode val="edge"/>
              <c:x val="0.88424138936320851"/>
              <c:y val="0.112499343832021"/>
            </c:manualLayout>
          </c:layout>
          <c:overlay val="0"/>
        </c:title>
        <c:numFmt formatCode="&quot;$&quot;#,##0" sourceLinked="1"/>
        <c:majorTickMark val="out"/>
        <c:minorTickMark val="none"/>
        <c:tickLblPos val="nextTo"/>
        <c:crossAx val="243488208"/>
        <c:crosses val="max"/>
        <c:crossBetween val="between"/>
      </c:valAx>
      <c:spPr>
        <a:noFill/>
        <a:ln w="25389">
          <a:noFill/>
        </a:ln>
      </c:spPr>
    </c:plotArea>
    <c:legend>
      <c:legendPos val="b"/>
      <c:layout>
        <c:manualLayout>
          <c:xMode val="edge"/>
          <c:yMode val="edge"/>
          <c:x val="3.7452057890423697E-2"/>
          <c:y val="0.85936526305689798"/>
          <c:w val="0.81320648171990495"/>
          <c:h val="0.119144785013461"/>
        </c:manualLayout>
      </c:layout>
      <c:overlay val="0"/>
    </c:legend>
    <c:plotVisOnly val="1"/>
    <c:dispBlanksAs val="zero"/>
    <c:showDLblsOverMax val="0"/>
  </c:chart>
  <c:txPr>
    <a:bodyPr/>
    <a:lstStyle/>
    <a:p>
      <a:pPr>
        <a:defRPr sz="12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[Chart in Microsoft PowerPoint]Created Summary!PivotTable2</c:name>
    <c:fmtId val="-1"/>
  </c:pivotSource>
  <c:chart>
    <c:title>
      <c:tx>
        <c:rich>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r>
              <a:rPr lang="en-US" sz="1100" b="1" dirty="0" smtClean="0"/>
              <a:t>Service </a:t>
            </a:r>
            <a:r>
              <a:rPr lang="en-US" sz="1100" b="1" dirty="0"/>
              <a:t>Requests Received -  January through March 2017</a:t>
            </a:r>
          </a:p>
        </c:rich>
      </c:tx>
      <c:layout>
        <c:manualLayout>
          <c:xMode val="edge"/>
          <c:yMode val="edge"/>
          <c:x val="0.12442942193201459"/>
          <c:y val="4.7074725971588795E-3"/>
        </c:manualLayout>
      </c:layout>
      <c:overlay val="0"/>
      <c:spPr>
        <a:noFill/>
        <a:ln>
          <a:noFill/>
        </a:ln>
        <a:effectLst/>
      </c:spPr>
    </c:title>
    <c:autoTitleDeleted val="0"/>
    <c:pivotFmts>
      <c:pivotFmt>
        <c:idx val="0"/>
        <c:spPr>
          <a:solidFill>
            <a:schemeClr val="accent5">
              <a:lumMod val="75000"/>
            </a:schemeClr>
          </a:solidFill>
          <a:ln>
            <a:solidFill>
              <a:schemeClr val="tx2">
                <a:lumMod val="75000"/>
              </a:schemeClr>
            </a:solidFill>
          </a:ln>
          <a:effectLst/>
        </c:spPr>
        <c:marker>
          <c:symbol val="none"/>
        </c:marker>
        <c:dLbl>
          <c:idx val="0"/>
          <c:spPr>
            <a:noFill/>
            <a:ln>
              <a:noFill/>
            </a:ln>
            <a:effectLst/>
          </c:spPr>
          <c:txPr>
            <a:bodyPr rot="0" spcFirstLastPara="1" vertOverflow="ellipsis" vert="horz" wrap="square" anchor="ctr" anchorCtr="0"/>
            <a:lstStyle/>
            <a:p>
              <a:pPr algn="l">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Lst>
        </c:dLbl>
      </c:pivotFmt>
      <c:pivotFmt>
        <c:idx val="1"/>
        <c:spPr>
          <a:solidFill>
            <a:schemeClr val="accent5">
              <a:lumMod val="75000"/>
            </a:schemeClr>
          </a:solidFill>
          <a:ln>
            <a:solidFill>
              <a:schemeClr val="tx2">
                <a:lumMod val="75000"/>
              </a:schemeClr>
            </a:solidFill>
          </a:ln>
          <a:effectLst/>
        </c:spPr>
        <c:dLbl>
          <c:idx val="0"/>
          <c:spPr>
            <a:noFill/>
            <a:ln>
              <a:noFill/>
            </a:ln>
            <a:effectLst/>
          </c:spPr>
          <c:txPr>
            <a:bodyPr rot="0" spcFirstLastPara="1" vertOverflow="ellipsis" vert="horz" wrap="square" anchor="ctr" anchorCtr="0"/>
            <a:lstStyle/>
            <a:p>
              <a:pPr algn="l">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Lst>
        </c:dLbl>
      </c:pivotFmt>
      <c:pivotFmt>
        <c:idx val="2"/>
        <c:spPr>
          <a:solidFill>
            <a:schemeClr val="accent5">
              <a:lumMod val="75000"/>
            </a:schemeClr>
          </a:solidFill>
          <a:ln>
            <a:solidFill>
              <a:schemeClr val="tx2">
                <a:lumMod val="75000"/>
              </a:schemeClr>
            </a:solidFill>
          </a:ln>
          <a:effectLst/>
        </c:spPr>
        <c:dLbl>
          <c:idx val="0"/>
          <c:spPr>
            <a:noFill/>
            <a:ln>
              <a:noFill/>
            </a:ln>
            <a:effectLst/>
          </c:spPr>
          <c:txPr>
            <a:bodyPr rot="0" spcFirstLastPara="1" vertOverflow="ellipsis" vert="horz" wrap="square" anchor="ctr" anchorCtr="0"/>
            <a:lstStyle/>
            <a:p>
              <a:pPr algn="l">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Lst>
        </c:dLbl>
      </c:pivotFmt>
      <c:pivotFmt>
        <c:idx val="3"/>
        <c:spPr>
          <a:solidFill>
            <a:schemeClr val="accent5">
              <a:lumMod val="75000"/>
            </a:schemeClr>
          </a:solidFill>
          <a:ln>
            <a:solidFill>
              <a:schemeClr val="tx2">
                <a:lumMod val="75000"/>
              </a:schemeClr>
            </a:solidFill>
          </a:ln>
          <a:effectLst/>
        </c:spPr>
        <c:dLbl>
          <c:idx val="0"/>
          <c:spPr>
            <a:noFill/>
            <a:ln>
              <a:noFill/>
            </a:ln>
            <a:effectLst/>
          </c:spPr>
          <c:txPr>
            <a:bodyPr rot="0" spcFirstLastPara="1" vertOverflow="ellipsis" vert="horz" wrap="square" anchor="ctr" anchorCtr="0"/>
            <a:lstStyle/>
            <a:p>
              <a:pPr algn="l">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Lst>
        </c:dLbl>
      </c:pivotFmt>
      <c:pivotFmt>
        <c:idx val="4"/>
        <c:spPr>
          <a:solidFill>
            <a:schemeClr val="accent5">
              <a:lumMod val="75000"/>
            </a:schemeClr>
          </a:solidFill>
          <a:ln>
            <a:solidFill>
              <a:schemeClr val="tx2">
                <a:lumMod val="75000"/>
              </a:schemeClr>
            </a:solidFill>
          </a:ln>
          <a:effectLst/>
        </c:spPr>
        <c:dLbl>
          <c:idx val="0"/>
          <c:layout>
            <c:manualLayout>
              <c:x val="6.476006864840711E-2"/>
              <c:y val="-5.5424929573753747E-4"/>
            </c:manualLayout>
          </c:layout>
          <c:spPr>
            <a:noFill/>
            <a:ln>
              <a:noFill/>
            </a:ln>
            <a:effectLst/>
          </c:spPr>
          <c:txPr>
            <a:bodyPr rot="0" spcFirstLastPara="1" vertOverflow="ellipsis" vert="horz" wrap="square" anchor="ctr" anchorCtr="0"/>
            <a:lstStyle/>
            <a:p>
              <a:pPr algn="l">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43074052572671828"/>
                  <c:h val="3.6552839674752743E-2"/>
                </c:manualLayout>
              </c15:layout>
            </c:ext>
          </c:extLst>
        </c:dLbl>
      </c:pivotFmt>
      <c:pivotFmt>
        <c:idx val="5"/>
        <c:spPr>
          <a:solidFill>
            <a:schemeClr val="accent5">
              <a:lumMod val="75000"/>
            </a:schemeClr>
          </a:solidFill>
          <a:ln>
            <a:solidFill>
              <a:schemeClr val="tx2">
                <a:lumMod val="75000"/>
              </a:schemeClr>
            </a:solidFill>
          </a:ln>
          <a:effectLst/>
        </c:spPr>
        <c:dLbl>
          <c:idx val="0"/>
          <c:layout>
            <c:manualLayout>
              <c:x val="1.7942477066139415E-2"/>
              <c:y val="1.8555334271424799E-3"/>
            </c:manualLayout>
          </c:layout>
          <c:tx>
            <c:rich>
              <a:bodyPr rot="0" spcFirstLastPara="1" vertOverflow="ellipsis" vert="horz" wrap="square" anchor="ctr" anchorCtr="0"/>
              <a:lstStyle/>
              <a:p>
                <a:pPr algn="l">
                  <a:defRPr sz="1000" b="0" i="0" u="none" strike="noStrike" kern="1200" baseline="0">
                    <a:solidFill>
                      <a:schemeClr val="tx1">
                        <a:lumMod val="75000"/>
                        <a:lumOff val="25000"/>
                      </a:schemeClr>
                    </a:solidFill>
                    <a:latin typeface="+mn-lt"/>
                    <a:ea typeface="+mn-ea"/>
                    <a:cs typeface="+mn-cs"/>
                  </a:defRPr>
                </a:pPr>
                <a:r>
                  <a:rPr lang="en-US"/>
                  <a:t>Other (Less</a:t>
                </a:r>
                <a:r>
                  <a:rPr lang="en-US" baseline="0"/>
                  <a:t> than 98 SRs in each activity type</a:t>
                </a:r>
                <a:r>
                  <a:rPr lang="en-US"/>
                  <a:t>)</a:t>
                </a:r>
                <a:r>
                  <a:rPr lang="en-US" baseline="0"/>
                  <a:t>, </a:t>
                </a:r>
                <a:fld id="{06695D2B-B380-4DDC-B6B7-C6D4519923C3}" type="VALUE">
                  <a:rPr lang="en-US" baseline="0"/>
                  <a:pPr algn="l">
                    <a:defRPr sz="1000" b="0" i="0" u="none" strike="noStrike" kern="1200" baseline="0">
                      <a:solidFill>
                        <a:schemeClr val="tx1">
                          <a:lumMod val="75000"/>
                          <a:lumOff val="25000"/>
                        </a:schemeClr>
                      </a:solidFill>
                      <a:latin typeface="+mn-lt"/>
                      <a:ea typeface="+mn-ea"/>
                      <a:cs typeface="+mn-cs"/>
                    </a:defRPr>
                  </a:pPr>
                  <a:t>[VALUE]</a:t>
                </a:fld>
                <a:endParaRPr lang="en-US" baseline="0"/>
              </a:p>
            </c:rich>
          </c:tx>
          <c:spPr>
            <a:noFill/>
            <a:ln>
              <a:noFill/>
            </a:ln>
            <a:effectLst/>
          </c:spPr>
          <c:showLegendKey val="0"/>
          <c:showVal val="1"/>
          <c:showCatName val="1"/>
          <c:showSerName val="0"/>
          <c:showPercent val="0"/>
          <c:showBubbleSize val="0"/>
          <c:extLst>
            <c:ext xmlns:c15="http://schemas.microsoft.com/office/drawing/2012/chart" uri="{CE6537A1-D6FC-4f65-9D91-7224C49458BB}">
              <c15:layout>
                <c:manualLayout>
                  <c:w val="0.38818958483697863"/>
                  <c:h val="4.6796114717550553E-2"/>
                </c:manualLayout>
              </c15:layout>
              <c15:dlblFieldTable/>
              <c15:showDataLabelsRange val="0"/>
            </c:ext>
          </c:extLst>
        </c:dLbl>
      </c:pivotFmt>
      <c:pivotFmt>
        <c:idx val="6"/>
        <c:spPr>
          <a:solidFill>
            <a:schemeClr val="accent5">
              <a:lumMod val="75000"/>
            </a:schemeClr>
          </a:solidFill>
          <a:ln>
            <a:solidFill>
              <a:schemeClr val="tx2">
                <a:lumMod val="75000"/>
              </a:schemeClr>
            </a:solidFill>
          </a:ln>
          <a:effectLst/>
        </c:spPr>
        <c:dLbl>
          <c:idx val="0"/>
          <c:spPr>
            <a:noFill/>
            <a:ln>
              <a:noFill/>
            </a:ln>
            <a:effectLst/>
          </c:spPr>
          <c:txPr>
            <a:bodyPr rot="0" spcFirstLastPara="1" vertOverflow="ellipsis" vert="horz" wrap="square" anchor="ctr" anchorCtr="0"/>
            <a:lstStyle/>
            <a:p>
              <a:pPr algn="l">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Lst>
        </c:dLbl>
      </c:pivotFmt>
      <c:pivotFmt>
        <c:idx val="7"/>
        <c:spPr>
          <a:solidFill>
            <a:schemeClr val="accent5">
              <a:lumMod val="75000"/>
            </a:schemeClr>
          </a:solidFill>
          <a:ln>
            <a:solidFill>
              <a:schemeClr val="tx2">
                <a:lumMod val="75000"/>
              </a:schemeClr>
            </a:solidFill>
          </a:ln>
          <a:effectLst/>
        </c:spPr>
        <c:dLbl>
          <c:idx val="0"/>
          <c:layout>
            <c:manualLayout>
              <c:x val="-6.4831304065857173E-2"/>
              <c:y val="5.6844777907989794E-2"/>
            </c:manualLayout>
          </c:layout>
          <c:spPr>
            <a:noFill/>
            <a:ln>
              <a:noFill/>
            </a:ln>
            <a:effectLst/>
          </c:spPr>
          <c:txPr>
            <a:bodyPr rot="0" spcFirstLastPara="1" vertOverflow="ellipsis" vert="horz" wrap="square" anchor="ctr" anchorCtr="0"/>
            <a:lstStyle/>
            <a:p>
              <a:pPr algn="l">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Lst>
        </c:dLbl>
      </c:pivotFmt>
      <c:pivotFmt>
        <c:idx val="8"/>
        <c:spPr>
          <a:solidFill>
            <a:schemeClr val="accent5">
              <a:lumMod val="75000"/>
            </a:schemeClr>
          </a:solidFill>
          <a:ln>
            <a:solidFill>
              <a:schemeClr val="tx2">
                <a:lumMod val="75000"/>
              </a:schemeClr>
            </a:solidFill>
          </a:ln>
          <a:effectLst/>
        </c:spPr>
        <c:dLbl>
          <c:idx val="0"/>
          <c:spPr>
            <a:noFill/>
            <a:ln>
              <a:noFill/>
            </a:ln>
            <a:effectLst/>
          </c:spPr>
          <c:txPr>
            <a:bodyPr rot="0" spcFirstLastPara="1" vertOverflow="ellipsis" vert="horz" wrap="square" anchor="ctr" anchorCtr="0"/>
            <a:lstStyle/>
            <a:p>
              <a:pPr algn="l">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Lst>
        </c:dLbl>
      </c:pivotFmt>
      <c:pivotFmt>
        <c:idx val="9"/>
        <c:spPr>
          <a:solidFill>
            <a:schemeClr val="accent5">
              <a:lumMod val="75000"/>
            </a:schemeClr>
          </a:solidFill>
          <a:ln>
            <a:solidFill>
              <a:schemeClr val="tx2">
                <a:lumMod val="75000"/>
              </a:schemeClr>
            </a:solidFill>
          </a:ln>
          <a:effectLst/>
        </c:spPr>
        <c:marker>
          <c:symbol val="none"/>
        </c:marker>
        <c:dLbl>
          <c:idx val="0"/>
          <c:spPr>
            <a:noFill/>
            <a:ln>
              <a:noFill/>
            </a:ln>
            <a:effectLst/>
          </c:spPr>
          <c:txPr>
            <a:bodyPr rot="0" spcFirstLastPara="1" vertOverflow="ellipsis" vert="horz" wrap="square" anchor="ctr" anchorCtr="0"/>
            <a:lstStyle/>
            <a:p>
              <a:pPr algn="l">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Lst>
        </c:dLbl>
      </c:pivotFmt>
      <c:pivotFmt>
        <c:idx val="10"/>
        <c:spPr>
          <a:solidFill>
            <a:schemeClr val="accent5">
              <a:lumMod val="75000"/>
            </a:schemeClr>
          </a:solidFill>
          <a:ln>
            <a:solidFill>
              <a:schemeClr val="tx2">
                <a:lumMod val="75000"/>
              </a:schemeClr>
            </a:solidFill>
          </a:ln>
          <a:effectLst/>
        </c:spPr>
        <c:dLbl>
          <c:idx val="0"/>
          <c:layout>
            <c:manualLayout>
              <c:x val="6.476006864840711E-2"/>
              <c:y val="-5.5424929573753747E-4"/>
            </c:manualLayout>
          </c:layout>
          <c:spPr>
            <a:noFill/>
            <a:ln>
              <a:noFill/>
            </a:ln>
            <a:effectLst/>
          </c:spPr>
          <c:txPr>
            <a:bodyPr rot="0" spcFirstLastPara="1" vertOverflow="ellipsis" vert="horz" wrap="square" anchor="ctr" anchorCtr="0"/>
            <a:lstStyle/>
            <a:p>
              <a:pPr algn="l">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43074052572671828"/>
                  <c:h val="3.6552839674752743E-2"/>
                </c:manualLayout>
              </c15:layout>
            </c:ext>
          </c:extLst>
        </c:dLbl>
      </c:pivotFmt>
      <c:pivotFmt>
        <c:idx val="11"/>
        <c:spPr>
          <a:solidFill>
            <a:schemeClr val="accent5">
              <a:lumMod val="75000"/>
            </a:schemeClr>
          </a:solidFill>
          <a:ln>
            <a:solidFill>
              <a:schemeClr val="tx2">
                <a:lumMod val="75000"/>
              </a:schemeClr>
            </a:solidFill>
          </a:ln>
          <a:effectLst/>
        </c:spPr>
        <c:dLbl>
          <c:idx val="0"/>
          <c:spPr>
            <a:noFill/>
            <a:ln>
              <a:noFill/>
            </a:ln>
            <a:effectLst/>
          </c:spPr>
          <c:txPr>
            <a:bodyPr rot="0" spcFirstLastPara="1" vertOverflow="ellipsis" vert="horz" wrap="square" anchor="ctr" anchorCtr="0"/>
            <a:lstStyle/>
            <a:p>
              <a:pPr algn="l">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Lst>
        </c:dLbl>
      </c:pivotFmt>
      <c:pivotFmt>
        <c:idx val="12"/>
        <c:spPr>
          <a:solidFill>
            <a:schemeClr val="accent5">
              <a:lumMod val="75000"/>
            </a:schemeClr>
          </a:solidFill>
          <a:ln>
            <a:solidFill>
              <a:schemeClr val="tx2">
                <a:lumMod val="75000"/>
              </a:schemeClr>
            </a:solidFill>
          </a:ln>
          <a:effectLst/>
        </c:spPr>
        <c:dLbl>
          <c:idx val="0"/>
          <c:spPr>
            <a:noFill/>
            <a:ln>
              <a:noFill/>
            </a:ln>
            <a:effectLst/>
          </c:spPr>
          <c:txPr>
            <a:bodyPr rot="0" spcFirstLastPara="1" vertOverflow="ellipsis" vert="horz" wrap="square" anchor="ctr" anchorCtr="0"/>
            <a:lstStyle/>
            <a:p>
              <a:pPr algn="l">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Lst>
        </c:dLbl>
      </c:pivotFmt>
      <c:pivotFmt>
        <c:idx val="13"/>
        <c:spPr>
          <a:solidFill>
            <a:schemeClr val="accent5">
              <a:lumMod val="75000"/>
            </a:schemeClr>
          </a:solidFill>
          <a:ln>
            <a:solidFill>
              <a:schemeClr val="tx2">
                <a:lumMod val="75000"/>
              </a:schemeClr>
            </a:solidFill>
          </a:ln>
          <a:effectLst/>
        </c:spPr>
        <c:dLbl>
          <c:idx val="0"/>
          <c:spPr>
            <a:noFill/>
            <a:ln>
              <a:noFill/>
            </a:ln>
            <a:effectLst/>
          </c:spPr>
          <c:txPr>
            <a:bodyPr rot="0" spcFirstLastPara="1" vertOverflow="ellipsis" vert="horz" wrap="square" anchor="ctr" anchorCtr="0"/>
            <a:lstStyle/>
            <a:p>
              <a:pPr algn="l">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Lst>
        </c:dLbl>
      </c:pivotFmt>
      <c:pivotFmt>
        <c:idx val="14"/>
        <c:spPr>
          <a:solidFill>
            <a:schemeClr val="accent5">
              <a:lumMod val="75000"/>
            </a:schemeClr>
          </a:solidFill>
          <a:ln>
            <a:solidFill>
              <a:schemeClr val="tx2">
                <a:lumMod val="75000"/>
              </a:schemeClr>
            </a:solidFill>
          </a:ln>
          <a:effectLst/>
        </c:spPr>
        <c:dLbl>
          <c:idx val="0"/>
          <c:spPr>
            <a:noFill/>
            <a:ln>
              <a:noFill/>
            </a:ln>
            <a:effectLst/>
          </c:spPr>
          <c:txPr>
            <a:bodyPr rot="0" spcFirstLastPara="1" vertOverflow="ellipsis" vert="horz" wrap="square" anchor="ctr" anchorCtr="0"/>
            <a:lstStyle/>
            <a:p>
              <a:pPr algn="l">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Lst>
        </c:dLbl>
      </c:pivotFmt>
      <c:pivotFmt>
        <c:idx val="15"/>
        <c:spPr>
          <a:solidFill>
            <a:schemeClr val="accent5">
              <a:lumMod val="75000"/>
            </a:schemeClr>
          </a:solidFill>
          <a:ln>
            <a:solidFill>
              <a:schemeClr val="tx2">
                <a:lumMod val="75000"/>
              </a:schemeClr>
            </a:solidFill>
          </a:ln>
          <a:effectLst/>
        </c:spPr>
        <c:dLbl>
          <c:idx val="0"/>
          <c:spPr>
            <a:noFill/>
            <a:ln>
              <a:noFill/>
            </a:ln>
            <a:effectLst/>
          </c:spPr>
          <c:txPr>
            <a:bodyPr rot="0" spcFirstLastPara="1" vertOverflow="ellipsis" vert="horz" wrap="square" anchor="ctr" anchorCtr="0"/>
            <a:lstStyle/>
            <a:p>
              <a:pPr algn="l">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Lst>
        </c:dLbl>
      </c:pivotFmt>
      <c:pivotFmt>
        <c:idx val="16"/>
        <c:spPr>
          <a:solidFill>
            <a:schemeClr val="accent5">
              <a:lumMod val="75000"/>
            </a:schemeClr>
          </a:solidFill>
          <a:ln>
            <a:solidFill>
              <a:schemeClr val="tx2">
                <a:lumMod val="75000"/>
              </a:schemeClr>
            </a:solidFill>
          </a:ln>
          <a:effectLst/>
        </c:spPr>
        <c:dLbl>
          <c:idx val="0"/>
          <c:layout>
            <c:manualLayout>
              <c:x val="1.7942477066139415E-2"/>
              <c:y val="1.8555334271424799E-3"/>
            </c:manualLayout>
          </c:layout>
          <c:tx>
            <c:rich>
              <a:bodyPr rot="0" spcFirstLastPara="1" vertOverflow="ellipsis" vert="horz" wrap="square" anchor="ctr" anchorCtr="0"/>
              <a:lstStyle/>
              <a:p>
                <a:pPr algn="l">
                  <a:defRPr sz="1000" b="0" i="0" u="none" strike="noStrike" kern="1200" baseline="0">
                    <a:solidFill>
                      <a:schemeClr val="tx1">
                        <a:lumMod val="75000"/>
                        <a:lumOff val="25000"/>
                      </a:schemeClr>
                    </a:solidFill>
                    <a:latin typeface="+mn-lt"/>
                    <a:ea typeface="+mn-ea"/>
                    <a:cs typeface="+mn-cs"/>
                  </a:defRPr>
                </a:pPr>
                <a:r>
                  <a:rPr lang="en-US"/>
                  <a:t>Other (Less</a:t>
                </a:r>
                <a:r>
                  <a:rPr lang="en-US" baseline="0"/>
                  <a:t> than 98 SRs in each activity type</a:t>
                </a:r>
                <a:r>
                  <a:rPr lang="en-US"/>
                  <a:t>)</a:t>
                </a:r>
                <a:r>
                  <a:rPr lang="en-US" baseline="0"/>
                  <a:t>, </a:t>
                </a:r>
                <a:fld id="{06695D2B-B380-4DDC-B6B7-C6D4519923C3}" type="VALUE">
                  <a:rPr lang="en-US" baseline="0"/>
                  <a:pPr algn="l">
                    <a:defRPr sz="1000" b="0" i="0" u="none" strike="noStrike" kern="1200" baseline="0">
                      <a:solidFill>
                        <a:schemeClr val="tx1">
                          <a:lumMod val="75000"/>
                          <a:lumOff val="25000"/>
                        </a:schemeClr>
                      </a:solidFill>
                      <a:latin typeface="+mn-lt"/>
                      <a:ea typeface="+mn-ea"/>
                      <a:cs typeface="+mn-cs"/>
                    </a:defRPr>
                  </a:pPr>
                  <a:t>[VALUE]</a:t>
                </a:fld>
                <a:endParaRPr lang="en-US" baseline="0"/>
              </a:p>
            </c:rich>
          </c:tx>
          <c:spPr>
            <a:noFill/>
            <a:ln>
              <a:noFill/>
            </a:ln>
            <a:effectLst/>
          </c:spPr>
          <c:showLegendKey val="0"/>
          <c:showVal val="1"/>
          <c:showCatName val="1"/>
          <c:showSerName val="0"/>
          <c:showPercent val="0"/>
          <c:showBubbleSize val="0"/>
          <c:extLst>
            <c:ext xmlns:c15="http://schemas.microsoft.com/office/drawing/2012/chart" uri="{CE6537A1-D6FC-4f65-9D91-7224C49458BB}">
              <c15:layout>
                <c:manualLayout>
                  <c:w val="0.38818958483697863"/>
                  <c:h val="4.6796114717550553E-2"/>
                </c:manualLayout>
              </c15:layout>
              <c15:dlblFieldTable/>
              <c15:showDataLabelsRange val="0"/>
            </c:ext>
          </c:extLst>
        </c:dLbl>
      </c:pivotFmt>
      <c:pivotFmt>
        <c:idx val="17"/>
        <c:spPr>
          <a:solidFill>
            <a:schemeClr val="accent5">
              <a:lumMod val="75000"/>
            </a:schemeClr>
          </a:solidFill>
          <a:ln>
            <a:solidFill>
              <a:schemeClr val="tx2">
                <a:lumMod val="75000"/>
              </a:schemeClr>
            </a:solidFill>
          </a:ln>
          <a:effectLst/>
        </c:spPr>
        <c:dLbl>
          <c:idx val="0"/>
          <c:layout>
            <c:manualLayout>
              <c:x val="-6.4831304065857173E-2"/>
              <c:y val="5.6844777907989794E-2"/>
            </c:manualLayout>
          </c:layout>
          <c:spPr>
            <a:noFill/>
            <a:ln>
              <a:noFill/>
            </a:ln>
            <a:effectLst/>
          </c:spPr>
          <c:txPr>
            <a:bodyPr rot="0" spcFirstLastPara="1" vertOverflow="ellipsis" vert="horz" wrap="square" anchor="ctr" anchorCtr="0"/>
            <a:lstStyle/>
            <a:p>
              <a:pPr algn="l">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Lst>
        </c:dLbl>
      </c:pivotFmt>
      <c:pivotFmt>
        <c:idx val="18"/>
        <c:spPr>
          <a:solidFill>
            <a:schemeClr val="accent5">
              <a:lumMod val="75000"/>
            </a:schemeClr>
          </a:solidFill>
          <a:ln>
            <a:solidFill>
              <a:schemeClr val="tx2">
                <a:lumMod val="75000"/>
              </a:schemeClr>
            </a:solidFill>
          </a:ln>
          <a:effectLst/>
        </c:spPr>
        <c:marker>
          <c:symbol val="none"/>
        </c:marker>
        <c:dLbl>
          <c:idx val="0"/>
          <c:spPr>
            <a:noFill/>
            <a:ln>
              <a:noFill/>
            </a:ln>
            <a:effectLst/>
          </c:spPr>
          <c:txPr>
            <a:bodyPr rot="0" spcFirstLastPara="1" vertOverflow="ellipsis" vert="horz" wrap="square" anchor="ctr" anchorCtr="0"/>
            <a:lstStyle/>
            <a:p>
              <a:pPr algn="l">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Lst>
        </c:dLbl>
      </c:pivotFmt>
      <c:pivotFmt>
        <c:idx val="19"/>
        <c:spPr>
          <a:solidFill>
            <a:schemeClr val="accent5">
              <a:lumMod val="75000"/>
            </a:schemeClr>
          </a:solidFill>
          <a:ln>
            <a:solidFill>
              <a:schemeClr val="tx2">
                <a:lumMod val="75000"/>
              </a:schemeClr>
            </a:solidFill>
          </a:ln>
          <a:effectLst/>
        </c:spPr>
        <c:dLbl>
          <c:idx val="0"/>
          <c:layout>
            <c:manualLayout>
              <c:x val="6.476006864840711E-2"/>
              <c:y val="-5.5424929573753747E-4"/>
            </c:manualLayout>
          </c:layout>
          <c:spPr>
            <a:noFill/>
            <a:ln>
              <a:noFill/>
            </a:ln>
            <a:effectLst/>
          </c:spPr>
          <c:txPr>
            <a:bodyPr rot="0" spcFirstLastPara="1" vertOverflow="ellipsis" vert="horz" wrap="square" anchor="ctr" anchorCtr="0"/>
            <a:lstStyle/>
            <a:p>
              <a:pPr algn="l">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43074052572671828"/>
                  <c:h val="3.6552839674752743E-2"/>
                </c:manualLayout>
              </c15:layout>
            </c:ext>
          </c:extLst>
        </c:dLbl>
      </c:pivotFmt>
      <c:pivotFmt>
        <c:idx val="20"/>
        <c:spPr>
          <a:solidFill>
            <a:schemeClr val="accent5">
              <a:lumMod val="75000"/>
            </a:schemeClr>
          </a:solidFill>
          <a:ln>
            <a:solidFill>
              <a:schemeClr val="tx2">
                <a:lumMod val="75000"/>
              </a:schemeClr>
            </a:solidFill>
          </a:ln>
          <a:effectLst/>
        </c:spPr>
        <c:dLbl>
          <c:idx val="0"/>
          <c:spPr>
            <a:noFill/>
            <a:ln>
              <a:noFill/>
            </a:ln>
            <a:effectLst/>
          </c:spPr>
          <c:txPr>
            <a:bodyPr rot="0" spcFirstLastPara="1" vertOverflow="ellipsis" vert="horz" wrap="square" anchor="ctr" anchorCtr="0"/>
            <a:lstStyle/>
            <a:p>
              <a:pPr algn="l">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Lst>
        </c:dLbl>
      </c:pivotFmt>
      <c:pivotFmt>
        <c:idx val="21"/>
        <c:spPr>
          <a:solidFill>
            <a:schemeClr val="accent5">
              <a:lumMod val="75000"/>
            </a:schemeClr>
          </a:solidFill>
          <a:ln>
            <a:solidFill>
              <a:schemeClr val="tx2">
                <a:lumMod val="75000"/>
              </a:schemeClr>
            </a:solidFill>
          </a:ln>
          <a:effectLst/>
        </c:spPr>
        <c:dLbl>
          <c:idx val="0"/>
          <c:spPr>
            <a:noFill/>
            <a:ln>
              <a:noFill/>
            </a:ln>
            <a:effectLst/>
          </c:spPr>
          <c:txPr>
            <a:bodyPr rot="0" spcFirstLastPara="1" vertOverflow="ellipsis" vert="horz" wrap="square" anchor="ctr" anchorCtr="0"/>
            <a:lstStyle/>
            <a:p>
              <a:pPr algn="l">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Lst>
        </c:dLbl>
      </c:pivotFmt>
      <c:pivotFmt>
        <c:idx val="22"/>
        <c:spPr>
          <a:solidFill>
            <a:schemeClr val="accent5">
              <a:lumMod val="75000"/>
            </a:schemeClr>
          </a:solidFill>
          <a:ln>
            <a:solidFill>
              <a:schemeClr val="tx2">
                <a:lumMod val="75000"/>
              </a:schemeClr>
            </a:solidFill>
          </a:ln>
          <a:effectLst/>
        </c:spPr>
        <c:dLbl>
          <c:idx val="0"/>
          <c:spPr>
            <a:noFill/>
            <a:ln>
              <a:noFill/>
            </a:ln>
            <a:effectLst/>
          </c:spPr>
          <c:txPr>
            <a:bodyPr rot="0" spcFirstLastPara="1" vertOverflow="ellipsis" vert="horz" wrap="square" anchor="ctr" anchorCtr="0"/>
            <a:lstStyle/>
            <a:p>
              <a:pPr algn="l">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Lst>
        </c:dLbl>
      </c:pivotFmt>
      <c:pivotFmt>
        <c:idx val="23"/>
        <c:spPr>
          <a:solidFill>
            <a:schemeClr val="accent5">
              <a:lumMod val="75000"/>
            </a:schemeClr>
          </a:solidFill>
          <a:ln>
            <a:solidFill>
              <a:schemeClr val="tx2">
                <a:lumMod val="75000"/>
              </a:schemeClr>
            </a:solidFill>
          </a:ln>
          <a:effectLst/>
        </c:spPr>
        <c:dLbl>
          <c:idx val="0"/>
          <c:spPr>
            <a:noFill/>
            <a:ln>
              <a:noFill/>
            </a:ln>
            <a:effectLst/>
          </c:spPr>
          <c:txPr>
            <a:bodyPr rot="0" spcFirstLastPara="1" vertOverflow="ellipsis" vert="horz" wrap="square" anchor="ctr" anchorCtr="0"/>
            <a:lstStyle/>
            <a:p>
              <a:pPr algn="l">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Lst>
        </c:dLbl>
      </c:pivotFmt>
      <c:pivotFmt>
        <c:idx val="24"/>
        <c:spPr>
          <a:solidFill>
            <a:schemeClr val="accent5">
              <a:lumMod val="75000"/>
            </a:schemeClr>
          </a:solidFill>
          <a:ln>
            <a:solidFill>
              <a:schemeClr val="tx2">
                <a:lumMod val="75000"/>
              </a:schemeClr>
            </a:solidFill>
          </a:ln>
          <a:effectLst/>
        </c:spPr>
        <c:dLbl>
          <c:idx val="0"/>
          <c:spPr>
            <a:noFill/>
            <a:ln>
              <a:noFill/>
            </a:ln>
            <a:effectLst/>
          </c:spPr>
          <c:txPr>
            <a:bodyPr rot="0" spcFirstLastPara="1" vertOverflow="ellipsis" vert="horz" wrap="square" anchor="ctr" anchorCtr="0"/>
            <a:lstStyle/>
            <a:p>
              <a:pPr algn="l">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Lst>
        </c:dLbl>
      </c:pivotFmt>
      <c:pivotFmt>
        <c:idx val="25"/>
        <c:spPr>
          <a:solidFill>
            <a:schemeClr val="accent5">
              <a:lumMod val="75000"/>
            </a:schemeClr>
          </a:solidFill>
          <a:ln>
            <a:solidFill>
              <a:schemeClr val="tx2">
                <a:lumMod val="75000"/>
              </a:schemeClr>
            </a:solidFill>
          </a:ln>
          <a:effectLst/>
        </c:spPr>
        <c:dLbl>
          <c:idx val="0"/>
          <c:layout>
            <c:manualLayout>
              <c:x val="1.7942477066139415E-2"/>
              <c:y val="1.8555334271424799E-3"/>
            </c:manualLayout>
          </c:layout>
          <c:tx>
            <c:rich>
              <a:bodyPr rot="0" spcFirstLastPara="1" vertOverflow="ellipsis" vert="horz" wrap="square" anchor="ctr" anchorCtr="0"/>
              <a:lstStyle/>
              <a:p>
                <a:pPr algn="l">
                  <a:defRPr sz="1000" b="0" i="0" u="none" strike="noStrike" kern="1200" baseline="0">
                    <a:solidFill>
                      <a:schemeClr val="tx1">
                        <a:lumMod val="75000"/>
                        <a:lumOff val="25000"/>
                      </a:schemeClr>
                    </a:solidFill>
                    <a:latin typeface="+mn-lt"/>
                    <a:ea typeface="+mn-ea"/>
                    <a:cs typeface="+mn-cs"/>
                  </a:defRPr>
                </a:pPr>
                <a:r>
                  <a:rPr lang="en-US"/>
                  <a:t>Other (Less</a:t>
                </a:r>
                <a:r>
                  <a:rPr lang="en-US" baseline="0"/>
                  <a:t> than 98 SRs in each activity type</a:t>
                </a:r>
                <a:r>
                  <a:rPr lang="en-US"/>
                  <a:t>)</a:t>
                </a:r>
                <a:r>
                  <a:rPr lang="en-US" baseline="0"/>
                  <a:t>, </a:t>
                </a:r>
                <a:fld id="{06695D2B-B380-4DDC-B6B7-C6D4519923C3}" type="VALUE">
                  <a:rPr lang="en-US" baseline="0"/>
                  <a:pPr algn="l">
                    <a:defRPr sz="1000" b="0" i="0" u="none" strike="noStrike" kern="1200" baseline="0">
                      <a:solidFill>
                        <a:schemeClr val="tx1">
                          <a:lumMod val="75000"/>
                          <a:lumOff val="25000"/>
                        </a:schemeClr>
                      </a:solidFill>
                      <a:latin typeface="+mn-lt"/>
                      <a:ea typeface="+mn-ea"/>
                      <a:cs typeface="+mn-cs"/>
                    </a:defRPr>
                  </a:pPr>
                  <a:t>[VALUE]</a:t>
                </a:fld>
                <a:endParaRPr lang="en-US" baseline="0"/>
              </a:p>
            </c:rich>
          </c:tx>
          <c:spPr>
            <a:noFill/>
            <a:ln>
              <a:noFill/>
            </a:ln>
            <a:effectLst/>
          </c:spPr>
          <c:showLegendKey val="0"/>
          <c:showVal val="1"/>
          <c:showCatName val="1"/>
          <c:showSerName val="0"/>
          <c:showPercent val="0"/>
          <c:showBubbleSize val="0"/>
          <c:extLst>
            <c:ext xmlns:c15="http://schemas.microsoft.com/office/drawing/2012/chart" uri="{CE6537A1-D6FC-4f65-9D91-7224C49458BB}">
              <c15:layout>
                <c:manualLayout>
                  <c:w val="0.38818958483697863"/>
                  <c:h val="4.6796114717550553E-2"/>
                </c:manualLayout>
              </c15:layout>
              <c15:dlblFieldTable/>
              <c15:showDataLabelsRange val="0"/>
            </c:ext>
          </c:extLst>
        </c:dLbl>
      </c:pivotFmt>
      <c:pivotFmt>
        <c:idx val="26"/>
        <c:spPr>
          <a:solidFill>
            <a:schemeClr val="accent5">
              <a:lumMod val="75000"/>
            </a:schemeClr>
          </a:solidFill>
          <a:ln>
            <a:solidFill>
              <a:schemeClr val="tx2">
                <a:lumMod val="75000"/>
              </a:schemeClr>
            </a:solidFill>
          </a:ln>
          <a:effectLst/>
        </c:spPr>
        <c:dLbl>
          <c:idx val="0"/>
          <c:layout>
            <c:manualLayout>
              <c:x val="-6.4831304065857173E-2"/>
              <c:y val="5.6844777907989794E-2"/>
            </c:manualLayout>
          </c:layout>
          <c:spPr>
            <a:noFill/>
            <a:ln>
              <a:noFill/>
            </a:ln>
            <a:effectLst/>
          </c:spPr>
          <c:txPr>
            <a:bodyPr rot="0" spcFirstLastPara="1" vertOverflow="ellipsis" vert="horz" wrap="square" anchor="ctr" anchorCtr="0"/>
            <a:lstStyle/>
            <a:p>
              <a:pPr algn="l">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Lst>
        </c:dLbl>
      </c:pivotFmt>
    </c:pivotFmts>
    <c:plotArea>
      <c:layout>
        <c:manualLayout>
          <c:layoutTarget val="inner"/>
          <c:xMode val="edge"/>
          <c:yMode val="edge"/>
          <c:x val="2.3807061624509861E-2"/>
          <c:y val="5.691560481388757E-2"/>
          <c:w val="0.93357329468265404"/>
          <c:h val="0.85038077504950815"/>
        </c:manualLayout>
      </c:layout>
      <c:barChart>
        <c:barDir val="bar"/>
        <c:grouping val="clustered"/>
        <c:varyColors val="0"/>
        <c:ser>
          <c:idx val="0"/>
          <c:order val="0"/>
          <c:tx>
            <c:strRef>
              <c:f>'Created Summary'!$B$9</c:f>
              <c:strCache>
                <c:ptCount val="1"/>
                <c:pt idx="0">
                  <c:v>Total</c:v>
                </c:pt>
              </c:strCache>
            </c:strRef>
          </c:tx>
          <c:spPr>
            <a:solidFill>
              <a:schemeClr val="tx2"/>
            </a:solidFill>
            <a:ln>
              <a:solidFill>
                <a:schemeClr val="tx2">
                  <a:lumMod val="75000"/>
                </a:schemeClr>
              </a:solidFill>
            </a:ln>
            <a:effectLst/>
          </c:spPr>
          <c:invertIfNegative val="0"/>
          <c:dLbls>
            <c:dLbl>
              <c:idx val="0"/>
              <c:tx>
                <c:rich>
                  <a:bodyPr/>
                  <a:lstStyle/>
                  <a:p>
                    <a:r>
                      <a:rPr lang="en-US" sz="800" dirty="0" smtClean="0"/>
                      <a:t>Water </a:t>
                    </a:r>
                    <a:r>
                      <a:rPr lang="en-US" sz="800" dirty="0"/>
                      <a:t>Pressure Complaint, 126</a:t>
                    </a:r>
                  </a:p>
                </c:rich>
              </c:tx>
              <c:dLblPos val="outEnd"/>
              <c:showLegendKey val="0"/>
              <c:showVal val="1"/>
              <c:showCatName val="1"/>
              <c:showSerName val="0"/>
              <c:showPercent val="0"/>
              <c:showBubbleSize val="0"/>
              <c:extLst>
                <c:ext xmlns:c15="http://schemas.microsoft.com/office/drawing/2012/chart" uri="{CE6537A1-D6FC-4f65-9D91-7224C49458BB}"/>
              </c:extLst>
            </c:dLbl>
            <c:dLbl>
              <c:idx val="10"/>
              <c:tx>
                <c:rich>
                  <a:bodyPr/>
                  <a:lstStyle/>
                  <a:p>
                    <a:r>
                      <a:rPr lang="en-US" sz="800" dirty="0"/>
                      <a:t>Other (Less</a:t>
                    </a:r>
                    <a:r>
                      <a:rPr lang="en-US" sz="800" baseline="0" dirty="0"/>
                      <a:t> than 98 SRs in each activity type</a:t>
                    </a:r>
                    <a:r>
                      <a:rPr lang="en-US" sz="800" dirty="0"/>
                      <a:t>)</a:t>
                    </a:r>
                    <a:r>
                      <a:rPr lang="en-US" sz="800" baseline="0" dirty="0"/>
                      <a:t>, </a:t>
                    </a:r>
                    <a:r>
                      <a:rPr lang="en-US" sz="800" baseline="0" dirty="0" smtClean="0"/>
                      <a:t>500</a:t>
                    </a:r>
                    <a:endParaRPr lang="en-US" sz="800" baseline="0" dirty="0"/>
                  </a:p>
                </c:rich>
              </c:tx>
              <c:dLblPos val="outEnd"/>
              <c:showLegendKey val="0"/>
              <c:showVal val="1"/>
              <c:showCatName val="1"/>
              <c:showSerName val="0"/>
              <c:showPercent val="0"/>
              <c:showBubbleSize val="0"/>
              <c:extLst>
                <c:ext xmlns:c15="http://schemas.microsoft.com/office/drawing/2012/chart" uri="{CE6537A1-D6FC-4f65-9D91-7224C49458BB}"/>
              </c:extLst>
            </c:dLbl>
            <c:dLbl>
              <c:idx val="12"/>
              <c:layout>
                <c:manualLayout>
                  <c:x val="0"/>
                  <c:y val="5.6360244029079097E-2"/>
                </c:manualLayout>
              </c:layout>
              <c:dLblPos val="outEnd"/>
              <c:showLegendKey val="0"/>
              <c:showVal val="1"/>
              <c:showCatName val="1"/>
              <c:showSerName val="0"/>
              <c:showPercent val="0"/>
              <c:showBubbleSize val="0"/>
              <c:extLst>
                <c:ext xmlns:c15="http://schemas.microsoft.com/office/drawing/2012/chart" uri="{CE6537A1-D6FC-4f65-9D91-7224C49458BB}"/>
              </c:extLst>
            </c:dLbl>
            <c:numFmt formatCode="#,##0" sourceLinked="0"/>
            <c:spPr>
              <a:noFill/>
              <a:ln>
                <a:noFill/>
              </a:ln>
              <a:effectLst/>
            </c:spPr>
            <c:txPr>
              <a:bodyPr rot="0" spcFirstLastPara="1" vertOverflow="ellipsis" vert="horz" wrap="square" anchor="ctr" anchorCtr="1"/>
              <a:lstStyle/>
              <a:p>
                <a:pPr algn="l">
                  <a:defRPr sz="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1"/>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'Created Summary'!$A$10:$A$25</c:f>
              <c:multiLvlStrCache>
                <c:ptCount val="13"/>
                <c:lvl>
                  <c:pt idx="0">
                    <c:v>Water Pressure Complaint</c:v>
                  </c:pt>
                  <c:pt idx="1">
                    <c:v> </c:v>
                  </c:pt>
                </c:lvl>
                <c:lvl>
                  <c:pt idx="0">
                    <c:v>Water Pressure Complaint</c:v>
                  </c:pt>
                  <c:pt idx="1">
                    <c:v>Loose Or Slipped Plate</c:v>
                  </c:pt>
                  <c:pt idx="2">
                    <c:v>Cave In/Sink Hole</c:v>
                  </c:pt>
                  <c:pt idx="3">
                    <c:v>Meter Complaint</c:v>
                  </c:pt>
                  <c:pt idx="4">
                    <c:v>No Water</c:v>
                  </c:pt>
                  <c:pt idx="5">
                    <c:v>Sewer Main Backup</c:v>
                  </c:pt>
                  <c:pt idx="6">
                    <c:v>Storm Sewer Backup</c:v>
                  </c:pt>
                  <c:pt idx="7">
                    <c:v>Water Request</c:v>
                  </c:pt>
                  <c:pt idx="8">
                    <c:v>Sewage Spill - Public Or Private</c:v>
                  </c:pt>
                  <c:pt idx="9">
                    <c:v>Meter Install</c:v>
                  </c:pt>
                  <c:pt idx="10">
                    <c:v>Less than or equal to 98 SRs in each category</c:v>
                  </c:pt>
                  <c:pt idx="11">
                    <c:v>Hydrant Complaint</c:v>
                  </c:pt>
                  <c:pt idx="12">
                    <c:v>Check For Leak/Break</c:v>
                  </c:pt>
                </c:lvl>
              </c:multiLvlStrCache>
            </c:multiLvlStrRef>
          </c:cat>
          <c:val>
            <c:numRef>
              <c:f>'Created Summary'!$B$10:$B$25</c:f>
              <c:numCache>
                <c:formatCode>General</c:formatCode>
                <c:ptCount val="13"/>
                <c:pt idx="0">
                  <c:v>126</c:v>
                </c:pt>
                <c:pt idx="1">
                  <c:v>175</c:v>
                </c:pt>
                <c:pt idx="2">
                  <c:v>187</c:v>
                </c:pt>
                <c:pt idx="3">
                  <c:v>227</c:v>
                </c:pt>
                <c:pt idx="4">
                  <c:v>264</c:v>
                </c:pt>
                <c:pt idx="5">
                  <c:v>286</c:v>
                </c:pt>
                <c:pt idx="6">
                  <c:v>291</c:v>
                </c:pt>
                <c:pt idx="7">
                  <c:v>363</c:v>
                </c:pt>
                <c:pt idx="8">
                  <c:v>401</c:v>
                </c:pt>
                <c:pt idx="9">
                  <c:v>494</c:v>
                </c:pt>
                <c:pt idx="10">
                  <c:v>500</c:v>
                </c:pt>
                <c:pt idx="11">
                  <c:v>600</c:v>
                </c:pt>
                <c:pt idx="12">
                  <c:v>1250</c:v>
                </c:pt>
              </c:numCache>
            </c:numRef>
          </c:val>
        </c:ser>
        <c:dLbls>
          <c:showLegendKey val="0"/>
          <c:showVal val="0"/>
          <c:showCatName val="0"/>
          <c:showSerName val="0"/>
          <c:showPercent val="0"/>
          <c:showBubbleSize val="0"/>
        </c:dLbls>
        <c:gapWidth val="82"/>
        <c:overlap val="10"/>
        <c:axId val="243491568"/>
        <c:axId val="243492128"/>
      </c:barChart>
      <c:catAx>
        <c:axId val="243491568"/>
        <c:scaling>
          <c:orientation val="minMax"/>
        </c:scaling>
        <c:delete val="1"/>
        <c:axPos val="l"/>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rich>
          </c:tx>
          <c:layout>
            <c:manualLayout>
              <c:xMode val="edge"/>
              <c:yMode val="edge"/>
              <c:x val="9.8528467911139957E-3"/>
              <c:y val="0.27143593402711408"/>
            </c:manualLayout>
          </c:layout>
          <c:overlay val="0"/>
          <c:spPr>
            <a:noFill/>
            <a:ln>
              <a:noFill/>
            </a:ln>
            <a:effectLst/>
          </c:spPr>
        </c:title>
        <c:numFmt formatCode="General" sourceLinked="1"/>
        <c:majorTickMark val="none"/>
        <c:minorTickMark val="none"/>
        <c:tickLblPos val="nextTo"/>
        <c:crossAx val="243492128"/>
        <c:crosses val="autoZero"/>
        <c:auto val="1"/>
        <c:lblAlgn val="ctr"/>
        <c:lblOffset val="100"/>
        <c:noMultiLvlLbl val="0"/>
      </c:catAx>
      <c:valAx>
        <c:axId val="243492128"/>
        <c:scaling>
          <c:orientation val="minMax"/>
        </c:scaling>
        <c:delete val="0"/>
        <c:axPos val="b"/>
        <c:title>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900" dirty="0"/>
                  <a:t>Number of Service Requests Received</a:t>
                </a:r>
              </a:p>
            </c:rich>
          </c:tx>
          <c:layout>
            <c:manualLayout>
              <c:xMode val="edge"/>
              <c:yMode val="edge"/>
              <c:x val="0.2752421739965431"/>
              <c:y val="0.9559997822455838"/>
            </c:manualLayout>
          </c:layout>
          <c:overlay val="0"/>
          <c:spPr>
            <a:noFill/>
            <a:ln>
              <a:noFill/>
            </a:ln>
            <a:effectLst/>
          </c:spPr>
        </c:title>
        <c:numFmt formatCode="#,##0" sourceLinked="0"/>
        <c:majorTickMark val="in"/>
        <c:minorTickMark val="none"/>
        <c:tickLblPos val="nextTo"/>
        <c:spPr>
          <a:noFill/>
          <a:ln>
            <a:solidFill>
              <a:schemeClr val="accent1">
                <a:shade val="50000"/>
              </a:schemeClr>
            </a:solid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243491568"/>
        <c:crosses val="autoZero"/>
        <c:crossBetween val="midCat"/>
      </c:valAx>
      <c:spPr>
        <a:noFill/>
        <a:ln>
          <a:noFill/>
        </a:ln>
        <a:effectLst/>
      </c:spPr>
    </c:plotArea>
    <c:plotVisOnly val="1"/>
    <c:dispBlanksAs val="gap"/>
    <c:showDLblsOverMax val="0"/>
  </c:chart>
  <c:spPr>
    <a:solidFill>
      <a:schemeClr val="bg1"/>
    </a:solidFill>
    <a:ln w="9525" cap="flat" cmpd="sng" algn="ctr">
      <a:solidFill>
        <a:schemeClr val="tx1">
          <a:lumMod val="50000"/>
          <a:lumOff val="50000"/>
          <a:alpha val="33000"/>
        </a:schemeClr>
      </a:solidFill>
      <a:round/>
    </a:ln>
    <a:effectLst/>
  </c:spPr>
  <c:txPr>
    <a:bodyPr/>
    <a:lstStyle/>
    <a:p>
      <a:pPr>
        <a:defRPr sz="1200"/>
      </a:pPr>
      <a:endParaRPr lang="en-US"/>
    </a:p>
  </c:txPr>
  <c:externalData r:id="rId1">
    <c:autoUpdate val="0"/>
  </c:externalData>
  <c:extLst>
    <c:ext xmlns:c14="http://schemas.microsoft.com/office/drawing/2007/8/2/chart" uri="{781A3756-C4B2-4CAC-9D66-4F8BD8637D16}">
      <c14:pivotOptions>
        <c14:dropZoneFilter val="1"/>
        <c14:dropZoneCategories val="1"/>
        <c14:dropZoneData val="1"/>
      </c14:pivotOptions>
    </c:ext>
  </c:extLst>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[OLIO SRs_Quarterly_Jan-March.xlsx]Created Summary!PivotTable1</c:name>
    <c:fmtId val="-1"/>
  </c:pivotSource>
  <c:chart>
    <c:title>
      <c:tx>
        <c:rich>
          <a:bodyPr rot="0" spcFirstLastPara="1" vertOverflow="ellipsis" vert="horz" wrap="square" anchor="ctr" anchorCtr="1"/>
          <a:lstStyle/>
          <a:p>
            <a:pPr algn="ctr" rtl="0">
              <a:defRPr lang="en-US" sz="1200" b="1" i="0" u="none" strike="noStrike" kern="1200" spc="0" baseline="0" dirty="0">
                <a:solidFill>
                  <a:prstClr val="black">
                    <a:lumMod val="65000"/>
                    <a:lumOff val="35000"/>
                  </a:prstClr>
                </a:solidFill>
                <a:latin typeface="+mn-lt"/>
                <a:ea typeface="+mn-ea"/>
                <a:cs typeface="+mn-cs"/>
              </a:defRPr>
            </a:pPr>
            <a:r>
              <a:rPr lang="en-US" sz="1000" b="1" i="0" u="none" strike="noStrike" kern="1200" spc="0" baseline="0" dirty="0">
                <a:solidFill>
                  <a:prstClr val="black">
                    <a:lumMod val="65000"/>
                    <a:lumOff val="35000"/>
                  </a:prstClr>
                </a:solidFill>
                <a:latin typeface="+mn-lt"/>
                <a:ea typeface="+mn-ea"/>
                <a:cs typeface="+mn-cs"/>
              </a:rPr>
              <a:t>Service Requests Received by Division</a:t>
            </a:r>
          </a:p>
        </c:rich>
      </c:tx>
      <c:layout>
        <c:manualLayout>
          <c:xMode val="edge"/>
          <c:yMode val="edge"/>
          <c:x val="0.18067567567567569"/>
          <c:y val="6.0859262826102462E-4"/>
        </c:manualLayout>
      </c:layout>
      <c:overlay val="0"/>
      <c:spPr>
        <a:noFill/>
        <a:ln>
          <a:noFill/>
        </a:ln>
        <a:effectLst/>
      </c:spPr>
    </c:title>
    <c:autoTitleDeleted val="0"/>
    <c:pivotFmts>
      <c:pivotFmt>
        <c:idx val="0"/>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1"/>
          <c:showCatName val="0"/>
          <c:showSerName val="0"/>
          <c:showPercent val="1"/>
          <c:showBubbleSize val="0"/>
          <c:extLst>
            <c:ext xmlns:c15="http://schemas.microsoft.com/office/drawing/2012/chart" uri="{CE6537A1-D6FC-4f65-9D91-7224C49458BB}"/>
          </c:extLst>
        </c:dLbl>
      </c:pivotFmt>
      <c:pivotFmt>
        <c:idx val="1"/>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1"/>
          <c:showCatName val="0"/>
          <c:showSerName val="0"/>
          <c:showPercent val="1"/>
          <c:showBubbleSize val="0"/>
          <c:extLst>
            <c:ext xmlns:c15="http://schemas.microsoft.com/office/drawing/2012/chart" uri="{CE6537A1-D6FC-4f65-9D91-7224C49458BB}"/>
          </c:extLst>
        </c:dLbl>
      </c:pivotFmt>
      <c:pivotFmt>
        <c:idx val="2"/>
        <c:spPr>
          <a:solidFill>
            <a:schemeClr val="accent1"/>
          </a:solidFill>
          <a:ln w="19050">
            <a:solidFill>
              <a:schemeClr val="lt1"/>
            </a:solidFill>
          </a:ln>
          <a:effectLst/>
        </c:spPr>
      </c:pivotFmt>
      <c:pivotFmt>
        <c:idx val="3"/>
        <c:spPr>
          <a:solidFill>
            <a:schemeClr val="accent1"/>
          </a:solidFill>
          <a:ln w="19050">
            <a:solidFill>
              <a:schemeClr val="lt1"/>
            </a:solidFill>
          </a:ln>
          <a:effectLst/>
        </c:spPr>
      </c:pivotFmt>
      <c:pivotFmt>
        <c:idx val="4"/>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1"/>
          <c:showCatName val="0"/>
          <c:showSerName val="0"/>
          <c:showPercent val="1"/>
          <c:showBubbleSize val="0"/>
          <c:extLst>
            <c:ext xmlns:c15="http://schemas.microsoft.com/office/drawing/2012/chart" uri="{CE6537A1-D6FC-4f65-9D91-7224C49458BB}"/>
          </c:extLst>
        </c:dLbl>
      </c:pivotFmt>
      <c:pivotFmt>
        <c:idx val="5"/>
        <c:spPr>
          <a:solidFill>
            <a:schemeClr val="accent1"/>
          </a:solidFill>
          <a:ln w="19050">
            <a:solidFill>
              <a:schemeClr val="lt1"/>
            </a:solidFill>
          </a:ln>
          <a:effectLst/>
        </c:spPr>
      </c:pivotFmt>
      <c:pivotFmt>
        <c:idx val="6"/>
        <c:spPr>
          <a:solidFill>
            <a:schemeClr val="accent1"/>
          </a:solidFill>
          <a:ln w="19050">
            <a:solidFill>
              <a:schemeClr val="lt1"/>
            </a:solidFill>
          </a:ln>
          <a:effectLst/>
        </c:spPr>
      </c:pivotFmt>
    </c:pivotFmts>
    <c:plotArea>
      <c:layout>
        <c:manualLayout>
          <c:layoutTarget val="inner"/>
          <c:xMode val="edge"/>
          <c:yMode val="edge"/>
          <c:x val="4.2690998084698874E-2"/>
          <c:y val="0.16677290029112643"/>
          <c:w val="0.53996878768532319"/>
          <c:h val="0.78319029091550763"/>
        </c:manualLayout>
      </c:layout>
      <c:pieChart>
        <c:varyColors val="1"/>
        <c:ser>
          <c:idx val="0"/>
          <c:order val="0"/>
          <c:tx>
            <c:strRef>
              <c:f>'Created Summary'!$B$3</c:f>
              <c:strCache>
                <c:ptCount val="1"/>
                <c:pt idx="0">
                  <c:v>Total</c:v>
                </c:pt>
              </c:strCache>
            </c:strRef>
          </c:tx>
          <c:spPr>
            <a:solidFill>
              <a:srgbClr val="529B35"/>
            </a:solidFill>
          </c:spPr>
          <c:dPt>
            <c:idx val="0"/>
            <c:bubble3D val="0"/>
            <c:spPr>
              <a:solidFill>
                <a:schemeClr val="tx2"/>
              </a:solidFill>
              <a:ln w="19050">
                <a:solidFill>
                  <a:schemeClr val="lt1"/>
                </a:solidFill>
              </a:ln>
              <a:effectLst/>
            </c:spPr>
          </c:dPt>
          <c:dPt>
            <c:idx val="1"/>
            <c:bubble3D val="0"/>
            <c:spPr>
              <a:solidFill>
                <a:schemeClr val="accent2"/>
              </a:solidFill>
              <a:ln w="19050">
                <a:solidFill>
                  <a:schemeClr val="lt1"/>
                </a:solidFill>
              </a:ln>
              <a:effectLst/>
            </c:spPr>
          </c:dPt>
          <c:dLbls>
            <c:dLbl>
              <c:idx val="0"/>
              <c:layout>
                <c:manualLayout>
                  <c:x val="-0.28677271759948925"/>
                  <c:y val="-2.763411802169841E-2"/>
                </c:manualLayout>
              </c:layout>
              <c:showLegendKey val="0"/>
              <c:showVal val="1"/>
              <c:showCatName val="0"/>
              <c:showSerName val="0"/>
              <c:showPercent val="1"/>
              <c:showBubbleSize val="0"/>
              <c:extLst>
                <c:ext xmlns:c15="http://schemas.microsoft.com/office/drawing/2012/chart" uri="{CE6537A1-D6FC-4f65-9D91-7224C49458BB}">
                  <c15:layout>
                    <c:manualLayout>
                      <c:w val="0.26486486486486488"/>
                      <c:h val="0.16314140801479965"/>
                    </c:manualLayout>
                  </c15:layout>
                </c:ext>
              </c:extLst>
            </c:dLbl>
            <c:dLbl>
              <c:idx val="1"/>
              <c:layout>
                <c:manualLayout>
                  <c:x val="5.2747925090444757E-2"/>
                  <c:y val="0.14553389212734241"/>
                </c:manualLayout>
              </c:layout>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bg1"/>
                      </a:solidFill>
                      <a:latin typeface="+mn-lt"/>
                      <a:ea typeface="+mn-ea"/>
                      <a:cs typeface="+mn-cs"/>
                    </a:defRPr>
                  </a:pPr>
                  <a:endParaRPr lang="en-US"/>
                </a:p>
              </c:txPr>
              <c:showLegendKey val="0"/>
              <c:showVal val="1"/>
              <c:showCatName val="0"/>
              <c:showSerName val="0"/>
              <c:showPercent val="1"/>
              <c:showBubbleSize val="0"/>
              <c:extLst>
                <c:ext xmlns:c15="http://schemas.microsoft.com/office/drawing/2012/chart" uri="{CE6537A1-D6FC-4f65-9D91-7224C49458BB}">
                  <c15:layout>
                    <c:manualLayout>
                      <c:w val="0.26036036036036031"/>
                      <c:h val="0.21540938014609309"/>
                    </c:manualLayout>
                  </c15:layout>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'Created Summary'!$A$4:$A$6</c:f>
              <c:strCache>
                <c:ptCount val="2"/>
                <c:pt idx="0">
                  <c:v>Distribution</c:v>
                </c:pt>
                <c:pt idx="1">
                  <c:v>Collections</c:v>
                </c:pt>
              </c:strCache>
            </c:strRef>
          </c:cat>
          <c:val>
            <c:numRef>
              <c:f>'Created Summary'!$B$4:$B$6</c:f>
              <c:numCache>
                <c:formatCode>_(* #,##0_);_(* \(#,##0\);_(* "-"??_);_(@_)</c:formatCode>
                <c:ptCount val="2"/>
                <c:pt idx="0">
                  <c:v>3253</c:v>
                </c:pt>
                <c:pt idx="1">
                  <c:v>1911</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6295413917854864"/>
          <c:y val="0.19114438564297578"/>
          <c:w val="0.36595410371000925"/>
          <c:h val="0.27277502290582145"/>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extLst>
    <c:ext xmlns:c14="http://schemas.microsoft.com/office/drawing/2007/8/2/chart" uri="{781A3756-C4B2-4CAC-9D66-4F8BD8637D16}">
      <c14:pivotOptions>
        <c14:dropZoneFilter val="1"/>
        <c14:dropZoneCategories val="1"/>
        <c14:dropZoneData val="1"/>
        <c14:dropZoneSeries val="1"/>
      </c14:pivotOptions>
    </c:ext>
  </c:extLst>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ctr" rtl="0">
              <a:defRPr lang="en-US" sz="1000" b="1" i="0" u="none" strike="noStrike" kern="1200" spc="0" baseline="0" dirty="0" smtClean="0">
                <a:solidFill>
                  <a:prstClr val="black">
                    <a:lumMod val="65000"/>
                    <a:lumOff val="35000"/>
                  </a:prstClr>
                </a:solidFill>
                <a:latin typeface="+mn-lt"/>
                <a:ea typeface="+mn-ea"/>
                <a:cs typeface="+mn-cs"/>
              </a:defRPr>
            </a:pPr>
            <a:r>
              <a:rPr lang="en-US" sz="1000" b="1" i="0" u="none" strike="noStrike" kern="1200" spc="0" baseline="0" dirty="0" smtClean="0">
                <a:solidFill>
                  <a:prstClr val="black">
                    <a:lumMod val="65000"/>
                    <a:lumOff val="35000"/>
                  </a:prstClr>
                </a:solidFill>
                <a:latin typeface="+mn-lt"/>
                <a:ea typeface="+mn-ea"/>
                <a:cs typeface="+mn-cs"/>
              </a:rPr>
              <a:t>Status of Service Requests, as of May 4, 2017 </a:t>
            </a:r>
          </a:p>
        </c:rich>
      </c:tx>
      <c:layout>
        <c:manualLayout>
          <c:xMode val="edge"/>
          <c:yMode val="edge"/>
          <c:x val="0.14181988718736604"/>
          <c:y val="3.0649997818344862E-2"/>
        </c:manualLayout>
      </c:layout>
      <c:overlay val="0"/>
      <c:spPr>
        <a:noFill/>
        <a:ln>
          <a:noFill/>
        </a:ln>
        <a:effectLst/>
      </c:spPr>
    </c:title>
    <c:autoTitleDeleted val="0"/>
    <c:plotArea>
      <c:layout/>
      <c:barChart>
        <c:barDir val="col"/>
        <c:grouping val="stacked"/>
        <c:varyColors val="0"/>
        <c:ser>
          <c:idx val="0"/>
          <c:order val="0"/>
          <c:tx>
            <c:strRef>
              <c:f>'Created Summary'!$F$45</c:f>
              <c:strCache>
                <c:ptCount val="1"/>
                <c:pt idx="0">
                  <c:v>Distribution</c:v>
                </c:pt>
              </c:strCache>
            </c:strRef>
          </c:tx>
          <c:spPr>
            <a:solidFill>
              <a:srgbClr val="005C82"/>
            </a:solidFill>
            <a:ln>
              <a:noFill/>
            </a:ln>
            <a:effectLst/>
          </c:spPr>
          <c:invertIfNegative val="0"/>
          <c:dLbls>
            <c:dLbl>
              <c:idx val="1"/>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dLbl>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'Created Summary'!$G$44:$J$44</c:f>
              <c:strCache>
                <c:ptCount val="4"/>
                <c:pt idx="0">
                  <c:v> Inspected</c:v>
                </c:pt>
                <c:pt idx="1">
                  <c:v>Uninspected</c:v>
                </c:pt>
                <c:pt idx="2">
                  <c:v>Resolved</c:v>
                </c:pt>
                <c:pt idx="3">
                  <c:v>Unresolved</c:v>
                </c:pt>
              </c:strCache>
            </c:strRef>
          </c:cat>
          <c:val>
            <c:numRef>
              <c:f>'Created Summary'!$G$45:$J$45</c:f>
              <c:numCache>
                <c:formatCode>General</c:formatCode>
                <c:ptCount val="4"/>
                <c:pt idx="0" formatCode="_(* #,##0_);_(* \(#,##0\);_(* &quot;-&quot;??_);_(@_)">
                  <c:v>2727</c:v>
                </c:pt>
                <c:pt idx="1">
                  <c:v>526</c:v>
                </c:pt>
                <c:pt idx="2" formatCode="_(* #,##0_);_(* \(#,##0\);_(* &quot;-&quot;??_);_(@_)">
                  <c:v>2112</c:v>
                </c:pt>
                <c:pt idx="3" formatCode="_(* #,##0_);_(* \(#,##0\);_(* &quot;-&quot;??_);_(@_)">
                  <c:v>1141</c:v>
                </c:pt>
              </c:numCache>
            </c:numRef>
          </c:val>
        </c:ser>
        <c:ser>
          <c:idx val="1"/>
          <c:order val="1"/>
          <c:tx>
            <c:strRef>
              <c:f>'Created Summary'!$F$46</c:f>
              <c:strCache>
                <c:ptCount val="1"/>
                <c:pt idx="0">
                  <c:v>Collections</c:v>
                </c:pt>
              </c:strCache>
            </c:strRef>
          </c:tx>
          <c:spPr>
            <a:solidFill>
              <a:srgbClr val="008374"/>
            </a:solidFill>
            <a:ln>
              <a:noFill/>
            </a:ln>
            <a:effectLst/>
          </c:spPr>
          <c:invertIfNegative val="0"/>
          <c:dLbls>
            <c:dLbl>
              <c:idx val="1"/>
              <c:spPr>
                <a:solidFill>
                  <a:srgbClr val="008374"/>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dLbl>
            <c:spPr>
              <a:solidFill>
                <a:srgbClr val="008374"/>
              </a:solid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'Created Summary'!$G$44:$J$44</c:f>
              <c:strCache>
                <c:ptCount val="4"/>
                <c:pt idx="0">
                  <c:v> Inspected</c:v>
                </c:pt>
                <c:pt idx="1">
                  <c:v>Uninspected</c:v>
                </c:pt>
                <c:pt idx="2">
                  <c:v>Resolved</c:v>
                </c:pt>
                <c:pt idx="3">
                  <c:v>Unresolved</c:v>
                </c:pt>
              </c:strCache>
            </c:strRef>
          </c:cat>
          <c:val>
            <c:numRef>
              <c:f>'Created Summary'!$G$46:$J$46</c:f>
              <c:numCache>
                <c:formatCode>_(* #,##0_);_(* \(#,##0\);_(* "-"??_);_(@_)</c:formatCode>
                <c:ptCount val="4"/>
                <c:pt idx="0">
                  <c:v>1591</c:v>
                </c:pt>
                <c:pt idx="1">
                  <c:v>320</c:v>
                </c:pt>
                <c:pt idx="2">
                  <c:v>1131</c:v>
                </c:pt>
                <c:pt idx="3">
                  <c:v>780</c:v>
                </c:pt>
              </c:numCache>
            </c:numRef>
          </c:val>
        </c:ser>
        <c:dLbls>
          <c:showLegendKey val="0"/>
          <c:showVal val="0"/>
          <c:showCatName val="0"/>
          <c:showSerName val="0"/>
          <c:showPercent val="0"/>
          <c:showBubbleSize val="0"/>
        </c:dLbls>
        <c:gapWidth val="130"/>
        <c:overlap val="100"/>
        <c:axId val="250669056"/>
        <c:axId val="250669616"/>
      </c:barChart>
      <c:catAx>
        <c:axId val="2506690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50669616"/>
        <c:crosses val="autoZero"/>
        <c:auto val="1"/>
        <c:lblAlgn val="ctr"/>
        <c:lblOffset val="100"/>
        <c:noMultiLvlLbl val="0"/>
      </c:catAx>
      <c:valAx>
        <c:axId val="250669616"/>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506690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2">
    <c:autoUpdate val="0"/>
  </c:externalData>
  <c:userShapes r:id="rId3"/>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dirty="0" smtClean="0"/>
              <a:t>CSTAT </a:t>
            </a:r>
            <a:r>
              <a:rPr lang="en-US" dirty="0"/>
              <a:t>Service </a:t>
            </a:r>
            <a:r>
              <a:rPr lang="en-US" dirty="0" smtClean="0"/>
              <a:t>Requests Inspected</a:t>
            </a:r>
            <a:endParaRPr lang="en-US" dirty="0"/>
          </a:p>
        </c:rich>
      </c:tx>
      <c:layout>
        <c:manualLayout>
          <c:xMode val="edge"/>
          <c:yMode val="edge"/>
          <c:x val="0.261666209335084"/>
          <c:y val="0"/>
        </c:manualLayout>
      </c:layout>
      <c:overlay val="0"/>
      <c:spPr>
        <a:noFill/>
        <a:ln>
          <a:noFill/>
        </a:ln>
        <a:effectLst/>
      </c:spPr>
    </c:title>
    <c:autoTitleDeleted val="0"/>
    <c:plotArea>
      <c:layout>
        <c:manualLayout>
          <c:layoutTarget val="inner"/>
          <c:xMode val="edge"/>
          <c:yMode val="edge"/>
          <c:x val="9.7633119595759904E-2"/>
          <c:y val="0.12763857948575599"/>
          <c:w val="0.80655874975888198"/>
          <c:h val="0.72526684487610604"/>
        </c:manualLayout>
      </c:layout>
      <c:barChart>
        <c:barDir val="col"/>
        <c:grouping val="stacked"/>
        <c:varyColors val="0"/>
        <c:ser>
          <c:idx val="0"/>
          <c:order val="0"/>
          <c:tx>
            <c:strRef>
              <c:f>Sheet2!$K$2</c:f>
              <c:strCache>
                <c:ptCount val="1"/>
                <c:pt idx="0">
                  <c:v>Inside SLA</c:v>
                </c:pt>
              </c:strCache>
            </c:strRef>
          </c:tx>
          <c:spPr>
            <a:solidFill>
              <a:schemeClr val="tx2"/>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cat>
            <c:strRef>
              <c:f>Sheet2!$J$3:$J$6</c:f>
              <c:strCache>
                <c:ptCount val="3"/>
                <c:pt idx="0">
                  <c:v>January</c:v>
                </c:pt>
                <c:pt idx="1">
                  <c:v>February</c:v>
                </c:pt>
                <c:pt idx="2">
                  <c:v>March</c:v>
                </c:pt>
              </c:strCache>
            </c:strRef>
          </c:cat>
          <c:val>
            <c:numRef>
              <c:f>Sheet2!$K$3:$K$6</c:f>
              <c:numCache>
                <c:formatCode>General</c:formatCode>
                <c:ptCount val="3"/>
                <c:pt idx="0">
                  <c:v>814</c:v>
                </c:pt>
                <c:pt idx="1">
                  <c:v>630</c:v>
                </c:pt>
                <c:pt idx="2">
                  <c:v>693</c:v>
                </c:pt>
              </c:numCache>
            </c:numRef>
          </c:val>
        </c:ser>
        <c:ser>
          <c:idx val="1"/>
          <c:order val="1"/>
          <c:tx>
            <c:strRef>
              <c:f>Sheet2!$L$2</c:f>
              <c:strCache>
                <c:ptCount val="1"/>
                <c:pt idx="0">
                  <c:v>Outside SLA</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cat>
            <c:strRef>
              <c:f>Sheet2!$J$3:$J$6</c:f>
              <c:strCache>
                <c:ptCount val="3"/>
                <c:pt idx="0">
                  <c:v>January</c:v>
                </c:pt>
                <c:pt idx="1">
                  <c:v>February</c:v>
                </c:pt>
                <c:pt idx="2">
                  <c:v>March</c:v>
                </c:pt>
              </c:strCache>
            </c:strRef>
          </c:cat>
          <c:val>
            <c:numRef>
              <c:f>Sheet2!$L$3:$L$6</c:f>
              <c:numCache>
                <c:formatCode>General</c:formatCode>
                <c:ptCount val="3"/>
                <c:pt idx="0">
                  <c:v>110</c:v>
                </c:pt>
                <c:pt idx="1">
                  <c:v>74</c:v>
                </c:pt>
                <c:pt idx="2">
                  <c:v>42</c:v>
                </c:pt>
              </c:numCache>
            </c:numRef>
          </c:val>
        </c:ser>
        <c:dLbls>
          <c:showLegendKey val="0"/>
          <c:showVal val="0"/>
          <c:showCatName val="0"/>
          <c:showSerName val="0"/>
          <c:showPercent val="0"/>
          <c:showBubbleSize val="0"/>
        </c:dLbls>
        <c:gapWidth val="269"/>
        <c:overlap val="100"/>
        <c:axId val="250674096"/>
        <c:axId val="250674656"/>
      </c:barChart>
      <c:lineChart>
        <c:grouping val="standard"/>
        <c:varyColors val="0"/>
        <c:ser>
          <c:idx val="3"/>
          <c:order val="2"/>
          <c:tx>
            <c:strRef>
              <c:f>Sheet2!$N$2</c:f>
              <c:strCache>
                <c:ptCount val="1"/>
                <c:pt idx="0">
                  <c:v>SLA %</c:v>
                </c:pt>
              </c:strCache>
            </c:strRef>
          </c:tx>
          <c:spPr>
            <a:ln w="34925" cap="rnd">
              <a:solidFill>
                <a:srgbClr val="FFD100"/>
              </a:solidFill>
              <a:round/>
            </a:ln>
            <a:effectLst>
              <a:outerShdw blurRad="57150" dist="19050" dir="5400000" algn="ctr" rotWithShape="0">
                <a:srgbClr val="000000">
                  <a:alpha val="63000"/>
                </a:srgbClr>
              </a:outerShdw>
            </a:effectLst>
          </c:spPr>
          <c:marker>
            <c:symbol val="none"/>
          </c:marker>
          <c:cat>
            <c:strRef>
              <c:f>Sheet2!$J$3:$J$6</c:f>
              <c:strCache>
                <c:ptCount val="3"/>
                <c:pt idx="0">
                  <c:v>January</c:v>
                </c:pt>
                <c:pt idx="1">
                  <c:v>February</c:v>
                </c:pt>
                <c:pt idx="2">
                  <c:v>March</c:v>
                </c:pt>
              </c:strCache>
            </c:strRef>
          </c:cat>
          <c:val>
            <c:numRef>
              <c:f>Sheet2!$N$3:$N$6</c:f>
              <c:numCache>
                <c:formatCode>0%</c:formatCode>
                <c:ptCount val="3"/>
                <c:pt idx="0">
                  <c:v>0.88095238095238093</c:v>
                </c:pt>
                <c:pt idx="1">
                  <c:v>0.89488636363636365</c:v>
                </c:pt>
                <c:pt idx="2">
                  <c:v>0.94285714285714284</c:v>
                </c:pt>
              </c:numCache>
            </c:numRef>
          </c:val>
          <c:smooth val="0"/>
        </c:ser>
        <c:dLbls>
          <c:showLegendKey val="0"/>
          <c:showVal val="0"/>
          <c:showCatName val="0"/>
          <c:showSerName val="0"/>
          <c:showPercent val="0"/>
          <c:showBubbleSize val="0"/>
        </c:dLbls>
        <c:marker val="1"/>
        <c:smooth val="0"/>
        <c:axId val="250675776"/>
        <c:axId val="250675216"/>
      </c:lineChart>
      <c:catAx>
        <c:axId val="250674096"/>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50674656"/>
        <c:crosses val="autoZero"/>
        <c:auto val="1"/>
        <c:lblAlgn val="ctr"/>
        <c:lblOffset val="100"/>
        <c:noMultiLvlLbl val="0"/>
      </c:catAx>
      <c:valAx>
        <c:axId val="25067465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dirty="0" smtClean="0"/>
                  <a:t>Number of Service</a:t>
                </a:r>
                <a:r>
                  <a:rPr lang="en-US" baseline="0" dirty="0" smtClean="0"/>
                  <a:t> Requests</a:t>
                </a:r>
                <a:endParaRPr lang="en-US" dirty="0"/>
              </a:p>
            </c:rich>
          </c:tx>
          <c:layout>
            <c:manualLayout>
              <c:xMode val="edge"/>
              <c:yMode val="edge"/>
              <c:x val="9.6277283428041292E-3"/>
              <c:y val="0.27622370514454198"/>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50674096"/>
        <c:crosses val="autoZero"/>
        <c:crossBetween val="between"/>
      </c:valAx>
      <c:valAx>
        <c:axId val="250675216"/>
        <c:scaling>
          <c:orientation val="minMax"/>
        </c:scaling>
        <c:delete val="0"/>
        <c:axPos val="r"/>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dirty="0" smtClean="0"/>
                  <a:t>Percent Inspected within SLA</a:t>
                </a:r>
                <a:endParaRPr lang="en-US" dirty="0"/>
              </a:p>
            </c:rich>
          </c:tx>
          <c:layout>
            <c:manualLayout>
              <c:xMode val="edge"/>
              <c:yMode val="edge"/>
              <c:x val="0.96729453101061003"/>
              <c:y val="0.29808343524412001"/>
            </c:manualLayout>
          </c:layout>
          <c:overlay val="0"/>
          <c:spPr>
            <a:noFill/>
            <a:ln>
              <a:noFill/>
            </a:ln>
            <a:effectLst/>
          </c:sp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50675776"/>
        <c:crosses val="max"/>
        <c:crossBetween val="between"/>
      </c:valAx>
      <c:catAx>
        <c:axId val="250675776"/>
        <c:scaling>
          <c:orientation val="minMax"/>
        </c:scaling>
        <c:delete val="1"/>
        <c:axPos val="b"/>
        <c:numFmt formatCode="General" sourceLinked="1"/>
        <c:majorTickMark val="none"/>
        <c:minorTickMark val="none"/>
        <c:tickLblPos val="nextTo"/>
        <c:crossAx val="250675216"/>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chemeClr val="tx1">
          <a:lumMod val="50000"/>
          <a:lumOff val="50000"/>
          <a:alpha val="33000"/>
        </a:schemeClr>
      </a:solidFill>
    </a:ln>
    <a:effectLst/>
  </c:spPr>
  <c:txPr>
    <a:bodyPr/>
    <a:lstStyle/>
    <a:p>
      <a:pPr>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image" Target="../media/image33.emf"/></Relationships>
</file>

<file path=ppt/drawings/drawing1.xml><?xml version="1.0" encoding="utf-8"?>
<c:userShapes xmlns:c="http://schemas.openxmlformats.org/drawingml/2006/chart">
  <cdr:relSizeAnchor xmlns:cdr="http://schemas.openxmlformats.org/drawingml/2006/chartDrawing">
    <cdr:from>
      <cdr:x>0.21333</cdr:x>
      <cdr:y>0.17011</cdr:y>
    </cdr:from>
    <cdr:to>
      <cdr:x>0.30133</cdr:x>
      <cdr:y>0.22425</cdr:y>
    </cdr:to>
    <cdr:sp macro="" textlink="">
      <cdr:nvSpPr>
        <cdr:cNvPr id="2" name="TextBox 1"/>
        <cdr:cNvSpPr txBox="1"/>
      </cdr:nvSpPr>
      <cdr:spPr>
        <a:xfrm xmlns:a="http://schemas.openxmlformats.org/drawingml/2006/main">
          <a:off x="677333" y="452240"/>
          <a:ext cx="279400" cy="14393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0.19467</cdr:x>
      <cdr:y>0.14945</cdr:y>
    </cdr:from>
    <cdr:to>
      <cdr:x>0.31467</cdr:x>
      <cdr:y>0.25291</cdr:y>
    </cdr:to>
    <cdr:sp macro="" textlink="">
      <cdr:nvSpPr>
        <cdr:cNvPr id="3" name="TextBox 2"/>
        <cdr:cNvSpPr txBox="1"/>
      </cdr:nvSpPr>
      <cdr:spPr>
        <a:xfrm xmlns:a="http://schemas.openxmlformats.org/drawingml/2006/main">
          <a:off x="618067" y="397305"/>
          <a:ext cx="381000" cy="27506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900" b="1" dirty="0" smtClean="0"/>
            <a:t>86%</a:t>
          </a:r>
          <a:endParaRPr lang="en-US" sz="900" b="1" dirty="0"/>
        </a:p>
      </cdr:txBody>
    </cdr:sp>
  </cdr:relSizeAnchor>
  <cdr:relSizeAnchor xmlns:cdr="http://schemas.openxmlformats.org/drawingml/2006/chartDrawing">
    <cdr:from>
      <cdr:x>0.392</cdr:x>
      <cdr:y>0.58575</cdr:y>
    </cdr:from>
    <cdr:to>
      <cdr:x>0.512</cdr:x>
      <cdr:y>0.68922</cdr:y>
    </cdr:to>
    <cdr:sp macro="" textlink="">
      <cdr:nvSpPr>
        <cdr:cNvPr id="4" name="TextBox 1"/>
        <cdr:cNvSpPr txBox="1"/>
      </cdr:nvSpPr>
      <cdr:spPr>
        <a:xfrm xmlns:a="http://schemas.openxmlformats.org/drawingml/2006/main">
          <a:off x="1244599" y="1557239"/>
          <a:ext cx="381000" cy="27506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900" b="1" dirty="0" smtClean="0"/>
            <a:t>14%</a:t>
          </a:r>
          <a:endParaRPr lang="en-US" sz="900" b="1" dirty="0"/>
        </a:p>
      </cdr:txBody>
    </cdr:sp>
  </cdr:relSizeAnchor>
  <cdr:relSizeAnchor xmlns:cdr="http://schemas.openxmlformats.org/drawingml/2006/chartDrawing">
    <cdr:from>
      <cdr:x>0.59733</cdr:x>
      <cdr:y>0.28002</cdr:y>
    </cdr:from>
    <cdr:to>
      <cdr:x>0.71733</cdr:x>
      <cdr:y>0.38348</cdr:y>
    </cdr:to>
    <cdr:sp macro="" textlink="">
      <cdr:nvSpPr>
        <cdr:cNvPr id="5" name="TextBox 1"/>
        <cdr:cNvSpPr txBox="1"/>
      </cdr:nvSpPr>
      <cdr:spPr>
        <a:xfrm xmlns:a="http://schemas.openxmlformats.org/drawingml/2006/main">
          <a:off x="1896533" y="744438"/>
          <a:ext cx="381000" cy="27506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900" b="1" dirty="0" smtClean="0"/>
            <a:t>63%</a:t>
          </a:r>
          <a:endParaRPr lang="en-US" sz="900" b="1" dirty="0"/>
        </a:p>
      </cdr:txBody>
    </cdr:sp>
  </cdr:relSizeAnchor>
  <cdr:relSizeAnchor xmlns:cdr="http://schemas.openxmlformats.org/drawingml/2006/chartDrawing">
    <cdr:from>
      <cdr:x>0.792</cdr:x>
      <cdr:y>0.44562</cdr:y>
    </cdr:from>
    <cdr:to>
      <cdr:x>0.912</cdr:x>
      <cdr:y>0.54909</cdr:y>
    </cdr:to>
    <cdr:sp macro="" textlink="">
      <cdr:nvSpPr>
        <cdr:cNvPr id="6" name="TextBox 1"/>
        <cdr:cNvSpPr txBox="1"/>
      </cdr:nvSpPr>
      <cdr:spPr>
        <a:xfrm xmlns:a="http://schemas.openxmlformats.org/drawingml/2006/main">
          <a:off x="2514601" y="1184705"/>
          <a:ext cx="381000" cy="27506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900" b="1" dirty="0" smtClean="0"/>
            <a:t>37%</a:t>
          </a:r>
          <a:endParaRPr lang="en-US" sz="900" b="1" dirty="0"/>
        </a:p>
      </cdr:txBody>
    </cdr:sp>
  </cdr:relSizeAnchor>
</c:userShapes>
</file>

<file path=ppt/drawings/drawing2.xml><?xml version="1.0" encoding="utf-8"?>
<c:userShapes xmlns:c="http://schemas.openxmlformats.org/drawingml/2006/chart">
  <cdr:relSizeAnchor xmlns:cdr="http://schemas.openxmlformats.org/drawingml/2006/chartDrawing">
    <cdr:from>
      <cdr:x>0.2146</cdr:x>
      <cdr:y>0.01559</cdr:y>
    </cdr:from>
    <cdr:to>
      <cdr:x>0.84226</cdr:x>
      <cdr:y>0.08393</cdr:y>
    </cdr:to>
    <cdr:sp macro="" textlink="">
      <cdr:nvSpPr>
        <cdr:cNvPr id="2" name="TextBox 1"/>
        <cdr:cNvSpPr txBox="1"/>
      </cdr:nvSpPr>
      <cdr:spPr>
        <a:xfrm xmlns:a="http://schemas.openxmlformats.org/drawingml/2006/main">
          <a:off x="1147313" y="64944"/>
          <a:ext cx="3355676" cy="28467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0.21783</cdr:x>
      <cdr:y>0.03762</cdr:y>
    </cdr:from>
    <cdr:to>
      <cdr:x>0.64218</cdr:x>
      <cdr:y>0.10464</cdr:y>
    </cdr:to>
    <cdr:sp macro="" textlink="">
      <cdr:nvSpPr>
        <cdr:cNvPr id="3" name="TextBox 2"/>
        <cdr:cNvSpPr txBox="1"/>
      </cdr:nvSpPr>
      <cdr:spPr>
        <a:xfrm xmlns:a="http://schemas.openxmlformats.org/drawingml/2006/main">
          <a:off x="1164566" y="156707"/>
          <a:ext cx="2268747" cy="27917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3.xml><?xml version="1.0" encoding="utf-8"?>
<c:userShapes xmlns:c="http://schemas.openxmlformats.org/drawingml/2006/chart">
  <cdr:relSizeAnchor xmlns:cdr="http://schemas.openxmlformats.org/drawingml/2006/chartDrawing">
    <cdr:from>
      <cdr:x>0.74885</cdr:x>
      <cdr:y>0.89114</cdr:y>
    </cdr:from>
    <cdr:to>
      <cdr:x>0.86194</cdr:x>
      <cdr:y>0.92115</cdr:y>
    </cdr:to>
    <cdr:cxnSp macro="">
      <cdr:nvCxnSpPr>
        <cdr:cNvPr id="3" name="Straight Connector 2"/>
        <cdr:cNvCxnSpPr/>
      </cdr:nvCxnSpPr>
      <cdr:spPr>
        <a:xfrm xmlns:a="http://schemas.openxmlformats.org/drawingml/2006/main" flipV="1">
          <a:off x="3081356" y="2240849"/>
          <a:ext cx="465343" cy="75463"/>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0.48731</cdr:x>
      <cdr:y>0.39695</cdr:y>
    </cdr:from>
    <cdr:to>
      <cdr:x>0.61926</cdr:x>
      <cdr:y>0.49486</cdr:y>
    </cdr:to>
    <cdr:sp macro="" textlink="">
      <cdr:nvSpPr>
        <cdr:cNvPr id="4" name="TextBox 36"/>
        <cdr:cNvSpPr txBox="1"/>
      </cdr:nvSpPr>
      <cdr:spPr>
        <a:xfrm xmlns:a="http://schemas.openxmlformats.org/drawingml/2006/main">
          <a:off x="2005203" y="998161"/>
          <a:ext cx="542925" cy="246221"/>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US" sz="1000" dirty="0" smtClean="0">
              <a:latin typeface="+mn-lt"/>
            </a:rPr>
            <a:t>$11.1</a:t>
          </a:r>
          <a:endParaRPr lang="en-US" sz="1000" dirty="0">
            <a:latin typeface="+mn-lt"/>
          </a:endParaRPr>
        </a:p>
      </cdr:txBody>
    </cdr:sp>
  </cdr:relSizeAnchor>
  <cdr:relSizeAnchor xmlns:cdr="http://schemas.openxmlformats.org/drawingml/2006/chartDrawing">
    <cdr:from>
      <cdr:x>0.75037</cdr:x>
      <cdr:y>0.52849</cdr:y>
    </cdr:from>
    <cdr:to>
      <cdr:x>0.76889</cdr:x>
      <cdr:y>0.63879</cdr:y>
    </cdr:to>
    <cdr:sp macro="" textlink="">
      <cdr:nvSpPr>
        <cdr:cNvPr id="5" name="Right Brace 4"/>
        <cdr:cNvSpPr/>
      </cdr:nvSpPr>
      <cdr:spPr>
        <a:xfrm xmlns:a="http://schemas.openxmlformats.org/drawingml/2006/main">
          <a:off x="3087624" y="1328939"/>
          <a:ext cx="76200" cy="277357"/>
        </a:xfrm>
        <a:prstGeom xmlns:a="http://schemas.openxmlformats.org/drawingml/2006/main" prst="rightBrac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rtlCol="0" anchor="ct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algn="ctr"/>
          <a:endParaRPr lang="en-US" dirty="0"/>
        </a:p>
      </cdr:txBody>
    </cdr:sp>
  </cdr:relSizeAnchor>
  <cdr:relSizeAnchor xmlns:cdr="http://schemas.openxmlformats.org/drawingml/2006/chartDrawing">
    <cdr:from>
      <cdr:x>0.76869</cdr:x>
      <cdr:y>0.56003</cdr:y>
    </cdr:from>
    <cdr:to>
      <cdr:x>0.9833</cdr:x>
      <cdr:y>0.65038</cdr:y>
    </cdr:to>
    <cdr:sp macro="" textlink="">
      <cdr:nvSpPr>
        <cdr:cNvPr id="6" name="TextBox 31"/>
        <cdr:cNvSpPr txBox="1"/>
      </cdr:nvSpPr>
      <cdr:spPr>
        <a:xfrm xmlns:a="http://schemas.openxmlformats.org/drawingml/2006/main">
          <a:off x="3189851" y="1335389"/>
          <a:ext cx="890573" cy="215444"/>
        </a:xfrm>
        <a:prstGeom xmlns:a="http://schemas.openxmlformats.org/drawingml/2006/main" prst="rect">
          <a:avLst/>
        </a:prstGeom>
        <a:ln xmlns:a="http://schemas.openxmlformats.org/drawingml/2006/main" w="9525"/>
      </cdr:spPr>
      <cdr:style>
        <a:lnRef xmlns:a="http://schemas.openxmlformats.org/drawingml/2006/main" idx="2">
          <a:schemeClr val="dk1"/>
        </a:lnRef>
        <a:fillRef xmlns:a="http://schemas.openxmlformats.org/drawingml/2006/main" idx="1">
          <a:schemeClr val="lt1"/>
        </a:fillRef>
        <a:effectRef xmlns:a="http://schemas.openxmlformats.org/drawingml/2006/main" idx="0">
          <a:schemeClr val="dk1"/>
        </a:effectRef>
        <a:fontRef xmlns:a="http://schemas.openxmlformats.org/drawingml/2006/main" idx="minor">
          <a:schemeClr val="dk1"/>
        </a:fontRef>
      </cdr:style>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xmlns:a="http://schemas.openxmlformats.org/drawingml/2006/main">
          <a:r>
            <a:rPr lang="en-US" sz="800" dirty="0" smtClean="0"/>
            <a:t>255 accounts </a:t>
          </a:r>
          <a:endParaRPr lang="en-US" sz="800" dirty="0"/>
        </a:p>
      </cdr:txBody>
    </cdr:sp>
  </cdr:relSizeAnchor>
  <cdr:relSizeAnchor xmlns:cdr="http://schemas.openxmlformats.org/drawingml/2006/chartDrawing">
    <cdr:from>
      <cdr:x>0.74567</cdr:x>
      <cdr:y>0.76298</cdr:y>
    </cdr:from>
    <cdr:to>
      <cdr:x>0.86667</cdr:x>
      <cdr:y>0.86846</cdr:y>
    </cdr:to>
    <cdr:cxnSp macro="">
      <cdr:nvCxnSpPr>
        <cdr:cNvPr id="7" name="Straight Connector 6"/>
        <cdr:cNvCxnSpPr/>
      </cdr:nvCxnSpPr>
      <cdr:spPr>
        <a:xfrm xmlns:a="http://schemas.openxmlformats.org/drawingml/2006/main" flipV="1">
          <a:off x="3068301" y="1918597"/>
          <a:ext cx="497859" cy="265242"/>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userShapes>
</file>

<file path=ppt/drawings/drawing4.xml><?xml version="1.0" encoding="utf-8"?>
<c:userShapes xmlns:c="http://schemas.openxmlformats.org/drawingml/2006/chart">
  <cdr:relSizeAnchor xmlns:cdr="http://schemas.openxmlformats.org/drawingml/2006/chartDrawing">
    <cdr:from>
      <cdr:x>0.71845</cdr:x>
      <cdr:y>0.72989</cdr:y>
    </cdr:from>
    <cdr:to>
      <cdr:x>0.82625</cdr:x>
      <cdr:y>0.84202</cdr:y>
    </cdr:to>
    <cdr:cxnSp macro="">
      <cdr:nvCxnSpPr>
        <cdr:cNvPr id="5" name="Straight Connector 4"/>
        <cdr:cNvCxnSpPr/>
      </cdr:nvCxnSpPr>
      <cdr:spPr>
        <a:xfrm xmlns:a="http://schemas.openxmlformats.org/drawingml/2006/main" flipV="1">
          <a:off x="2956275" y="1835388"/>
          <a:ext cx="443576" cy="281962"/>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0.71717</cdr:x>
      <cdr:y>0.83135</cdr:y>
    </cdr:from>
    <cdr:to>
      <cdr:x>0.82496</cdr:x>
      <cdr:y>0.86934</cdr:y>
    </cdr:to>
    <cdr:cxnSp macro="">
      <cdr:nvCxnSpPr>
        <cdr:cNvPr id="7" name="Straight Connector 6"/>
        <cdr:cNvCxnSpPr/>
      </cdr:nvCxnSpPr>
      <cdr:spPr>
        <a:xfrm xmlns:a="http://schemas.openxmlformats.org/drawingml/2006/main" flipV="1">
          <a:off x="2951004" y="2090516"/>
          <a:ext cx="443534" cy="95529"/>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0.45089</cdr:x>
      <cdr:y>0.15763</cdr:y>
    </cdr:from>
    <cdr:to>
      <cdr:x>0.67311</cdr:x>
      <cdr:y>0.25462</cdr:y>
    </cdr:to>
    <cdr:sp macro="" textlink="">
      <cdr:nvSpPr>
        <cdr:cNvPr id="11" name="TextBox 10"/>
        <cdr:cNvSpPr txBox="1"/>
      </cdr:nvSpPr>
      <cdr:spPr>
        <a:xfrm xmlns:a="http://schemas.openxmlformats.org/drawingml/2006/main">
          <a:off x="1855316" y="396386"/>
          <a:ext cx="914400" cy="24386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0.47919</cdr:x>
      <cdr:y>0.12315</cdr:y>
    </cdr:from>
    <cdr:to>
      <cdr:x>0.61113</cdr:x>
      <cdr:y>0.20883</cdr:y>
    </cdr:to>
    <cdr:sp macro="" textlink="">
      <cdr:nvSpPr>
        <cdr:cNvPr id="12" name="TextBox 25"/>
        <cdr:cNvSpPr txBox="1"/>
      </cdr:nvSpPr>
      <cdr:spPr>
        <a:xfrm xmlns:a="http://schemas.openxmlformats.org/drawingml/2006/main">
          <a:off x="1971765" y="309684"/>
          <a:ext cx="542907" cy="21544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US" sz="800" dirty="0" smtClean="0">
              <a:latin typeface="Calibri" panose="020F0502020204030204" pitchFamily="34" charset="0"/>
            </a:rPr>
            <a:t>$46.8</a:t>
          </a:r>
          <a:endParaRPr lang="en-US" sz="800" dirty="0">
            <a:latin typeface="Calibri" panose="020F0502020204030204" pitchFamily="34" charset="0"/>
          </a:endParaRPr>
        </a:p>
      </cdr:txBody>
    </cdr:sp>
  </cdr:relSizeAnchor>
</c:userShapes>
</file>

<file path=ppt/drawings/drawing5.xml><?xml version="1.0" encoding="utf-8"?>
<c:userShapes xmlns:c="http://schemas.openxmlformats.org/drawingml/2006/chart">
  <cdr:relSizeAnchor xmlns:cdr="http://schemas.openxmlformats.org/drawingml/2006/chartDrawing">
    <cdr:from>
      <cdr:x>0.71181</cdr:x>
      <cdr:y>0.75644</cdr:y>
    </cdr:from>
    <cdr:to>
      <cdr:x>0.7723</cdr:x>
      <cdr:y>0.80492</cdr:y>
    </cdr:to>
    <cdr:cxnSp macro="">
      <cdr:nvCxnSpPr>
        <cdr:cNvPr id="3" name="Straight Connector 2"/>
        <cdr:cNvCxnSpPr/>
      </cdr:nvCxnSpPr>
      <cdr:spPr>
        <a:xfrm xmlns:a="http://schemas.openxmlformats.org/drawingml/2006/main" flipV="1">
          <a:off x="2928956" y="1902145"/>
          <a:ext cx="248904" cy="121908"/>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0.70819</cdr:x>
      <cdr:y>0.83921</cdr:y>
    </cdr:from>
    <cdr:to>
      <cdr:x>0.84507</cdr:x>
      <cdr:y>0.85306</cdr:y>
    </cdr:to>
    <cdr:cxnSp macro="">
      <cdr:nvCxnSpPr>
        <cdr:cNvPr id="5" name="Straight Connector 4"/>
        <cdr:cNvCxnSpPr/>
      </cdr:nvCxnSpPr>
      <cdr:spPr>
        <a:xfrm xmlns:a="http://schemas.openxmlformats.org/drawingml/2006/main" flipV="1">
          <a:off x="2914077" y="2110277"/>
          <a:ext cx="563234" cy="34828"/>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0.71158</cdr:x>
      <cdr:y>0.59327</cdr:y>
    </cdr:from>
    <cdr:to>
      <cdr:x>0.72741</cdr:x>
      <cdr:y>0.67443</cdr:y>
    </cdr:to>
    <cdr:sp macro="" textlink="">
      <cdr:nvSpPr>
        <cdr:cNvPr id="4" name="Right Brace 3"/>
        <cdr:cNvSpPr/>
      </cdr:nvSpPr>
      <cdr:spPr>
        <a:xfrm xmlns:a="http://schemas.openxmlformats.org/drawingml/2006/main">
          <a:off x="2928006" y="1491837"/>
          <a:ext cx="65130" cy="204085"/>
        </a:xfrm>
        <a:prstGeom xmlns:a="http://schemas.openxmlformats.org/drawingml/2006/main" prst="rightBrac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rtlCol="0" anchor="ct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algn="ctr"/>
          <a:endParaRPr lang="en-US" dirty="0"/>
        </a:p>
      </cdr:txBody>
    </cdr:sp>
  </cdr:relSizeAnchor>
  <cdr:relSizeAnchor xmlns:cdr="http://schemas.openxmlformats.org/drawingml/2006/chartDrawing">
    <cdr:from>
      <cdr:x>0.72741</cdr:x>
      <cdr:y>0.57478</cdr:y>
    </cdr:from>
    <cdr:to>
      <cdr:x>0.98667</cdr:x>
      <cdr:y>0.67269</cdr:y>
    </cdr:to>
    <cdr:sp macro="" textlink="">
      <cdr:nvSpPr>
        <cdr:cNvPr id="6" name="TextBox 34"/>
        <cdr:cNvSpPr txBox="1"/>
      </cdr:nvSpPr>
      <cdr:spPr>
        <a:xfrm xmlns:a="http://schemas.openxmlformats.org/drawingml/2006/main">
          <a:off x="2993137" y="1445332"/>
          <a:ext cx="1066799" cy="246221"/>
        </a:xfrm>
        <a:prstGeom xmlns:a="http://schemas.openxmlformats.org/drawingml/2006/main" prst="rect">
          <a:avLst/>
        </a:prstGeom>
        <a:ln xmlns:a="http://schemas.openxmlformats.org/drawingml/2006/main" w="9525"/>
      </cdr:spPr>
      <cdr:style>
        <a:lnRef xmlns:a="http://schemas.openxmlformats.org/drawingml/2006/main" idx="2">
          <a:schemeClr val="dk1"/>
        </a:lnRef>
        <a:fillRef xmlns:a="http://schemas.openxmlformats.org/drawingml/2006/main" idx="1">
          <a:schemeClr val="lt1"/>
        </a:fillRef>
        <a:effectRef xmlns:a="http://schemas.openxmlformats.org/drawingml/2006/main" idx="0">
          <a:schemeClr val="dk1"/>
        </a:effectRef>
        <a:fontRef xmlns:a="http://schemas.openxmlformats.org/drawingml/2006/main" idx="minor">
          <a:schemeClr val="dk1"/>
        </a:fontRef>
      </cdr:style>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xmlns:a="http://schemas.openxmlformats.org/drawingml/2006/main">
          <a:r>
            <a:rPr lang="en-US" sz="1000" dirty="0" smtClean="0"/>
            <a:t> </a:t>
          </a:r>
          <a:r>
            <a:rPr lang="en-US" sz="800" dirty="0" smtClean="0">
              <a:latin typeface="Calibri" panose="020F0502020204030204" pitchFamily="34" charset="0"/>
            </a:rPr>
            <a:t>75 accounts </a:t>
          </a:r>
          <a:endParaRPr lang="en-US" sz="800" dirty="0">
            <a:latin typeface="Calibri" panose="020F0502020204030204" pitchFamily="34"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9A97A0E-54CD-473A-9CD2-38F223CE4E27}" type="datetimeFigureOut">
              <a:rPr lang="en-US" smtClean="0"/>
              <a:t>5/9/2017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4AF9CCB-1773-498C-BEA7-9D5CCECC54C2}" type="slidenum">
              <a:rPr lang="en-US" smtClean="0"/>
              <a:t>‹#›</a:t>
            </a:fld>
            <a:endParaRPr lang="en-US"/>
          </a:p>
        </p:txBody>
      </p:sp>
    </p:spTree>
    <p:extLst>
      <p:ext uri="{BB962C8B-B14F-4D97-AF65-F5344CB8AC3E}">
        <p14:creationId xmlns:p14="http://schemas.microsoft.com/office/powerpoint/2010/main" val="5703036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5424" y="685488"/>
            <a:ext cx="4547152"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DF10427-3FC5-7946-9487-6DCC1B0D4E86}"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314326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5424" y="685488"/>
            <a:ext cx="4547152"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F10427-3FC5-7946-9487-6DCC1B0D4E86}"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3143262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5424" y="685488"/>
            <a:ext cx="4547152"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F10427-3FC5-7946-9487-6DCC1B0D4E86}"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3143262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5424" y="685488"/>
            <a:ext cx="4547152"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F10427-3FC5-7946-9487-6DCC1B0D4E86}"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3143262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F10427-3FC5-7946-9487-6DCC1B0D4E86}"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40942910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6" name="Title 1"/>
          <p:cNvSpPr>
            <a:spLocks noGrp="1"/>
          </p:cNvSpPr>
          <p:nvPr>
            <p:ph type="ctrTitle"/>
          </p:nvPr>
        </p:nvSpPr>
        <p:spPr>
          <a:xfrm>
            <a:off x="685800" y="2763308"/>
            <a:ext cx="7772400" cy="1470025"/>
          </a:xfrm>
        </p:spPr>
        <p:txBody>
          <a:bodyPr/>
          <a:lstStyle>
            <a:lvl1pPr>
              <a:defRPr sz="4000">
                <a:solidFill>
                  <a:schemeClr val="tx1"/>
                </a:solidFill>
                <a:latin typeface="+mj-lt"/>
              </a:defRPr>
            </a:lvl1pPr>
          </a:lstStyle>
          <a:p>
            <a:r>
              <a:rPr lang="en-US" smtClean="0"/>
              <a:t>Click to edit Master title style</a:t>
            </a:r>
            <a:endParaRPr lang="en-US" dirty="0"/>
          </a:p>
        </p:txBody>
      </p:sp>
      <p:sp>
        <p:nvSpPr>
          <p:cNvPr id="17" name="Subtitle 2"/>
          <p:cNvSpPr>
            <a:spLocks noGrp="1"/>
          </p:cNvSpPr>
          <p:nvPr>
            <p:ph type="subTitle" idx="1"/>
          </p:nvPr>
        </p:nvSpPr>
        <p:spPr>
          <a:xfrm>
            <a:off x="1371600" y="4404783"/>
            <a:ext cx="6400800" cy="1056217"/>
          </a:xfrm>
        </p:spPr>
        <p:txBody>
          <a:bodyPr/>
          <a:lstStyle>
            <a:lvl1pPr algn="ctr">
              <a:defRPr lang="en-US" sz="1800" b="0" i="0" u="none" kern="1200" dirty="0" smtClean="0">
                <a:solidFill>
                  <a:schemeClr val="tx1"/>
                </a:solidFill>
                <a:latin typeface="+mj-lt"/>
                <a:ea typeface="ＭＳ Ｐゴシック" charset="0"/>
                <a:cs typeface="Avenir Book" charset="0"/>
              </a:defRPr>
            </a:lvl1pPr>
          </a:lstStyle>
          <a:p>
            <a:r>
              <a:rPr lang="en-US" smtClean="0"/>
              <a:t>Click to edit Master subtitle style</a:t>
            </a:r>
            <a:endParaRPr lang="en-US" dirty="0"/>
          </a:p>
        </p:txBody>
      </p:sp>
      <p:sp>
        <p:nvSpPr>
          <p:cNvPr id="7" name="Rectangle 6"/>
          <p:cNvSpPr/>
          <p:nvPr userDrawn="1"/>
        </p:nvSpPr>
        <p:spPr>
          <a:xfrm>
            <a:off x="8216900" y="6483350"/>
            <a:ext cx="552450" cy="2603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Tree>
    <p:extLst>
      <p:ext uri="{BB962C8B-B14F-4D97-AF65-F5344CB8AC3E}">
        <p14:creationId xmlns:p14="http://schemas.microsoft.com/office/powerpoint/2010/main" val="22870615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065697" cy="824434"/>
          </a:xfrm>
        </p:spPr>
        <p:txBody>
          <a:bodyPr>
            <a:normAutofit/>
          </a:bodyPr>
          <a:lstStyle>
            <a:lvl1pPr algn="l">
              <a:defRPr sz="32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1408439"/>
            <a:ext cx="8229600" cy="49824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8" name="Straight Connector 7"/>
          <p:cNvCxnSpPr/>
          <p:nvPr userDrawn="1"/>
        </p:nvCxnSpPr>
        <p:spPr>
          <a:xfrm>
            <a:off x="457200" y="1242550"/>
            <a:ext cx="8308258" cy="0"/>
          </a:xfrm>
          <a:prstGeom prst="line">
            <a:avLst/>
          </a:prstGeom>
          <a:ln w="38100" cap="rnd" cmpd="sng">
            <a:solidFill>
              <a:schemeClr val="tx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731581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5" name="Rectangle 4"/>
          <p:cNvSpPr/>
          <p:nvPr userDrawn="1"/>
        </p:nvSpPr>
        <p:spPr>
          <a:xfrm>
            <a:off x="0" y="0"/>
            <a:ext cx="3147237" cy="37214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defTabSz="457200"/>
            <a:endParaRPr lang="en-US" b="1" dirty="0">
              <a:solidFill>
                <a:prstClr val="white"/>
              </a:solidFill>
            </a:endParaRPr>
          </a:p>
        </p:txBody>
      </p:sp>
      <p:sp>
        <p:nvSpPr>
          <p:cNvPr id="2" name="Title 1"/>
          <p:cNvSpPr>
            <a:spLocks noGrp="1"/>
          </p:cNvSpPr>
          <p:nvPr>
            <p:ph type="title"/>
          </p:nvPr>
        </p:nvSpPr>
        <p:spPr>
          <a:xfrm>
            <a:off x="457200" y="274638"/>
            <a:ext cx="7065697" cy="824434"/>
          </a:xfrm>
        </p:spPr>
        <p:txBody>
          <a:bodyPr>
            <a:normAutofit/>
          </a:bodyPr>
          <a:lstStyle>
            <a:lvl1pPr algn="l">
              <a:defRPr sz="32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1408439"/>
            <a:ext cx="8229600" cy="49824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8" name="Straight Connector 7"/>
          <p:cNvCxnSpPr/>
          <p:nvPr userDrawn="1"/>
        </p:nvCxnSpPr>
        <p:spPr>
          <a:xfrm>
            <a:off x="457200" y="1242550"/>
            <a:ext cx="8308258" cy="0"/>
          </a:xfrm>
          <a:prstGeom prst="line">
            <a:avLst/>
          </a:prstGeom>
          <a:ln w="38100" cap="rnd" cmpd="sng">
            <a:solidFill>
              <a:schemeClr val="tx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9130535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2335897"/>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840716"/>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08093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8" name="Date Placeholder 3"/>
          <p:cNvSpPr txBox="1">
            <a:spLocks/>
          </p:cNvSpPr>
          <p:nvPr userDrawn="1"/>
        </p:nvSpPr>
        <p:spPr>
          <a:xfrm>
            <a:off x="457200" y="6504477"/>
            <a:ext cx="1797050" cy="195092"/>
          </a:xfrm>
          <a:prstGeom prst="rect">
            <a:avLst/>
          </a:prstGeom>
        </p:spPr>
        <p:txBody>
          <a:bodyPr vert="horz" lIns="91440" tIns="45720" rIns="91440" bIns="45720" rtlCol="0" anchor="ctr"/>
          <a:lstStyle>
            <a:defPPr>
              <a:defRPr lang="en-US"/>
            </a:defPPr>
            <a:lvl1pPr marL="0" algn="l" defTabSz="457200" rtl="0" eaLnBrk="1" latinLnBrk="0" hangingPunct="1">
              <a:defRPr sz="11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6DD7DC-33F5-5645-B7A8-42391622AC84}" type="datetime1">
              <a:rPr lang="en-US" smtClean="0">
                <a:solidFill>
                  <a:prstClr val="black"/>
                </a:solidFill>
              </a:rPr>
              <a:pPr/>
              <a:t>5/9/2017</a:t>
            </a:fld>
            <a:endParaRPr lang="en-US" dirty="0">
              <a:solidFill>
                <a:prstClr val="black"/>
              </a:solidFill>
            </a:endParaRPr>
          </a:p>
        </p:txBody>
      </p:sp>
      <p:sp>
        <p:nvSpPr>
          <p:cNvPr id="19" name="Slide Number Placeholder 5"/>
          <p:cNvSpPr txBox="1">
            <a:spLocks/>
          </p:cNvSpPr>
          <p:nvPr/>
        </p:nvSpPr>
        <p:spPr>
          <a:xfrm>
            <a:off x="8016142" y="6504477"/>
            <a:ext cx="768350" cy="195092"/>
          </a:xfrm>
          <a:prstGeom prst="rect">
            <a:avLst/>
          </a:prstGeom>
        </p:spPr>
        <p:txBody>
          <a:bodyPr vert="horz" lIns="91440" tIns="45720" rIns="91440" bIns="45720" rtlCol="0" anchor="ctr"/>
          <a:lstStyle>
            <a:defPPr>
              <a:defRPr lang="en-US"/>
            </a:defPPr>
            <a:lvl1pPr marL="0" algn="r" defTabSz="457200" rtl="0" eaLnBrk="1" latinLnBrk="0" hangingPunct="1">
              <a:defRPr sz="1100" kern="1200">
                <a:solidFill>
                  <a:schemeClr val="tx1">
                    <a:lumMod val="65000"/>
                    <a:lumOff val="3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DB55037-558D-1145-ADAA-1359224B597C}" type="slidenum">
              <a:rPr lang="en-US" smtClean="0">
                <a:solidFill>
                  <a:prstClr val="black">
                    <a:lumMod val="65000"/>
                    <a:lumOff val="35000"/>
                  </a:prstClr>
                </a:solidFill>
              </a:rPr>
              <a:pPr/>
              <a:t>‹#›</a:t>
            </a:fld>
            <a:endParaRPr lang="en-US" dirty="0">
              <a:solidFill>
                <a:prstClr val="black">
                  <a:lumMod val="65000"/>
                  <a:lumOff val="35000"/>
                </a:prstClr>
              </a:solidFill>
            </a:endParaRPr>
          </a:p>
        </p:txBody>
      </p:sp>
      <p:pic>
        <p:nvPicPr>
          <p:cNvPr id="4" name="Picture 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868633" y="393724"/>
            <a:ext cx="1915859" cy="602544"/>
          </a:xfrm>
          <a:prstGeom prst="rect">
            <a:avLst/>
          </a:prstGeom>
        </p:spPr>
      </p:pic>
    </p:spTree>
    <p:extLst>
      <p:ext uri="{BB962C8B-B14F-4D97-AF65-F5344CB8AC3E}">
        <p14:creationId xmlns:p14="http://schemas.microsoft.com/office/powerpoint/2010/main" val="1012278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hf hdr="0" ftr="0"/>
  <p:txStyles>
    <p:titleStyle>
      <a:lvl1pPr algn="l" defTabSz="457200" rtl="0" eaLnBrk="1" latinLnBrk="0" hangingPunct="1">
        <a:spcBef>
          <a:spcPct val="0"/>
        </a:spcBef>
        <a:buNone/>
        <a:defRPr sz="3500" kern="1200">
          <a:solidFill>
            <a:srgbClr val="005C82"/>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openxmlformats.org/officeDocument/2006/relationships/slideLayout" Target="../slideLayouts/slideLayout3.xml"/><Relationship Id="rId1" Type="http://schemas.openxmlformats.org/officeDocument/2006/relationships/vmlDrawing" Target="../drawings/vmlDrawing1.vml"/><Relationship Id="rId4" Type="http://schemas.openxmlformats.org/officeDocument/2006/relationships/image" Target="../media/image13.emf"/></Relationships>
</file>

<file path=ppt/slides/_rels/slide18.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3.xml"/><Relationship Id="rId4" Type="http://schemas.openxmlformats.org/officeDocument/2006/relationships/chart" Target="../charts/char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3.xml"/><Relationship Id="rId4" Type="http://schemas.openxmlformats.org/officeDocument/2006/relationships/image" Target="../media/image23.jpeg"/></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3.xml"/><Relationship Id="rId5" Type="http://schemas.openxmlformats.org/officeDocument/2006/relationships/image" Target="../media/image31.jpe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oleObject" Target="../embeddings/Microsoft_Excel_97-2003_Worksheet1.xls"/><Relationship Id="rId2" Type="http://schemas.openxmlformats.org/officeDocument/2006/relationships/slideLayout" Target="../slideLayouts/slideLayout3.xml"/><Relationship Id="rId1" Type="http://schemas.openxmlformats.org/officeDocument/2006/relationships/vmlDrawing" Target="../drawings/vmlDrawing2.vml"/><Relationship Id="rId6" Type="http://schemas.openxmlformats.org/officeDocument/2006/relationships/image" Target="../media/image34.emf"/><Relationship Id="rId5" Type="http://schemas.openxmlformats.org/officeDocument/2006/relationships/oleObject" Target="../embeddings/Microsoft_Excel_97-2003_Worksheet2.xls"/><Relationship Id="rId4" Type="http://schemas.openxmlformats.org/officeDocument/2006/relationships/image" Target="../media/image33.emf"/></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chart" Target="../charts/chart18.xml"/></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chart" Target="../charts/chart19.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chart" Target="../charts/chart20.xml"/><Relationship Id="rId1" Type="http://schemas.openxmlformats.org/officeDocument/2006/relationships/slideLayout" Target="../slideLayouts/slideLayout3.xml"/><Relationship Id="rId4" Type="http://schemas.openxmlformats.org/officeDocument/2006/relationships/chart" Target="../charts/chart2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37.jpg"/><Relationship Id="rId7" Type="http://schemas.openxmlformats.org/officeDocument/2006/relationships/image" Target="../media/image41.jpg"/><Relationship Id="rId2" Type="http://schemas.openxmlformats.org/officeDocument/2006/relationships/image" Target="../media/image36.jpg"/><Relationship Id="rId1" Type="http://schemas.openxmlformats.org/officeDocument/2006/relationships/slideLayout" Target="../slideLayouts/slideLayout2.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jpg"/></Relationships>
</file>

<file path=ppt/slides/_rels/slide5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esentation Cover Art 4-3 Forma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94" y="0"/>
            <a:ext cx="9144000" cy="6858000"/>
          </a:xfrm>
          <a:prstGeom prst="rect">
            <a:avLst/>
          </a:prstGeom>
        </p:spPr>
      </p:pic>
      <p:sp>
        <p:nvSpPr>
          <p:cNvPr id="8" name="TextBox 7"/>
          <p:cNvSpPr txBox="1"/>
          <p:nvPr/>
        </p:nvSpPr>
        <p:spPr>
          <a:xfrm>
            <a:off x="1347386" y="2837649"/>
            <a:ext cx="6572540" cy="1323439"/>
          </a:xfrm>
          <a:prstGeom prst="rect">
            <a:avLst/>
          </a:prstGeom>
          <a:noFill/>
        </p:spPr>
        <p:txBody>
          <a:bodyPr wrap="square" rtlCol="0">
            <a:spAutoFit/>
          </a:bodyPr>
          <a:lstStyle/>
          <a:p>
            <a:pPr algn="ctr" defTabSz="457200"/>
            <a:r>
              <a:rPr lang="en-US" sz="4000" dirty="0">
                <a:solidFill>
                  <a:srgbClr val="005C82"/>
                </a:solidFill>
                <a:cs typeface="Avenir Book"/>
              </a:rPr>
              <a:t>Atlanta City Council </a:t>
            </a:r>
          </a:p>
          <a:p>
            <a:pPr algn="ctr" defTabSz="457200"/>
            <a:r>
              <a:rPr lang="en-US" sz="4000" dirty="0">
                <a:solidFill>
                  <a:srgbClr val="005C82"/>
                </a:solidFill>
                <a:cs typeface="Avenir Book"/>
              </a:rPr>
              <a:t>City Utilities Committee </a:t>
            </a:r>
          </a:p>
        </p:txBody>
      </p:sp>
      <p:sp>
        <p:nvSpPr>
          <p:cNvPr id="15" name="TextBox 14"/>
          <p:cNvSpPr txBox="1"/>
          <p:nvPr/>
        </p:nvSpPr>
        <p:spPr>
          <a:xfrm>
            <a:off x="1277536" y="4573278"/>
            <a:ext cx="6572540" cy="707886"/>
          </a:xfrm>
          <a:prstGeom prst="rect">
            <a:avLst/>
          </a:prstGeom>
          <a:noFill/>
        </p:spPr>
        <p:txBody>
          <a:bodyPr wrap="square" rtlCol="0">
            <a:spAutoFit/>
          </a:bodyPr>
          <a:lstStyle/>
          <a:p>
            <a:pPr algn="ctr" defTabSz="457200"/>
            <a:r>
              <a:rPr lang="en-US" sz="2000" b="1" dirty="0">
                <a:solidFill>
                  <a:prstClr val="black"/>
                </a:solidFill>
                <a:cs typeface="Avenir Book"/>
              </a:rPr>
              <a:t>Quarterly Update</a:t>
            </a:r>
          </a:p>
          <a:p>
            <a:pPr algn="ctr" defTabSz="457200"/>
            <a:r>
              <a:rPr lang="en-US" sz="2000" b="1" dirty="0">
                <a:solidFill>
                  <a:prstClr val="black"/>
                </a:solidFill>
                <a:cs typeface="Avenir Book"/>
              </a:rPr>
              <a:t>May 9, 2017</a:t>
            </a:r>
          </a:p>
        </p:txBody>
      </p:sp>
    </p:spTree>
    <p:extLst>
      <p:ext uri="{BB962C8B-B14F-4D97-AF65-F5344CB8AC3E}">
        <p14:creationId xmlns:p14="http://schemas.microsoft.com/office/powerpoint/2010/main" val="10054920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USGS Partnership</a:t>
            </a:r>
            <a:endParaRPr lang="en-US" dirty="0"/>
          </a:p>
        </p:txBody>
      </p:sp>
      <p:sp>
        <p:nvSpPr>
          <p:cNvPr id="3" name="Content Placeholder 2"/>
          <p:cNvSpPr>
            <a:spLocks noGrp="1"/>
          </p:cNvSpPr>
          <p:nvPr>
            <p:ph idx="1"/>
          </p:nvPr>
        </p:nvSpPr>
        <p:spPr>
          <a:xfrm>
            <a:off x="457200" y="1295400"/>
            <a:ext cx="8229600" cy="4982456"/>
          </a:xfrm>
        </p:spPr>
        <p:txBody>
          <a:bodyPr>
            <a:noAutofit/>
          </a:bodyPr>
          <a:lstStyle/>
          <a:p>
            <a:pPr>
              <a:lnSpc>
                <a:spcPct val="120000"/>
              </a:lnSpc>
            </a:pPr>
            <a:r>
              <a:rPr lang="en-US" sz="1300" b="1" dirty="0" smtClean="0"/>
              <a:t>Purpose</a:t>
            </a:r>
          </a:p>
          <a:p>
            <a:pPr lvl="1">
              <a:lnSpc>
                <a:spcPct val="120000"/>
              </a:lnSpc>
            </a:pPr>
            <a:r>
              <a:rPr lang="en-US" sz="1300" dirty="0" smtClean="0"/>
              <a:t>To have an objective 3</a:t>
            </a:r>
            <a:r>
              <a:rPr lang="en-US" sz="1300" baseline="30000" dirty="0" smtClean="0"/>
              <a:t>rd</a:t>
            </a:r>
            <a:r>
              <a:rPr lang="en-US" sz="1300" dirty="0" smtClean="0"/>
              <a:t> party (United States Geological Survey - USGS) collect and provide empirical data and scientific analysis on surface water quality data in order to drive policy, demonstrate transparency in light of the consent order, potentially prioritize some CIP projects, and determine effectiveness of work/CIP over time. </a:t>
            </a:r>
          </a:p>
          <a:p>
            <a:pPr>
              <a:lnSpc>
                <a:spcPct val="120000"/>
              </a:lnSpc>
            </a:pPr>
            <a:r>
              <a:rPr lang="en-US" sz="1300" b="1" dirty="0" smtClean="0"/>
              <a:t>Current Contract Period</a:t>
            </a:r>
          </a:p>
          <a:p>
            <a:pPr lvl="1">
              <a:lnSpc>
                <a:spcPct val="120000"/>
              </a:lnSpc>
            </a:pPr>
            <a:r>
              <a:rPr lang="en-US" sz="1300" dirty="0" smtClean="0"/>
              <a:t>January 1st 2017 – December 31st 2017; the last renewal term of a one year contract with three (3) one year renewal options.</a:t>
            </a:r>
          </a:p>
          <a:p>
            <a:pPr>
              <a:lnSpc>
                <a:spcPct val="120000"/>
              </a:lnSpc>
            </a:pPr>
            <a:r>
              <a:rPr lang="en-US" sz="1300" b="1" dirty="0" smtClean="0"/>
              <a:t>Benefits</a:t>
            </a:r>
          </a:p>
          <a:p>
            <a:pPr lvl="1">
              <a:lnSpc>
                <a:spcPct val="120000"/>
              </a:lnSpc>
            </a:pPr>
            <a:r>
              <a:rPr lang="en-US" sz="1300" dirty="0" smtClean="0"/>
              <a:t>Provides/collects samples required by the Metro District</a:t>
            </a:r>
          </a:p>
          <a:p>
            <a:pPr lvl="1">
              <a:lnSpc>
                <a:spcPct val="120000"/>
              </a:lnSpc>
            </a:pPr>
            <a:r>
              <a:rPr lang="en-US" sz="1300" dirty="0" smtClean="0"/>
              <a:t>USGS rain gauges supplement DWM rain gauge network</a:t>
            </a:r>
          </a:p>
          <a:p>
            <a:pPr lvl="1">
              <a:lnSpc>
                <a:spcPct val="120000"/>
              </a:lnSpc>
            </a:pPr>
            <a:r>
              <a:rPr lang="en-US" sz="1300" dirty="0" smtClean="0"/>
              <a:t>Web based tools and data</a:t>
            </a:r>
          </a:p>
          <a:p>
            <a:pPr>
              <a:lnSpc>
                <a:spcPct val="120000"/>
              </a:lnSpc>
            </a:pPr>
            <a:r>
              <a:rPr lang="en-US" sz="1300" b="1" dirty="0" smtClean="0"/>
              <a:t>Contract Value</a:t>
            </a:r>
          </a:p>
          <a:p>
            <a:pPr lvl="1">
              <a:lnSpc>
                <a:spcPct val="120000"/>
              </a:lnSpc>
            </a:pPr>
            <a:r>
              <a:rPr lang="en-US" sz="1300" dirty="0" smtClean="0"/>
              <a:t>For 11 instrumented stations, bacteria samples &amp; web based data: $602,085.60 authorized for current term (Resolution No. 16-R-4746)</a:t>
            </a:r>
          </a:p>
          <a:p>
            <a:pPr lvl="1">
              <a:lnSpc>
                <a:spcPct val="120000"/>
              </a:lnSpc>
            </a:pPr>
            <a:r>
              <a:rPr lang="en-US" sz="1300" dirty="0" smtClean="0"/>
              <a:t>This cost does not include scientific analysis or ad-hoc reports. </a:t>
            </a:r>
          </a:p>
          <a:p>
            <a:pPr>
              <a:lnSpc>
                <a:spcPct val="120000"/>
              </a:lnSpc>
            </a:pPr>
            <a:r>
              <a:rPr lang="en-US" sz="1300" b="1" dirty="0" smtClean="0"/>
              <a:t>Report on Water Quality (based on collected data)</a:t>
            </a:r>
          </a:p>
          <a:p>
            <a:pPr lvl="1">
              <a:lnSpc>
                <a:spcPct val="120000"/>
              </a:lnSpc>
            </a:pPr>
            <a:r>
              <a:rPr lang="en-US" sz="1300" dirty="0" smtClean="0"/>
              <a:t>There is publication being compiled that speaks to the data/trends for the Atlanta monitoring stations; Analysis and reports can be conducted if given a specific objective or a specific parameter</a:t>
            </a:r>
          </a:p>
          <a:p>
            <a:pPr>
              <a:lnSpc>
                <a:spcPct val="120000"/>
              </a:lnSpc>
            </a:pPr>
            <a:endParaRPr lang="en-US" sz="1400" dirty="0" smtClean="0"/>
          </a:p>
          <a:p>
            <a:pPr>
              <a:lnSpc>
                <a:spcPct val="120000"/>
              </a:lnSpc>
            </a:pPr>
            <a:endParaRPr lang="en-US" sz="1400" dirty="0"/>
          </a:p>
        </p:txBody>
      </p:sp>
    </p:spTree>
    <p:extLst>
      <p:ext uri="{BB962C8B-B14F-4D97-AF65-F5344CB8AC3E}">
        <p14:creationId xmlns:p14="http://schemas.microsoft.com/office/powerpoint/2010/main" val="30308733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Convenience Fee</a:t>
            </a:r>
            <a:endParaRPr lang="en-US" dirty="0"/>
          </a:p>
        </p:txBody>
      </p:sp>
      <p:sp>
        <p:nvSpPr>
          <p:cNvPr id="3" name="Content Placeholder 2"/>
          <p:cNvSpPr>
            <a:spLocks noGrp="1"/>
          </p:cNvSpPr>
          <p:nvPr>
            <p:ph idx="1"/>
          </p:nvPr>
        </p:nvSpPr>
        <p:spPr>
          <a:xfrm>
            <a:off x="228600" y="1410900"/>
            <a:ext cx="8610600" cy="2018100"/>
          </a:xfrm>
        </p:spPr>
        <p:txBody>
          <a:bodyPr>
            <a:noAutofit/>
          </a:bodyPr>
          <a:lstStyle/>
          <a:p>
            <a:r>
              <a:rPr lang="en-US" sz="1400" dirty="0" smtClean="0"/>
              <a:t>Eliminating fees increases collections and reduces administrative work </a:t>
            </a:r>
          </a:p>
          <a:p>
            <a:r>
              <a:rPr lang="en-US" sz="1400" dirty="0" smtClean="0"/>
              <a:t>High fees have lowered online adoption </a:t>
            </a:r>
          </a:p>
          <a:p>
            <a:r>
              <a:rPr lang="en-US" sz="1400" dirty="0"/>
              <a:t>Department intends to absorb the entire cost of processing online payments </a:t>
            </a:r>
            <a:endParaRPr lang="en-US" sz="1400" dirty="0" smtClean="0"/>
          </a:p>
          <a:p>
            <a:pPr marL="0" indent="0">
              <a:buNone/>
            </a:pPr>
            <a:r>
              <a:rPr lang="en-US" sz="1400" b="1" u="sng" dirty="0" smtClean="0"/>
              <a:t>Considerations:</a:t>
            </a:r>
          </a:p>
          <a:p>
            <a:r>
              <a:rPr lang="en-US" sz="1400" dirty="0" smtClean="0"/>
              <a:t>Credit card transactions account for a disproportionate share of costs</a:t>
            </a:r>
          </a:p>
          <a:p>
            <a:pPr lvl="1"/>
            <a:r>
              <a:rPr lang="en-US" sz="1400" dirty="0"/>
              <a:t>These costs are driven by a handful of very large </a:t>
            </a:r>
            <a:r>
              <a:rPr lang="en-US" sz="1400" dirty="0" smtClean="0"/>
              <a:t>customers</a:t>
            </a:r>
          </a:p>
          <a:p>
            <a:pPr lvl="1"/>
            <a:r>
              <a:rPr lang="en-US" sz="1400" dirty="0"/>
              <a:t>Limiting the number of extremely </a:t>
            </a:r>
            <a:r>
              <a:rPr lang="en-US" sz="1400" dirty="0" smtClean="0"/>
              <a:t>high-dollar credit </a:t>
            </a:r>
            <a:r>
              <a:rPr lang="en-US" sz="1400" dirty="0"/>
              <a:t>card transactions by establishing a cap of $2,500 per transaction. </a:t>
            </a:r>
            <a:r>
              <a:rPr lang="en-US" sz="1400" dirty="0" smtClean="0"/>
              <a:t>  </a:t>
            </a:r>
          </a:p>
        </p:txBody>
      </p:sp>
      <p:graphicFrame>
        <p:nvGraphicFramePr>
          <p:cNvPr id="4" name="Chart 3"/>
          <p:cNvGraphicFramePr>
            <a:graphicFrameLocks/>
          </p:cNvGraphicFramePr>
          <p:nvPr>
            <p:extLst>
              <p:ext uri="{D42A27DB-BD31-4B8C-83A1-F6EECF244321}">
                <p14:modId xmlns:p14="http://schemas.microsoft.com/office/powerpoint/2010/main" val="992584431"/>
              </p:ext>
            </p:extLst>
          </p:nvPr>
        </p:nvGraphicFramePr>
        <p:xfrm>
          <a:off x="4648200" y="3782725"/>
          <a:ext cx="4389120" cy="25146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p:cNvGraphicFramePr>
            <a:graphicFrameLocks/>
          </p:cNvGraphicFramePr>
          <p:nvPr>
            <p:extLst>
              <p:ext uri="{D42A27DB-BD31-4B8C-83A1-F6EECF244321}">
                <p14:modId xmlns:p14="http://schemas.microsoft.com/office/powerpoint/2010/main" val="1117973361"/>
              </p:ext>
            </p:extLst>
          </p:nvPr>
        </p:nvGraphicFramePr>
        <p:xfrm>
          <a:off x="76200" y="3782725"/>
          <a:ext cx="4389120" cy="25146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p:cNvSpPr/>
          <p:nvPr/>
        </p:nvSpPr>
        <p:spPr>
          <a:xfrm>
            <a:off x="228600" y="3524450"/>
            <a:ext cx="4114800" cy="38100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Cost Composition All Types</a:t>
            </a:r>
            <a:endParaRPr lang="en-US" dirty="0"/>
          </a:p>
        </p:txBody>
      </p:sp>
      <p:sp>
        <p:nvSpPr>
          <p:cNvPr id="7" name="Rectangle 6"/>
          <p:cNvSpPr/>
          <p:nvPr/>
        </p:nvSpPr>
        <p:spPr>
          <a:xfrm>
            <a:off x="4724400" y="3524450"/>
            <a:ext cx="4114800" cy="38100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Online Payment Costs</a:t>
            </a:r>
            <a:endParaRPr lang="en-US" dirty="0"/>
          </a:p>
        </p:txBody>
      </p:sp>
    </p:spTree>
    <p:extLst>
      <p:ext uri="{BB962C8B-B14F-4D97-AF65-F5344CB8AC3E}">
        <p14:creationId xmlns:p14="http://schemas.microsoft.com/office/powerpoint/2010/main" val="5095995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Capital Improvement Plan</a:t>
            </a:r>
            <a:endParaRPr lang="en-US" dirty="0"/>
          </a:p>
        </p:txBody>
      </p:sp>
      <p:sp>
        <p:nvSpPr>
          <p:cNvPr id="3" name="Content Placeholder 2"/>
          <p:cNvSpPr>
            <a:spLocks noGrp="1"/>
          </p:cNvSpPr>
          <p:nvPr>
            <p:ph idx="1"/>
          </p:nvPr>
        </p:nvSpPr>
        <p:spPr>
          <a:xfrm>
            <a:off x="457200" y="1408439"/>
            <a:ext cx="8229600" cy="2172961"/>
          </a:xfrm>
        </p:spPr>
        <p:txBody>
          <a:bodyPr>
            <a:normAutofit fontScale="77500" lnSpcReduction="20000"/>
          </a:bodyPr>
          <a:lstStyle/>
          <a:p>
            <a:r>
              <a:rPr lang="en-US" sz="2400" dirty="0"/>
              <a:t>On track to complete $200M of CIP spending in </a:t>
            </a:r>
            <a:r>
              <a:rPr lang="en-US" sz="2400" dirty="0" smtClean="0"/>
              <a:t>FY17</a:t>
            </a:r>
          </a:p>
          <a:p>
            <a:r>
              <a:rPr lang="en-US" sz="2400" dirty="0" smtClean="0"/>
              <a:t>More balanced approach to CIP funding between water and wastewater </a:t>
            </a:r>
          </a:p>
          <a:p>
            <a:r>
              <a:rPr lang="en-US" sz="2400" dirty="0" smtClean="0"/>
              <a:t>DWM equity funds approximately 60% of 5 year CIP</a:t>
            </a:r>
          </a:p>
          <a:p>
            <a:r>
              <a:rPr lang="en-US" sz="2400" dirty="0" err="1" smtClean="0"/>
              <a:t>Stormwater</a:t>
            </a:r>
            <a:r>
              <a:rPr lang="en-US" sz="2400" dirty="0" smtClean="0"/>
              <a:t> only represents 7% in the current 5 year CIP </a:t>
            </a:r>
          </a:p>
          <a:p>
            <a:pPr lvl="1"/>
            <a:r>
              <a:rPr lang="en-US" sz="2000" dirty="0" smtClean="0"/>
              <a:t>Limited to 10% of MOST proceeds ($12.5M)</a:t>
            </a:r>
          </a:p>
          <a:p>
            <a:pPr lvl="1"/>
            <a:r>
              <a:rPr lang="en-US" sz="2000" dirty="0" smtClean="0"/>
              <a:t>Does not address comprehensive need which is projected at $30M annually to fund growing CIP needs</a:t>
            </a:r>
            <a:endParaRPr lang="en-US" sz="2000" dirty="0"/>
          </a:p>
        </p:txBody>
      </p:sp>
      <p:graphicFrame>
        <p:nvGraphicFramePr>
          <p:cNvPr id="4" name="Chart 88"/>
          <p:cNvGraphicFramePr>
            <a:graphicFrameLocks/>
          </p:cNvGraphicFramePr>
          <p:nvPr>
            <p:extLst>
              <p:ext uri="{D42A27DB-BD31-4B8C-83A1-F6EECF244321}">
                <p14:modId xmlns:p14="http://schemas.microsoft.com/office/powerpoint/2010/main" val="3633530246"/>
              </p:ext>
            </p:extLst>
          </p:nvPr>
        </p:nvGraphicFramePr>
        <p:xfrm>
          <a:off x="304800" y="3657600"/>
          <a:ext cx="4495800" cy="2743200"/>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0800" y="3803376"/>
            <a:ext cx="3900630" cy="2597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01250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Infrastructure Maintenance </a:t>
            </a:r>
            <a:br>
              <a:rPr lang="en-US" dirty="0" smtClean="0"/>
            </a:br>
            <a:r>
              <a:rPr lang="en-US" dirty="0" smtClean="0"/>
              <a:t>Repair Plan</a:t>
            </a:r>
            <a:endParaRPr lang="en-US" dirty="0"/>
          </a:p>
        </p:txBody>
      </p:sp>
      <p:sp>
        <p:nvSpPr>
          <p:cNvPr id="3" name="Content Placeholder 2"/>
          <p:cNvSpPr>
            <a:spLocks noGrp="1"/>
          </p:cNvSpPr>
          <p:nvPr>
            <p:ph idx="1"/>
          </p:nvPr>
        </p:nvSpPr>
        <p:spPr/>
        <p:txBody>
          <a:bodyPr>
            <a:normAutofit/>
          </a:bodyPr>
          <a:lstStyle/>
          <a:p>
            <a:pPr marL="0" indent="0">
              <a:buNone/>
            </a:pPr>
            <a:r>
              <a:rPr lang="en-US" sz="1600" b="1" dirty="0" smtClean="0"/>
              <a:t>Water </a:t>
            </a:r>
            <a:r>
              <a:rPr lang="en-US" sz="1600" b="1" dirty="0"/>
              <a:t>leaks </a:t>
            </a:r>
            <a:r>
              <a:rPr lang="en-US" sz="1600" b="1" dirty="0" smtClean="0"/>
              <a:t>are being addressed with the following actions:</a:t>
            </a:r>
            <a:endParaRPr lang="en-US" sz="1600" b="1" dirty="0"/>
          </a:p>
          <a:p>
            <a:pPr lvl="0"/>
            <a:r>
              <a:rPr lang="en-US" sz="1600" dirty="0"/>
              <a:t>Enhanced the First </a:t>
            </a:r>
            <a:r>
              <a:rPr lang="en-US" sz="1600" dirty="0" smtClean="0"/>
              <a:t>Response </a:t>
            </a:r>
            <a:r>
              <a:rPr lang="en-US" sz="1600" dirty="0"/>
              <a:t>to </a:t>
            </a:r>
            <a:r>
              <a:rPr lang="en-US" sz="1600" dirty="0" smtClean="0"/>
              <a:t>water </a:t>
            </a:r>
            <a:r>
              <a:rPr lang="en-US" sz="1600" dirty="0"/>
              <a:t>leaks by </a:t>
            </a:r>
            <a:r>
              <a:rPr lang="en-US" sz="1600" dirty="0" smtClean="0"/>
              <a:t>cross-training first responder </a:t>
            </a:r>
            <a:r>
              <a:rPr lang="en-US" sz="1600" dirty="0"/>
              <a:t>units for both Collections and Water Distribution </a:t>
            </a:r>
            <a:r>
              <a:rPr lang="en-US" sz="1600" dirty="0" smtClean="0"/>
              <a:t>divisions; considering use of Investigations Unit for rapid response</a:t>
            </a:r>
            <a:endParaRPr lang="en-US" sz="1600" dirty="0"/>
          </a:p>
          <a:p>
            <a:pPr lvl="0"/>
            <a:r>
              <a:rPr lang="en-US" sz="1600" dirty="0" smtClean="0"/>
              <a:t>Addressed </a:t>
            </a:r>
            <a:r>
              <a:rPr lang="en-US" sz="1600" dirty="0"/>
              <a:t>internal dispatch issues to ensure that the first responders are dispatched immediately </a:t>
            </a:r>
            <a:r>
              <a:rPr lang="en-US" sz="1600" dirty="0" smtClean="0"/>
              <a:t>to </a:t>
            </a:r>
            <a:r>
              <a:rPr lang="en-US" sz="1600" dirty="0"/>
              <a:t>water </a:t>
            </a:r>
            <a:r>
              <a:rPr lang="en-US" sz="1600" dirty="0" smtClean="0"/>
              <a:t>leak/main break </a:t>
            </a:r>
            <a:r>
              <a:rPr lang="en-US" sz="1600" dirty="0"/>
              <a:t>emergency locations</a:t>
            </a:r>
          </a:p>
          <a:p>
            <a:pPr lvl="0"/>
            <a:r>
              <a:rPr lang="en-US" sz="1600" dirty="0" smtClean="0"/>
              <a:t>Purchasing </a:t>
            </a:r>
            <a:r>
              <a:rPr lang="en-US" sz="1600" dirty="0"/>
              <a:t>more leak detection equipment </a:t>
            </a:r>
            <a:endParaRPr lang="en-US" sz="1600" dirty="0" smtClean="0"/>
          </a:p>
          <a:p>
            <a:pPr lvl="0"/>
            <a:r>
              <a:rPr lang="en-US" sz="1600" dirty="0" smtClean="0"/>
              <a:t>HR is assisting with additional recruitment efforts </a:t>
            </a:r>
            <a:r>
              <a:rPr lang="en-US" sz="1600" dirty="0"/>
              <a:t>to </a:t>
            </a:r>
            <a:r>
              <a:rPr lang="en-US" sz="1600" dirty="0" smtClean="0"/>
              <a:t>staff vacant crews; equipment purchases/rentals planned;</a:t>
            </a:r>
            <a:endParaRPr lang="en-US" sz="1600" dirty="0"/>
          </a:p>
          <a:p>
            <a:pPr lvl="0"/>
            <a:r>
              <a:rPr lang="en-US" sz="1600" dirty="0" smtClean="0"/>
              <a:t>Utilizing contractors </a:t>
            </a:r>
            <a:r>
              <a:rPr lang="en-US" sz="1600" dirty="0"/>
              <a:t>to supplement </a:t>
            </a:r>
            <a:r>
              <a:rPr lang="en-US" sz="1600" dirty="0" smtClean="0"/>
              <a:t>the City to continue addressing backlog and incoming service requests</a:t>
            </a:r>
          </a:p>
          <a:p>
            <a:pPr lvl="0"/>
            <a:r>
              <a:rPr lang="en-US" sz="1600" dirty="0" smtClean="0"/>
              <a:t>Implementing water main renewal and replacement program starting with RENEW ATL and DPW CIP project locations</a:t>
            </a:r>
          </a:p>
          <a:p>
            <a:pPr lvl="0"/>
            <a:r>
              <a:rPr lang="en-US" sz="1600" dirty="0" smtClean="0"/>
              <a:t>Large diameter water main condition assessment</a:t>
            </a:r>
          </a:p>
          <a:p>
            <a:pPr lvl="0"/>
            <a:r>
              <a:rPr lang="en-US" sz="1600" dirty="0" smtClean="0"/>
              <a:t>Plans for system wide leak detection</a:t>
            </a:r>
          </a:p>
          <a:p>
            <a:pPr lvl="0"/>
            <a:r>
              <a:rPr lang="en-US" sz="1600" dirty="0" smtClean="0"/>
              <a:t>Assessing upgrades as part of ESCO contracts</a:t>
            </a:r>
            <a:endParaRPr lang="en-US" sz="1600" dirty="0"/>
          </a:p>
          <a:p>
            <a:pPr marL="0" indent="0">
              <a:buNone/>
            </a:pPr>
            <a:endParaRPr lang="en-US" sz="1600" dirty="0"/>
          </a:p>
        </p:txBody>
      </p:sp>
    </p:spTree>
    <p:extLst>
      <p:ext uri="{BB962C8B-B14F-4D97-AF65-F5344CB8AC3E}">
        <p14:creationId xmlns:p14="http://schemas.microsoft.com/office/powerpoint/2010/main" val="35734945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resentation Divider Slide Ar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extBox 7"/>
          <p:cNvSpPr txBox="1"/>
          <p:nvPr/>
        </p:nvSpPr>
        <p:spPr>
          <a:xfrm>
            <a:off x="1277536" y="2960876"/>
            <a:ext cx="6572540" cy="584775"/>
          </a:xfrm>
          <a:prstGeom prst="rect">
            <a:avLst/>
          </a:prstGeom>
          <a:noFill/>
        </p:spPr>
        <p:txBody>
          <a:bodyPr wrap="square" rtlCol="0">
            <a:spAutoFit/>
          </a:bodyPr>
          <a:lstStyle/>
          <a:p>
            <a:pPr algn="ctr" defTabSz="457200"/>
            <a:r>
              <a:rPr lang="en-US" sz="3200" dirty="0">
                <a:solidFill>
                  <a:srgbClr val="005C82"/>
                </a:solidFill>
                <a:cs typeface="Avenir Book"/>
              </a:rPr>
              <a:t>DWM 2017 Q1 Highlights</a:t>
            </a:r>
          </a:p>
        </p:txBody>
      </p:sp>
      <p:pic>
        <p:nvPicPr>
          <p:cNvPr id="2" name="Picture 1"/>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58122" y="887938"/>
            <a:ext cx="5611368" cy="1764792"/>
          </a:xfrm>
          <a:prstGeom prst="rect">
            <a:avLst/>
          </a:prstGeom>
        </p:spPr>
      </p:pic>
    </p:spTree>
    <p:extLst>
      <p:ext uri="{BB962C8B-B14F-4D97-AF65-F5344CB8AC3E}">
        <p14:creationId xmlns:p14="http://schemas.microsoft.com/office/powerpoint/2010/main" val="37188355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Happy or Not Results</a:t>
            </a:r>
            <a:endParaRPr lang="en-US"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57200" y="1647263"/>
            <a:ext cx="8229600" cy="1336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028" y="2983621"/>
            <a:ext cx="8686800" cy="33746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0" y="0"/>
            <a:ext cx="3136605" cy="369332"/>
          </a:xfrm>
          <a:prstGeom prst="rect">
            <a:avLst/>
          </a:prstGeom>
          <a:noFill/>
        </p:spPr>
        <p:txBody>
          <a:bodyPr wrap="square" rtlCol="0">
            <a:spAutoFit/>
          </a:bodyPr>
          <a:lstStyle/>
          <a:p>
            <a:pPr defTabSz="457200"/>
            <a:r>
              <a:rPr lang="en-US" b="1" dirty="0">
                <a:solidFill>
                  <a:prstClr val="white"/>
                </a:solidFill>
              </a:rPr>
              <a:t>Service Delivery</a:t>
            </a:r>
          </a:p>
        </p:txBody>
      </p:sp>
    </p:spTree>
    <p:extLst>
      <p:ext uri="{BB962C8B-B14F-4D97-AF65-F5344CB8AC3E}">
        <p14:creationId xmlns:p14="http://schemas.microsoft.com/office/powerpoint/2010/main" val="33231976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1257300" y="1392861"/>
            <a:ext cx="6629400" cy="5024452"/>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defTabSz="457200"/>
            <a:r>
              <a:rPr lang="en-US" sz="1600" b="1" dirty="0">
                <a:solidFill>
                  <a:srgbClr val="005C82"/>
                </a:solidFill>
              </a:rPr>
              <a:t>DWM Overall Service Request &amp; Work Order Fulfillment </a:t>
            </a:r>
          </a:p>
          <a:p>
            <a:pPr algn="ctr" defTabSz="457200"/>
            <a:r>
              <a:rPr lang="en-US" sz="1600" b="1" dirty="0">
                <a:solidFill>
                  <a:srgbClr val="005C82"/>
                </a:solidFill>
              </a:rPr>
              <a:t>January 2017 - March 2017</a:t>
            </a:r>
          </a:p>
          <a:p>
            <a:pPr algn="ctr" defTabSz="457200"/>
            <a:endParaRPr lang="en-US" sz="1200" b="1" dirty="0">
              <a:solidFill>
                <a:srgbClr val="005C82"/>
              </a:solidFill>
            </a:endParaRPr>
          </a:p>
          <a:p>
            <a:pPr algn="ctr" defTabSz="457200"/>
            <a:endParaRPr lang="en-US" sz="1200" b="1" dirty="0">
              <a:solidFill>
                <a:srgbClr val="005C82"/>
              </a:solidFill>
            </a:endParaRPr>
          </a:p>
          <a:p>
            <a:pPr algn="ctr" defTabSz="457200"/>
            <a:endParaRPr lang="en-US" sz="1200" b="1" dirty="0">
              <a:solidFill>
                <a:srgbClr val="005C82"/>
              </a:solidFill>
            </a:endParaRPr>
          </a:p>
          <a:p>
            <a:pPr algn="ctr" defTabSz="457200"/>
            <a:endParaRPr lang="en-US" sz="1200" b="1" dirty="0">
              <a:solidFill>
                <a:srgbClr val="005C82"/>
              </a:solidFill>
            </a:endParaRPr>
          </a:p>
          <a:p>
            <a:pPr algn="ctr" defTabSz="457200"/>
            <a:endParaRPr lang="en-US" sz="1200" b="1" dirty="0">
              <a:solidFill>
                <a:srgbClr val="005C82"/>
              </a:solidFill>
            </a:endParaRPr>
          </a:p>
          <a:p>
            <a:pPr algn="ctr" defTabSz="457200"/>
            <a:endParaRPr lang="en-US" sz="1200" b="1" dirty="0">
              <a:solidFill>
                <a:srgbClr val="005C82"/>
              </a:solidFill>
            </a:endParaRPr>
          </a:p>
          <a:p>
            <a:pPr algn="ctr" defTabSz="457200"/>
            <a:endParaRPr lang="en-US" sz="1200" b="1" dirty="0">
              <a:solidFill>
                <a:srgbClr val="005C82"/>
              </a:solidFill>
            </a:endParaRPr>
          </a:p>
          <a:p>
            <a:pPr algn="ctr" defTabSz="457200"/>
            <a:endParaRPr lang="en-US" sz="1200" b="1" dirty="0">
              <a:solidFill>
                <a:srgbClr val="005C82"/>
              </a:solidFill>
            </a:endParaRPr>
          </a:p>
          <a:p>
            <a:pPr algn="ctr" defTabSz="457200"/>
            <a:endParaRPr lang="en-US" sz="1200" b="1" dirty="0">
              <a:solidFill>
                <a:srgbClr val="005C82"/>
              </a:solidFill>
            </a:endParaRPr>
          </a:p>
          <a:p>
            <a:pPr algn="ctr" defTabSz="457200"/>
            <a:endParaRPr lang="en-US" sz="1200" b="1" dirty="0">
              <a:solidFill>
                <a:srgbClr val="005C82"/>
              </a:solidFill>
            </a:endParaRPr>
          </a:p>
          <a:p>
            <a:pPr algn="ctr" defTabSz="457200"/>
            <a:endParaRPr lang="en-US" sz="1200" b="1" dirty="0">
              <a:solidFill>
                <a:srgbClr val="005C82"/>
              </a:solidFill>
            </a:endParaRPr>
          </a:p>
          <a:p>
            <a:pPr algn="ctr" defTabSz="457200"/>
            <a:endParaRPr lang="en-US" sz="1200" b="1" dirty="0">
              <a:solidFill>
                <a:srgbClr val="005C82"/>
              </a:solidFill>
            </a:endParaRPr>
          </a:p>
          <a:p>
            <a:pPr algn="ctr" defTabSz="457200"/>
            <a:endParaRPr lang="en-US" sz="1200" b="1" dirty="0">
              <a:solidFill>
                <a:srgbClr val="005C82"/>
              </a:solidFill>
            </a:endParaRPr>
          </a:p>
          <a:p>
            <a:pPr algn="ctr" defTabSz="457200"/>
            <a:endParaRPr lang="en-US" sz="1200" b="1" dirty="0">
              <a:solidFill>
                <a:srgbClr val="005C82"/>
              </a:solidFill>
            </a:endParaRPr>
          </a:p>
          <a:p>
            <a:pPr algn="ctr" defTabSz="457200"/>
            <a:endParaRPr lang="en-US" sz="1200" b="1" dirty="0">
              <a:solidFill>
                <a:srgbClr val="005C82"/>
              </a:solidFill>
            </a:endParaRPr>
          </a:p>
          <a:p>
            <a:pPr algn="ctr" defTabSz="457200"/>
            <a:endParaRPr lang="en-US" sz="1200" b="1" dirty="0">
              <a:solidFill>
                <a:srgbClr val="005C82"/>
              </a:solidFill>
            </a:endParaRPr>
          </a:p>
          <a:p>
            <a:pPr algn="ctr" defTabSz="457200"/>
            <a:endParaRPr lang="en-US" sz="1200" b="1" dirty="0">
              <a:solidFill>
                <a:srgbClr val="005C82"/>
              </a:solidFill>
            </a:endParaRPr>
          </a:p>
          <a:p>
            <a:pPr algn="ctr" defTabSz="457200"/>
            <a:endParaRPr lang="en-US" sz="1200" b="1" dirty="0">
              <a:solidFill>
                <a:srgbClr val="005C82"/>
              </a:solidFill>
            </a:endParaRPr>
          </a:p>
          <a:p>
            <a:pPr marL="171450" indent="-171450" algn="ctr" defTabSz="457200">
              <a:buFont typeface="Arial" panose="020B0604020202020204" pitchFamily="34" charset="0"/>
              <a:buChar char="•"/>
            </a:pPr>
            <a:endParaRPr lang="en-US" sz="1200" b="1" dirty="0">
              <a:solidFill>
                <a:srgbClr val="005C82"/>
              </a:solidFill>
            </a:endParaRPr>
          </a:p>
          <a:p>
            <a:pPr marL="171450" indent="-171450" algn="ctr" defTabSz="457200">
              <a:buFont typeface="Arial" panose="020B0604020202020204" pitchFamily="34" charset="0"/>
              <a:buChar char="•"/>
            </a:pPr>
            <a:endParaRPr lang="en-US" sz="1200" b="1" dirty="0">
              <a:solidFill>
                <a:srgbClr val="005C82"/>
              </a:solidFill>
            </a:endParaRPr>
          </a:p>
          <a:p>
            <a:pPr marL="171450" indent="-171450" algn="ctr" defTabSz="457200">
              <a:buFont typeface="Arial" panose="020B0604020202020204" pitchFamily="34" charset="0"/>
              <a:buChar char="•"/>
            </a:pPr>
            <a:endParaRPr lang="en-US" sz="1200" b="1" dirty="0">
              <a:solidFill>
                <a:srgbClr val="005C82"/>
              </a:solidFill>
            </a:endParaRPr>
          </a:p>
          <a:p>
            <a:pPr marL="171450" indent="-171450" algn="ctr" defTabSz="457200">
              <a:buFont typeface="Arial" panose="020B0604020202020204" pitchFamily="34" charset="0"/>
              <a:buChar char="•"/>
            </a:pPr>
            <a:endParaRPr lang="en-US" sz="1050" b="1" dirty="0">
              <a:solidFill>
                <a:srgbClr val="005C82"/>
              </a:solidFill>
            </a:endParaRPr>
          </a:p>
          <a:p>
            <a:pPr marL="171450" indent="-171450" algn="ctr" defTabSz="457200">
              <a:buFont typeface="Arial" panose="020B0604020202020204" pitchFamily="34" charset="0"/>
              <a:buChar char="•"/>
            </a:pPr>
            <a:r>
              <a:rPr lang="en-US" sz="1400" b="1" dirty="0">
                <a:solidFill>
                  <a:srgbClr val="005C82"/>
                </a:solidFill>
              </a:rPr>
              <a:t>Overall SR/WO on-time performance increased 10.4% during the quarter</a:t>
            </a:r>
            <a:r>
              <a:rPr lang="en-US" sz="1050" b="1" dirty="0">
                <a:solidFill>
                  <a:srgbClr val="005C82"/>
                </a:solidFill>
              </a:rPr>
              <a:t>.</a:t>
            </a:r>
          </a:p>
          <a:p>
            <a:pPr algn="ctr" defTabSz="457200"/>
            <a:endParaRPr lang="en-US" sz="1200" b="1" dirty="0">
              <a:solidFill>
                <a:srgbClr val="005C82"/>
              </a:solidFill>
            </a:endParaRPr>
          </a:p>
        </p:txBody>
      </p:sp>
      <p:pic>
        <p:nvPicPr>
          <p:cNvPr id="34" name="Picture 33"/>
          <p:cNvPicPr>
            <a:picLocks noChangeAspect="1"/>
          </p:cNvPicPr>
          <p:nvPr/>
        </p:nvPicPr>
        <p:blipFill>
          <a:blip r:embed="rId2"/>
          <a:stretch>
            <a:fillRect/>
          </a:stretch>
        </p:blipFill>
        <p:spPr>
          <a:xfrm>
            <a:off x="2741379" y="4677836"/>
            <a:ext cx="3661242" cy="855548"/>
          </a:xfrm>
          <a:prstGeom prst="rect">
            <a:avLst/>
          </a:prstGeom>
        </p:spPr>
      </p:pic>
      <p:pic>
        <p:nvPicPr>
          <p:cNvPr id="28" name="Picture 27"/>
          <p:cNvPicPr>
            <a:picLocks noChangeAspect="1"/>
          </p:cNvPicPr>
          <p:nvPr/>
        </p:nvPicPr>
        <p:blipFill>
          <a:blip r:embed="rId3"/>
          <a:stretch>
            <a:fillRect/>
          </a:stretch>
        </p:blipFill>
        <p:spPr>
          <a:xfrm>
            <a:off x="2712468" y="2057523"/>
            <a:ext cx="3719065" cy="2803146"/>
          </a:xfrm>
          <a:prstGeom prst="rect">
            <a:avLst/>
          </a:prstGeom>
          <a:ln w="9525"/>
          <a:effectLst/>
        </p:spPr>
        <p:style>
          <a:lnRef idx="2">
            <a:schemeClr val="accent1"/>
          </a:lnRef>
          <a:fillRef idx="1">
            <a:schemeClr val="lt1"/>
          </a:fillRef>
          <a:effectRef idx="0">
            <a:schemeClr val="accent1"/>
          </a:effectRef>
          <a:fontRef idx="minor">
            <a:schemeClr val="dk1"/>
          </a:fontRef>
        </p:style>
      </p:pic>
      <p:sp>
        <p:nvSpPr>
          <p:cNvPr id="3" name="Title 2"/>
          <p:cNvSpPr>
            <a:spLocks noGrp="1"/>
          </p:cNvSpPr>
          <p:nvPr>
            <p:ph type="title"/>
          </p:nvPr>
        </p:nvSpPr>
        <p:spPr>
          <a:xfrm>
            <a:off x="457200" y="478467"/>
            <a:ext cx="7065697" cy="673770"/>
          </a:xfrm>
        </p:spPr>
        <p:txBody>
          <a:bodyPr>
            <a:noAutofit/>
          </a:bodyPr>
          <a:lstStyle/>
          <a:p>
            <a:r>
              <a:rPr lang="en-US" sz="2800" dirty="0" smtClean="0"/>
              <a:t>Service Request &amp; Work Order </a:t>
            </a:r>
            <a:br>
              <a:rPr lang="en-US" sz="2800" dirty="0" smtClean="0"/>
            </a:br>
            <a:r>
              <a:rPr lang="en-US" sz="2800" dirty="0" smtClean="0"/>
              <a:t>Performance</a:t>
            </a:r>
            <a:endParaRPr lang="en-US" sz="2800" dirty="0"/>
          </a:p>
        </p:txBody>
      </p:sp>
      <p:sp>
        <p:nvSpPr>
          <p:cNvPr id="4" name="TextBox 3"/>
          <p:cNvSpPr txBox="1"/>
          <p:nvPr/>
        </p:nvSpPr>
        <p:spPr>
          <a:xfrm>
            <a:off x="0" y="0"/>
            <a:ext cx="3147237" cy="369332"/>
          </a:xfrm>
          <a:prstGeom prst="rect">
            <a:avLst/>
          </a:prstGeom>
          <a:noFill/>
        </p:spPr>
        <p:txBody>
          <a:bodyPr wrap="square" rtlCol="0">
            <a:spAutoFit/>
          </a:bodyPr>
          <a:lstStyle/>
          <a:p>
            <a:pPr defTabSz="457200"/>
            <a:r>
              <a:rPr lang="en-US" b="1" dirty="0">
                <a:solidFill>
                  <a:prstClr val="white"/>
                </a:solidFill>
              </a:rPr>
              <a:t>Service Delivery</a:t>
            </a:r>
          </a:p>
        </p:txBody>
      </p:sp>
    </p:spTree>
    <p:extLst>
      <p:ext uri="{BB962C8B-B14F-4D97-AF65-F5344CB8AC3E}">
        <p14:creationId xmlns:p14="http://schemas.microsoft.com/office/powerpoint/2010/main" val="64625569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0968"/>
            <a:ext cx="7065697" cy="824434"/>
          </a:xfrm>
        </p:spPr>
        <p:txBody>
          <a:bodyPr>
            <a:noAutofit/>
          </a:bodyPr>
          <a:lstStyle/>
          <a:p>
            <a:r>
              <a:rPr lang="en-US" dirty="0" smtClean="0"/>
              <a:t>Service Requests Performance</a:t>
            </a:r>
            <a:endParaRPr lang="en-US" dirty="0"/>
          </a:p>
        </p:txBody>
      </p:sp>
      <p:sp>
        <p:nvSpPr>
          <p:cNvPr id="5" name="TextBox 4"/>
          <p:cNvSpPr txBox="1"/>
          <p:nvPr/>
        </p:nvSpPr>
        <p:spPr>
          <a:xfrm>
            <a:off x="0" y="0"/>
            <a:ext cx="3136605" cy="369332"/>
          </a:xfrm>
          <a:prstGeom prst="rect">
            <a:avLst/>
          </a:prstGeom>
          <a:noFill/>
        </p:spPr>
        <p:txBody>
          <a:bodyPr wrap="square" rtlCol="0">
            <a:spAutoFit/>
          </a:bodyPr>
          <a:lstStyle/>
          <a:p>
            <a:pPr defTabSz="457200"/>
            <a:r>
              <a:rPr lang="en-US" b="1" dirty="0">
                <a:solidFill>
                  <a:prstClr val="white"/>
                </a:solidFill>
              </a:rPr>
              <a:t>Service Delivery</a:t>
            </a:r>
          </a:p>
        </p:txBody>
      </p:sp>
      <p:graphicFrame>
        <p:nvGraphicFramePr>
          <p:cNvPr id="6" name="Object 5"/>
          <p:cNvGraphicFramePr>
            <a:graphicFrameLocks noChangeAspect="1"/>
          </p:cNvGraphicFramePr>
          <p:nvPr>
            <p:extLst>
              <p:ext uri="{D42A27DB-BD31-4B8C-83A1-F6EECF244321}">
                <p14:modId xmlns:p14="http://schemas.microsoft.com/office/powerpoint/2010/main" val="3852638818"/>
              </p:ext>
            </p:extLst>
          </p:nvPr>
        </p:nvGraphicFramePr>
        <p:xfrm>
          <a:off x="901700" y="1303338"/>
          <a:ext cx="7404100" cy="5065712"/>
        </p:xfrm>
        <a:graphic>
          <a:graphicData uri="http://schemas.openxmlformats.org/presentationml/2006/ole">
            <mc:AlternateContent xmlns:mc="http://schemas.openxmlformats.org/markup-compatibility/2006">
              <mc:Choice xmlns:v="urn:schemas-microsoft-com:vml" Requires="v">
                <p:oleObj spid="_x0000_s1048" name="Worksheet" r:id="rId3" imgW="7601040" imgH="6010185" progId="Excel.Sheet.12">
                  <p:embed/>
                </p:oleObj>
              </mc:Choice>
              <mc:Fallback>
                <p:oleObj name="Worksheet" r:id="rId3" imgW="7601040" imgH="6010185" progId="Excel.Sheet.12">
                  <p:embed/>
                  <p:pic>
                    <p:nvPicPr>
                      <p:cNvPr id="0" name=""/>
                      <p:cNvPicPr/>
                      <p:nvPr/>
                    </p:nvPicPr>
                    <p:blipFill>
                      <a:blip r:embed="rId4"/>
                      <a:stretch>
                        <a:fillRect/>
                      </a:stretch>
                    </p:blipFill>
                    <p:spPr>
                      <a:xfrm>
                        <a:off x="901700" y="1303338"/>
                        <a:ext cx="7404100" cy="5065712"/>
                      </a:xfrm>
                      <a:prstGeom prst="rect">
                        <a:avLst/>
                      </a:prstGeom>
                    </p:spPr>
                  </p:pic>
                </p:oleObj>
              </mc:Fallback>
            </mc:AlternateContent>
          </a:graphicData>
        </a:graphic>
      </p:graphicFrame>
      <p:sp>
        <p:nvSpPr>
          <p:cNvPr id="3" name="TextBox 2"/>
          <p:cNvSpPr txBox="1"/>
          <p:nvPr/>
        </p:nvSpPr>
        <p:spPr>
          <a:xfrm>
            <a:off x="1295400" y="6400800"/>
            <a:ext cx="7010400" cy="369332"/>
          </a:xfrm>
          <a:prstGeom prst="rect">
            <a:avLst/>
          </a:prstGeom>
          <a:noFill/>
        </p:spPr>
        <p:txBody>
          <a:bodyPr wrap="square" rtlCol="0">
            <a:spAutoFit/>
          </a:bodyPr>
          <a:lstStyle/>
          <a:p>
            <a:pPr algn="ctr"/>
            <a:r>
              <a:rPr lang="en-US" b="1" dirty="0" smtClean="0"/>
              <a:t>11% overall improvement for Linear Infrastructure Operations</a:t>
            </a:r>
            <a:endParaRPr lang="en-US" b="1" dirty="0"/>
          </a:p>
        </p:txBody>
      </p:sp>
    </p:spTree>
    <p:extLst>
      <p:ext uri="{BB962C8B-B14F-4D97-AF65-F5344CB8AC3E}">
        <p14:creationId xmlns:p14="http://schemas.microsoft.com/office/powerpoint/2010/main" val="197221189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394766"/>
            <a:ext cx="7065697" cy="824434"/>
          </a:xfrm>
        </p:spPr>
        <p:txBody>
          <a:bodyPr>
            <a:noAutofit/>
          </a:bodyPr>
          <a:lstStyle/>
          <a:p>
            <a:r>
              <a:rPr lang="en-US" dirty="0" smtClean="0"/>
              <a:t>Linear Infrastructure Operations</a:t>
            </a:r>
            <a:endParaRPr lang="en-US" dirty="0"/>
          </a:p>
        </p:txBody>
      </p:sp>
      <p:sp>
        <p:nvSpPr>
          <p:cNvPr id="4" name="Content Placeholder 3"/>
          <p:cNvSpPr>
            <a:spLocks noGrp="1"/>
          </p:cNvSpPr>
          <p:nvPr>
            <p:ph idx="1"/>
          </p:nvPr>
        </p:nvSpPr>
        <p:spPr/>
        <p:txBody>
          <a:bodyPr/>
          <a:lstStyle/>
          <a:p>
            <a:endParaRPr lang="en-US"/>
          </a:p>
        </p:txBody>
      </p:sp>
      <p:graphicFrame>
        <p:nvGraphicFramePr>
          <p:cNvPr id="10" name="Chart 9"/>
          <p:cNvGraphicFramePr>
            <a:graphicFrameLocks/>
          </p:cNvGraphicFramePr>
          <p:nvPr>
            <p:extLst>
              <p:ext uri="{D42A27DB-BD31-4B8C-83A1-F6EECF244321}">
                <p14:modId xmlns:p14="http://schemas.microsoft.com/office/powerpoint/2010/main" val="951891320"/>
              </p:ext>
            </p:extLst>
          </p:nvPr>
        </p:nvGraphicFramePr>
        <p:xfrm>
          <a:off x="161925" y="1344890"/>
          <a:ext cx="5502275" cy="4732059"/>
        </p:xfrm>
        <a:graphic>
          <a:graphicData uri="http://schemas.openxmlformats.org/drawingml/2006/chart">
            <c:chart xmlns:c="http://schemas.openxmlformats.org/drawingml/2006/chart" xmlns:r="http://schemas.openxmlformats.org/officeDocument/2006/relationships" r:id="rId2"/>
          </a:graphicData>
        </a:graphic>
      </p:graphicFrame>
      <p:cxnSp>
        <p:nvCxnSpPr>
          <p:cNvPr id="7" name="Straight Connector 6"/>
          <p:cNvCxnSpPr/>
          <p:nvPr/>
        </p:nvCxnSpPr>
        <p:spPr>
          <a:xfrm>
            <a:off x="5782733" y="1371598"/>
            <a:ext cx="8467" cy="4512934"/>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5867400" y="3310883"/>
            <a:ext cx="309879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aphicFrame>
        <p:nvGraphicFramePr>
          <p:cNvPr id="30" name="Chart 29"/>
          <p:cNvGraphicFramePr>
            <a:graphicFrameLocks/>
          </p:cNvGraphicFramePr>
          <p:nvPr>
            <p:extLst>
              <p:ext uri="{D42A27DB-BD31-4B8C-83A1-F6EECF244321}">
                <p14:modId xmlns:p14="http://schemas.microsoft.com/office/powerpoint/2010/main" val="386417911"/>
              </p:ext>
            </p:extLst>
          </p:nvPr>
        </p:nvGraphicFramePr>
        <p:xfrm>
          <a:off x="5867401" y="1371598"/>
          <a:ext cx="2819400" cy="1943829"/>
        </p:xfrm>
        <a:graphic>
          <a:graphicData uri="http://schemas.openxmlformats.org/drawingml/2006/chart">
            <c:chart xmlns:c="http://schemas.openxmlformats.org/drawingml/2006/chart" xmlns:r="http://schemas.openxmlformats.org/officeDocument/2006/relationships" r:id="rId3"/>
          </a:graphicData>
        </a:graphic>
      </p:graphicFrame>
      <p:sp>
        <p:nvSpPr>
          <p:cNvPr id="27" name="Rounded Rectangle 26"/>
          <p:cNvSpPr/>
          <p:nvPr/>
        </p:nvSpPr>
        <p:spPr>
          <a:xfrm>
            <a:off x="7552269" y="2570873"/>
            <a:ext cx="1134532" cy="678985"/>
          </a:xfrm>
          <a:prstGeom prst="roundRect">
            <a:avLst/>
          </a:prstGeom>
          <a:solidFill>
            <a:schemeClr val="tx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900" dirty="0">
                <a:solidFill>
                  <a:prstClr val="white"/>
                </a:solidFill>
              </a:rPr>
              <a:t>OLIO Received 5,164 Service Requests During the Quarter</a:t>
            </a:r>
          </a:p>
        </p:txBody>
      </p:sp>
      <p:sp>
        <p:nvSpPr>
          <p:cNvPr id="31" name="Rectangle 30"/>
          <p:cNvSpPr/>
          <p:nvPr/>
        </p:nvSpPr>
        <p:spPr>
          <a:xfrm>
            <a:off x="1173682" y="6165763"/>
            <a:ext cx="4609051" cy="523220"/>
          </a:xfrm>
          <a:prstGeom prst="rect">
            <a:avLst/>
          </a:prstGeom>
        </p:spPr>
        <p:txBody>
          <a:bodyPr wrap="square">
            <a:spAutoFit/>
          </a:bodyPr>
          <a:lstStyle/>
          <a:p>
            <a:pPr marL="171450" indent="-171450" defTabSz="457200">
              <a:buFont typeface="Arial" panose="020B0604020202020204" pitchFamily="34" charset="0"/>
              <a:buChar char="•"/>
            </a:pPr>
            <a:r>
              <a:rPr lang="en-US" sz="14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Includes  activity for SRs created within the month; inspected and resolved figures are a subset of the total.</a:t>
            </a:r>
            <a:endParaRPr lang="en-US" sz="1400" b="1" dirty="0">
              <a:solidFill>
                <a:prstClr val="black"/>
              </a:solidFill>
            </a:endParaRPr>
          </a:p>
        </p:txBody>
      </p:sp>
      <p:graphicFrame>
        <p:nvGraphicFramePr>
          <p:cNvPr id="12" name="Chart 11"/>
          <p:cNvGraphicFramePr>
            <a:graphicFrameLocks/>
          </p:cNvGraphicFramePr>
          <p:nvPr>
            <p:extLst>
              <p:ext uri="{D42A27DB-BD31-4B8C-83A1-F6EECF244321}">
                <p14:modId xmlns:p14="http://schemas.microsoft.com/office/powerpoint/2010/main" val="2801089526"/>
              </p:ext>
            </p:extLst>
          </p:nvPr>
        </p:nvGraphicFramePr>
        <p:xfrm>
          <a:off x="5782733" y="3418417"/>
          <a:ext cx="3174999" cy="2658532"/>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10"/>
          <p:cNvSpPr txBox="1"/>
          <p:nvPr/>
        </p:nvSpPr>
        <p:spPr>
          <a:xfrm>
            <a:off x="0" y="0"/>
            <a:ext cx="3136605" cy="369332"/>
          </a:xfrm>
          <a:prstGeom prst="rect">
            <a:avLst/>
          </a:prstGeom>
          <a:noFill/>
        </p:spPr>
        <p:txBody>
          <a:bodyPr wrap="square" rtlCol="0">
            <a:spAutoFit/>
          </a:bodyPr>
          <a:lstStyle/>
          <a:p>
            <a:pPr defTabSz="457200"/>
            <a:r>
              <a:rPr lang="en-US" b="1" dirty="0" smtClean="0">
                <a:solidFill>
                  <a:prstClr val="white"/>
                </a:solidFill>
              </a:rPr>
              <a:t>Service Delivery</a:t>
            </a:r>
            <a:endParaRPr lang="en-US" b="1" dirty="0">
              <a:solidFill>
                <a:prstClr val="white"/>
              </a:solidFill>
            </a:endParaRPr>
          </a:p>
        </p:txBody>
      </p:sp>
    </p:spTree>
    <p:extLst>
      <p:ext uri="{BB962C8B-B14F-4D97-AF65-F5344CB8AC3E}">
        <p14:creationId xmlns:p14="http://schemas.microsoft.com/office/powerpoint/2010/main" val="343662724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2234"/>
            <a:ext cx="7065697" cy="824434"/>
          </a:xfrm>
        </p:spPr>
        <p:txBody>
          <a:bodyPr/>
          <a:lstStyle/>
          <a:p>
            <a:r>
              <a:rPr lang="en-US" dirty="0" smtClean="0"/>
              <a:t>CAST – Escalated Issues</a:t>
            </a:r>
            <a:endParaRPr lang="en-US" dirty="0"/>
          </a:p>
        </p:txBody>
      </p:sp>
      <p:sp>
        <p:nvSpPr>
          <p:cNvPr id="5" name="TextBox 4"/>
          <p:cNvSpPr txBox="1"/>
          <p:nvPr/>
        </p:nvSpPr>
        <p:spPr>
          <a:xfrm>
            <a:off x="0" y="0"/>
            <a:ext cx="3136605" cy="369332"/>
          </a:xfrm>
          <a:prstGeom prst="rect">
            <a:avLst/>
          </a:prstGeom>
          <a:noFill/>
        </p:spPr>
        <p:txBody>
          <a:bodyPr wrap="square" rtlCol="0">
            <a:spAutoFit/>
          </a:bodyPr>
          <a:lstStyle/>
          <a:p>
            <a:pPr defTabSz="457200"/>
            <a:r>
              <a:rPr lang="en-US" b="1" dirty="0">
                <a:solidFill>
                  <a:prstClr val="white"/>
                </a:solidFill>
              </a:rPr>
              <a:t>Service Delivery</a:t>
            </a:r>
          </a:p>
        </p:txBody>
      </p:sp>
      <p:sp>
        <p:nvSpPr>
          <p:cNvPr id="10" name="Content Placeholder 9"/>
          <p:cNvSpPr>
            <a:spLocks noGrp="1"/>
          </p:cNvSpPr>
          <p:nvPr>
            <p:ph idx="1"/>
          </p:nvPr>
        </p:nvSpPr>
        <p:spPr>
          <a:xfrm>
            <a:off x="457199" y="1408439"/>
            <a:ext cx="4267201" cy="4982456"/>
          </a:xfrm>
        </p:spPr>
        <p:txBody>
          <a:bodyPr>
            <a:noAutofit/>
          </a:bodyPr>
          <a:lstStyle/>
          <a:p>
            <a:r>
              <a:rPr lang="en-US" sz="2000" dirty="0" smtClean="0"/>
              <a:t>Customer Assurance and Satisfaction Team (CAST) handles escalated service requests from 311 and Commissioner’s Office</a:t>
            </a:r>
          </a:p>
          <a:p>
            <a:r>
              <a:rPr lang="en-US" sz="2000" dirty="0" smtClean="0"/>
              <a:t>Top concerns handled by CAST</a:t>
            </a:r>
          </a:p>
          <a:p>
            <a:pPr lvl="1"/>
            <a:r>
              <a:rPr lang="en-US" sz="2000" dirty="0" smtClean="0"/>
              <a:t>Account/Billing Adjustment</a:t>
            </a:r>
          </a:p>
          <a:p>
            <a:pPr lvl="1"/>
            <a:r>
              <a:rPr lang="en-US" sz="2000" dirty="0" smtClean="0"/>
              <a:t>Leaking or Broken Water Meter</a:t>
            </a:r>
          </a:p>
          <a:p>
            <a:pPr lvl="1"/>
            <a:r>
              <a:rPr lang="en-US" sz="2000" dirty="0" smtClean="0"/>
              <a:t>Restoration due to water related repairs</a:t>
            </a:r>
          </a:p>
          <a:p>
            <a:pPr lvl="1"/>
            <a:r>
              <a:rPr lang="en-US" sz="2000" dirty="0" smtClean="0"/>
              <a:t>Possible water leak or main break</a:t>
            </a:r>
          </a:p>
          <a:p>
            <a:pPr lvl="1"/>
            <a:r>
              <a:rPr lang="en-US" sz="2000" dirty="0" smtClean="0"/>
              <a:t>Disputed Water Bill</a:t>
            </a:r>
            <a:endParaRPr lang="en-US" sz="2000" dirty="0"/>
          </a:p>
        </p:txBody>
      </p:sp>
      <p:graphicFrame>
        <p:nvGraphicFramePr>
          <p:cNvPr id="11" name="Content Placeholder 3"/>
          <p:cNvGraphicFramePr>
            <a:graphicFrameLocks/>
          </p:cNvGraphicFramePr>
          <p:nvPr>
            <p:extLst>
              <p:ext uri="{D42A27DB-BD31-4B8C-83A1-F6EECF244321}">
                <p14:modId xmlns:p14="http://schemas.microsoft.com/office/powerpoint/2010/main" val="1910678450"/>
              </p:ext>
            </p:extLst>
          </p:nvPr>
        </p:nvGraphicFramePr>
        <p:xfrm>
          <a:off x="4800600" y="1447800"/>
          <a:ext cx="3886200" cy="4551045"/>
        </p:xfrm>
        <a:graphic>
          <a:graphicData uri="http://schemas.openxmlformats.org/drawingml/2006/table">
            <a:tbl>
              <a:tblPr>
                <a:tableStyleId>{BC89EF96-8CEA-46FF-86C4-4CE0E7609802}</a:tableStyleId>
              </a:tblPr>
              <a:tblGrid>
                <a:gridCol w="1676400"/>
                <a:gridCol w="762000"/>
                <a:gridCol w="762000"/>
                <a:gridCol w="685800"/>
              </a:tblGrid>
              <a:tr h="190500">
                <a:tc gridSpan="4">
                  <a:txBody>
                    <a:bodyPr/>
                    <a:lstStyle/>
                    <a:p>
                      <a:pPr algn="ctr" fontAlgn="b"/>
                      <a:r>
                        <a:rPr lang="en-US" sz="1600" b="1" u="none" strike="noStrike" dirty="0">
                          <a:effectLst/>
                        </a:rPr>
                        <a:t>CAST Issues by Council </a:t>
                      </a:r>
                      <a:r>
                        <a:rPr lang="en-US" sz="1600" b="1" u="none" strike="noStrike" dirty="0" smtClean="0">
                          <a:effectLst/>
                        </a:rPr>
                        <a:t>District</a:t>
                      </a:r>
                    </a:p>
                    <a:p>
                      <a:pPr algn="ctr" fontAlgn="b"/>
                      <a:r>
                        <a:rPr lang="en-US" sz="1600" b="1" u="none" strike="noStrike" dirty="0" smtClean="0">
                          <a:effectLst/>
                        </a:rPr>
                        <a:t>January - March </a:t>
                      </a:r>
                      <a:r>
                        <a:rPr lang="en-US" sz="1600" b="1" u="none" strike="noStrike" dirty="0">
                          <a:effectLst/>
                        </a:rPr>
                        <a:t>2017</a:t>
                      </a:r>
                      <a:endParaRPr lang="en-US" sz="1600" b="1" i="0" u="none" strike="noStrike" dirty="0">
                        <a:solidFill>
                          <a:srgbClr val="FFFFFF"/>
                        </a:solidFill>
                        <a:effectLst/>
                        <a:latin typeface="Calibri"/>
                      </a:endParaRPr>
                    </a:p>
                  </a:txBody>
                  <a:tcPr marL="22966" marR="22966" marT="9525" marB="0" anchor="b"/>
                </a:tc>
                <a:tc hMerge="1">
                  <a:txBody>
                    <a:bodyPr/>
                    <a:lstStyle/>
                    <a:p>
                      <a:endParaRPr lang="en-US"/>
                    </a:p>
                  </a:txBody>
                  <a:tcPr/>
                </a:tc>
                <a:tc hMerge="1">
                  <a:txBody>
                    <a:bodyPr/>
                    <a:lstStyle/>
                    <a:p>
                      <a:pPr algn="ctr" fontAlgn="b"/>
                      <a:endParaRPr lang="en-US" sz="1600" b="1" i="0" u="none" strike="noStrike" dirty="0">
                        <a:solidFill>
                          <a:srgbClr val="FFFFFF"/>
                        </a:solidFill>
                        <a:effectLst/>
                        <a:latin typeface="Calibri"/>
                      </a:endParaRPr>
                    </a:p>
                  </a:txBody>
                  <a:tcPr marL="22966" marR="22966" marT="9525" marB="0" anchor="b"/>
                </a:tc>
                <a:tc hMerge="1">
                  <a:txBody>
                    <a:bodyPr/>
                    <a:lstStyle/>
                    <a:p>
                      <a:pPr algn="ctr" fontAlgn="b"/>
                      <a:endParaRPr lang="en-US" sz="1600" b="1" i="0" u="none" strike="noStrike" dirty="0">
                        <a:solidFill>
                          <a:srgbClr val="FFFFFF"/>
                        </a:solidFill>
                        <a:effectLst/>
                        <a:latin typeface="Calibri"/>
                      </a:endParaRPr>
                    </a:p>
                  </a:txBody>
                  <a:tcPr marL="22966" marR="22966" marT="9525" marB="0" anchor="b"/>
                </a:tc>
              </a:tr>
              <a:tr h="190500">
                <a:tc rowSpan="2">
                  <a:txBody>
                    <a:bodyPr/>
                    <a:lstStyle/>
                    <a:p>
                      <a:pPr algn="l" fontAlgn="b"/>
                      <a:r>
                        <a:rPr lang="en-US" sz="1600" b="1" u="none" strike="noStrike" dirty="0">
                          <a:effectLst/>
                        </a:rPr>
                        <a:t>Council District</a:t>
                      </a:r>
                      <a:endParaRPr lang="en-US" sz="1600" b="1" i="0" u="none" strike="noStrike" dirty="0">
                        <a:solidFill>
                          <a:srgbClr val="000000"/>
                        </a:solidFill>
                        <a:effectLst/>
                        <a:latin typeface="Calibri"/>
                      </a:endParaRPr>
                    </a:p>
                  </a:txBody>
                  <a:tcPr marL="22966" marR="22966" marT="9525" marB="0" anchor="b"/>
                </a:tc>
                <a:tc gridSpan="3">
                  <a:txBody>
                    <a:bodyPr/>
                    <a:lstStyle/>
                    <a:p>
                      <a:pPr algn="ctr" fontAlgn="b"/>
                      <a:r>
                        <a:rPr lang="en-US" sz="1600" b="1" u="none" strike="noStrike" dirty="0">
                          <a:effectLst/>
                        </a:rPr>
                        <a:t>No. of Issues</a:t>
                      </a:r>
                      <a:endParaRPr lang="en-US" sz="1600" b="1" i="0" u="none" strike="noStrike" dirty="0">
                        <a:solidFill>
                          <a:srgbClr val="000000"/>
                        </a:solidFill>
                        <a:effectLst/>
                        <a:latin typeface="Calibri"/>
                      </a:endParaRPr>
                    </a:p>
                  </a:txBody>
                  <a:tcPr marL="22966" marR="22966" marT="9525" marB="0" anchor="b"/>
                </a:tc>
                <a:tc hMerge="1">
                  <a:txBody>
                    <a:bodyPr/>
                    <a:lstStyle/>
                    <a:p>
                      <a:pPr algn="ctr" fontAlgn="b"/>
                      <a:endParaRPr lang="en-US" sz="1600" b="1" i="0" u="none" strike="noStrike" dirty="0">
                        <a:solidFill>
                          <a:srgbClr val="000000"/>
                        </a:solidFill>
                        <a:effectLst/>
                        <a:latin typeface="Calibri"/>
                      </a:endParaRPr>
                    </a:p>
                  </a:txBody>
                  <a:tcPr marL="22966" marR="22966" marT="9525" marB="0" anchor="b"/>
                </a:tc>
                <a:tc hMerge="1">
                  <a:txBody>
                    <a:bodyPr/>
                    <a:lstStyle/>
                    <a:p>
                      <a:pPr algn="ctr" fontAlgn="b"/>
                      <a:endParaRPr lang="en-US" sz="1600" b="1" i="0" u="none" strike="noStrike" dirty="0">
                        <a:solidFill>
                          <a:srgbClr val="000000"/>
                        </a:solidFill>
                        <a:effectLst/>
                        <a:latin typeface="Calibri"/>
                      </a:endParaRPr>
                    </a:p>
                  </a:txBody>
                  <a:tcPr marL="22966" marR="22966" marT="9525" marB="0" anchor="b"/>
                </a:tc>
              </a:tr>
              <a:tr h="190500">
                <a:tc vMerge="1">
                  <a:txBody>
                    <a:bodyPr/>
                    <a:lstStyle/>
                    <a:p>
                      <a:pPr algn="l" fontAlgn="b"/>
                      <a:endParaRPr lang="en-US" sz="1600" b="1" i="0" u="none" strike="noStrike" dirty="0">
                        <a:solidFill>
                          <a:srgbClr val="000000"/>
                        </a:solidFill>
                        <a:effectLst/>
                        <a:latin typeface="Calibri"/>
                      </a:endParaRPr>
                    </a:p>
                  </a:txBody>
                  <a:tcPr marL="22966" marR="22966" marT="9525" marB="0" anchor="b"/>
                </a:tc>
                <a:tc>
                  <a:txBody>
                    <a:bodyPr/>
                    <a:lstStyle/>
                    <a:p>
                      <a:pPr algn="ctr" fontAlgn="b"/>
                      <a:r>
                        <a:rPr lang="en-US" sz="1600" b="1" i="0" u="none" strike="noStrike" dirty="0" smtClean="0">
                          <a:solidFill>
                            <a:srgbClr val="000000"/>
                          </a:solidFill>
                          <a:effectLst/>
                          <a:latin typeface="Calibri"/>
                        </a:rPr>
                        <a:t>JAN</a:t>
                      </a:r>
                      <a:endParaRPr lang="en-US" sz="1600" b="1" i="0" u="none" strike="noStrike" dirty="0">
                        <a:solidFill>
                          <a:srgbClr val="000000"/>
                        </a:solidFill>
                        <a:effectLst/>
                        <a:latin typeface="Calibri"/>
                      </a:endParaRPr>
                    </a:p>
                  </a:txBody>
                  <a:tcPr marL="22966" marR="22966" marT="9525" marB="0" anchor="b"/>
                </a:tc>
                <a:tc>
                  <a:txBody>
                    <a:bodyPr/>
                    <a:lstStyle/>
                    <a:p>
                      <a:pPr algn="ctr" fontAlgn="b"/>
                      <a:r>
                        <a:rPr lang="en-US" sz="1600" b="1" i="0" u="none" strike="noStrike" dirty="0" smtClean="0">
                          <a:solidFill>
                            <a:srgbClr val="000000"/>
                          </a:solidFill>
                          <a:effectLst/>
                          <a:latin typeface="Calibri"/>
                        </a:rPr>
                        <a:t>FEB</a:t>
                      </a:r>
                      <a:endParaRPr lang="en-US" sz="1600" b="1" i="0" u="none" strike="noStrike" dirty="0">
                        <a:solidFill>
                          <a:srgbClr val="000000"/>
                        </a:solidFill>
                        <a:effectLst/>
                        <a:latin typeface="Calibri"/>
                      </a:endParaRPr>
                    </a:p>
                  </a:txBody>
                  <a:tcPr marL="22966" marR="22966" marT="9525" marB="0" anchor="b"/>
                </a:tc>
                <a:tc>
                  <a:txBody>
                    <a:bodyPr/>
                    <a:lstStyle/>
                    <a:p>
                      <a:pPr algn="ctr" fontAlgn="b"/>
                      <a:r>
                        <a:rPr lang="en-US" sz="1600" b="1" i="0" u="none" strike="noStrike" dirty="0" smtClean="0">
                          <a:solidFill>
                            <a:srgbClr val="000000"/>
                          </a:solidFill>
                          <a:effectLst/>
                          <a:latin typeface="Calibri"/>
                        </a:rPr>
                        <a:t>MAR</a:t>
                      </a:r>
                      <a:endParaRPr lang="en-US" sz="1600" b="1" i="0" u="none" strike="noStrike" dirty="0">
                        <a:solidFill>
                          <a:srgbClr val="000000"/>
                        </a:solidFill>
                        <a:effectLst/>
                        <a:latin typeface="Calibri"/>
                      </a:endParaRPr>
                    </a:p>
                  </a:txBody>
                  <a:tcPr marL="22966" marR="22966" marT="9525" marB="0" anchor="b"/>
                </a:tc>
              </a:tr>
              <a:tr h="190500">
                <a:tc>
                  <a:txBody>
                    <a:bodyPr/>
                    <a:lstStyle/>
                    <a:p>
                      <a:pPr algn="l" fontAlgn="b"/>
                      <a:r>
                        <a:rPr lang="en-US" sz="1600" u="none" strike="noStrike">
                          <a:effectLst/>
                        </a:rPr>
                        <a:t>District - 1</a:t>
                      </a:r>
                      <a:endParaRPr lang="en-US" sz="1600" b="0" i="0" u="none" strike="noStrike">
                        <a:solidFill>
                          <a:srgbClr val="000000"/>
                        </a:solidFill>
                        <a:effectLst/>
                        <a:latin typeface="Calibri"/>
                      </a:endParaRPr>
                    </a:p>
                  </a:txBody>
                  <a:tcPr marL="22966" marR="22966" marT="9525" marB="0" anchor="b"/>
                </a:tc>
                <a:tc>
                  <a:txBody>
                    <a:bodyPr/>
                    <a:lstStyle/>
                    <a:p>
                      <a:pPr algn="ctr" fontAlgn="b"/>
                      <a:r>
                        <a:rPr lang="en-US" sz="1400" b="0" i="0" u="none" strike="noStrike" dirty="0">
                          <a:solidFill>
                            <a:srgbClr val="000000"/>
                          </a:solidFill>
                          <a:effectLst/>
                          <a:latin typeface="+mn-lt"/>
                        </a:rPr>
                        <a:t>182</a:t>
                      </a:r>
                    </a:p>
                  </a:txBody>
                  <a:tcPr marL="9525" marR="9525" marT="9525" marB="0" anchor="b"/>
                </a:tc>
                <a:tc>
                  <a:txBody>
                    <a:bodyPr/>
                    <a:lstStyle/>
                    <a:p>
                      <a:pPr algn="ctr" fontAlgn="b"/>
                      <a:r>
                        <a:rPr lang="en-US" sz="1400" b="0" i="0" u="none" strike="noStrike" dirty="0">
                          <a:solidFill>
                            <a:srgbClr val="000000"/>
                          </a:solidFill>
                          <a:effectLst/>
                          <a:latin typeface="+mn-lt"/>
                        </a:rPr>
                        <a:t>0</a:t>
                      </a:r>
                    </a:p>
                  </a:txBody>
                  <a:tcPr marL="9525" marR="9525" marT="9525" marB="0" anchor="b"/>
                </a:tc>
                <a:tc>
                  <a:txBody>
                    <a:bodyPr/>
                    <a:lstStyle/>
                    <a:p>
                      <a:pPr algn="ctr" fontAlgn="b"/>
                      <a:r>
                        <a:rPr lang="en-US" sz="1600" u="none" strike="noStrike" dirty="0">
                          <a:effectLst/>
                        </a:rPr>
                        <a:t>11</a:t>
                      </a:r>
                      <a:endParaRPr lang="en-US" sz="1600" b="0" i="0" u="none" strike="noStrike" dirty="0">
                        <a:solidFill>
                          <a:srgbClr val="000000"/>
                        </a:solidFill>
                        <a:effectLst/>
                        <a:latin typeface="Calibri"/>
                      </a:endParaRPr>
                    </a:p>
                  </a:txBody>
                  <a:tcPr marL="22966" marR="22966" marT="9525" marB="0" anchor="b"/>
                </a:tc>
              </a:tr>
              <a:tr h="190500">
                <a:tc>
                  <a:txBody>
                    <a:bodyPr/>
                    <a:lstStyle/>
                    <a:p>
                      <a:pPr algn="l" fontAlgn="b"/>
                      <a:r>
                        <a:rPr lang="en-US" sz="1600" u="none" strike="noStrike">
                          <a:effectLst/>
                        </a:rPr>
                        <a:t>District - 2</a:t>
                      </a:r>
                      <a:endParaRPr lang="en-US" sz="1600" b="0" i="0" u="none" strike="noStrike">
                        <a:solidFill>
                          <a:srgbClr val="000000"/>
                        </a:solidFill>
                        <a:effectLst/>
                        <a:latin typeface="Calibri"/>
                      </a:endParaRPr>
                    </a:p>
                  </a:txBody>
                  <a:tcPr marL="22966" marR="22966" marT="9525" marB="0" anchor="b"/>
                </a:tc>
                <a:tc>
                  <a:txBody>
                    <a:bodyPr/>
                    <a:lstStyle/>
                    <a:p>
                      <a:pPr algn="ctr" fontAlgn="b"/>
                      <a:r>
                        <a:rPr lang="en-US" sz="1400" b="0" i="0" u="none" strike="noStrike" dirty="0">
                          <a:solidFill>
                            <a:srgbClr val="000000"/>
                          </a:solidFill>
                          <a:effectLst/>
                          <a:latin typeface="+mn-lt"/>
                        </a:rPr>
                        <a:t>208</a:t>
                      </a:r>
                    </a:p>
                  </a:txBody>
                  <a:tcPr marL="9525" marR="9525" marT="9525" marB="0" anchor="b"/>
                </a:tc>
                <a:tc>
                  <a:txBody>
                    <a:bodyPr/>
                    <a:lstStyle/>
                    <a:p>
                      <a:pPr algn="ctr" fontAlgn="b"/>
                      <a:r>
                        <a:rPr lang="en-US" sz="1400" b="0" i="0" u="none" strike="noStrike" dirty="0">
                          <a:solidFill>
                            <a:srgbClr val="000000"/>
                          </a:solidFill>
                          <a:effectLst/>
                          <a:latin typeface="+mn-lt"/>
                        </a:rPr>
                        <a:t>2</a:t>
                      </a:r>
                    </a:p>
                  </a:txBody>
                  <a:tcPr marL="9525" marR="9525" marT="9525" marB="0" anchor="b"/>
                </a:tc>
                <a:tc>
                  <a:txBody>
                    <a:bodyPr/>
                    <a:lstStyle/>
                    <a:p>
                      <a:pPr algn="ctr" fontAlgn="b"/>
                      <a:r>
                        <a:rPr lang="en-US" sz="1600" u="none" strike="noStrike" dirty="0">
                          <a:effectLst/>
                        </a:rPr>
                        <a:t>17</a:t>
                      </a:r>
                      <a:endParaRPr lang="en-US" sz="1600" b="0" i="0" u="none" strike="noStrike" dirty="0">
                        <a:solidFill>
                          <a:srgbClr val="000000"/>
                        </a:solidFill>
                        <a:effectLst/>
                        <a:latin typeface="Calibri"/>
                      </a:endParaRPr>
                    </a:p>
                  </a:txBody>
                  <a:tcPr marL="22966" marR="22966" marT="9525" marB="0" anchor="b"/>
                </a:tc>
              </a:tr>
              <a:tr h="190500">
                <a:tc>
                  <a:txBody>
                    <a:bodyPr/>
                    <a:lstStyle/>
                    <a:p>
                      <a:pPr algn="l" fontAlgn="b"/>
                      <a:r>
                        <a:rPr lang="en-US" sz="1600" u="none" strike="noStrike">
                          <a:effectLst/>
                        </a:rPr>
                        <a:t>District - 3</a:t>
                      </a:r>
                      <a:endParaRPr lang="en-US" sz="1600" b="0" i="0" u="none" strike="noStrike">
                        <a:solidFill>
                          <a:srgbClr val="000000"/>
                        </a:solidFill>
                        <a:effectLst/>
                        <a:latin typeface="Calibri"/>
                      </a:endParaRPr>
                    </a:p>
                  </a:txBody>
                  <a:tcPr marL="22966" marR="22966" marT="9525" marB="0" anchor="b"/>
                </a:tc>
                <a:tc>
                  <a:txBody>
                    <a:bodyPr/>
                    <a:lstStyle/>
                    <a:p>
                      <a:pPr algn="ctr" fontAlgn="b"/>
                      <a:r>
                        <a:rPr lang="en-US" sz="1400" b="0" i="0" u="none" strike="noStrike" dirty="0">
                          <a:solidFill>
                            <a:srgbClr val="000000"/>
                          </a:solidFill>
                          <a:effectLst/>
                          <a:latin typeface="+mn-lt"/>
                        </a:rPr>
                        <a:t>172</a:t>
                      </a:r>
                    </a:p>
                  </a:txBody>
                  <a:tcPr marL="9525" marR="9525" marT="9525" marB="0" anchor="b"/>
                </a:tc>
                <a:tc>
                  <a:txBody>
                    <a:bodyPr/>
                    <a:lstStyle/>
                    <a:p>
                      <a:pPr algn="ctr" fontAlgn="b"/>
                      <a:r>
                        <a:rPr lang="en-US" sz="1400" b="0" i="0" u="none" strike="noStrike" dirty="0">
                          <a:solidFill>
                            <a:srgbClr val="000000"/>
                          </a:solidFill>
                          <a:effectLst/>
                          <a:latin typeface="+mn-lt"/>
                        </a:rPr>
                        <a:t>2</a:t>
                      </a:r>
                    </a:p>
                  </a:txBody>
                  <a:tcPr marL="9525" marR="9525" marT="9525" marB="0" anchor="b"/>
                </a:tc>
                <a:tc>
                  <a:txBody>
                    <a:bodyPr/>
                    <a:lstStyle/>
                    <a:p>
                      <a:pPr algn="ctr" fontAlgn="b"/>
                      <a:r>
                        <a:rPr lang="en-US" sz="1600" u="none" strike="noStrike" dirty="0">
                          <a:effectLst/>
                        </a:rPr>
                        <a:t>11</a:t>
                      </a:r>
                      <a:endParaRPr lang="en-US" sz="1600" b="0" i="0" u="none" strike="noStrike" dirty="0">
                        <a:solidFill>
                          <a:srgbClr val="000000"/>
                        </a:solidFill>
                        <a:effectLst/>
                        <a:latin typeface="Calibri"/>
                      </a:endParaRPr>
                    </a:p>
                  </a:txBody>
                  <a:tcPr marL="22966" marR="22966" marT="9525" marB="0" anchor="b"/>
                </a:tc>
              </a:tr>
              <a:tr h="190500">
                <a:tc>
                  <a:txBody>
                    <a:bodyPr/>
                    <a:lstStyle/>
                    <a:p>
                      <a:pPr algn="l" fontAlgn="b"/>
                      <a:r>
                        <a:rPr lang="en-US" sz="1600" u="none" strike="noStrike">
                          <a:effectLst/>
                        </a:rPr>
                        <a:t>District - 4</a:t>
                      </a:r>
                      <a:endParaRPr lang="en-US" sz="1600" b="0" i="0" u="none" strike="noStrike">
                        <a:solidFill>
                          <a:srgbClr val="000000"/>
                        </a:solidFill>
                        <a:effectLst/>
                        <a:latin typeface="Calibri"/>
                      </a:endParaRPr>
                    </a:p>
                  </a:txBody>
                  <a:tcPr marL="22966" marR="22966" marT="9525" marB="0" anchor="b"/>
                </a:tc>
                <a:tc>
                  <a:txBody>
                    <a:bodyPr/>
                    <a:lstStyle/>
                    <a:p>
                      <a:pPr algn="ctr" fontAlgn="b"/>
                      <a:r>
                        <a:rPr lang="en-US" sz="1400" b="0" i="0" u="none" strike="noStrike">
                          <a:solidFill>
                            <a:srgbClr val="000000"/>
                          </a:solidFill>
                          <a:effectLst/>
                          <a:latin typeface="+mn-lt"/>
                        </a:rPr>
                        <a:t>152</a:t>
                      </a:r>
                    </a:p>
                  </a:txBody>
                  <a:tcPr marL="9525" marR="9525" marT="9525" marB="0" anchor="b"/>
                </a:tc>
                <a:tc>
                  <a:txBody>
                    <a:bodyPr/>
                    <a:lstStyle/>
                    <a:p>
                      <a:pPr algn="ctr" fontAlgn="b"/>
                      <a:r>
                        <a:rPr lang="en-US" sz="1400" b="0" i="0" u="none" strike="noStrike" dirty="0">
                          <a:solidFill>
                            <a:srgbClr val="000000"/>
                          </a:solidFill>
                          <a:effectLst/>
                          <a:latin typeface="+mn-lt"/>
                        </a:rPr>
                        <a:t>0</a:t>
                      </a:r>
                    </a:p>
                  </a:txBody>
                  <a:tcPr marL="9525" marR="9525" marT="9525" marB="0" anchor="b"/>
                </a:tc>
                <a:tc>
                  <a:txBody>
                    <a:bodyPr/>
                    <a:lstStyle/>
                    <a:p>
                      <a:pPr algn="ctr" fontAlgn="b"/>
                      <a:r>
                        <a:rPr lang="en-US" sz="1600" u="none" strike="noStrike" dirty="0">
                          <a:effectLst/>
                        </a:rPr>
                        <a:t>9</a:t>
                      </a:r>
                      <a:endParaRPr lang="en-US" sz="1600" b="0" i="0" u="none" strike="noStrike" dirty="0">
                        <a:solidFill>
                          <a:srgbClr val="000000"/>
                        </a:solidFill>
                        <a:effectLst/>
                        <a:latin typeface="Calibri"/>
                      </a:endParaRPr>
                    </a:p>
                  </a:txBody>
                  <a:tcPr marL="22966" marR="22966" marT="9525" marB="0" anchor="b"/>
                </a:tc>
              </a:tr>
              <a:tr h="190500">
                <a:tc>
                  <a:txBody>
                    <a:bodyPr/>
                    <a:lstStyle/>
                    <a:p>
                      <a:pPr algn="l" fontAlgn="b"/>
                      <a:r>
                        <a:rPr lang="en-US" sz="1600" u="none" strike="noStrike">
                          <a:effectLst/>
                        </a:rPr>
                        <a:t>District - 5</a:t>
                      </a:r>
                      <a:endParaRPr lang="en-US" sz="1600" b="0" i="0" u="none" strike="noStrike">
                        <a:solidFill>
                          <a:srgbClr val="000000"/>
                        </a:solidFill>
                        <a:effectLst/>
                        <a:latin typeface="Calibri"/>
                      </a:endParaRPr>
                    </a:p>
                  </a:txBody>
                  <a:tcPr marL="22966" marR="22966" marT="9525" marB="0" anchor="b"/>
                </a:tc>
                <a:tc>
                  <a:txBody>
                    <a:bodyPr/>
                    <a:lstStyle/>
                    <a:p>
                      <a:pPr algn="ctr" fontAlgn="b"/>
                      <a:r>
                        <a:rPr lang="en-US" sz="1400" b="0" i="0" u="none" strike="noStrike">
                          <a:solidFill>
                            <a:srgbClr val="000000"/>
                          </a:solidFill>
                          <a:effectLst/>
                          <a:latin typeface="+mn-lt"/>
                        </a:rPr>
                        <a:t>279</a:t>
                      </a:r>
                    </a:p>
                  </a:txBody>
                  <a:tcPr marL="9525" marR="9525" marT="9525" marB="0" anchor="b"/>
                </a:tc>
                <a:tc>
                  <a:txBody>
                    <a:bodyPr/>
                    <a:lstStyle/>
                    <a:p>
                      <a:pPr algn="ctr" fontAlgn="b"/>
                      <a:r>
                        <a:rPr lang="en-US" sz="1400" b="0" i="0" u="none" strike="noStrike" dirty="0">
                          <a:solidFill>
                            <a:srgbClr val="000000"/>
                          </a:solidFill>
                          <a:effectLst/>
                          <a:latin typeface="+mn-lt"/>
                        </a:rPr>
                        <a:t>3</a:t>
                      </a:r>
                    </a:p>
                  </a:txBody>
                  <a:tcPr marL="9525" marR="9525" marT="9525" marB="0" anchor="b"/>
                </a:tc>
                <a:tc>
                  <a:txBody>
                    <a:bodyPr/>
                    <a:lstStyle/>
                    <a:p>
                      <a:pPr algn="ctr" fontAlgn="b"/>
                      <a:r>
                        <a:rPr lang="en-US" sz="1600" u="none" strike="noStrike" dirty="0">
                          <a:effectLst/>
                        </a:rPr>
                        <a:t>19</a:t>
                      </a:r>
                      <a:endParaRPr lang="en-US" sz="1600" b="0" i="0" u="none" strike="noStrike" dirty="0">
                        <a:solidFill>
                          <a:srgbClr val="000000"/>
                        </a:solidFill>
                        <a:effectLst/>
                        <a:latin typeface="Calibri"/>
                      </a:endParaRPr>
                    </a:p>
                  </a:txBody>
                  <a:tcPr marL="22966" marR="22966" marT="9525" marB="0" anchor="b"/>
                </a:tc>
              </a:tr>
              <a:tr h="190500">
                <a:tc>
                  <a:txBody>
                    <a:bodyPr/>
                    <a:lstStyle/>
                    <a:p>
                      <a:pPr algn="l" fontAlgn="b"/>
                      <a:r>
                        <a:rPr lang="en-US" sz="1600" u="none" strike="noStrike">
                          <a:effectLst/>
                        </a:rPr>
                        <a:t>District - 6</a:t>
                      </a:r>
                      <a:endParaRPr lang="en-US" sz="1600" b="0" i="0" u="none" strike="noStrike">
                        <a:solidFill>
                          <a:srgbClr val="000000"/>
                        </a:solidFill>
                        <a:effectLst/>
                        <a:latin typeface="Calibri"/>
                      </a:endParaRPr>
                    </a:p>
                  </a:txBody>
                  <a:tcPr marL="22966" marR="22966" marT="9525" marB="0" anchor="b"/>
                </a:tc>
                <a:tc>
                  <a:txBody>
                    <a:bodyPr/>
                    <a:lstStyle/>
                    <a:p>
                      <a:pPr algn="ctr" fontAlgn="b"/>
                      <a:r>
                        <a:rPr lang="en-US" sz="1400" b="0" i="0" u="none" strike="noStrike">
                          <a:solidFill>
                            <a:srgbClr val="000000"/>
                          </a:solidFill>
                          <a:effectLst/>
                          <a:latin typeface="+mn-lt"/>
                        </a:rPr>
                        <a:t>357</a:t>
                      </a:r>
                    </a:p>
                  </a:txBody>
                  <a:tcPr marL="9525" marR="9525" marT="9525" marB="0" anchor="b"/>
                </a:tc>
                <a:tc>
                  <a:txBody>
                    <a:bodyPr/>
                    <a:lstStyle/>
                    <a:p>
                      <a:pPr algn="ctr" fontAlgn="b"/>
                      <a:r>
                        <a:rPr lang="en-US" sz="1400" b="0" i="0" u="none" strike="noStrike" dirty="0">
                          <a:solidFill>
                            <a:srgbClr val="000000"/>
                          </a:solidFill>
                          <a:effectLst/>
                          <a:latin typeface="+mn-lt"/>
                        </a:rPr>
                        <a:t>4</a:t>
                      </a:r>
                    </a:p>
                  </a:txBody>
                  <a:tcPr marL="9525" marR="9525" marT="9525" marB="0" anchor="b"/>
                </a:tc>
                <a:tc>
                  <a:txBody>
                    <a:bodyPr/>
                    <a:lstStyle/>
                    <a:p>
                      <a:pPr algn="ctr" fontAlgn="b"/>
                      <a:r>
                        <a:rPr lang="en-US" sz="1600" u="none" strike="noStrike" dirty="0">
                          <a:effectLst/>
                        </a:rPr>
                        <a:t>14</a:t>
                      </a:r>
                      <a:endParaRPr lang="en-US" sz="1600" b="0" i="0" u="none" strike="noStrike" dirty="0">
                        <a:solidFill>
                          <a:srgbClr val="000000"/>
                        </a:solidFill>
                        <a:effectLst/>
                        <a:latin typeface="Calibri"/>
                      </a:endParaRPr>
                    </a:p>
                  </a:txBody>
                  <a:tcPr marL="22966" marR="22966" marT="9525" marB="0" anchor="b"/>
                </a:tc>
              </a:tr>
              <a:tr h="190500">
                <a:tc>
                  <a:txBody>
                    <a:bodyPr/>
                    <a:lstStyle/>
                    <a:p>
                      <a:pPr algn="l" fontAlgn="b"/>
                      <a:r>
                        <a:rPr lang="en-US" sz="1600" u="none" strike="noStrike">
                          <a:effectLst/>
                        </a:rPr>
                        <a:t>District - 7</a:t>
                      </a:r>
                      <a:endParaRPr lang="en-US" sz="1600" b="0" i="0" u="none" strike="noStrike">
                        <a:solidFill>
                          <a:srgbClr val="000000"/>
                        </a:solidFill>
                        <a:effectLst/>
                        <a:latin typeface="Calibri"/>
                      </a:endParaRPr>
                    </a:p>
                  </a:txBody>
                  <a:tcPr marL="22966" marR="22966" marT="9525" marB="0" anchor="b"/>
                </a:tc>
                <a:tc>
                  <a:txBody>
                    <a:bodyPr/>
                    <a:lstStyle/>
                    <a:p>
                      <a:pPr algn="ctr" fontAlgn="b"/>
                      <a:r>
                        <a:rPr lang="en-US" sz="1400" b="0" i="0" u="none" strike="noStrike">
                          <a:solidFill>
                            <a:srgbClr val="000000"/>
                          </a:solidFill>
                          <a:effectLst/>
                          <a:latin typeface="+mn-lt"/>
                        </a:rPr>
                        <a:t>317</a:t>
                      </a:r>
                    </a:p>
                  </a:txBody>
                  <a:tcPr marL="9525" marR="9525" marT="9525" marB="0" anchor="b"/>
                </a:tc>
                <a:tc>
                  <a:txBody>
                    <a:bodyPr/>
                    <a:lstStyle/>
                    <a:p>
                      <a:pPr algn="ctr" fontAlgn="b"/>
                      <a:r>
                        <a:rPr lang="en-US" sz="1400" b="0" i="0" u="none" strike="noStrike" dirty="0">
                          <a:solidFill>
                            <a:srgbClr val="000000"/>
                          </a:solidFill>
                          <a:effectLst/>
                          <a:latin typeface="+mn-lt"/>
                        </a:rPr>
                        <a:t>2</a:t>
                      </a:r>
                    </a:p>
                  </a:txBody>
                  <a:tcPr marL="9525" marR="9525" marT="9525" marB="0" anchor="b"/>
                </a:tc>
                <a:tc>
                  <a:txBody>
                    <a:bodyPr/>
                    <a:lstStyle/>
                    <a:p>
                      <a:pPr algn="ctr" fontAlgn="b"/>
                      <a:r>
                        <a:rPr lang="en-US" sz="1600" u="none" strike="noStrike" dirty="0">
                          <a:effectLst/>
                        </a:rPr>
                        <a:t>19</a:t>
                      </a:r>
                      <a:endParaRPr lang="en-US" sz="1600" b="0" i="0" u="none" strike="noStrike" dirty="0">
                        <a:solidFill>
                          <a:srgbClr val="000000"/>
                        </a:solidFill>
                        <a:effectLst/>
                        <a:latin typeface="Calibri"/>
                      </a:endParaRPr>
                    </a:p>
                  </a:txBody>
                  <a:tcPr marL="22966" marR="22966" marT="9525" marB="0" anchor="b"/>
                </a:tc>
              </a:tr>
              <a:tr h="190500">
                <a:tc>
                  <a:txBody>
                    <a:bodyPr/>
                    <a:lstStyle/>
                    <a:p>
                      <a:pPr algn="l" fontAlgn="b"/>
                      <a:r>
                        <a:rPr lang="en-US" sz="1600" u="none" strike="noStrike">
                          <a:effectLst/>
                        </a:rPr>
                        <a:t>District - 8</a:t>
                      </a:r>
                      <a:endParaRPr lang="en-US" sz="1600" b="0" i="0" u="none" strike="noStrike">
                        <a:solidFill>
                          <a:srgbClr val="000000"/>
                        </a:solidFill>
                        <a:effectLst/>
                        <a:latin typeface="Calibri"/>
                      </a:endParaRPr>
                    </a:p>
                  </a:txBody>
                  <a:tcPr marL="22966" marR="22966" marT="9525" marB="0" anchor="b"/>
                </a:tc>
                <a:tc>
                  <a:txBody>
                    <a:bodyPr/>
                    <a:lstStyle/>
                    <a:p>
                      <a:pPr algn="ctr" fontAlgn="b"/>
                      <a:r>
                        <a:rPr lang="en-US" sz="1400" b="0" i="0" u="none" strike="noStrike">
                          <a:solidFill>
                            <a:srgbClr val="000000"/>
                          </a:solidFill>
                          <a:effectLst/>
                          <a:latin typeface="+mn-lt"/>
                        </a:rPr>
                        <a:t>423</a:t>
                      </a:r>
                    </a:p>
                  </a:txBody>
                  <a:tcPr marL="9525" marR="9525" marT="9525" marB="0" anchor="b"/>
                </a:tc>
                <a:tc>
                  <a:txBody>
                    <a:bodyPr/>
                    <a:lstStyle/>
                    <a:p>
                      <a:pPr algn="ctr" fontAlgn="b"/>
                      <a:r>
                        <a:rPr lang="en-US" sz="1400" b="0" i="0" u="none" strike="noStrike" dirty="0">
                          <a:solidFill>
                            <a:srgbClr val="000000"/>
                          </a:solidFill>
                          <a:effectLst/>
                          <a:latin typeface="+mn-lt"/>
                        </a:rPr>
                        <a:t>5</a:t>
                      </a:r>
                    </a:p>
                  </a:txBody>
                  <a:tcPr marL="9525" marR="9525" marT="9525" marB="0" anchor="b"/>
                </a:tc>
                <a:tc>
                  <a:txBody>
                    <a:bodyPr/>
                    <a:lstStyle/>
                    <a:p>
                      <a:pPr algn="ctr" fontAlgn="b"/>
                      <a:r>
                        <a:rPr lang="en-US" sz="1600" u="none" strike="noStrike" dirty="0">
                          <a:effectLst/>
                        </a:rPr>
                        <a:t>30</a:t>
                      </a:r>
                      <a:endParaRPr lang="en-US" sz="1600" b="0" i="0" u="none" strike="noStrike" dirty="0">
                        <a:solidFill>
                          <a:srgbClr val="000000"/>
                        </a:solidFill>
                        <a:effectLst/>
                        <a:latin typeface="Calibri"/>
                      </a:endParaRPr>
                    </a:p>
                  </a:txBody>
                  <a:tcPr marL="22966" marR="22966" marT="9525" marB="0" anchor="b"/>
                </a:tc>
              </a:tr>
              <a:tr h="190500">
                <a:tc>
                  <a:txBody>
                    <a:bodyPr/>
                    <a:lstStyle/>
                    <a:p>
                      <a:pPr algn="l" fontAlgn="b"/>
                      <a:r>
                        <a:rPr lang="en-US" sz="1600" u="none" strike="noStrike">
                          <a:effectLst/>
                        </a:rPr>
                        <a:t>District - 9</a:t>
                      </a:r>
                      <a:endParaRPr lang="en-US" sz="1600" b="0" i="0" u="none" strike="noStrike">
                        <a:solidFill>
                          <a:srgbClr val="000000"/>
                        </a:solidFill>
                        <a:effectLst/>
                        <a:latin typeface="Calibri"/>
                      </a:endParaRPr>
                    </a:p>
                  </a:txBody>
                  <a:tcPr marL="22966" marR="22966" marT="9525" marB="0" anchor="b"/>
                </a:tc>
                <a:tc>
                  <a:txBody>
                    <a:bodyPr/>
                    <a:lstStyle/>
                    <a:p>
                      <a:pPr algn="ctr" fontAlgn="b"/>
                      <a:r>
                        <a:rPr lang="en-US" sz="1400" b="0" i="0" u="none" strike="noStrike">
                          <a:solidFill>
                            <a:srgbClr val="000000"/>
                          </a:solidFill>
                          <a:effectLst/>
                          <a:latin typeface="+mn-lt"/>
                        </a:rPr>
                        <a:t>204</a:t>
                      </a:r>
                    </a:p>
                  </a:txBody>
                  <a:tcPr marL="9525" marR="9525" marT="9525" marB="0" anchor="b"/>
                </a:tc>
                <a:tc>
                  <a:txBody>
                    <a:bodyPr/>
                    <a:lstStyle/>
                    <a:p>
                      <a:pPr algn="ctr" fontAlgn="b"/>
                      <a:r>
                        <a:rPr lang="en-US" sz="1400" b="0" i="0" u="none" strike="noStrike" dirty="0">
                          <a:solidFill>
                            <a:srgbClr val="000000"/>
                          </a:solidFill>
                          <a:effectLst/>
                          <a:latin typeface="+mn-lt"/>
                        </a:rPr>
                        <a:t>7</a:t>
                      </a:r>
                    </a:p>
                  </a:txBody>
                  <a:tcPr marL="9525" marR="9525" marT="9525" marB="0" anchor="b"/>
                </a:tc>
                <a:tc>
                  <a:txBody>
                    <a:bodyPr/>
                    <a:lstStyle/>
                    <a:p>
                      <a:pPr algn="ctr" fontAlgn="b"/>
                      <a:r>
                        <a:rPr lang="en-US" sz="1600" u="none" strike="noStrike" dirty="0">
                          <a:effectLst/>
                        </a:rPr>
                        <a:t>17</a:t>
                      </a:r>
                      <a:endParaRPr lang="en-US" sz="1600" b="0" i="0" u="none" strike="noStrike" dirty="0">
                        <a:solidFill>
                          <a:srgbClr val="000000"/>
                        </a:solidFill>
                        <a:effectLst/>
                        <a:latin typeface="Calibri"/>
                      </a:endParaRPr>
                    </a:p>
                  </a:txBody>
                  <a:tcPr marL="22966" marR="22966" marT="9525" marB="0" anchor="b"/>
                </a:tc>
              </a:tr>
              <a:tr h="190500">
                <a:tc>
                  <a:txBody>
                    <a:bodyPr/>
                    <a:lstStyle/>
                    <a:p>
                      <a:pPr algn="l" fontAlgn="b"/>
                      <a:r>
                        <a:rPr lang="en-US" sz="1600" u="none" strike="noStrike">
                          <a:effectLst/>
                        </a:rPr>
                        <a:t>District - 10</a:t>
                      </a:r>
                      <a:endParaRPr lang="en-US" sz="1600" b="0" i="0" u="none" strike="noStrike">
                        <a:solidFill>
                          <a:srgbClr val="000000"/>
                        </a:solidFill>
                        <a:effectLst/>
                        <a:latin typeface="Calibri"/>
                      </a:endParaRPr>
                    </a:p>
                  </a:txBody>
                  <a:tcPr marL="22966" marR="22966" marT="9525" marB="0" anchor="b"/>
                </a:tc>
                <a:tc>
                  <a:txBody>
                    <a:bodyPr/>
                    <a:lstStyle/>
                    <a:p>
                      <a:pPr algn="ctr" fontAlgn="b"/>
                      <a:r>
                        <a:rPr lang="en-US" sz="1400" b="0" i="0" u="none" strike="noStrike">
                          <a:solidFill>
                            <a:srgbClr val="000000"/>
                          </a:solidFill>
                          <a:effectLst/>
                          <a:latin typeface="+mn-lt"/>
                        </a:rPr>
                        <a:t>214</a:t>
                      </a:r>
                    </a:p>
                  </a:txBody>
                  <a:tcPr marL="9525" marR="9525" marT="9525" marB="0" anchor="b"/>
                </a:tc>
                <a:tc>
                  <a:txBody>
                    <a:bodyPr/>
                    <a:lstStyle/>
                    <a:p>
                      <a:pPr algn="ctr" fontAlgn="b"/>
                      <a:r>
                        <a:rPr lang="en-US" sz="1400" b="0" i="0" u="none" strike="noStrike" dirty="0">
                          <a:solidFill>
                            <a:srgbClr val="000000"/>
                          </a:solidFill>
                          <a:effectLst/>
                          <a:latin typeface="+mn-lt"/>
                        </a:rPr>
                        <a:t>0</a:t>
                      </a:r>
                    </a:p>
                  </a:txBody>
                  <a:tcPr marL="9525" marR="9525" marT="9525" marB="0" anchor="b"/>
                </a:tc>
                <a:tc>
                  <a:txBody>
                    <a:bodyPr/>
                    <a:lstStyle/>
                    <a:p>
                      <a:pPr algn="ctr" fontAlgn="b"/>
                      <a:r>
                        <a:rPr lang="en-US" sz="1600" u="none" strike="noStrike" dirty="0">
                          <a:effectLst/>
                        </a:rPr>
                        <a:t>24</a:t>
                      </a:r>
                      <a:endParaRPr lang="en-US" sz="1600" b="0" i="0" u="none" strike="noStrike" dirty="0">
                        <a:solidFill>
                          <a:srgbClr val="000000"/>
                        </a:solidFill>
                        <a:effectLst/>
                        <a:latin typeface="Calibri"/>
                      </a:endParaRPr>
                    </a:p>
                  </a:txBody>
                  <a:tcPr marL="22966" marR="22966" marT="9525" marB="0" anchor="b"/>
                </a:tc>
              </a:tr>
              <a:tr h="190500">
                <a:tc>
                  <a:txBody>
                    <a:bodyPr/>
                    <a:lstStyle/>
                    <a:p>
                      <a:pPr algn="l" fontAlgn="b"/>
                      <a:r>
                        <a:rPr lang="en-US" sz="1600" u="none" strike="noStrike">
                          <a:effectLst/>
                        </a:rPr>
                        <a:t>District - 11</a:t>
                      </a:r>
                      <a:endParaRPr lang="en-US" sz="1600" b="0" i="0" u="none" strike="noStrike">
                        <a:solidFill>
                          <a:srgbClr val="000000"/>
                        </a:solidFill>
                        <a:effectLst/>
                        <a:latin typeface="Calibri"/>
                      </a:endParaRPr>
                    </a:p>
                  </a:txBody>
                  <a:tcPr marL="22966" marR="22966" marT="9525" marB="0" anchor="b"/>
                </a:tc>
                <a:tc>
                  <a:txBody>
                    <a:bodyPr/>
                    <a:lstStyle/>
                    <a:p>
                      <a:pPr algn="ctr" fontAlgn="b"/>
                      <a:r>
                        <a:rPr lang="en-US" sz="1400" b="0" i="0" u="none" strike="noStrike">
                          <a:solidFill>
                            <a:srgbClr val="000000"/>
                          </a:solidFill>
                          <a:effectLst/>
                          <a:latin typeface="+mn-lt"/>
                        </a:rPr>
                        <a:t>163</a:t>
                      </a:r>
                    </a:p>
                  </a:txBody>
                  <a:tcPr marL="9525" marR="9525" marT="9525" marB="0" anchor="b"/>
                </a:tc>
                <a:tc>
                  <a:txBody>
                    <a:bodyPr/>
                    <a:lstStyle/>
                    <a:p>
                      <a:pPr algn="ctr" fontAlgn="b"/>
                      <a:r>
                        <a:rPr lang="en-US" sz="1400" b="0" i="0" u="none" strike="noStrike" dirty="0">
                          <a:solidFill>
                            <a:srgbClr val="000000"/>
                          </a:solidFill>
                          <a:effectLst/>
                          <a:latin typeface="+mn-lt"/>
                        </a:rPr>
                        <a:t>1</a:t>
                      </a:r>
                    </a:p>
                  </a:txBody>
                  <a:tcPr marL="9525" marR="9525" marT="9525" marB="0" anchor="b"/>
                </a:tc>
                <a:tc>
                  <a:txBody>
                    <a:bodyPr/>
                    <a:lstStyle/>
                    <a:p>
                      <a:pPr algn="ctr" fontAlgn="b"/>
                      <a:r>
                        <a:rPr lang="en-US" sz="1600" u="none" strike="noStrike" dirty="0">
                          <a:effectLst/>
                        </a:rPr>
                        <a:t>30</a:t>
                      </a:r>
                      <a:endParaRPr lang="en-US" sz="1600" b="0" i="0" u="none" strike="noStrike" dirty="0">
                        <a:solidFill>
                          <a:srgbClr val="000000"/>
                        </a:solidFill>
                        <a:effectLst/>
                        <a:latin typeface="Calibri"/>
                      </a:endParaRPr>
                    </a:p>
                  </a:txBody>
                  <a:tcPr marL="22966" marR="22966" marT="9525" marB="0" anchor="b"/>
                </a:tc>
              </a:tr>
              <a:tr h="190500">
                <a:tc>
                  <a:txBody>
                    <a:bodyPr/>
                    <a:lstStyle/>
                    <a:p>
                      <a:pPr algn="l" fontAlgn="b"/>
                      <a:r>
                        <a:rPr lang="en-US" sz="1600" u="none" strike="noStrike" dirty="0">
                          <a:effectLst/>
                        </a:rPr>
                        <a:t>District - 12</a:t>
                      </a:r>
                      <a:endParaRPr lang="en-US" sz="1600" b="0" i="0" u="none" strike="noStrike" dirty="0">
                        <a:solidFill>
                          <a:srgbClr val="000000"/>
                        </a:solidFill>
                        <a:effectLst/>
                        <a:latin typeface="Calibri"/>
                      </a:endParaRPr>
                    </a:p>
                  </a:txBody>
                  <a:tcPr marL="22966" marR="22966" marT="9525" marB="0" anchor="b"/>
                </a:tc>
                <a:tc>
                  <a:txBody>
                    <a:bodyPr/>
                    <a:lstStyle/>
                    <a:p>
                      <a:pPr algn="ctr" fontAlgn="b"/>
                      <a:r>
                        <a:rPr lang="en-US" sz="1400" b="0" i="0" u="none" strike="noStrike">
                          <a:solidFill>
                            <a:srgbClr val="000000"/>
                          </a:solidFill>
                          <a:effectLst/>
                          <a:latin typeface="+mn-lt"/>
                        </a:rPr>
                        <a:t>196</a:t>
                      </a:r>
                    </a:p>
                  </a:txBody>
                  <a:tcPr marL="9525" marR="9525" marT="9525" marB="0" anchor="b"/>
                </a:tc>
                <a:tc>
                  <a:txBody>
                    <a:bodyPr/>
                    <a:lstStyle/>
                    <a:p>
                      <a:pPr algn="ctr" fontAlgn="b"/>
                      <a:r>
                        <a:rPr lang="en-US" sz="1400" b="0" i="0" u="none" strike="noStrike" dirty="0">
                          <a:solidFill>
                            <a:srgbClr val="000000"/>
                          </a:solidFill>
                          <a:effectLst/>
                          <a:latin typeface="+mn-lt"/>
                        </a:rPr>
                        <a:t>1</a:t>
                      </a:r>
                    </a:p>
                  </a:txBody>
                  <a:tcPr marL="9525" marR="9525" marT="9525" marB="0" anchor="b"/>
                </a:tc>
                <a:tc>
                  <a:txBody>
                    <a:bodyPr/>
                    <a:lstStyle/>
                    <a:p>
                      <a:pPr algn="ctr" fontAlgn="b"/>
                      <a:r>
                        <a:rPr lang="en-US" sz="1600" u="none" strike="noStrike" dirty="0">
                          <a:effectLst/>
                        </a:rPr>
                        <a:t>12</a:t>
                      </a:r>
                      <a:endParaRPr lang="en-US" sz="1600" b="0" i="0" u="none" strike="noStrike" dirty="0">
                        <a:solidFill>
                          <a:srgbClr val="000000"/>
                        </a:solidFill>
                        <a:effectLst/>
                        <a:latin typeface="Calibri"/>
                      </a:endParaRPr>
                    </a:p>
                  </a:txBody>
                  <a:tcPr marL="22966" marR="22966" marT="9525" marB="0" anchor="b"/>
                </a:tc>
              </a:tr>
              <a:tr h="190500">
                <a:tc>
                  <a:txBody>
                    <a:bodyPr/>
                    <a:lstStyle/>
                    <a:p>
                      <a:pPr algn="l" fontAlgn="b"/>
                      <a:r>
                        <a:rPr lang="en-US" sz="1600" u="none" strike="noStrike">
                          <a:effectLst/>
                        </a:rPr>
                        <a:t>Outside of City</a:t>
                      </a:r>
                      <a:endParaRPr lang="en-US" sz="1600" b="0" i="0" u="none" strike="noStrike">
                        <a:solidFill>
                          <a:srgbClr val="000000"/>
                        </a:solidFill>
                        <a:effectLst/>
                        <a:latin typeface="Calibri"/>
                      </a:endParaRPr>
                    </a:p>
                  </a:txBody>
                  <a:tcPr marL="22966" marR="22966" marT="9525" marB="0" anchor="b"/>
                </a:tc>
                <a:tc>
                  <a:txBody>
                    <a:bodyPr/>
                    <a:lstStyle/>
                    <a:p>
                      <a:pPr algn="ctr" fontAlgn="b"/>
                      <a:r>
                        <a:rPr lang="en-US" sz="1400" b="0" i="0" u="none" strike="noStrike">
                          <a:solidFill>
                            <a:srgbClr val="000000"/>
                          </a:solidFill>
                          <a:effectLst/>
                          <a:latin typeface="+mn-lt"/>
                        </a:rPr>
                        <a:t>1138</a:t>
                      </a:r>
                    </a:p>
                  </a:txBody>
                  <a:tcPr marL="9525" marR="9525" marT="9525" marB="0" anchor="b"/>
                </a:tc>
                <a:tc>
                  <a:txBody>
                    <a:bodyPr/>
                    <a:lstStyle/>
                    <a:p>
                      <a:pPr algn="ctr" fontAlgn="b"/>
                      <a:r>
                        <a:rPr lang="en-US" sz="1400" b="0" i="0" u="none" strike="noStrike" dirty="0">
                          <a:solidFill>
                            <a:srgbClr val="000000"/>
                          </a:solidFill>
                          <a:effectLst/>
                          <a:latin typeface="+mn-lt"/>
                        </a:rPr>
                        <a:t>7</a:t>
                      </a:r>
                    </a:p>
                  </a:txBody>
                  <a:tcPr marL="9525" marR="9525" marT="9525" marB="0" anchor="b"/>
                </a:tc>
                <a:tc>
                  <a:txBody>
                    <a:bodyPr/>
                    <a:lstStyle/>
                    <a:p>
                      <a:pPr algn="ctr" fontAlgn="b"/>
                      <a:r>
                        <a:rPr lang="en-US" sz="1600" u="none" strike="noStrike" dirty="0">
                          <a:effectLst/>
                        </a:rPr>
                        <a:t>94</a:t>
                      </a:r>
                      <a:endParaRPr lang="en-US" sz="1600" b="0" i="0" u="none" strike="noStrike" dirty="0">
                        <a:solidFill>
                          <a:srgbClr val="000000"/>
                        </a:solidFill>
                        <a:effectLst/>
                        <a:latin typeface="Calibri"/>
                      </a:endParaRPr>
                    </a:p>
                  </a:txBody>
                  <a:tcPr marL="22966" marR="22966" marT="9525" marB="0" anchor="b"/>
                </a:tc>
              </a:tr>
              <a:tr h="190500">
                <a:tc>
                  <a:txBody>
                    <a:bodyPr/>
                    <a:lstStyle/>
                    <a:p>
                      <a:pPr algn="l" fontAlgn="b"/>
                      <a:r>
                        <a:rPr lang="en-US" sz="1600" b="1" u="none" strike="noStrike">
                          <a:effectLst/>
                        </a:rPr>
                        <a:t>Grand Total</a:t>
                      </a:r>
                      <a:endParaRPr lang="en-US" sz="1600" b="1" i="0" u="none" strike="noStrike">
                        <a:solidFill>
                          <a:srgbClr val="000000"/>
                        </a:solidFill>
                        <a:effectLst/>
                        <a:latin typeface="Calibri"/>
                      </a:endParaRPr>
                    </a:p>
                  </a:txBody>
                  <a:tcPr marL="22966" marR="22966" marT="9525" marB="0" anchor="b"/>
                </a:tc>
                <a:tc>
                  <a:txBody>
                    <a:bodyPr/>
                    <a:lstStyle/>
                    <a:p>
                      <a:pPr algn="ctr" fontAlgn="b"/>
                      <a:r>
                        <a:rPr lang="en-US" sz="1400" b="1" i="0" u="none" strike="noStrike" dirty="0">
                          <a:solidFill>
                            <a:srgbClr val="000000"/>
                          </a:solidFill>
                          <a:effectLst/>
                          <a:latin typeface="+mn-lt"/>
                        </a:rPr>
                        <a:t>4006</a:t>
                      </a:r>
                    </a:p>
                  </a:txBody>
                  <a:tcPr marL="9525" marR="9525" marT="9525" marB="0" anchor="b"/>
                </a:tc>
                <a:tc>
                  <a:txBody>
                    <a:bodyPr/>
                    <a:lstStyle/>
                    <a:p>
                      <a:pPr algn="ctr" fontAlgn="b"/>
                      <a:r>
                        <a:rPr lang="en-US" sz="1400" b="1" i="0" u="none" strike="noStrike" dirty="0">
                          <a:solidFill>
                            <a:srgbClr val="000000"/>
                          </a:solidFill>
                          <a:effectLst/>
                          <a:latin typeface="+mn-lt"/>
                        </a:rPr>
                        <a:t>34</a:t>
                      </a:r>
                    </a:p>
                  </a:txBody>
                  <a:tcPr marL="9525" marR="9525" marT="9525" marB="0" anchor="b"/>
                </a:tc>
                <a:tc>
                  <a:txBody>
                    <a:bodyPr/>
                    <a:lstStyle/>
                    <a:p>
                      <a:pPr algn="ctr" fontAlgn="b"/>
                      <a:r>
                        <a:rPr lang="en-US" sz="1600" b="1" u="none" strike="noStrike" dirty="0">
                          <a:effectLst/>
                        </a:rPr>
                        <a:t>307</a:t>
                      </a:r>
                      <a:endParaRPr lang="en-US" sz="1600" b="1" i="0" u="none" strike="noStrike" dirty="0">
                        <a:solidFill>
                          <a:srgbClr val="000000"/>
                        </a:solidFill>
                        <a:effectLst/>
                        <a:latin typeface="Calibri"/>
                      </a:endParaRPr>
                    </a:p>
                  </a:txBody>
                  <a:tcPr marL="22966" marR="22966" marT="9525" marB="0" anchor="b"/>
                </a:tc>
              </a:tr>
            </a:tbl>
          </a:graphicData>
        </a:graphic>
      </p:graphicFrame>
    </p:spTree>
    <p:extLst>
      <p:ext uri="{BB962C8B-B14F-4D97-AF65-F5344CB8AC3E}">
        <p14:creationId xmlns:p14="http://schemas.microsoft.com/office/powerpoint/2010/main" val="23429908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resentation Divider Slide Ar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92" y="12192"/>
            <a:ext cx="9144000" cy="6858000"/>
          </a:xfrm>
          <a:prstGeom prst="rect">
            <a:avLst/>
          </a:prstGeom>
        </p:spPr>
      </p:pic>
      <p:sp>
        <p:nvSpPr>
          <p:cNvPr id="8" name="TextBox 7"/>
          <p:cNvSpPr txBox="1"/>
          <p:nvPr/>
        </p:nvSpPr>
        <p:spPr>
          <a:xfrm>
            <a:off x="1285730" y="2784092"/>
            <a:ext cx="6572540" cy="769441"/>
          </a:xfrm>
          <a:prstGeom prst="rect">
            <a:avLst/>
          </a:prstGeom>
          <a:noFill/>
        </p:spPr>
        <p:txBody>
          <a:bodyPr wrap="square" rtlCol="0">
            <a:spAutoFit/>
          </a:bodyPr>
          <a:lstStyle/>
          <a:p>
            <a:pPr algn="ctr" defTabSz="457200"/>
            <a:r>
              <a:rPr lang="en-US" sz="4400" dirty="0">
                <a:solidFill>
                  <a:srgbClr val="005C82"/>
                </a:solidFill>
                <a:cs typeface="Avenir Book"/>
              </a:rPr>
              <a:t>Reports to Council</a:t>
            </a:r>
          </a:p>
        </p:txBody>
      </p:sp>
      <p:pic>
        <p:nvPicPr>
          <p:cNvPr id="2" name="Picture 1"/>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66316" y="781812"/>
            <a:ext cx="5611368" cy="1764792"/>
          </a:xfrm>
          <a:prstGeom prst="rect">
            <a:avLst/>
          </a:prstGeom>
        </p:spPr>
      </p:pic>
    </p:spTree>
    <p:extLst>
      <p:ext uri="{BB962C8B-B14F-4D97-AF65-F5344CB8AC3E}">
        <p14:creationId xmlns:p14="http://schemas.microsoft.com/office/powerpoint/2010/main" val="396246479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3500"/>
            <a:ext cx="7065697" cy="824434"/>
          </a:xfrm>
        </p:spPr>
        <p:txBody>
          <a:bodyPr/>
          <a:lstStyle/>
          <a:p>
            <a:r>
              <a:rPr lang="en-US" dirty="0" smtClean="0"/>
              <a:t>Billing Issue Resolutions</a:t>
            </a:r>
            <a:endParaRPr lang="en-US" dirty="0"/>
          </a:p>
        </p:txBody>
      </p:sp>
      <p:sp>
        <p:nvSpPr>
          <p:cNvPr id="3" name="Content Placeholder 2"/>
          <p:cNvSpPr>
            <a:spLocks noGrp="1"/>
          </p:cNvSpPr>
          <p:nvPr>
            <p:ph idx="1"/>
          </p:nvPr>
        </p:nvSpPr>
        <p:spPr/>
        <p:txBody>
          <a:bodyPr>
            <a:noAutofit/>
          </a:bodyPr>
          <a:lstStyle/>
          <a:p>
            <a:r>
              <a:rPr lang="en-US" altLang="en-US" sz="2000" dirty="0" smtClean="0"/>
              <a:t>Summary of corrective actions:</a:t>
            </a:r>
          </a:p>
          <a:p>
            <a:pPr lvl="1"/>
            <a:r>
              <a:rPr lang="en-US" altLang="en-US" sz="1800" dirty="0" smtClean="0"/>
              <a:t>11 accounts back billed and sent a sewer demand letter</a:t>
            </a:r>
          </a:p>
          <a:p>
            <a:pPr lvl="2"/>
            <a:r>
              <a:rPr lang="en-US" altLang="en-US" sz="1400" dirty="0" smtClean="0"/>
              <a:t>Total amount back billed for the 11 accounts: $2,143,629.23</a:t>
            </a:r>
          </a:p>
          <a:p>
            <a:pPr lvl="2"/>
            <a:r>
              <a:rPr lang="en-US" altLang="en-US" sz="1400" dirty="0" smtClean="0"/>
              <a:t>Amount collected: $118,837.20</a:t>
            </a:r>
          </a:p>
          <a:p>
            <a:pPr lvl="2"/>
            <a:r>
              <a:rPr lang="en-US" altLang="en-US" sz="1400" dirty="0" smtClean="0"/>
              <a:t>11 additional letters have been mailed; amount back billed $320,411.32</a:t>
            </a:r>
          </a:p>
          <a:p>
            <a:pPr lvl="1"/>
            <a:r>
              <a:rPr lang="en-US" altLang="en-US" sz="1800" dirty="0" smtClean="0"/>
              <a:t>Reviewed top 200 large meter accounts</a:t>
            </a:r>
          </a:p>
          <a:p>
            <a:pPr lvl="2"/>
            <a:r>
              <a:rPr lang="en-US" altLang="en-US" sz="1400" dirty="0" smtClean="0"/>
              <a:t>5 accounts under billing</a:t>
            </a:r>
          </a:p>
          <a:p>
            <a:pPr lvl="2"/>
            <a:r>
              <a:rPr lang="en-US" altLang="en-US" sz="1400" dirty="0" smtClean="0"/>
              <a:t>$814,857.79 billed and collected</a:t>
            </a:r>
          </a:p>
          <a:p>
            <a:pPr lvl="2"/>
            <a:r>
              <a:rPr lang="en-US" altLang="en-US" sz="1400" dirty="0" smtClean="0"/>
              <a:t>12 meters are awaiting repairs</a:t>
            </a:r>
          </a:p>
          <a:p>
            <a:r>
              <a:rPr lang="en-US" altLang="en-US" sz="2000" dirty="0" smtClean="0"/>
              <a:t>Additional mitigation measures:</a:t>
            </a:r>
          </a:p>
          <a:p>
            <a:pPr lvl="1"/>
            <a:r>
              <a:rPr lang="en-US" altLang="en-US" sz="1800" dirty="0" smtClean="0"/>
              <a:t>Timely completion of meter/register repair or replacement</a:t>
            </a:r>
          </a:p>
          <a:p>
            <a:pPr lvl="2"/>
            <a:r>
              <a:rPr lang="en-US" altLang="en-US" sz="1400" dirty="0" smtClean="0"/>
              <a:t>Completed 318 large meter repairs (Jan – Mar 2017)</a:t>
            </a:r>
          </a:p>
          <a:p>
            <a:pPr lvl="2"/>
            <a:r>
              <a:rPr lang="en-US" altLang="en-US" sz="1400" dirty="0" smtClean="0"/>
              <a:t>Completed over 26,000 register replacements (Sep 2016 – Mar 2017)</a:t>
            </a:r>
          </a:p>
          <a:p>
            <a:pPr lvl="1"/>
            <a:r>
              <a:rPr lang="en-US" altLang="en-US" sz="1800" dirty="0" smtClean="0"/>
              <a:t>Continue to develop account audit and review criteria</a:t>
            </a:r>
          </a:p>
          <a:p>
            <a:pPr lvl="1"/>
            <a:r>
              <a:rPr lang="en-US" altLang="en-US" sz="1800" dirty="0" smtClean="0"/>
              <a:t>Expand proactive communication regarding consumption and billing (high consumption notification calls and mailers)</a:t>
            </a:r>
            <a:endParaRPr lang="en-US" altLang="en-US" sz="1800" dirty="0"/>
          </a:p>
        </p:txBody>
      </p:sp>
      <p:sp>
        <p:nvSpPr>
          <p:cNvPr id="5" name="TextBox 4"/>
          <p:cNvSpPr txBox="1"/>
          <p:nvPr/>
        </p:nvSpPr>
        <p:spPr>
          <a:xfrm>
            <a:off x="0" y="0"/>
            <a:ext cx="3136605" cy="369332"/>
          </a:xfrm>
          <a:prstGeom prst="rect">
            <a:avLst/>
          </a:prstGeom>
          <a:noFill/>
        </p:spPr>
        <p:txBody>
          <a:bodyPr wrap="square" rtlCol="0">
            <a:spAutoFit/>
          </a:bodyPr>
          <a:lstStyle/>
          <a:p>
            <a:pPr defTabSz="457200"/>
            <a:r>
              <a:rPr lang="en-US" b="1" dirty="0">
                <a:solidFill>
                  <a:prstClr val="white"/>
                </a:solidFill>
              </a:rPr>
              <a:t>Service Delivery</a:t>
            </a:r>
          </a:p>
        </p:txBody>
      </p:sp>
    </p:spTree>
    <p:extLst>
      <p:ext uri="{BB962C8B-B14F-4D97-AF65-F5344CB8AC3E}">
        <p14:creationId xmlns:p14="http://schemas.microsoft.com/office/powerpoint/2010/main" val="47473612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sz="2800" dirty="0" smtClean="0"/>
              <a:t>Billing Issues Update: Estimated Bills</a:t>
            </a:r>
            <a:endParaRPr lang="en-US" sz="2800" dirty="0"/>
          </a:p>
        </p:txBody>
      </p:sp>
      <p:sp>
        <p:nvSpPr>
          <p:cNvPr id="3" name="Content Placeholder 2"/>
          <p:cNvSpPr>
            <a:spLocks noGrp="1"/>
          </p:cNvSpPr>
          <p:nvPr>
            <p:ph idx="1"/>
          </p:nvPr>
        </p:nvSpPr>
        <p:spPr>
          <a:xfrm>
            <a:off x="457200" y="1408439"/>
            <a:ext cx="4114800" cy="1887677"/>
          </a:xfrm>
        </p:spPr>
        <p:txBody>
          <a:bodyPr>
            <a:normAutofit fontScale="92500" lnSpcReduction="20000"/>
          </a:bodyPr>
          <a:lstStyle/>
          <a:p>
            <a:r>
              <a:rPr lang="en-US" altLang="en-US" sz="2400" dirty="0" smtClean="0"/>
              <a:t>1.8% of active accounts (inside city) are receiving estimated bills due to needed repairs</a:t>
            </a:r>
          </a:p>
          <a:p>
            <a:r>
              <a:rPr lang="en-US" altLang="en-US" sz="2400" dirty="0" smtClean="0"/>
              <a:t>Industry benchmark is 3%; DWM target is less than 1%</a:t>
            </a:r>
          </a:p>
          <a:p>
            <a:endParaRPr lang="en-US" sz="2400" dirty="0"/>
          </a:p>
        </p:txBody>
      </p:sp>
      <p:graphicFrame>
        <p:nvGraphicFramePr>
          <p:cNvPr id="9" name="Table 8"/>
          <p:cNvGraphicFramePr>
            <a:graphicFrameLocks noGrp="1"/>
          </p:cNvGraphicFramePr>
          <p:nvPr>
            <p:extLst>
              <p:ext uri="{D42A27DB-BD31-4B8C-83A1-F6EECF244321}">
                <p14:modId xmlns:p14="http://schemas.microsoft.com/office/powerpoint/2010/main" val="1855178162"/>
              </p:ext>
            </p:extLst>
          </p:nvPr>
        </p:nvGraphicFramePr>
        <p:xfrm>
          <a:off x="4662763" y="1380419"/>
          <a:ext cx="4199106" cy="5029264"/>
        </p:xfrm>
        <a:graphic>
          <a:graphicData uri="http://schemas.openxmlformats.org/drawingml/2006/table">
            <a:tbl>
              <a:tblPr firstRow="1" bandRow="1">
                <a:tableStyleId>{93296810-A885-4BE3-A3E7-6D5BEEA58F35}</a:tableStyleId>
              </a:tblPr>
              <a:tblGrid>
                <a:gridCol w="850700"/>
                <a:gridCol w="1068090"/>
                <a:gridCol w="1063256"/>
                <a:gridCol w="1217060"/>
              </a:tblGrid>
              <a:tr h="804080">
                <a:tc>
                  <a:txBody>
                    <a:bodyPr/>
                    <a:lstStyle/>
                    <a:p>
                      <a:pPr algn="ctr">
                        <a:spcAft>
                          <a:spcPts val="0"/>
                        </a:spcAft>
                      </a:pPr>
                      <a:r>
                        <a:rPr lang="en-US" sz="1400" dirty="0" smtClean="0"/>
                        <a:t>Council District</a:t>
                      </a:r>
                      <a:endParaRPr lang="en-US" sz="1400" dirty="0"/>
                    </a:p>
                  </a:txBody>
                  <a:tcPr anchor="ctr"/>
                </a:tc>
                <a:tc>
                  <a:txBody>
                    <a:bodyPr/>
                    <a:lstStyle/>
                    <a:p>
                      <a:pPr algn="ctr">
                        <a:spcAft>
                          <a:spcPts val="0"/>
                        </a:spcAft>
                      </a:pPr>
                      <a:r>
                        <a:rPr lang="en-US" sz="1400" dirty="0" smtClean="0"/>
                        <a:t>Total No. of Accounts</a:t>
                      </a:r>
                      <a:endParaRPr lang="en-US" sz="1400" dirty="0"/>
                    </a:p>
                  </a:txBody>
                  <a:tcPr anchor="ctr"/>
                </a:tc>
                <a:tc>
                  <a:txBody>
                    <a:bodyPr/>
                    <a:lstStyle/>
                    <a:p>
                      <a:pPr algn="ctr">
                        <a:spcAft>
                          <a:spcPts val="0"/>
                        </a:spcAft>
                      </a:pPr>
                      <a:r>
                        <a:rPr lang="en-US" sz="1400" dirty="0" smtClean="0"/>
                        <a:t>Number</a:t>
                      </a:r>
                      <a:r>
                        <a:rPr lang="en-US" sz="1400" baseline="0" dirty="0" smtClean="0"/>
                        <a:t> Estimated</a:t>
                      </a:r>
                      <a:endParaRPr lang="en-US" sz="1400" dirty="0"/>
                    </a:p>
                  </a:txBody>
                  <a:tcPr anchor="ctr"/>
                </a:tc>
                <a:tc>
                  <a:txBody>
                    <a:bodyPr/>
                    <a:lstStyle/>
                    <a:p>
                      <a:pPr algn="ctr">
                        <a:spcAft>
                          <a:spcPts val="0"/>
                        </a:spcAft>
                      </a:pPr>
                      <a:r>
                        <a:rPr lang="en-US" sz="1400" dirty="0" smtClean="0"/>
                        <a:t>Percentage</a:t>
                      </a:r>
                      <a:endParaRPr lang="en-US" sz="1400" dirty="0"/>
                    </a:p>
                  </a:txBody>
                  <a:tcPr anchor="ctr"/>
                </a:tc>
              </a:tr>
              <a:tr h="284778">
                <a:tc>
                  <a:txBody>
                    <a:bodyPr/>
                    <a:lstStyle/>
                    <a:p>
                      <a:pPr algn="ctr">
                        <a:spcAft>
                          <a:spcPts val="0"/>
                        </a:spcAft>
                      </a:pPr>
                      <a:r>
                        <a:rPr lang="en-US" sz="1400" dirty="0" smtClean="0"/>
                        <a:t>1</a:t>
                      </a:r>
                      <a:endParaRPr lang="en-US" sz="1400" dirty="0"/>
                    </a:p>
                  </a:txBody>
                  <a:tcPr anchor="ctr"/>
                </a:tc>
                <a:tc>
                  <a:txBody>
                    <a:bodyPr/>
                    <a:lstStyle/>
                    <a:p>
                      <a:pPr algn="ctr">
                        <a:spcAft>
                          <a:spcPts val="0"/>
                        </a:spcAft>
                      </a:pPr>
                      <a:r>
                        <a:rPr lang="en-US" sz="1400" dirty="0" smtClean="0"/>
                        <a:t>7,656</a:t>
                      </a:r>
                      <a:endParaRPr lang="en-US" sz="1400" dirty="0"/>
                    </a:p>
                  </a:txBody>
                  <a:tcPr anchor="ctr"/>
                </a:tc>
                <a:tc>
                  <a:txBody>
                    <a:bodyPr/>
                    <a:lstStyle/>
                    <a:p>
                      <a:pPr algn="ctr">
                        <a:spcAft>
                          <a:spcPts val="0"/>
                        </a:spcAft>
                      </a:pPr>
                      <a:r>
                        <a:rPr lang="en-US" sz="1400" dirty="0" smtClean="0"/>
                        <a:t>149</a:t>
                      </a:r>
                      <a:endParaRPr lang="en-US" sz="1400" dirty="0"/>
                    </a:p>
                  </a:txBody>
                  <a:tcPr anchor="ctr"/>
                </a:tc>
                <a:tc>
                  <a:txBody>
                    <a:bodyPr/>
                    <a:lstStyle/>
                    <a:p>
                      <a:pPr algn="ctr">
                        <a:spcAft>
                          <a:spcPts val="0"/>
                        </a:spcAft>
                      </a:pPr>
                      <a:r>
                        <a:rPr lang="en-US" sz="1400" dirty="0" smtClean="0"/>
                        <a:t>1.95%</a:t>
                      </a:r>
                      <a:endParaRPr lang="en-US" sz="1400" dirty="0"/>
                    </a:p>
                  </a:txBody>
                  <a:tcPr anchor="ctr"/>
                </a:tc>
              </a:tr>
              <a:tr h="337648">
                <a:tc>
                  <a:txBody>
                    <a:bodyPr/>
                    <a:lstStyle/>
                    <a:p>
                      <a:pPr algn="ctr">
                        <a:spcAft>
                          <a:spcPts val="0"/>
                        </a:spcAft>
                      </a:pPr>
                      <a:r>
                        <a:rPr lang="en-US" sz="1400" dirty="0" smtClean="0"/>
                        <a:t>2</a:t>
                      </a:r>
                      <a:endParaRPr lang="en-US" sz="1400" dirty="0"/>
                    </a:p>
                  </a:txBody>
                  <a:tcPr anchor="ctr"/>
                </a:tc>
                <a:tc>
                  <a:txBody>
                    <a:bodyPr/>
                    <a:lstStyle/>
                    <a:p>
                      <a:pPr algn="ctr">
                        <a:spcAft>
                          <a:spcPts val="0"/>
                        </a:spcAft>
                      </a:pPr>
                      <a:r>
                        <a:rPr lang="en-US" sz="1400" dirty="0" smtClean="0"/>
                        <a:t>5,740</a:t>
                      </a:r>
                      <a:endParaRPr lang="en-US" sz="1400" dirty="0"/>
                    </a:p>
                  </a:txBody>
                  <a:tcPr anchor="ctr"/>
                </a:tc>
                <a:tc>
                  <a:txBody>
                    <a:bodyPr/>
                    <a:lstStyle/>
                    <a:p>
                      <a:pPr algn="ctr">
                        <a:spcAft>
                          <a:spcPts val="0"/>
                        </a:spcAft>
                      </a:pPr>
                      <a:r>
                        <a:rPr lang="en-US" sz="1400" dirty="0" smtClean="0"/>
                        <a:t>114</a:t>
                      </a:r>
                      <a:endParaRPr lang="en-US" sz="1400" dirty="0"/>
                    </a:p>
                  </a:txBody>
                  <a:tcPr anchor="ctr"/>
                </a:tc>
                <a:tc>
                  <a:txBody>
                    <a:bodyPr/>
                    <a:lstStyle/>
                    <a:p>
                      <a:pPr algn="ctr">
                        <a:spcAft>
                          <a:spcPts val="0"/>
                        </a:spcAft>
                      </a:pPr>
                      <a:r>
                        <a:rPr lang="en-US" sz="1400" dirty="0" smtClean="0"/>
                        <a:t>1.99%</a:t>
                      </a:r>
                      <a:endParaRPr lang="en-US" sz="1400" dirty="0"/>
                    </a:p>
                  </a:txBody>
                  <a:tcPr anchor="ctr"/>
                </a:tc>
              </a:tr>
              <a:tr h="337648">
                <a:tc>
                  <a:txBody>
                    <a:bodyPr/>
                    <a:lstStyle/>
                    <a:p>
                      <a:pPr algn="ctr">
                        <a:spcAft>
                          <a:spcPts val="0"/>
                        </a:spcAft>
                      </a:pPr>
                      <a:r>
                        <a:rPr lang="en-US" sz="1400" dirty="0" smtClean="0"/>
                        <a:t>3</a:t>
                      </a:r>
                      <a:endParaRPr lang="en-US" sz="1400" dirty="0"/>
                    </a:p>
                  </a:txBody>
                  <a:tcPr anchor="ctr"/>
                </a:tc>
                <a:tc>
                  <a:txBody>
                    <a:bodyPr/>
                    <a:lstStyle/>
                    <a:p>
                      <a:pPr algn="ctr">
                        <a:spcAft>
                          <a:spcPts val="0"/>
                        </a:spcAft>
                      </a:pPr>
                      <a:r>
                        <a:rPr lang="en-US" sz="1400" dirty="0" smtClean="0"/>
                        <a:t>6,129</a:t>
                      </a:r>
                      <a:endParaRPr lang="en-US" sz="1400" dirty="0"/>
                    </a:p>
                  </a:txBody>
                  <a:tcPr anchor="ctr"/>
                </a:tc>
                <a:tc>
                  <a:txBody>
                    <a:bodyPr/>
                    <a:lstStyle/>
                    <a:p>
                      <a:pPr algn="ctr">
                        <a:spcAft>
                          <a:spcPts val="0"/>
                        </a:spcAft>
                      </a:pPr>
                      <a:r>
                        <a:rPr lang="en-US" sz="1400" dirty="0" smtClean="0"/>
                        <a:t>144</a:t>
                      </a:r>
                      <a:endParaRPr lang="en-US" sz="1400" dirty="0"/>
                    </a:p>
                  </a:txBody>
                  <a:tcPr anchor="ctr"/>
                </a:tc>
                <a:tc>
                  <a:txBody>
                    <a:bodyPr/>
                    <a:lstStyle/>
                    <a:p>
                      <a:pPr algn="ctr">
                        <a:spcAft>
                          <a:spcPts val="0"/>
                        </a:spcAft>
                      </a:pPr>
                      <a:r>
                        <a:rPr lang="en-US" sz="1400" dirty="0" smtClean="0"/>
                        <a:t>2.35%</a:t>
                      </a:r>
                      <a:endParaRPr lang="en-US" sz="1400" dirty="0"/>
                    </a:p>
                  </a:txBody>
                  <a:tcPr anchor="ctr"/>
                </a:tc>
              </a:tr>
              <a:tr h="337648">
                <a:tc>
                  <a:txBody>
                    <a:bodyPr/>
                    <a:lstStyle/>
                    <a:p>
                      <a:pPr algn="ctr">
                        <a:spcAft>
                          <a:spcPts val="0"/>
                        </a:spcAft>
                      </a:pPr>
                      <a:r>
                        <a:rPr lang="en-US" sz="1400" dirty="0" smtClean="0"/>
                        <a:t>4</a:t>
                      </a:r>
                      <a:endParaRPr lang="en-US" sz="1400" dirty="0"/>
                    </a:p>
                  </a:txBody>
                  <a:tcPr anchor="ctr"/>
                </a:tc>
                <a:tc>
                  <a:txBody>
                    <a:bodyPr/>
                    <a:lstStyle/>
                    <a:p>
                      <a:pPr algn="ctr">
                        <a:spcAft>
                          <a:spcPts val="0"/>
                        </a:spcAft>
                      </a:pPr>
                      <a:r>
                        <a:rPr lang="en-US" sz="1400" dirty="0" smtClean="0"/>
                        <a:t>7,498</a:t>
                      </a:r>
                      <a:endParaRPr lang="en-US" sz="1400" dirty="0"/>
                    </a:p>
                  </a:txBody>
                  <a:tcPr anchor="ctr"/>
                </a:tc>
                <a:tc>
                  <a:txBody>
                    <a:bodyPr/>
                    <a:lstStyle/>
                    <a:p>
                      <a:pPr algn="ctr">
                        <a:spcAft>
                          <a:spcPts val="0"/>
                        </a:spcAft>
                      </a:pPr>
                      <a:r>
                        <a:rPr lang="en-US" sz="1400" dirty="0" smtClean="0"/>
                        <a:t>123</a:t>
                      </a:r>
                      <a:endParaRPr lang="en-US" sz="1400" dirty="0"/>
                    </a:p>
                  </a:txBody>
                  <a:tcPr anchor="ctr"/>
                </a:tc>
                <a:tc>
                  <a:txBody>
                    <a:bodyPr/>
                    <a:lstStyle/>
                    <a:p>
                      <a:pPr algn="ctr">
                        <a:spcAft>
                          <a:spcPts val="0"/>
                        </a:spcAft>
                      </a:pPr>
                      <a:r>
                        <a:rPr lang="en-US" sz="1400" dirty="0" smtClean="0"/>
                        <a:t>1.64%</a:t>
                      </a:r>
                      <a:endParaRPr lang="en-US" sz="1400" dirty="0"/>
                    </a:p>
                  </a:txBody>
                  <a:tcPr anchor="ctr"/>
                </a:tc>
              </a:tr>
              <a:tr h="337648">
                <a:tc>
                  <a:txBody>
                    <a:bodyPr/>
                    <a:lstStyle/>
                    <a:p>
                      <a:pPr algn="ctr">
                        <a:spcAft>
                          <a:spcPts val="0"/>
                        </a:spcAft>
                      </a:pPr>
                      <a:r>
                        <a:rPr lang="en-US" sz="1400" dirty="0" smtClean="0"/>
                        <a:t>5</a:t>
                      </a:r>
                      <a:endParaRPr lang="en-US" sz="1400" dirty="0"/>
                    </a:p>
                  </a:txBody>
                  <a:tcPr anchor="ctr"/>
                </a:tc>
                <a:tc>
                  <a:txBody>
                    <a:bodyPr/>
                    <a:lstStyle/>
                    <a:p>
                      <a:pPr algn="ctr">
                        <a:spcAft>
                          <a:spcPts val="0"/>
                        </a:spcAft>
                      </a:pPr>
                      <a:r>
                        <a:rPr lang="en-US" sz="1400" dirty="0" smtClean="0"/>
                        <a:t>10,446</a:t>
                      </a:r>
                      <a:endParaRPr lang="en-US" sz="1400" dirty="0"/>
                    </a:p>
                  </a:txBody>
                  <a:tcPr anchor="ctr"/>
                </a:tc>
                <a:tc>
                  <a:txBody>
                    <a:bodyPr/>
                    <a:lstStyle/>
                    <a:p>
                      <a:pPr algn="ctr">
                        <a:spcAft>
                          <a:spcPts val="0"/>
                        </a:spcAft>
                      </a:pPr>
                      <a:r>
                        <a:rPr lang="en-US" sz="1400" dirty="0" smtClean="0"/>
                        <a:t>268</a:t>
                      </a:r>
                      <a:endParaRPr lang="en-US" sz="1400" dirty="0"/>
                    </a:p>
                  </a:txBody>
                  <a:tcPr anchor="ctr"/>
                </a:tc>
                <a:tc>
                  <a:txBody>
                    <a:bodyPr/>
                    <a:lstStyle/>
                    <a:p>
                      <a:pPr algn="ctr">
                        <a:spcAft>
                          <a:spcPts val="0"/>
                        </a:spcAft>
                      </a:pPr>
                      <a:r>
                        <a:rPr lang="en-US" sz="1400" dirty="0" smtClean="0"/>
                        <a:t>2.57%</a:t>
                      </a:r>
                      <a:endParaRPr lang="en-US" sz="1400" dirty="0"/>
                    </a:p>
                  </a:txBody>
                  <a:tcPr anchor="ctr"/>
                </a:tc>
              </a:tr>
              <a:tr h="337648">
                <a:tc>
                  <a:txBody>
                    <a:bodyPr/>
                    <a:lstStyle/>
                    <a:p>
                      <a:pPr algn="ctr">
                        <a:spcAft>
                          <a:spcPts val="0"/>
                        </a:spcAft>
                      </a:pPr>
                      <a:r>
                        <a:rPr lang="en-US" sz="1400" dirty="0" smtClean="0"/>
                        <a:t>6</a:t>
                      </a:r>
                      <a:endParaRPr lang="en-US" sz="1400" dirty="0"/>
                    </a:p>
                  </a:txBody>
                  <a:tcPr anchor="ctr"/>
                </a:tc>
                <a:tc>
                  <a:txBody>
                    <a:bodyPr/>
                    <a:lstStyle/>
                    <a:p>
                      <a:pPr algn="ctr">
                        <a:spcAft>
                          <a:spcPts val="0"/>
                        </a:spcAft>
                      </a:pPr>
                      <a:r>
                        <a:rPr lang="en-US" sz="1400" dirty="0" smtClean="0"/>
                        <a:t>11,299</a:t>
                      </a:r>
                      <a:endParaRPr lang="en-US" sz="1400" dirty="0"/>
                    </a:p>
                  </a:txBody>
                  <a:tcPr anchor="ctr"/>
                </a:tc>
                <a:tc>
                  <a:txBody>
                    <a:bodyPr/>
                    <a:lstStyle/>
                    <a:p>
                      <a:pPr algn="ctr">
                        <a:spcAft>
                          <a:spcPts val="0"/>
                        </a:spcAft>
                      </a:pPr>
                      <a:r>
                        <a:rPr lang="en-US" sz="1400" dirty="0" smtClean="0"/>
                        <a:t>211</a:t>
                      </a:r>
                      <a:endParaRPr lang="en-US" sz="1400" dirty="0"/>
                    </a:p>
                  </a:txBody>
                  <a:tcPr anchor="ctr"/>
                </a:tc>
                <a:tc>
                  <a:txBody>
                    <a:bodyPr/>
                    <a:lstStyle/>
                    <a:p>
                      <a:pPr algn="ctr">
                        <a:spcAft>
                          <a:spcPts val="0"/>
                        </a:spcAft>
                      </a:pPr>
                      <a:r>
                        <a:rPr lang="en-US" sz="1400" dirty="0" smtClean="0"/>
                        <a:t>1.87%</a:t>
                      </a:r>
                      <a:endParaRPr lang="en-US" sz="1400" dirty="0"/>
                    </a:p>
                  </a:txBody>
                  <a:tcPr anchor="ctr"/>
                </a:tc>
              </a:tr>
              <a:tr h="337648">
                <a:tc>
                  <a:txBody>
                    <a:bodyPr/>
                    <a:lstStyle/>
                    <a:p>
                      <a:pPr algn="ctr">
                        <a:spcAft>
                          <a:spcPts val="0"/>
                        </a:spcAft>
                      </a:pPr>
                      <a:r>
                        <a:rPr lang="en-US" sz="1400" dirty="0" smtClean="0"/>
                        <a:t>7</a:t>
                      </a:r>
                      <a:endParaRPr lang="en-US" sz="1400" dirty="0"/>
                    </a:p>
                  </a:txBody>
                  <a:tcPr anchor="ctr"/>
                </a:tc>
                <a:tc>
                  <a:txBody>
                    <a:bodyPr/>
                    <a:lstStyle/>
                    <a:p>
                      <a:pPr algn="ctr">
                        <a:spcAft>
                          <a:spcPts val="0"/>
                        </a:spcAft>
                      </a:pPr>
                      <a:r>
                        <a:rPr lang="en-US" sz="1400" dirty="0" smtClean="0"/>
                        <a:t>8,583</a:t>
                      </a:r>
                      <a:endParaRPr lang="en-US" sz="1400" dirty="0"/>
                    </a:p>
                  </a:txBody>
                  <a:tcPr anchor="ctr"/>
                </a:tc>
                <a:tc>
                  <a:txBody>
                    <a:bodyPr/>
                    <a:lstStyle/>
                    <a:p>
                      <a:pPr algn="ctr">
                        <a:spcAft>
                          <a:spcPts val="0"/>
                        </a:spcAft>
                      </a:pPr>
                      <a:r>
                        <a:rPr lang="en-US" sz="1400" dirty="0" smtClean="0"/>
                        <a:t>126</a:t>
                      </a:r>
                      <a:endParaRPr lang="en-US" sz="1400" dirty="0"/>
                    </a:p>
                  </a:txBody>
                  <a:tcPr anchor="ctr"/>
                </a:tc>
                <a:tc>
                  <a:txBody>
                    <a:bodyPr/>
                    <a:lstStyle/>
                    <a:p>
                      <a:pPr algn="ctr">
                        <a:spcAft>
                          <a:spcPts val="0"/>
                        </a:spcAft>
                      </a:pPr>
                      <a:r>
                        <a:rPr lang="en-US" sz="1400" dirty="0" smtClean="0"/>
                        <a:t>1.47%</a:t>
                      </a:r>
                      <a:endParaRPr lang="en-US" sz="1400" dirty="0"/>
                    </a:p>
                  </a:txBody>
                  <a:tcPr anchor="ctr"/>
                </a:tc>
              </a:tr>
              <a:tr h="300270">
                <a:tc>
                  <a:txBody>
                    <a:bodyPr/>
                    <a:lstStyle/>
                    <a:p>
                      <a:pPr algn="ctr">
                        <a:spcAft>
                          <a:spcPts val="0"/>
                        </a:spcAft>
                      </a:pPr>
                      <a:r>
                        <a:rPr lang="en-US" sz="1400" dirty="0" smtClean="0"/>
                        <a:t>8</a:t>
                      </a:r>
                      <a:endParaRPr lang="en-US" sz="1400" dirty="0"/>
                    </a:p>
                  </a:txBody>
                  <a:tcPr anchor="ctr"/>
                </a:tc>
                <a:tc>
                  <a:txBody>
                    <a:bodyPr/>
                    <a:lstStyle/>
                    <a:p>
                      <a:pPr algn="ctr">
                        <a:spcAft>
                          <a:spcPts val="0"/>
                        </a:spcAft>
                      </a:pPr>
                      <a:r>
                        <a:rPr lang="en-US" sz="1400" dirty="0" smtClean="0"/>
                        <a:t>12,139</a:t>
                      </a:r>
                      <a:endParaRPr lang="en-US" sz="1400" dirty="0"/>
                    </a:p>
                  </a:txBody>
                  <a:tcPr anchor="ctr"/>
                </a:tc>
                <a:tc>
                  <a:txBody>
                    <a:bodyPr/>
                    <a:lstStyle/>
                    <a:p>
                      <a:pPr algn="ctr">
                        <a:spcAft>
                          <a:spcPts val="0"/>
                        </a:spcAft>
                      </a:pPr>
                      <a:r>
                        <a:rPr lang="en-US" sz="1400" dirty="0" smtClean="0"/>
                        <a:t>253</a:t>
                      </a:r>
                      <a:endParaRPr lang="en-US" sz="1400" dirty="0"/>
                    </a:p>
                  </a:txBody>
                  <a:tcPr anchor="ctr"/>
                </a:tc>
                <a:tc>
                  <a:txBody>
                    <a:bodyPr/>
                    <a:lstStyle/>
                    <a:p>
                      <a:pPr algn="ctr">
                        <a:spcAft>
                          <a:spcPts val="0"/>
                        </a:spcAft>
                      </a:pPr>
                      <a:r>
                        <a:rPr lang="en-US" sz="1400" dirty="0" smtClean="0"/>
                        <a:t>2.08%</a:t>
                      </a:r>
                      <a:endParaRPr lang="en-US" sz="1400" dirty="0"/>
                    </a:p>
                  </a:txBody>
                  <a:tcPr anchor="ctr"/>
                </a:tc>
              </a:tr>
              <a:tr h="284778">
                <a:tc>
                  <a:txBody>
                    <a:bodyPr/>
                    <a:lstStyle/>
                    <a:p>
                      <a:pPr algn="ctr">
                        <a:spcAft>
                          <a:spcPts val="0"/>
                        </a:spcAft>
                      </a:pPr>
                      <a:r>
                        <a:rPr lang="en-US" sz="1400" dirty="0" smtClean="0"/>
                        <a:t>9</a:t>
                      </a:r>
                      <a:endParaRPr lang="en-US" sz="1400" dirty="0"/>
                    </a:p>
                  </a:txBody>
                  <a:tcPr anchor="ctr"/>
                </a:tc>
                <a:tc>
                  <a:txBody>
                    <a:bodyPr/>
                    <a:lstStyle/>
                    <a:p>
                      <a:pPr algn="ctr">
                        <a:spcAft>
                          <a:spcPts val="0"/>
                        </a:spcAft>
                      </a:pPr>
                      <a:r>
                        <a:rPr lang="en-US" sz="1400" dirty="0" smtClean="0"/>
                        <a:t>7,708</a:t>
                      </a:r>
                      <a:endParaRPr lang="en-US" sz="1400" dirty="0"/>
                    </a:p>
                  </a:txBody>
                  <a:tcPr anchor="ctr"/>
                </a:tc>
                <a:tc>
                  <a:txBody>
                    <a:bodyPr/>
                    <a:lstStyle/>
                    <a:p>
                      <a:pPr algn="ctr">
                        <a:spcAft>
                          <a:spcPts val="0"/>
                        </a:spcAft>
                      </a:pPr>
                      <a:r>
                        <a:rPr lang="en-US" sz="1400" dirty="0" smtClean="0"/>
                        <a:t>176</a:t>
                      </a:r>
                      <a:endParaRPr lang="en-US" sz="1400" dirty="0"/>
                    </a:p>
                  </a:txBody>
                  <a:tcPr anchor="ctr"/>
                </a:tc>
                <a:tc>
                  <a:txBody>
                    <a:bodyPr/>
                    <a:lstStyle/>
                    <a:p>
                      <a:pPr algn="ctr">
                        <a:spcAft>
                          <a:spcPts val="0"/>
                        </a:spcAft>
                      </a:pPr>
                      <a:r>
                        <a:rPr lang="en-US" sz="1400" dirty="0" smtClean="0"/>
                        <a:t>2.28%</a:t>
                      </a:r>
                      <a:endParaRPr lang="en-US" sz="1400" dirty="0"/>
                    </a:p>
                  </a:txBody>
                  <a:tcPr anchor="ctr"/>
                </a:tc>
              </a:tr>
              <a:tr h="284778">
                <a:tc>
                  <a:txBody>
                    <a:bodyPr/>
                    <a:lstStyle/>
                    <a:p>
                      <a:pPr algn="ctr">
                        <a:spcAft>
                          <a:spcPts val="0"/>
                        </a:spcAft>
                      </a:pPr>
                      <a:r>
                        <a:rPr lang="en-US" sz="1400" dirty="0" smtClean="0"/>
                        <a:t>10</a:t>
                      </a:r>
                      <a:endParaRPr lang="en-US" sz="1400" dirty="0"/>
                    </a:p>
                  </a:txBody>
                  <a:tcPr anchor="ctr"/>
                </a:tc>
                <a:tc>
                  <a:txBody>
                    <a:bodyPr/>
                    <a:lstStyle/>
                    <a:p>
                      <a:pPr algn="ctr">
                        <a:spcAft>
                          <a:spcPts val="0"/>
                        </a:spcAft>
                      </a:pPr>
                      <a:r>
                        <a:rPr lang="en-US" sz="1400" dirty="0" smtClean="0"/>
                        <a:t>7,787</a:t>
                      </a:r>
                      <a:endParaRPr lang="en-US" sz="1400" dirty="0"/>
                    </a:p>
                  </a:txBody>
                  <a:tcPr anchor="ctr"/>
                </a:tc>
                <a:tc>
                  <a:txBody>
                    <a:bodyPr/>
                    <a:lstStyle/>
                    <a:p>
                      <a:pPr algn="ctr">
                        <a:spcAft>
                          <a:spcPts val="0"/>
                        </a:spcAft>
                      </a:pPr>
                      <a:r>
                        <a:rPr lang="en-US" sz="1400" dirty="0" smtClean="0"/>
                        <a:t>144</a:t>
                      </a:r>
                      <a:endParaRPr lang="en-US" sz="1400" dirty="0"/>
                    </a:p>
                  </a:txBody>
                  <a:tcPr anchor="ctr"/>
                </a:tc>
                <a:tc>
                  <a:txBody>
                    <a:bodyPr/>
                    <a:lstStyle/>
                    <a:p>
                      <a:pPr algn="ctr">
                        <a:spcAft>
                          <a:spcPts val="0"/>
                        </a:spcAft>
                      </a:pPr>
                      <a:r>
                        <a:rPr lang="en-US" sz="1400" dirty="0" smtClean="0"/>
                        <a:t>1.85%</a:t>
                      </a:r>
                      <a:endParaRPr lang="en-US" sz="1400" dirty="0"/>
                    </a:p>
                  </a:txBody>
                  <a:tcPr anchor="ctr"/>
                </a:tc>
              </a:tr>
              <a:tr h="337648">
                <a:tc>
                  <a:txBody>
                    <a:bodyPr/>
                    <a:lstStyle/>
                    <a:p>
                      <a:pPr algn="ctr">
                        <a:spcAft>
                          <a:spcPts val="0"/>
                        </a:spcAft>
                      </a:pPr>
                      <a:r>
                        <a:rPr lang="en-US" sz="1400" dirty="0" smtClean="0"/>
                        <a:t>11</a:t>
                      </a:r>
                      <a:endParaRPr lang="en-US" sz="1400" dirty="0"/>
                    </a:p>
                  </a:txBody>
                  <a:tcPr anchor="ctr"/>
                </a:tc>
                <a:tc>
                  <a:txBody>
                    <a:bodyPr/>
                    <a:lstStyle/>
                    <a:p>
                      <a:pPr algn="ctr">
                        <a:spcAft>
                          <a:spcPts val="0"/>
                        </a:spcAft>
                      </a:pPr>
                      <a:r>
                        <a:rPr lang="en-US" sz="1400" dirty="0" smtClean="0"/>
                        <a:t>9,754</a:t>
                      </a:r>
                      <a:endParaRPr lang="en-US" sz="1400" dirty="0"/>
                    </a:p>
                  </a:txBody>
                  <a:tcPr anchor="ctr"/>
                </a:tc>
                <a:tc>
                  <a:txBody>
                    <a:bodyPr/>
                    <a:lstStyle/>
                    <a:p>
                      <a:pPr algn="ctr">
                        <a:spcAft>
                          <a:spcPts val="0"/>
                        </a:spcAft>
                      </a:pPr>
                      <a:r>
                        <a:rPr lang="en-US" sz="1400" dirty="0" smtClean="0"/>
                        <a:t>83</a:t>
                      </a:r>
                      <a:endParaRPr lang="en-US" sz="1400" dirty="0"/>
                    </a:p>
                  </a:txBody>
                  <a:tcPr anchor="ctr"/>
                </a:tc>
                <a:tc>
                  <a:txBody>
                    <a:bodyPr/>
                    <a:lstStyle/>
                    <a:p>
                      <a:pPr algn="ctr">
                        <a:spcAft>
                          <a:spcPts val="0"/>
                        </a:spcAft>
                      </a:pPr>
                      <a:r>
                        <a:rPr lang="en-US" sz="1400" dirty="0" smtClean="0"/>
                        <a:t>0.85%</a:t>
                      </a:r>
                      <a:endParaRPr lang="en-US" sz="1400" dirty="0"/>
                    </a:p>
                  </a:txBody>
                  <a:tcPr anchor="ctr"/>
                </a:tc>
              </a:tr>
              <a:tr h="284778">
                <a:tc>
                  <a:txBody>
                    <a:bodyPr/>
                    <a:lstStyle/>
                    <a:p>
                      <a:pPr algn="ctr">
                        <a:spcAft>
                          <a:spcPts val="0"/>
                        </a:spcAft>
                      </a:pPr>
                      <a:r>
                        <a:rPr lang="en-US" sz="1400" dirty="0" smtClean="0"/>
                        <a:t>12</a:t>
                      </a:r>
                      <a:endParaRPr lang="en-US" sz="1400" dirty="0"/>
                    </a:p>
                  </a:txBody>
                  <a:tcPr anchor="ctr"/>
                </a:tc>
                <a:tc>
                  <a:txBody>
                    <a:bodyPr/>
                    <a:lstStyle/>
                    <a:p>
                      <a:pPr algn="ctr">
                        <a:spcAft>
                          <a:spcPts val="0"/>
                        </a:spcAft>
                      </a:pPr>
                      <a:r>
                        <a:rPr lang="en-US" sz="1400" dirty="0" smtClean="0"/>
                        <a:t>6,468</a:t>
                      </a:r>
                      <a:endParaRPr lang="en-US" sz="1400" dirty="0"/>
                    </a:p>
                  </a:txBody>
                  <a:tcPr anchor="ctr"/>
                </a:tc>
                <a:tc>
                  <a:txBody>
                    <a:bodyPr/>
                    <a:lstStyle/>
                    <a:p>
                      <a:pPr algn="ctr">
                        <a:spcAft>
                          <a:spcPts val="0"/>
                        </a:spcAft>
                      </a:pPr>
                      <a:r>
                        <a:rPr lang="en-US" sz="1400" dirty="0" smtClean="0"/>
                        <a:t>54</a:t>
                      </a:r>
                      <a:endParaRPr lang="en-US" sz="1400" dirty="0"/>
                    </a:p>
                  </a:txBody>
                  <a:tcPr anchor="ctr"/>
                </a:tc>
                <a:tc>
                  <a:txBody>
                    <a:bodyPr/>
                    <a:lstStyle/>
                    <a:p>
                      <a:pPr algn="ctr">
                        <a:spcAft>
                          <a:spcPts val="0"/>
                        </a:spcAft>
                      </a:pPr>
                      <a:r>
                        <a:rPr lang="en-US" sz="1400" dirty="0" smtClean="0"/>
                        <a:t>0.83%</a:t>
                      </a:r>
                      <a:endParaRPr lang="en-US" sz="1400" dirty="0"/>
                    </a:p>
                  </a:txBody>
                  <a:tcPr anchor="ctr"/>
                </a:tc>
              </a:tr>
              <a:tr h="337648">
                <a:tc>
                  <a:txBody>
                    <a:bodyPr/>
                    <a:lstStyle/>
                    <a:p>
                      <a:pPr algn="ctr">
                        <a:spcAft>
                          <a:spcPts val="0"/>
                        </a:spcAft>
                      </a:pPr>
                      <a:endParaRPr lang="en-US" sz="1400" dirty="0"/>
                    </a:p>
                  </a:txBody>
                  <a:tcPr anchor="ctr"/>
                </a:tc>
                <a:tc>
                  <a:txBody>
                    <a:bodyPr/>
                    <a:lstStyle/>
                    <a:p>
                      <a:pPr algn="ctr">
                        <a:spcAft>
                          <a:spcPts val="0"/>
                        </a:spcAft>
                      </a:pPr>
                      <a:r>
                        <a:rPr lang="en-US" sz="1400" b="1" dirty="0" smtClean="0"/>
                        <a:t>101,207</a:t>
                      </a:r>
                      <a:endParaRPr lang="en-US" sz="1400" b="1" dirty="0"/>
                    </a:p>
                  </a:txBody>
                  <a:tcPr anchor="ctr"/>
                </a:tc>
                <a:tc>
                  <a:txBody>
                    <a:bodyPr/>
                    <a:lstStyle/>
                    <a:p>
                      <a:pPr algn="ctr">
                        <a:spcAft>
                          <a:spcPts val="0"/>
                        </a:spcAft>
                      </a:pPr>
                      <a:r>
                        <a:rPr lang="en-US" sz="1400" b="1" dirty="0" smtClean="0"/>
                        <a:t>1,845</a:t>
                      </a:r>
                      <a:endParaRPr lang="en-US" sz="1400" b="1" dirty="0"/>
                    </a:p>
                  </a:txBody>
                  <a:tcPr anchor="ctr"/>
                </a:tc>
                <a:tc>
                  <a:txBody>
                    <a:bodyPr/>
                    <a:lstStyle/>
                    <a:p>
                      <a:pPr algn="ctr">
                        <a:spcAft>
                          <a:spcPts val="0"/>
                        </a:spcAft>
                      </a:pPr>
                      <a:r>
                        <a:rPr lang="en-US" sz="1400" b="1" dirty="0" smtClean="0">
                          <a:solidFill>
                            <a:schemeClr val="bg2"/>
                          </a:solidFill>
                        </a:rPr>
                        <a:t>1.82%</a:t>
                      </a:r>
                      <a:endParaRPr lang="en-US" sz="1400" b="1" dirty="0">
                        <a:solidFill>
                          <a:schemeClr val="bg2"/>
                        </a:solidFill>
                      </a:endParaRPr>
                    </a:p>
                  </a:txBody>
                  <a:tcPr anchor="ctr"/>
                </a:tc>
              </a:tr>
            </a:tbl>
          </a:graphicData>
        </a:graphic>
      </p:graphicFrame>
      <p:pic>
        <p:nvPicPr>
          <p:cNvPr id="1026" name="Chart 1" descr="image0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223" y="3296116"/>
            <a:ext cx="4433777"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0" y="0"/>
            <a:ext cx="3136605" cy="369332"/>
          </a:xfrm>
          <a:prstGeom prst="rect">
            <a:avLst/>
          </a:prstGeom>
          <a:noFill/>
        </p:spPr>
        <p:txBody>
          <a:bodyPr wrap="square" rtlCol="0">
            <a:spAutoFit/>
          </a:bodyPr>
          <a:lstStyle/>
          <a:p>
            <a:pPr defTabSz="457200"/>
            <a:r>
              <a:rPr lang="en-US" b="1" dirty="0">
                <a:solidFill>
                  <a:prstClr val="white"/>
                </a:solidFill>
              </a:rPr>
              <a:t>Service Delivery</a:t>
            </a:r>
          </a:p>
        </p:txBody>
      </p:sp>
    </p:spTree>
    <p:extLst>
      <p:ext uri="{BB962C8B-B14F-4D97-AF65-F5344CB8AC3E}">
        <p14:creationId xmlns:p14="http://schemas.microsoft.com/office/powerpoint/2010/main" val="240054217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extBox 42"/>
          <p:cNvSpPr txBox="1"/>
          <p:nvPr/>
        </p:nvSpPr>
        <p:spPr>
          <a:xfrm>
            <a:off x="0" y="0"/>
            <a:ext cx="3136605" cy="369332"/>
          </a:xfrm>
          <a:prstGeom prst="rect">
            <a:avLst/>
          </a:prstGeom>
          <a:noFill/>
        </p:spPr>
        <p:txBody>
          <a:bodyPr wrap="square" rtlCol="0">
            <a:spAutoFit/>
          </a:bodyPr>
          <a:lstStyle/>
          <a:p>
            <a:pPr defTabSz="457200"/>
            <a:r>
              <a:rPr lang="en-US" b="1" dirty="0">
                <a:solidFill>
                  <a:prstClr val="white"/>
                </a:solidFill>
              </a:rPr>
              <a:t>Infrastructure Stability</a:t>
            </a:r>
          </a:p>
        </p:txBody>
      </p:sp>
      <p:sp>
        <p:nvSpPr>
          <p:cNvPr id="6" name="Title 5"/>
          <p:cNvSpPr>
            <a:spLocks noGrp="1"/>
          </p:cNvSpPr>
          <p:nvPr>
            <p:ph type="title"/>
          </p:nvPr>
        </p:nvSpPr>
        <p:spPr>
          <a:xfrm>
            <a:off x="457200" y="394766"/>
            <a:ext cx="7065697" cy="824434"/>
          </a:xfrm>
        </p:spPr>
        <p:txBody>
          <a:bodyPr/>
          <a:lstStyle/>
          <a:p>
            <a:r>
              <a:rPr lang="en-US" dirty="0" smtClean="0"/>
              <a:t>Capital Improvement Program</a:t>
            </a:r>
            <a:endParaRPr lang="en-US" dirty="0"/>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10370"/>
          <a:stretch/>
        </p:blipFill>
        <p:spPr>
          <a:xfrm>
            <a:off x="0" y="1447800"/>
            <a:ext cx="9144000" cy="4610100"/>
          </a:xfrm>
          <a:prstGeom prst="rect">
            <a:avLst/>
          </a:prstGeom>
        </p:spPr>
      </p:pic>
    </p:spTree>
    <p:extLst>
      <p:ext uri="{BB962C8B-B14F-4D97-AF65-F5344CB8AC3E}">
        <p14:creationId xmlns:p14="http://schemas.microsoft.com/office/powerpoint/2010/main" val="29616070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94766"/>
            <a:ext cx="7065697" cy="824434"/>
          </a:xfrm>
        </p:spPr>
        <p:txBody>
          <a:bodyPr>
            <a:normAutofit/>
          </a:bodyPr>
          <a:lstStyle/>
          <a:p>
            <a:r>
              <a:rPr lang="en-US" dirty="0" smtClean="0"/>
              <a:t>Raw Water Supply Program </a:t>
            </a:r>
            <a:endParaRPr lang="en-US" dirty="0"/>
          </a:p>
        </p:txBody>
      </p:sp>
      <p:sp>
        <p:nvSpPr>
          <p:cNvPr id="3" name="Content Placeholder 2"/>
          <p:cNvSpPr>
            <a:spLocks noGrp="1"/>
          </p:cNvSpPr>
          <p:nvPr>
            <p:ph idx="1"/>
          </p:nvPr>
        </p:nvSpPr>
        <p:spPr>
          <a:xfrm>
            <a:off x="152400" y="1408439"/>
            <a:ext cx="4444409" cy="4982456"/>
          </a:xfrm>
        </p:spPr>
        <p:txBody>
          <a:bodyPr>
            <a:noAutofit/>
          </a:bodyPr>
          <a:lstStyle/>
          <a:p>
            <a:r>
              <a:rPr lang="en-US" sz="1200" b="1" dirty="0" smtClean="0"/>
              <a:t>Program Scope</a:t>
            </a:r>
          </a:p>
          <a:p>
            <a:pPr lvl="1"/>
            <a:r>
              <a:rPr lang="en-US" sz="1200" dirty="0" smtClean="0"/>
              <a:t>Two (2) new pump stations (at Quarry and Hemphill WTP)</a:t>
            </a:r>
          </a:p>
          <a:p>
            <a:pPr lvl="1"/>
            <a:r>
              <a:rPr lang="en-US" sz="1200" dirty="0" smtClean="0"/>
              <a:t>Conveyance tunnel: 10 ft. diameter; 23,800 feet long</a:t>
            </a:r>
          </a:p>
          <a:p>
            <a:pPr lvl="1"/>
            <a:r>
              <a:rPr lang="en-US" sz="1200" dirty="0" smtClean="0"/>
              <a:t>Repurpose Bellwood Quarry</a:t>
            </a:r>
          </a:p>
          <a:p>
            <a:pPr lvl="1"/>
            <a:r>
              <a:rPr lang="en-US" sz="1200" dirty="0" smtClean="0"/>
              <a:t>Condition assessment and rehabilitation of raw water mains</a:t>
            </a:r>
          </a:p>
          <a:p>
            <a:r>
              <a:rPr lang="en-US" sz="1200" b="1" dirty="0" smtClean="0"/>
              <a:t>Project Benefits</a:t>
            </a:r>
          </a:p>
          <a:p>
            <a:pPr lvl="1"/>
            <a:r>
              <a:rPr lang="en-US" sz="1200" dirty="0" smtClean="0"/>
              <a:t>Increase water supply to 30+ days</a:t>
            </a:r>
          </a:p>
          <a:p>
            <a:pPr lvl="1"/>
            <a:r>
              <a:rPr lang="en-US" sz="1200" dirty="0" smtClean="0"/>
              <a:t>Eliminates frequent corrective and emergency repairs on aged existing raw water pipelines (1890, 1908, 1924 and 1975)</a:t>
            </a:r>
          </a:p>
          <a:p>
            <a:pPr lvl="0"/>
            <a:r>
              <a:rPr lang="en-US" sz="1200" b="1" dirty="0" smtClean="0"/>
              <a:t>Program Cost: </a:t>
            </a:r>
            <a:r>
              <a:rPr lang="en-US" sz="1200" dirty="0" smtClean="0"/>
              <a:t>Current program estimate is $342M  (D, C, CM, Land); Engineer of Record Services: $14.2M </a:t>
            </a:r>
          </a:p>
          <a:p>
            <a:pPr marL="400050" lvl="1" indent="0">
              <a:buNone/>
            </a:pPr>
            <a:r>
              <a:rPr lang="en-US" sz="1200" dirty="0" smtClean="0"/>
              <a:t>Authorized Construction: $231.6M</a:t>
            </a:r>
          </a:p>
          <a:p>
            <a:pPr lvl="1"/>
            <a:r>
              <a:rPr lang="en-US" sz="1200" dirty="0" smtClean="0"/>
              <a:t>CGMP 1A - $19,728,230</a:t>
            </a:r>
          </a:p>
          <a:p>
            <a:pPr lvl="1"/>
            <a:r>
              <a:rPr lang="en-US" sz="1200" dirty="0" smtClean="0"/>
              <a:t>CGMP 1B - $86,180,313</a:t>
            </a:r>
          </a:p>
          <a:p>
            <a:pPr lvl="1"/>
            <a:r>
              <a:rPr lang="en-US" sz="1200" dirty="0" smtClean="0"/>
              <a:t>CGMP 2 - $24,205,660</a:t>
            </a:r>
          </a:p>
          <a:p>
            <a:pPr lvl="1"/>
            <a:r>
              <a:rPr lang="en-US" sz="1200" dirty="0" smtClean="0"/>
              <a:t>CGMP 3 - $9,851,663</a:t>
            </a:r>
          </a:p>
          <a:p>
            <a:pPr lvl="1"/>
            <a:r>
              <a:rPr lang="en-US" sz="1200" dirty="0" smtClean="0"/>
              <a:t>CGMP 4 - $91,636,047 </a:t>
            </a:r>
          </a:p>
          <a:p>
            <a:endParaRPr lang="en-US" sz="1200" dirty="0" smtClean="0"/>
          </a:p>
          <a:p>
            <a:endParaRPr lang="en-US" sz="12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00600" y="3581400"/>
            <a:ext cx="3877901" cy="2908426"/>
          </a:xfrm>
          <a:prstGeom prst="rect">
            <a:avLst/>
          </a:prstGeom>
        </p:spPr>
      </p:pic>
      <p:sp>
        <p:nvSpPr>
          <p:cNvPr id="5" name="TextBox 4"/>
          <p:cNvSpPr txBox="1"/>
          <p:nvPr/>
        </p:nvSpPr>
        <p:spPr>
          <a:xfrm>
            <a:off x="0" y="0"/>
            <a:ext cx="3136605" cy="369332"/>
          </a:xfrm>
          <a:prstGeom prst="rect">
            <a:avLst/>
          </a:prstGeom>
          <a:noFill/>
        </p:spPr>
        <p:txBody>
          <a:bodyPr wrap="square" rtlCol="0">
            <a:spAutoFit/>
          </a:bodyPr>
          <a:lstStyle/>
          <a:p>
            <a:pPr defTabSz="457200"/>
            <a:r>
              <a:rPr lang="en-US" b="1" dirty="0">
                <a:solidFill>
                  <a:prstClr val="white"/>
                </a:solidFill>
              </a:rPr>
              <a:t>Infrastructure Stability</a:t>
            </a:r>
          </a:p>
        </p:txBody>
      </p:sp>
      <p:pic>
        <p:nvPicPr>
          <p:cNvPr id="6"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0600" y="1371600"/>
            <a:ext cx="3835988" cy="2156233"/>
          </a:xfrm>
          <a:prstGeom prst="rect">
            <a:avLst/>
          </a:prstGeom>
        </p:spPr>
      </p:pic>
    </p:spTree>
    <p:extLst>
      <p:ext uri="{BB962C8B-B14F-4D97-AF65-F5344CB8AC3E}">
        <p14:creationId xmlns:p14="http://schemas.microsoft.com/office/powerpoint/2010/main" val="5883403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91601"/>
            <a:ext cx="7065697" cy="824434"/>
          </a:xfrm>
        </p:spPr>
        <p:txBody>
          <a:bodyPr>
            <a:noAutofit/>
          </a:bodyPr>
          <a:lstStyle/>
          <a:p>
            <a:r>
              <a:rPr lang="en-US" sz="2800" dirty="0" smtClean="0"/>
              <a:t>Renew ATL Water Line </a:t>
            </a:r>
            <a:br>
              <a:rPr lang="en-US" sz="2800" dirty="0" smtClean="0"/>
            </a:br>
            <a:r>
              <a:rPr lang="en-US" sz="2800" dirty="0" smtClean="0"/>
              <a:t>Renewal &amp; Replacement</a:t>
            </a:r>
            <a:endParaRPr lang="en-US" sz="2800" dirty="0"/>
          </a:p>
        </p:txBody>
      </p:sp>
      <p:sp>
        <p:nvSpPr>
          <p:cNvPr id="5" name="TextBox 4"/>
          <p:cNvSpPr txBox="1"/>
          <p:nvPr/>
        </p:nvSpPr>
        <p:spPr>
          <a:xfrm>
            <a:off x="0" y="0"/>
            <a:ext cx="3136605" cy="369332"/>
          </a:xfrm>
          <a:prstGeom prst="rect">
            <a:avLst/>
          </a:prstGeom>
          <a:noFill/>
        </p:spPr>
        <p:txBody>
          <a:bodyPr wrap="square" rtlCol="0">
            <a:spAutoFit/>
          </a:bodyPr>
          <a:lstStyle/>
          <a:p>
            <a:pPr defTabSz="457200"/>
            <a:r>
              <a:rPr lang="en-US" b="1" dirty="0">
                <a:solidFill>
                  <a:prstClr val="white"/>
                </a:solidFill>
              </a:rPr>
              <a:t>Infrastructure Stability</a:t>
            </a:r>
          </a:p>
        </p:txBody>
      </p:sp>
      <p:sp>
        <p:nvSpPr>
          <p:cNvPr id="3" name="Content Placeholder 2"/>
          <p:cNvSpPr>
            <a:spLocks noGrp="1"/>
          </p:cNvSpPr>
          <p:nvPr>
            <p:ph idx="1"/>
          </p:nvPr>
        </p:nvSpPr>
        <p:spPr>
          <a:xfrm>
            <a:off x="381000" y="1408439"/>
            <a:ext cx="4267200" cy="4982456"/>
          </a:xfrm>
        </p:spPr>
        <p:txBody>
          <a:bodyPr>
            <a:noAutofit/>
          </a:bodyPr>
          <a:lstStyle/>
          <a:p>
            <a:r>
              <a:rPr lang="en-US" sz="2000" dirty="0"/>
              <a:t>Renew Atlanta</a:t>
            </a:r>
          </a:p>
          <a:p>
            <a:pPr lvl="1"/>
            <a:r>
              <a:rPr lang="en-US" sz="1600" dirty="0"/>
              <a:t>Currently have 110 bid-ready projects identified</a:t>
            </a:r>
          </a:p>
          <a:p>
            <a:pPr lvl="1"/>
            <a:r>
              <a:rPr lang="en-US" sz="1600" dirty="0"/>
              <a:t>Construction from May 2017 to April 2018</a:t>
            </a:r>
          </a:p>
          <a:p>
            <a:pPr lvl="1"/>
            <a:r>
              <a:rPr lang="en-US" sz="1600" dirty="0"/>
              <a:t>More projects slated to be developed</a:t>
            </a:r>
          </a:p>
          <a:p>
            <a:r>
              <a:rPr lang="en-US" sz="2000" dirty="0"/>
              <a:t>Department of Watershed Management</a:t>
            </a:r>
          </a:p>
          <a:p>
            <a:pPr lvl="1"/>
            <a:r>
              <a:rPr lang="en-US" sz="1600" dirty="0"/>
              <a:t>Working closely with Renew ATL to assess needed corrective actions before resurfacing efforts</a:t>
            </a:r>
          </a:p>
          <a:p>
            <a:pPr lvl="1"/>
            <a:r>
              <a:rPr lang="en-US" sz="1600" dirty="0"/>
              <a:t>Assessed 81 out of the 110 projects</a:t>
            </a:r>
          </a:p>
          <a:p>
            <a:pPr lvl="1"/>
            <a:r>
              <a:rPr lang="en-US" sz="1600" dirty="0"/>
              <a:t>Designed 9 water main replacement projects to meet Renew ATL’s May 2017 schedule</a:t>
            </a:r>
          </a:p>
          <a:p>
            <a:pPr lvl="1"/>
            <a:r>
              <a:rPr lang="en-US" sz="1600" dirty="0"/>
              <a:t>Currently assigning additional design work to  A/E  </a:t>
            </a:r>
            <a:r>
              <a:rPr lang="en-US" sz="1600" dirty="0" smtClean="0"/>
              <a:t>firm</a:t>
            </a:r>
            <a:endParaRPr lang="en-US" sz="1600" dirty="0"/>
          </a:p>
        </p:txBody>
      </p:sp>
      <p:pic>
        <p:nvPicPr>
          <p:cNvPr id="6" name="Content Placeholder 3"/>
          <p:cNvPicPr>
            <a:picLocks/>
          </p:cNvPicPr>
          <p:nvPr/>
        </p:nvPicPr>
        <p:blipFill rotWithShape="1">
          <a:blip r:embed="rId2" cstate="print">
            <a:clrChange>
              <a:clrFrom>
                <a:srgbClr val="F3F1E4"/>
              </a:clrFrom>
              <a:clrTo>
                <a:srgbClr val="F3F1E4">
                  <a:alpha val="0"/>
                </a:srgbClr>
              </a:clrTo>
            </a:clrChange>
            <a:extLst>
              <a:ext uri="{28A0092B-C50C-407E-A947-70E740481C1C}">
                <a14:useLocalDpi xmlns:a14="http://schemas.microsoft.com/office/drawing/2010/main" val="0"/>
              </a:ext>
            </a:extLst>
          </a:blip>
          <a:srcRect l="2757" t="7773" r="2505" b="8403"/>
          <a:stretch/>
        </p:blipFill>
        <p:spPr>
          <a:xfrm>
            <a:off x="4495801" y="1295400"/>
            <a:ext cx="4572000" cy="5257800"/>
          </a:xfrm>
          <a:prstGeom prst="rect">
            <a:avLst/>
          </a:prstGeom>
        </p:spPr>
      </p:pic>
    </p:spTree>
    <p:extLst>
      <p:ext uri="{BB962C8B-B14F-4D97-AF65-F5344CB8AC3E}">
        <p14:creationId xmlns:p14="http://schemas.microsoft.com/office/powerpoint/2010/main" val="249434028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7065697" cy="824434"/>
          </a:xfrm>
        </p:spPr>
        <p:txBody>
          <a:bodyPr>
            <a:noAutofit/>
          </a:bodyPr>
          <a:lstStyle/>
          <a:p>
            <a:r>
              <a:rPr lang="en-US" sz="2800" dirty="0"/>
              <a:t>Renew ATL Water Line </a:t>
            </a:r>
            <a:br>
              <a:rPr lang="en-US" sz="2800" dirty="0"/>
            </a:br>
            <a:r>
              <a:rPr lang="en-US" sz="2800" dirty="0"/>
              <a:t>Renewal &amp; Replacement</a:t>
            </a:r>
          </a:p>
        </p:txBody>
      </p:sp>
      <p:sp>
        <p:nvSpPr>
          <p:cNvPr id="5" name="TextBox 4"/>
          <p:cNvSpPr txBox="1"/>
          <p:nvPr/>
        </p:nvSpPr>
        <p:spPr>
          <a:xfrm>
            <a:off x="0" y="0"/>
            <a:ext cx="3136605" cy="369332"/>
          </a:xfrm>
          <a:prstGeom prst="rect">
            <a:avLst/>
          </a:prstGeom>
          <a:noFill/>
        </p:spPr>
        <p:txBody>
          <a:bodyPr wrap="square" rtlCol="0">
            <a:spAutoFit/>
          </a:bodyPr>
          <a:lstStyle/>
          <a:p>
            <a:pPr defTabSz="457200"/>
            <a:r>
              <a:rPr lang="en-US" b="1" dirty="0">
                <a:solidFill>
                  <a:prstClr val="white"/>
                </a:solidFill>
              </a:rPr>
              <a:t>Infrastructure Stability</a:t>
            </a:r>
          </a:p>
        </p:txBody>
      </p:sp>
      <p:sp>
        <p:nvSpPr>
          <p:cNvPr id="7" name="Rectangle 2"/>
          <p:cNvSpPr>
            <a:spLocks noChangeArrowheads="1"/>
          </p:cNvSpPr>
          <p:nvPr/>
        </p:nvSpPr>
        <p:spPr bwMode="auto">
          <a:xfrm>
            <a:off x="2036407" y="3045023"/>
            <a:ext cx="5071186" cy="307777"/>
          </a:xfrm>
          <a:prstGeom prst="rect">
            <a:avLst/>
          </a:prstGeom>
          <a:solidFill>
            <a:schemeClr val="bg1">
              <a:lumMod val="75000"/>
            </a:schemeClr>
          </a:solidFill>
          <a:ln>
            <a:noFill/>
          </a:ln>
          <a:effectLst/>
          <a:ex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altLang="en-US" sz="1400" b="1" dirty="0">
                <a:solidFill>
                  <a:prstClr val="black"/>
                </a:solidFill>
                <a:latin typeface="Calibri" pitchFamily="34" charset="0"/>
                <a:ea typeface="Calibri" pitchFamily="34" charset="0"/>
                <a:cs typeface="Times New Roman" pitchFamily="18" charset="0"/>
              </a:rPr>
              <a:t>Ready for Construction (Permitted</a:t>
            </a:r>
            <a:r>
              <a:rPr lang="en-US" altLang="en-US" sz="1400" b="1" dirty="0" smtClean="0">
                <a:solidFill>
                  <a:prstClr val="black"/>
                </a:solidFill>
                <a:latin typeface="Calibri" pitchFamily="34" charset="0"/>
                <a:ea typeface="Calibri" pitchFamily="34" charset="0"/>
                <a:cs typeface="Times New Roman" pitchFamily="18" charset="0"/>
              </a:rPr>
              <a:t>)</a:t>
            </a:r>
            <a:endParaRPr lang="en-US" altLang="en-US" dirty="0">
              <a:solidFill>
                <a:prstClr val="black"/>
              </a:solidFill>
              <a:latin typeface="Arial" pitchFamily="34" charset="0"/>
              <a:cs typeface="Arial" pitchFamily="34" charset="0"/>
            </a:endParaRPr>
          </a:p>
        </p:txBody>
      </p:sp>
      <p:graphicFrame>
        <p:nvGraphicFramePr>
          <p:cNvPr id="8" name="Table 7"/>
          <p:cNvGraphicFramePr>
            <a:graphicFrameLocks noGrp="1"/>
          </p:cNvGraphicFramePr>
          <p:nvPr>
            <p:extLst>
              <p:ext uri="{D42A27DB-BD31-4B8C-83A1-F6EECF244321}">
                <p14:modId xmlns:p14="http://schemas.microsoft.com/office/powerpoint/2010/main" val="3826105952"/>
              </p:ext>
            </p:extLst>
          </p:nvPr>
        </p:nvGraphicFramePr>
        <p:xfrm>
          <a:off x="148016" y="1528064"/>
          <a:ext cx="8847968" cy="1215136"/>
        </p:xfrm>
        <a:graphic>
          <a:graphicData uri="http://schemas.openxmlformats.org/drawingml/2006/table">
            <a:tbl>
              <a:tblPr firstRow="1" firstCol="1" bandRow="1">
                <a:tableStyleId>{BC89EF96-8CEA-46FF-86C4-4CE0E7609802}</a:tableStyleId>
              </a:tblPr>
              <a:tblGrid>
                <a:gridCol w="2106658"/>
                <a:gridCol w="1223222"/>
                <a:gridCol w="1170304"/>
                <a:gridCol w="814034"/>
                <a:gridCol w="747524"/>
                <a:gridCol w="747524"/>
                <a:gridCol w="1019351"/>
                <a:gridCol w="1019351"/>
              </a:tblGrid>
              <a:tr h="705659">
                <a:tc>
                  <a:txBody>
                    <a:bodyPr/>
                    <a:lstStyle/>
                    <a:p>
                      <a:pPr marL="0" marR="0">
                        <a:lnSpc>
                          <a:spcPct val="115000"/>
                        </a:lnSpc>
                        <a:spcBef>
                          <a:spcPts val="0"/>
                        </a:spcBef>
                        <a:spcAft>
                          <a:spcPts val="0"/>
                        </a:spcAft>
                      </a:pPr>
                      <a:r>
                        <a:rPr lang="en-US" sz="1200" dirty="0">
                          <a:effectLst/>
                        </a:rPr>
                        <a:t>Project Name</a:t>
                      </a:r>
                      <a:endParaRPr lang="en-US" sz="1200" dirty="0">
                        <a:effectLst/>
                        <a:latin typeface="Calibri"/>
                        <a:ea typeface="Calibri"/>
                        <a:cs typeface="Times New Roman"/>
                      </a:endParaRPr>
                    </a:p>
                  </a:txBody>
                  <a:tcPr marL="51435" marR="51435" marT="0" marB="0"/>
                </a:tc>
                <a:tc>
                  <a:txBody>
                    <a:bodyPr/>
                    <a:lstStyle/>
                    <a:p>
                      <a:pPr marL="0" marR="0" algn="ctr">
                        <a:lnSpc>
                          <a:spcPct val="115000"/>
                        </a:lnSpc>
                        <a:spcBef>
                          <a:spcPts val="0"/>
                        </a:spcBef>
                        <a:spcAft>
                          <a:spcPts val="0"/>
                        </a:spcAft>
                      </a:pPr>
                      <a:r>
                        <a:rPr lang="en-US" sz="1200" dirty="0">
                          <a:effectLst/>
                        </a:rPr>
                        <a:t>Renew ATL Procurement Packages</a:t>
                      </a:r>
                      <a:endParaRPr lang="en-US" sz="1200" dirty="0">
                        <a:effectLst/>
                        <a:latin typeface="Calibri"/>
                        <a:ea typeface="Calibri"/>
                        <a:cs typeface="Times New Roman"/>
                      </a:endParaRPr>
                    </a:p>
                  </a:txBody>
                  <a:tcPr marL="51435" marR="51435" marT="0" marB="0"/>
                </a:tc>
                <a:tc>
                  <a:txBody>
                    <a:bodyPr/>
                    <a:lstStyle/>
                    <a:p>
                      <a:pPr marL="0" marR="0" algn="ctr">
                        <a:lnSpc>
                          <a:spcPct val="115000"/>
                        </a:lnSpc>
                        <a:spcBef>
                          <a:spcPts val="0"/>
                        </a:spcBef>
                        <a:spcAft>
                          <a:spcPts val="0"/>
                        </a:spcAft>
                      </a:pPr>
                      <a:r>
                        <a:rPr lang="en-US" sz="1200" dirty="0">
                          <a:effectLst/>
                        </a:rPr>
                        <a:t>Water Main Replacement Length (</a:t>
                      </a:r>
                      <a:r>
                        <a:rPr lang="en-US" sz="1200" dirty="0" err="1">
                          <a:effectLst/>
                        </a:rPr>
                        <a:t>ft</a:t>
                      </a:r>
                      <a:r>
                        <a:rPr lang="en-US" sz="1200" dirty="0">
                          <a:effectLst/>
                        </a:rPr>
                        <a:t>)</a:t>
                      </a:r>
                      <a:endParaRPr lang="en-US" sz="1200" dirty="0">
                        <a:effectLst/>
                        <a:latin typeface="Calibri"/>
                        <a:ea typeface="Calibri"/>
                        <a:cs typeface="Times New Roman"/>
                      </a:endParaRPr>
                    </a:p>
                  </a:txBody>
                  <a:tcPr marL="51435" marR="51435" marT="0" marB="0"/>
                </a:tc>
                <a:tc>
                  <a:txBody>
                    <a:bodyPr/>
                    <a:lstStyle/>
                    <a:p>
                      <a:pPr marL="0" marR="0" algn="ctr">
                        <a:lnSpc>
                          <a:spcPct val="115000"/>
                        </a:lnSpc>
                        <a:spcBef>
                          <a:spcPts val="0"/>
                        </a:spcBef>
                        <a:spcAft>
                          <a:spcPts val="0"/>
                        </a:spcAft>
                      </a:pPr>
                      <a:r>
                        <a:rPr lang="en-US" sz="1200" dirty="0">
                          <a:effectLst/>
                        </a:rPr>
                        <a:t>Pipe Diameter</a:t>
                      </a:r>
                      <a:endParaRPr lang="en-US" sz="1200" dirty="0">
                        <a:effectLst/>
                        <a:latin typeface="Calibri"/>
                        <a:ea typeface="Calibri"/>
                        <a:cs typeface="Times New Roman"/>
                      </a:endParaRPr>
                    </a:p>
                  </a:txBody>
                  <a:tcPr marL="51435" marR="51435" marT="0" marB="0"/>
                </a:tc>
                <a:tc>
                  <a:txBody>
                    <a:bodyPr/>
                    <a:lstStyle/>
                    <a:p>
                      <a:pPr marL="0" marR="0" algn="ctr">
                        <a:lnSpc>
                          <a:spcPct val="115000"/>
                        </a:lnSpc>
                        <a:spcBef>
                          <a:spcPts val="0"/>
                        </a:spcBef>
                        <a:spcAft>
                          <a:spcPts val="0"/>
                        </a:spcAft>
                      </a:pPr>
                      <a:r>
                        <a:rPr lang="en-US" sz="1200" dirty="0">
                          <a:effectLst/>
                        </a:rPr>
                        <a:t>DWM Number</a:t>
                      </a:r>
                      <a:endParaRPr lang="en-US" sz="1200" dirty="0">
                        <a:effectLst/>
                        <a:latin typeface="Calibri"/>
                        <a:ea typeface="Calibri"/>
                        <a:cs typeface="Times New Roman"/>
                      </a:endParaRPr>
                    </a:p>
                  </a:txBody>
                  <a:tcPr marL="51435" marR="51435" marT="0" marB="0"/>
                </a:tc>
                <a:tc>
                  <a:txBody>
                    <a:bodyPr/>
                    <a:lstStyle/>
                    <a:p>
                      <a:pPr marL="0" marR="0" algn="ctr">
                        <a:lnSpc>
                          <a:spcPct val="115000"/>
                        </a:lnSpc>
                        <a:spcBef>
                          <a:spcPts val="0"/>
                        </a:spcBef>
                        <a:spcAft>
                          <a:spcPts val="0"/>
                        </a:spcAft>
                      </a:pPr>
                      <a:r>
                        <a:rPr lang="en-US" sz="1200" dirty="0">
                          <a:effectLst/>
                        </a:rPr>
                        <a:t>Council District</a:t>
                      </a:r>
                      <a:endParaRPr lang="en-US" sz="1200" dirty="0">
                        <a:effectLst/>
                        <a:latin typeface="Calibri"/>
                        <a:ea typeface="Calibri"/>
                        <a:cs typeface="Times New Roman"/>
                      </a:endParaRPr>
                    </a:p>
                  </a:txBody>
                  <a:tcPr marL="51435" marR="51435" marT="0" marB="0"/>
                </a:tc>
                <a:tc>
                  <a:txBody>
                    <a:bodyPr/>
                    <a:lstStyle/>
                    <a:p>
                      <a:pPr marL="0" marR="0" algn="ctr">
                        <a:lnSpc>
                          <a:spcPct val="115000"/>
                        </a:lnSpc>
                        <a:spcBef>
                          <a:spcPts val="0"/>
                        </a:spcBef>
                        <a:spcAft>
                          <a:spcPts val="0"/>
                        </a:spcAft>
                      </a:pPr>
                      <a:r>
                        <a:rPr lang="en-US" sz="1200" dirty="0">
                          <a:effectLst/>
                        </a:rPr>
                        <a:t>Expected Completion Date</a:t>
                      </a:r>
                      <a:endParaRPr lang="en-US" sz="1200" dirty="0">
                        <a:effectLst/>
                        <a:latin typeface="Calibri"/>
                        <a:ea typeface="Calibri"/>
                        <a:cs typeface="Times New Roman"/>
                      </a:endParaRPr>
                    </a:p>
                  </a:txBody>
                  <a:tcPr marL="51435" marR="51435" marT="0" marB="0"/>
                </a:tc>
                <a:tc>
                  <a:txBody>
                    <a:bodyPr/>
                    <a:lstStyle/>
                    <a:p>
                      <a:pPr marL="0" marR="0" algn="ctr">
                        <a:lnSpc>
                          <a:spcPct val="115000"/>
                        </a:lnSpc>
                        <a:spcBef>
                          <a:spcPts val="0"/>
                        </a:spcBef>
                        <a:spcAft>
                          <a:spcPts val="0"/>
                        </a:spcAft>
                      </a:pPr>
                      <a:r>
                        <a:rPr lang="en-US" sz="1200" dirty="0">
                          <a:effectLst/>
                        </a:rPr>
                        <a:t>Renew ATL Expected Start</a:t>
                      </a:r>
                      <a:endParaRPr lang="en-US" sz="1200" dirty="0">
                        <a:effectLst/>
                        <a:latin typeface="Calibri"/>
                        <a:ea typeface="Calibri"/>
                        <a:cs typeface="Times New Roman"/>
                      </a:endParaRPr>
                    </a:p>
                  </a:txBody>
                  <a:tcPr marL="51435" marR="51435" marT="0" marB="0"/>
                </a:tc>
              </a:tr>
              <a:tr h="226434">
                <a:tc>
                  <a:txBody>
                    <a:bodyPr/>
                    <a:lstStyle/>
                    <a:p>
                      <a:pPr marL="0" marR="0">
                        <a:lnSpc>
                          <a:spcPct val="115000"/>
                        </a:lnSpc>
                        <a:spcBef>
                          <a:spcPts val="0"/>
                        </a:spcBef>
                        <a:spcAft>
                          <a:spcPts val="0"/>
                        </a:spcAft>
                      </a:pPr>
                      <a:r>
                        <a:rPr lang="en-US" sz="1200" dirty="0">
                          <a:effectLst/>
                        </a:rPr>
                        <a:t>Gilbert Street</a:t>
                      </a:r>
                      <a:endParaRPr lang="en-US" sz="1200" dirty="0">
                        <a:effectLst/>
                        <a:latin typeface="Calibri"/>
                        <a:ea typeface="Calibri"/>
                        <a:cs typeface="Times New Roman"/>
                      </a:endParaRPr>
                    </a:p>
                  </a:txBody>
                  <a:tcPr marL="51435" marR="51435" marT="0" marB="0"/>
                </a:tc>
                <a:tc>
                  <a:txBody>
                    <a:bodyPr/>
                    <a:lstStyle/>
                    <a:p>
                      <a:pPr marL="0" marR="0" algn="ctr">
                        <a:lnSpc>
                          <a:spcPct val="115000"/>
                        </a:lnSpc>
                        <a:spcBef>
                          <a:spcPts val="0"/>
                        </a:spcBef>
                        <a:spcAft>
                          <a:spcPts val="0"/>
                        </a:spcAft>
                      </a:pPr>
                      <a:r>
                        <a:rPr lang="en-US" sz="1200" dirty="0">
                          <a:effectLst/>
                        </a:rPr>
                        <a:t>Local Group 1</a:t>
                      </a:r>
                      <a:endParaRPr lang="en-US" sz="1200" dirty="0">
                        <a:effectLst/>
                        <a:latin typeface="Calibri"/>
                        <a:ea typeface="Calibri"/>
                        <a:cs typeface="Times New Roman"/>
                      </a:endParaRPr>
                    </a:p>
                  </a:txBody>
                  <a:tcPr marL="51435" marR="51435" marT="0" marB="0"/>
                </a:tc>
                <a:tc>
                  <a:txBody>
                    <a:bodyPr/>
                    <a:lstStyle/>
                    <a:p>
                      <a:pPr marL="0" marR="0" algn="ctr">
                        <a:lnSpc>
                          <a:spcPct val="115000"/>
                        </a:lnSpc>
                        <a:spcBef>
                          <a:spcPts val="0"/>
                        </a:spcBef>
                        <a:spcAft>
                          <a:spcPts val="0"/>
                        </a:spcAft>
                      </a:pPr>
                      <a:r>
                        <a:rPr lang="en-US" sz="1200" dirty="0">
                          <a:effectLst/>
                        </a:rPr>
                        <a:t>506</a:t>
                      </a:r>
                      <a:endParaRPr lang="en-US" sz="1200" dirty="0">
                        <a:effectLst/>
                        <a:latin typeface="Calibri"/>
                        <a:ea typeface="Calibri"/>
                        <a:cs typeface="Times New Roman"/>
                      </a:endParaRPr>
                    </a:p>
                  </a:txBody>
                  <a:tcPr marL="51435" marR="51435" marT="0" marB="0"/>
                </a:tc>
                <a:tc>
                  <a:txBody>
                    <a:bodyPr/>
                    <a:lstStyle/>
                    <a:p>
                      <a:pPr marL="0" marR="0" algn="ctr">
                        <a:lnSpc>
                          <a:spcPct val="115000"/>
                        </a:lnSpc>
                        <a:spcBef>
                          <a:spcPts val="0"/>
                        </a:spcBef>
                        <a:spcAft>
                          <a:spcPts val="0"/>
                        </a:spcAft>
                      </a:pPr>
                      <a:r>
                        <a:rPr lang="en-US" sz="1200" dirty="0">
                          <a:effectLst/>
                        </a:rPr>
                        <a:t>8</a:t>
                      </a:r>
                      <a:endParaRPr lang="en-US" sz="1200" dirty="0">
                        <a:effectLst/>
                        <a:latin typeface="Calibri"/>
                        <a:ea typeface="Calibri"/>
                        <a:cs typeface="Times New Roman"/>
                      </a:endParaRPr>
                    </a:p>
                  </a:txBody>
                  <a:tcPr marL="51435" marR="51435" marT="0" marB="0"/>
                </a:tc>
                <a:tc>
                  <a:txBody>
                    <a:bodyPr/>
                    <a:lstStyle/>
                    <a:p>
                      <a:pPr marL="0" marR="0" algn="ctr">
                        <a:lnSpc>
                          <a:spcPct val="115000"/>
                        </a:lnSpc>
                        <a:spcBef>
                          <a:spcPts val="0"/>
                        </a:spcBef>
                        <a:spcAft>
                          <a:spcPts val="0"/>
                        </a:spcAft>
                      </a:pPr>
                      <a:r>
                        <a:rPr lang="en-US" sz="1200" dirty="0">
                          <a:effectLst/>
                        </a:rPr>
                        <a:t>10</a:t>
                      </a:r>
                      <a:endParaRPr lang="en-US" sz="1200" dirty="0">
                        <a:effectLst/>
                        <a:latin typeface="Calibri"/>
                        <a:ea typeface="Calibri"/>
                        <a:cs typeface="Times New Roman"/>
                      </a:endParaRPr>
                    </a:p>
                  </a:txBody>
                  <a:tcPr marL="51435" marR="51435" marT="0" marB="0"/>
                </a:tc>
                <a:tc>
                  <a:txBody>
                    <a:bodyPr/>
                    <a:lstStyle/>
                    <a:p>
                      <a:pPr marL="0" marR="0" algn="ctr">
                        <a:lnSpc>
                          <a:spcPct val="115000"/>
                        </a:lnSpc>
                        <a:spcBef>
                          <a:spcPts val="0"/>
                        </a:spcBef>
                        <a:spcAft>
                          <a:spcPts val="0"/>
                        </a:spcAft>
                      </a:pPr>
                      <a:r>
                        <a:rPr lang="en-US" sz="1200" dirty="0">
                          <a:effectLst/>
                        </a:rPr>
                        <a:t>1</a:t>
                      </a:r>
                      <a:endParaRPr lang="en-US" sz="1200" dirty="0">
                        <a:effectLst/>
                        <a:latin typeface="Calibri"/>
                        <a:ea typeface="Calibri"/>
                        <a:cs typeface="Times New Roman"/>
                      </a:endParaRPr>
                    </a:p>
                  </a:txBody>
                  <a:tcPr marL="51435" marR="51435" marT="0" marB="0"/>
                </a:tc>
                <a:tc>
                  <a:txBody>
                    <a:bodyPr/>
                    <a:lstStyle/>
                    <a:p>
                      <a:pPr marL="0" marR="0" algn="ctr">
                        <a:lnSpc>
                          <a:spcPct val="115000"/>
                        </a:lnSpc>
                        <a:spcBef>
                          <a:spcPts val="0"/>
                        </a:spcBef>
                        <a:spcAft>
                          <a:spcPts val="0"/>
                        </a:spcAft>
                      </a:pPr>
                      <a:r>
                        <a:rPr lang="en-US" sz="1200" dirty="0">
                          <a:effectLst/>
                        </a:rPr>
                        <a:t>4/22/2017</a:t>
                      </a:r>
                      <a:endParaRPr lang="en-US" sz="1200" dirty="0">
                        <a:effectLst/>
                        <a:latin typeface="Calibri"/>
                        <a:ea typeface="Calibri"/>
                        <a:cs typeface="Times New Roman"/>
                      </a:endParaRPr>
                    </a:p>
                  </a:txBody>
                  <a:tcPr marL="51435" marR="51435" marT="0" marB="0"/>
                </a:tc>
                <a:tc>
                  <a:txBody>
                    <a:bodyPr/>
                    <a:lstStyle/>
                    <a:p>
                      <a:pPr marL="0" marR="0" algn="ctr">
                        <a:lnSpc>
                          <a:spcPct val="115000"/>
                        </a:lnSpc>
                        <a:spcBef>
                          <a:spcPts val="0"/>
                        </a:spcBef>
                        <a:spcAft>
                          <a:spcPts val="0"/>
                        </a:spcAft>
                      </a:pPr>
                      <a:r>
                        <a:rPr lang="en-US" sz="1200" dirty="0">
                          <a:effectLst/>
                        </a:rPr>
                        <a:t>6/5/2017</a:t>
                      </a:r>
                      <a:endParaRPr lang="en-US" sz="1200" dirty="0">
                        <a:effectLst/>
                        <a:latin typeface="Calibri"/>
                        <a:ea typeface="Calibri"/>
                        <a:cs typeface="Times New Roman"/>
                      </a:endParaRPr>
                    </a:p>
                  </a:txBody>
                  <a:tcPr marL="51435" marR="51435" marT="0" marB="0"/>
                </a:tc>
              </a:tr>
              <a:tr h="283043">
                <a:tc>
                  <a:txBody>
                    <a:bodyPr/>
                    <a:lstStyle/>
                    <a:p>
                      <a:pPr marL="0" marR="0">
                        <a:lnSpc>
                          <a:spcPct val="115000"/>
                        </a:lnSpc>
                        <a:spcBef>
                          <a:spcPts val="0"/>
                        </a:spcBef>
                        <a:spcAft>
                          <a:spcPts val="0"/>
                        </a:spcAft>
                      </a:pPr>
                      <a:r>
                        <a:rPr lang="en-US" sz="1200" dirty="0" err="1">
                          <a:effectLst/>
                        </a:rPr>
                        <a:t>Rosalia</a:t>
                      </a:r>
                      <a:r>
                        <a:rPr lang="en-US" sz="1200" dirty="0">
                          <a:effectLst/>
                        </a:rPr>
                        <a:t> Street</a:t>
                      </a:r>
                      <a:endParaRPr lang="en-US" sz="1200" dirty="0">
                        <a:effectLst/>
                        <a:latin typeface="Calibri"/>
                        <a:ea typeface="Calibri"/>
                        <a:cs typeface="Times New Roman"/>
                      </a:endParaRPr>
                    </a:p>
                  </a:txBody>
                  <a:tcPr marL="51435" marR="51435" marT="0" marB="0"/>
                </a:tc>
                <a:tc>
                  <a:txBody>
                    <a:bodyPr/>
                    <a:lstStyle/>
                    <a:p>
                      <a:pPr marL="0" marR="0" algn="ctr">
                        <a:lnSpc>
                          <a:spcPct val="115000"/>
                        </a:lnSpc>
                        <a:spcBef>
                          <a:spcPts val="0"/>
                        </a:spcBef>
                        <a:spcAft>
                          <a:spcPts val="0"/>
                        </a:spcAft>
                      </a:pPr>
                      <a:r>
                        <a:rPr lang="en-US" sz="1200">
                          <a:effectLst/>
                        </a:rPr>
                        <a:t>Local Group 1</a:t>
                      </a:r>
                      <a:endParaRPr lang="en-US" sz="1200">
                        <a:effectLst/>
                        <a:latin typeface="Calibri"/>
                        <a:ea typeface="Calibri"/>
                        <a:cs typeface="Times New Roman"/>
                      </a:endParaRPr>
                    </a:p>
                  </a:txBody>
                  <a:tcPr marL="51435" marR="51435" marT="0" marB="0"/>
                </a:tc>
                <a:tc>
                  <a:txBody>
                    <a:bodyPr/>
                    <a:lstStyle/>
                    <a:p>
                      <a:pPr marL="0" marR="0" algn="ctr">
                        <a:lnSpc>
                          <a:spcPct val="115000"/>
                        </a:lnSpc>
                        <a:spcBef>
                          <a:spcPts val="0"/>
                        </a:spcBef>
                        <a:spcAft>
                          <a:spcPts val="0"/>
                        </a:spcAft>
                      </a:pPr>
                      <a:r>
                        <a:rPr lang="en-US" sz="1200" dirty="0">
                          <a:effectLst/>
                        </a:rPr>
                        <a:t>580</a:t>
                      </a:r>
                      <a:endParaRPr lang="en-US" sz="1200" dirty="0">
                        <a:effectLst/>
                        <a:latin typeface="Calibri"/>
                        <a:ea typeface="Calibri"/>
                        <a:cs typeface="Times New Roman"/>
                      </a:endParaRPr>
                    </a:p>
                  </a:txBody>
                  <a:tcPr marL="51435" marR="51435" marT="0" marB="0"/>
                </a:tc>
                <a:tc>
                  <a:txBody>
                    <a:bodyPr/>
                    <a:lstStyle/>
                    <a:p>
                      <a:pPr marL="0" marR="0" algn="ctr">
                        <a:lnSpc>
                          <a:spcPct val="115000"/>
                        </a:lnSpc>
                        <a:spcBef>
                          <a:spcPts val="0"/>
                        </a:spcBef>
                        <a:spcAft>
                          <a:spcPts val="0"/>
                        </a:spcAft>
                      </a:pPr>
                      <a:r>
                        <a:rPr lang="en-US" sz="1200">
                          <a:effectLst/>
                        </a:rPr>
                        <a:t>8</a:t>
                      </a:r>
                      <a:endParaRPr lang="en-US" sz="1200">
                        <a:effectLst/>
                        <a:latin typeface="Calibri"/>
                        <a:ea typeface="Calibri"/>
                        <a:cs typeface="Times New Roman"/>
                      </a:endParaRPr>
                    </a:p>
                  </a:txBody>
                  <a:tcPr marL="51435" marR="51435" marT="0" marB="0"/>
                </a:tc>
                <a:tc>
                  <a:txBody>
                    <a:bodyPr/>
                    <a:lstStyle/>
                    <a:p>
                      <a:pPr marL="0" marR="0" algn="ctr">
                        <a:lnSpc>
                          <a:spcPct val="115000"/>
                        </a:lnSpc>
                        <a:spcBef>
                          <a:spcPts val="0"/>
                        </a:spcBef>
                        <a:spcAft>
                          <a:spcPts val="0"/>
                        </a:spcAft>
                      </a:pPr>
                      <a:r>
                        <a:rPr lang="en-US" sz="1200">
                          <a:effectLst/>
                        </a:rPr>
                        <a:t>17</a:t>
                      </a:r>
                      <a:endParaRPr lang="en-US" sz="1200">
                        <a:effectLst/>
                        <a:latin typeface="Calibri"/>
                        <a:ea typeface="Calibri"/>
                        <a:cs typeface="Times New Roman"/>
                      </a:endParaRPr>
                    </a:p>
                  </a:txBody>
                  <a:tcPr marL="51435" marR="51435" marT="0" marB="0"/>
                </a:tc>
                <a:tc>
                  <a:txBody>
                    <a:bodyPr/>
                    <a:lstStyle/>
                    <a:p>
                      <a:pPr marL="0" marR="0" algn="ctr">
                        <a:lnSpc>
                          <a:spcPct val="115000"/>
                        </a:lnSpc>
                        <a:spcBef>
                          <a:spcPts val="0"/>
                        </a:spcBef>
                        <a:spcAft>
                          <a:spcPts val="0"/>
                        </a:spcAft>
                      </a:pPr>
                      <a:r>
                        <a:rPr lang="en-US" sz="1200" dirty="0">
                          <a:effectLst/>
                        </a:rPr>
                        <a:t>1</a:t>
                      </a:r>
                      <a:endParaRPr lang="en-US" sz="1200" dirty="0">
                        <a:effectLst/>
                        <a:latin typeface="Calibri"/>
                        <a:ea typeface="Calibri"/>
                        <a:cs typeface="Times New Roman"/>
                      </a:endParaRPr>
                    </a:p>
                  </a:txBody>
                  <a:tcPr marL="51435" marR="51435" marT="0" marB="0"/>
                </a:tc>
                <a:tc>
                  <a:txBody>
                    <a:bodyPr/>
                    <a:lstStyle/>
                    <a:p>
                      <a:pPr marL="0" marR="0" algn="ctr">
                        <a:lnSpc>
                          <a:spcPct val="115000"/>
                        </a:lnSpc>
                        <a:spcBef>
                          <a:spcPts val="0"/>
                        </a:spcBef>
                        <a:spcAft>
                          <a:spcPts val="0"/>
                        </a:spcAft>
                      </a:pPr>
                      <a:r>
                        <a:rPr lang="en-US" sz="1200">
                          <a:effectLst/>
                        </a:rPr>
                        <a:t>4/28/2017</a:t>
                      </a:r>
                      <a:endParaRPr lang="en-US" sz="1200">
                        <a:effectLst/>
                        <a:latin typeface="Calibri"/>
                        <a:ea typeface="Calibri"/>
                        <a:cs typeface="Times New Roman"/>
                      </a:endParaRPr>
                    </a:p>
                  </a:txBody>
                  <a:tcPr marL="51435" marR="51435" marT="0" marB="0"/>
                </a:tc>
                <a:tc>
                  <a:txBody>
                    <a:bodyPr/>
                    <a:lstStyle/>
                    <a:p>
                      <a:pPr marL="0" marR="0" algn="ctr">
                        <a:lnSpc>
                          <a:spcPct val="115000"/>
                        </a:lnSpc>
                        <a:spcBef>
                          <a:spcPts val="0"/>
                        </a:spcBef>
                        <a:spcAft>
                          <a:spcPts val="0"/>
                        </a:spcAft>
                      </a:pPr>
                      <a:r>
                        <a:rPr lang="en-US" sz="1200" dirty="0">
                          <a:effectLst/>
                        </a:rPr>
                        <a:t>7/3/2017</a:t>
                      </a:r>
                      <a:endParaRPr lang="en-US" sz="1200" dirty="0">
                        <a:effectLst/>
                        <a:latin typeface="Calibri"/>
                        <a:ea typeface="Calibri"/>
                        <a:cs typeface="Times New Roman"/>
                      </a:endParaRPr>
                    </a:p>
                  </a:txBody>
                  <a:tcPr marL="51435" marR="51435" marT="0" marB="0"/>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2569769587"/>
              </p:ext>
            </p:extLst>
          </p:nvPr>
        </p:nvGraphicFramePr>
        <p:xfrm>
          <a:off x="146905" y="3352800"/>
          <a:ext cx="8850190" cy="2743203"/>
        </p:xfrm>
        <a:graphic>
          <a:graphicData uri="http://schemas.openxmlformats.org/drawingml/2006/table">
            <a:tbl>
              <a:tblPr firstRow="1" firstCol="1" bandRow="1">
                <a:tableStyleId>{BC89EF96-8CEA-46FF-86C4-4CE0E7609802}</a:tableStyleId>
              </a:tblPr>
              <a:tblGrid>
                <a:gridCol w="2120793"/>
                <a:gridCol w="1223534"/>
                <a:gridCol w="1136678"/>
                <a:gridCol w="883664"/>
                <a:gridCol w="747716"/>
                <a:gridCol w="751492"/>
                <a:gridCol w="999902"/>
                <a:gridCol w="986411"/>
              </a:tblGrid>
              <a:tr h="655343">
                <a:tc>
                  <a:txBody>
                    <a:bodyPr/>
                    <a:lstStyle/>
                    <a:p>
                      <a:pPr marL="0" marR="0">
                        <a:lnSpc>
                          <a:spcPct val="115000"/>
                        </a:lnSpc>
                        <a:spcBef>
                          <a:spcPts val="0"/>
                        </a:spcBef>
                        <a:spcAft>
                          <a:spcPts val="0"/>
                        </a:spcAft>
                      </a:pPr>
                      <a:r>
                        <a:rPr lang="en-US" sz="1100" dirty="0">
                          <a:effectLst/>
                        </a:rPr>
                        <a:t>Project Name</a:t>
                      </a:r>
                      <a:endParaRPr lang="en-US" sz="1100" dirty="0">
                        <a:effectLst/>
                        <a:latin typeface="Calibri"/>
                        <a:ea typeface="Calibri"/>
                        <a:cs typeface="Times New Roman"/>
                      </a:endParaRPr>
                    </a:p>
                  </a:txBody>
                  <a:tcPr marL="51435" marR="51435" marT="0" marB="0" anchor="ctr"/>
                </a:tc>
                <a:tc>
                  <a:txBody>
                    <a:bodyPr/>
                    <a:lstStyle/>
                    <a:p>
                      <a:pPr marL="0" marR="0" algn="ctr">
                        <a:lnSpc>
                          <a:spcPct val="115000"/>
                        </a:lnSpc>
                        <a:spcBef>
                          <a:spcPts val="0"/>
                        </a:spcBef>
                        <a:spcAft>
                          <a:spcPts val="0"/>
                        </a:spcAft>
                      </a:pPr>
                      <a:r>
                        <a:rPr lang="en-US" sz="1100" dirty="0">
                          <a:effectLst/>
                        </a:rPr>
                        <a:t>Renew ATL Procurement Packages</a:t>
                      </a:r>
                      <a:endParaRPr lang="en-US" sz="1100" dirty="0">
                        <a:effectLst/>
                        <a:latin typeface="Calibri"/>
                        <a:ea typeface="Calibri"/>
                        <a:cs typeface="Times New Roman"/>
                      </a:endParaRPr>
                    </a:p>
                  </a:txBody>
                  <a:tcPr marL="51435" marR="51435" marT="0" marB="0" anchor="ctr"/>
                </a:tc>
                <a:tc>
                  <a:txBody>
                    <a:bodyPr/>
                    <a:lstStyle/>
                    <a:p>
                      <a:pPr marL="0" marR="0" algn="ctr">
                        <a:lnSpc>
                          <a:spcPct val="115000"/>
                        </a:lnSpc>
                        <a:spcBef>
                          <a:spcPts val="0"/>
                        </a:spcBef>
                        <a:spcAft>
                          <a:spcPts val="0"/>
                        </a:spcAft>
                      </a:pPr>
                      <a:r>
                        <a:rPr lang="en-US" sz="1100" dirty="0">
                          <a:effectLst/>
                        </a:rPr>
                        <a:t>Water Main Replacement Length (</a:t>
                      </a:r>
                      <a:r>
                        <a:rPr lang="en-US" sz="1100" dirty="0" err="1">
                          <a:effectLst/>
                        </a:rPr>
                        <a:t>ft</a:t>
                      </a:r>
                      <a:r>
                        <a:rPr lang="en-US" sz="1100" dirty="0">
                          <a:effectLst/>
                        </a:rPr>
                        <a:t>)</a:t>
                      </a:r>
                      <a:endParaRPr lang="en-US" sz="1100" dirty="0">
                        <a:effectLst/>
                        <a:latin typeface="Calibri"/>
                        <a:ea typeface="Calibri"/>
                        <a:cs typeface="Times New Roman"/>
                      </a:endParaRPr>
                    </a:p>
                  </a:txBody>
                  <a:tcPr marL="51435" marR="51435" marT="0" marB="0" anchor="ctr"/>
                </a:tc>
                <a:tc>
                  <a:txBody>
                    <a:bodyPr/>
                    <a:lstStyle/>
                    <a:p>
                      <a:pPr marL="0" marR="0" algn="ctr">
                        <a:lnSpc>
                          <a:spcPct val="115000"/>
                        </a:lnSpc>
                        <a:spcBef>
                          <a:spcPts val="0"/>
                        </a:spcBef>
                        <a:spcAft>
                          <a:spcPts val="0"/>
                        </a:spcAft>
                      </a:pPr>
                      <a:r>
                        <a:rPr lang="en-US" sz="1100">
                          <a:effectLst/>
                        </a:rPr>
                        <a:t>Pipe Diameter</a:t>
                      </a:r>
                      <a:endParaRPr lang="en-US" sz="1100">
                        <a:effectLst/>
                        <a:latin typeface="Calibri"/>
                        <a:ea typeface="Calibri"/>
                        <a:cs typeface="Times New Roman"/>
                      </a:endParaRPr>
                    </a:p>
                  </a:txBody>
                  <a:tcPr marL="51435" marR="51435" marT="0" marB="0" anchor="ctr"/>
                </a:tc>
                <a:tc>
                  <a:txBody>
                    <a:bodyPr/>
                    <a:lstStyle/>
                    <a:p>
                      <a:pPr marL="0" marR="0" algn="ctr">
                        <a:lnSpc>
                          <a:spcPct val="115000"/>
                        </a:lnSpc>
                        <a:spcBef>
                          <a:spcPts val="0"/>
                        </a:spcBef>
                        <a:spcAft>
                          <a:spcPts val="0"/>
                        </a:spcAft>
                      </a:pPr>
                      <a:r>
                        <a:rPr lang="en-US" sz="1100">
                          <a:effectLst/>
                        </a:rPr>
                        <a:t>DWM Number</a:t>
                      </a:r>
                      <a:endParaRPr lang="en-US" sz="1100">
                        <a:effectLst/>
                        <a:latin typeface="Calibri"/>
                        <a:ea typeface="Calibri"/>
                        <a:cs typeface="Times New Roman"/>
                      </a:endParaRPr>
                    </a:p>
                  </a:txBody>
                  <a:tcPr marL="51435" marR="51435" marT="0" marB="0" anchor="ctr"/>
                </a:tc>
                <a:tc>
                  <a:txBody>
                    <a:bodyPr/>
                    <a:lstStyle/>
                    <a:p>
                      <a:pPr marL="0" marR="0" algn="ctr">
                        <a:lnSpc>
                          <a:spcPct val="115000"/>
                        </a:lnSpc>
                        <a:spcBef>
                          <a:spcPts val="0"/>
                        </a:spcBef>
                        <a:spcAft>
                          <a:spcPts val="0"/>
                        </a:spcAft>
                      </a:pPr>
                      <a:r>
                        <a:rPr lang="en-US" sz="1100">
                          <a:effectLst/>
                        </a:rPr>
                        <a:t>Council District</a:t>
                      </a:r>
                      <a:endParaRPr lang="en-US" sz="1100">
                        <a:effectLst/>
                        <a:latin typeface="Calibri"/>
                        <a:ea typeface="Calibri"/>
                        <a:cs typeface="Times New Roman"/>
                      </a:endParaRPr>
                    </a:p>
                  </a:txBody>
                  <a:tcPr marL="51435" marR="51435" marT="0" marB="0" anchor="ctr"/>
                </a:tc>
                <a:tc>
                  <a:txBody>
                    <a:bodyPr/>
                    <a:lstStyle/>
                    <a:p>
                      <a:pPr marL="0" marR="0" algn="ctr">
                        <a:lnSpc>
                          <a:spcPct val="115000"/>
                        </a:lnSpc>
                        <a:spcBef>
                          <a:spcPts val="0"/>
                        </a:spcBef>
                        <a:spcAft>
                          <a:spcPts val="0"/>
                        </a:spcAft>
                      </a:pPr>
                      <a:r>
                        <a:rPr lang="en-US" sz="1100">
                          <a:effectLst/>
                        </a:rPr>
                        <a:t>Expected Completion Date</a:t>
                      </a:r>
                      <a:endParaRPr lang="en-US" sz="1100">
                        <a:effectLst/>
                        <a:latin typeface="Calibri"/>
                        <a:ea typeface="Calibri"/>
                        <a:cs typeface="Times New Roman"/>
                      </a:endParaRPr>
                    </a:p>
                  </a:txBody>
                  <a:tcPr marL="51435" marR="51435" marT="0" marB="0" anchor="ctr"/>
                </a:tc>
                <a:tc>
                  <a:txBody>
                    <a:bodyPr/>
                    <a:lstStyle/>
                    <a:p>
                      <a:pPr marL="0" marR="0" algn="ctr">
                        <a:lnSpc>
                          <a:spcPct val="115000"/>
                        </a:lnSpc>
                        <a:spcBef>
                          <a:spcPts val="0"/>
                        </a:spcBef>
                        <a:spcAft>
                          <a:spcPts val="0"/>
                        </a:spcAft>
                      </a:pPr>
                      <a:r>
                        <a:rPr lang="en-US" sz="1100">
                          <a:effectLst/>
                        </a:rPr>
                        <a:t>Renew ATL Expected Start</a:t>
                      </a:r>
                      <a:endParaRPr lang="en-US" sz="1100">
                        <a:effectLst/>
                        <a:latin typeface="Calibri"/>
                        <a:ea typeface="Calibri"/>
                        <a:cs typeface="Times New Roman"/>
                      </a:endParaRPr>
                    </a:p>
                  </a:txBody>
                  <a:tcPr marL="51435" marR="51435" marT="0" marB="0" anchor="ctr"/>
                </a:tc>
              </a:tr>
              <a:tr h="208786">
                <a:tc>
                  <a:txBody>
                    <a:bodyPr/>
                    <a:lstStyle/>
                    <a:p>
                      <a:pPr marL="0" marR="0">
                        <a:lnSpc>
                          <a:spcPct val="115000"/>
                        </a:lnSpc>
                        <a:spcBef>
                          <a:spcPts val="0"/>
                        </a:spcBef>
                        <a:spcAft>
                          <a:spcPts val="0"/>
                        </a:spcAft>
                      </a:pPr>
                      <a:r>
                        <a:rPr lang="en-US" sz="1100">
                          <a:effectLst/>
                        </a:rPr>
                        <a:t>Beecher St</a:t>
                      </a:r>
                      <a:endParaRPr lang="en-US" sz="1100">
                        <a:effectLst/>
                        <a:latin typeface="Calibri"/>
                        <a:ea typeface="Calibri"/>
                        <a:cs typeface="Times New Roman"/>
                      </a:endParaRPr>
                    </a:p>
                  </a:txBody>
                  <a:tcPr marL="51435" marR="51435" marT="0" marB="0" anchor="ctr"/>
                </a:tc>
                <a:tc>
                  <a:txBody>
                    <a:bodyPr/>
                    <a:lstStyle/>
                    <a:p>
                      <a:pPr marL="0" marR="0" algn="ctr">
                        <a:lnSpc>
                          <a:spcPct val="115000"/>
                        </a:lnSpc>
                        <a:spcBef>
                          <a:spcPts val="0"/>
                        </a:spcBef>
                        <a:spcAft>
                          <a:spcPts val="0"/>
                        </a:spcAft>
                      </a:pPr>
                      <a:r>
                        <a:rPr lang="en-US" sz="1100">
                          <a:effectLst/>
                        </a:rPr>
                        <a:t>GDOT Group A</a:t>
                      </a:r>
                      <a:endParaRPr lang="en-US" sz="1100">
                        <a:effectLst/>
                        <a:latin typeface="Calibri"/>
                        <a:ea typeface="Calibri"/>
                        <a:cs typeface="Times New Roman"/>
                      </a:endParaRPr>
                    </a:p>
                  </a:txBody>
                  <a:tcPr marL="51435" marR="51435" marT="0" marB="0" anchor="ctr"/>
                </a:tc>
                <a:tc>
                  <a:txBody>
                    <a:bodyPr/>
                    <a:lstStyle/>
                    <a:p>
                      <a:pPr marL="0" marR="0" algn="ctr">
                        <a:lnSpc>
                          <a:spcPct val="115000"/>
                        </a:lnSpc>
                        <a:spcBef>
                          <a:spcPts val="0"/>
                        </a:spcBef>
                        <a:spcAft>
                          <a:spcPts val="0"/>
                        </a:spcAft>
                      </a:pPr>
                      <a:r>
                        <a:rPr lang="en-US" sz="1100" dirty="0">
                          <a:effectLst/>
                        </a:rPr>
                        <a:t>3,208</a:t>
                      </a:r>
                      <a:endParaRPr lang="en-US" sz="1100" dirty="0">
                        <a:effectLst/>
                        <a:latin typeface="Calibri"/>
                        <a:ea typeface="Calibri"/>
                        <a:cs typeface="Times New Roman"/>
                      </a:endParaRPr>
                    </a:p>
                  </a:txBody>
                  <a:tcPr marL="51435" marR="51435" marT="0" marB="0" anchor="ctr"/>
                </a:tc>
                <a:tc>
                  <a:txBody>
                    <a:bodyPr/>
                    <a:lstStyle/>
                    <a:p>
                      <a:pPr marL="0" marR="0" algn="ctr">
                        <a:lnSpc>
                          <a:spcPct val="115000"/>
                        </a:lnSpc>
                        <a:spcBef>
                          <a:spcPts val="0"/>
                        </a:spcBef>
                        <a:spcAft>
                          <a:spcPts val="0"/>
                        </a:spcAft>
                      </a:pPr>
                      <a:r>
                        <a:rPr lang="en-US" sz="1100" dirty="0">
                          <a:effectLst/>
                        </a:rPr>
                        <a:t>8</a:t>
                      </a:r>
                      <a:endParaRPr lang="en-US" sz="1100" dirty="0">
                        <a:effectLst/>
                        <a:latin typeface="Calibri"/>
                        <a:ea typeface="Calibri"/>
                        <a:cs typeface="Times New Roman"/>
                      </a:endParaRPr>
                    </a:p>
                  </a:txBody>
                  <a:tcPr marL="51435" marR="51435" marT="0" marB="0" anchor="ctr"/>
                </a:tc>
                <a:tc>
                  <a:txBody>
                    <a:bodyPr/>
                    <a:lstStyle/>
                    <a:p>
                      <a:pPr marL="0" marR="0" algn="ctr">
                        <a:lnSpc>
                          <a:spcPct val="115000"/>
                        </a:lnSpc>
                        <a:spcBef>
                          <a:spcPts val="0"/>
                        </a:spcBef>
                        <a:spcAft>
                          <a:spcPts val="0"/>
                        </a:spcAft>
                      </a:pPr>
                      <a:r>
                        <a:rPr lang="en-US" sz="1100" dirty="0">
                          <a:effectLst/>
                        </a:rPr>
                        <a:t>3</a:t>
                      </a:r>
                      <a:endParaRPr lang="en-US" sz="1100" dirty="0">
                        <a:effectLst/>
                        <a:latin typeface="Calibri"/>
                        <a:ea typeface="Calibri"/>
                        <a:cs typeface="Times New Roman"/>
                      </a:endParaRPr>
                    </a:p>
                  </a:txBody>
                  <a:tcPr marL="51435" marR="51435" marT="0" marB="0" anchor="ctr"/>
                </a:tc>
                <a:tc>
                  <a:txBody>
                    <a:bodyPr/>
                    <a:lstStyle/>
                    <a:p>
                      <a:pPr marL="0" marR="0" algn="ctr">
                        <a:lnSpc>
                          <a:spcPct val="115000"/>
                        </a:lnSpc>
                        <a:spcBef>
                          <a:spcPts val="0"/>
                        </a:spcBef>
                        <a:spcAft>
                          <a:spcPts val="0"/>
                        </a:spcAft>
                      </a:pPr>
                      <a:r>
                        <a:rPr lang="en-US" sz="1100">
                          <a:effectLst/>
                        </a:rPr>
                        <a:t>11,10,4</a:t>
                      </a:r>
                      <a:endParaRPr lang="en-US" sz="1100">
                        <a:effectLst/>
                        <a:latin typeface="Calibri"/>
                        <a:ea typeface="Calibri"/>
                        <a:cs typeface="Times New Roman"/>
                      </a:endParaRPr>
                    </a:p>
                  </a:txBody>
                  <a:tcPr marL="51435" marR="51435" marT="0" marB="0" anchor="ctr"/>
                </a:tc>
                <a:tc>
                  <a:txBody>
                    <a:bodyPr/>
                    <a:lstStyle/>
                    <a:p>
                      <a:pPr marL="0" marR="0" algn="ctr">
                        <a:lnSpc>
                          <a:spcPct val="115000"/>
                        </a:lnSpc>
                        <a:spcBef>
                          <a:spcPts val="0"/>
                        </a:spcBef>
                        <a:spcAft>
                          <a:spcPts val="0"/>
                        </a:spcAft>
                      </a:pPr>
                      <a:r>
                        <a:rPr lang="en-US" sz="1100">
                          <a:effectLst/>
                        </a:rPr>
                        <a:t>5/18/2017</a:t>
                      </a:r>
                      <a:endParaRPr lang="en-US" sz="1100">
                        <a:effectLst/>
                        <a:latin typeface="Calibri"/>
                        <a:ea typeface="Calibri"/>
                        <a:cs typeface="Times New Roman"/>
                      </a:endParaRPr>
                    </a:p>
                  </a:txBody>
                  <a:tcPr marL="51435" marR="51435" marT="0" marB="0" anchor="ctr"/>
                </a:tc>
                <a:tc>
                  <a:txBody>
                    <a:bodyPr/>
                    <a:lstStyle/>
                    <a:p>
                      <a:pPr marL="0" marR="0" algn="ctr">
                        <a:lnSpc>
                          <a:spcPct val="115000"/>
                        </a:lnSpc>
                        <a:spcBef>
                          <a:spcPts val="0"/>
                        </a:spcBef>
                        <a:spcAft>
                          <a:spcPts val="0"/>
                        </a:spcAft>
                      </a:pPr>
                      <a:r>
                        <a:rPr lang="en-US" sz="1100">
                          <a:effectLst/>
                        </a:rPr>
                        <a:t>5/8/2017</a:t>
                      </a:r>
                      <a:endParaRPr lang="en-US" sz="1100">
                        <a:effectLst/>
                        <a:latin typeface="Calibri"/>
                        <a:ea typeface="Calibri"/>
                        <a:cs typeface="Times New Roman"/>
                      </a:endParaRPr>
                    </a:p>
                  </a:txBody>
                  <a:tcPr marL="51435" marR="51435" marT="0" marB="0" anchor="ctr"/>
                </a:tc>
              </a:tr>
              <a:tr h="208786">
                <a:tc>
                  <a:txBody>
                    <a:bodyPr/>
                    <a:lstStyle/>
                    <a:p>
                      <a:pPr marL="0" marR="0">
                        <a:lnSpc>
                          <a:spcPct val="115000"/>
                        </a:lnSpc>
                        <a:spcBef>
                          <a:spcPts val="0"/>
                        </a:spcBef>
                        <a:spcAft>
                          <a:spcPts val="0"/>
                        </a:spcAft>
                      </a:pPr>
                      <a:r>
                        <a:rPr lang="en-US" sz="1100">
                          <a:effectLst/>
                        </a:rPr>
                        <a:t>Fairburn Rd</a:t>
                      </a:r>
                      <a:endParaRPr lang="en-US" sz="1100">
                        <a:effectLst/>
                        <a:latin typeface="Calibri"/>
                        <a:ea typeface="Calibri"/>
                        <a:cs typeface="Times New Roman"/>
                      </a:endParaRPr>
                    </a:p>
                  </a:txBody>
                  <a:tcPr marL="51435" marR="51435" marT="0" marB="0" anchor="ctr"/>
                </a:tc>
                <a:tc>
                  <a:txBody>
                    <a:bodyPr/>
                    <a:lstStyle/>
                    <a:p>
                      <a:pPr marL="0" marR="0" algn="ctr">
                        <a:lnSpc>
                          <a:spcPct val="115000"/>
                        </a:lnSpc>
                        <a:spcBef>
                          <a:spcPts val="0"/>
                        </a:spcBef>
                        <a:spcAft>
                          <a:spcPts val="0"/>
                        </a:spcAft>
                      </a:pPr>
                      <a:r>
                        <a:rPr lang="en-US" sz="1100">
                          <a:effectLst/>
                        </a:rPr>
                        <a:t>GDOT Group A</a:t>
                      </a:r>
                      <a:endParaRPr lang="en-US" sz="1100">
                        <a:effectLst/>
                        <a:latin typeface="Calibri"/>
                        <a:ea typeface="Calibri"/>
                        <a:cs typeface="Times New Roman"/>
                      </a:endParaRPr>
                    </a:p>
                  </a:txBody>
                  <a:tcPr marL="51435" marR="51435" marT="0" marB="0" anchor="ctr"/>
                </a:tc>
                <a:tc>
                  <a:txBody>
                    <a:bodyPr/>
                    <a:lstStyle/>
                    <a:p>
                      <a:pPr marL="0" marR="0" algn="ctr">
                        <a:lnSpc>
                          <a:spcPct val="115000"/>
                        </a:lnSpc>
                        <a:spcBef>
                          <a:spcPts val="0"/>
                        </a:spcBef>
                        <a:spcAft>
                          <a:spcPts val="0"/>
                        </a:spcAft>
                      </a:pPr>
                      <a:r>
                        <a:rPr lang="en-US" sz="1100">
                          <a:effectLst/>
                        </a:rPr>
                        <a:t>1,066</a:t>
                      </a:r>
                      <a:endParaRPr lang="en-US" sz="1100">
                        <a:effectLst/>
                        <a:latin typeface="Calibri"/>
                        <a:ea typeface="Calibri"/>
                        <a:cs typeface="Times New Roman"/>
                      </a:endParaRPr>
                    </a:p>
                  </a:txBody>
                  <a:tcPr marL="51435" marR="51435" marT="0" marB="0" anchor="ctr"/>
                </a:tc>
                <a:tc>
                  <a:txBody>
                    <a:bodyPr/>
                    <a:lstStyle/>
                    <a:p>
                      <a:pPr marL="0" marR="0" algn="ctr">
                        <a:lnSpc>
                          <a:spcPct val="115000"/>
                        </a:lnSpc>
                        <a:spcBef>
                          <a:spcPts val="0"/>
                        </a:spcBef>
                        <a:spcAft>
                          <a:spcPts val="0"/>
                        </a:spcAft>
                      </a:pPr>
                      <a:r>
                        <a:rPr lang="en-US" sz="1100" dirty="0">
                          <a:effectLst/>
                        </a:rPr>
                        <a:t>24, 30, 36</a:t>
                      </a:r>
                      <a:endParaRPr lang="en-US" sz="1100" dirty="0">
                        <a:effectLst/>
                        <a:latin typeface="Calibri"/>
                        <a:ea typeface="Calibri"/>
                        <a:cs typeface="Times New Roman"/>
                      </a:endParaRPr>
                    </a:p>
                  </a:txBody>
                  <a:tcPr marL="51435" marR="51435" marT="0" marB="0" anchor="ctr"/>
                </a:tc>
                <a:tc>
                  <a:txBody>
                    <a:bodyPr/>
                    <a:lstStyle/>
                    <a:p>
                      <a:pPr marL="0" marR="0" algn="ctr">
                        <a:lnSpc>
                          <a:spcPct val="115000"/>
                        </a:lnSpc>
                        <a:spcBef>
                          <a:spcPts val="0"/>
                        </a:spcBef>
                        <a:spcAft>
                          <a:spcPts val="0"/>
                        </a:spcAft>
                      </a:pPr>
                      <a:r>
                        <a:rPr lang="en-US" sz="1100" dirty="0">
                          <a:effectLst/>
                        </a:rPr>
                        <a:t>13</a:t>
                      </a:r>
                      <a:endParaRPr lang="en-US" sz="1100" dirty="0">
                        <a:effectLst/>
                        <a:latin typeface="Calibri"/>
                        <a:ea typeface="Calibri"/>
                        <a:cs typeface="Times New Roman"/>
                      </a:endParaRPr>
                    </a:p>
                  </a:txBody>
                  <a:tcPr marL="51435" marR="51435" marT="0" marB="0" anchor="ctr"/>
                </a:tc>
                <a:tc>
                  <a:txBody>
                    <a:bodyPr/>
                    <a:lstStyle/>
                    <a:p>
                      <a:pPr marL="0" marR="0" algn="ctr">
                        <a:lnSpc>
                          <a:spcPct val="115000"/>
                        </a:lnSpc>
                        <a:spcBef>
                          <a:spcPts val="0"/>
                        </a:spcBef>
                        <a:spcAft>
                          <a:spcPts val="0"/>
                        </a:spcAft>
                      </a:pPr>
                      <a:r>
                        <a:rPr lang="en-US" sz="1100" dirty="0">
                          <a:effectLst/>
                        </a:rPr>
                        <a:t>10,11</a:t>
                      </a:r>
                      <a:endParaRPr lang="en-US" sz="1100" dirty="0">
                        <a:effectLst/>
                        <a:latin typeface="Calibri"/>
                        <a:ea typeface="Calibri"/>
                        <a:cs typeface="Times New Roman"/>
                      </a:endParaRPr>
                    </a:p>
                  </a:txBody>
                  <a:tcPr marL="51435" marR="51435" marT="0" marB="0" anchor="ctr"/>
                </a:tc>
                <a:tc>
                  <a:txBody>
                    <a:bodyPr/>
                    <a:lstStyle/>
                    <a:p>
                      <a:pPr marL="0" marR="0" algn="ctr">
                        <a:lnSpc>
                          <a:spcPct val="115000"/>
                        </a:lnSpc>
                        <a:spcBef>
                          <a:spcPts val="0"/>
                        </a:spcBef>
                        <a:spcAft>
                          <a:spcPts val="0"/>
                        </a:spcAft>
                      </a:pPr>
                      <a:r>
                        <a:rPr lang="en-US" sz="1100">
                          <a:effectLst/>
                        </a:rPr>
                        <a:t>5/21/2017</a:t>
                      </a:r>
                      <a:endParaRPr lang="en-US" sz="1100">
                        <a:effectLst/>
                        <a:latin typeface="Calibri"/>
                        <a:ea typeface="Calibri"/>
                        <a:cs typeface="Times New Roman"/>
                      </a:endParaRPr>
                    </a:p>
                  </a:txBody>
                  <a:tcPr marL="51435" marR="51435" marT="0" marB="0" anchor="ctr"/>
                </a:tc>
                <a:tc>
                  <a:txBody>
                    <a:bodyPr/>
                    <a:lstStyle/>
                    <a:p>
                      <a:pPr marL="0" marR="0" algn="ctr">
                        <a:lnSpc>
                          <a:spcPct val="115000"/>
                        </a:lnSpc>
                        <a:spcBef>
                          <a:spcPts val="0"/>
                        </a:spcBef>
                        <a:spcAft>
                          <a:spcPts val="0"/>
                        </a:spcAft>
                      </a:pPr>
                      <a:r>
                        <a:rPr lang="en-US" sz="1100">
                          <a:effectLst/>
                        </a:rPr>
                        <a:t>5/29/2017</a:t>
                      </a:r>
                      <a:endParaRPr lang="en-US" sz="1100">
                        <a:effectLst/>
                        <a:latin typeface="Calibri"/>
                        <a:ea typeface="Calibri"/>
                        <a:cs typeface="Times New Roman"/>
                      </a:endParaRPr>
                    </a:p>
                  </a:txBody>
                  <a:tcPr marL="51435" marR="51435" marT="0" marB="0" anchor="ctr"/>
                </a:tc>
              </a:tr>
              <a:tr h="208786">
                <a:tc>
                  <a:txBody>
                    <a:bodyPr/>
                    <a:lstStyle/>
                    <a:p>
                      <a:pPr marL="0" marR="0">
                        <a:lnSpc>
                          <a:spcPct val="115000"/>
                        </a:lnSpc>
                        <a:spcBef>
                          <a:spcPts val="0"/>
                        </a:spcBef>
                        <a:spcAft>
                          <a:spcPts val="0"/>
                        </a:spcAft>
                      </a:pPr>
                      <a:r>
                        <a:rPr lang="en-US" sz="1100">
                          <a:effectLst/>
                        </a:rPr>
                        <a:t>Stanton Road</a:t>
                      </a:r>
                      <a:endParaRPr lang="en-US" sz="1100">
                        <a:effectLst/>
                        <a:latin typeface="Calibri"/>
                        <a:ea typeface="Calibri"/>
                        <a:cs typeface="Times New Roman"/>
                      </a:endParaRPr>
                    </a:p>
                  </a:txBody>
                  <a:tcPr marL="51435" marR="51435" marT="0" marB="0" anchor="ctr"/>
                </a:tc>
                <a:tc>
                  <a:txBody>
                    <a:bodyPr/>
                    <a:lstStyle/>
                    <a:p>
                      <a:pPr marL="0" marR="0" algn="ctr">
                        <a:lnSpc>
                          <a:spcPct val="115000"/>
                        </a:lnSpc>
                        <a:spcBef>
                          <a:spcPts val="0"/>
                        </a:spcBef>
                        <a:spcAft>
                          <a:spcPts val="0"/>
                        </a:spcAft>
                      </a:pPr>
                      <a:r>
                        <a:rPr lang="en-US" sz="1100" dirty="0">
                          <a:effectLst/>
                        </a:rPr>
                        <a:t>GDOT Group A</a:t>
                      </a:r>
                      <a:endParaRPr lang="en-US" sz="1100" dirty="0">
                        <a:effectLst/>
                        <a:latin typeface="Calibri"/>
                        <a:ea typeface="Calibri"/>
                        <a:cs typeface="Times New Roman"/>
                      </a:endParaRPr>
                    </a:p>
                  </a:txBody>
                  <a:tcPr marL="51435" marR="51435" marT="0" marB="0" anchor="ctr"/>
                </a:tc>
                <a:tc>
                  <a:txBody>
                    <a:bodyPr/>
                    <a:lstStyle/>
                    <a:p>
                      <a:pPr marL="0" marR="0" algn="ctr">
                        <a:lnSpc>
                          <a:spcPct val="115000"/>
                        </a:lnSpc>
                        <a:spcBef>
                          <a:spcPts val="0"/>
                        </a:spcBef>
                        <a:spcAft>
                          <a:spcPts val="0"/>
                        </a:spcAft>
                      </a:pPr>
                      <a:r>
                        <a:rPr lang="en-US" sz="1100">
                          <a:effectLst/>
                        </a:rPr>
                        <a:t>217</a:t>
                      </a:r>
                      <a:endParaRPr lang="en-US" sz="1100">
                        <a:effectLst/>
                        <a:latin typeface="Calibri"/>
                        <a:ea typeface="Calibri"/>
                        <a:cs typeface="Times New Roman"/>
                      </a:endParaRPr>
                    </a:p>
                  </a:txBody>
                  <a:tcPr marL="51435" marR="51435" marT="0" marB="0" anchor="ctr"/>
                </a:tc>
                <a:tc>
                  <a:txBody>
                    <a:bodyPr/>
                    <a:lstStyle/>
                    <a:p>
                      <a:pPr marL="0" marR="0" algn="ctr">
                        <a:lnSpc>
                          <a:spcPct val="115000"/>
                        </a:lnSpc>
                        <a:spcBef>
                          <a:spcPts val="0"/>
                        </a:spcBef>
                        <a:spcAft>
                          <a:spcPts val="0"/>
                        </a:spcAft>
                      </a:pPr>
                      <a:r>
                        <a:rPr lang="en-US" sz="1100" dirty="0">
                          <a:effectLst/>
                        </a:rPr>
                        <a:t>8</a:t>
                      </a:r>
                      <a:endParaRPr lang="en-US" sz="1100" dirty="0">
                        <a:effectLst/>
                        <a:latin typeface="Calibri"/>
                        <a:ea typeface="Calibri"/>
                        <a:cs typeface="Times New Roman"/>
                      </a:endParaRPr>
                    </a:p>
                  </a:txBody>
                  <a:tcPr marL="51435" marR="51435" marT="0" marB="0" anchor="ctr"/>
                </a:tc>
                <a:tc>
                  <a:txBody>
                    <a:bodyPr/>
                    <a:lstStyle/>
                    <a:p>
                      <a:pPr marL="0" marR="0" algn="ctr">
                        <a:lnSpc>
                          <a:spcPct val="115000"/>
                        </a:lnSpc>
                        <a:spcBef>
                          <a:spcPts val="0"/>
                        </a:spcBef>
                        <a:spcAft>
                          <a:spcPts val="0"/>
                        </a:spcAft>
                      </a:pPr>
                      <a:r>
                        <a:rPr lang="en-US" sz="1100">
                          <a:effectLst/>
                        </a:rPr>
                        <a:t>22</a:t>
                      </a:r>
                      <a:endParaRPr lang="en-US" sz="1100">
                        <a:effectLst/>
                        <a:latin typeface="Calibri"/>
                        <a:ea typeface="Calibri"/>
                        <a:cs typeface="Times New Roman"/>
                      </a:endParaRPr>
                    </a:p>
                  </a:txBody>
                  <a:tcPr marL="51435" marR="51435" marT="0" marB="0" anchor="ctr"/>
                </a:tc>
                <a:tc>
                  <a:txBody>
                    <a:bodyPr/>
                    <a:lstStyle/>
                    <a:p>
                      <a:pPr marL="0" marR="0" algn="ctr">
                        <a:lnSpc>
                          <a:spcPct val="115000"/>
                        </a:lnSpc>
                        <a:spcBef>
                          <a:spcPts val="0"/>
                        </a:spcBef>
                        <a:spcAft>
                          <a:spcPts val="0"/>
                        </a:spcAft>
                      </a:pPr>
                      <a:r>
                        <a:rPr lang="en-US" sz="1100" dirty="0">
                          <a:effectLst/>
                        </a:rPr>
                        <a:t>12</a:t>
                      </a:r>
                      <a:endParaRPr lang="en-US" sz="1100" dirty="0">
                        <a:effectLst/>
                        <a:latin typeface="Calibri"/>
                        <a:ea typeface="Calibri"/>
                        <a:cs typeface="Times New Roman"/>
                      </a:endParaRPr>
                    </a:p>
                  </a:txBody>
                  <a:tcPr marL="51435" marR="51435" marT="0" marB="0" anchor="ctr"/>
                </a:tc>
                <a:tc>
                  <a:txBody>
                    <a:bodyPr/>
                    <a:lstStyle/>
                    <a:p>
                      <a:pPr marL="0" marR="0" algn="ctr">
                        <a:lnSpc>
                          <a:spcPct val="115000"/>
                        </a:lnSpc>
                        <a:spcBef>
                          <a:spcPts val="0"/>
                        </a:spcBef>
                        <a:spcAft>
                          <a:spcPts val="0"/>
                        </a:spcAft>
                      </a:pPr>
                      <a:r>
                        <a:rPr lang="en-US" sz="1100">
                          <a:effectLst/>
                        </a:rPr>
                        <a:t>5/31/2017</a:t>
                      </a:r>
                      <a:endParaRPr lang="en-US" sz="1100">
                        <a:effectLst/>
                        <a:latin typeface="Calibri"/>
                        <a:ea typeface="Calibri"/>
                        <a:cs typeface="Times New Roman"/>
                      </a:endParaRPr>
                    </a:p>
                  </a:txBody>
                  <a:tcPr marL="51435" marR="51435" marT="0" marB="0" anchor="ctr"/>
                </a:tc>
                <a:tc>
                  <a:txBody>
                    <a:bodyPr/>
                    <a:lstStyle/>
                    <a:p>
                      <a:pPr marL="0" marR="0" algn="ctr">
                        <a:lnSpc>
                          <a:spcPct val="115000"/>
                        </a:lnSpc>
                        <a:spcBef>
                          <a:spcPts val="0"/>
                        </a:spcBef>
                        <a:spcAft>
                          <a:spcPts val="0"/>
                        </a:spcAft>
                      </a:pPr>
                      <a:r>
                        <a:rPr lang="en-US" sz="1100">
                          <a:effectLst/>
                        </a:rPr>
                        <a:t>7/24/2017</a:t>
                      </a:r>
                      <a:endParaRPr lang="en-US" sz="1100">
                        <a:effectLst/>
                        <a:latin typeface="Calibri"/>
                        <a:ea typeface="Calibri"/>
                        <a:cs typeface="Times New Roman"/>
                      </a:endParaRPr>
                    </a:p>
                  </a:txBody>
                  <a:tcPr marL="51435" marR="51435" marT="0" marB="0" anchor="ctr"/>
                </a:tc>
              </a:tr>
              <a:tr h="208786">
                <a:tc>
                  <a:txBody>
                    <a:bodyPr/>
                    <a:lstStyle/>
                    <a:p>
                      <a:pPr marL="0" marR="0">
                        <a:lnSpc>
                          <a:spcPct val="115000"/>
                        </a:lnSpc>
                        <a:spcBef>
                          <a:spcPts val="0"/>
                        </a:spcBef>
                        <a:spcAft>
                          <a:spcPts val="0"/>
                        </a:spcAft>
                      </a:pPr>
                      <a:r>
                        <a:rPr lang="en-US" sz="1100">
                          <a:effectLst/>
                        </a:rPr>
                        <a:t>Cascade Road - Phase 1</a:t>
                      </a:r>
                      <a:endParaRPr lang="en-US" sz="1100">
                        <a:effectLst/>
                        <a:latin typeface="Calibri"/>
                        <a:ea typeface="Calibri"/>
                        <a:cs typeface="Times New Roman"/>
                      </a:endParaRPr>
                    </a:p>
                  </a:txBody>
                  <a:tcPr marL="51435" marR="51435" marT="0" marB="0" anchor="ctr"/>
                </a:tc>
                <a:tc>
                  <a:txBody>
                    <a:bodyPr/>
                    <a:lstStyle/>
                    <a:p>
                      <a:pPr marL="0" marR="0" algn="ctr">
                        <a:lnSpc>
                          <a:spcPct val="115000"/>
                        </a:lnSpc>
                        <a:spcBef>
                          <a:spcPts val="0"/>
                        </a:spcBef>
                        <a:spcAft>
                          <a:spcPts val="0"/>
                        </a:spcAft>
                      </a:pPr>
                      <a:r>
                        <a:rPr lang="en-US" sz="1100">
                          <a:effectLst/>
                        </a:rPr>
                        <a:t>GDOT Group A</a:t>
                      </a:r>
                      <a:endParaRPr lang="en-US" sz="1100">
                        <a:effectLst/>
                        <a:latin typeface="Calibri"/>
                        <a:ea typeface="Calibri"/>
                        <a:cs typeface="Times New Roman"/>
                      </a:endParaRPr>
                    </a:p>
                  </a:txBody>
                  <a:tcPr marL="51435" marR="51435" marT="0" marB="0" anchor="ctr"/>
                </a:tc>
                <a:tc>
                  <a:txBody>
                    <a:bodyPr/>
                    <a:lstStyle/>
                    <a:p>
                      <a:pPr marL="0" marR="0" algn="ctr">
                        <a:lnSpc>
                          <a:spcPct val="115000"/>
                        </a:lnSpc>
                        <a:spcBef>
                          <a:spcPts val="0"/>
                        </a:spcBef>
                        <a:spcAft>
                          <a:spcPts val="0"/>
                        </a:spcAft>
                      </a:pPr>
                      <a:r>
                        <a:rPr lang="en-US" sz="1100">
                          <a:effectLst/>
                        </a:rPr>
                        <a:t>1,901</a:t>
                      </a:r>
                      <a:endParaRPr lang="en-US" sz="1100">
                        <a:effectLst/>
                        <a:latin typeface="Calibri"/>
                        <a:ea typeface="Calibri"/>
                        <a:cs typeface="Times New Roman"/>
                      </a:endParaRPr>
                    </a:p>
                  </a:txBody>
                  <a:tcPr marL="51435" marR="51435" marT="0" marB="0" anchor="ctr"/>
                </a:tc>
                <a:tc>
                  <a:txBody>
                    <a:bodyPr/>
                    <a:lstStyle/>
                    <a:p>
                      <a:pPr marL="0" marR="0" algn="ctr">
                        <a:lnSpc>
                          <a:spcPct val="115000"/>
                        </a:lnSpc>
                        <a:spcBef>
                          <a:spcPts val="0"/>
                        </a:spcBef>
                        <a:spcAft>
                          <a:spcPts val="0"/>
                        </a:spcAft>
                      </a:pPr>
                      <a:r>
                        <a:rPr lang="en-US" sz="1100">
                          <a:effectLst/>
                        </a:rPr>
                        <a:t>8</a:t>
                      </a:r>
                      <a:endParaRPr lang="en-US" sz="1100">
                        <a:effectLst/>
                        <a:latin typeface="Calibri"/>
                        <a:ea typeface="Calibri"/>
                        <a:cs typeface="Times New Roman"/>
                      </a:endParaRPr>
                    </a:p>
                  </a:txBody>
                  <a:tcPr marL="51435" marR="51435" marT="0" marB="0" anchor="ctr"/>
                </a:tc>
                <a:tc>
                  <a:txBody>
                    <a:bodyPr/>
                    <a:lstStyle/>
                    <a:p>
                      <a:pPr marL="0" marR="0" algn="ctr">
                        <a:lnSpc>
                          <a:spcPct val="115000"/>
                        </a:lnSpc>
                        <a:spcBef>
                          <a:spcPts val="0"/>
                        </a:spcBef>
                        <a:spcAft>
                          <a:spcPts val="0"/>
                        </a:spcAft>
                      </a:pPr>
                      <a:r>
                        <a:rPr lang="en-US" sz="1100" dirty="0">
                          <a:effectLst/>
                        </a:rPr>
                        <a:t>29</a:t>
                      </a:r>
                      <a:endParaRPr lang="en-US" sz="1100" dirty="0">
                        <a:effectLst/>
                        <a:latin typeface="Calibri"/>
                        <a:ea typeface="Calibri"/>
                        <a:cs typeface="Times New Roman"/>
                      </a:endParaRPr>
                    </a:p>
                  </a:txBody>
                  <a:tcPr marL="51435" marR="51435" marT="0" marB="0" anchor="ctr"/>
                </a:tc>
                <a:tc>
                  <a:txBody>
                    <a:bodyPr/>
                    <a:lstStyle/>
                    <a:p>
                      <a:pPr marL="0" marR="0" algn="ctr">
                        <a:lnSpc>
                          <a:spcPct val="115000"/>
                        </a:lnSpc>
                        <a:spcBef>
                          <a:spcPts val="0"/>
                        </a:spcBef>
                        <a:spcAft>
                          <a:spcPts val="0"/>
                        </a:spcAft>
                      </a:pPr>
                      <a:r>
                        <a:rPr lang="en-US" sz="1100" dirty="0">
                          <a:effectLst/>
                        </a:rPr>
                        <a:t>11</a:t>
                      </a:r>
                      <a:endParaRPr lang="en-US" sz="1100" dirty="0">
                        <a:effectLst/>
                        <a:latin typeface="Calibri"/>
                        <a:ea typeface="Calibri"/>
                        <a:cs typeface="Times New Roman"/>
                      </a:endParaRPr>
                    </a:p>
                  </a:txBody>
                  <a:tcPr marL="51435" marR="51435" marT="0" marB="0" anchor="ctr"/>
                </a:tc>
                <a:tc>
                  <a:txBody>
                    <a:bodyPr/>
                    <a:lstStyle/>
                    <a:p>
                      <a:pPr marL="0" marR="0" algn="ctr">
                        <a:lnSpc>
                          <a:spcPct val="115000"/>
                        </a:lnSpc>
                        <a:spcBef>
                          <a:spcPts val="0"/>
                        </a:spcBef>
                        <a:spcAft>
                          <a:spcPts val="0"/>
                        </a:spcAft>
                      </a:pPr>
                      <a:r>
                        <a:rPr lang="en-US" sz="1100" dirty="0">
                          <a:effectLst/>
                        </a:rPr>
                        <a:t>5/28/2017</a:t>
                      </a:r>
                      <a:endParaRPr lang="en-US" sz="1100" dirty="0">
                        <a:effectLst/>
                        <a:latin typeface="Calibri"/>
                        <a:ea typeface="Calibri"/>
                        <a:cs typeface="Times New Roman"/>
                      </a:endParaRPr>
                    </a:p>
                  </a:txBody>
                  <a:tcPr marL="51435" marR="51435" marT="0" marB="0" anchor="ctr"/>
                </a:tc>
                <a:tc>
                  <a:txBody>
                    <a:bodyPr/>
                    <a:lstStyle/>
                    <a:p>
                      <a:pPr marL="0" marR="0" algn="ctr">
                        <a:lnSpc>
                          <a:spcPct val="115000"/>
                        </a:lnSpc>
                        <a:spcBef>
                          <a:spcPts val="0"/>
                        </a:spcBef>
                        <a:spcAft>
                          <a:spcPts val="0"/>
                        </a:spcAft>
                      </a:pPr>
                      <a:r>
                        <a:rPr lang="en-US" sz="1100">
                          <a:effectLst/>
                        </a:rPr>
                        <a:t>8/21/2017</a:t>
                      </a:r>
                      <a:endParaRPr lang="en-US" sz="1100">
                        <a:effectLst/>
                        <a:latin typeface="Calibri"/>
                        <a:ea typeface="Calibri"/>
                        <a:cs typeface="Times New Roman"/>
                      </a:endParaRPr>
                    </a:p>
                  </a:txBody>
                  <a:tcPr marL="51435" marR="51435" marT="0" marB="0" anchor="ctr"/>
                </a:tc>
              </a:tr>
              <a:tr h="208786">
                <a:tc>
                  <a:txBody>
                    <a:bodyPr/>
                    <a:lstStyle/>
                    <a:p>
                      <a:pPr marL="0" marR="0">
                        <a:lnSpc>
                          <a:spcPct val="115000"/>
                        </a:lnSpc>
                        <a:spcBef>
                          <a:spcPts val="0"/>
                        </a:spcBef>
                        <a:spcAft>
                          <a:spcPts val="0"/>
                        </a:spcAft>
                      </a:pPr>
                      <a:r>
                        <a:rPr lang="en-US" sz="1100">
                          <a:effectLst/>
                        </a:rPr>
                        <a:t>Collier Rd</a:t>
                      </a:r>
                      <a:endParaRPr lang="en-US" sz="1100">
                        <a:effectLst/>
                        <a:latin typeface="Calibri"/>
                        <a:ea typeface="Calibri"/>
                        <a:cs typeface="Times New Roman"/>
                      </a:endParaRPr>
                    </a:p>
                  </a:txBody>
                  <a:tcPr marL="51435" marR="51435" marT="0" marB="0" anchor="ctr"/>
                </a:tc>
                <a:tc>
                  <a:txBody>
                    <a:bodyPr/>
                    <a:lstStyle/>
                    <a:p>
                      <a:pPr marL="0" marR="0" algn="ctr">
                        <a:lnSpc>
                          <a:spcPct val="115000"/>
                        </a:lnSpc>
                        <a:spcBef>
                          <a:spcPts val="0"/>
                        </a:spcBef>
                        <a:spcAft>
                          <a:spcPts val="0"/>
                        </a:spcAft>
                      </a:pPr>
                      <a:r>
                        <a:rPr lang="en-US" sz="1100">
                          <a:effectLst/>
                        </a:rPr>
                        <a:t>GDOT Group A</a:t>
                      </a:r>
                      <a:endParaRPr lang="en-US" sz="1100">
                        <a:effectLst/>
                        <a:latin typeface="Calibri"/>
                        <a:ea typeface="Calibri"/>
                        <a:cs typeface="Times New Roman"/>
                      </a:endParaRPr>
                    </a:p>
                  </a:txBody>
                  <a:tcPr marL="51435" marR="51435" marT="0" marB="0" anchor="ctr"/>
                </a:tc>
                <a:tc>
                  <a:txBody>
                    <a:bodyPr/>
                    <a:lstStyle/>
                    <a:p>
                      <a:pPr marL="0" marR="0" algn="ctr">
                        <a:lnSpc>
                          <a:spcPct val="115000"/>
                        </a:lnSpc>
                        <a:spcBef>
                          <a:spcPts val="0"/>
                        </a:spcBef>
                        <a:spcAft>
                          <a:spcPts val="0"/>
                        </a:spcAft>
                      </a:pPr>
                      <a:r>
                        <a:rPr lang="en-US" sz="1100">
                          <a:effectLst/>
                        </a:rPr>
                        <a:t>4,219</a:t>
                      </a:r>
                      <a:endParaRPr lang="en-US" sz="1100">
                        <a:effectLst/>
                        <a:latin typeface="Calibri"/>
                        <a:ea typeface="Calibri"/>
                        <a:cs typeface="Times New Roman"/>
                      </a:endParaRPr>
                    </a:p>
                  </a:txBody>
                  <a:tcPr marL="51435" marR="51435" marT="0" marB="0" anchor="ctr"/>
                </a:tc>
                <a:tc>
                  <a:txBody>
                    <a:bodyPr/>
                    <a:lstStyle/>
                    <a:p>
                      <a:pPr marL="0" marR="0" algn="ctr">
                        <a:lnSpc>
                          <a:spcPct val="115000"/>
                        </a:lnSpc>
                        <a:spcBef>
                          <a:spcPts val="0"/>
                        </a:spcBef>
                        <a:spcAft>
                          <a:spcPts val="0"/>
                        </a:spcAft>
                      </a:pPr>
                      <a:r>
                        <a:rPr lang="en-US" sz="1100">
                          <a:effectLst/>
                        </a:rPr>
                        <a:t>8</a:t>
                      </a:r>
                      <a:endParaRPr lang="en-US" sz="1100">
                        <a:effectLst/>
                        <a:latin typeface="Calibri"/>
                        <a:ea typeface="Calibri"/>
                        <a:cs typeface="Times New Roman"/>
                      </a:endParaRPr>
                    </a:p>
                  </a:txBody>
                  <a:tcPr marL="51435" marR="51435" marT="0" marB="0" anchor="ctr"/>
                </a:tc>
                <a:tc>
                  <a:txBody>
                    <a:bodyPr/>
                    <a:lstStyle/>
                    <a:p>
                      <a:pPr marL="0" marR="0" algn="ctr">
                        <a:lnSpc>
                          <a:spcPct val="115000"/>
                        </a:lnSpc>
                        <a:spcBef>
                          <a:spcPts val="0"/>
                        </a:spcBef>
                        <a:spcAft>
                          <a:spcPts val="0"/>
                        </a:spcAft>
                      </a:pPr>
                      <a:r>
                        <a:rPr lang="en-US" sz="1100" dirty="0">
                          <a:effectLst/>
                        </a:rPr>
                        <a:t>39</a:t>
                      </a:r>
                      <a:endParaRPr lang="en-US" sz="1100" dirty="0">
                        <a:effectLst/>
                        <a:latin typeface="Calibri"/>
                        <a:ea typeface="Calibri"/>
                        <a:cs typeface="Times New Roman"/>
                      </a:endParaRPr>
                    </a:p>
                  </a:txBody>
                  <a:tcPr marL="51435" marR="51435" marT="0" marB="0" anchor="ctr"/>
                </a:tc>
                <a:tc>
                  <a:txBody>
                    <a:bodyPr/>
                    <a:lstStyle/>
                    <a:p>
                      <a:pPr marL="0" marR="0" algn="ctr">
                        <a:lnSpc>
                          <a:spcPct val="115000"/>
                        </a:lnSpc>
                        <a:spcBef>
                          <a:spcPts val="0"/>
                        </a:spcBef>
                        <a:spcAft>
                          <a:spcPts val="0"/>
                        </a:spcAft>
                      </a:pPr>
                      <a:r>
                        <a:rPr lang="en-US" sz="1100">
                          <a:effectLst/>
                        </a:rPr>
                        <a:t>8</a:t>
                      </a:r>
                      <a:endParaRPr lang="en-US" sz="1100">
                        <a:effectLst/>
                        <a:latin typeface="Calibri"/>
                        <a:ea typeface="Calibri"/>
                        <a:cs typeface="Times New Roman"/>
                      </a:endParaRPr>
                    </a:p>
                  </a:txBody>
                  <a:tcPr marL="51435" marR="51435" marT="0" marB="0" anchor="ctr"/>
                </a:tc>
                <a:tc>
                  <a:txBody>
                    <a:bodyPr/>
                    <a:lstStyle/>
                    <a:p>
                      <a:pPr marL="0" marR="0" algn="ctr">
                        <a:lnSpc>
                          <a:spcPct val="115000"/>
                        </a:lnSpc>
                        <a:spcBef>
                          <a:spcPts val="0"/>
                        </a:spcBef>
                        <a:spcAft>
                          <a:spcPts val="0"/>
                        </a:spcAft>
                      </a:pPr>
                      <a:r>
                        <a:rPr lang="en-US" sz="1100" dirty="0">
                          <a:effectLst/>
                        </a:rPr>
                        <a:t>8/5/2017</a:t>
                      </a:r>
                      <a:endParaRPr lang="en-US" sz="1100" dirty="0">
                        <a:effectLst/>
                        <a:latin typeface="Calibri"/>
                        <a:ea typeface="Calibri"/>
                        <a:cs typeface="Times New Roman"/>
                      </a:endParaRPr>
                    </a:p>
                  </a:txBody>
                  <a:tcPr marL="51435" marR="51435" marT="0" marB="0" anchor="ctr"/>
                </a:tc>
                <a:tc>
                  <a:txBody>
                    <a:bodyPr/>
                    <a:lstStyle/>
                    <a:p>
                      <a:pPr marL="0" marR="0" algn="ctr">
                        <a:lnSpc>
                          <a:spcPct val="115000"/>
                        </a:lnSpc>
                        <a:spcBef>
                          <a:spcPts val="0"/>
                        </a:spcBef>
                        <a:spcAft>
                          <a:spcPts val="0"/>
                        </a:spcAft>
                      </a:pPr>
                      <a:r>
                        <a:rPr lang="en-US" sz="1100">
                          <a:effectLst/>
                        </a:rPr>
                        <a:t>10/9/2017</a:t>
                      </a:r>
                      <a:endParaRPr lang="en-US" sz="1100">
                        <a:effectLst/>
                        <a:latin typeface="Calibri"/>
                        <a:ea typeface="Calibri"/>
                        <a:cs typeface="Times New Roman"/>
                      </a:endParaRPr>
                    </a:p>
                  </a:txBody>
                  <a:tcPr marL="51435" marR="51435" marT="0" marB="0" anchor="ctr"/>
                </a:tc>
              </a:tr>
              <a:tr h="208786">
                <a:tc>
                  <a:txBody>
                    <a:bodyPr/>
                    <a:lstStyle/>
                    <a:p>
                      <a:pPr marL="0" marR="0">
                        <a:lnSpc>
                          <a:spcPct val="115000"/>
                        </a:lnSpc>
                        <a:spcBef>
                          <a:spcPts val="0"/>
                        </a:spcBef>
                        <a:spcAft>
                          <a:spcPts val="0"/>
                        </a:spcAft>
                      </a:pPr>
                      <a:r>
                        <a:rPr lang="en-US" sz="1100">
                          <a:effectLst/>
                        </a:rPr>
                        <a:t>Peachtree Battle Ave</a:t>
                      </a:r>
                      <a:endParaRPr lang="en-US" sz="1100">
                        <a:effectLst/>
                        <a:latin typeface="Calibri"/>
                        <a:ea typeface="Calibri"/>
                        <a:cs typeface="Times New Roman"/>
                      </a:endParaRPr>
                    </a:p>
                  </a:txBody>
                  <a:tcPr marL="51435" marR="51435" marT="0" marB="0" anchor="ctr"/>
                </a:tc>
                <a:tc>
                  <a:txBody>
                    <a:bodyPr/>
                    <a:lstStyle/>
                    <a:p>
                      <a:pPr marL="0" marR="0" algn="ctr">
                        <a:lnSpc>
                          <a:spcPct val="115000"/>
                        </a:lnSpc>
                        <a:spcBef>
                          <a:spcPts val="0"/>
                        </a:spcBef>
                        <a:spcAft>
                          <a:spcPts val="0"/>
                        </a:spcAft>
                      </a:pPr>
                      <a:r>
                        <a:rPr lang="en-US" sz="1100">
                          <a:effectLst/>
                        </a:rPr>
                        <a:t>GDOT Group A</a:t>
                      </a:r>
                      <a:endParaRPr lang="en-US" sz="1100">
                        <a:effectLst/>
                        <a:latin typeface="Calibri"/>
                        <a:ea typeface="Calibri"/>
                        <a:cs typeface="Times New Roman"/>
                      </a:endParaRPr>
                    </a:p>
                  </a:txBody>
                  <a:tcPr marL="51435" marR="51435" marT="0" marB="0" anchor="ctr"/>
                </a:tc>
                <a:tc>
                  <a:txBody>
                    <a:bodyPr/>
                    <a:lstStyle/>
                    <a:p>
                      <a:pPr marL="0" marR="0" algn="ctr">
                        <a:lnSpc>
                          <a:spcPct val="115000"/>
                        </a:lnSpc>
                        <a:spcBef>
                          <a:spcPts val="0"/>
                        </a:spcBef>
                        <a:spcAft>
                          <a:spcPts val="0"/>
                        </a:spcAft>
                      </a:pPr>
                      <a:r>
                        <a:rPr lang="en-US" sz="1100">
                          <a:effectLst/>
                        </a:rPr>
                        <a:t>3,202</a:t>
                      </a:r>
                      <a:endParaRPr lang="en-US" sz="1100">
                        <a:effectLst/>
                        <a:latin typeface="Calibri"/>
                        <a:ea typeface="Calibri"/>
                        <a:cs typeface="Times New Roman"/>
                      </a:endParaRPr>
                    </a:p>
                  </a:txBody>
                  <a:tcPr marL="51435" marR="51435" marT="0" marB="0" anchor="ctr"/>
                </a:tc>
                <a:tc>
                  <a:txBody>
                    <a:bodyPr/>
                    <a:lstStyle/>
                    <a:p>
                      <a:pPr marL="0" marR="0" algn="ctr">
                        <a:lnSpc>
                          <a:spcPct val="115000"/>
                        </a:lnSpc>
                        <a:spcBef>
                          <a:spcPts val="0"/>
                        </a:spcBef>
                        <a:spcAft>
                          <a:spcPts val="0"/>
                        </a:spcAft>
                      </a:pPr>
                      <a:r>
                        <a:rPr lang="en-US" sz="1100">
                          <a:effectLst/>
                        </a:rPr>
                        <a:t>8</a:t>
                      </a:r>
                      <a:endParaRPr lang="en-US" sz="1100">
                        <a:effectLst/>
                        <a:latin typeface="Calibri"/>
                        <a:ea typeface="Calibri"/>
                        <a:cs typeface="Times New Roman"/>
                      </a:endParaRPr>
                    </a:p>
                  </a:txBody>
                  <a:tcPr marL="51435" marR="51435" marT="0" marB="0" anchor="ctr"/>
                </a:tc>
                <a:tc>
                  <a:txBody>
                    <a:bodyPr/>
                    <a:lstStyle/>
                    <a:p>
                      <a:pPr marL="0" marR="0" algn="ctr">
                        <a:lnSpc>
                          <a:spcPct val="115000"/>
                        </a:lnSpc>
                        <a:spcBef>
                          <a:spcPts val="0"/>
                        </a:spcBef>
                        <a:spcAft>
                          <a:spcPts val="0"/>
                        </a:spcAft>
                      </a:pPr>
                      <a:r>
                        <a:rPr lang="en-US" sz="1100" dirty="0">
                          <a:effectLst/>
                        </a:rPr>
                        <a:t>42</a:t>
                      </a:r>
                      <a:endParaRPr lang="en-US" sz="1100" dirty="0">
                        <a:effectLst/>
                        <a:latin typeface="Calibri"/>
                        <a:ea typeface="Calibri"/>
                        <a:cs typeface="Times New Roman"/>
                      </a:endParaRPr>
                    </a:p>
                  </a:txBody>
                  <a:tcPr marL="51435" marR="51435" marT="0" marB="0" anchor="ctr"/>
                </a:tc>
                <a:tc>
                  <a:txBody>
                    <a:bodyPr/>
                    <a:lstStyle/>
                    <a:p>
                      <a:pPr marL="0" marR="0" algn="ctr">
                        <a:lnSpc>
                          <a:spcPct val="115000"/>
                        </a:lnSpc>
                        <a:spcBef>
                          <a:spcPts val="0"/>
                        </a:spcBef>
                        <a:spcAft>
                          <a:spcPts val="0"/>
                        </a:spcAft>
                      </a:pPr>
                      <a:r>
                        <a:rPr lang="en-US" sz="1100">
                          <a:effectLst/>
                        </a:rPr>
                        <a:t>8</a:t>
                      </a:r>
                      <a:endParaRPr lang="en-US" sz="1100">
                        <a:effectLst/>
                        <a:latin typeface="Calibri"/>
                        <a:ea typeface="Calibri"/>
                        <a:cs typeface="Times New Roman"/>
                      </a:endParaRPr>
                    </a:p>
                  </a:txBody>
                  <a:tcPr marL="51435" marR="51435" marT="0" marB="0" anchor="ctr"/>
                </a:tc>
                <a:tc>
                  <a:txBody>
                    <a:bodyPr/>
                    <a:lstStyle/>
                    <a:p>
                      <a:pPr marL="0" marR="0" algn="ctr">
                        <a:lnSpc>
                          <a:spcPct val="115000"/>
                        </a:lnSpc>
                        <a:spcBef>
                          <a:spcPts val="0"/>
                        </a:spcBef>
                        <a:spcAft>
                          <a:spcPts val="0"/>
                        </a:spcAft>
                      </a:pPr>
                      <a:r>
                        <a:rPr lang="en-US" sz="1100" dirty="0">
                          <a:effectLst/>
                        </a:rPr>
                        <a:t>7/31/2017</a:t>
                      </a:r>
                      <a:endParaRPr lang="en-US" sz="1100" dirty="0">
                        <a:effectLst/>
                        <a:latin typeface="Calibri"/>
                        <a:ea typeface="Calibri"/>
                        <a:cs typeface="Times New Roman"/>
                      </a:endParaRPr>
                    </a:p>
                  </a:txBody>
                  <a:tcPr marL="51435" marR="51435" marT="0" marB="0" anchor="ctr"/>
                </a:tc>
                <a:tc>
                  <a:txBody>
                    <a:bodyPr/>
                    <a:lstStyle/>
                    <a:p>
                      <a:pPr marL="0" marR="0" algn="ctr">
                        <a:lnSpc>
                          <a:spcPct val="115000"/>
                        </a:lnSpc>
                        <a:spcBef>
                          <a:spcPts val="0"/>
                        </a:spcBef>
                        <a:spcAft>
                          <a:spcPts val="0"/>
                        </a:spcAft>
                      </a:pPr>
                      <a:r>
                        <a:rPr lang="en-US" sz="1100">
                          <a:effectLst/>
                        </a:rPr>
                        <a:t>10/16/2017</a:t>
                      </a:r>
                      <a:endParaRPr lang="en-US" sz="1100">
                        <a:effectLst/>
                        <a:latin typeface="Calibri"/>
                        <a:ea typeface="Calibri"/>
                        <a:cs typeface="Times New Roman"/>
                      </a:endParaRPr>
                    </a:p>
                  </a:txBody>
                  <a:tcPr marL="51435" marR="51435" marT="0" marB="0" anchor="ctr"/>
                </a:tc>
              </a:tr>
              <a:tr h="208786">
                <a:tc>
                  <a:txBody>
                    <a:bodyPr/>
                    <a:lstStyle/>
                    <a:p>
                      <a:pPr marL="0" marR="0">
                        <a:lnSpc>
                          <a:spcPct val="115000"/>
                        </a:lnSpc>
                        <a:spcBef>
                          <a:spcPts val="0"/>
                        </a:spcBef>
                        <a:spcAft>
                          <a:spcPts val="0"/>
                        </a:spcAft>
                      </a:pPr>
                      <a:r>
                        <a:rPr lang="en-US" sz="1100">
                          <a:effectLst/>
                        </a:rPr>
                        <a:t>Howell Mill Resurfacing</a:t>
                      </a:r>
                      <a:endParaRPr lang="en-US" sz="1100">
                        <a:effectLst/>
                        <a:latin typeface="Calibri"/>
                        <a:ea typeface="Calibri"/>
                        <a:cs typeface="Times New Roman"/>
                      </a:endParaRPr>
                    </a:p>
                  </a:txBody>
                  <a:tcPr marL="51435" marR="51435" marT="0" marB="0" anchor="ctr"/>
                </a:tc>
                <a:tc>
                  <a:txBody>
                    <a:bodyPr/>
                    <a:lstStyle/>
                    <a:p>
                      <a:pPr marL="0" marR="0" algn="ctr">
                        <a:lnSpc>
                          <a:spcPct val="115000"/>
                        </a:lnSpc>
                        <a:spcBef>
                          <a:spcPts val="0"/>
                        </a:spcBef>
                        <a:spcAft>
                          <a:spcPts val="0"/>
                        </a:spcAft>
                      </a:pPr>
                      <a:r>
                        <a:rPr lang="en-US" sz="1100">
                          <a:effectLst/>
                        </a:rPr>
                        <a:t>GDOT Group A</a:t>
                      </a:r>
                      <a:endParaRPr lang="en-US" sz="1100">
                        <a:effectLst/>
                        <a:latin typeface="Calibri"/>
                        <a:ea typeface="Calibri"/>
                        <a:cs typeface="Times New Roman"/>
                      </a:endParaRPr>
                    </a:p>
                  </a:txBody>
                  <a:tcPr marL="51435" marR="51435" marT="0" marB="0" anchor="ctr"/>
                </a:tc>
                <a:tc>
                  <a:txBody>
                    <a:bodyPr/>
                    <a:lstStyle/>
                    <a:p>
                      <a:pPr marL="0" marR="0" algn="ctr">
                        <a:lnSpc>
                          <a:spcPct val="115000"/>
                        </a:lnSpc>
                        <a:spcBef>
                          <a:spcPts val="0"/>
                        </a:spcBef>
                        <a:spcAft>
                          <a:spcPts val="0"/>
                        </a:spcAft>
                      </a:pPr>
                      <a:r>
                        <a:rPr lang="en-US" sz="1100">
                          <a:effectLst/>
                        </a:rPr>
                        <a:t>200</a:t>
                      </a:r>
                      <a:endParaRPr lang="en-US" sz="1100">
                        <a:effectLst/>
                        <a:latin typeface="Calibri"/>
                        <a:ea typeface="Calibri"/>
                        <a:cs typeface="Times New Roman"/>
                      </a:endParaRPr>
                    </a:p>
                  </a:txBody>
                  <a:tcPr marL="51435" marR="51435" marT="0" marB="0" anchor="ctr"/>
                </a:tc>
                <a:tc>
                  <a:txBody>
                    <a:bodyPr/>
                    <a:lstStyle/>
                    <a:p>
                      <a:pPr marL="0" marR="0" algn="ctr">
                        <a:lnSpc>
                          <a:spcPct val="115000"/>
                        </a:lnSpc>
                        <a:spcBef>
                          <a:spcPts val="0"/>
                        </a:spcBef>
                        <a:spcAft>
                          <a:spcPts val="0"/>
                        </a:spcAft>
                      </a:pPr>
                      <a:r>
                        <a:rPr lang="en-US" sz="1100">
                          <a:effectLst/>
                        </a:rPr>
                        <a:t>8</a:t>
                      </a:r>
                      <a:endParaRPr lang="en-US" sz="1100">
                        <a:effectLst/>
                        <a:latin typeface="Calibri"/>
                        <a:ea typeface="Calibri"/>
                        <a:cs typeface="Times New Roman"/>
                      </a:endParaRPr>
                    </a:p>
                  </a:txBody>
                  <a:tcPr marL="51435" marR="51435" marT="0" marB="0" anchor="ctr"/>
                </a:tc>
                <a:tc>
                  <a:txBody>
                    <a:bodyPr/>
                    <a:lstStyle/>
                    <a:p>
                      <a:pPr marL="0" marR="0" algn="ctr">
                        <a:lnSpc>
                          <a:spcPct val="115000"/>
                        </a:lnSpc>
                        <a:spcBef>
                          <a:spcPts val="0"/>
                        </a:spcBef>
                        <a:spcAft>
                          <a:spcPts val="0"/>
                        </a:spcAft>
                      </a:pPr>
                      <a:r>
                        <a:rPr lang="en-US" sz="1100" dirty="0">
                          <a:effectLst/>
                        </a:rPr>
                        <a:t>43</a:t>
                      </a:r>
                      <a:endParaRPr lang="en-US" sz="1100" dirty="0">
                        <a:effectLst/>
                        <a:latin typeface="Calibri"/>
                        <a:ea typeface="Calibri"/>
                        <a:cs typeface="Times New Roman"/>
                      </a:endParaRPr>
                    </a:p>
                  </a:txBody>
                  <a:tcPr marL="51435" marR="51435" marT="0" marB="0" anchor="ctr"/>
                </a:tc>
                <a:tc>
                  <a:txBody>
                    <a:bodyPr/>
                    <a:lstStyle/>
                    <a:p>
                      <a:pPr marL="0" marR="0" algn="ctr">
                        <a:lnSpc>
                          <a:spcPct val="115000"/>
                        </a:lnSpc>
                        <a:spcBef>
                          <a:spcPts val="0"/>
                        </a:spcBef>
                        <a:spcAft>
                          <a:spcPts val="0"/>
                        </a:spcAft>
                      </a:pPr>
                      <a:r>
                        <a:rPr lang="en-US" sz="1100" dirty="0">
                          <a:effectLst/>
                        </a:rPr>
                        <a:t>8</a:t>
                      </a:r>
                      <a:endParaRPr lang="en-US" sz="1100" dirty="0">
                        <a:effectLst/>
                        <a:latin typeface="Calibri"/>
                        <a:ea typeface="Calibri"/>
                        <a:cs typeface="Times New Roman"/>
                      </a:endParaRPr>
                    </a:p>
                  </a:txBody>
                  <a:tcPr marL="51435" marR="51435" marT="0" marB="0" anchor="ctr"/>
                </a:tc>
                <a:tc>
                  <a:txBody>
                    <a:bodyPr/>
                    <a:lstStyle/>
                    <a:p>
                      <a:pPr marL="0" marR="0" algn="ctr">
                        <a:lnSpc>
                          <a:spcPct val="115000"/>
                        </a:lnSpc>
                        <a:spcBef>
                          <a:spcPts val="0"/>
                        </a:spcBef>
                        <a:spcAft>
                          <a:spcPts val="0"/>
                        </a:spcAft>
                      </a:pPr>
                      <a:r>
                        <a:rPr lang="en-US" sz="1100" dirty="0">
                          <a:effectLst/>
                        </a:rPr>
                        <a:t>7/22/2017</a:t>
                      </a:r>
                      <a:endParaRPr lang="en-US" sz="1100" dirty="0">
                        <a:effectLst/>
                        <a:latin typeface="Calibri"/>
                        <a:ea typeface="Calibri"/>
                        <a:cs typeface="Times New Roman"/>
                      </a:endParaRPr>
                    </a:p>
                  </a:txBody>
                  <a:tcPr marL="51435" marR="51435" marT="0" marB="0" anchor="ctr"/>
                </a:tc>
                <a:tc>
                  <a:txBody>
                    <a:bodyPr/>
                    <a:lstStyle/>
                    <a:p>
                      <a:pPr marL="0" marR="0" algn="ctr">
                        <a:lnSpc>
                          <a:spcPct val="115000"/>
                        </a:lnSpc>
                        <a:spcBef>
                          <a:spcPts val="0"/>
                        </a:spcBef>
                        <a:spcAft>
                          <a:spcPts val="0"/>
                        </a:spcAft>
                      </a:pPr>
                      <a:r>
                        <a:rPr lang="en-US" sz="1100">
                          <a:effectLst/>
                        </a:rPr>
                        <a:t>10/23/2017</a:t>
                      </a:r>
                      <a:endParaRPr lang="en-US" sz="1100">
                        <a:effectLst/>
                        <a:latin typeface="Calibri"/>
                        <a:ea typeface="Calibri"/>
                        <a:cs typeface="Times New Roman"/>
                      </a:endParaRPr>
                    </a:p>
                  </a:txBody>
                  <a:tcPr marL="51435" marR="51435" marT="0" marB="0" anchor="ctr"/>
                </a:tc>
              </a:tr>
              <a:tr h="208786">
                <a:tc>
                  <a:txBody>
                    <a:bodyPr/>
                    <a:lstStyle/>
                    <a:p>
                      <a:pPr marL="0" marR="0">
                        <a:lnSpc>
                          <a:spcPct val="115000"/>
                        </a:lnSpc>
                        <a:spcBef>
                          <a:spcPts val="0"/>
                        </a:spcBef>
                        <a:spcAft>
                          <a:spcPts val="0"/>
                        </a:spcAft>
                      </a:pPr>
                      <a:r>
                        <a:rPr lang="en-US" sz="1100">
                          <a:effectLst/>
                        </a:rPr>
                        <a:t>Huff Rd</a:t>
                      </a:r>
                      <a:endParaRPr lang="en-US" sz="1100">
                        <a:effectLst/>
                        <a:latin typeface="Calibri"/>
                        <a:ea typeface="Calibri"/>
                        <a:cs typeface="Times New Roman"/>
                      </a:endParaRPr>
                    </a:p>
                  </a:txBody>
                  <a:tcPr marL="51435" marR="51435" marT="0" marB="0" anchor="ctr"/>
                </a:tc>
                <a:tc>
                  <a:txBody>
                    <a:bodyPr/>
                    <a:lstStyle/>
                    <a:p>
                      <a:pPr marL="0" marR="0" algn="ctr">
                        <a:lnSpc>
                          <a:spcPct val="115000"/>
                        </a:lnSpc>
                        <a:spcBef>
                          <a:spcPts val="0"/>
                        </a:spcBef>
                        <a:spcAft>
                          <a:spcPts val="0"/>
                        </a:spcAft>
                      </a:pPr>
                      <a:r>
                        <a:rPr lang="en-US" sz="1100">
                          <a:effectLst/>
                        </a:rPr>
                        <a:t>GDOT Group A</a:t>
                      </a:r>
                      <a:endParaRPr lang="en-US" sz="1100">
                        <a:effectLst/>
                        <a:latin typeface="Calibri"/>
                        <a:ea typeface="Calibri"/>
                        <a:cs typeface="Times New Roman"/>
                      </a:endParaRPr>
                    </a:p>
                  </a:txBody>
                  <a:tcPr marL="51435" marR="51435" marT="0" marB="0" anchor="ctr"/>
                </a:tc>
                <a:tc>
                  <a:txBody>
                    <a:bodyPr/>
                    <a:lstStyle/>
                    <a:p>
                      <a:pPr marL="0" marR="0" algn="ctr">
                        <a:lnSpc>
                          <a:spcPct val="115000"/>
                        </a:lnSpc>
                        <a:spcBef>
                          <a:spcPts val="0"/>
                        </a:spcBef>
                        <a:spcAft>
                          <a:spcPts val="0"/>
                        </a:spcAft>
                      </a:pPr>
                      <a:r>
                        <a:rPr lang="en-US" sz="1100">
                          <a:effectLst/>
                        </a:rPr>
                        <a:t>765</a:t>
                      </a:r>
                      <a:endParaRPr lang="en-US" sz="1100">
                        <a:effectLst/>
                        <a:latin typeface="Calibri"/>
                        <a:ea typeface="Calibri"/>
                        <a:cs typeface="Times New Roman"/>
                      </a:endParaRPr>
                    </a:p>
                  </a:txBody>
                  <a:tcPr marL="51435" marR="51435" marT="0" marB="0" anchor="ctr"/>
                </a:tc>
                <a:tc>
                  <a:txBody>
                    <a:bodyPr/>
                    <a:lstStyle/>
                    <a:p>
                      <a:pPr marL="0" marR="0" algn="ctr">
                        <a:lnSpc>
                          <a:spcPct val="115000"/>
                        </a:lnSpc>
                        <a:spcBef>
                          <a:spcPts val="0"/>
                        </a:spcBef>
                        <a:spcAft>
                          <a:spcPts val="0"/>
                        </a:spcAft>
                      </a:pPr>
                      <a:r>
                        <a:rPr lang="en-US" sz="1100">
                          <a:effectLst/>
                        </a:rPr>
                        <a:t>8</a:t>
                      </a:r>
                      <a:endParaRPr lang="en-US" sz="1100">
                        <a:effectLst/>
                        <a:latin typeface="Calibri"/>
                        <a:ea typeface="Calibri"/>
                        <a:cs typeface="Times New Roman"/>
                      </a:endParaRPr>
                    </a:p>
                  </a:txBody>
                  <a:tcPr marL="51435" marR="51435" marT="0" marB="0" anchor="ctr"/>
                </a:tc>
                <a:tc>
                  <a:txBody>
                    <a:bodyPr/>
                    <a:lstStyle/>
                    <a:p>
                      <a:pPr marL="0" marR="0" algn="ctr">
                        <a:lnSpc>
                          <a:spcPct val="115000"/>
                        </a:lnSpc>
                        <a:spcBef>
                          <a:spcPts val="0"/>
                        </a:spcBef>
                        <a:spcAft>
                          <a:spcPts val="0"/>
                        </a:spcAft>
                      </a:pPr>
                      <a:r>
                        <a:rPr lang="en-US" sz="1100">
                          <a:effectLst/>
                        </a:rPr>
                        <a:t>44</a:t>
                      </a:r>
                      <a:endParaRPr lang="en-US" sz="1100">
                        <a:effectLst/>
                        <a:latin typeface="Calibri"/>
                        <a:ea typeface="Calibri"/>
                        <a:cs typeface="Times New Roman"/>
                      </a:endParaRPr>
                    </a:p>
                  </a:txBody>
                  <a:tcPr marL="51435" marR="51435" marT="0" marB="0" anchor="ctr"/>
                </a:tc>
                <a:tc>
                  <a:txBody>
                    <a:bodyPr/>
                    <a:lstStyle/>
                    <a:p>
                      <a:pPr marL="0" marR="0" algn="ctr">
                        <a:lnSpc>
                          <a:spcPct val="115000"/>
                        </a:lnSpc>
                        <a:spcBef>
                          <a:spcPts val="0"/>
                        </a:spcBef>
                        <a:spcAft>
                          <a:spcPts val="0"/>
                        </a:spcAft>
                      </a:pPr>
                      <a:r>
                        <a:rPr lang="en-US" sz="1100" dirty="0">
                          <a:effectLst/>
                        </a:rPr>
                        <a:t>9</a:t>
                      </a:r>
                      <a:endParaRPr lang="en-US" sz="1100" dirty="0">
                        <a:effectLst/>
                        <a:latin typeface="Calibri"/>
                        <a:ea typeface="Calibri"/>
                        <a:cs typeface="Times New Roman"/>
                      </a:endParaRPr>
                    </a:p>
                  </a:txBody>
                  <a:tcPr marL="51435" marR="51435" marT="0" marB="0" anchor="ctr"/>
                </a:tc>
                <a:tc>
                  <a:txBody>
                    <a:bodyPr/>
                    <a:lstStyle/>
                    <a:p>
                      <a:pPr marL="0" marR="0" algn="ctr">
                        <a:lnSpc>
                          <a:spcPct val="115000"/>
                        </a:lnSpc>
                        <a:spcBef>
                          <a:spcPts val="0"/>
                        </a:spcBef>
                        <a:spcAft>
                          <a:spcPts val="0"/>
                        </a:spcAft>
                      </a:pPr>
                      <a:r>
                        <a:rPr lang="en-US" sz="1100" dirty="0">
                          <a:effectLst/>
                        </a:rPr>
                        <a:t>6/15/2017</a:t>
                      </a:r>
                      <a:endParaRPr lang="en-US" sz="1100" dirty="0">
                        <a:effectLst/>
                        <a:latin typeface="Calibri"/>
                        <a:ea typeface="Calibri"/>
                        <a:cs typeface="Times New Roman"/>
                      </a:endParaRPr>
                    </a:p>
                  </a:txBody>
                  <a:tcPr marL="51435" marR="51435" marT="0" marB="0" anchor="ctr"/>
                </a:tc>
                <a:tc>
                  <a:txBody>
                    <a:bodyPr/>
                    <a:lstStyle/>
                    <a:p>
                      <a:pPr marL="0" marR="0" algn="ctr">
                        <a:lnSpc>
                          <a:spcPct val="115000"/>
                        </a:lnSpc>
                        <a:spcBef>
                          <a:spcPts val="0"/>
                        </a:spcBef>
                        <a:spcAft>
                          <a:spcPts val="0"/>
                        </a:spcAft>
                      </a:pPr>
                      <a:r>
                        <a:rPr lang="en-US" sz="1100">
                          <a:effectLst/>
                        </a:rPr>
                        <a:t>11/6/2017</a:t>
                      </a:r>
                      <a:endParaRPr lang="en-US" sz="1100">
                        <a:effectLst/>
                        <a:latin typeface="Calibri"/>
                        <a:ea typeface="Calibri"/>
                        <a:cs typeface="Times New Roman"/>
                      </a:endParaRPr>
                    </a:p>
                  </a:txBody>
                  <a:tcPr marL="51435" marR="51435" marT="0" marB="0" anchor="ctr"/>
                </a:tc>
              </a:tr>
              <a:tr h="208786">
                <a:tc>
                  <a:txBody>
                    <a:bodyPr/>
                    <a:lstStyle/>
                    <a:p>
                      <a:pPr marL="0" marR="0">
                        <a:lnSpc>
                          <a:spcPct val="115000"/>
                        </a:lnSpc>
                        <a:spcBef>
                          <a:spcPts val="0"/>
                        </a:spcBef>
                        <a:spcAft>
                          <a:spcPts val="0"/>
                        </a:spcAft>
                      </a:pPr>
                      <a:r>
                        <a:rPr lang="en-US" sz="1100">
                          <a:effectLst/>
                        </a:rPr>
                        <a:t>Cascade Road - Phase 2</a:t>
                      </a:r>
                      <a:endParaRPr lang="en-US" sz="1100">
                        <a:effectLst/>
                        <a:latin typeface="Calibri"/>
                        <a:ea typeface="Calibri"/>
                        <a:cs typeface="Times New Roman"/>
                      </a:endParaRPr>
                    </a:p>
                  </a:txBody>
                  <a:tcPr marL="51435" marR="51435" marT="0" marB="0" anchor="ctr"/>
                </a:tc>
                <a:tc>
                  <a:txBody>
                    <a:bodyPr/>
                    <a:lstStyle/>
                    <a:p>
                      <a:pPr marL="0" marR="0" algn="ctr">
                        <a:lnSpc>
                          <a:spcPct val="115000"/>
                        </a:lnSpc>
                        <a:spcBef>
                          <a:spcPts val="0"/>
                        </a:spcBef>
                        <a:spcAft>
                          <a:spcPts val="0"/>
                        </a:spcAft>
                      </a:pPr>
                      <a:r>
                        <a:rPr lang="en-US" sz="1100">
                          <a:effectLst/>
                        </a:rPr>
                        <a:t>GDOT Group A</a:t>
                      </a:r>
                      <a:endParaRPr lang="en-US" sz="1100">
                        <a:effectLst/>
                        <a:latin typeface="Calibri"/>
                        <a:ea typeface="Calibri"/>
                        <a:cs typeface="Times New Roman"/>
                      </a:endParaRPr>
                    </a:p>
                  </a:txBody>
                  <a:tcPr marL="51435" marR="51435" marT="0" marB="0" anchor="ctr"/>
                </a:tc>
                <a:tc>
                  <a:txBody>
                    <a:bodyPr/>
                    <a:lstStyle/>
                    <a:p>
                      <a:pPr marL="0" marR="0" algn="ctr">
                        <a:lnSpc>
                          <a:spcPct val="115000"/>
                        </a:lnSpc>
                        <a:spcBef>
                          <a:spcPts val="0"/>
                        </a:spcBef>
                        <a:spcAft>
                          <a:spcPts val="0"/>
                        </a:spcAft>
                      </a:pPr>
                      <a:r>
                        <a:rPr lang="en-US" sz="1100">
                          <a:effectLst/>
                        </a:rPr>
                        <a:t>282</a:t>
                      </a:r>
                      <a:endParaRPr lang="en-US" sz="1100">
                        <a:effectLst/>
                        <a:latin typeface="Calibri"/>
                        <a:ea typeface="Calibri"/>
                        <a:cs typeface="Times New Roman"/>
                      </a:endParaRPr>
                    </a:p>
                  </a:txBody>
                  <a:tcPr marL="51435" marR="51435" marT="0" marB="0" anchor="ctr"/>
                </a:tc>
                <a:tc>
                  <a:txBody>
                    <a:bodyPr/>
                    <a:lstStyle/>
                    <a:p>
                      <a:pPr marL="0" marR="0" algn="ctr">
                        <a:lnSpc>
                          <a:spcPct val="115000"/>
                        </a:lnSpc>
                        <a:spcBef>
                          <a:spcPts val="0"/>
                        </a:spcBef>
                        <a:spcAft>
                          <a:spcPts val="0"/>
                        </a:spcAft>
                      </a:pPr>
                      <a:r>
                        <a:rPr lang="en-US" sz="1100">
                          <a:effectLst/>
                        </a:rPr>
                        <a:t>8</a:t>
                      </a:r>
                      <a:endParaRPr lang="en-US" sz="1100">
                        <a:effectLst/>
                        <a:latin typeface="Calibri"/>
                        <a:ea typeface="Calibri"/>
                        <a:cs typeface="Times New Roman"/>
                      </a:endParaRPr>
                    </a:p>
                  </a:txBody>
                  <a:tcPr marL="51435" marR="51435" marT="0" marB="0" anchor="ctr"/>
                </a:tc>
                <a:tc>
                  <a:txBody>
                    <a:bodyPr/>
                    <a:lstStyle/>
                    <a:p>
                      <a:pPr marL="0" marR="0" algn="ctr">
                        <a:lnSpc>
                          <a:spcPct val="115000"/>
                        </a:lnSpc>
                        <a:spcBef>
                          <a:spcPts val="0"/>
                        </a:spcBef>
                        <a:spcAft>
                          <a:spcPts val="0"/>
                        </a:spcAft>
                      </a:pPr>
                      <a:r>
                        <a:rPr lang="en-US" sz="1100">
                          <a:effectLst/>
                        </a:rPr>
                        <a:t>45</a:t>
                      </a:r>
                      <a:endParaRPr lang="en-US" sz="1100">
                        <a:effectLst/>
                        <a:latin typeface="Calibri"/>
                        <a:ea typeface="Calibri"/>
                        <a:cs typeface="Times New Roman"/>
                      </a:endParaRPr>
                    </a:p>
                  </a:txBody>
                  <a:tcPr marL="51435" marR="51435" marT="0" marB="0" anchor="ctr"/>
                </a:tc>
                <a:tc>
                  <a:txBody>
                    <a:bodyPr/>
                    <a:lstStyle/>
                    <a:p>
                      <a:pPr marL="0" marR="0" algn="ctr">
                        <a:lnSpc>
                          <a:spcPct val="115000"/>
                        </a:lnSpc>
                        <a:spcBef>
                          <a:spcPts val="0"/>
                        </a:spcBef>
                        <a:spcAft>
                          <a:spcPts val="0"/>
                        </a:spcAft>
                      </a:pPr>
                      <a:r>
                        <a:rPr lang="en-US" sz="1100" dirty="0">
                          <a:effectLst/>
                        </a:rPr>
                        <a:t>11</a:t>
                      </a:r>
                      <a:endParaRPr lang="en-US" sz="1100" dirty="0">
                        <a:effectLst/>
                        <a:latin typeface="Calibri"/>
                        <a:ea typeface="Calibri"/>
                        <a:cs typeface="Times New Roman"/>
                      </a:endParaRPr>
                    </a:p>
                  </a:txBody>
                  <a:tcPr marL="51435" marR="51435" marT="0" marB="0" anchor="ctr"/>
                </a:tc>
                <a:tc>
                  <a:txBody>
                    <a:bodyPr/>
                    <a:lstStyle/>
                    <a:p>
                      <a:pPr marL="0" marR="0" algn="ctr">
                        <a:lnSpc>
                          <a:spcPct val="115000"/>
                        </a:lnSpc>
                        <a:spcBef>
                          <a:spcPts val="0"/>
                        </a:spcBef>
                        <a:spcAft>
                          <a:spcPts val="0"/>
                        </a:spcAft>
                      </a:pPr>
                      <a:r>
                        <a:rPr lang="en-US" sz="1100" dirty="0">
                          <a:effectLst/>
                        </a:rPr>
                        <a:t>6/5/2017</a:t>
                      </a:r>
                      <a:endParaRPr lang="en-US" sz="1100" dirty="0">
                        <a:effectLst/>
                        <a:latin typeface="Calibri"/>
                        <a:ea typeface="Calibri"/>
                        <a:cs typeface="Times New Roman"/>
                      </a:endParaRPr>
                    </a:p>
                  </a:txBody>
                  <a:tcPr marL="51435" marR="51435" marT="0" marB="0" anchor="ctr"/>
                </a:tc>
                <a:tc>
                  <a:txBody>
                    <a:bodyPr/>
                    <a:lstStyle/>
                    <a:p>
                      <a:pPr marL="0" marR="0" algn="ctr">
                        <a:lnSpc>
                          <a:spcPct val="115000"/>
                        </a:lnSpc>
                        <a:spcBef>
                          <a:spcPts val="0"/>
                        </a:spcBef>
                        <a:spcAft>
                          <a:spcPts val="0"/>
                        </a:spcAft>
                      </a:pPr>
                      <a:r>
                        <a:rPr lang="en-US" sz="1100" dirty="0">
                          <a:effectLst/>
                        </a:rPr>
                        <a:t>4/2/2018</a:t>
                      </a:r>
                      <a:endParaRPr lang="en-US" sz="1100" dirty="0">
                        <a:effectLst/>
                        <a:latin typeface="Calibri"/>
                        <a:ea typeface="Calibri"/>
                        <a:cs typeface="Times New Roman"/>
                      </a:endParaRPr>
                    </a:p>
                  </a:txBody>
                  <a:tcPr marL="51435" marR="51435" marT="0" marB="0" anchor="ctr"/>
                </a:tc>
              </a:tr>
              <a:tr h="208786">
                <a:tc>
                  <a:txBody>
                    <a:bodyPr/>
                    <a:lstStyle/>
                    <a:p>
                      <a:pPr marL="0" marR="0">
                        <a:lnSpc>
                          <a:spcPct val="115000"/>
                        </a:lnSpc>
                        <a:spcBef>
                          <a:spcPts val="0"/>
                        </a:spcBef>
                        <a:spcAft>
                          <a:spcPts val="0"/>
                        </a:spcAft>
                      </a:pPr>
                      <a:r>
                        <a:rPr lang="en-US" sz="1100">
                          <a:effectLst/>
                        </a:rPr>
                        <a:t>Cascade Rd - Phase 3</a:t>
                      </a:r>
                      <a:endParaRPr lang="en-US" sz="1100">
                        <a:effectLst/>
                        <a:latin typeface="Calibri"/>
                        <a:ea typeface="Calibri"/>
                        <a:cs typeface="Times New Roman"/>
                      </a:endParaRPr>
                    </a:p>
                  </a:txBody>
                  <a:tcPr marL="51435" marR="51435" marT="0" marB="0" anchor="ctr"/>
                </a:tc>
                <a:tc>
                  <a:txBody>
                    <a:bodyPr/>
                    <a:lstStyle/>
                    <a:p>
                      <a:pPr marL="0" marR="0" algn="ctr">
                        <a:lnSpc>
                          <a:spcPct val="115000"/>
                        </a:lnSpc>
                        <a:spcBef>
                          <a:spcPts val="0"/>
                        </a:spcBef>
                        <a:spcAft>
                          <a:spcPts val="0"/>
                        </a:spcAft>
                      </a:pPr>
                      <a:r>
                        <a:rPr lang="en-US" sz="1100" dirty="0">
                          <a:effectLst/>
                        </a:rPr>
                        <a:t>GDOT Group A</a:t>
                      </a:r>
                      <a:endParaRPr lang="en-US" sz="1100" dirty="0">
                        <a:effectLst/>
                        <a:latin typeface="Calibri"/>
                        <a:ea typeface="Calibri"/>
                        <a:cs typeface="Times New Roman"/>
                      </a:endParaRPr>
                    </a:p>
                  </a:txBody>
                  <a:tcPr marL="51435" marR="51435" marT="0" marB="0" anchor="ctr"/>
                </a:tc>
                <a:tc>
                  <a:txBody>
                    <a:bodyPr/>
                    <a:lstStyle/>
                    <a:p>
                      <a:pPr marL="0" marR="0" algn="ctr">
                        <a:lnSpc>
                          <a:spcPct val="115000"/>
                        </a:lnSpc>
                        <a:spcBef>
                          <a:spcPts val="0"/>
                        </a:spcBef>
                        <a:spcAft>
                          <a:spcPts val="0"/>
                        </a:spcAft>
                      </a:pPr>
                      <a:r>
                        <a:rPr lang="en-US" sz="1100">
                          <a:effectLst/>
                        </a:rPr>
                        <a:t>3,565</a:t>
                      </a:r>
                      <a:endParaRPr lang="en-US" sz="1100">
                        <a:effectLst/>
                        <a:latin typeface="Calibri"/>
                        <a:ea typeface="Calibri"/>
                        <a:cs typeface="Times New Roman"/>
                      </a:endParaRPr>
                    </a:p>
                  </a:txBody>
                  <a:tcPr marL="51435" marR="51435" marT="0" marB="0" anchor="ctr"/>
                </a:tc>
                <a:tc>
                  <a:txBody>
                    <a:bodyPr/>
                    <a:lstStyle/>
                    <a:p>
                      <a:pPr marL="0" marR="0" algn="ctr">
                        <a:lnSpc>
                          <a:spcPct val="115000"/>
                        </a:lnSpc>
                        <a:spcBef>
                          <a:spcPts val="0"/>
                        </a:spcBef>
                        <a:spcAft>
                          <a:spcPts val="0"/>
                        </a:spcAft>
                      </a:pPr>
                      <a:r>
                        <a:rPr lang="en-US" sz="1100">
                          <a:effectLst/>
                        </a:rPr>
                        <a:t>8</a:t>
                      </a:r>
                      <a:endParaRPr lang="en-US" sz="1100">
                        <a:effectLst/>
                        <a:latin typeface="Calibri"/>
                        <a:ea typeface="Calibri"/>
                        <a:cs typeface="Times New Roman"/>
                      </a:endParaRPr>
                    </a:p>
                  </a:txBody>
                  <a:tcPr marL="51435" marR="51435" marT="0" marB="0" anchor="ctr"/>
                </a:tc>
                <a:tc>
                  <a:txBody>
                    <a:bodyPr/>
                    <a:lstStyle/>
                    <a:p>
                      <a:pPr marL="0" marR="0" algn="ctr">
                        <a:lnSpc>
                          <a:spcPct val="115000"/>
                        </a:lnSpc>
                        <a:spcBef>
                          <a:spcPts val="0"/>
                        </a:spcBef>
                        <a:spcAft>
                          <a:spcPts val="0"/>
                        </a:spcAft>
                      </a:pPr>
                      <a:r>
                        <a:rPr lang="en-US" sz="1100">
                          <a:effectLst/>
                        </a:rPr>
                        <a:t>46</a:t>
                      </a:r>
                      <a:endParaRPr lang="en-US" sz="1100">
                        <a:effectLst/>
                        <a:latin typeface="Calibri"/>
                        <a:ea typeface="Calibri"/>
                        <a:cs typeface="Times New Roman"/>
                      </a:endParaRPr>
                    </a:p>
                  </a:txBody>
                  <a:tcPr marL="51435" marR="51435" marT="0" marB="0" anchor="ctr"/>
                </a:tc>
                <a:tc>
                  <a:txBody>
                    <a:bodyPr/>
                    <a:lstStyle/>
                    <a:p>
                      <a:pPr marL="0" marR="0" algn="ctr">
                        <a:lnSpc>
                          <a:spcPct val="115000"/>
                        </a:lnSpc>
                        <a:spcBef>
                          <a:spcPts val="0"/>
                        </a:spcBef>
                        <a:spcAft>
                          <a:spcPts val="0"/>
                        </a:spcAft>
                      </a:pPr>
                      <a:r>
                        <a:rPr lang="en-US" sz="1100">
                          <a:effectLst/>
                        </a:rPr>
                        <a:t>10,11,4</a:t>
                      </a:r>
                      <a:endParaRPr lang="en-US" sz="1100">
                        <a:effectLst/>
                        <a:latin typeface="Calibri"/>
                        <a:ea typeface="Calibri"/>
                        <a:cs typeface="Times New Roman"/>
                      </a:endParaRPr>
                    </a:p>
                  </a:txBody>
                  <a:tcPr marL="51435" marR="51435" marT="0" marB="0" anchor="ctr"/>
                </a:tc>
                <a:tc>
                  <a:txBody>
                    <a:bodyPr/>
                    <a:lstStyle/>
                    <a:p>
                      <a:pPr marL="0" marR="0" algn="ctr">
                        <a:lnSpc>
                          <a:spcPct val="115000"/>
                        </a:lnSpc>
                        <a:spcBef>
                          <a:spcPts val="0"/>
                        </a:spcBef>
                        <a:spcAft>
                          <a:spcPts val="0"/>
                        </a:spcAft>
                      </a:pPr>
                      <a:r>
                        <a:rPr lang="en-US" sz="1100" dirty="0">
                          <a:effectLst/>
                        </a:rPr>
                        <a:t>9/29/2017</a:t>
                      </a:r>
                      <a:endParaRPr lang="en-US" sz="1100" dirty="0">
                        <a:effectLst/>
                        <a:latin typeface="Calibri"/>
                        <a:ea typeface="Calibri"/>
                        <a:cs typeface="Times New Roman"/>
                      </a:endParaRPr>
                    </a:p>
                  </a:txBody>
                  <a:tcPr marL="51435" marR="51435" marT="0" marB="0" anchor="ctr"/>
                </a:tc>
                <a:tc>
                  <a:txBody>
                    <a:bodyPr/>
                    <a:lstStyle/>
                    <a:p>
                      <a:pPr marL="0" marR="0" algn="ctr">
                        <a:lnSpc>
                          <a:spcPct val="115000"/>
                        </a:lnSpc>
                        <a:spcBef>
                          <a:spcPts val="0"/>
                        </a:spcBef>
                        <a:spcAft>
                          <a:spcPts val="0"/>
                        </a:spcAft>
                      </a:pPr>
                      <a:r>
                        <a:rPr lang="en-US" sz="1100" dirty="0">
                          <a:effectLst/>
                        </a:rPr>
                        <a:t>4/9/2018</a:t>
                      </a:r>
                      <a:endParaRPr lang="en-US" sz="1100" dirty="0">
                        <a:effectLst/>
                        <a:latin typeface="Calibri"/>
                        <a:ea typeface="Calibri"/>
                        <a:cs typeface="Times New Roman"/>
                      </a:endParaRPr>
                    </a:p>
                  </a:txBody>
                  <a:tcPr marL="51435" marR="51435" marT="0" marB="0" anchor="ctr"/>
                </a:tc>
              </a:tr>
            </a:tbl>
          </a:graphicData>
        </a:graphic>
      </p:graphicFrame>
    </p:spTree>
    <p:extLst>
      <p:ext uri="{BB962C8B-B14F-4D97-AF65-F5344CB8AC3E}">
        <p14:creationId xmlns:p14="http://schemas.microsoft.com/office/powerpoint/2010/main" val="301481454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94766"/>
            <a:ext cx="7065697" cy="824434"/>
          </a:xfrm>
        </p:spPr>
        <p:txBody>
          <a:bodyPr>
            <a:noAutofit/>
          </a:bodyPr>
          <a:lstStyle/>
          <a:p>
            <a:r>
              <a:rPr lang="en-US" dirty="0" smtClean="0"/>
              <a:t>Clean Water Atlanta</a:t>
            </a:r>
            <a:endParaRPr lang="en-US" dirty="0"/>
          </a:p>
        </p:txBody>
      </p:sp>
      <p:sp>
        <p:nvSpPr>
          <p:cNvPr id="5" name="TextBox 4"/>
          <p:cNvSpPr txBox="1"/>
          <p:nvPr/>
        </p:nvSpPr>
        <p:spPr>
          <a:xfrm>
            <a:off x="0" y="0"/>
            <a:ext cx="3136605" cy="369332"/>
          </a:xfrm>
          <a:prstGeom prst="rect">
            <a:avLst/>
          </a:prstGeom>
          <a:noFill/>
        </p:spPr>
        <p:txBody>
          <a:bodyPr wrap="square" rtlCol="0">
            <a:spAutoFit/>
          </a:bodyPr>
          <a:lstStyle/>
          <a:p>
            <a:pPr defTabSz="457200"/>
            <a:r>
              <a:rPr lang="en-US" b="1" dirty="0">
                <a:solidFill>
                  <a:prstClr val="white"/>
                </a:solidFill>
              </a:rPr>
              <a:t>Infrastructure Stability</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626181" y="1903093"/>
            <a:ext cx="4989050" cy="3741788"/>
          </a:xfrm>
          <a:prstGeom prst="rect">
            <a:avLst/>
          </a:prstGeom>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765" y="1279462"/>
            <a:ext cx="5622435" cy="4989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650233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94766"/>
            <a:ext cx="7065697" cy="824434"/>
          </a:xfrm>
        </p:spPr>
        <p:txBody>
          <a:bodyPr>
            <a:noAutofit/>
          </a:bodyPr>
          <a:lstStyle/>
          <a:p>
            <a:r>
              <a:rPr lang="en-US" dirty="0" smtClean="0"/>
              <a:t>RM Clayton </a:t>
            </a:r>
            <a:r>
              <a:rPr lang="en-US" dirty="0" err="1" smtClean="0"/>
              <a:t>Headworks</a:t>
            </a:r>
            <a:endParaRPr lang="en-US" dirty="0"/>
          </a:p>
        </p:txBody>
      </p:sp>
      <p:sp>
        <p:nvSpPr>
          <p:cNvPr id="5" name="TextBox 4"/>
          <p:cNvSpPr txBox="1"/>
          <p:nvPr/>
        </p:nvSpPr>
        <p:spPr>
          <a:xfrm>
            <a:off x="0" y="0"/>
            <a:ext cx="3136605" cy="369332"/>
          </a:xfrm>
          <a:prstGeom prst="rect">
            <a:avLst/>
          </a:prstGeom>
          <a:noFill/>
        </p:spPr>
        <p:txBody>
          <a:bodyPr wrap="square" rtlCol="0">
            <a:spAutoFit/>
          </a:bodyPr>
          <a:lstStyle/>
          <a:p>
            <a:pPr defTabSz="457200"/>
            <a:r>
              <a:rPr lang="en-US" b="1" dirty="0">
                <a:solidFill>
                  <a:prstClr val="white"/>
                </a:solidFill>
              </a:rPr>
              <a:t>Infrastructure Stability</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040" y="1295400"/>
            <a:ext cx="436276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descr="C:\Users\kpowell\AppData\Local\Microsoft\Windows\Temporary Internet Files\Content.Outlook\98PB0PKB\DJI_028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801" y="1295400"/>
            <a:ext cx="3911599" cy="293369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kpowell\AppData\Local\Microsoft\Windows\Temporary Internet Files\Content.Outlook\98PB0PKB\20170324_125318_resize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6801" y="4276725"/>
            <a:ext cx="3911600" cy="2200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15353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94766"/>
            <a:ext cx="7065697" cy="824434"/>
          </a:xfrm>
        </p:spPr>
        <p:txBody>
          <a:bodyPr>
            <a:normAutofit/>
          </a:bodyPr>
          <a:lstStyle/>
          <a:p>
            <a:r>
              <a:rPr lang="en-US" sz="2800" dirty="0" smtClean="0"/>
              <a:t>MOST Funded </a:t>
            </a:r>
            <a:r>
              <a:rPr lang="en-US" sz="2800" dirty="0" err="1" smtClean="0"/>
              <a:t>Stormwater</a:t>
            </a:r>
            <a:r>
              <a:rPr lang="en-US" sz="2800" dirty="0" smtClean="0"/>
              <a:t> Projects</a:t>
            </a:r>
            <a:endParaRPr lang="en-US" sz="2800" dirty="0"/>
          </a:p>
        </p:txBody>
      </p:sp>
      <p:sp>
        <p:nvSpPr>
          <p:cNvPr id="5" name="TextBox 4"/>
          <p:cNvSpPr txBox="1"/>
          <p:nvPr/>
        </p:nvSpPr>
        <p:spPr>
          <a:xfrm>
            <a:off x="0" y="0"/>
            <a:ext cx="3136605" cy="369332"/>
          </a:xfrm>
          <a:prstGeom prst="rect">
            <a:avLst/>
          </a:prstGeom>
          <a:noFill/>
        </p:spPr>
        <p:txBody>
          <a:bodyPr wrap="square" rtlCol="0">
            <a:spAutoFit/>
          </a:bodyPr>
          <a:lstStyle/>
          <a:p>
            <a:pPr defTabSz="457200"/>
            <a:r>
              <a:rPr lang="en-US" b="1" dirty="0">
                <a:solidFill>
                  <a:prstClr val="white"/>
                </a:solidFill>
              </a:rPr>
              <a:t>Infrastructure Stability</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295400"/>
            <a:ext cx="44196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4953000" y="1229552"/>
            <a:ext cx="3886200" cy="830997"/>
          </a:xfrm>
          <a:prstGeom prst="rect">
            <a:avLst/>
          </a:prstGeom>
          <a:noFill/>
        </p:spPr>
        <p:txBody>
          <a:bodyPr wrap="square" rtlCol="0">
            <a:spAutoFit/>
          </a:bodyPr>
          <a:lstStyle/>
          <a:p>
            <a:r>
              <a:rPr lang="en-US" sz="1200" b="1" dirty="0" smtClean="0"/>
              <a:t>Location:  525 Erin Avenue, SW</a:t>
            </a:r>
          </a:p>
          <a:p>
            <a:r>
              <a:rPr lang="en-US" sz="1200" b="1" dirty="0" smtClean="0"/>
              <a:t>Issue:  Street Flooding – Jumping Curb</a:t>
            </a:r>
          </a:p>
          <a:p>
            <a:r>
              <a:rPr lang="en-US" sz="1200" b="1" dirty="0" smtClean="0"/>
              <a:t>Resolution:  Reconstruct 2 Inlet Tops – Repair Sidewalk/Aprons</a:t>
            </a:r>
            <a:endParaRPr lang="en-US" sz="1200" b="1" dirty="0"/>
          </a:p>
        </p:txBody>
      </p:sp>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2999" y="4526408"/>
            <a:ext cx="3709799" cy="1798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2999" y="2060549"/>
            <a:ext cx="3686309" cy="2322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200" y="3352800"/>
            <a:ext cx="2453138" cy="1542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152775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94766"/>
            <a:ext cx="7065697" cy="824434"/>
          </a:xfrm>
        </p:spPr>
        <p:txBody>
          <a:bodyPr>
            <a:normAutofit/>
          </a:bodyPr>
          <a:lstStyle/>
          <a:p>
            <a:r>
              <a:rPr lang="en-US" sz="2800" dirty="0" smtClean="0"/>
              <a:t>MOST Funded </a:t>
            </a:r>
            <a:r>
              <a:rPr lang="en-US" sz="2800" dirty="0" err="1" smtClean="0"/>
              <a:t>Stormwater</a:t>
            </a:r>
            <a:r>
              <a:rPr lang="en-US" sz="2800" dirty="0" smtClean="0"/>
              <a:t> Projects</a:t>
            </a:r>
            <a:endParaRPr lang="en-US" sz="2800" dirty="0"/>
          </a:p>
        </p:txBody>
      </p:sp>
      <p:sp>
        <p:nvSpPr>
          <p:cNvPr id="5" name="TextBox 4"/>
          <p:cNvSpPr txBox="1"/>
          <p:nvPr/>
        </p:nvSpPr>
        <p:spPr>
          <a:xfrm>
            <a:off x="0" y="0"/>
            <a:ext cx="3136605" cy="369332"/>
          </a:xfrm>
          <a:prstGeom prst="rect">
            <a:avLst/>
          </a:prstGeom>
          <a:noFill/>
        </p:spPr>
        <p:txBody>
          <a:bodyPr wrap="square" rtlCol="0">
            <a:spAutoFit/>
          </a:bodyPr>
          <a:lstStyle/>
          <a:p>
            <a:pPr defTabSz="457200"/>
            <a:r>
              <a:rPr lang="en-US" b="1" dirty="0">
                <a:solidFill>
                  <a:prstClr val="white"/>
                </a:solidFill>
              </a:rPr>
              <a:t>Infrastructure Stability</a:t>
            </a:r>
          </a:p>
        </p:txBody>
      </p:sp>
      <p:sp>
        <p:nvSpPr>
          <p:cNvPr id="9" name="TextBox 8"/>
          <p:cNvSpPr txBox="1"/>
          <p:nvPr/>
        </p:nvSpPr>
        <p:spPr>
          <a:xfrm>
            <a:off x="457200" y="1295400"/>
            <a:ext cx="6904001" cy="646331"/>
          </a:xfrm>
          <a:prstGeom prst="rect">
            <a:avLst/>
          </a:prstGeom>
          <a:noFill/>
        </p:spPr>
        <p:txBody>
          <a:bodyPr wrap="square" rtlCol="0">
            <a:spAutoFit/>
          </a:bodyPr>
          <a:lstStyle/>
          <a:p>
            <a:r>
              <a:rPr lang="en-US" sz="1200" b="1" dirty="0" smtClean="0"/>
              <a:t>Location:  555 Whitehall Street, SW</a:t>
            </a:r>
          </a:p>
          <a:p>
            <a:r>
              <a:rPr lang="en-US" sz="1200" b="1" dirty="0" smtClean="0"/>
              <a:t>Issue:  Street Flooding</a:t>
            </a:r>
          </a:p>
          <a:p>
            <a:r>
              <a:rPr lang="en-US" sz="1200" b="1" dirty="0" smtClean="0"/>
              <a:t>Resolution:  Reconstruct 4 Inlet Tops - Upgrade to GDOT Type C</a:t>
            </a:r>
            <a:endParaRPr lang="en-US" sz="1200" b="1" dirty="0"/>
          </a:p>
        </p:txBody>
      </p:sp>
      <p:pic>
        <p:nvPicPr>
          <p:cNvPr id="10" name="Picture 9"/>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010149" y="4419600"/>
            <a:ext cx="3754535" cy="1749623"/>
          </a:xfrm>
          <a:prstGeom prst="rect">
            <a:avLst/>
          </a:prstGeom>
        </p:spPr>
      </p:pic>
      <p:sp>
        <p:nvSpPr>
          <p:cNvPr id="11" name="TextBox 10"/>
          <p:cNvSpPr txBox="1"/>
          <p:nvPr/>
        </p:nvSpPr>
        <p:spPr>
          <a:xfrm>
            <a:off x="5067368" y="6144495"/>
            <a:ext cx="3177401" cy="307777"/>
          </a:xfrm>
          <a:prstGeom prst="rect">
            <a:avLst/>
          </a:prstGeom>
          <a:noFill/>
        </p:spPr>
        <p:txBody>
          <a:bodyPr wrap="square" rtlCol="0">
            <a:spAutoFit/>
          </a:bodyPr>
          <a:lstStyle/>
          <a:p>
            <a:pPr algn="ctr"/>
            <a:r>
              <a:rPr lang="en-US" sz="1400" b="1" dirty="0" smtClean="0"/>
              <a:t>After Upgrades – During Rainfall</a:t>
            </a:r>
            <a:endParaRPr lang="en-US" sz="1400" b="1" dirty="0"/>
          </a:p>
        </p:txBody>
      </p:sp>
      <p:sp>
        <p:nvSpPr>
          <p:cNvPr id="12" name="TextBox 11"/>
          <p:cNvSpPr txBox="1"/>
          <p:nvPr/>
        </p:nvSpPr>
        <p:spPr>
          <a:xfrm>
            <a:off x="5244394" y="4048126"/>
            <a:ext cx="3000375" cy="307777"/>
          </a:xfrm>
          <a:prstGeom prst="rect">
            <a:avLst/>
          </a:prstGeom>
          <a:noFill/>
        </p:spPr>
        <p:txBody>
          <a:bodyPr wrap="square" rtlCol="0">
            <a:spAutoFit/>
          </a:bodyPr>
          <a:lstStyle/>
          <a:p>
            <a:pPr algn="ctr"/>
            <a:r>
              <a:rPr lang="en-US" sz="1400" b="1" dirty="0" smtClean="0"/>
              <a:t>Before Upgrades – Small Inlet</a:t>
            </a:r>
            <a:endParaRPr lang="en-US" sz="1400" b="1" dirty="0"/>
          </a:p>
        </p:txBody>
      </p:sp>
      <p:sp>
        <p:nvSpPr>
          <p:cNvPr id="13" name="TextBox 12"/>
          <p:cNvSpPr txBox="1"/>
          <p:nvPr/>
        </p:nvSpPr>
        <p:spPr>
          <a:xfrm>
            <a:off x="755860" y="6169223"/>
            <a:ext cx="3549439" cy="307777"/>
          </a:xfrm>
          <a:prstGeom prst="rect">
            <a:avLst/>
          </a:prstGeom>
          <a:noFill/>
        </p:spPr>
        <p:txBody>
          <a:bodyPr wrap="square" rtlCol="0">
            <a:spAutoFit/>
          </a:bodyPr>
          <a:lstStyle/>
          <a:p>
            <a:pPr algn="ctr"/>
            <a:r>
              <a:rPr lang="en-US" sz="1400" b="1" dirty="0" smtClean="0"/>
              <a:t>During Construction – Larger Inlet</a:t>
            </a:r>
            <a:endParaRPr lang="en-US" sz="1400" b="1" dirty="0"/>
          </a:p>
        </p:txBody>
      </p:sp>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3400" y="4346377"/>
            <a:ext cx="4277218" cy="1822845"/>
          </a:xfrm>
          <a:prstGeom prst="rect">
            <a:avLst/>
          </a:prstGeom>
        </p:spPr>
      </p:pic>
      <p:pic>
        <p:nvPicPr>
          <p:cNvPr id="15" name="Picture 14"/>
          <p:cNvPicPr/>
          <p:nvPr/>
        </p:nvPicPr>
        <p:blipFill>
          <a:blip r:embed="rId4" cstate="screen">
            <a:extLst>
              <a:ext uri="{28A0092B-C50C-407E-A947-70E740481C1C}">
                <a14:useLocalDpi xmlns:a14="http://schemas.microsoft.com/office/drawing/2010/main"/>
              </a:ext>
            </a:extLst>
          </a:blip>
          <a:stretch>
            <a:fillRect/>
          </a:stretch>
        </p:blipFill>
        <p:spPr>
          <a:xfrm>
            <a:off x="5010150" y="2017932"/>
            <a:ext cx="3749038" cy="2096868"/>
          </a:xfrm>
          <a:prstGeom prst="rect">
            <a:avLst/>
          </a:prstGeom>
        </p:spPr>
      </p:pic>
      <p:sp>
        <p:nvSpPr>
          <p:cNvPr id="16" name="TextBox 15"/>
          <p:cNvSpPr txBox="1"/>
          <p:nvPr/>
        </p:nvSpPr>
        <p:spPr>
          <a:xfrm>
            <a:off x="877374" y="4038600"/>
            <a:ext cx="3000375" cy="307777"/>
          </a:xfrm>
          <a:prstGeom prst="rect">
            <a:avLst/>
          </a:prstGeom>
          <a:noFill/>
        </p:spPr>
        <p:txBody>
          <a:bodyPr wrap="square" rtlCol="0">
            <a:spAutoFit/>
          </a:bodyPr>
          <a:lstStyle/>
          <a:p>
            <a:pPr algn="ctr"/>
            <a:r>
              <a:rPr lang="en-US" sz="1400" b="1" dirty="0" smtClean="0"/>
              <a:t>Before Upgrades</a:t>
            </a:r>
            <a:endParaRPr lang="en-US" sz="1400" b="1" dirty="0"/>
          </a:p>
        </p:txBody>
      </p:sp>
      <p:pic>
        <p:nvPicPr>
          <p:cNvPr id="17" name="Picture 1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33400" y="2017933"/>
            <a:ext cx="4395484" cy="2096868"/>
          </a:xfrm>
          <a:prstGeom prst="rect">
            <a:avLst/>
          </a:prstGeom>
        </p:spPr>
      </p:pic>
    </p:spTree>
    <p:extLst>
      <p:ext uri="{BB962C8B-B14F-4D97-AF65-F5344CB8AC3E}">
        <p14:creationId xmlns:p14="http://schemas.microsoft.com/office/powerpoint/2010/main" val="3174365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Water Loss Audit (17-C-5035</a:t>
            </a:r>
            <a:r>
              <a:rPr lang="en-US" dirty="0" smtClean="0"/>
              <a:t>)</a:t>
            </a:r>
            <a:endParaRPr lang="en-US" dirty="0"/>
          </a:p>
        </p:txBody>
      </p:sp>
      <p:sp>
        <p:nvSpPr>
          <p:cNvPr id="3" name="Content Placeholder 2"/>
          <p:cNvSpPr>
            <a:spLocks noGrp="1"/>
          </p:cNvSpPr>
          <p:nvPr>
            <p:ph idx="1"/>
          </p:nvPr>
        </p:nvSpPr>
        <p:spPr>
          <a:xfrm>
            <a:off x="457200" y="1408438"/>
            <a:ext cx="8229600" cy="5144761"/>
          </a:xfrm>
        </p:spPr>
        <p:txBody>
          <a:bodyPr>
            <a:normAutofit fontScale="92500" lnSpcReduction="10000"/>
          </a:bodyPr>
          <a:lstStyle/>
          <a:p>
            <a:pPr lvl="0"/>
            <a:r>
              <a:rPr lang="en-US" sz="2400" dirty="0" smtClean="0"/>
              <a:t>What </a:t>
            </a:r>
            <a:r>
              <a:rPr lang="en-US" sz="2400" dirty="0"/>
              <a:t>is happening in other cities and throughout the U.S.? </a:t>
            </a:r>
            <a:endParaRPr lang="en-US" sz="2400" dirty="0" smtClean="0"/>
          </a:p>
          <a:p>
            <a:pPr lvl="0"/>
            <a:endParaRPr lang="en-US" sz="2400" dirty="0"/>
          </a:p>
          <a:p>
            <a:pPr lvl="0"/>
            <a:endParaRPr lang="en-US" sz="2400" dirty="0" smtClean="0"/>
          </a:p>
          <a:p>
            <a:pPr marL="0" lvl="0" indent="0">
              <a:buNone/>
            </a:pPr>
            <a:endParaRPr lang="en-US" sz="2400" dirty="0" smtClean="0"/>
          </a:p>
          <a:p>
            <a:pPr marL="0" lvl="0" indent="0">
              <a:buNone/>
            </a:pPr>
            <a:endParaRPr lang="en-US" sz="2400" dirty="0"/>
          </a:p>
          <a:p>
            <a:pPr marL="0" lvl="0" indent="0">
              <a:buNone/>
            </a:pPr>
            <a:endParaRPr lang="en-US" sz="2400" dirty="0" smtClean="0"/>
          </a:p>
          <a:p>
            <a:pPr marL="0" lvl="0" indent="0">
              <a:buNone/>
            </a:pPr>
            <a:endParaRPr lang="en-US" sz="2400" dirty="0"/>
          </a:p>
          <a:p>
            <a:pPr marL="0" lvl="0" indent="0">
              <a:buNone/>
            </a:pPr>
            <a:endParaRPr lang="en-US" sz="2400" dirty="0" smtClean="0"/>
          </a:p>
          <a:p>
            <a:pPr lvl="0"/>
            <a:endParaRPr lang="en-US" sz="2400" dirty="0" smtClean="0"/>
          </a:p>
          <a:p>
            <a:pPr lvl="0"/>
            <a:r>
              <a:rPr lang="en-US" sz="2400" dirty="0" smtClean="0"/>
              <a:t>Backlog </a:t>
            </a:r>
            <a:r>
              <a:rPr lang="en-US" sz="2400" dirty="0"/>
              <a:t>of hydrant leaks and other </a:t>
            </a:r>
            <a:r>
              <a:rPr lang="en-US" sz="2400" dirty="0" smtClean="0"/>
              <a:t>leaks</a:t>
            </a:r>
          </a:p>
          <a:p>
            <a:pPr lvl="1"/>
            <a:r>
              <a:rPr lang="en-US" sz="2000" dirty="0" smtClean="0"/>
              <a:t>Update on slide 38</a:t>
            </a:r>
            <a:endParaRPr lang="en-US" sz="2000" dirty="0"/>
          </a:p>
          <a:p>
            <a:pPr lvl="0"/>
            <a:r>
              <a:rPr lang="en-US" sz="2400" dirty="0" smtClean="0"/>
              <a:t>Plan </a:t>
            </a:r>
            <a:r>
              <a:rPr lang="en-US" sz="2400" dirty="0"/>
              <a:t>of action to staff and fix </a:t>
            </a:r>
            <a:r>
              <a:rPr lang="en-US" sz="2400" dirty="0" smtClean="0"/>
              <a:t>leaks</a:t>
            </a:r>
          </a:p>
          <a:p>
            <a:pPr lvl="1"/>
            <a:r>
              <a:rPr lang="en-US" sz="2000" dirty="0" smtClean="0"/>
              <a:t>Update on slide 13</a:t>
            </a:r>
            <a:endParaRPr lang="en-US" sz="2000" dirty="0"/>
          </a:p>
        </p:txBody>
      </p:sp>
      <p:graphicFrame>
        <p:nvGraphicFramePr>
          <p:cNvPr id="4" name="Table 3"/>
          <p:cNvGraphicFramePr>
            <a:graphicFrameLocks noGrp="1"/>
          </p:cNvGraphicFramePr>
          <p:nvPr>
            <p:extLst>
              <p:ext uri="{D42A27DB-BD31-4B8C-83A1-F6EECF244321}">
                <p14:modId xmlns:p14="http://schemas.microsoft.com/office/powerpoint/2010/main" val="653158696"/>
              </p:ext>
            </p:extLst>
          </p:nvPr>
        </p:nvGraphicFramePr>
        <p:xfrm>
          <a:off x="533400" y="2286000"/>
          <a:ext cx="8382000" cy="2514600"/>
        </p:xfrm>
        <a:graphic>
          <a:graphicData uri="http://schemas.openxmlformats.org/drawingml/2006/table">
            <a:tbl>
              <a:tblPr firstRow="1" bandRow="1">
                <a:tableStyleId>{5C22544A-7EE6-4342-B048-85BDC9FD1C3A}</a:tableStyleId>
              </a:tblPr>
              <a:tblGrid>
                <a:gridCol w="1676400"/>
                <a:gridCol w="6705600"/>
              </a:tblGrid>
              <a:tr h="304800">
                <a:tc>
                  <a:txBody>
                    <a:bodyPr/>
                    <a:lstStyle/>
                    <a:p>
                      <a:r>
                        <a:rPr lang="en-US" sz="1400" dirty="0" smtClean="0"/>
                        <a:t>City</a:t>
                      </a:r>
                      <a:endParaRPr lang="en-US" sz="1400" dirty="0"/>
                    </a:p>
                  </a:txBody>
                  <a:tcPr/>
                </a:tc>
                <a:tc>
                  <a:txBody>
                    <a:bodyPr/>
                    <a:lstStyle/>
                    <a:p>
                      <a:r>
                        <a:rPr lang="en-US" sz="1400" dirty="0" smtClean="0"/>
                        <a:t>Water Loss Control Actions</a:t>
                      </a:r>
                      <a:endParaRPr lang="en-US" sz="1400" dirty="0"/>
                    </a:p>
                  </a:txBody>
                  <a:tcPr/>
                </a:tc>
              </a:tr>
              <a:tr h="533400">
                <a:tc>
                  <a:txBody>
                    <a:bodyPr/>
                    <a:lstStyle/>
                    <a:p>
                      <a:r>
                        <a:rPr lang="en-US" sz="1400" dirty="0" smtClean="0"/>
                        <a:t>Nashville, TN</a:t>
                      </a:r>
                      <a:endParaRPr lang="en-US" sz="1400" dirty="0"/>
                    </a:p>
                  </a:txBody>
                  <a:tcPr/>
                </a:tc>
                <a:tc>
                  <a:txBody>
                    <a:bodyPr/>
                    <a:lstStyle/>
                    <a:p>
                      <a:r>
                        <a:rPr lang="en-US" sz="1400" dirty="0" smtClean="0"/>
                        <a:t>District Metered Areas; monitoring sub areas to identify areas of leakage;</a:t>
                      </a:r>
                      <a:r>
                        <a:rPr lang="en-US" sz="1400" baseline="0" dirty="0" smtClean="0"/>
                        <a:t> continuous monitoring of flows</a:t>
                      </a:r>
                      <a:endParaRPr lang="en-US" sz="1400" dirty="0"/>
                    </a:p>
                  </a:txBody>
                  <a:tcPr/>
                </a:tc>
              </a:tr>
              <a:tr h="533400">
                <a:tc>
                  <a:txBody>
                    <a:bodyPr/>
                    <a:lstStyle/>
                    <a:p>
                      <a:r>
                        <a:rPr lang="en-US" sz="1400" dirty="0" smtClean="0"/>
                        <a:t>Nova Scotia, Canada</a:t>
                      </a:r>
                      <a:endParaRPr lang="en-US" sz="1400" dirty="0"/>
                    </a:p>
                  </a:txBody>
                  <a:tcPr/>
                </a:tc>
                <a:tc>
                  <a:txBody>
                    <a:bodyPr/>
                    <a:lstStyle/>
                    <a:p>
                      <a:r>
                        <a:rPr lang="en-US" sz="1400" dirty="0" smtClean="0"/>
                        <a:t>District Metered</a:t>
                      </a:r>
                      <a:r>
                        <a:rPr lang="en-US" sz="1400" baseline="0" dirty="0" smtClean="0"/>
                        <a:t> Areas; advanced pressure management; focus on apparent losses by disallowing use of hydrants for retail supply purposes; launching installation of Advanced Metering Infrastructure (AMI) system in 2017</a:t>
                      </a:r>
                      <a:endParaRPr lang="en-US" sz="1400" dirty="0"/>
                    </a:p>
                  </a:txBody>
                  <a:tcPr/>
                </a:tc>
              </a:tr>
              <a:tr h="533400">
                <a:tc>
                  <a:txBody>
                    <a:bodyPr/>
                    <a:lstStyle/>
                    <a:p>
                      <a:r>
                        <a:rPr lang="en-US" sz="1400" dirty="0" smtClean="0"/>
                        <a:t>Philadelphia Water</a:t>
                      </a:r>
                      <a:endParaRPr lang="en-US" sz="1400" dirty="0"/>
                    </a:p>
                  </a:txBody>
                  <a:tcPr/>
                </a:tc>
                <a:tc>
                  <a:txBody>
                    <a:bodyPr/>
                    <a:lstStyle/>
                    <a:p>
                      <a:r>
                        <a:rPr lang="en-US" sz="1400" dirty="0" smtClean="0"/>
                        <a:t>AMR installed in 1999; full-scale DMA</a:t>
                      </a:r>
                      <a:r>
                        <a:rPr lang="en-US" sz="1400" baseline="0" dirty="0" smtClean="0"/>
                        <a:t> with advanced pressure management; acoustic leak detection sensors for large diameter transmission mains; cut non-revenue water by 1/3</a:t>
                      </a:r>
                      <a:r>
                        <a:rPr lang="en-US" sz="1400" baseline="30000" dirty="0" smtClean="0"/>
                        <a:t>rd</a:t>
                      </a:r>
                      <a:endParaRPr lang="en-US" sz="1400" dirty="0"/>
                    </a:p>
                  </a:txBody>
                  <a:tcPr/>
                </a:tc>
              </a:tr>
            </a:tbl>
          </a:graphicData>
        </a:graphic>
      </p:graphicFrame>
    </p:spTree>
    <p:extLst>
      <p:ext uri="{BB962C8B-B14F-4D97-AF65-F5344CB8AC3E}">
        <p14:creationId xmlns:p14="http://schemas.microsoft.com/office/powerpoint/2010/main" val="15135299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94766"/>
            <a:ext cx="7065697" cy="824434"/>
          </a:xfrm>
        </p:spPr>
        <p:txBody>
          <a:bodyPr>
            <a:noAutofit/>
          </a:bodyPr>
          <a:lstStyle/>
          <a:p>
            <a:r>
              <a:rPr lang="en-US" sz="2000" dirty="0"/>
              <a:t>Upper Proctor Creek Capacity Relief: </a:t>
            </a:r>
            <a:r>
              <a:rPr lang="en-US" sz="2000" dirty="0" smtClean="0"/>
              <a:t/>
            </a:r>
            <a:br>
              <a:rPr lang="en-US" sz="2000" dirty="0" smtClean="0"/>
            </a:br>
            <a:r>
              <a:rPr lang="en-US" sz="2000" dirty="0" smtClean="0"/>
              <a:t>Rodney </a:t>
            </a:r>
            <a:r>
              <a:rPr lang="en-US" sz="2000" dirty="0"/>
              <a:t>Cook, Sr. Park in Historic Vine City</a:t>
            </a:r>
          </a:p>
        </p:txBody>
      </p:sp>
      <p:sp>
        <p:nvSpPr>
          <p:cNvPr id="5" name="TextBox 4"/>
          <p:cNvSpPr txBox="1"/>
          <p:nvPr/>
        </p:nvSpPr>
        <p:spPr>
          <a:xfrm>
            <a:off x="0" y="0"/>
            <a:ext cx="3136605" cy="369332"/>
          </a:xfrm>
          <a:prstGeom prst="rect">
            <a:avLst/>
          </a:prstGeom>
          <a:noFill/>
        </p:spPr>
        <p:txBody>
          <a:bodyPr wrap="square" rtlCol="0">
            <a:spAutoFit/>
          </a:bodyPr>
          <a:lstStyle/>
          <a:p>
            <a:pPr defTabSz="457200"/>
            <a:r>
              <a:rPr lang="en-US" b="1" dirty="0">
                <a:solidFill>
                  <a:prstClr val="white"/>
                </a:solidFill>
              </a:rPr>
              <a:t>Infrastructure Stability</a:t>
            </a:r>
          </a:p>
        </p:txBody>
      </p:sp>
      <p:graphicFrame>
        <p:nvGraphicFramePr>
          <p:cNvPr id="8" name="Content Placeholder 5"/>
          <p:cNvGraphicFramePr>
            <a:graphicFrameLocks/>
          </p:cNvGraphicFramePr>
          <p:nvPr>
            <p:extLst>
              <p:ext uri="{D42A27DB-BD31-4B8C-83A1-F6EECF244321}">
                <p14:modId xmlns:p14="http://schemas.microsoft.com/office/powerpoint/2010/main" val="1838227824"/>
              </p:ext>
            </p:extLst>
          </p:nvPr>
        </p:nvGraphicFramePr>
        <p:xfrm>
          <a:off x="533400" y="1408113"/>
          <a:ext cx="8229600" cy="4514266"/>
        </p:xfrm>
        <a:graphic>
          <a:graphicData uri="http://schemas.openxmlformats.org/drawingml/2006/table">
            <a:tbl>
              <a:tblPr firstRow="1" bandRow="1">
                <a:tableStyleId>{93296810-A885-4BE3-A3E7-6D5BEEA58F35}</a:tableStyleId>
              </a:tblPr>
              <a:tblGrid>
                <a:gridCol w="4114800"/>
                <a:gridCol w="4114800"/>
              </a:tblGrid>
              <a:tr h="336365">
                <a:tc>
                  <a:txBody>
                    <a:bodyPr/>
                    <a:lstStyle/>
                    <a:p>
                      <a:pPr marL="0" indent="0" algn="ctr">
                        <a:buFont typeface="Arial" panose="020B0604020202020204" pitchFamily="34" charset="0"/>
                        <a:buNone/>
                      </a:pPr>
                      <a:r>
                        <a:rPr lang="en-US" sz="1600" b="1" dirty="0" smtClean="0">
                          <a:latin typeface="Arial Narrow" panose="020B0606020202030204" pitchFamily="34" charset="0"/>
                        </a:rPr>
                        <a:t>Milestone</a:t>
                      </a:r>
                      <a:endParaRPr lang="en-US" sz="1600" b="1" dirty="0">
                        <a:latin typeface="Arial Narrow" panose="020B0606020202030204" pitchFamily="34" charset="0"/>
                      </a:endParaRPr>
                    </a:p>
                  </a:txBody>
                  <a:tcPr marT="60960" marB="60960"/>
                </a:tc>
                <a:tc>
                  <a:txBody>
                    <a:bodyPr/>
                    <a:lstStyle/>
                    <a:p>
                      <a:pPr marL="0" indent="0" algn="ctr">
                        <a:buFont typeface="Arial" panose="020B0604020202020204" pitchFamily="34" charset="0"/>
                        <a:buNone/>
                      </a:pPr>
                      <a:r>
                        <a:rPr lang="en-US" sz="1600" b="1" dirty="0" smtClean="0">
                          <a:latin typeface="Arial Narrow" panose="020B0606020202030204" pitchFamily="34" charset="0"/>
                        </a:rPr>
                        <a:t>Status/Target</a:t>
                      </a:r>
                      <a:endParaRPr lang="en-US" sz="1600" b="1" dirty="0">
                        <a:latin typeface="Arial Narrow" panose="020B0606020202030204" pitchFamily="34" charset="0"/>
                      </a:endParaRPr>
                    </a:p>
                  </a:txBody>
                  <a:tcPr marT="60960" marB="60960"/>
                </a:tc>
              </a:tr>
              <a:tr h="4148506">
                <a:tc>
                  <a:txBody>
                    <a:bodyPr/>
                    <a:lstStyle/>
                    <a:p>
                      <a:pPr marL="285750" indent="-285750">
                        <a:buFont typeface="Arial" panose="020B0604020202020204" pitchFamily="34" charset="0"/>
                        <a:buChar char="•"/>
                      </a:pPr>
                      <a:r>
                        <a:rPr lang="en-US" sz="1600" kern="1200" dirty="0" smtClean="0">
                          <a:effectLst/>
                          <a:latin typeface="Arial Narrow" panose="020B0606020202030204" pitchFamily="34" charset="0"/>
                        </a:rPr>
                        <a:t>Groundbreaking Ceremony scheduled </a:t>
                      </a:r>
                    </a:p>
                    <a:p>
                      <a:pPr marL="285750" indent="-285750">
                        <a:buFont typeface="Arial" panose="020B0604020202020204" pitchFamily="34" charset="0"/>
                        <a:buChar char="•"/>
                      </a:pPr>
                      <a:endParaRPr lang="en-US" sz="1600" kern="1200" dirty="0" smtClean="0">
                        <a:effectLst/>
                        <a:latin typeface="Arial Narrow" panose="020B0606020202030204" pitchFamily="34" charset="0"/>
                      </a:endParaRPr>
                    </a:p>
                    <a:p>
                      <a:pPr marL="285750" indent="-285750">
                        <a:buFont typeface="Arial" panose="020B0604020202020204" pitchFamily="34" charset="0"/>
                        <a:buChar char="•"/>
                      </a:pPr>
                      <a:r>
                        <a:rPr lang="en-US" sz="1600" kern="1200" dirty="0" smtClean="0">
                          <a:effectLst/>
                          <a:latin typeface="Arial Narrow" panose="020B0606020202030204" pitchFamily="34" charset="0"/>
                        </a:rPr>
                        <a:t>Construction Manager at Risk (CMaR) selection legislation </a:t>
                      </a:r>
                    </a:p>
                    <a:p>
                      <a:pPr marL="285750" indent="-285750">
                        <a:buFont typeface="Arial" panose="020B0604020202020204" pitchFamily="34" charset="0"/>
                        <a:buChar char="•"/>
                      </a:pPr>
                      <a:endParaRPr lang="en-US" sz="1600" kern="1200" dirty="0" smtClean="0">
                        <a:effectLst/>
                        <a:latin typeface="Arial Narrow" panose="020B0606020202030204" pitchFamily="34" charset="0"/>
                      </a:endParaRPr>
                    </a:p>
                    <a:p>
                      <a:pPr marL="285750" indent="-285750">
                        <a:buFont typeface="Arial" panose="020B0604020202020204" pitchFamily="34" charset="0"/>
                        <a:buChar char="•"/>
                      </a:pPr>
                      <a:r>
                        <a:rPr lang="en-US" sz="1600" kern="1200" dirty="0" smtClean="0">
                          <a:effectLst/>
                          <a:latin typeface="Arial Narrow" panose="020B0606020202030204" pitchFamily="34" charset="0"/>
                        </a:rPr>
                        <a:t>90% construction drawings to be submitted for DWM and</a:t>
                      </a:r>
                      <a:r>
                        <a:rPr lang="en-US" sz="1600" kern="1200" baseline="0" dirty="0" smtClean="0">
                          <a:effectLst/>
                          <a:latin typeface="Arial Narrow" panose="020B0606020202030204" pitchFamily="34" charset="0"/>
                        </a:rPr>
                        <a:t> CMaR review</a:t>
                      </a:r>
                      <a:endParaRPr lang="en-US" sz="1600" kern="1200" dirty="0" smtClean="0">
                        <a:effectLst/>
                        <a:latin typeface="Arial Narrow" panose="020B0606020202030204" pitchFamily="34" charset="0"/>
                      </a:endParaRPr>
                    </a:p>
                    <a:p>
                      <a:endParaRPr lang="en-US" sz="1600" kern="1200" dirty="0" smtClean="0">
                        <a:effectLst/>
                        <a:latin typeface="Arial Narrow" panose="020B0606020202030204" pitchFamily="34" charset="0"/>
                      </a:endParaRPr>
                    </a:p>
                    <a:p>
                      <a:pPr marL="285750" indent="-285750">
                        <a:buFont typeface="Arial" panose="020B0604020202020204" pitchFamily="34" charset="0"/>
                        <a:buChar char="•"/>
                      </a:pPr>
                      <a:r>
                        <a:rPr lang="en-US" sz="1600" kern="1200" dirty="0" smtClean="0">
                          <a:effectLst/>
                          <a:latin typeface="Arial Narrow" panose="020B0606020202030204" pitchFamily="34" charset="0"/>
                        </a:rPr>
                        <a:t>Funding legislation drafted</a:t>
                      </a:r>
                    </a:p>
                    <a:p>
                      <a:pPr marL="285750" indent="-285750">
                        <a:buFont typeface="Arial" panose="020B0604020202020204" pitchFamily="34" charset="0"/>
                        <a:buChar char="•"/>
                      </a:pPr>
                      <a:endParaRPr lang="en-US" sz="1600" kern="1200" dirty="0" smtClean="0">
                        <a:effectLst/>
                        <a:latin typeface="Arial Narrow" panose="020B0606020202030204" pitchFamily="34" charset="0"/>
                      </a:endParaRPr>
                    </a:p>
                    <a:p>
                      <a:pPr marL="285750" indent="-285750">
                        <a:buFont typeface="Arial" panose="020B0604020202020204" pitchFamily="34" charset="0"/>
                        <a:buChar char="•"/>
                      </a:pPr>
                      <a:endParaRPr lang="en-US" sz="1600" kern="1200" dirty="0" smtClean="0">
                        <a:effectLst/>
                        <a:latin typeface="Arial Narrow" panose="020B0606020202030204" pitchFamily="34" charset="0"/>
                      </a:endParaRPr>
                    </a:p>
                    <a:p>
                      <a:pPr marL="285750" indent="-285750">
                        <a:buFont typeface="Arial" panose="020B0604020202020204" pitchFamily="34" charset="0"/>
                        <a:buChar char="•"/>
                      </a:pPr>
                      <a:r>
                        <a:rPr lang="en-US" sz="1600" kern="1200" dirty="0" smtClean="0">
                          <a:effectLst/>
                          <a:latin typeface="Arial Narrow" panose="020B0606020202030204" pitchFamily="34" charset="0"/>
                        </a:rPr>
                        <a:t>Phase 1 of Right</a:t>
                      </a:r>
                      <a:r>
                        <a:rPr lang="en-US" sz="1600" kern="1200" baseline="0" dirty="0" smtClean="0">
                          <a:effectLst/>
                          <a:latin typeface="Arial Narrow" panose="020B0606020202030204" pitchFamily="34" charset="0"/>
                        </a:rPr>
                        <a:t> of Way</a:t>
                      </a:r>
                      <a:r>
                        <a:rPr lang="en-US" sz="1600" kern="1200" dirty="0" smtClean="0">
                          <a:effectLst/>
                          <a:latin typeface="Arial Narrow" panose="020B0606020202030204" pitchFamily="34" charset="0"/>
                        </a:rPr>
                        <a:t> transfer</a:t>
                      </a:r>
                      <a:r>
                        <a:rPr lang="en-US" sz="1600" kern="1200" baseline="0" dirty="0" smtClean="0">
                          <a:effectLst/>
                          <a:latin typeface="Arial Narrow" panose="020B0606020202030204" pitchFamily="34" charset="0"/>
                        </a:rPr>
                        <a:t> from DPW to DPR and DWM (Rock St, Thurmond St, and Vine St)</a:t>
                      </a:r>
                    </a:p>
                    <a:p>
                      <a:pPr marL="285750" indent="-285750">
                        <a:buFont typeface="Arial" panose="020B0604020202020204" pitchFamily="34" charset="0"/>
                        <a:buChar char="•"/>
                      </a:pPr>
                      <a:endParaRPr lang="en-US" sz="1600" kern="1200" baseline="0" dirty="0" smtClean="0">
                        <a:effectLst/>
                        <a:latin typeface="Arial Narrow" panose="020B0606020202030204" pitchFamily="34" charset="0"/>
                      </a:endParaRPr>
                    </a:p>
                    <a:p>
                      <a:pPr marL="285750" indent="-285750">
                        <a:buFont typeface="Arial" panose="020B0604020202020204" pitchFamily="34" charset="0"/>
                        <a:buChar char="•"/>
                      </a:pPr>
                      <a:endParaRPr lang="en-US" sz="1600" kern="1200" dirty="0" smtClean="0">
                        <a:solidFill>
                          <a:schemeClr val="dk1"/>
                        </a:solidFill>
                        <a:effectLst/>
                        <a:latin typeface="Arial Narrow" panose="020B0606020202030204" pitchFamily="34" charset="0"/>
                        <a:ea typeface="+mn-ea"/>
                        <a:cs typeface="+mn-cs"/>
                      </a:endParaRPr>
                    </a:p>
                  </a:txBody>
                  <a:tcPr marT="60960" marB="60960"/>
                </a:tc>
                <a:tc>
                  <a:txBody>
                    <a:bodyPr/>
                    <a:lstStyle/>
                    <a:p>
                      <a:pPr marL="284163" indent="-284163" algn="l" defTabSz="914400" rtl="0" eaLnBrk="1" latinLnBrk="0" hangingPunct="1">
                        <a:buFont typeface="Arial" panose="020B0604020202020204" pitchFamily="34" charset="0"/>
                        <a:buChar char="•"/>
                      </a:pPr>
                      <a:r>
                        <a:rPr lang="en-US" sz="1600" kern="1200" dirty="0" smtClean="0">
                          <a:effectLst/>
                          <a:latin typeface="Arial Narrow" panose="020B0606020202030204" pitchFamily="34" charset="0"/>
                        </a:rPr>
                        <a:t>May 19</a:t>
                      </a:r>
                      <a:r>
                        <a:rPr lang="en-US" sz="1600" kern="1200" baseline="30000" dirty="0" smtClean="0">
                          <a:effectLst/>
                          <a:latin typeface="Arial Narrow" panose="020B0606020202030204" pitchFamily="34" charset="0"/>
                        </a:rPr>
                        <a:t>th</a:t>
                      </a:r>
                      <a:r>
                        <a:rPr lang="en-US" sz="1600" kern="1200" dirty="0" smtClean="0">
                          <a:effectLst/>
                          <a:latin typeface="Arial Narrow" panose="020B0606020202030204" pitchFamily="34" charset="0"/>
                        </a:rPr>
                        <a:t> at 11:30am</a:t>
                      </a:r>
                    </a:p>
                    <a:p>
                      <a:pPr marL="0" indent="0" algn="l" defTabSz="914400" rtl="0" eaLnBrk="1" latinLnBrk="0" hangingPunct="1">
                        <a:buFont typeface="Arial" panose="020B0604020202020204" pitchFamily="34" charset="0"/>
                        <a:buNone/>
                      </a:pPr>
                      <a:endParaRPr lang="en-US" sz="1600" kern="1200" dirty="0" smtClean="0">
                        <a:effectLst/>
                        <a:latin typeface="Arial Narrow" panose="020B0606020202030204" pitchFamily="34" charset="0"/>
                      </a:endParaRPr>
                    </a:p>
                    <a:p>
                      <a:pPr marL="285750" indent="-285750" algn="l" defTabSz="914400" rtl="0" eaLnBrk="1" latinLnBrk="0" hangingPunct="1">
                        <a:buFont typeface="Arial" panose="020B0604020202020204" pitchFamily="34" charset="0"/>
                        <a:buChar char="•"/>
                      </a:pPr>
                      <a:r>
                        <a:rPr lang="en-US" sz="1600" kern="1200" dirty="0" smtClean="0">
                          <a:effectLst/>
                          <a:latin typeface="Arial Narrow" panose="020B0606020202030204" pitchFamily="34" charset="0"/>
                        </a:rPr>
                        <a:t>Cycle 8 (Full Council Approval May 1</a:t>
                      </a:r>
                      <a:r>
                        <a:rPr lang="en-US" sz="1600" kern="1200" baseline="30000" dirty="0" smtClean="0">
                          <a:effectLst/>
                          <a:latin typeface="Arial Narrow" panose="020B0606020202030204" pitchFamily="34" charset="0"/>
                        </a:rPr>
                        <a:t>st</a:t>
                      </a:r>
                      <a:r>
                        <a:rPr lang="en-US" sz="1600" kern="1200" dirty="0" smtClean="0">
                          <a:effectLst/>
                          <a:latin typeface="Arial Narrow" panose="020B0606020202030204" pitchFamily="34" charset="0"/>
                        </a:rPr>
                        <a:t>)</a:t>
                      </a:r>
                    </a:p>
                    <a:p>
                      <a:pPr marL="0" indent="0" algn="l" defTabSz="914400" rtl="0" eaLnBrk="1" latinLnBrk="0" hangingPunct="1">
                        <a:buFont typeface="Arial" panose="020B0604020202020204" pitchFamily="34" charset="0"/>
                        <a:buNone/>
                      </a:pPr>
                      <a:endParaRPr lang="en-US" sz="1600" kern="1200" dirty="0" smtClean="0">
                        <a:effectLst/>
                        <a:latin typeface="Arial Narrow" panose="020B0606020202030204" pitchFamily="34" charset="0"/>
                      </a:endParaRPr>
                    </a:p>
                    <a:p>
                      <a:pPr marL="285750" indent="-285750" algn="l" defTabSz="914400" rtl="0" eaLnBrk="1" latinLnBrk="0" hangingPunct="1">
                        <a:buFont typeface="Arial" panose="020B0604020202020204" pitchFamily="34" charset="0"/>
                        <a:buChar char="•"/>
                      </a:pPr>
                      <a:endParaRPr lang="en-US" sz="1600" kern="1200" dirty="0" smtClean="0">
                        <a:effectLst/>
                        <a:latin typeface="Arial Narrow" panose="020B0606020202030204" pitchFamily="34" charset="0"/>
                      </a:endParaRPr>
                    </a:p>
                    <a:p>
                      <a:pPr marL="285750" indent="-285750" algn="l" defTabSz="914400" rtl="0" eaLnBrk="1" latinLnBrk="0" hangingPunct="1">
                        <a:buFont typeface="Arial" panose="020B0604020202020204" pitchFamily="34" charset="0"/>
                        <a:buChar char="•"/>
                      </a:pPr>
                      <a:r>
                        <a:rPr lang="en-US" sz="1600" kern="1200" dirty="0" smtClean="0">
                          <a:effectLst/>
                          <a:latin typeface="Arial Narrow" panose="020B0606020202030204" pitchFamily="34" charset="0"/>
                        </a:rPr>
                        <a:t>May 12</a:t>
                      </a:r>
                      <a:r>
                        <a:rPr lang="en-US" sz="1600" kern="1200" baseline="30000" dirty="0" smtClean="0">
                          <a:effectLst/>
                          <a:latin typeface="Arial Narrow" panose="020B0606020202030204" pitchFamily="34" charset="0"/>
                        </a:rPr>
                        <a:t>th</a:t>
                      </a:r>
                      <a:r>
                        <a:rPr lang="en-US" sz="1600" kern="1200" baseline="0" dirty="0" smtClean="0">
                          <a:effectLst/>
                          <a:latin typeface="Arial Narrow" panose="020B0606020202030204" pitchFamily="34" charset="0"/>
                        </a:rPr>
                        <a:t> </a:t>
                      </a:r>
                    </a:p>
                    <a:p>
                      <a:pPr marL="285750" indent="-285750" algn="l" defTabSz="914400" rtl="0" eaLnBrk="1" latinLnBrk="0" hangingPunct="1">
                        <a:buFont typeface="Arial" panose="020B0604020202020204" pitchFamily="34" charset="0"/>
                        <a:buChar char="•"/>
                      </a:pPr>
                      <a:endParaRPr lang="en-US" sz="1600" kern="1200" baseline="0" dirty="0" smtClean="0">
                        <a:effectLst/>
                        <a:latin typeface="Arial Narrow" panose="020B0606020202030204" pitchFamily="34" charset="0"/>
                      </a:endParaRPr>
                    </a:p>
                    <a:p>
                      <a:pPr marL="285750" indent="-285750" algn="l" defTabSz="914400" rtl="0" eaLnBrk="1" latinLnBrk="0" hangingPunct="1">
                        <a:buFont typeface="Arial" panose="020B0604020202020204" pitchFamily="34" charset="0"/>
                        <a:buChar char="•"/>
                      </a:pPr>
                      <a:endParaRPr lang="en-US" sz="1600" kern="1200" baseline="0" dirty="0" smtClean="0">
                        <a:effectLst/>
                        <a:latin typeface="Arial Narrow" panose="020B0606020202030204" pitchFamily="34" charset="0"/>
                      </a:endParaRPr>
                    </a:p>
                    <a:p>
                      <a:pPr marL="285750" indent="-285750" algn="l" defTabSz="914400" rtl="0" eaLnBrk="1" latinLnBrk="0" hangingPunct="1">
                        <a:buFont typeface="Arial" panose="020B0604020202020204" pitchFamily="34" charset="0"/>
                        <a:buChar char="•"/>
                      </a:pPr>
                      <a:r>
                        <a:rPr lang="en-US" sz="1600" kern="1200" baseline="0" dirty="0" smtClean="0">
                          <a:effectLst/>
                          <a:latin typeface="Arial Narrow" panose="020B0606020202030204" pitchFamily="34" charset="0"/>
                        </a:rPr>
                        <a:t>Cycle 10 (Full Council Approval June 19</a:t>
                      </a:r>
                      <a:r>
                        <a:rPr lang="en-US" sz="1600" kern="1200" baseline="30000" dirty="0" smtClean="0">
                          <a:effectLst/>
                          <a:latin typeface="Arial Narrow" panose="020B0606020202030204" pitchFamily="34" charset="0"/>
                        </a:rPr>
                        <a:t>th</a:t>
                      </a:r>
                      <a:r>
                        <a:rPr lang="en-US" sz="1600" kern="1200" baseline="0" dirty="0" smtClean="0">
                          <a:effectLst/>
                          <a:latin typeface="Arial Narrow" panose="020B0606020202030204" pitchFamily="34" charset="0"/>
                        </a:rPr>
                        <a:t>) </a:t>
                      </a:r>
                    </a:p>
                    <a:p>
                      <a:pPr marL="285750" indent="-285750" algn="l" defTabSz="914400" rtl="0" eaLnBrk="1" latinLnBrk="0" hangingPunct="1">
                        <a:buFont typeface="Arial" panose="020B0604020202020204" pitchFamily="34" charset="0"/>
                        <a:buChar char="•"/>
                      </a:pPr>
                      <a:endParaRPr lang="en-US" sz="1600" kern="1200" dirty="0" smtClean="0">
                        <a:effectLst/>
                        <a:latin typeface="Arial Narrow" panose="020B0606020202030204" pitchFamily="34" charset="0"/>
                      </a:endParaRPr>
                    </a:p>
                    <a:p>
                      <a:pPr marL="285750" indent="-285750" algn="l" defTabSz="914400" rtl="0" eaLnBrk="1" latinLnBrk="0" hangingPunct="1">
                        <a:buFont typeface="Arial" panose="020B0604020202020204" pitchFamily="34" charset="0"/>
                        <a:buChar char="•"/>
                      </a:pPr>
                      <a:endParaRPr lang="en-US" sz="1600" kern="1200" dirty="0" smtClean="0">
                        <a:effectLst/>
                        <a:latin typeface="Arial Narrow" panose="020B0606020202030204" pitchFamily="34" charset="0"/>
                      </a:endParaRPr>
                    </a:p>
                    <a:p>
                      <a:pPr marL="285750" indent="-285750" algn="l" defTabSz="914400" rtl="0" eaLnBrk="1" latinLnBrk="0" hangingPunct="1">
                        <a:buFont typeface="Arial" panose="020B0604020202020204" pitchFamily="34" charset="0"/>
                        <a:buChar char="•"/>
                      </a:pPr>
                      <a:r>
                        <a:rPr lang="en-US" sz="1600" kern="1200" dirty="0" smtClean="0">
                          <a:effectLst/>
                          <a:latin typeface="Arial Narrow" panose="020B0606020202030204" pitchFamily="34" charset="0"/>
                        </a:rPr>
                        <a:t>Legislation</a:t>
                      </a:r>
                      <a:r>
                        <a:rPr lang="en-US" sz="1600" kern="1200" baseline="0" dirty="0" smtClean="0">
                          <a:effectLst/>
                          <a:latin typeface="Arial Narrow" panose="020B0606020202030204" pitchFamily="34" charset="0"/>
                        </a:rPr>
                        <a:t> passed Cycle 6</a:t>
                      </a:r>
                      <a:endParaRPr lang="en-US" sz="1600" kern="1200" dirty="0" smtClean="0">
                        <a:solidFill>
                          <a:schemeClr val="dk1"/>
                        </a:solidFill>
                        <a:effectLst/>
                        <a:latin typeface="Arial Narrow" panose="020B0606020202030204" pitchFamily="34" charset="0"/>
                        <a:ea typeface="+mn-ea"/>
                        <a:cs typeface="+mn-cs"/>
                      </a:endParaRPr>
                    </a:p>
                  </a:txBody>
                  <a:tcPr marT="60960" marB="60960"/>
                </a:tc>
              </a:tr>
            </a:tbl>
          </a:graphicData>
        </a:graphic>
      </p:graphicFrame>
    </p:spTree>
    <p:extLst>
      <p:ext uri="{BB962C8B-B14F-4D97-AF65-F5344CB8AC3E}">
        <p14:creationId xmlns:p14="http://schemas.microsoft.com/office/powerpoint/2010/main" val="401426429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Vacancy Report</a:t>
            </a:r>
            <a:endParaRPr lang="en-US" dirty="0"/>
          </a:p>
        </p:txBody>
      </p:sp>
      <p:sp>
        <p:nvSpPr>
          <p:cNvPr id="5" name="TextBox 4"/>
          <p:cNvSpPr txBox="1"/>
          <p:nvPr/>
        </p:nvSpPr>
        <p:spPr>
          <a:xfrm>
            <a:off x="0" y="0"/>
            <a:ext cx="3136605" cy="369332"/>
          </a:xfrm>
          <a:prstGeom prst="rect">
            <a:avLst/>
          </a:prstGeom>
          <a:noFill/>
        </p:spPr>
        <p:txBody>
          <a:bodyPr wrap="square" rtlCol="0">
            <a:spAutoFit/>
          </a:bodyPr>
          <a:lstStyle/>
          <a:p>
            <a:pPr defTabSz="457200"/>
            <a:r>
              <a:rPr lang="en-US" b="1" dirty="0">
                <a:solidFill>
                  <a:prstClr val="white"/>
                </a:solidFill>
              </a:rPr>
              <a:t>Workforce Development</a:t>
            </a:r>
          </a:p>
        </p:txBody>
      </p:sp>
      <p:graphicFrame>
        <p:nvGraphicFramePr>
          <p:cNvPr id="6" name="Table 5"/>
          <p:cNvGraphicFramePr>
            <a:graphicFrameLocks noGrp="1"/>
          </p:cNvGraphicFramePr>
          <p:nvPr>
            <p:extLst>
              <p:ext uri="{D42A27DB-BD31-4B8C-83A1-F6EECF244321}">
                <p14:modId xmlns:p14="http://schemas.microsoft.com/office/powerpoint/2010/main" val="586472772"/>
              </p:ext>
            </p:extLst>
          </p:nvPr>
        </p:nvGraphicFramePr>
        <p:xfrm>
          <a:off x="457200" y="1447800"/>
          <a:ext cx="8229601" cy="4536457"/>
        </p:xfrm>
        <a:graphic>
          <a:graphicData uri="http://schemas.openxmlformats.org/drawingml/2006/table">
            <a:tbl>
              <a:tblPr firstRow="1" bandRow="1">
                <a:tableStyleId>{BC89EF96-8CEA-46FF-86C4-4CE0E7609802}</a:tableStyleId>
              </a:tblPr>
              <a:tblGrid>
                <a:gridCol w="3657600"/>
                <a:gridCol w="1143000"/>
                <a:gridCol w="1045029"/>
                <a:gridCol w="1191986"/>
                <a:gridCol w="1191986"/>
              </a:tblGrid>
              <a:tr h="435436">
                <a:tc>
                  <a:txBody>
                    <a:bodyPr/>
                    <a:lstStyle/>
                    <a:p>
                      <a:pPr algn="ctr" rtl="0" fontAlgn="b"/>
                      <a:r>
                        <a:rPr lang="en-US" sz="1600" u="none" strike="noStrike" dirty="0">
                          <a:effectLst/>
                        </a:rPr>
                        <a:t>Office</a:t>
                      </a:r>
                      <a:endParaRPr lang="en-US" sz="1600" b="1" i="0" u="none" strike="noStrike" dirty="0">
                        <a:solidFill>
                          <a:srgbClr val="FFFFFF"/>
                        </a:solidFill>
                        <a:effectLst/>
                        <a:latin typeface="Calibri"/>
                      </a:endParaRPr>
                    </a:p>
                  </a:txBody>
                  <a:tcPr marL="8455" marR="8455" marT="8455" marB="0" anchor="ctr"/>
                </a:tc>
                <a:tc>
                  <a:txBody>
                    <a:bodyPr/>
                    <a:lstStyle/>
                    <a:p>
                      <a:pPr algn="ctr" rtl="0" fontAlgn="b"/>
                      <a:r>
                        <a:rPr lang="en-US" sz="1600" u="none" strike="noStrike" dirty="0">
                          <a:effectLst/>
                        </a:rPr>
                        <a:t>Filled</a:t>
                      </a:r>
                      <a:endParaRPr lang="en-US" sz="1600" b="1" i="0" u="none" strike="noStrike" dirty="0">
                        <a:solidFill>
                          <a:srgbClr val="FFFFFF"/>
                        </a:solidFill>
                        <a:effectLst/>
                        <a:latin typeface="Calibri"/>
                      </a:endParaRPr>
                    </a:p>
                  </a:txBody>
                  <a:tcPr marL="8455" marR="8455" marT="8455" marB="0" anchor="ctr"/>
                </a:tc>
                <a:tc>
                  <a:txBody>
                    <a:bodyPr/>
                    <a:lstStyle/>
                    <a:p>
                      <a:pPr algn="ctr" rtl="0" fontAlgn="b"/>
                      <a:r>
                        <a:rPr lang="en-US" sz="1600" u="none" strike="noStrike" dirty="0">
                          <a:effectLst/>
                        </a:rPr>
                        <a:t>Vacant</a:t>
                      </a:r>
                      <a:endParaRPr lang="en-US" sz="1600" b="1" i="0" u="none" strike="noStrike" dirty="0">
                        <a:solidFill>
                          <a:srgbClr val="FFFFFF"/>
                        </a:solidFill>
                        <a:effectLst/>
                        <a:latin typeface="Calibri"/>
                      </a:endParaRPr>
                    </a:p>
                  </a:txBody>
                  <a:tcPr marL="8455" marR="8455" marT="8455" marB="0" anchor="ctr"/>
                </a:tc>
                <a:tc>
                  <a:txBody>
                    <a:bodyPr/>
                    <a:lstStyle/>
                    <a:p>
                      <a:pPr algn="ctr" rtl="0" fontAlgn="b"/>
                      <a:r>
                        <a:rPr lang="en-US" sz="1600" u="none" strike="noStrike" kern="1200" dirty="0">
                          <a:effectLst/>
                        </a:rPr>
                        <a:t>Critical</a:t>
                      </a:r>
                    </a:p>
                    <a:p>
                      <a:pPr algn="ctr" rtl="0" fontAlgn="b"/>
                      <a:r>
                        <a:rPr lang="en-US" sz="1600" u="none" strike="noStrike" kern="1200" dirty="0">
                          <a:effectLst/>
                        </a:rPr>
                        <a:t>Vacancies</a:t>
                      </a:r>
                      <a:endParaRPr lang="en-US" sz="1600" b="1" u="none" strike="noStrike" kern="1200" dirty="0">
                        <a:solidFill>
                          <a:schemeClr val="lt1"/>
                        </a:solidFill>
                        <a:effectLst/>
                        <a:latin typeface="+mn-lt"/>
                        <a:ea typeface="+mn-ea"/>
                        <a:cs typeface="+mn-cs"/>
                      </a:endParaRPr>
                    </a:p>
                  </a:txBody>
                  <a:tcPr marL="8455" marR="8455" marT="8455" marB="0" anchor="ctr"/>
                </a:tc>
                <a:tc>
                  <a:txBody>
                    <a:bodyPr/>
                    <a:lstStyle/>
                    <a:p>
                      <a:pPr algn="ctr" rtl="0" fontAlgn="b"/>
                      <a:r>
                        <a:rPr lang="en-US" sz="1600" u="none" strike="noStrike" dirty="0">
                          <a:effectLst/>
                        </a:rPr>
                        <a:t>Total</a:t>
                      </a:r>
                      <a:endParaRPr lang="en-US" sz="1600" b="1" i="0" u="none" strike="noStrike" dirty="0">
                        <a:solidFill>
                          <a:srgbClr val="FFFFFF"/>
                        </a:solidFill>
                        <a:effectLst/>
                        <a:latin typeface="Calibri"/>
                      </a:endParaRPr>
                    </a:p>
                  </a:txBody>
                  <a:tcPr marL="8455" marR="8455" marT="8455" marB="0" anchor="ctr"/>
                </a:tc>
              </a:tr>
              <a:tr h="435436">
                <a:tc>
                  <a:txBody>
                    <a:bodyPr/>
                    <a:lstStyle/>
                    <a:p>
                      <a:pPr algn="l" rtl="0" fontAlgn="b"/>
                      <a:r>
                        <a:rPr lang="en-US" sz="1600" u="none" strike="noStrike" dirty="0">
                          <a:effectLst/>
                        </a:rPr>
                        <a:t>Commissioner's Office</a:t>
                      </a:r>
                      <a:endParaRPr lang="en-US" sz="1600" b="0" i="0" u="none" strike="noStrike" dirty="0">
                        <a:solidFill>
                          <a:srgbClr val="000000"/>
                        </a:solidFill>
                        <a:effectLst/>
                        <a:latin typeface="Calibri"/>
                      </a:endParaRPr>
                    </a:p>
                  </a:txBody>
                  <a:tcPr marL="8455" marR="8455" marT="8455" marB="0" anchor="ctr"/>
                </a:tc>
                <a:tc>
                  <a:txBody>
                    <a:bodyPr/>
                    <a:lstStyle/>
                    <a:p>
                      <a:pPr algn="ctr" rtl="0" fontAlgn="b"/>
                      <a:r>
                        <a:rPr lang="en-US" sz="1600" u="none" strike="noStrike" dirty="0">
                          <a:effectLst/>
                        </a:rPr>
                        <a:t>89</a:t>
                      </a:r>
                      <a:endParaRPr lang="en-US" sz="1600" b="0" i="0" u="none" strike="noStrike" dirty="0">
                        <a:solidFill>
                          <a:srgbClr val="000000"/>
                        </a:solidFill>
                        <a:effectLst/>
                        <a:latin typeface="Calibri"/>
                      </a:endParaRPr>
                    </a:p>
                  </a:txBody>
                  <a:tcPr marL="8455" marR="8455" marT="8455" marB="0" anchor="ctr"/>
                </a:tc>
                <a:tc>
                  <a:txBody>
                    <a:bodyPr/>
                    <a:lstStyle/>
                    <a:p>
                      <a:pPr algn="ctr" rtl="0" fontAlgn="b"/>
                      <a:r>
                        <a:rPr lang="en-US" sz="1600" u="none" strike="noStrike" dirty="0">
                          <a:effectLst/>
                        </a:rPr>
                        <a:t>12</a:t>
                      </a:r>
                      <a:endParaRPr lang="en-US" sz="1600" b="0" i="0" u="none" strike="noStrike" dirty="0">
                        <a:solidFill>
                          <a:srgbClr val="000000"/>
                        </a:solidFill>
                        <a:effectLst/>
                        <a:latin typeface="Calibri"/>
                      </a:endParaRPr>
                    </a:p>
                  </a:txBody>
                  <a:tcPr marL="8455" marR="8455" marT="8455" marB="0" anchor="ctr"/>
                </a:tc>
                <a:tc>
                  <a:txBody>
                    <a:bodyPr/>
                    <a:lstStyle/>
                    <a:p>
                      <a:pPr algn="ctr" rtl="0" fontAlgn="b"/>
                      <a:r>
                        <a:rPr lang="en-US" sz="1600" u="none" strike="noStrike" dirty="0">
                          <a:effectLst/>
                        </a:rPr>
                        <a:t>2</a:t>
                      </a:r>
                      <a:endParaRPr lang="en-US" sz="1600" b="0" i="0" u="none" strike="noStrike" dirty="0">
                        <a:solidFill>
                          <a:srgbClr val="000000"/>
                        </a:solidFill>
                        <a:effectLst/>
                        <a:latin typeface="Calibri"/>
                      </a:endParaRPr>
                    </a:p>
                  </a:txBody>
                  <a:tcPr marL="8455" marR="8455" marT="8455" marB="0" anchor="ctr"/>
                </a:tc>
                <a:tc>
                  <a:txBody>
                    <a:bodyPr/>
                    <a:lstStyle/>
                    <a:p>
                      <a:pPr algn="ctr" rtl="0" fontAlgn="b"/>
                      <a:r>
                        <a:rPr lang="en-US" sz="1600" u="none" strike="noStrike" dirty="0">
                          <a:effectLst/>
                        </a:rPr>
                        <a:t>101</a:t>
                      </a:r>
                      <a:endParaRPr lang="en-US" sz="1600" b="0" i="0" u="none" strike="noStrike" dirty="0">
                        <a:solidFill>
                          <a:srgbClr val="000000"/>
                        </a:solidFill>
                        <a:effectLst/>
                        <a:latin typeface="Calibri"/>
                      </a:endParaRPr>
                    </a:p>
                  </a:txBody>
                  <a:tcPr marL="8455" marR="8455" marT="8455" marB="0" anchor="ctr"/>
                </a:tc>
              </a:tr>
              <a:tr h="435436">
                <a:tc>
                  <a:txBody>
                    <a:bodyPr/>
                    <a:lstStyle/>
                    <a:p>
                      <a:pPr algn="l" rtl="0" fontAlgn="b"/>
                      <a:r>
                        <a:rPr lang="en-US" sz="1600" u="none" strike="noStrike" dirty="0">
                          <a:effectLst/>
                        </a:rPr>
                        <a:t>Water Treatment and Reclamation</a:t>
                      </a:r>
                      <a:endParaRPr lang="en-US" sz="1600" b="0" i="0" u="none" strike="noStrike" dirty="0">
                        <a:solidFill>
                          <a:srgbClr val="000000"/>
                        </a:solidFill>
                        <a:effectLst/>
                        <a:latin typeface="Calibri"/>
                      </a:endParaRPr>
                    </a:p>
                  </a:txBody>
                  <a:tcPr marL="8455" marR="8455" marT="8455" marB="0" anchor="ctr"/>
                </a:tc>
                <a:tc>
                  <a:txBody>
                    <a:bodyPr/>
                    <a:lstStyle/>
                    <a:p>
                      <a:pPr algn="ctr" rtl="0" fontAlgn="b"/>
                      <a:r>
                        <a:rPr lang="en-US" sz="1600" u="none" strike="noStrike" dirty="0">
                          <a:effectLst/>
                        </a:rPr>
                        <a:t>243</a:t>
                      </a:r>
                      <a:endParaRPr lang="en-US" sz="1600" b="0" i="0" u="none" strike="noStrike" dirty="0">
                        <a:solidFill>
                          <a:srgbClr val="000000"/>
                        </a:solidFill>
                        <a:effectLst/>
                        <a:latin typeface="Calibri"/>
                      </a:endParaRPr>
                    </a:p>
                  </a:txBody>
                  <a:tcPr marL="8455" marR="8455" marT="8455" marB="0" anchor="ctr"/>
                </a:tc>
                <a:tc>
                  <a:txBody>
                    <a:bodyPr/>
                    <a:lstStyle/>
                    <a:p>
                      <a:pPr algn="ctr" rtl="0" fontAlgn="b"/>
                      <a:r>
                        <a:rPr lang="en-US" sz="1600" u="none" strike="noStrike" dirty="0">
                          <a:effectLst/>
                        </a:rPr>
                        <a:t>51</a:t>
                      </a:r>
                      <a:endParaRPr lang="en-US" sz="1600" b="0" i="0" u="none" strike="noStrike" dirty="0">
                        <a:solidFill>
                          <a:srgbClr val="000000"/>
                        </a:solidFill>
                        <a:effectLst/>
                        <a:latin typeface="Calibri"/>
                      </a:endParaRPr>
                    </a:p>
                  </a:txBody>
                  <a:tcPr marL="8455" marR="8455" marT="8455" marB="0" anchor="ctr"/>
                </a:tc>
                <a:tc>
                  <a:txBody>
                    <a:bodyPr/>
                    <a:lstStyle/>
                    <a:p>
                      <a:pPr algn="ctr" rtl="0" fontAlgn="b"/>
                      <a:r>
                        <a:rPr lang="en-US" sz="1600" u="none" strike="noStrike" dirty="0">
                          <a:effectLst/>
                        </a:rPr>
                        <a:t>13</a:t>
                      </a:r>
                      <a:endParaRPr lang="en-US" sz="1600" b="0" i="0" u="none" strike="noStrike" dirty="0">
                        <a:solidFill>
                          <a:srgbClr val="000000"/>
                        </a:solidFill>
                        <a:effectLst/>
                        <a:latin typeface="Calibri"/>
                      </a:endParaRPr>
                    </a:p>
                  </a:txBody>
                  <a:tcPr marL="8455" marR="8455" marT="8455" marB="0" anchor="ctr"/>
                </a:tc>
                <a:tc>
                  <a:txBody>
                    <a:bodyPr/>
                    <a:lstStyle/>
                    <a:p>
                      <a:pPr algn="ctr" rtl="0" fontAlgn="b"/>
                      <a:r>
                        <a:rPr lang="en-US" sz="1600" u="none" strike="noStrike" dirty="0">
                          <a:effectLst/>
                        </a:rPr>
                        <a:t>294</a:t>
                      </a:r>
                      <a:endParaRPr lang="en-US" sz="1600" b="0" i="0" u="none" strike="noStrike" dirty="0">
                        <a:solidFill>
                          <a:srgbClr val="000000"/>
                        </a:solidFill>
                        <a:effectLst/>
                        <a:latin typeface="Calibri"/>
                      </a:endParaRPr>
                    </a:p>
                  </a:txBody>
                  <a:tcPr marL="8455" marR="8455" marT="8455" marB="0" anchor="ctr"/>
                </a:tc>
              </a:tr>
              <a:tr h="435436">
                <a:tc>
                  <a:txBody>
                    <a:bodyPr/>
                    <a:lstStyle/>
                    <a:p>
                      <a:pPr algn="l" rtl="0" fontAlgn="b"/>
                      <a:r>
                        <a:rPr lang="en-US" sz="1600" u="none" strike="noStrike" dirty="0">
                          <a:effectLst/>
                        </a:rPr>
                        <a:t>Engineering</a:t>
                      </a:r>
                      <a:endParaRPr lang="en-US" sz="1600" b="0" i="0" u="none" strike="noStrike" dirty="0">
                        <a:solidFill>
                          <a:srgbClr val="000000"/>
                        </a:solidFill>
                        <a:effectLst/>
                        <a:latin typeface="Calibri"/>
                      </a:endParaRPr>
                    </a:p>
                  </a:txBody>
                  <a:tcPr marL="8455" marR="8455" marT="8455" marB="0" anchor="ctr"/>
                </a:tc>
                <a:tc>
                  <a:txBody>
                    <a:bodyPr/>
                    <a:lstStyle/>
                    <a:p>
                      <a:pPr algn="ctr" rtl="0" fontAlgn="b"/>
                      <a:r>
                        <a:rPr lang="en-US" sz="1600" u="none" strike="noStrike">
                          <a:effectLst/>
                        </a:rPr>
                        <a:t>183</a:t>
                      </a:r>
                      <a:endParaRPr lang="en-US" sz="1600" b="0" i="0" u="none" strike="noStrike">
                        <a:solidFill>
                          <a:srgbClr val="000000"/>
                        </a:solidFill>
                        <a:effectLst/>
                        <a:latin typeface="Calibri"/>
                      </a:endParaRPr>
                    </a:p>
                  </a:txBody>
                  <a:tcPr marL="8455" marR="8455" marT="8455" marB="0" anchor="ctr"/>
                </a:tc>
                <a:tc>
                  <a:txBody>
                    <a:bodyPr/>
                    <a:lstStyle/>
                    <a:p>
                      <a:pPr algn="ctr" rtl="0" fontAlgn="b"/>
                      <a:r>
                        <a:rPr lang="en-US" sz="1600" u="none" strike="noStrike" dirty="0">
                          <a:effectLst/>
                        </a:rPr>
                        <a:t>24</a:t>
                      </a:r>
                      <a:endParaRPr lang="en-US" sz="1600" b="0" i="0" u="none" strike="noStrike" dirty="0">
                        <a:solidFill>
                          <a:srgbClr val="000000"/>
                        </a:solidFill>
                        <a:effectLst/>
                        <a:latin typeface="Calibri"/>
                      </a:endParaRPr>
                    </a:p>
                  </a:txBody>
                  <a:tcPr marL="8455" marR="8455" marT="8455" marB="0" anchor="ctr"/>
                </a:tc>
                <a:tc>
                  <a:txBody>
                    <a:bodyPr/>
                    <a:lstStyle/>
                    <a:p>
                      <a:pPr algn="ctr" rtl="0" fontAlgn="b"/>
                      <a:r>
                        <a:rPr lang="en-US" sz="1600" u="none" strike="noStrike" dirty="0">
                          <a:effectLst/>
                        </a:rPr>
                        <a:t>3</a:t>
                      </a:r>
                      <a:endParaRPr lang="en-US" sz="1600" b="0" i="0" u="none" strike="noStrike" dirty="0">
                        <a:solidFill>
                          <a:srgbClr val="000000"/>
                        </a:solidFill>
                        <a:effectLst/>
                        <a:latin typeface="Calibri"/>
                      </a:endParaRPr>
                    </a:p>
                  </a:txBody>
                  <a:tcPr marL="8455" marR="8455" marT="8455" marB="0" anchor="ctr"/>
                </a:tc>
                <a:tc>
                  <a:txBody>
                    <a:bodyPr/>
                    <a:lstStyle/>
                    <a:p>
                      <a:pPr algn="ctr" rtl="0" fontAlgn="b"/>
                      <a:r>
                        <a:rPr lang="en-US" sz="1600" u="none" strike="noStrike" dirty="0">
                          <a:effectLst/>
                        </a:rPr>
                        <a:t>207</a:t>
                      </a:r>
                      <a:endParaRPr lang="en-US" sz="1600" b="0" i="0" u="none" strike="noStrike" dirty="0">
                        <a:solidFill>
                          <a:srgbClr val="000000"/>
                        </a:solidFill>
                        <a:effectLst/>
                        <a:latin typeface="Calibri"/>
                      </a:endParaRPr>
                    </a:p>
                  </a:txBody>
                  <a:tcPr marL="8455" marR="8455" marT="8455" marB="0" anchor="ctr"/>
                </a:tc>
              </a:tr>
              <a:tr h="435436">
                <a:tc>
                  <a:txBody>
                    <a:bodyPr/>
                    <a:lstStyle/>
                    <a:p>
                      <a:pPr algn="l" rtl="0" fontAlgn="b"/>
                      <a:r>
                        <a:rPr lang="en-US" sz="1600" u="none" strike="noStrike" dirty="0">
                          <a:effectLst/>
                        </a:rPr>
                        <a:t>Customer Care and Business Services</a:t>
                      </a:r>
                      <a:endParaRPr lang="en-US" sz="1600" b="0" i="0" u="none" strike="noStrike" dirty="0">
                        <a:solidFill>
                          <a:srgbClr val="000000"/>
                        </a:solidFill>
                        <a:effectLst/>
                        <a:latin typeface="Calibri"/>
                      </a:endParaRPr>
                    </a:p>
                  </a:txBody>
                  <a:tcPr marL="8455" marR="8455" marT="8455" marB="0" anchor="ctr"/>
                </a:tc>
                <a:tc>
                  <a:txBody>
                    <a:bodyPr/>
                    <a:lstStyle/>
                    <a:p>
                      <a:pPr algn="ctr" rtl="0" fontAlgn="b"/>
                      <a:r>
                        <a:rPr lang="en-US" sz="1600" u="none" strike="noStrike">
                          <a:effectLst/>
                        </a:rPr>
                        <a:t>223</a:t>
                      </a:r>
                      <a:endParaRPr lang="en-US" sz="1600" b="0" i="0" u="none" strike="noStrike">
                        <a:solidFill>
                          <a:srgbClr val="000000"/>
                        </a:solidFill>
                        <a:effectLst/>
                        <a:latin typeface="Calibri"/>
                      </a:endParaRPr>
                    </a:p>
                  </a:txBody>
                  <a:tcPr marL="8455" marR="8455" marT="8455" marB="0" anchor="ctr"/>
                </a:tc>
                <a:tc>
                  <a:txBody>
                    <a:bodyPr/>
                    <a:lstStyle/>
                    <a:p>
                      <a:pPr algn="ctr" rtl="0" fontAlgn="b"/>
                      <a:r>
                        <a:rPr lang="en-US" sz="1600" u="none" strike="noStrike">
                          <a:effectLst/>
                        </a:rPr>
                        <a:t>25</a:t>
                      </a:r>
                      <a:endParaRPr lang="en-US" sz="1600" b="0" i="0" u="none" strike="noStrike">
                        <a:solidFill>
                          <a:srgbClr val="000000"/>
                        </a:solidFill>
                        <a:effectLst/>
                        <a:latin typeface="Calibri"/>
                      </a:endParaRPr>
                    </a:p>
                  </a:txBody>
                  <a:tcPr marL="8455" marR="8455" marT="8455" marB="0" anchor="ctr"/>
                </a:tc>
                <a:tc>
                  <a:txBody>
                    <a:bodyPr/>
                    <a:lstStyle/>
                    <a:p>
                      <a:pPr algn="ctr" rtl="0" fontAlgn="b"/>
                      <a:r>
                        <a:rPr lang="en-US" sz="1600" u="none" strike="noStrike" dirty="0">
                          <a:effectLst/>
                        </a:rPr>
                        <a:t>2</a:t>
                      </a:r>
                      <a:endParaRPr lang="en-US" sz="1600" b="0" i="0" u="none" strike="noStrike" dirty="0">
                        <a:solidFill>
                          <a:srgbClr val="000000"/>
                        </a:solidFill>
                        <a:effectLst/>
                        <a:latin typeface="Calibri"/>
                      </a:endParaRPr>
                    </a:p>
                  </a:txBody>
                  <a:tcPr marL="8455" marR="8455" marT="8455" marB="0" anchor="ctr"/>
                </a:tc>
                <a:tc>
                  <a:txBody>
                    <a:bodyPr/>
                    <a:lstStyle/>
                    <a:p>
                      <a:pPr algn="ctr" rtl="0" fontAlgn="b"/>
                      <a:r>
                        <a:rPr lang="en-US" sz="1600" u="none" strike="noStrike" dirty="0">
                          <a:effectLst/>
                        </a:rPr>
                        <a:t>248</a:t>
                      </a:r>
                      <a:endParaRPr lang="en-US" sz="1600" b="0" i="0" u="none" strike="noStrike" dirty="0">
                        <a:solidFill>
                          <a:srgbClr val="000000"/>
                        </a:solidFill>
                        <a:effectLst/>
                        <a:latin typeface="Calibri"/>
                      </a:endParaRPr>
                    </a:p>
                  </a:txBody>
                  <a:tcPr marL="8455" marR="8455" marT="8455" marB="0" anchor="ctr"/>
                </a:tc>
              </a:tr>
              <a:tr h="435436">
                <a:tc>
                  <a:txBody>
                    <a:bodyPr/>
                    <a:lstStyle/>
                    <a:p>
                      <a:pPr algn="l" rtl="0" fontAlgn="b"/>
                      <a:r>
                        <a:rPr lang="en-US" sz="1600" u="none" strike="noStrike" dirty="0">
                          <a:effectLst/>
                        </a:rPr>
                        <a:t>Watershed Protection</a:t>
                      </a:r>
                      <a:endParaRPr lang="en-US" sz="1600" b="0" i="0" u="none" strike="noStrike" dirty="0">
                        <a:solidFill>
                          <a:srgbClr val="000000"/>
                        </a:solidFill>
                        <a:effectLst/>
                        <a:latin typeface="Calibri"/>
                      </a:endParaRPr>
                    </a:p>
                  </a:txBody>
                  <a:tcPr marL="8455" marR="8455" marT="8455" marB="0" anchor="ctr"/>
                </a:tc>
                <a:tc>
                  <a:txBody>
                    <a:bodyPr/>
                    <a:lstStyle/>
                    <a:p>
                      <a:pPr algn="ctr" rtl="0" fontAlgn="b"/>
                      <a:r>
                        <a:rPr lang="en-US" sz="1600" u="none" strike="noStrike">
                          <a:effectLst/>
                        </a:rPr>
                        <a:t>139</a:t>
                      </a:r>
                      <a:endParaRPr lang="en-US" sz="1600" b="0" i="0" u="none" strike="noStrike">
                        <a:solidFill>
                          <a:srgbClr val="000000"/>
                        </a:solidFill>
                        <a:effectLst/>
                        <a:latin typeface="Calibri"/>
                      </a:endParaRPr>
                    </a:p>
                  </a:txBody>
                  <a:tcPr marL="8455" marR="8455" marT="8455" marB="0" anchor="ctr"/>
                </a:tc>
                <a:tc>
                  <a:txBody>
                    <a:bodyPr/>
                    <a:lstStyle/>
                    <a:p>
                      <a:pPr algn="ctr" rtl="0" fontAlgn="b"/>
                      <a:r>
                        <a:rPr lang="en-US" sz="1600" u="none" strike="noStrike">
                          <a:effectLst/>
                        </a:rPr>
                        <a:t>24</a:t>
                      </a:r>
                      <a:endParaRPr lang="en-US" sz="1600" b="0" i="0" u="none" strike="noStrike">
                        <a:solidFill>
                          <a:srgbClr val="000000"/>
                        </a:solidFill>
                        <a:effectLst/>
                        <a:latin typeface="Calibri"/>
                      </a:endParaRPr>
                    </a:p>
                  </a:txBody>
                  <a:tcPr marL="8455" marR="8455" marT="8455" marB="0" anchor="ctr"/>
                </a:tc>
                <a:tc>
                  <a:txBody>
                    <a:bodyPr/>
                    <a:lstStyle/>
                    <a:p>
                      <a:pPr algn="ctr" rtl="0" fontAlgn="b"/>
                      <a:r>
                        <a:rPr lang="en-US" sz="1600" u="none" strike="noStrike" dirty="0">
                          <a:effectLst/>
                        </a:rPr>
                        <a:t>12</a:t>
                      </a:r>
                      <a:endParaRPr lang="en-US" sz="1600" b="0" i="0" u="none" strike="noStrike" dirty="0">
                        <a:solidFill>
                          <a:srgbClr val="000000"/>
                        </a:solidFill>
                        <a:effectLst/>
                        <a:latin typeface="Calibri"/>
                      </a:endParaRPr>
                    </a:p>
                  </a:txBody>
                  <a:tcPr marL="8455" marR="8455" marT="8455" marB="0" anchor="ctr"/>
                </a:tc>
                <a:tc>
                  <a:txBody>
                    <a:bodyPr/>
                    <a:lstStyle/>
                    <a:p>
                      <a:pPr algn="ctr" rtl="0" fontAlgn="b"/>
                      <a:r>
                        <a:rPr lang="en-US" sz="1600" u="none" strike="noStrike" dirty="0">
                          <a:effectLst/>
                        </a:rPr>
                        <a:t>163</a:t>
                      </a:r>
                      <a:endParaRPr lang="en-US" sz="1600" b="0" i="0" u="none" strike="noStrike" dirty="0">
                        <a:solidFill>
                          <a:srgbClr val="000000"/>
                        </a:solidFill>
                        <a:effectLst/>
                        <a:latin typeface="Calibri"/>
                      </a:endParaRPr>
                    </a:p>
                  </a:txBody>
                  <a:tcPr marL="8455" marR="8455" marT="8455" marB="0" anchor="ctr"/>
                </a:tc>
              </a:tr>
              <a:tr h="435436">
                <a:tc>
                  <a:txBody>
                    <a:bodyPr/>
                    <a:lstStyle/>
                    <a:p>
                      <a:pPr algn="l" rtl="0" fontAlgn="b"/>
                      <a:r>
                        <a:rPr lang="en-US" sz="1600" u="none" strike="noStrike" dirty="0">
                          <a:effectLst/>
                        </a:rPr>
                        <a:t>Financial Administration</a:t>
                      </a:r>
                      <a:endParaRPr lang="en-US" sz="1600" b="0" i="0" u="none" strike="noStrike" dirty="0">
                        <a:solidFill>
                          <a:srgbClr val="000000"/>
                        </a:solidFill>
                        <a:effectLst/>
                        <a:latin typeface="Calibri"/>
                      </a:endParaRPr>
                    </a:p>
                  </a:txBody>
                  <a:tcPr marL="8455" marR="8455" marT="8455" marB="0" anchor="ctr"/>
                </a:tc>
                <a:tc>
                  <a:txBody>
                    <a:bodyPr/>
                    <a:lstStyle/>
                    <a:p>
                      <a:pPr algn="ctr" rtl="0" fontAlgn="b"/>
                      <a:r>
                        <a:rPr lang="en-US" sz="1600" u="none" strike="noStrike">
                          <a:effectLst/>
                        </a:rPr>
                        <a:t>52</a:t>
                      </a:r>
                      <a:endParaRPr lang="en-US" sz="1600" b="0" i="0" u="none" strike="noStrike">
                        <a:solidFill>
                          <a:srgbClr val="000000"/>
                        </a:solidFill>
                        <a:effectLst/>
                        <a:latin typeface="Calibri"/>
                      </a:endParaRPr>
                    </a:p>
                  </a:txBody>
                  <a:tcPr marL="8455" marR="8455" marT="8455" marB="0" anchor="ctr"/>
                </a:tc>
                <a:tc>
                  <a:txBody>
                    <a:bodyPr/>
                    <a:lstStyle/>
                    <a:p>
                      <a:pPr algn="ctr" rtl="0" fontAlgn="b"/>
                      <a:r>
                        <a:rPr lang="en-US" sz="1600" u="none" strike="noStrike">
                          <a:effectLst/>
                        </a:rPr>
                        <a:t>6</a:t>
                      </a:r>
                      <a:endParaRPr lang="en-US" sz="1600" b="0" i="0" u="none" strike="noStrike">
                        <a:solidFill>
                          <a:srgbClr val="000000"/>
                        </a:solidFill>
                        <a:effectLst/>
                        <a:latin typeface="Calibri"/>
                      </a:endParaRPr>
                    </a:p>
                  </a:txBody>
                  <a:tcPr marL="8455" marR="8455" marT="8455" marB="0" anchor="ctr"/>
                </a:tc>
                <a:tc>
                  <a:txBody>
                    <a:bodyPr/>
                    <a:lstStyle/>
                    <a:p>
                      <a:pPr algn="ctr" rtl="0" fontAlgn="b"/>
                      <a:r>
                        <a:rPr lang="en-US" sz="1600" u="none" strike="noStrike">
                          <a:effectLst/>
                        </a:rPr>
                        <a:t>1</a:t>
                      </a:r>
                      <a:endParaRPr lang="en-US" sz="1600" b="0" i="0" u="none" strike="noStrike">
                        <a:solidFill>
                          <a:srgbClr val="000000"/>
                        </a:solidFill>
                        <a:effectLst/>
                        <a:latin typeface="Calibri"/>
                      </a:endParaRPr>
                    </a:p>
                  </a:txBody>
                  <a:tcPr marL="8455" marR="8455" marT="8455" marB="0" anchor="ctr"/>
                </a:tc>
                <a:tc>
                  <a:txBody>
                    <a:bodyPr/>
                    <a:lstStyle/>
                    <a:p>
                      <a:pPr algn="ctr" rtl="0" fontAlgn="b"/>
                      <a:r>
                        <a:rPr lang="en-US" sz="1600" u="none" strike="noStrike" dirty="0">
                          <a:effectLst/>
                        </a:rPr>
                        <a:t>58</a:t>
                      </a:r>
                      <a:endParaRPr lang="en-US" sz="1600" b="0" i="0" u="none" strike="noStrike" dirty="0">
                        <a:solidFill>
                          <a:srgbClr val="000000"/>
                        </a:solidFill>
                        <a:effectLst/>
                        <a:latin typeface="Calibri"/>
                      </a:endParaRPr>
                    </a:p>
                  </a:txBody>
                  <a:tcPr marL="8455" marR="8455" marT="8455" marB="0" anchor="ctr"/>
                </a:tc>
              </a:tr>
              <a:tr h="435436">
                <a:tc>
                  <a:txBody>
                    <a:bodyPr/>
                    <a:lstStyle/>
                    <a:p>
                      <a:pPr algn="l" rtl="0" fontAlgn="b"/>
                      <a:r>
                        <a:rPr lang="en-US" sz="1600" u="none" strike="noStrike" dirty="0">
                          <a:effectLst/>
                        </a:rPr>
                        <a:t>Safety, </a:t>
                      </a:r>
                      <a:r>
                        <a:rPr lang="en-US" sz="1600" u="none" strike="noStrike" dirty="0" smtClean="0">
                          <a:effectLst/>
                        </a:rPr>
                        <a:t>Security </a:t>
                      </a:r>
                      <a:r>
                        <a:rPr lang="en-US" sz="1600" u="none" strike="noStrike" dirty="0">
                          <a:effectLst/>
                        </a:rPr>
                        <a:t>&amp; Emergency </a:t>
                      </a:r>
                      <a:r>
                        <a:rPr lang="en-US" sz="1600" u="none" strike="noStrike" dirty="0" smtClean="0">
                          <a:effectLst/>
                        </a:rPr>
                        <a:t>Management</a:t>
                      </a:r>
                      <a:endParaRPr lang="en-US" sz="1600" b="0" i="0" u="none" strike="noStrike" dirty="0">
                        <a:solidFill>
                          <a:srgbClr val="000000"/>
                        </a:solidFill>
                        <a:effectLst/>
                        <a:latin typeface="Calibri"/>
                      </a:endParaRPr>
                    </a:p>
                  </a:txBody>
                  <a:tcPr marL="8455" marR="8455" marT="8455" marB="0" anchor="ctr"/>
                </a:tc>
                <a:tc>
                  <a:txBody>
                    <a:bodyPr/>
                    <a:lstStyle/>
                    <a:p>
                      <a:pPr algn="ctr" rtl="0" fontAlgn="b"/>
                      <a:r>
                        <a:rPr lang="en-US" sz="1600" u="none" strike="noStrike">
                          <a:effectLst/>
                        </a:rPr>
                        <a:t>54</a:t>
                      </a:r>
                      <a:endParaRPr lang="en-US" sz="1600" b="0" i="0" u="none" strike="noStrike">
                        <a:solidFill>
                          <a:srgbClr val="000000"/>
                        </a:solidFill>
                        <a:effectLst/>
                        <a:latin typeface="Calibri"/>
                      </a:endParaRPr>
                    </a:p>
                  </a:txBody>
                  <a:tcPr marL="8455" marR="8455" marT="8455" marB="0" anchor="ctr"/>
                </a:tc>
                <a:tc>
                  <a:txBody>
                    <a:bodyPr/>
                    <a:lstStyle/>
                    <a:p>
                      <a:pPr algn="ctr" rtl="0" fontAlgn="b"/>
                      <a:r>
                        <a:rPr lang="en-US" sz="1600" u="none" strike="noStrike">
                          <a:effectLst/>
                        </a:rPr>
                        <a:t>7</a:t>
                      </a:r>
                      <a:endParaRPr lang="en-US" sz="1600" b="0" i="0" u="none" strike="noStrike">
                        <a:solidFill>
                          <a:srgbClr val="000000"/>
                        </a:solidFill>
                        <a:effectLst/>
                        <a:latin typeface="Calibri"/>
                      </a:endParaRPr>
                    </a:p>
                  </a:txBody>
                  <a:tcPr marL="8455" marR="8455" marT="8455" marB="0" anchor="ctr"/>
                </a:tc>
                <a:tc>
                  <a:txBody>
                    <a:bodyPr/>
                    <a:lstStyle/>
                    <a:p>
                      <a:pPr algn="ctr" rtl="0" fontAlgn="b"/>
                      <a:r>
                        <a:rPr lang="en-US" sz="1600" u="none" strike="noStrike">
                          <a:effectLst/>
                        </a:rPr>
                        <a:t>-</a:t>
                      </a:r>
                      <a:endParaRPr lang="en-US" sz="1600" b="0" i="0" u="none" strike="noStrike">
                        <a:solidFill>
                          <a:srgbClr val="000000"/>
                        </a:solidFill>
                        <a:effectLst/>
                        <a:latin typeface="Calibri"/>
                      </a:endParaRPr>
                    </a:p>
                  </a:txBody>
                  <a:tcPr marL="8455" marR="8455" marT="8455" marB="0" anchor="ctr"/>
                </a:tc>
                <a:tc>
                  <a:txBody>
                    <a:bodyPr/>
                    <a:lstStyle/>
                    <a:p>
                      <a:pPr algn="ctr" fontAlgn="ctr"/>
                      <a:r>
                        <a:rPr lang="en-US" sz="1600" u="none" strike="noStrike" dirty="0">
                          <a:effectLst/>
                        </a:rPr>
                        <a:t>61</a:t>
                      </a:r>
                      <a:endParaRPr lang="en-US" sz="1600" b="0" i="0" u="none" strike="noStrike" dirty="0">
                        <a:solidFill>
                          <a:srgbClr val="000000"/>
                        </a:solidFill>
                        <a:effectLst/>
                        <a:latin typeface="Arial"/>
                      </a:endParaRPr>
                    </a:p>
                  </a:txBody>
                  <a:tcPr marL="8455" marR="8455" marT="8455" marB="0" anchor="ctr"/>
                </a:tc>
              </a:tr>
              <a:tr h="435436">
                <a:tc>
                  <a:txBody>
                    <a:bodyPr/>
                    <a:lstStyle/>
                    <a:p>
                      <a:pPr algn="l" rtl="0" fontAlgn="b"/>
                      <a:r>
                        <a:rPr lang="en-US" sz="1600" u="none" strike="noStrike" dirty="0">
                          <a:effectLst/>
                        </a:rPr>
                        <a:t>Linear Infrastructure Operation</a:t>
                      </a:r>
                      <a:endParaRPr lang="en-US" sz="1600" b="0" i="0" u="none" strike="noStrike" dirty="0">
                        <a:solidFill>
                          <a:srgbClr val="000000"/>
                        </a:solidFill>
                        <a:effectLst/>
                        <a:latin typeface="Calibri"/>
                      </a:endParaRPr>
                    </a:p>
                  </a:txBody>
                  <a:tcPr marL="8455" marR="8455" marT="8455" marB="0" anchor="ctr"/>
                </a:tc>
                <a:tc>
                  <a:txBody>
                    <a:bodyPr/>
                    <a:lstStyle/>
                    <a:p>
                      <a:pPr algn="ctr" rtl="0" fontAlgn="b"/>
                      <a:r>
                        <a:rPr lang="en-US" sz="1600" u="none" strike="noStrike" dirty="0">
                          <a:effectLst/>
                        </a:rPr>
                        <a:t>370</a:t>
                      </a:r>
                      <a:endParaRPr lang="en-US" sz="1600" b="0" i="0" u="none" strike="noStrike" dirty="0">
                        <a:solidFill>
                          <a:srgbClr val="000000"/>
                        </a:solidFill>
                        <a:effectLst/>
                        <a:latin typeface="Calibri"/>
                      </a:endParaRPr>
                    </a:p>
                  </a:txBody>
                  <a:tcPr marL="8455" marR="8455" marT="8455" marB="0" anchor="ctr"/>
                </a:tc>
                <a:tc>
                  <a:txBody>
                    <a:bodyPr/>
                    <a:lstStyle/>
                    <a:p>
                      <a:pPr algn="ctr" rtl="0" fontAlgn="b"/>
                      <a:r>
                        <a:rPr lang="en-US" sz="1600" u="none" strike="noStrike">
                          <a:effectLst/>
                        </a:rPr>
                        <a:t>111</a:t>
                      </a:r>
                      <a:endParaRPr lang="en-US" sz="1600" b="0" i="0" u="none" strike="noStrike">
                        <a:solidFill>
                          <a:srgbClr val="000000"/>
                        </a:solidFill>
                        <a:effectLst/>
                        <a:latin typeface="Calibri"/>
                      </a:endParaRPr>
                    </a:p>
                  </a:txBody>
                  <a:tcPr marL="8455" marR="8455" marT="8455" marB="0" anchor="ctr"/>
                </a:tc>
                <a:tc>
                  <a:txBody>
                    <a:bodyPr/>
                    <a:lstStyle/>
                    <a:p>
                      <a:pPr algn="ctr" rtl="0" fontAlgn="b"/>
                      <a:r>
                        <a:rPr lang="en-US" sz="1600" u="none" strike="noStrike">
                          <a:effectLst/>
                        </a:rPr>
                        <a:t>54</a:t>
                      </a:r>
                      <a:endParaRPr lang="en-US" sz="1600" b="0" i="0" u="none" strike="noStrike">
                        <a:solidFill>
                          <a:srgbClr val="000000"/>
                        </a:solidFill>
                        <a:effectLst/>
                        <a:latin typeface="Calibri"/>
                      </a:endParaRPr>
                    </a:p>
                  </a:txBody>
                  <a:tcPr marL="8455" marR="8455" marT="8455" marB="0" anchor="ctr"/>
                </a:tc>
                <a:tc>
                  <a:txBody>
                    <a:bodyPr/>
                    <a:lstStyle/>
                    <a:p>
                      <a:pPr algn="ctr" rtl="0" fontAlgn="b"/>
                      <a:r>
                        <a:rPr lang="en-US" sz="1600" u="none" strike="noStrike" dirty="0">
                          <a:effectLst/>
                        </a:rPr>
                        <a:t>481</a:t>
                      </a:r>
                      <a:endParaRPr lang="en-US" sz="1600" b="0" i="0" u="none" strike="noStrike" dirty="0">
                        <a:solidFill>
                          <a:srgbClr val="000000"/>
                        </a:solidFill>
                        <a:effectLst/>
                        <a:latin typeface="Calibri"/>
                      </a:endParaRPr>
                    </a:p>
                  </a:txBody>
                  <a:tcPr marL="8455" marR="8455" marT="8455" marB="0" anchor="ctr"/>
                </a:tc>
              </a:tr>
              <a:tr h="435436">
                <a:tc>
                  <a:txBody>
                    <a:bodyPr/>
                    <a:lstStyle/>
                    <a:p>
                      <a:pPr algn="ctr" rtl="0" fontAlgn="b"/>
                      <a:r>
                        <a:rPr lang="en-US" sz="1600" b="1" u="none" strike="noStrike" dirty="0">
                          <a:effectLst/>
                        </a:rPr>
                        <a:t>Total</a:t>
                      </a:r>
                      <a:endParaRPr lang="en-US" sz="1600" b="1" i="0" u="none" strike="noStrike" dirty="0">
                        <a:solidFill>
                          <a:srgbClr val="000000"/>
                        </a:solidFill>
                        <a:effectLst/>
                        <a:latin typeface="Calibri"/>
                      </a:endParaRPr>
                    </a:p>
                  </a:txBody>
                  <a:tcPr marL="8455" marR="8455" marT="8455" marB="0" anchor="ctr"/>
                </a:tc>
                <a:tc>
                  <a:txBody>
                    <a:bodyPr/>
                    <a:lstStyle/>
                    <a:p>
                      <a:pPr algn="ctr" rtl="0" fontAlgn="b"/>
                      <a:r>
                        <a:rPr lang="en-US" sz="1600" b="1" u="none" strike="noStrike" dirty="0">
                          <a:effectLst/>
                        </a:rPr>
                        <a:t>1353</a:t>
                      </a:r>
                      <a:endParaRPr lang="en-US" sz="1600" b="1" i="0" u="none" strike="noStrike" dirty="0">
                        <a:solidFill>
                          <a:srgbClr val="000000"/>
                        </a:solidFill>
                        <a:effectLst/>
                        <a:latin typeface="Calibri"/>
                      </a:endParaRPr>
                    </a:p>
                  </a:txBody>
                  <a:tcPr marL="8455" marR="8455" marT="8455" marB="0" anchor="ctr"/>
                </a:tc>
                <a:tc>
                  <a:txBody>
                    <a:bodyPr/>
                    <a:lstStyle/>
                    <a:p>
                      <a:pPr algn="ctr" rtl="0" fontAlgn="b"/>
                      <a:r>
                        <a:rPr lang="en-US" sz="1600" b="1" u="none" strike="noStrike" dirty="0">
                          <a:effectLst/>
                        </a:rPr>
                        <a:t>260</a:t>
                      </a:r>
                      <a:endParaRPr lang="en-US" sz="1600" b="1" i="0" u="none" strike="noStrike" dirty="0">
                        <a:solidFill>
                          <a:srgbClr val="000000"/>
                        </a:solidFill>
                        <a:effectLst/>
                        <a:latin typeface="Calibri"/>
                      </a:endParaRPr>
                    </a:p>
                  </a:txBody>
                  <a:tcPr marL="8455" marR="8455" marT="8455" marB="0" anchor="ctr"/>
                </a:tc>
                <a:tc>
                  <a:txBody>
                    <a:bodyPr/>
                    <a:lstStyle/>
                    <a:p>
                      <a:pPr algn="ctr" rtl="0" fontAlgn="b"/>
                      <a:r>
                        <a:rPr lang="en-US" sz="1600" b="1" u="none" strike="noStrike" dirty="0">
                          <a:effectLst/>
                        </a:rPr>
                        <a:t>87</a:t>
                      </a:r>
                      <a:endParaRPr lang="en-US" sz="1600" b="1" i="0" u="none" strike="noStrike" dirty="0">
                        <a:solidFill>
                          <a:srgbClr val="000000"/>
                        </a:solidFill>
                        <a:effectLst/>
                        <a:latin typeface="Calibri"/>
                      </a:endParaRPr>
                    </a:p>
                  </a:txBody>
                  <a:tcPr marL="8455" marR="8455" marT="8455" marB="0" anchor="ctr"/>
                </a:tc>
                <a:tc>
                  <a:txBody>
                    <a:bodyPr/>
                    <a:lstStyle/>
                    <a:p>
                      <a:pPr algn="ctr" rtl="0" fontAlgn="b"/>
                      <a:r>
                        <a:rPr lang="en-US" sz="1600" b="1" u="none" strike="noStrike" dirty="0">
                          <a:effectLst/>
                        </a:rPr>
                        <a:t>1613</a:t>
                      </a:r>
                      <a:endParaRPr lang="en-US" sz="1600" b="1" i="0" u="none" strike="noStrike" dirty="0">
                        <a:solidFill>
                          <a:srgbClr val="000000"/>
                        </a:solidFill>
                        <a:effectLst/>
                        <a:latin typeface="Calibri"/>
                      </a:endParaRPr>
                    </a:p>
                  </a:txBody>
                  <a:tcPr marL="8455" marR="8455" marT="8455" marB="0" anchor="ctr"/>
                </a:tc>
              </a:tr>
            </a:tbl>
          </a:graphicData>
        </a:graphic>
      </p:graphicFrame>
      <p:sp>
        <p:nvSpPr>
          <p:cNvPr id="4" name="Rectangle 3"/>
          <p:cNvSpPr/>
          <p:nvPr/>
        </p:nvSpPr>
        <p:spPr>
          <a:xfrm>
            <a:off x="1295400" y="6019800"/>
            <a:ext cx="6889898" cy="720197"/>
          </a:xfrm>
          <a:prstGeom prst="rect">
            <a:avLst/>
          </a:prstGeom>
        </p:spPr>
        <p:txBody>
          <a:bodyPr wrap="square">
            <a:spAutoFit/>
          </a:bodyPr>
          <a:lstStyle/>
          <a:p>
            <a:pPr marL="342900" lvl="0" indent="-342900" defTabSz="457200">
              <a:spcBef>
                <a:spcPct val="20000"/>
              </a:spcBef>
              <a:buFont typeface="Arial"/>
              <a:buChar char="•"/>
            </a:pPr>
            <a:r>
              <a:rPr lang="en-US" sz="1200" dirty="0">
                <a:solidFill>
                  <a:prstClr val="black"/>
                </a:solidFill>
              </a:rPr>
              <a:t>1613 Authorized Positions</a:t>
            </a:r>
          </a:p>
          <a:p>
            <a:pPr marL="342900" lvl="0" indent="-342900" defTabSz="457200">
              <a:spcBef>
                <a:spcPct val="20000"/>
              </a:spcBef>
              <a:buFont typeface="Arial"/>
              <a:buChar char="•"/>
            </a:pPr>
            <a:r>
              <a:rPr lang="en-US" sz="1200" dirty="0">
                <a:solidFill>
                  <a:prstClr val="black"/>
                </a:solidFill>
              </a:rPr>
              <a:t>1353 Filled, 260 </a:t>
            </a:r>
            <a:r>
              <a:rPr lang="en-US" sz="1200" dirty="0" smtClean="0">
                <a:solidFill>
                  <a:prstClr val="black"/>
                </a:solidFill>
              </a:rPr>
              <a:t>Vacant</a:t>
            </a:r>
          </a:p>
          <a:p>
            <a:pPr marL="342900" lvl="0" indent="-342900" defTabSz="457200">
              <a:spcBef>
                <a:spcPct val="20000"/>
              </a:spcBef>
              <a:buFont typeface="Arial"/>
              <a:buChar char="•"/>
            </a:pPr>
            <a:r>
              <a:rPr lang="en-US" sz="1200" dirty="0" smtClean="0">
                <a:solidFill>
                  <a:prstClr val="black"/>
                </a:solidFill>
              </a:rPr>
              <a:t>73 Extra Help</a:t>
            </a:r>
            <a:endParaRPr lang="en-US" sz="1200" dirty="0">
              <a:solidFill>
                <a:prstClr val="black"/>
              </a:solidFill>
            </a:endParaRPr>
          </a:p>
        </p:txBody>
      </p:sp>
    </p:spTree>
    <p:extLst>
      <p:ext uri="{BB962C8B-B14F-4D97-AF65-F5344CB8AC3E}">
        <p14:creationId xmlns:p14="http://schemas.microsoft.com/office/powerpoint/2010/main" val="13698195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7065697" cy="824434"/>
          </a:xfrm>
        </p:spPr>
        <p:txBody>
          <a:bodyPr>
            <a:noAutofit/>
          </a:bodyPr>
          <a:lstStyle/>
          <a:p>
            <a:r>
              <a:rPr lang="en-US" dirty="0" smtClean="0"/>
              <a:t>On-going Efforts</a:t>
            </a:r>
            <a:endParaRPr lang="en-US" dirty="0"/>
          </a:p>
        </p:txBody>
      </p:sp>
      <p:sp>
        <p:nvSpPr>
          <p:cNvPr id="5" name="TextBox 4"/>
          <p:cNvSpPr txBox="1"/>
          <p:nvPr/>
        </p:nvSpPr>
        <p:spPr>
          <a:xfrm>
            <a:off x="0" y="0"/>
            <a:ext cx="3136605" cy="369332"/>
          </a:xfrm>
          <a:prstGeom prst="rect">
            <a:avLst/>
          </a:prstGeom>
          <a:noFill/>
        </p:spPr>
        <p:txBody>
          <a:bodyPr wrap="square" rtlCol="0">
            <a:spAutoFit/>
          </a:bodyPr>
          <a:lstStyle/>
          <a:p>
            <a:pPr defTabSz="457200"/>
            <a:r>
              <a:rPr lang="en-US" b="1" dirty="0">
                <a:solidFill>
                  <a:prstClr val="white"/>
                </a:solidFill>
              </a:rPr>
              <a:t>Workforce Development</a:t>
            </a:r>
          </a:p>
        </p:txBody>
      </p:sp>
      <p:sp>
        <p:nvSpPr>
          <p:cNvPr id="3" name="Content Placeholder 2"/>
          <p:cNvSpPr>
            <a:spLocks noGrp="1"/>
          </p:cNvSpPr>
          <p:nvPr>
            <p:ph idx="1"/>
          </p:nvPr>
        </p:nvSpPr>
        <p:spPr/>
        <p:txBody>
          <a:bodyPr>
            <a:normAutofit fontScale="77500" lnSpcReduction="20000"/>
          </a:bodyPr>
          <a:lstStyle/>
          <a:p>
            <a:r>
              <a:rPr lang="en-US" dirty="0" smtClean="0"/>
              <a:t>Preparing </a:t>
            </a:r>
            <a:r>
              <a:rPr lang="en-US" dirty="0"/>
              <a:t>for the 2017 DWM Summer Internship Program</a:t>
            </a:r>
          </a:p>
          <a:p>
            <a:pPr lvl="1"/>
            <a:r>
              <a:rPr lang="en-US" dirty="0"/>
              <a:t>Required to have completed at least one year of college</a:t>
            </a:r>
          </a:p>
          <a:p>
            <a:pPr lvl="1"/>
            <a:r>
              <a:rPr lang="en-US" dirty="0"/>
              <a:t>Received more than 600 applicants</a:t>
            </a:r>
          </a:p>
          <a:p>
            <a:pPr lvl="1"/>
            <a:r>
              <a:rPr lang="en-US" dirty="0"/>
              <a:t>Focused on applicants with STEM majors</a:t>
            </a:r>
          </a:p>
          <a:p>
            <a:r>
              <a:rPr lang="en-US" dirty="0"/>
              <a:t>Completed over 600 transactions since January</a:t>
            </a:r>
          </a:p>
          <a:p>
            <a:pPr lvl="1"/>
            <a:r>
              <a:rPr lang="en-US" dirty="0"/>
              <a:t>92 candidates hired, rehired or moved from extra help</a:t>
            </a:r>
          </a:p>
          <a:p>
            <a:pPr lvl="1"/>
            <a:r>
              <a:rPr lang="en-US" dirty="0"/>
              <a:t>129 employees promoted, </a:t>
            </a:r>
            <a:r>
              <a:rPr lang="en-US" dirty="0" smtClean="0"/>
              <a:t>transferred, etc.</a:t>
            </a:r>
          </a:p>
          <a:p>
            <a:pPr lvl="1"/>
            <a:r>
              <a:rPr lang="en-US" dirty="0" smtClean="0"/>
              <a:t>125 employees retired, resigned or separated</a:t>
            </a:r>
            <a:endParaRPr lang="en-US" dirty="0"/>
          </a:p>
          <a:p>
            <a:r>
              <a:rPr lang="en-US" dirty="0" smtClean="0"/>
              <a:t>Meetings with external workforce development agencies</a:t>
            </a:r>
          </a:p>
          <a:p>
            <a:r>
              <a:rPr lang="en-US" dirty="0" smtClean="0"/>
              <a:t>Finalizing re-entry program with DOC</a:t>
            </a:r>
          </a:p>
        </p:txBody>
      </p:sp>
    </p:spTree>
    <p:extLst>
      <p:ext uri="{BB962C8B-B14F-4D97-AF65-F5344CB8AC3E}">
        <p14:creationId xmlns:p14="http://schemas.microsoft.com/office/powerpoint/2010/main" val="343513099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Linear Infrastructure Operations</a:t>
            </a:r>
            <a:endParaRPr lang="en-US" sz="2800" dirty="0"/>
          </a:p>
        </p:txBody>
      </p:sp>
      <p:sp>
        <p:nvSpPr>
          <p:cNvPr id="5" name="TextBox 4"/>
          <p:cNvSpPr txBox="1"/>
          <p:nvPr/>
        </p:nvSpPr>
        <p:spPr>
          <a:xfrm>
            <a:off x="0" y="0"/>
            <a:ext cx="3136605" cy="369332"/>
          </a:xfrm>
          <a:prstGeom prst="rect">
            <a:avLst/>
          </a:prstGeom>
          <a:noFill/>
        </p:spPr>
        <p:txBody>
          <a:bodyPr wrap="square" rtlCol="0">
            <a:spAutoFit/>
          </a:bodyPr>
          <a:lstStyle/>
          <a:p>
            <a:pPr defTabSz="457200"/>
            <a:r>
              <a:rPr lang="en-US" b="1" dirty="0">
                <a:solidFill>
                  <a:prstClr val="white"/>
                </a:solidFill>
              </a:rPr>
              <a:t>Operational Efficiency</a:t>
            </a:r>
          </a:p>
        </p:txBody>
      </p:sp>
      <p:sp>
        <p:nvSpPr>
          <p:cNvPr id="6" name="Rectangle 5"/>
          <p:cNvSpPr/>
          <p:nvPr/>
        </p:nvSpPr>
        <p:spPr>
          <a:xfrm>
            <a:off x="408202" y="1415812"/>
            <a:ext cx="8354798" cy="4785926"/>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defTabSz="457200"/>
            <a:endParaRPr lang="en-US" sz="1200" dirty="0">
              <a:solidFill>
                <a:srgbClr val="00CC00"/>
              </a:solidFill>
            </a:endParaRPr>
          </a:p>
          <a:p>
            <a:pPr algn="ctr" defTabSz="457200"/>
            <a:endParaRPr lang="en-US" sz="1200" dirty="0">
              <a:solidFill>
                <a:srgbClr val="00CC00"/>
              </a:solidFill>
            </a:endParaRPr>
          </a:p>
          <a:p>
            <a:pPr algn="ctr" defTabSz="457200"/>
            <a:endParaRPr lang="en-US" sz="1200" dirty="0">
              <a:solidFill>
                <a:srgbClr val="00CC00"/>
              </a:solidFill>
            </a:endParaRPr>
          </a:p>
          <a:p>
            <a:pPr algn="ctr" defTabSz="457200"/>
            <a:endParaRPr lang="en-US" sz="1200" dirty="0">
              <a:solidFill>
                <a:srgbClr val="00CC00"/>
              </a:solidFill>
            </a:endParaRPr>
          </a:p>
          <a:p>
            <a:pPr algn="ctr" defTabSz="457200"/>
            <a:endParaRPr lang="en-US" sz="1200" dirty="0">
              <a:solidFill>
                <a:srgbClr val="00CC00"/>
              </a:solidFill>
            </a:endParaRPr>
          </a:p>
          <a:p>
            <a:pPr algn="ctr" defTabSz="457200"/>
            <a:endParaRPr lang="en-US" sz="1200" dirty="0">
              <a:solidFill>
                <a:srgbClr val="00CC00"/>
              </a:solidFill>
            </a:endParaRPr>
          </a:p>
          <a:p>
            <a:pPr algn="ctr" defTabSz="457200"/>
            <a:endParaRPr lang="en-US" sz="1200" dirty="0">
              <a:solidFill>
                <a:srgbClr val="00CC00"/>
              </a:solidFill>
            </a:endParaRPr>
          </a:p>
          <a:p>
            <a:pPr algn="ctr" defTabSz="457200"/>
            <a:endParaRPr lang="en-US" sz="1200" dirty="0">
              <a:solidFill>
                <a:srgbClr val="00CC00"/>
              </a:solidFill>
            </a:endParaRPr>
          </a:p>
          <a:p>
            <a:pPr algn="ctr" defTabSz="457200"/>
            <a:endParaRPr lang="en-US" sz="1200" dirty="0">
              <a:solidFill>
                <a:srgbClr val="00CC00"/>
              </a:solidFill>
            </a:endParaRPr>
          </a:p>
          <a:p>
            <a:pPr algn="ctr" defTabSz="457200"/>
            <a:endParaRPr lang="en-US" sz="1200" dirty="0">
              <a:solidFill>
                <a:srgbClr val="00CC00"/>
              </a:solidFill>
            </a:endParaRPr>
          </a:p>
          <a:p>
            <a:pPr algn="ctr" defTabSz="457200"/>
            <a:endParaRPr lang="en-US" sz="1200" dirty="0">
              <a:solidFill>
                <a:srgbClr val="00CC00"/>
              </a:solidFill>
            </a:endParaRPr>
          </a:p>
          <a:p>
            <a:pPr algn="ctr" defTabSz="457200">
              <a:spcBef>
                <a:spcPts val="600"/>
              </a:spcBef>
            </a:pPr>
            <a:endParaRPr lang="en-US" sz="1200" b="1" dirty="0">
              <a:solidFill>
                <a:srgbClr val="6CC049"/>
              </a:solidFill>
            </a:endParaRPr>
          </a:p>
          <a:p>
            <a:pPr algn="ctr" defTabSz="457200">
              <a:spcBef>
                <a:spcPts val="600"/>
              </a:spcBef>
              <a:spcAft>
                <a:spcPts val="600"/>
              </a:spcAft>
            </a:pPr>
            <a:endParaRPr lang="en-US" sz="1000" b="1" dirty="0">
              <a:solidFill>
                <a:srgbClr val="005C82"/>
              </a:solidFill>
            </a:endParaRPr>
          </a:p>
          <a:p>
            <a:pPr marL="171450" indent="-171450" defTabSz="457200">
              <a:buFont typeface="Arial" panose="020B0604020202020204" pitchFamily="34" charset="0"/>
              <a:buChar char="•"/>
            </a:pPr>
            <a:endParaRPr lang="en-US" sz="800" b="1" dirty="0" smtClean="0">
              <a:solidFill>
                <a:srgbClr val="005C82"/>
              </a:solidFill>
            </a:endParaRPr>
          </a:p>
          <a:p>
            <a:pPr marL="171450" indent="-171450" defTabSz="457200">
              <a:buFont typeface="Arial" panose="020B0604020202020204" pitchFamily="34" charset="0"/>
              <a:buChar char="•"/>
            </a:pPr>
            <a:endParaRPr lang="en-US" sz="800" b="1" dirty="0">
              <a:solidFill>
                <a:srgbClr val="005C82"/>
              </a:solidFill>
            </a:endParaRPr>
          </a:p>
          <a:p>
            <a:pPr marL="171450" indent="-171450" defTabSz="457200">
              <a:buFont typeface="Arial" panose="020B0604020202020204" pitchFamily="34" charset="0"/>
              <a:buChar char="•"/>
            </a:pPr>
            <a:endParaRPr lang="en-US" sz="800" b="1" dirty="0" smtClean="0">
              <a:solidFill>
                <a:srgbClr val="005C82"/>
              </a:solidFill>
            </a:endParaRPr>
          </a:p>
          <a:p>
            <a:pPr marL="171450" indent="-171450" defTabSz="457200">
              <a:buFont typeface="Arial" panose="020B0604020202020204" pitchFamily="34" charset="0"/>
              <a:buChar char="•"/>
            </a:pPr>
            <a:endParaRPr lang="en-US" sz="800" b="1" dirty="0">
              <a:solidFill>
                <a:srgbClr val="005C82"/>
              </a:solidFill>
            </a:endParaRPr>
          </a:p>
          <a:p>
            <a:pPr marL="171450" indent="-171450" defTabSz="457200">
              <a:buFont typeface="Arial" panose="020B0604020202020204" pitchFamily="34" charset="0"/>
              <a:buChar char="•"/>
            </a:pPr>
            <a:endParaRPr lang="en-US" sz="800" b="1" dirty="0" smtClean="0">
              <a:solidFill>
                <a:srgbClr val="005C82"/>
              </a:solidFill>
            </a:endParaRPr>
          </a:p>
          <a:p>
            <a:pPr marL="171450" indent="-171450" defTabSz="457200">
              <a:buFont typeface="Arial" panose="020B0604020202020204" pitchFamily="34" charset="0"/>
              <a:buChar char="•"/>
            </a:pPr>
            <a:endParaRPr lang="en-US" sz="800" b="1" dirty="0">
              <a:solidFill>
                <a:srgbClr val="005C82"/>
              </a:solidFill>
            </a:endParaRPr>
          </a:p>
          <a:p>
            <a:pPr marL="171450" indent="-171450" defTabSz="457200">
              <a:buFont typeface="Arial" panose="020B0604020202020204" pitchFamily="34" charset="0"/>
              <a:buChar char="•"/>
            </a:pPr>
            <a:endParaRPr lang="en-US" sz="800" b="1" dirty="0" smtClean="0">
              <a:solidFill>
                <a:srgbClr val="005C82"/>
              </a:solidFill>
            </a:endParaRPr>
          </a:p>
          <a:p>
            <a:pPr marL="171450" indent="-171450" defTabSz="457200">
              <a:buFont typeface="Arial" panose="020B0604020202020204" pitchFamily="34" charset="0"/>
              <a:buChar char="•"/>
            </a:pPr>
            <a:endParaRPr lang="en-US" sz="800" b="1" dirty="0">
              <a:solidFill>
                <a:srgbClr val="005C82"/>
              </a:solidFill>
            </a:endParaRPr>
          </a:p>
          <a:p>
            <a:pPr marL="171450" indent="-171450" defTabSz="457200">
              <a:buFont typeface="Arial" panose="020B0604020202020204" pitchFamily="34" charset="0"/>
              <a:buChar char="•"/>
            </a:pPr>
            <a:r>
              <a:rPr lang="en-US" sz="1200" b="1" dirty="0" smtClean="0">
                <a:solidFill>
                  <a:srgbClr val="005C82"/>
                </a:solidFill>
              </a:rPr>
              <a:t>On-time </a:t>
            </a:r>
            <a:r>
              <a:rPr lang="en-US" sz="1200" b="1" dirty="0">
                <a:solidFill>
                  <a:srgbClr val="005C82"/>
                </a:solidFill>
              </a:rPr>
              <a:t>performance of </a:t>
            </a:r>
            <a:r>
              <a:rPr lang="en-US" sz="1200" b="1" u="sng" dirty="0">
                <a:solidFill>
                  <a:srgbClr val="005C82"/>
                </a:solidFill>
              </a:rPr>
              <a:t>main break repairs </a:t>
            </a:r>
            <a:r>
              <a:rPr lang="en-US" sz="1200" b="1" dirty="0">
                <a:solidFill>
                  <a:srgbClr val="005C82"/>
                </a:solidFill>
              </a:rPr>
              <a:t>increased significantly due to increased productivity in March; February performance decreased due to the closure of previously completed work in the work order system.</a:t>
            </a:r>
          </a:p>
          <a:p>
            <a:pPr marL="171450" indent="-171450" defTabSz="457200">
              <a:buFont typeface="Wingdings" panose="05000000000000000000" pitchFamily="2" charset="2"/>
              <a:buChar char="§"/>
            </a:pPr>
            <a:endParaRPr lang="en-US" sz="1200" dirty="0">
              <a:solidFill>
                <a:srgbClr val="005C82"/>
              </a:solidFill>
            </a:endParaRPr>
          </a:p>
          <a:p>
            <a:pPr marL="171450" indent="-171450" defTabSz="457200">
              <a:buFont typeface="Wingdings" panose="05000000000000000000" pitchFamily="2" charset="2"/>
              <a:buChar char="§"/>
            </a:pPr>
            <a:r>
              <a:rPr lang="en-US" sz="1200" b="1" u="sng" dirty="0">
                <a:solidFill>
                  <a:srgbClr val="005C82"/>
                </a:solidFill>
              </a:rPr>
              <a:t>Hydrant complaints </a:t>
            </a:r>
            <a:r>
              <a:rPr lang="en-US" sz="1200" b="1" dirty="0">
                <a:solidFill>
                  <a:srgbClr val="005C82"/>
                </a:solidFill>
              </a:rPr>
              <a:t>and </a:t>
            </a:r>
            <a:r>
              <a:rPr lang="en-US" sz="1200" b="1" u="sng" dirty="0" smtClean="0">
                <a:solidFill>
                  <a:srgbClr val="005C82"/>
                </a:solidFill>
              </a:rPr>
              <a:t>check </a:t>
            </a:r>
            <a:r>
              <a:rPr lang="en-US" sz="1200" b="1" u="sng" dirty="0">
                <a:solidFill>
                  <a:srgbClr val="005C82"/>
                </a:solidFill>
              </a:rPr>
              <a:t>for leaks </a:t>
            </a:r>
            <a:r>
              <a:rPr lang="en-US" sz="1200" b="1" dirty="0">
                <a:solidFill>
                  <a:srgbClr val="005C82"/>
                </a:solidFill>
              </a:rPr>
              <a:t>are being inspected more quickly.</a:t>
            </a:r>
          </a:p>
          <a:p>
            <a:pPr marL="171450" indent="-171450" defTabSz="457200">
              <a:buFont typeface="Wingdings" panose="05000000000000000000" pitchFamily="2" charset="2"/>
              <a:buChar char="§"/>
            </a:pPr>
            <a:endParaRPr lang="en-US" sz="1200" dirty="0">
              <a:solidFill>
                <a:srgbClr val="005C82"/>
              </a:solidFill>
            </a:endParaRPr>
          </a:p>
          <a:p>
            <a:pPr marL="171450" indent="-171450" defTabSz="457200">
              <a:buFont typeface="Wingdings" panose="05000000000000000000" pitchFamily="2" charset="2"/>
              <a:buChar char="§"/>
            </a:pPr>
            <a:r>
              <a:rPr lang="en-US" sz="1200" b="1" dirty="0">
                <a:solidFill>
                  <a:srgbClr val="005C82"/>
                </a:solidFill>
              </a:rPr>
              <a:t>The percentage of </a:t>
            </a:r>
            <a:r>
              <a:rPr lang="en-US" sz="1200" b="1" u="sng" dirty="0">
                <a:solidFill>
                  <a:srgbClr val="005C82"/>
                </a:solidFill>
              </a:rPr>
              <a:t>valve</a:t>
            </a:r>
            <a:r>
              <a:rPr lang="en-US" sz="1200" b="1" dirty="0">
                <a:solidFill>
                  <a:srgbClr val="005C82"/>
                </a:solidFill>
              </a:rPr>
              <a:t> and </a:t>
            </a:r>
            <a:r>
              <a:rPr lang="en-US" sz="1200" b="1" u="sng" dirty="0">
                <a:solidFill>
                  <a:srgbClr val="005C82"/>
                </a:solidFill>
              </a:rPr>
              <a:t>broken service line </a:t>
            </a:r>
            <a:r>
              <a:rPr lang="en-US" sz="1200" b="1" dirty="0">
                <a:solidFill>
                  <a:srgbClr val="005C82"/>
                </a:solidFill>
              </a:rPr>
              <a:t>repairs addressed within SLA is increasing.</a:t>
            </a:r>
          </a:p>
        </p:txBody>
      </p:sp>
      <p:pic>
        <p:nvPicPr>
          <p:cNvPr id="7" name="Picture 6"/>
          <p:cNvPicPr>
            <a:picLocks noChangeAspect="1"/>
          </p:cNvPicPr>
          <p:nvPr/>
        </p:nvPicPr>
        <p:blipFill>
          <a:blip r:embed="rId2"/>
          <a:stretch>
            <a:fillRect/>
          </a:stretch>
        </p:blipFill>
        <p:spPr>
          <a:xfrm>
            <a:off x="2057400" y="1600200"/>
            <a:ext cx="4800600" cy="3328626"/>
          </a:xfrm>
          <a:prstGeom prst="rect">
            <a:avLst/>
          </a:prstGeom>
          <a:ln>
            <a:noFill/>
          </a:ln>
        </p:spPr>
      </p:pic>
    </p:spTree>
    <p:extLst>
      <p:ext uri="{BB962C8B-B14F-4D97-AF65-F5344CB8AC3E}">
        <p14:creationId xmlns:p14="http://schemas.microsoft.com/office/powerpoint/2010/main" val="194847219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a:xfrm>
            <a:off x="457200" y="394766"/>
            <a:ext cx="7065697" cy="824434"/>
          </a:xfrm>
        </p:spPr>
        <p:txBody>
          <a:bodyPr>
            <a:noAutofit/>
          </a:bodyPr>
          <a:lstStyle/>
          <a:p>
            <a:r>
              <a:rPr lang="en-US" dirty="0" smtClean="0"/>
              <a:t>Linear Infrastructure Operations</a:t>
            </a:r>
            <a:endParaRPr lang="en-US" dirty="0"/>
          </a:p>
        </p:txBody>
      </p:sp>
      <p:sp>
        <p:nvSpPr>
          <p:cNvPr id="14" name="Rectangle 13"/>
          <p:cNvSpPr/>
          <p:nvPr/>
        </p:nvSpPr>
        <p:spPr>
          <a:xfrm>
            <a:off x="1447800" y="6172200"/>
            <a:ext cx="6720854" cy="523220"/>
          </a:xfrm>
          <a:prstGeom prst="rect">
            <a:avLst/>
          </a:prstGeom>
        </p:spPr>
        <p:txBody>
          <a:bodyPr wrap="square">
            <a:spAutoFit/>
          </a:bodyPr>
          <a:lstStyle/>
          <a:p>
            <a:pPr marL="171450" indent="-171450" defTabSz="457200">
              <a:buFont typeface="Arial" panose="020B0604020202020204" pitchFamily="34" charset="0"/>
              <a:buChar char="•"/>
            </a:pPr>
            <a:r>
              <a:rPr lang="en-US" sz="1400" b="1" dirty="0">
                <a:solidFill>
                  <a:srgbClr val="005C82"/>
                </a:solidFill>
              </a:rPr>
              <a:t>The percentage of service requests inspected within SLA exceeded 90%</a:t>
            </a:r>
            <a:r>
              <a:rPr lang="en-US" sz="1400" dirty="0">
                <a:solidFill>
                  <a:prstClr val="black"/>
                </a:solidFill>
              </a:rPr>
              <a:t> </a:t>
            </a:r>
            <a:r>
              <a:rPr lang="en-US" sz="1400" b="1" dirty="0">
                <a:solidFill>
                  <a:srgbClr val="005C82"/>
                </a:solidFill>
              </a:rPr>
              <a:t>during the quarter.</a:t>
            </a:r>
          </a:p>
        </p:txBody>
      </p:sp>
      <p:sp>
        <p:nvSpPr>
          <p:cNvPr id="6" name="Round Single Corner Rectangle 5"/>
          <p:cNvSpPr/>
          <p:nvPr/>
        </p:nvSpPr>
        <p:spPr>
          <a:xfrm>
            <a:off x="1126067" y="1524000"/>
            <a:ext cx="1845733" cy="294877"/>
          </a:xfrm>
          <a:prstGeom prst="round1Rect">
            <a:avLst/>
          </a:prstGeom>
          <a:solidFill>
            <a:srgbClr val="005C82"/>
          </a:solidFill>
        </p:spPr>
        <p:style>
          <a:lnRef idx="1">
            <a:schemeClr val="accent1"/>
          </a:lnRef>
          <a:fillRef idx="3">
            <a:schemeClr val="accent1"/>
          </a:fillRef>
          <a:effectRef idx="2">
            <a:schemeClr val="accent1"/>
          </a:effectRef>
          <a:fontRef idx="minor">
            <a:schemeClr val="lt1"/>
          </a:fontRef>
        </p:style>
        <p:txBody>
          <a:bodyPr rtlCol="0" anchor="ctr"/>
          <a:lstStyle/>
          <a:p>
            <a:pPr defTabSz="457200"/>
            <a:r>
              <a:rPr lang="en-US" sz="1400" dirty="0">
                <a:solidFill>
                  <a:prstClr val="white"/>
                </a:solidFill>
              </a:rPr>
              <a:t>Service Requests</a:t>
            </a:r>
          </a:p>
        </p:txBody>
      </p:sp>
      <p:graphicFrame>
        <p:nvGraphicFramePr>
          <p:cNvPr id="7" name="Chart 6"/>
          <p:cNvGraphicFramePr>
            <a:graphicFrameLocks/>
          </p:cNvGraphicFramePr>
          <p:nvPr>
            <p:extLst>
              <p:ext uri="{D42A27DB-BD31-4B8C-83A1-F6EECF244321}">
                <p14:modId xmlns:p14="http://schemas.microsoft.com/office/powerpoint/2010/main" val="2194152562"/>
              </p:ext>
            </p:extLst>
          </p:nvPr>
        </p:nvGraphicFramePr>
        <p:xfrm>
          <a:off x="1126067" y="1905000"/>
          <a:ext cx="6993467" cy="3942178"/>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0" y="0"/>
            <a:ext cx="3136605" cy="369332"/>
          </a:xfrm>
          <a:prstGeom prst="rect">
            <a:avLst/>
          </a:prstGeom>
          <a:noFill/>
        </p:spPr>
        <p:txBody>
          <a:bodyPr wrap="square" rtlCol="0">
            <a:spAutoFit/>
          </a:bodyPr>
          <a:lstStyle/>
          <a:p>
            <a:pPr defTabSz="457200"/>
            <a:r>
              <a:rPr lang="en-US" b="1" dirty="0">
                <a:solidFill>
                  <a:prstClr val="white"/>
                </a:solidFill>
              </a:rPr>
              <a:t>Operational Efficiency</a:t>
            </a:r>
          </a:p>
        </p:txBody>
      </p:sp>
    </p:spTree>
    <p:extLst>
      <p:ext uri="{BB962C8B-B14F-4D97-AF65-F5344CB8AC3E}">
        <p14:creationId xmlns:p14="http://schemas.microsoft.com/office/powerpoint/2010/main" val="385357252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a:xfrm>
            <a:off x="457200" y="394766"/>
            <a:ext cx="7065697" cy="824434"/>
          </a:xfrm>
        </p:spPr>
        <p:txBody>
          <a:bodyPr>
            <a:noAutofit/>
          </a:bodyPr>
          <a:lstStyle/>
          <a:p>
            <a:r>
              <a:rPr lang="en-US" dirty="0" smtClean="0"/>
              <a:t>Linear Infrastructure Operations</a:t>
            </a:r>
            <a:endParaRPr lang="en-US" dirty="0"/>
          </a:p>
        </p:txBody>
      </p:sp>
      <p:sp>
        <p:nvSpPr>
          <p:cNvPr id="9" name="Rectangle 8"/>
          <p:cNvSpPr/>
          <p:nvPr/>
        </p:nvSpPr>
        <p:spPr>
          <a:xfrm>
            <a:off x="1047757" y="5791200"/>
            <a:ext cx="7688327" cy="738664"/>
          </a:xfrm>
          <a:prstGeom prst="rect">
            <a:avLst/>
          </a:prstGeom>
        </p:spPr>
        <p:txBody>
          <a:bodyPr wrap="square">
            <a:spAutoFit/>
          </a:bodyPr>
          <a:lstStyle/>
          <a:p>
            <a:pPr marL="171450" indent="-171450" defTabSz="457200">
              <a:buFont typeface="Arial" panose="020B0604020202020204" pitchFamily="34" charset="0"/>
              <a:buChar char="•"/>
            </a:pPr>
            <a:endParaRPr lang="en-US" b="1" dirty="0">
              <a:solidFill>
                <a:srgbClr val="005C82"/>
              </a:solidFill>
            </a:endParaRPr>
          </a:p>
          <a:p>
            <a:pPr marL="171450" indent="-171450" defTabSz="457200">
              <a:buFont typeface="Arial" panose="020B0604020202020204" pitchFamily="34" charset="0"/>
              <a:buChar char="•"/>
            </a:pPr>
            <a:r>
              <a:rPr lang="en-US" sz="1200" b="1" dirty="0">
                <a:solidFill>
                  <a:srgbClr val="005C82"/>
                </a:solidFill>
              </a:rPr>
              <a:t>T</a:t>
            </a:r>
            <a:r>
              <a:rPr lang="en-US" sz="1200" b="1" dirty="0" smtClean="0">
                <a:solidFill>
                  <a:srgbClr val="005C82"/>
                </a:solidFill>
              </a:rPr>
              <a:t>he </a:t>
            </a:r>
            <a:r>
              <a:rPr lang="en-US" sz="1200" b="1" dirty="0">
                <a:solidFill>
                  <a:srgbClr val="005C82"/>
                </a:solidFill>
              </a:rPr>
              <a:t>backlog of open work orders decreased from 869 in January to 468 in March, representing a 46% decrease. </a:t>
            </a:r>
          </a:p>
        </p:txBody>
      </p:sp>
      <p:sp>
        <p:nvSpPr>
          <p:cNvPr id="7" name="Round Single Corner Rectangle 6"/>
          <p:cNvSpPr/>
          <p:nvPr/>
        </p:nvSpPr>
        <p:spPr>
          <a:xfrm>
            <a:off x="1100666" y="1371600"/>
            <a:ext cx="1642534" cy="207520"/>
          </a:xfrm>
          <a:prstGeom prst="round1Rect">
            <a:avLst/>
          </a:prstGeom>
          <a:solidFill>
            <a:srgbClr val="005C82"/>
          </a:solidFill>
        </p:spPr>
        <p:style>
          <a:lnRef idx="1">
            <a:schemeClr val="accent1"/>
          </a:lnRef>
          <a:fillRef idx="3">
            <a:schemeClr val="accent1"/>
          </a:fillRef>
          <a:effectRef idx="2">
            <a:schemeClr val="accent1"/>
          </a:effectRef>
          <a:fontRef idx="minor">
            <a:schemeClr val="lt1"/>
          </a:fontRef>
        </p:style>
        <p:txBody>
          <a:bodyPr rtlCol="0" anchor="ctr"/>
          <a:lstStyle/>
          <a:p>
            <a:pPr defTabSz="457200"/>
            <a:r>
              <a:rPr lang="en-US" sz="1400" dirty="0">
                <a:solidFill>
                  <a:prstClr val="white"/>
                </a:solidFill>
              </a:rPr>
              <a:t>Work Orders</a:t>
            </a:r>
          </a:p>
        </p:txBody>
      </p:sp>
      <p:graphicFrame>
        <p:nvGraphicFramePr>
          <p:cNvPr id="10" name="Chart 9"/>
          <p:cNvGraphicFramePr>
            <a:graphicFrameLocks/>
          </p:cNvGraphicFramePr>
          <p:nvPr>
            <p:extLst>
              <p:ext uri="{D42A27DB-BD31-4B8C-83A1-F6EECF244321}">
                <p14:modId xmlns:p14="http://schemas.microsoft.com/office/powerpoint/2010/main" val="1744753322"/>
              </p:ext>
            </p:extLst>
          </p:nvPr>
        </p:nvGraphicFramePr>
        <p:xfrm>
          <a:off x="1100666" y="1715341"/>
          <a:ext cx="7396133" cy="4049643"/>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0" y="0"/>
            <a:ext cx="3136605" cy="369332"/>
          </a:xfrm>
          <a:prstGeom prst="rect">
            <a:avLst/>
          </a:prstGeom>
          <a:noFill/>
        </p:spPr>
        <p:txBody>
          <a:bodyPr wrap="square" rtlCol="0">
            <a:spAutoFit/>
          </a:bodyPr>
          <a:lstStyle/>
          <a:p>
            <a:pPr defTabSz="457200"/>
            <a:r>
              <a:rPr lang="en-US" b="1" dirty="0">
                <a:solidFill>
                  <a:prstClr val="white"/>
                </a:solidFill>
              </a:rPr>
              <a:t>Operational Efficiency</a:t>
            </a:r>
          </a:p>
        </p:txBody>
      </p:sp>
    </p:spTree>
    <p:extLst>
      <p:ext uri="{BB962C8B-B14F-4D97-AF65-F5344CB8AC3E}">
        <p14:creationId xmlns:p14="http://schemas.microsoft.com/office/powerpoint/2010/main" val="305519076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470966"/>
            <a:ext cx="7065697" cy="824434"/>
          </a:xfrm>
        </p:spPr>
        <p:txBody>
          <a:bodyPr>
            <a:noAutofit/>
          </a:bodyPr>
          <a:lstStyle/>
          <a:p>
            <a:r>
              <a:rPr lang="en-US" dirty="0" smtClean="0"/>
              <a:t>Linear Infrastructure Operations</a:t>
            </a:r>
            <a:endParaRPr lang="en-US" dirty="0"/>
          </a:p>
        </p:txBody>
      </p:sp>
      <p:cxnSp>
        <p:nvCxnSpPr>
          <p:cNvPr id="7" name="Straight Connector 6"/>
          <p:cNvCxnSpPr/>
          <p:nvPr/>
        </p:nvCxnSpPr>
        <p:spPr>
          <a:xfrm>
            <a:off x="5782733" y="1371598"/>
            <a:ext cx="8467" cy="4512934"/>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aphicFrame>
        <p:nvGraphicFramePr>
          <p:cNvPr id="12" name="Chart 11"/>
          <p:cNvGraphicFramePr>
            <a:graphicFrameLocks/>
          </p:cNvGraphicFramePr>
          <p:nvPr>
            <p:extLst>
              <p:ext uri="{D42A27DB-BD31-4B8C-83A1-F6EECF244321}">
                <p14:modId xmlns:p14="http://schemas.microsoft.com/office/powerpoint/2010/main" val="1584109422"/>
              </p:ext>
            </p:extLst>
          </p:nvPr>
        </p:nvGraphicFramePr>
        <p:xfrm>
          <a:off x="327804" y="1725284"/>
          <a:ext cx="5268663" cy="4057524"/>
        </p:xfrm>
        <a:graphic>
          <a:graphicData uri="http://schemas.openxmlformats.org/drawingml/2006/chart">
            <c:chart xmlns:c="http://schemas.openxmlformats.org/drawingml/2006/chart" xmlns:r="http://schemas.openxmlformats.org/officeDocument/2006/relationships" r:id="rId2"/>
          </a:graphicData>
        </a:graphic>
      </p:graphicFrame>
      <p:sp>
        <p:nvSpPr>
          <p:cNvPr id="2" name="Rectangle 1"/>
          <p:cNvSpPr/>
          <p:nvPr/>
        </p:nvSpPr>
        <p:spPr>
          <a:xfrm>
            <a:off x="5969480" y="1541001"/>
            <a:ext cx="2803584" cy="4247317"/>
          </a:xfrm>
          <a:prstGeom prst="rect">
            <a:avLst/>
          </a:prstGeom>
        </p:spPr>
        <p:txBody>
          <a:bodyPr wrap="square">
            <a:spAutoFit/>
          </a:bodyPr>
          <a:lstStyle/>
          <a:p>
            <a:pPr algn="ctr" defTabSz="457200">
              <a:spcBef>
                <a:spcPts val="600"/>
              </a:spcBef>
              <a:spcAft>
                <a:spcPts val="600"/>
              </a:spcAft>
              <a:defRPr sz="1440" b="0" i="0" u="none" strike="noStrike" kern="1200" spc="0" baseline="0">
                <a:solidFill>
                  <a:prstClr val="black">
                    <a:lumMod val="65000"/>
                    <a:lumOff val="35000"/>
                  </a:prstClr>
                </a:solidFill>
                <a:latin typeface="+mn-lt"/>
                <a:ea typeface="+mn-ea"/>
                <a:cs typeface="+mn-cs"/>
              </a:defRPr>
            </a:pPr>
            <a:r>
              <a:rPr lang="en-US" sz="1600" b="1" dirty="0">
                <a:solidFill>
                  <a:prstClr val="black">
                    <a:lumMod val="65000"/>
                    <a:lumOff val="35000"/>
                  </a:prstClr>
                </a:solidFill>
              </a:rPr>
              <a:t>Work Order Activity</a:t>
            </a:r>
          </a:p>
          <a:p>
            <a:pPr marL="171450" indent="-171450" defTabSz="457200">
              <a:spcBef>
                <a:spcPts val="600"/>
              </a:spcBef>
              <a:spcAft>
                <a:spcPts val="600"/>
              </a:spcAft>
              <a:buFont typeface="Arial" panose="020B0604020202020204" pitchFamily="34" charset="0"/>
              <a:buChar char="•"/>
              <a:defRPr sz="1440" b="0" i="0" u="none" strike="noStrike" kern="1200" spc="0" baseline="0">
                <a:solidFill>
                  <a:prstClr val="black">
                    <a:lumMod val="65000"/>
                    <a:lumOff val="35000"/>
                  </a:prstClr>
                </a:solidFill>
                <a:latin typeface="+mn-lt"/>
                <a:ea typeface="+mn-ea"/>
                <a:cs typeface="+mn-cs"/>
              </a:defRPr>
            </a:pPr>
            <a:r>
              <a:rPr lang="en-US" sz="1600" dirty="0">
                <a:solidFill>
                  <a:prstClr val="black">
                    <a:lumMod val="65000"/>
                    <a:lumOff val="35000"/>
                  </a:prstClr>
                </a:solidFill>
              </a:rPr>
              <a:t>OLIO created 18,001 Work Orders during the quarter; 7,230 consisted of non-preventative maintenance work</a:t>
            </a:r>
          </a:p>
          <a:p>
            <a:pPr marL="171450" indent="-171450" defTabSz="457200">
              <a:spcBef>
                <a:spcPts val="600"/>
              </a:spcBef>
              <a:spcAft>
                <a:spcPts val="600"/>
              </a:spcAft>
              <a:buFont typeface="Arial" panose="020B0604020202020204" pitchFamily="34" charset="0"/>
              <a:buChar char="•"/>
              <a:defRPr sz="1440" b="0" i="0" u="none" strike="noStrike" kern="1200" spc="0" baseline="0">
                <a:solidFill>
                  <a:prstClr val="black">
                    <a:lumMod val="65000"/>
                    <a:lumOff val="35000"/>
                  </a:prstClr>
                </a:solidFill>
                <a:latin typeface="+mn-lt"/>
                <a:ea typeface="+mn-ea"/>
                <a:cs typeface="+mn-cs"/>
              </a:defRPr>
            </a:pPr>
            <a:r>
              <a:rPr lang="en-US" sz="1600" dirty="0">
                <a:solidFill>
                  <a:prstClr val="black">
                    <a:lumMod val="65000"/>
                    <a:lumOff val="35000"/>
                  </a:prstClr>
                </a:solidFill>
              </a:rPr>
              <a:t>OLIO also closed 7,799 non-preventive maintenance work orders during the period</a:t>
            </a:r>
          </a:p>
          <a:p>
            <a:pPr marL="171450" indent="-171450" defTabSz="457200">
              <a:spcBef>
                <a:spcPts val="600"/>
              </a:spcBef>
              <a:spcAft>
                <a:spcPts val="600"/>
              </a:spcAft>
              <a:buFont typeface="Arial" panose="020B0604020202020204" pitchFamily="34" charset="0"/>
              <a:buChar char="•"/>
              <a:defRPr sz="1440" b="0" i="0" u="none" strike="noStrike" kern="1200" spc="0" baseline="0">
                <a:solidFill>
                  <a:prstClr val="black">
                    <a:lumMod val="65000"/>
                    <a:lumOff val="35000"/>
                  </a:prstClr>
                </a:solidFill>
                <a:latin typeface="+mn-lt"/>
                <a:ea typeface="+mn-ea"/>
                <a:cs typeface="+mn-cs"/>
              </a:defRPr>
            </a:pPr>
            <a:r>
              <a:rPr lang="en-US" sz="1600" dirty="0">
                <a:solidFill>
                  <a:prstClr val="black">
                    <a:lumMod val="65000"/>
                    <a:lumOff val="35000"/>
                  </a:prstClr>
                </a:solidFill>
              </a:rPr>
              <a:t>More work was closed than created, indicating that the work was opened prior to the period</a:t>
            </a:r>
          </a:p>
        </p:txBody>
      </p:sp>
      <p:sp>
        <p:nvSpPr>
          <p:cNvPr id="3" name="TextBox 2"/>
          <p:cNvSpPr txBox="1"/>
          <p:nvPr/>
        </p:nvSpPr>
        <p:spPr>
          <a:xfrm>
            <a:off x="457200" y="1292575"/>
            <a:ext cx="5227607" cy="461665"/>
          </a:xfrm>
          <a:prstGeom prst="rect">
            <a:avLst/>
          </a:prstGeom>
          <a:noFill/>
        </p:spPr>
        <p:txBody>
          <a:bodyPr wrap="square" rtlCol="0">
            <a:spAutoFit/>
          </a:bodyPr>
          <a:lstStyle/>
          <a:p>
            <a:pPr algn="ctr" defTabSz="457200">
              <a:defRPr lang="en-US" sz="1200" b="1" i="0" u="none" strike="noStrike" kern="1200" spc="0" baseline="0" dirty="0">
                <a:solidFill>
                  <a:prstClr val="black">
                    <a:lumMod val="65000"/>
                    <a:lumOff val="35000"/>
                  </a:prstClr>
                </a:solidFill>
                <a:latin typeface="+mn-lt"/>
                <a:ea typeface="+mn-ea"/>
                <a:cs typeface="+mn-cs"/>
              </a:defRPr>
            </a:pPr>
            <a:r>
              <a:rPr lang="en-US" sz="1200" b="1" dirty="0">
                <a:solidFill>
                  <a:prstClr val="black">
                    <a:lumMod val="65000"/>
                    <a:lumOff val="35000"/>
                  </a:prstClr>
                </a:solidFill>
              </a:rPr>
              <a:t>Work Orders Created and Completed </a:t>
            </a:r>
            <a:endParaRPr lang="en-US" sz="1200" b="1" dirty="0" smtClean="0">
              <a:solidFill>
                <a:prstClr val="black">
                  <a:lumMod val="65000"/>
                  <a:lumOff val="35000"/>
                </a:prstClr>
              </a:solidFill>
            </a:endParaRPr>
          </a:p>
          <a:p>
            <a:pPr algn="ctr" defTabSz="457200">
              <a:defRPr lang="en-US" sz="1200" b="1" i="0" u="none" strike="noStrike" kern="1200" spc="0" baseline="0" dirty="0">
                <a:solidFill>
                  <a:prstClr val="black">
                    <a:lumMod val="65000"/>
                    <a:lumOff val="35000"/>
                  </a:prstClr>
                </a:solidFill>
                <a:latin typeface="+mn-lt"/>
                <a:ea typeface="+mn-ea"/>
                <a:cs typeface="+mn-cs"/>
              </a:defRPr>
            </a:pPr>
            <a:r>
              <a:rPr lang="en-US" sz="1200" b="1" dirty="0" smtClean="0">
                <a:solidFill>
                  <a:prstClr val="black">
                    <a:lumMod val="65000"/>
                    <a:lumOff val="35000"/>
                  </a:prstClr>
                </a:solidFill>
              </a:rPr>
              <a:t>January </a:t>
            </a:r>
            <a:r>
              <a:rPr lang="en-US" sz="1200" b="1" dirty="0">
                <a:solidFill>
                  <a:prstClr val="black">
                    <a:lumMod val="65000"/>
                    <a:lumOff val="35000"/>
                  </a:prstClr>
                </a:solidFill>
              </a:rPr>
              <a:t>through March 2017                                                             </a:t>
            </a:r>
          </a:p>
        </p:txBody>
      </p:sp>
      <p:sp>
        <p:nvSpPr>
          <p:cNvPr id="8" name="TextBox 7"/>
          <p:cNvSpPr txBox="1"/>
          <p:nvPr/>
        </p:nvSpPr>
        <p:spPr>
          <a:xfrm>
            <a:off x="0" y="0"/>
            <a:ext cx="3136605" cy="369332"/>
          </a:xfrm>
          <a:prstGeom prst="rect">
            <a:avLst/>
          </a:prstGeom>
          <a:noFill/>
        </p:spPr>
        <p:txBody>
          <a:bodyPr wrap="square" rtlCol="0">
            <a:spAutoFit/>
          </a:bodyPr>
          <a:lstStyle/>
          <a:p>
            <a:pPr defTabSz="457200"/>
            <a:r>
              <a:rPr lang="en-US" b="1" dirty="0">
                <a:solidFill>
                  <a:prstClr val="white"/>
                </a:solidFill>
              </a:rPr>
              <a:t>Operational Efficiency</a:t>
            </a:r>
          </a:p>
        </p:txBody>
      </p:sp>
    </p:spTree>
    <p:extLst>
      <p:ext uri="{BB962C8B-B14F-4D97-AF65-F5344CB8AC3E}">
        <p14:creationId xmlns:p14="http://schemas.microsoft.com/office/powerpoint/2010/main" val="212917206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394766"/>
            <a:ext cx="7065697" cy="824434"/>
          </a:xfrm>
        </p:spPr>
        <p:txBody>
          <a:bodyPr>
            <a:noAutofit/>
          </a:bodyPr>
          <a:lstStyle/>
          <a:p>
            <a:r>
              <a:rPr lang="en-US" dirty="0" smtClean="0"/>
              <a:t>Linear Infrastructure Operations</a:t>
            </a:r>
            <a:endParaRPr lang="en-US" dirty="0"/>
          </a:p>
        </p:txBody>
      </p:sp>
      <p:sp>
        <p:nvSpPr>
          <p:cNvPr id="16" name="Rectangle 15"/>
          <p:cNvSpPr/>
          <p:nvPr/>
        </p:nvSpPr>
        <p:spPr>
          <a:xfrm>
            <a:off x="6788988" y="1615154"/>
            <a:ext cx="2259319" cy="4585871"/>
          </a:xfrm>
          <a:prstGeom prst="rect">
            <a:avLst/>
          </a:prstGeom>
          <a:ln>
            <a:noFill/>
          </a:ln>
        </p:spPr>
        <p:txBody>
          <a:bodyPr wrap="square">
            <a:spAutoFit/>
          </a:bodyPr>
          <a:lstStyle/>
          <a:p>
            <a:pPr algn="ctr" defTabSz="457200">
              <a:spcBef>
                <a:spcPts val="600"/>
              </a:spcBef>
              <a:spcAft>
                <a:spcPts val="600"/>
              </a:spcAft>
              <a:defRPr sz="1440" b="0" i="0" u="none" strike="noStrike" kern="1200" spc="0" baseline="0">
                <a:solidFill>
                  <a:prstClr val="black">
                    <a:lumMod val="65000"/>
                    <a:lumOff val="35000"/>
                  </a:prstClr>
                </a:solidFill>
                <a:latin typeface="+mn-lt"/>
                <a:ea typeface="+mn-ea"/>
                <a:cs typeface="+mn-cs"/>
              </a:defRPr>
            </a:pPr>
            <a:r>
              <a:rPr lang="en-US" sz="1600" b="1" dirty="0">
                <a:solidFill>
                  <a:prstClr val="black">
                    <a:lumMod val="65000"/>
                    <a:lumOff val="35000"/>
                  </a:prstClr>
                </a:solidFill>
              </a:rPr>
              <a:t>Work Backlog</a:t>
            </a:r>
          </a:p>
          <a:p>
            <a:pPr marL="171450" indent="-171450" defTabSz="457200">
              <a:spcBef>
                <a:spcPts val="600"/>
              </a:spcBef>
              <a:spcAft>
                <a:spcPts val="600"/>
              </a:spcAft>
              <a:buFont typeface="Arial" panose="020B0604020202020204" pitchFamily="34" charset="0"/>
              <a:buChar char="•"/>
              <a:defRPr sz="1440" b="0" i="0" u="none" strike="noStrike" kern="1200" spc="0" baseline="0">
                <a:solidFill>
                  <a:prstClr val="black">
                    <a:lumMod val="65000"/>
                    <a:lumOff val="35000"/>
                  </a:prstClr>
                </a:solidFill>
                <a:latin typeface="+mn-lt"/>
                <a:ea typeface="+mn-ea"/>
                <a:cs typeface="+mn-cs"/>
              </a:defRPr>
            </a:pPr>
            <a:r>
              <a:rPr lang="en-US" sz="1600" dirty="0">
                <a:solidFill>
                  <a:prstClr val="black">
                    <a:lumMod val="65000"/>
                    <a:lumOff val="35000"/>
                  </a:prstClr>
                </a:solidFill>
              </a:rPr>
              <a:t>Backlog is defined as work orders, created through December 31, 2016, that are still open</a:t>
            </a:r>
          </a:p>
          <a:p>
            <a:pPr marL="171450" indent="-171450" defTabSz="457200">
              <a:spcBef>
                <a:spcPts val="600"/>
              </a:spcBef>
              <a:spcAft>
                <a:spcPts val="600"/>
              </a:spcAft>
              <a:buFont typeface="Arial" panose="020B0604020202020204" pitchFamily="34" charset="0"/>
              <a:buChar char="•"/>
              <a:defRPr sz="1440" b="0" i="0" u="none" strike="noStrike" kern="1200" spc="0" baseline="0">
                <a:solidFill>
                  <a:prstClr val="black">
                    <a:lumMod val="65000"/>
                    <a:lumOff val="35000"/>
                  </a:prstClr>
                </a:solidFill>
                <a:latin typeface="+mn-lt"/>
                <a:ea typeface="+mn-ea"/>
                <a:cs typeface="+mn-cs"/>
              </a:defRPr>
            </a:pPr>
            <a:r>
              <a:rPr lang="en-US" sz="1600" dirty="0">
                <a:solidFill>
                  <a:prstClr val="black">
                    <a:lumMod val="65000"/>
                    <a:lumOff val="35000"/>
                  </a:prstClr>
                </a:solidFill>
              </a:rPr>
              <a:t>We are currently reviewing the backlog to determine whether the work has been completed and the status </a:t>
            </a:r>
            <a:r>
              <a:rPr lang="en-US" sz="1600" dirty="0" smtClean="0">
                <a:solidFill>
                  <a:prstClr val="black">
                    <a:lumMod val="65000"/>
                    <a:lumOff val="35000"/>
                  </a:prstClr>
                </a:solidFill>
              </a:rPr>
              <a:t>updated in </a:t>
            </a:r>
            <a:r>
              <a:rPr lang="en-US" sz="1600" dirty="0">
                <a:solidFill>
                  <a:prstClr val="black">
                    <a:lumMod val="65000"/>
                    <a:lumOff val="35000"/>
                  </a:prstClr>
                </a:solidFill>
              </a:rPr>
              <a:t>the work order management system</a:t>
            </a:r>
          </a:p>
        </p:txBody>
      </p:sp>
      <p:graphicFrame>
        <p:nvGraphicFramePr>
          <p:cNvPr id="17" name="Chart 16"/>
          <p:cNvGraphicFramePr>
            <a:graphicFrameLocks/>
          </p:cNvGraphicFramePr>
          <p:nvPr>
            <p:extLst>
              <p:ext uri="{D42A27DB-BD31-4B8C-83A1-F6EECF244321}">
                <p14:modId xmlns:p14="http://schemas.microsoft.com/office/powerpoint/2010/main" val="3029789370"/>
              </p:ext>
            </p:extLst>
          </p:nvPr>
        </p:nvGraphicFramePr>
        <p:xfrm>
          <a:off x="388187" y="1437099"/>
          <a:ext cx="6400801" cy="4273587"/>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0" y="0"/>
            <a:ext cx="3136605" cy="369332"/>
          </a:xfrm>
          <a:prstGeom prst="rect">
            <a:avLst/>
          </a:prstGeom>
          <a:noFill/>
        </p:spPr>
        <p:txBody>
          <a:bodyPr wrap="square" rtlCol="0">
            <a:spAutoFit/>
          </a:bodyPr>
          <a:lstStyle/>
          <a:p>
            <a:pPr defTabSz="457200"/>
            <a:r>
              <a:rPr lang="en-US" b="1" dirty="0">
                <a:solidFill>
                  <a:prstClr val="white"/>
                </a:solidFill>
              </a:rPr>
              <a:t>Operational Efficiency</a:t>
            </a:r>
          </a:p>
        </p:txBody>
      </p:sp>
    </p:spTree>
    <p:extLst>
      <p:ext uri="{BB962C8B-B14F-4D97-AF65-F5344CB8AC3E}">
        <p14:creationId xmlns:p14="http://schemas.microsoft.com/office/powerpoint/2010/main" val="352000676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a:xfrm>
            <a:off x="457200" y="394766"/>
            <a:ext cx="7065697" cy="824434"/>
          </a:xfrm>
        </p:spPr>
        <p:txBody>
          <a:bodyPr>
            <a:noAutofit/>
          </a:bodyPr>
          <a:lstStyle/>
          <a:p>
            <a:r>
              <a:rPr lang="en-US" dirty="0" smtClean="0"/>
              <a:t>Linear Infrastructure Operations</a:t>
            </a:r>
            <a:endParaRPr lang="en-US" dirty="0"/>
          </a:p>
        </p:txBody>
      </p:sp>
      <p:sp>
        <p:nvSpPr>
          <p:cNvPr id="9" name="Rectangle 8"/>
          <p:cNvSpPr/>
          <p:nvPr/>
        </p:nvSpPr>
        <p:spPr>
          <a:xfrm>
            <a:off x="1219201" y="5966077"/>
            <a:ext cx="7315200" cy="523220"/>
          </a:xfrm>
          <a:prstGeom prst="rect">
            <a:avLst/>
          </a:prstGeom>
        </p:spPr>
        <p:txBody>
          <a:bodyPr wrap="square">
            <a:spAutoFit/>
          </a:bodyPr>
          <a:lstStyle/>
          <a:p>
            <a:pPr defTabSz="457200"/>
            <a:r>
              <a:rPr lang="en-US" sz="1400" b="1" dirty="0" smtClean="0">
                <a:solidFill>
                  <a:srgbClr val="005C82"/>
                </a:solidFill>
              </a:rPr>
              <a:t>The </a:t>
            </a:r>
            <a:r>
              <a:rPr lang="en-US" sz="1400" b="1" dirty="0">
                <a:solidFill>
                  <a:srgbClr val="005C82"/>
                </a:solidFill>
              </a:rPr>
              <a:t>backlog of open work orders decreased from 952 in January to 641 in March, representing a 33% reduction. </a:t>
            </a:r>
          </a:p>
        </p:txBody>
      </p:sp>
      <p:sp>
        <p:nvSpPr>
          <p:cNvPr id="8" name="Round Single Corner Rectangle 7"/>
          <p:cNvSpPr/>
          <p:nvPr/>
        </p:nvSpPr>
        <p:spPr>
          <a:xfrm>
            <a:off x="614844" y="1355692"/>
            <a:ext cx="3042756" cy="473108"/>
          </a:xfrm>
          <a:prstGeom prst="round1Rect">
            <a:avLst/>
          </a:prstGeom>
          <a:solidFill>
            <a:srgbClr val="005C82"/>
          </a:solidFill>
        </p:spPr>
        <p:style>
          <a:lnRef idx="1">
            <a:schemeClr val="accent1"/>
          </a:lnRef>
          <a:fillRef idx="3">
            <a:schemeClr val="accent1"/>
          </a:fillRef>
          <a:effectRef idx="2">
            <a:schemeClr val="accent1"/>
          </a:effectRef>
          <a:fontRef idx="minor">
            <a:schemeClr val="lt1"/>
          </a:fontRef>
        </p:style>
        <p:txBody>
          <a:bodyPr rtlCol="0" anchor="ctr"/>
          <a:lstStyle/>
          <a:p>
            <a:pPr defTabSz="457200"/>
            <a:r>
              <a:rPr lang="en-US" sz="1400" dirty="0">
                <a:solidFill>
                  <a:prstClr val="white"/>
                </a:solidFill>
              </a:rPr>
              <a:t>Hydrant Work Orders (Both CSTAT and Non-CSTAT)</a:t>
            </a:r>
          </a:p>
        </p:txBody>
      </p:sp>
      <p:graphicFrame>
        <p:nvGraphicFramePr>
          <p:cNvPr id="12" name="Chart 11"/>
          <p:cNvGraphicFramePr>
            <a:graphicFrameLocks/>
          </p:cNvGraphicFramePr>
          <p:nvPr>
            <p:extLst>
              <p:ext uri="{D42A27DB-BD31-4B8C-83A1-F6EECF244321}">
                <p14:modId xmlns:p14="http://schemas.microsoft.com/office/powerpoint/2010/main" val="2509988487"/>
              </p:ext>
            </p:extLst>
          </p:nvPr>
        </p:nvGraphicFramePr>
        <p:xfrm>
          <a:off x="614844" y="1981200"/>
          <a:ext cx="7923513" cy="3931341"/>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a:off x="0" y="0"/>
            <a:ext cx="3136605" cy="369332"/>
          </a:xfrm>
          <a:prstGeom prst="rect">
            <a:avLst/>
          </a:prstGeom>
          <a:noFill/>
        </p:spPr>
        <p:txBody>
          <a:bodyPr wrap="square" rtlCol="0">
            <a:spAutoFit/>
          </a:bodyPr>
          <a:lstStyle/>
          <a:p>
            <a:pPr defTabSz="457200"/>
            <a:r>
              <a:rPr lang="en-US" b="1" dirty="0">
                <a:solidFill>
                  <a:prstClr val="white"/>
                </a:solidFill>
              </a:rPr>
              <a:t>Operational Efficiency</a:t>
            </a:r>
          </a:p>
        </p:txBody>
      </p:sp>
    </p:spTree>
    <p:extLst>
      <p:ext uri="{BB962C8B-B14F-4D97-AF65-F5344CB8AC3E}">
        <p14:creationId xmlns:p14="http://schemas.microsoft.com/office/powerpoint/2010/main" val="18217030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Object 1"/>
          <p:cNvGraphicFramePr>
            <a:graphicFrameLocks noChangeAspect="1"/>
          </p:cNvGraphicFramePr>
          <p:nvPr>
            <p:extLst>
              <p:ext uri="{D42A27DB-BD31-4B8C-83A1-F6EECF244321}">
                <p14:modId xmlns:p14="http://schemas.microsoft.com/office/powerpoint/2010/main" val="3807024115"/>
              </p:ext>
            </p:extLst>
          </p:nvPr>
        </p:nvGraphicFramePr>
        <p:xfrm>
          <a:off x="1003300" y="2085975"/>
          <a:ext cx="3000375" cy="2203450"/>
        </p:xfrm>
        <a:graphic>
          <a:graphicData uri="http://schemas.openxmlformats.org/presentationml/2006/ole">
            <mc:AlternateContent xmlns:mc="http://schemas.openxmlformats.org/markup-compatibility/2006">
              <mc:Choice xmlns:v="urn:schemas-microsoft-com:vml" Requires="v">
                <p:oleObj spid="_x0000_s2094" name="Worksheet" r:id="rId3" imgW="4381500" imgH="3213100" progId="Excel.Sheet.8">
                  <p:embed/>
                </p:oleObj>
              </mc:Choice>
              <mc:Fallback>
                <p:oleObj name="Worksheet" r:id="rId3" imgW="4381500" imgH="3213100" progId="Excel.Sheet.8">
                  <p:embed/>
                  <p:pic>
                    <p:nvPicPr>
                      <p:cNvPr id="0" name=""/>
                      <p:cNvPicPr>
                        <a:picLocks noChangeAspect="1" noChangeArrowheads="1"/>
                      </p:cNvPicPr>
                      <p:nvPr/>
                    </p:nvPicPr>
                    <p:blipFill>
                      <a:blip r:embed="rId4"/>
                      <a:srcRect/>
                      <a:stretch>
                        <a:fillRect/>
                      </a:stretch>
                    </p:blipFill>
                    <p:spPr bwMode="auto">
                      <a:xfrm>
                        <a:off x="1003300" y="2085975"/>
                        <a:ext cx="3000375" cy="2203450"/>
                      </a:xfrm>
                      <a:prstGeom prst="rect">
                        <a:avLst/>
                      </a:prstGeom>
                      <a:noFill/>
                      <a:ln>
                        <a:noFill/>
                      </a:ln>
                    </p:spPr>
                  </p:pic>
                </p:oleObj>
              </mc:Fallback>
            </mc:AlternateContent>
          </a:graphicData>
        </a:graphic>
      </p:graphicFrame>
      <p:graphicFrame>
        <p:nvGraphicFramePr>
          <p:cNvPr id="16" name="Object 3"/>
          <p:cNvGraphicFramePr>
            <a:graphicFrameLocks noChangeAspect="1"/>
          </p:cNvGraphicFramePr>
          <p:nvPr>
            <p:extLst>
              <p:ext uri="{D42A27DB-BD31-4B8C-83A1-F6EECF244321}">
                <p14:modId xmlns:p14="http://schemas.microsoft.com/office/powerpoint/2010/main" val="1000700390"/>
              </p:ext>
            </p:extLst>
          </p:nvPr>
        </p:nvGraphicFramePr>
        <p:xfrm>
          <a:off x="5181600" y="2028510"/>
          <a:ext cx="3073400" cy="2314890"/>
        </p:xfrm>
        <a:graphic>
          <a:graphicData uri="http://schemas.openxmlformats.org/presentationml/2006/ole">
            <mc:AlternateContent xmlns:mc="http://schemas.openxmlformats.org/markup-compatibility/2006">
              <mc:Choice xmlns:v="urn:schemas-microsoft-com:vml" Requires="v">
                <p:oleObj spid="_x0000_s2095" name="Worksheet" r:id="rId5" imgW="5143500" imgH="4114800" progId="Excel.Sheet.8">
                  <p:embed/>
                </p:oleObj>
              </mc:Choice>
              <mc:Fallback>
                <p:oleObj name="Worksheet" r:id="rId5" imgW="5143500" imgH="4114800" progId="Excel.Sheet.8">
                  <p:embed/>
                  <p:pic>
                    <p:nvPicPr>
                      <p:cNvPr id="0" name=""/>
                      <p:cNvPicPr>
                        <a:picLocks noChangeAspect="1" noChangeArrowheads="1"/>
                      </p:cNvPicPr>
                      <p:nvPr/>
                    </p:nvPicPr>
                    <p:blipFill>
                      <a:blip r:embed="rId6"/>
                      <a:srcRect/>
                      <a:stretch>
                        <a:fillRect/>
                      </a:stretch>
                    </p:blipFill>
                    <p:spPr bwMode="auto">
                      <a:xfrm>
                        <a:off x="5181600" y="2028510"/>
                        <a:ext cx="3073400" cy="2314890"/>
                      </a:xfrm>
                      <a:prstGeom prst="rect">
                        <a:avLst/>
                      </a:prstGeom>
                      <a:noFill/>
                      <a:ln>
                        <a:noFill/>
                      </a:ln>
                    </p:spPr>
                  </p:pic>
                </p:oleObj>
              </mc:Fallback>
            </mc:AlternateContent>
          </a:graphicData>
        </a:graphic>
      </p:graphicFrame>
      <p:sp>
        <p:nvSpPr>
          <p:cNvPr id="17" name="object 8"/>
          <p:cNvSpPr txBox="1"/>
          <p:nvPr/>
        </p:nvSpPr>
        <p:spPr>
          <a:xfrm>
            <a:off x="752097" y="1838792"/>
            <a:ext cx="3303587" cy="246221"/>
          </a:xfrm>
          <a:prstGeom prst="rect">
            <a:avLst/>
          </a:prstGeom>
        </p:spPr>
        <p:txBody>
          <a:bodyPr wrap="square" lIns="0" tIns="0" rIns="0" bIns="0">
            <a:spAutoFit/>
          </a:bodyPr>
          <a:lstStyle/>
          <a:p>
            <a:pPr marL="285750" indent="-285750" defTabSz="457200">
              <a:buFont typeface="Arial" panose="020B0604020202020204" pitchFamily="34" charset="0"/>
              <a:buChar char="•"/>
              <a:defRPr/>
            </a:pPr>
            <a:r>
              <a:rPr lang="en-US" sz="1600" dirty="0">
                <a:solidFill>
                  <a:prstClr val="black"/>
                </a:solidFill>
                <a:latin typeface="Arial Narrow"/>
                <a:cs typeface="Arial Narrow"/>
              </a:rPr>
              <a:t>Estimated Revenues </a:t>
            </a:r>
            <a:r>
              <a:rPr sz="1600" spc="-5" dirty="0">
                <a:solidFill>
                  <a:prstClr val="black"/>
                </a:solidFill>
                <a:latin typeface="Arial Narrow"/>
                <a:cs typeface="Arial Narrow"/>
              </a:rPr>
              <a:t>$5</a:t>
            </a:r>
            <a:r>
              <a:rPr lang="en-US" sz="1600" spc="-5" dirty="0">
                <a:solidFill>
                  <a:prstClr val="black"/>
                </a:solidFill>
                <a:latin typeface="Arial Narrow"/>
                <a:cs typeface="Arial Narrow"/>
              </a:rPr>
              <a:t>96 Million </a:t>
            </a:r>
            <a:endParaRPr sz="1600" dirty="0">
              <a:solidFill>
                <a:prstClr val="black"/>
              </a:solidFill>
              <a:latin typeface="Arial Narrow"/>
              <a:cs typeface="Arial Narrow"/>
            </a:endParaRPr>
          </a:p>
        </p:txBody>
      </p:sp>
      <p:sp>
        <p:nvSpPr>
          <p:cNvPr id="18" name="TextBox 17"/>
          <p:cNvSpPr txBox="1"/>
          <p:nvPr/>
        </p:nvSpPr>
        <p:spPr>
          <a:xfrm>
            <a:off x="609600" y="1352490"/>
            <a:ext cx="3303587" cy="400110"/>
          </a:xfrm>
          <a:prstGeom prst="rect">
            <a:avLst/>
          </a:prstGeom>
          <a:solidFill>
            <a:schemeClr val="accent1">
              <a:lumMod val="20000"/>
              <a:lumOff val="80000"/>
            </a:schemeClr>
          </a:solidFill>
        </p:spPr>
        <p:txBody>
          <a:bodyPr>
            <a:spAutoFit/>
          </a:bodyPr>
          <a:lstStyle/>
          <a:p>
            <a:pPr algn="ctr" defTabSz="457200">
              <a:defRPr/>
            </a:pPr>
            <a:r>
              <a:rPr lang="en-US" sz="2000" b="1" dirty="0">
                <a:solidFill>
                  <a:prstClr val="black"/>
                </a:solidFill>
                <a:uFill>
                  <a:solidFill>
                    <a:srgbClr val="FF0000"/>
                  </a:solidFill>
                </a:uFill>
                <a:latin typeface="Arial Narrow"/>
                <a:ea typeface="Calibri" pitchFamily="34" charset="0"/>
                <a:cs typeface="Arial Narrow"/>
              </a:rPr>
              <a:t>Revenue Breakdown</a:t>
            </a:r>
          </a:p>
        </p:txBody>
      </p:sp>
      <p:sp>
        <p:nvSpPr>
          <p:cNvPr id="19" name="TextBox 18"/>
          <p:cNvSpPr txBox="1"/>
          <p:nvPr/>
        </p:nvSpPr>
        <p:spPr>
          <a:xfrm>
            <a:off x="4953000" y="1352490"/>
            <a:ext cx="3302000" cy="400110"/>
          </a:xfrm>
          <a:prstGeom prst="rect">
            <a:avLst/>
          </a:prstGeom>
          <a:solidFill>
            <a:schemeClr val="accent1">
              <a:lumMod val="20000"/>
              <a:lumOff val="80000"/>
            </a:schemeClr>
          </a:solidFill>
        </p:spPr>
        <p:txBody>
          <a:bodyPr>
            <a:spAutoFit/>
          </a:bodyPr>
          <a:lstStyle/>
          <a:p>
            <a:pPr algn="ctr" defTabSz="457200">
              <a:defRPr/>
            </a:pPr>
            <a:r>
              <a:rPr lang="en-US" sz="2000" b="1" dirty="0">
                <a:solidFill>
                  <a:prstClr val="black"/>
                </a:solidFill>
                <a:uFill>
                  <a:solidFill>
                    <a:srgbClr val="FF0000"/>
                  </a:solidFill>
                </a:uFill>
                <a:latin typeface="Arial Narrow"/>
                <a:ea typeface="Calibri" pitchFamily="34" charset="0"/>
                <a:cs typeface="Arial Narrow"/>
              </a:rPr>
              <a:t>Allocation of Funds</a:t>
            </a:r>
          </a:p>
        </p:txBody>
      </p:sp>
      <p:sp>
        <p:nvSpPr>
          <p:cNvPr id="20" name="object 6"/>
          <p:cNvSpPr txBox="1">
            <a:spLocks noChangeArrowheads="1"/>
          </p:cNvSpPr>
          <p:nvPr/>
        </p:nvSpPr>
        <p:spPr bwMode="auto">
          <a:xfrm>
            <a:off x="4953000" y="1838792"/>
            <a:ext cx="330200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630238"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285750" indent="-285750" defTabSz="457200" eaLnBrk="1" hangingPunct="1">
              <a:buFont typeface="Arial" panose="020B0604020202020204" pitchFamily="34" charset="0"/>
              <a:buChar char="•"/>
              <a:defRPr/>
            </a:pPr>
            <a:r>
              <a:rPr lang="en-US" sz="1600" spc="-5" dirty="0" smtClean="0">
                <a:solidFill>
                  <a:prstClr val="black"/>
                </a:solidFill>
                <a:latin typeface="Arial Narrow"/>
                <a:cs typeface="Arial Narrow"/>
              </a:rPr>
              <a:t>Estimated Expenditures of  $596 Million</a:t>
            </a:r>
          </a:p>
        </p:txBody>
      </p:sp>
      <p:graphicFrame>
        <p:nvGraphicFramePr>
          <p:cNvPr id="21" name="Table 20"/>
          <p:cNvGraphicFramePr>
            <a:graphicFrameLocks noGrp="1"/>
          </p:cNvGraphicFramePr>
          <p:nvPr>
            <p:extLst>
              <p:ext uri="{D42A27DB-BD31-4B8C-83A1-F6EECF244321}">
                <p14:modId xmlns:p14="http://schemas.microsoft.com/office/powerpoint/2010/main" val="3002656278"/>
              </p:ext>
            </p:extLst>
          </p:nvPr>
        </p:nvGraphicFramePr>
        <p:xfrm>
          <a:off x="1676400" y="4800600"/>
          <a:ext cx="6248400" cy="1586075"/>
        </p:xfrm>
        <a:graphic>
          <a:graphicData uri="http://schemas.openxmlformats.org/drawingml/2006/table">
            <a:tbl>
              <a:tblPr/>
              <a:tblGrid>
                <a:gridCol w="2362200"/>
                <a:gridCol w="1905000"/>
                <a:gridCol w="1981200"/>
              </a:tblGrid>
              <a:tr h="183491">
                <a:tc rowSpan="2">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smtClean="0">
                        <a:ln>
                          <a:noFill/>
                        </a:ln>
                        <a:solidFill>
                          <a:schemeClr val="bg1"/>
                        </a:solidFill>
                        <a:effectLst/>
                        <a:latin typeface="+mn-lt"/>
                        <a:ea typeface="ＭＳ Ｐゴシック" pitchFamily="34" charset="-128"/>
                        <a:cs typeface="Calibri" pitchFamily="34" charset="0"/>
                      </a:endParaRPr>
                    </a:p>
                  </a:txBody>
                  <a:tcPr marL="91442" marR="91442" marT="45704" marB="45704" horzOverflow="overflow">
                    <a:lnL w="9525" cap="flat" cmpd="sng" algn="ctr">
                      <a:solidFill>
                        <a:srgbClr val="66AEC7"/>
                      </a:solidFill>
                      <a:prstDash val="solid"/>
                      <a:round/>
                      <a:headEnd type="none" w="med" len="med"/>
                      <a:tailEnd type="none" w="med" len="med"/>
                    </a:lnL>
                    <a:lnR>
                      <a:noFill/>
                    </a:lnR>
                    <a:lnT w="9525" cap="flat" cmpd="sng" algn="ctr">
                      <a:solidFill>
                        <a:srgbClr val="66AEC7"/>
                      </a:solidFill>
                      <a:prstDash val="solid"/>
                      <a:round/>
                      <a:headEnd type="none" w="med" len="med"/>
                      <a:tailEnd type="none" w="med" len="med"/>
                    </a:lnT>
                    <a:lnB>
                      <a:noFill/>
                    </a:lnB>
                    <a:lnTlToBr>
                      <a:noFill/>
                    </a:lnTlToBr>
                    <a:lnBlToTr>
                      <a:noFill/>
                    </a:lnBlToTr>
                    <a:solidFill>
                      <a:srgbClr val="6BB1C9"/>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bg1"/>
                          </a:solidFill>
                          <a:effectLst/>
                          <a:latin typeface="+mn-lt"/>
                          <a:ea typeface="ＭＳ Ｐゴシック" pitchFamily="34" charset="-128"/>
                          <a:cs typeface="Calibri" pitchFamily="34" charset="0"/>
                        </a:rPr>
                        <a:t>OPERATION &amp; MAINTENANCE (O&amp;M)</a:t>
                      </a:r>
                      <a:endParaRPr kumimoji="0" lang="en-US" sz="1400" b="1" i="0" u="none" strike="noStrike" cap="none" normalizeH="0" baseline="0" dirty="0" smtClean="0">
                        <a:ln>
                          <a:noFill/>
                        </a:ln>
                        <a:solidFill>
                          <a:schemeClr val="tx1"/>
                        </a:solidFill>
                        <a:effectLst/>
                        <a:latin typeface="+mn-lt"/>
                        <a:ea typeface="ＭＳ Ｐゴシック" pitchFamily="34" charset="-128"/>
                        <a:cs typeface="Calibri" pitchFamily="34" charset="0"/>
                      </a:endParaRPr>
                    </a:p>
                  </a:txBody>
                  <a:tcPr marL="91442" marR="91442" marT="45704" marB="45704" horzOverflow="overflow">
                    <a:lnL>
                      <a:noFill/>
                    </a:lnL>
                    <a:lnR w="9525" cap="flat" cmpd="sng" algn="ctr">
                      <a:solidFill>
                        <a:srgbClr val="66AEC7"/>
                      </a:solidFill>
                      <a:prstDash val="solid"/>
                      <a:round/>
                      <a:headEnd type="none" w="med" len="med"/>
                      <a:tailEnd type="none" w="med" len="med"/>
                    </a:lnR>
                    <a:lnT w="9525" cap="flat" cmpd="sng" algn="ctr">
                      <a:solidFill>
                        <a:srgbClr val="66AEC7"/>
                      </a:solidFill>
                      <a:prstDash val="solid"/>
                      <a:round/>
                      <a:headEnd type="none" w="med" len="med"/>
                      <a:tailEnd type="none" w="med" len="med"/>
                    </a:lnT>
                    <a:lnB w="9525" cap="flat" cmpd="sng" algn="ctr">
                      <a:solidFill>
                        <a:srgbClr val="66AEC7"/>
                      </a:solidFill>
                      <a:prstDash val="solid"/>
                      <a:round/>
                      <a:headEnd type="none" w="med" len="med"/>
                      <a:tailEnd type="none" w="med" len="med"/>
                    </a:lnB>
                    <a:lnTlToBr>
                      <a:noFill/>
                    </a:lnTlToBr>
                    <a:lnBlToTr>
                      <a:noFill/>
                    </a:lnBlToTr>
                    <a:solidFill>
                      <a:srgbClr val="6BB1C9"/>
                    </a:solidFill>
                  </a:tcPr>
                </a:tc>
                <a:tc hMerge="1">
                  <a:txBody>
                    <a:bodyPr/>
                    <a:lstStyle/>
                    <a:p>
                      <a:endParaRPr lang="en-US"/>
                    </a:p>
                  </a:txBody>
                  <a:tcPr/>
                </a:tc>
              </a:tr>
              <a:tr h="183491">
                <a:tc v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mn-lt"/>
                          <a:ea typeface="ＭＳ Ｐゴシック" pitchFamily="34" charset="-128"/>
                          <a:cs typeface="Calibri" pitchFamily="34" charset="0"/>
                        </a:rPr>
                        <a:t>Personnel</a:t>
                      </a:r>
                    </a:p>
                  </a:txBody>
                  <a:tcPr marL="91442" marR="91442" marT="45704" marB="45704" anchor="ctr" horzOverflow="overflow">
                    <a:lnL>
                      <a:noFill/>
                    </a:lnL>
                    <a:lnR>
                      <a:noFill/>
                    </a:lnR>
                    <a:lnT w="9525" cap="flat" cmpd="sng" algn="ctr">
                      <a:solidFill>
                        <a:srgbClr val="66AEC7"/>
                      </a:solidFill>
                      <a:prstDash val="solid"/>
                      <a:round/>
                      <a:headEnd type="none" w="med" len="med"/>
                      <a:tailEnd type="none" w="med" len="med"/>
                    </a:lnT>
                    <a:lnB w="9525" cap="flat" cmpd="sng" algn="ctr">
                      <a:solidFill>
                        <a:srgbClr val="66AEC7"/>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mn-lt"/>
                          <a:ea typeface="ＭＳ Ｐゴシック" pitchFamily="34" charset="-128"/>
                          <a:cs typeface="Calibri" pitchFamily="34" charset="0"/>
                        </a:rPr>
                        <a:t>Non-Personnel</a:t>
                      </a:r>
                    </a:p>
                  </a:txBody>
                  <a:tcPr marL="91442" marR="91442" marT="45704" marB="45704" anchor="ctr" horzOverflow="overflow">
                    <a:lnL>
                      <a:noFill/>
                    </a:lnL>
                    <a:lnR w="9525" cap="flat" cmpd="sng" algn="ctr">
                      <a:solidFill>
                        <a:srgbClr val="66AEC7"/>
                      </a:solidFill>
                      <a:prstDash val="solid"/>
                      <a:round/>
                      <a:headEnd type="none" w="med" len="med"/>
                      <a:tailEnd type="none" w="med" len="med"/>
                    </a:lnR>
                    <a:lnT w="9525" cap="flat" cmpd="sng" algn="ctr">
                      <a:solidFill>
                        <a:srgbClr val="66AEC7"/>
                      </a:solidFill>
                      <a:prstDash val="solid"/>
                      <a:round/>
                      <a:headEnd type="none" w="med" len="med"/>
                      <a:tailEnd type="none" w="med" len="med"/>
                    </a:lnT>
                    <a:lnB w="9525" cap="flat" cmpd="sng" algn="ctr">
                      <a:solidFill>
                        <a:srgbClr val="66AEC7"/>
                      </a:solidFill>
                      <a:prstDash val="solid"/>
                      <a:round/>
                      <a:headEnd type="none" w="med" len="med"/>
                      <a:tailEnd type="none" w="med" len="med"/>
                    </a:lnB>
                    <a:lnTlToBr>
                      <a:noFill/>
                    </a:lnTlToBr>
                    <a:lnBlToTr>
                      <a:noFill/>
                    </a:lnBlToTr>
                    <a:noFill/>
                  </a:tcPr>
                </a:tc>
              </a:tr>
              <a:tr h="214076">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mn-lt"/>
                          <a:ea typeface="ＭＳ Ｐゴシック" pitchFamily="34" charset="-128"/>
                          <a:cs typeface="Calibri" pitchFamily="34" charset="0"/>
                        </a:rPr>
                        <a:t>FY17  Budget</a:t>
                      </a:r>
                    </a:p>
                  </a:txBody>
                  <a:tcPr marL="91442" marR="91442" marT="45704" marB="45704" anchor="ctr" horzOverflow="overflow">
                    <a:lnL w="9525" cap="flat" cmpd="sng" algn="ctr">
                      <a:solidFill>
                        <a:srgbClr val="66AEC7"/>
                      </a:solidFill>
                      <a:prstDash val="solid"/>
                      <a:round/>
                      <a:headEnd type="none" w="med" len="med"/>
                      <a:tailEnd type="none" w="med" len="med"/>
                    </a:lnL>
                    <a:lnR>
                      <a:noFill/>
                    </a:lnR>
                    <a:lnT>
                      <a:noFill/>
                    </a:lnT>
                    <a:lnB w="9525" cap="flat" cmpd="sng" algn="ctr">
                      <a:solidFill>
                        <a:srgbClr val="66AEC7"/>
                      </a:solidFill>
                      <a:prstDash val="solid"/>
                      <a:round/>
                      <a:headEnd type="none" w="med" len="med"/>
                      <a:tailEnd type="none" w="med" len="med"/>
                    </a:lnB>
                    <a:lnTlToBr>
                      <a:noFill/>
                    </a:lnTlToBr>
                    <a:lnBlToTr>
                      <a:noFill/>
                    </a:lnBlToTr>
                    <a:noFill/>
                  </a:tcPr>
                </a:tc>
                <a:tc>
                  <a:txBody>
                    <a:bodyPr/>
                    <a:lstStyle/>
                    <a:p>
                      <a:pPr algn="ctr"/>
                      <a:r>
                        <a:rPr lang="en-US" sz="1400" dirty="0" smtClean="0">
                          <a:latin typeface="+mn-lt"/>
                        </a:rPr>
                        <a:t>$118.4</a:t>
                      </a:r>
                      <a:endParaRPr lang="en-US" sz="1400" b="0" dirty="0">
                        <a:solidFill>
                          <a:schemeClr val="tx1"/>
                        </a:solidFill>
                        <a:latin typeface="+mn-lt"/>
                      </a:endParaRPr>
                    </a:p>
                  </a:txBody>
                  <a:tcPr marL="91430" marR="91430" marT="45695" marB="45695">
                    <a:lnL>
                      <a:noFill/>
                    </a:lnL>
                    <a:lnR>
                      <a:noFill/>
                    </a:lnR>
                    <a:lnT w="9525" cap="flat" cmpd="sng" algn="ctr">
                      <a:solidFill>
                        <a:srgbClr val="66AEC7"/>
                      </a:solidFill>
                      <a:prstDash val="solid"/>
                      <a:round/>
                      <a:headEnd type="none" w="med" len="med"/>
                      <a:tailEnd type="none" w="med" len="med"/>
                    </a:lnT>
                    <a:lnB w="9525" cap="flat" cmpd="sng" algn="ctr">
                      <a:solidFill>
                        <a:srgbClr val="66AEC7"/>
                      </a:solidFill>
                      <a:prstDash val="solid"/>
                      <a:round/>
                      <a:headEnd type="none" w="med" len="med"/>
                      <a:tailEnd type="none" w="med" len="med"/>
                    </a:lnB>
                    <a:lnTlToBr>
                      <a:noFill/>
                    </a:lnTlToBr>
                    <a:lnBlToTr>
                      <a:noFill/>
                    </a:lnBlToTr>
                    <a:noFill/>
                  </a:tcPr>
                </a:tc>
                <a:tc>
                  <a:txBody>
                    <a:bodyPr/>
                    <a:lstStyle/>
                    <a:p>
                      <a:pPr algn="ctr"/>
                      <a:r>
                        <a:rPr lang="en-US" sz="1400" dirty="0" smtClean="0">
                          <a:latin typeface="+mn-lt"/>
                        </a:rPr>
                        <a:t>$117.0</a:t>
                      </a:r>
                      <a:endParaRPr lang="en-US" sz="1400" b="0" dirty="0">
                        <a:solidFill>
                          <a:schemeClr val="tx1"/>
                        </a:solidFill>
                        <a:latin typeface="+mn-lt"/>
                      </a:endParaRPr>
                    </a:p>
                  </a:txBody>
                  <a:tcPr marL="91430" marR="91430" marT="45695" marB="45695">
                    <a:lnL>
                      <a:noFill/>
                    </a:lnL>
                    <a:lnR w="9525" cap="flat" cmpd="sng" algn="ctr">
                      <a:solidFill>
                        <a:srgbClr val="66AEC7"/>
                      </a:solidFill>
                      <a:prstDash val="solid"/>
                      <a:round/>
                      <a:headEnd type="none" w="med" len="med"/>
                      <a:tailEnd type="none" w="med" len="med"/>
                    </a:lnR>
                    <a:lnT w="9525" cap="flat" cmpd="sng" algn="ctr">
                      <a:solidFill>
                        <a:srgbClr val="66AEC7"/>
                      </a:solidFill>
                      <a:prstDash val="solid"/>
                      <a:round/>
                      <a:headEnd type="none" w="med" len="med"/>
                      <a:tailEnd type="none" w="med" len="med"/>
                    </a:lnT>
                    <a:lnB w="9525" cap="flat" cmpd="sng" algn="ctr">
                      <a:solidFill>
                        <a:srgbClr val="66AEC7"/>
                      </a:solidFill>
                      <a:prstDash val="solid"/>
                      <a:round/>
                      <a:headEnd type="none" w="med" len="med"/>
                      <a:tailEnd type="none" w="med" len="med"/>
                    </a:lnB>
                    <a:lnTlToBr>
                      <a:noFill/>
                    </a:lnTlToBr>
                    <a:lnBlToTr>
                      <a:noFill/>
                    </a:lnBlToTr>
                    <a:noFill/>
                  </a:tcPr>
                </a:tc>
              </a:tr>
              <a:tr h="36700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mn-lt"/>
                          <a:ea typeface="ＭＳ Ｐゴシック" pitchFamily="34" charset="-128"/>
                          <a:cs typeface="Calibri" pitchFamily="34" charset="0"/>
                        </a:rPr>
                        <a:t>Through  3</a:t>
                      </a:r>
                      <a:r>
                        <a:rPr kumimoji="0" lang="en-US" sz="1400" b="0" i="0" u="none" strike="noStrike" cap="none" normalizeH="0" baseline="30000" dirty="0" smtClean="0">
                          <a:ln>
                            <a:noFill/>
                          </a:ln>
                          <a:solidFill>
                            <a:schemeClr val="tx1"/>
                          </a:solidFill>
                          <a:effectLst/>
                          <a:latin typeface="+mn-lt"/>
                          <a:ea typeface="ＭＳ Ｐゴシック" pitchFamily="34" charset="-128"/>
                          <a:cs typeface="Calibri" pitchFamily="34" charset="0"/>
                        </a:rPr>
                        <a:t>rd</a:t>
                      </a:r>
                      <a:r>
                        <a:rPr kumimoji="0" lang="en-US" sz="1400" b="0" i="0" u="none" strike="noStrike" cap="none" normalizeH="0" baseline="0" dirty="0" smtClean="0">
                          <a:ln>
                            <a:noFill/>
                          </a:ln>
                          <a:solidFill>
                            <a:schemeClr val="tx1"/>
                          </a:solidFill>
                          <a:effectLst/>
                          <a:latin typeface="+mn-lt"/>
                          <a:ea typeface="ＭＳ Ｐゴシック" pitchFamily="34" charset="-128"/>
                          <a:cs typeface="Calibri" pitchFamily="34" charset="0"/>
                        </a:rPr>
                        <a:t> QTR of FY17</a:t>
                      </a:r>
                    </a:p>
                  </a:txBody>
                  <a:tcPr marL="91442" marR="91442" marT="45704" marB="45704" anchor="ctr" horzOverflow="overflow">
                    <a:lnL w="9525" cap="flat" cmpd="sng" algn="ctr">
                      <a:solidFill>
                        <a:srgbClr val="66AEC7"/>
                      </a:solidFill>
                      <a:prstDash val="solid"/>
                      <a:round/>
                      <a:headEnd type="none" w="med" len="med"/>
                      <a:tailEnd type="none" w="med" len="med"/>
                    </a:lnL>
                    <a:lnR>
                      <a:noFill/>
                    </a:lnR>
                    <a:lnT w="9525" cap="flat" cmpd="sng" algn="ctr">
                      <a:solidFill>
                        <a:srgbClr val="66AEC7"/>
                      </a:solidFill>
                      <a:prstDash val="solid"/>
                      <a:round/>
                      <a:headEnd type="none" w="med" len="med"/>
                      <a:tailEnd type="none" w="med" len="med"/>
                    </a:lnT>
                    <a:lnB w="9525" cap="flat" cmpd="sng" algn="ctr">
                      <a:solidFill>
                        <a:srgbClr val="66AEC7"/>
                      </a:solidFill>
                      <a:prstDash val="solid"/>
                      <a:round/>
                      <a:headEnd type="none" w="med" len="med"/>
                      <a:tailEnd type="none" w="med" len="med"/>
                    </a:lnB>
                    <a:lnTlToBr>
                      <a:noFill/>
                    </a:lnTlToBr>
                    <a:lnBlToTr>
                      <a:noFill/>
                    </a:lnBlToTr>
                    <a:noFill/>
                  </a:tcPr>
                </a:tc>
                <a:tc>
                  <a:txBody>
                    <a:bodyPr/>
                    <a:lstStyle/>
                    <a:p>
                      <a:pPr algn="ctr"/>
                      <a:r>
                        <a:rPr lang="en-US" sz="1400" dirty="0" smtClean="0">
                          <a:latin typeface="+mn-lt"/>
                        </a:rPr>
                        <a:t>$82.2</a:t>
                      </a:r>
                      <a:endParaRPr lang="en-US" sz="1400" b="1" dirty="0">
                        <a:solidFill>
                          <a:schemeClr val="tx1"/>
                        </a:solidFill>
                        <a:latin typeface="+mn-lt"/>
                      </a:endParaRPr>
                    </a:p>
                  </a:txBody>
                  <a:tcPr marL="91430" marR="91430" marT="45695" marB="45695">
                    <a:lnL>
                      <a:noFill/>
                    </a:lnL>
                    <a:lnR>
                      <a:noFill/>
                    </a:lnR>
                    <a:lnT w="9525" cap="flat" cmpd="sng" algn="ctr">
                      <a:solidFill>
                        <a:srgbClr val="66AEC7"/>
                      </a:solidFill>
                      <a:prstDash val="solid"/>
                      <a:round/>
                      <a:headEnd type="none" w="med" len="med"/>
                      <a:tailEnd type="none" w="med" len="med"/>
                    </a:lnT>
                    <a:lnB w="9525" cap="flat" cmpd="sng" algn="ctr">
                      <a:solidFill>
                        <a:srgbClr val="66AEC7"/>
                      </a:solidFill>
                      <a:prstDash val="solid"/>
                      <a:round/>
                      <a:headEnd type="none" w="med" len="med"/>
                      <a:tailEnd type="none" w="med" len="med"/>
                    </a:lnB>
                    <a:lnTlToBr>
                      <a:noFill/>
                    </a:lnTlToBr>
                    <a:lnBlToTr>
                      <a:noFill/>
                    </a:lnBlToTr>
                    <a:noFill/>
                  </a:tcPr>
                </a:tc>
                <a:tc>
                  <a:txBody>
                    <a:bodyPr/>
                    <a:lstStyle/>
                    <a:p>
                      <a:pPr algn="ctr"/>
                      <a:r>
                        <a:rPr lang="en-US" sz="1400" dirty="0" smtClean="0">
                          <a:latin typeface="+mn-lt"/>
                        </a:rPr>
                        <a:t>$66.6</a:t>
                      </a:r>
                      <a:endParaRPr lang="en-US" sz="1400" b="1" dirty="0">
                        <a:solidFill>
                          <a:schemeClr val="tx1"/>
                        </a:solidFill>
                        <a:latin typeface="+mn-lt"/>
                      </a:endParaRPr>
                    </a:p>
                  </a:txBody>
                  <a:tcPr marL="91430" marR="91430" marT="45695" marB="45695">
                    <a:lnL>
                      <a:noFill/>
                    </a:lnL>
                    <a:lnR w="9525" cap="flat" cmpd="sng" algn="ctr">
                      <a:solidFill>
                        <a:srgbClr val="66AEC7"/>
                      </a:solidFill>
                      <a:prstDash val="solid"/>
                      <a:round/>
                      <a:headEnd type="none" w="med" len="med"/>
                      <a:tailEnd type="none" w="med" len="med"/>
                    </a:lnR>
                    <a:lnT w="9525" cap="flat" cmpd="sng" algn="ctr">
                      <a:solidFill>
                        <a:srgbClr val="66AEC7"/>
                      </a:solidFill>
                      <a:prstDash val="solid"/>
                      <a:round/>
                      <a:headEnd type="none" w="med" len="med"/>
                      <a:tailEnd type="none" w="med" len="med"/>
                    </a:lnT>
                    <a:lnB w="9525" cap="flat" cmpd="sng" algn="ctr">
                      <a:solidFill>
                        <a:srgbClr val="66AEC7"/>
                      </a:solidFill>
                      <a:prstDash val="solid"/>
                      <a:round/>
                      <a:headEnd type="none" w="med" len="med"/>
                      <a:tailEnd type="none" w="med" len="med"/>
                    </a:lnB>
                    <a:lnTlToBr>
                      <a:noFill/>
                    </a:lnTlToBr>
                    <a:lnBlToTr>
                      <a:noFill/>
                    </a:lnBlToTr>
                    <a:noFill/>
                  </a:tcPr>
                </a:tc>
              </a:tr>
              <a:tr h="214076">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mn-lt"/>
                          <a:ea typeface="ＭＳ Ｐゴシック" pitchFamily="34" charset="-128"/>
                          <a:cs typeface="Calibri" pitchFamily="34" charset="0"/>
                        </a:rPr>
                        <a:t>% Spent</a:t>
                      </a:r>
                    </a:p>
                  </a:txBody>
                  <a:tcPr marL="91442" marR="91442" marT="45704" marB="45704" anchor="ctr" horzOverflow="overflow">
                    <a:lnL w="9525" cap="flat" cmpd="sng" algn="ctr">
                      <a:solidFill>
                        <a:srgbClr val="66AEC7"/>
                      </a:solidFill>
                      <a:prstDash val="solid"/>
                      <a:round/>
                      <a:headEnd type="none" w="med" len="med"/>
                      <a:tailEnd type="none" w="med" len="med"/>
                    </a:lnL>
                    <a:lnR>
                      <a:noFill/>
                    </a:lnR>
                    <a:lnT w="9525" cap="flat" cmpd="sng" algn="ctr">
                      <a:solidFill>
                        <a:srgbClr val="66AEC7"/>
                      </a:solidFill>
                      <a:prstDash val="solid"/>
                      <a:round/>
                      <a:headEnd type="none" w="med" len="med"/>
                      <a:tailEnd type="none" w="med" len="med"/>
                    </a:lnT>
                    <a:lnB w="9525" cap="flat" cmpd="sng" algn="ctr">
                      <a:solidFill>
                        <a:srgbClr val="66AEC7"/>
                      </a:solidFill>
                      <a:prstDash val="solid"/>
                      <a:round/>
                      <a:headEnd type="none" w="med" len="med"/>
                      <a:tailEnd type="none" w="med" len="med"/>
                    </a:lnB>
                    <a:lnTlToBr>
                      <a:noFill/>
                    </a:lnTlToBr>
                    <a:lnBlToTr>
                      <a:noFill/>
                    </a:lnBlToTr>
                    <a:noFill/>
                  </a:tcPr>
                </a:tc>
                <a:tc>
                  <a:txBody>
                    <a:bodyPr/>
                    <a:lstStyle/>
                    <a:p>
                      <a:pPr algn="ctr"/>
                      <a:r>
                        <a:rPr lang="en-US" sz="1400" b="1" dirty="0" smtClean="0">
                          <a:latin typeface="+mn-lt"/>
                        </a:rPr>
                        <a:t>69.4%</a:t>
                      </a:r>
                      <a:endParaRPr lang="en-US" sz="1400" b="1" dirty="0">
                        <a:solidFill>
                          <a:schemeClr val="tx1"/>
                        </a:solidFill>
                        <a:latin typeface="+mn-lt"/>
                      </a:endParaRPr>
                    </a:p>
                  </a:txBody>
                  <a:tcPr marL="91430" marR="91430" marT="45695" marB="45695">
                    <a:lnL>
                      <a:noFill/>
                    </a:lnL>
                    <a:lnR>
                      <a:noFill/>
                    </a:lnR>
                    <a:lnT w="9525" cap="flat" cmpd="sng" algn="ctr">
                      <a:solidFill>
                        <a:srgbClr val="66AEC7"/>
                      </a:solidFill>
                      <a:prstDash val="solid"/>
                      <a:round/>
                      <a:headEnd type="none" w="med" len="med"/>
                      <a:tailEnd type="none" w="med" len="med"/>
                    </a:lnT>
                    <a:lnB w="9525" cap="flat" cmpd="sng" algn="ctr">
                      <a:solidFill>
                        <a:srgbClr val="66AEC7"/>
                      </a:solidFill>
                      <a:prstDash val="solid"/>
                      <a:round/>
                      <a:headEnd type="none" w="med" len="med"/>
                      <a:tailEnd type="none" w="med" len="med"/>
                    </a:lnB>
                    <a:lnTlToBr>
                      <a:noFill/>
                    </a:lnTlToBr>
                    <a:lnBlToTr>
                      <a:noFill/>
                    </a:lnBlToTr>
                    <a:noFill/>
                  </a:tcPr>
                </a:tc>
                <a:tc>
                  <a:txBody>
                    <a:bodyPr/>
                    <a:lstStyle/>
                    <a:p>
                      <a:pPr algn="ctr"/>
                      <a:r>
                        <a:rPr lang="en-US" sz="1400" b="1" dirty="0" smtClean="0">
                          <a:latin typeface="+mn-lt"/>
                        </a:rPr>
                        <a:t>56.9%</a:t>
                      </a:r>
                      <a:endParaRPr lang="en-US" sz="1400" b="1" dirty="0">
                        <a:solidFill>
                          <a:schemeClr val="tx1"/>
                        </a:solidFill>
                        <a:latin typeface="+mn-lt"/>
                      </a:endParaRPr>
                    </a:p>
                  </a:txBody>
                  <a:tcPr marL="91430" marR="91430" marT="45695" marB="45695">
                    <a:lnL>
                      <a:noFill/>
                    </a:lnL>
                    <a:lnR w="9525" cap="flat" cmpd="sng" algn="ctr">
                      <a:solidFill>
                        <a:srgbClr val="66AEC7"/>
                      </a:solidFill>
                      <a:prstDash val="solid"/>
                      <a:round/>
                      <a:headEnd type="none" w="med" len="med"/>
                      <a:tailEnd type="none" w="med" len="med"/>
                    </a:lnR>
                    <a:lnT w="9525" cap="flat" cmpd="sng" algn="ctr">
                      <a:solidFill>
                        <a:srgbClr val="66AEC7"/>
                      </a:solidFill>
                      <a:prstDash val="solid"/>
                      <a:round/>
                      <a:headEnd type="none" w="med" len="med"/>
                      <a:tailEnd type="none" w="med" len="med"/>
                    </a:lnT>
                    <a:lnB w="9525" cap="flat" cmpd="sng" algn="ctr">
                      <a:solidFill>
                        <a:srgbClr val="66AEC7"/>
                      </a:solidFill>
                      <a:prstDash val="solid"/>
                      <a:round/>
                      <a:headEnd type="none" w="med" len="med"/>
                      <a:tailEnd type="none" w="med" len="med"/>
                    </a:lnB>
                    <a:lnTlToBr>
                      <a:noFill/>
                    </a:lnTlToBr>
                    <a:lnBlToTr>
                      <a:noFill/>
                    </a:lnBlToTr>
                    <a:noFill/>
                  </a:tcPr>
                </a:tc>
              </a:tr>
            </a:tbl>
          </a:graphicData>
        </a:graphic>
      </p:graphicFrame>
      <p:sp>
        <p:nvSpPr>
          <p:cNvPr id="22" name="Title 1"/>
          <p:cNvSpPr>
            <a:spLocks noGrp="1"/>
          </p:cNvSpPr>
          <p:nvPr>
            <p:ph type="title"/>
          </p:nvPr>
        </p:nvSpPr>
        <p:spPr>
          <a:xfrm>
            <a:off x="457200" y="394766"/>
            <a:ext cx="7065697" cy="824434"/>
          </a:xfrm>
        </p:spPr>
        <p:txBody>
          <a:bodyPr>
            <a:noAutofit/>
          </a:bodyPr>
          <a:lstStyle/>
          <a:p>
            <a:r>
              <a:rPr lang="en-US" dirty="0" smtClean="0"/>
              <a:t>FY 2017 Budget</a:t>
            </a:r>
            <a:endParaRPr lang="en-US" dirty="0"/>
          </a:p>
        </p:txBody>
      </p:sp>
      <p:sp>
        <p:nvSpPr>
          <p:cNvPr id="2" name="TextBox 1"/>
          <p:cNvSpPr txBox="1"/>
          <p:nvPr/>
        </p:nvSpPr>
        <p:spPr>
          <a:xfrm>
            <a:off x="351778" y="4043204"/>
            <a:ext cx="4068682" cy="553998"/>
          </a:xfrm>
          <a:prstGeom prst="rect">
            <a:avLst/>
          </a:prstGeom>
          <a:noFill/>
        </p:spPr>
        <p:txBody>
          <a:bodyPr wrap="square" rtlCol="0">
            <a:spAutoFit/>
          </a:bodyPr>
          <a:lstStyle/>
          <a:p>
            <a:pPr marL="171450" indent="-171450" defTabSz="457200">
              <a:buFont typeface="Arial"/>
              <a:buChar char="•"/>
            </a:pPr>
            <a:r>
              <a:rPr lang="en-US" sz="1000" dirty="0">
                <a:solidFill>
                  <a:prstClr val="black"/>
                </a:solidFill>
              </a:rPr>
              <a:t>IJ Revenue</a:t>
            </a:r>
          </a:p>
          <a:p>
            <a:pPr marL="171450" indent="-171450" defTabSz="457200">
              <a:buFont typeface="Arial"/>
              <a:buChar char="•"/>
            </a:pPr>
            <a:r>
              <a:rPr lang="en-US" sz="1000" dirty="0">
                <a:solidFill>
                  <a:prstClr val="black"/>
                </a:solidFill>
              </a:rPr>
              <a:t>Fees/Services (tap meter sales, </a:t>
            </a:r>
            <a:r>
              <a:rPr lang="en-US" sz="1000" dirty="0" err="1">
                <a:solidFill>
                  <a:prstClr val="black"/>
                </a:solidFill>
              </a:rPr>
              <a:t>stormwater</a:t>
            </a:r>
            <a:r>
              <a:rPr lang="en-US" sz="1000" dirty="0">
                <a:solidFill>
                  <a:prstClr val="black"/>
                </a:solidFill>
              </a:rPr>
              <a:t> charges interest earnings, administrative services – Fulton County</a:t>
            </a:r>
          </a:p>
        </p:txBody>
      </p:sp>
      <p:sp>
        <p:nvSpPr>
          <p:cNvPr id="11" name="TextBox 10"/>
          <p:cNvSpPr txBox="1"/>
          <p:nvPr/>
        </p:nvSpPr>
        <p:spPr>
          <a:xfrm>
            <a:off x="4724400" y="4043204"/>
            <a:ext cx="4310870" cy="553998"/>
          </a:xfrm>
          <a:prstGeom prst="rect">
            <a:avLst/>
          </a:prstGeom>
          <a:noFill/>
        </p:spPr>
        <p:txBody>
          <a:bodyPr wrap="square" rtlCol="0">
            <a:spAutoFit/>
          </a:bodyPr>
          <a:lstStyle/>
          <a:p>
            <a:pPr marL="171450" indent="-171450" defTabSz="457200">
              <a:buFont typeface="Arial"/>
              <a:buChar char="•"/>
            </a:pPr>
            <a:r>
              <a:rPr lang="en-US" sz="1000" dirty="0">
                <a:solidFill>
                  <a:prstClr val="black"/>
                </a:solidFill>
              </a:rPr>
              <a:t>Other City Departments</a:t>
            </a:r>
          </a:p>
          <a:p>
            <a:pPr marL="171450" indent="-171450" defTabSz="457200">
              <a:buFont typeface="Arial"/>
              <a:buChar char="•"/>
            </a:pPr>
            <a:r>
              <a:rPr lang="en-US" sz="1000" dirty="0">
                <a:solidFill>
                  <a:prstClr val="black"/>
                </a:solidFill>
              </a:rPr>
              <a:t>Non-Departmental (indirect costs, PILOT/franchise fees, OPEB, GEFA payments/reserve, bad debt reserve, fund-wide reserve)</a:t>
            </a:r>
          </a:p>
        </p:txBody>
      </p:sp>
      <p:sp>
        <p:nvSpPr>
          <p:cNvPr id="13" name="TextBox 12"/>
          <p:cNvSpPr txBox="1"/>
          <p:nvPr/>
        </p:nvSpPr>
        <p:spPr>
          <a:xfrm>
            <a:off x="0" y="0"/>
            <a:ext cx="3136605" cy="369332"/>
          </a:xfrm>
          <a:prstGeom prst="rect">
            <a:avLst/>
          </a:prstGeom>
          <a:noFill/>
        </p:spPr>
        <p:txBody>
          <a:bodyPr wrap="square" rtlCol="0">
            <a:spAutoFit/>
          </a:bodyPr>
          <a:lstStyle/>
          <a:p>
            <a:pPr defTabSz="457200"/>
            <a:r>
              <a:rPr lang="en-US" b="1" dirty="0">
                <a:solidFill>
                  <a:prstClr val="white"/>
                </a:solidFill>
              </a:rPr>
              <a:t>Financial </a:t>
            </a:r>
            <a:r>
              <a:rPr lang="en-US" b="1" dirty="0" smtClean="0">
                <a:solidFill>
                  <a:prstClr val="white"/>
                </a:solidFill>
              </a:rPr>
              <a:t>Resilience</a:t>
            </a:r>
            <a:endParaRPr lang="en-US" b="1" dirty="0">
              <a:solidFill>
                <a:prstClr val="white"/>
              </a:solidFill>
            </a:endParaRPr>
          </a:p>
        </p:txBody>
      </p:sp>
    </p:spTree>
    <p:extLst>
      <p:ext uri="{BB962C8B-B14F-4D97-AF65-F5344CB8AC3E}">
        <p14:creationId xmlns:p14="http://schemas.microsoft.com/office/powerpoint/2010/main" val="11857538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Large Metered Water Accounts</a:t>
            </a:r>
            <a:endParaRPr lang="en-US" sz="28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022131899"/>
              </p:ext>
            </p:extLst>
          </p:nvPr>
        </p:nvGraphicFramePr>
        <p:xfrm>
          <a:off x="457199" y="1790901"/>
          <a:ext cx="3083443" cy="4244155"/>
        </p:xfrm>
        <a:graphic>
          <a:graphicData uri="http://schemas.openxmlformats.org/drawingml/2006/table">
            <a:tbl>
              <a:tblPr firstRow="1" bandRow="1">
                <a:tableStyleId>{5DA37D80-6434-44D0-A028-1B22A696006F}</a:tableStyleId>
              </a:tblPr>
              <a:tblGrid>
                <a:gridCol w="2126513"/>
                <a:gridCol w="956930"/>
              </a:tblGrid>
              <a:tr h="439644">
                <a:tc>
                  <a:txBody>
                    <a:bodyPr/>
                    <a:lstStyle/>
                    <a:p>
                      <a:pPr algn="ctr"/>
                      <a:r>
                        <a:rPr lang="en-US" dirty="0" smtClean="0"/>
                        <a:t>Metric</a:t>
                      </a:r>
                      <a:endParaRPr lang="en-US" dirty="0"/>
                    </a:p>
                  </a:txBody>
                  <a:tcPr/>
                </a:tc>
                <a:tc>
                  <a:txBody>
                    <a:bodyPr/>
                    <a:lstStyle/>
                    <a:p>
                      <a:pPr algn="ctr"/>
                      <a:r>
                        <a:rPr lang="en-US" dirty="0" smtClean="0"/>
                        <a:t>Total</a:t>
                      </a:r>
                      <a:endParaRPr lang="en-US" dirty="0"/>
                    </a:p>
                  </a:txBody>
                  <a:tcPr/>
                </a:tc>
              </a:tr>
              <a:tr h="693424">
                <a:tc>
                  <a:txBody>
                    <a:bodyPr/>
                    <a:lstStyle/>
                    <a:p>
                      <a:r>
                        <a:rPr lang="en-US" dirty="0" smtClean="0"/>
                        <a:t>Large water meters in system</a:t>
                      </a:r>
                    </a:p>
                  </a:txBody>
                  <a:tcPr/>
                </a:tc>
                <a:tc>
                  <a:txBody>
                    <a:bodyPr/>
                    <a:lstStyle/>
                    <a:p>
                      <a:pPr algn="ctr"/>
                      <a:r>
                        <a:rPr lang="en-US" dirty="0" smtClean="0"/>
                        <a:t>3,249</a:t>
                      </a:r>
                      <a:endParaRPr lang="en-US" dirty="0"/>
                    </a:p>
                  </a:txBody>
                  <a:tcPr anchor="ctr"/>
                </a:tc>
              </a:tr>
              <a:tr h="959705">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Active large metered water accounts</a:t>
                      </a:r>
                    </a:p>
                  </a:txBody>
                  <a:tcPr/>
                </a:tc>
                <a:tc>
                  <a:txBody>
                    <a:bodyPr/>
                    <a:lstStyle/>
                    <a:p>
                      <a:pPr algn="ctr"/>
                      <a:r>
                        <a:rPr lang="en-US" dirty="0" smtClean="0"/>
                        <a:t>2,664</a:t>
                      </a:r>
                      <a:endParaRPr lang="en-US" dirty="0"/>
                    </a:p>
                  </a:txBody>
                  <a:tcPr anchor="ctr"/>
                </a:tc>
              </a:tr>
              <a:tr h="688342">
                <a:tc>
                  <a:txBody>
                    <a:bodyPr/>
                    <a:lstStyle/>
                    <a:p>
                      <a:r>
                        <a:rPr lang="en-US" dirty="0" smtClean="0"/>
                        <a:t>Large meter</a:t>
                      </a:r>
                      <a:r>
                        <a:rPr lang="en-US" baseline="0" dirty="0" smtClean="0"/>
                        <a:t> repairs (Jan-Mar)</a:t>
                      </a:r>
                      <a:endParaRPr lang="en-US" dirty="0"/>
                    </a:p>
                  </a:txBody>
                  <a:tcPr/>
                </a:tc>
                <a:tc>
                  <a:txBody>
                    <a:bodyPr/>
                    <a:lstStyle/>
                    <a:p>
                      <a:pPr algn="ctr"/>
                      <a:r>
                        <a:rPr lang="en-US" dirty="0" smtClean="0"/>
                        <a:t>318</a:t>
                      </a:r>
                      <a:endParaRPr lang="en-US" dirty="0"/>
                    </a:p>
                  </a:txBody>
                  <a:tcPr anchor="ctr"/>
                </a:tc>
              </a:tr>
              <a:tr h="439644">
                <a:tc>
                  <a:txBody>
                    <a:bodyPr/>
                    <a:lstStyle/>
                    <a:p>
                      <a:r>
                        <a:rPr lang="en-US" dirty="0" smtClean="0"/>
                        <a:t>Number</a:t>
                      </a:r>
                      <a:r>
                        <a:rPr lang="en-US" baseline="0" dirty="0" smtClean="0"/>
                        <a:t> of large metered accounts investigated for no sewer</a:t>
                      </a:r>
                      <a:endParaRPr lang="en-US" dirty="0"/>
                    </a:p>
                  </a:txBody>
                  <a:tcPr/>
                </a:tc>
                <a:tc>
                  <a:txBody>
                    <a:bodyPr/>
                    <a:lstStyle/>
                    <a:p>
                      <a:pPr algn="ctr"/>
                      <a:r>
                        <a:rPr lang="en-US" dirty="0" smtClean="0"/>
                        <a:t>132</a:t>
                      </a:r>
                      <a:endParaRPr lang="en-US" dirty="0"/>
                    </a:p>
                  </a:txBody>
                  <a:tcPr anchor="ctr"/>
                </a:tc>
              </a:tr>
            </a:tbl>
          </a:graphicData>
        </a:graphic>
      </p:graphicFrame>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1676400"/>
            <a:ext cx="4743450" cy="461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53006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FY17 Service Revenues</a:t>
            </a:r>
            <a:endParaRPr lang="en-US" dirty="0"/>
          </a:p>
        </p:txBody>
      </p:sp>
      <p:graphicFrame>
        <p:nvGraphicFramePr>
          <p:cNvPr id="4" name="Chart 3"/>
          <p:cNvGraphicFramePr>
            <a:graphicFrameLocks/>
          </p:cNvGraphicFramePr>
          <p:nvPr>
            <p:extLst>
              <p:ext uri="{D42A27DB-BD31-4B8C-83A1-F6EECF244321}">
                <p14:modId xmlns:p14="http://schemas.microsoft.com/office/powerpoint/2010/main" val="1881994903"/>
              </p:ext>
            </p:extLst>
          </p:nvPr>
        </p:nvGraphicFramePr>
        <p:xfrm>
          <a:off x="409676" y="1527068"/>
          <a:ext cx="8229600" cy="41148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0" y="0"/>
            <a:ext cx="3136605" cy="369332"/>
          </a:xfrm>
          <a:prstGeom prst="rect">
            <a:avLst/>
          </a:prstGeom>
          <a:noFill/>
        </p:spPr>
        <p:txBody>
          <a:bodyPr wrap="square" rtlCol="0">
            <a:spAutoFit/>
          </a:bodyPr>
          <a:lstStyle/>
          <a:p>
            <a:pPr defTabSz="457200"/>
            <a:r>
              <a:rPr lang="en-US" b="1" dirty="0">
                <a:solidFill>
                  <a:prstClr val="white"/>
                </a:solidFill>
              </a:rPr>
              <a:t>Financial </a:t>
            </a:r>
            <a:r>
              <a:rPr lang="en-US" b="1" dirty="0" smtClean="0">
                <a:solidFill>
                  <a:prstClr val="white"/>
                </a:solidFill>
              </a:rPr>
              <a:t>Resilience</a:t>
            </a:r>
            <a:endParaRPr lang="en-US" b="1" dirty="0">
              <a:solidFill>
                <a:prstClr val="white"/>
              </a:solidFill>
            </a:endParaRPr>
          </a:p>
        </p:txBody>
      </p:sp>
    </p:spTree>
    <p:extLst>
      <p:ext uri="{BB962C8B-B14F-4D97-AF65-F5344CB8AC3E}">
        <p14:creationId xmlns:p14="http://schemas.microsoft.com/office/powerpoint/2010/main" val="59352507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FY17 MOST Revenues</a:t>
            </a:r>
            <a:endParaRPr lang="en-US" dirty="0"/>
          </a:p>
        </p:txBody>
      </p:sp>
      <p:graphicFrame>
        <p:nvGraphicFramePr>
          <p:cNvPr id="4" name="Chart 3"/>
          <p:cNvGraphicFramePr>
            <a:graphicFrameLocks/>
          </p:cNvGraphicFramePr>
          <p:nvPr>
            <p:extLst>
              <p:ext uri="{D42A27DB-BD31-4B8C-83A1-F6EECF244321}">
                <p14:modId xmlns:p14="http://schemas.microsoft.com/office/powerpoint/2010/main" val="1321762615"/>
              </p:ext>
            </p:extLst>
          </p:nvPr>
        </p:nvGraphicFramePr>
        <p:xfrm>
          <a:off x="304355" y="1507710"/>
          <a:ext cx="8229600" cy="41148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0" y="0"/>
            <a:ext cx="3136605" cy="369332"/>
          </a:xfrm>
          <a:prstGeom prst="rect">
            <a:avLst/>
          </a:prstGeom>
          <a:noFill/>
        </p:spPr>
        <p:txBody>
          <a:bodyPr wrap="square" rtlCol="0">
            <a:spAutoFit/>
          </a:bodyPr>
          <a:lstStyle/>
          <a:p>
            <a:pPr defTabSz="457200"/>
            <a:r>
              <a:rPr lang="en-US" b="1" dirty="0">
                <a:solidFill>
                  <a:prstClr val="white"/>
                </a:solidFill>
              </a:rPr>
              <a:t>Financial </a:t>
            </a:r>
            <a:r>
              <a:rPr lang="en-US" b="1" dirty="0" smtClean="0">
                <a:solidFill>
                  <a:prstClr val="white"/>
                </a:solidFill>
              </a:rPr>
              <a:t>Resilience</a:t>
            </a:r>
            <a:endParaRPr lang="en-US" b="1" dirty="0">
              <a:solidFill>
                <a:prstClr val="white"/>
              </a:solidFill>
            </a:endParaRPr>
          </a:p>
        </p:txBody>
      </p:sp>
    </p:spTree>
    <p:extLst>
      <p:ext uri="{BB962C8B-B14F-4D97-AF65-F5344CB8AC3E}">
        <p14:creationId xmlns:p14="http://schemas.microsoft.com/office/powerpoint/2010/main" val="47310592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883856435"/>
              </p:ext>
            </p:extLst>
          </p:nvPr>
        </p:nvGraphicFramePr>
        <p:xfrm>
          <a:off x="5410200" y="1600200"/>
          <a:ext cx="3501188" cy="4343398"/>
        </p:xfrm>
        <a:graphic>
          <a:graphicData uri="http://schemas.openxmlformats.org/drawingml/2006/table">
            <a:tbl>
              <a:tblPr>
                <a:tableStyleId>{5C22544A-7EE6-4342-B048-85BDC9FD1C3A}</a:tableStyleId>
              </a:tblPr>
              <a:tblGrid>
                <a:gridCol w="756708"/>
                <a:gridCol w="919692"/>
                <a:gridCol w="838200"/>
                <a:gridCol w="986588"/>
              </a:tblGrid>
              <a:tr h="356016">
                <a:tc gridSpan="4">
                  <a:txBody>
                    <a:bodyPr/>
                    <a:lstStyle/>
                    <a:p>
                      <a:pPr algn="ctr" fontAlgn="b"/>
                      <a:r>
                        <a:rPr lang="en-US" sz="1400" b="1" u="none" strike="noStrike" dirty="0">
                          <a:solidFill>
                            <a:schemeClr val="bg1"/>
                          </a:solidFill>
                          <a:effectLst/>
                          <a:latin typeface="+mn-lt"/>
                        </a:rPr>
                        <a:t>Fiscal Year 2017</a:t>
                      </a:r>
                      <a:endParaRPr lang="en-US" sz="1400" b="1" i="0" u="none" strike="noStrike" dirty="0">
                        <a:solidFill>
                          <a:schemeClr val="bg1"/>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7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284813">
                <a:tc rowSpan="2">
                  <a:txBody>
                    <a:bodyPr/>
                    <a:lstStyle/>
                    <a:p>
                      <a:pPr algn="ctr" fontAlgn="ctr"/>
                      <a:r>
                        <a:rPr lang="en-US" sz="1400" u="none" strike="noStrike" dirty="0">
                          <a:solidFill>
                            <a:schemeClr val="bg1"/>
                          </a:solidFill>
                          <a:effectLst/>
                          <a:latin typeface="+mn-lt"/>
                        </a:rPr>
                        <a:t>Month</a:t>
                      </a:r>
                      <a:endParaRPr lang="en-US" sz="1400" b="1" i="0" u="none" strike="noStrike" dirty="0">
                        <a:solidFill>
                          <a:schemeClr val="bg1"/>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75000"/>
                      </a:schemeClr>
                    </a:solidFill>
                  </a:tcPr>
                </a:tc>
                <a:tc gridSpan="2">
                  <a:txBody>
                    <a:bodyPr/>
                    <a:lstStyle/>
                    <a:p>
                      <a:pPr algn="ctr" fontAlgn="b"/>
                      <a:r>
                        <a:rPr lang="en-US" sz="1400" u="none" strike="noStrike" dirty="0" smtClean="0">
                          <a:solidFill>
                            <a:schemeClr val="bg1"/>
                          </a:solidFill>
                          <a:effectLst/>
                          <a:latin typeface="+mn-lt"/>
                        </a:rPr>
                        <a:t>Revenues</a:t>
                      </a:r>
                      <a:endParaRPr lang="en-US" sz="1400" b="1" i="0" u="none" strike="noStrike" dirty="0">
                        <a:solidFill>
                          <a:schemeClr val="bg1"/>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75000"/>
                      </a:schemeClr>
                    </a:solidFill>
                  </a:tcPr>
                </a:tc>
                <a:tc hMerge="1">
                  <a:txBody>
                    <a:bodyPr/>
                    <a:lstStyle/>
                    <a:p>
                      <a:endParaRPr lang="en-US"/>
                    </a:p>
                  </a:txBody>
                  <a:tcPr/>
                </a:tc>
                <a:tc>
                  <a:txBody>
                    <a:bodyPr/>
                    <a:lstStyle/>
                    <a:p>
                      <a:pPr algn="ctr" fontAlgn="b"/>
                      <a:r>
                        <a:rPr lang="en-US" sz="1400" u="none" strike="noStrike" dirty="0">
                          <a:solidFill>
                            <a:schemeClr val="bg1"/>
                          </a:solidFill>
                          <a:effectLst/>
                          <a:latin typeface="+mn-lt"/>
                        </a:rPr>
                        <a:t>Expenses</a:t>
                      </a:r>
                      <a:endParaRPr lang="en-US" sz="1400" b="1" i="0" u="none" strike="noStrike" dirty="0">
                        <a:solidFill>
                          <a:schemeClr val="bg1"/>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75000"/>
                      </a:schemeClr>
                    </a:solidFill>
                  </a:tcPr>
                </a:tc>
              </a:tr>
              <a:tr h="284813">
                <a:tc vMerge="1">
                  <a:txBody>
                    <a:bodyPr/>
                    <a:lstStyle/>
                    <a:p>
                      <a:endParaRPr lang="en-US"/>
                    </a:p>
                  </a:txBody>
                  <a:tcPr/>
                </a:tc>
                <a:tc>
                  <a:txBody>
                    <a:bodyPr/>
                    <a:lstStyle/>
                    <a:p>
                      <a:pPr algn="ctr" fontAlgn="b"/>
                      <a:r>
                        <a:rPr lang="en-US" sz="1400" u="none" strike="noStrike" dirty="0">
                          <a:solidFill>
                            <a:schemeClr val="bg1"/>
                          </a:solidFill>
                          <a:effectLst/>
                          <a:latin typeface="+mn-lt"/>
                        </a:rPr>
                        <a:t>Projected</a:t>
                      </a:r>
                      <a:endParaRPr lang="en-US" sz="1400" b="1" i="0" u="none" strike="noStrike" dirty="0">
                        <a:solidFill>
                          <a:schemeClr val="bg1"/>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75000"/>
                      </a:schemeClr>
                    </a:solidFill>
                  </a:tcPr>
                </a:tc>
                <a:tc>
                  <a:txBody>
                    <a:bodyPr/>
                    <a:lstStyle/>
                    <a:p>
                      <a:pPr algn="ctr" fontAlgn="b"/>
                      <a:r>
                        <a:rPr lang="en-US" sz="1400" u="none" strike="noStrike" dirty="0">
                          <a:solidFill>
                            <a:schemeClr val="bg1"/>
                          </a:solidFill>
                          <a:effectLst/>
                          <a:latin typeface="+mn-lt"/>
                        </a:rPr>
                        <a:t>Actual</a:t>
                      </a:r>
                      <a:endParaRPr lang="en-US" sz="1400" b="1" i="0" u="none" strike="noStrike" dirty="0">
                        <a:solidFill>
                          <a:schemeClr val="bg1"/>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75000"/>
                      </a:schemeClr>
                    </a:solidFill>
                  </a:tcPr>
                </a:tc>
                <a:tc>
                  <a:txBody>
                    <a:bodyPr/>
                    <a:lstStyle/>
                    <a:p>
                      <a:pPr algn="ctr" fontAlgn="b"/>
                      <a:r>
                        <a:rPr lang="en-US" sz="1400" u="none" strike="noStrike" dirty="0">
                          <a:solidFill>
                            <a:schemeClr val="bg1"/>
                          </a:solidFill>
                          <a:effectLst/>
                          <a:latin typeface="+mn-lt"/>
                        </a:rPr>
                        <a:t>Actual</a:t>
                      </a:r>
                      <a:endParaRPr lang="en-US" sz="1400" b="1" i="0" u="none" strike="noStrike" dirty="0">
                        <a:solidFill>
                          <a:schemeClr val="bg1"/>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75000"/>
                      </a:schemeClr>
                    </a:solidFill>
                  </a:tcPr>
                </a:tc>
              </a:tr>
              <a:tr h="284813">
                <a:tc>
                  <a:txBody>
                    <a:bodyPr/>
                    <a:lstStyle/>
                    <a:p>
                      <a:pPr algn="ctr" fontAlgn="b"/>
                      <a:r>
                        <a:rPr lang="en-US" sz="1400" u="none" strike="noStrike" dirty="0">
                          <a:effectLst/>
                          <a:latin typeface="+mn-lt"/>
                        </a:rPr>
                        <a:t>Jul '16</a:t>
                      </a:r>
                      <a:endParaRPr lang="en-US" sz="1400" b="0"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400" b="1" u="none" strike="noStrike" dirty="0">
                          <a:solidFill>
                            <a:schemeClr val="bg1">
                              <a:lumMod val="50000"/>
                            </a:schemeClr>
                          </a:solidFill>
                          <a:effectLst/>
                          <a:latin typeface="+mn-lt"/>
                        </a:rPr>
                        <a:t>$50.26 </a:t>
                      </a:r>
                      <a:endParaRPr lang="en-US" sz="1400" b="1" i="0" u="none" strike="noStrike" dirty="0">
                        <a:solidFill>
                          <a:schemeClr val="bg1">
                            <a:lumMod val="50000"/>
                          </a:schemeClr>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400" b="1" u="none" strike="noStrike" dirty="0">
                          <a:solidFill>
                            <a:schemeClr val="tx2"/>
                          </a:solidFill>
                          <a:effectLst/>
                          <a:latin typeface="+mn-lt"/>
                        </a:rPr>
                        <a:t>$52.04 </a:t>
                      </a:r>
                      <a:endParaRPr lang="en-US" sz="1400" b="1" i="0" u="none" strike="noStrike" dirty="0">
                        <a:solidFill>
                          <a:schemeClr val="tx2"/>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400" b="1" u="none" strike="noStrike" dirty="0">
                          <a:solidFill>
                            <a:schemeClr val="accent3">
                              <a:lumMod val="50000"/>
                            </a:schemeClr>
                          </a:solidFill>
                          <a:effectLst/>
                          <a:latin typeface="+mn-lt"/>
                        </a:rPr>
                        <a:t>$27.24 </a:t>
                      </a:r>
                      <a:endParaRPr lang="en-US" sz="1400" b="1" i="0" u="none" strike="noStrike" dirty="0">
                        <a:solidFill>
                          <a:schemeClr val="accent3">
                            <a:lumMod val="50000"/>
                          </a:schemeClr>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84813">
                <a:tc>
                  <a:txBody>
                    <a:bodyPr/>
                    <a:lstStyle/>
                    <a:p>
                      <a:pPr algn="ctr" fontAlgn="b"/>
                      <a:r>
                        <a:rPr lang="en-US" sz="1400" u="none" strike="noStrike">
                          <a:effectLst/>
                          <a:latin typeface="+mn-lt"/>
                        </a:rPr>
                        <a:t>Aug '16</a:t>
                      </a:r>
                      <a:endParaRPr lang="en-US" sz="1400" b="0" i="0" u="none" strike="noStrike">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400" b="1" u="none" strike="noStrike" dirty="0">
                          <a:solidFill>
                            <a:schemeClr val="bg1">
                              <a:lumMod val="50000"/>
                            </a:schemeClr>
                          </a:solidFill>
                          <a:effectLst/>
                          <a:latin typeface="+mn-lt"/>
                        </a:rPr>
                        <a:t>$102.37 </a:t>
                      </a:r>
                      <a:endParaRPr lang="en-US" sz="1400" b="1" i="0" u="none" strike="noStrike" dirty="0">
                        <a:solidFill>
                          <a:schemeClr val="bg1">
                            <a:lumMod val="50000"/>
                          </a:schemeClr>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400" b="1" u="none" strike="noStrike" dirty="0">
                          <a:solidFill>
                            <a:schemeClr val="tx2"/>
                          </a:solidFill>
                          <a:effectLst/>
                          <a:latin typeface="+mn-lt"/>
                        </a:rPr>
                        <a:t>$105.71 </a:t>
                      </a:r>
                      <a:endParaRPr lang="en-US" sz="1400" b="1" i="0" u="none" strike="noStrike" dirty="0">
                        <a:solidFill>
                          <a:schemeClr val="tx2"/>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400" b="1" u="none" strike="noStrike" dirty="0">
                          <a:solidFill>
                            <a:schemeClr val="accent3">
                              <a:lumMod val="50000"/>
                            </a:schemeClr>
                          </a:solidFill>
                          <a:effectLst/>
                          <a:latin typeface="+mn-lt"/>
                        </a:rPr>
                        <a:t>$61.64 </a:t>
                      </a:r>
                      <a:endParaRPr lang="en-US" sz="1400" b="1" i="0" u="none" strike="noStrike" dirty="0">
                        <a:solidFill>
                          <a:schemeClr val="accent3">
                            <a:lumMod val="50000"/>
                          </a:schemeClr>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84813">
                <a:tc>
                  <a:txBody>
                    <a:bodyPr/>
                    <a:lstStyle/>
                    <a:p>
                      <a:pPr algn="ctr" fontAlgn="b"/>
                      <a:r>
                        <a:rPr lang="en-US" sz="1400" u="none" strike="noStrike">
                          <a:effectLst/>
                          <a:latin typeface="+mn-lt"/>
                        </a:rPr>
                        <a:t>Sep '16</a:t>
                      </a:r>
                      <a:endParaRPr lang="en-US" sz="1400" b="0" i="0" u="none" strike="noStrike">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400" b="1" u="none" strike="noStrike" dirty="0">
                          <a:solidFill>
                            <a:schemeClr val="bg1">
                              <a:lumMod val="50000"/>
                            </a:schemeClr>
                          </a:solidFill>
                          <a:effectLst/>
                          <a:latin typeface="+mn-lt"/>
                        </a:rPr>
                        <a:t>$149.06 </a:t>
                      </a:r>
                      <a:endParaRPr lang="en-US" sz="1400" b="1" i="0" u="none" strike="noStrike" dirty="0">
                        <a:solidFill>
                          <a:schemeClr val="bg1">
                            <a:lumMod val="50000"/>
                          </a:schemeClr>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r" defTabSz="457200" rtl="0" eaLnBrk="1" fontAlgn="b" latinLnBrk="0" hangingPunct="1"/>
                      <a:r>
                        <a:rPr lang="en-US" sz="1400" b="1" u="none" strike="noStrike" kern="1200" dirty="0">
                          <a:solidFill>
                            <a:schemeClr val="tx2"/>
                          </a:solidFill>
                          <a:effectLst/>
                          <a:latin typeface="+mn-lt"/>
                          <a:ea typeface="+mn-ea"/>
                          <a:cs typeface="+mn-cs"/>
                        </a:rPr>
                        <a:t> </a:t>
                      </a:r>
                      <a:r>
                        <a:rPr lang="en-US" sz="1400" b="1" u="none" strike="noStrike" kern="1200" dirty="0" smtClean="0">
                          <a:solidFill>
                            <a:schemeClr val="tx2"/>
                          </a:solidFill>
                          <a:effectLst/>
                          <a:latin typeface="+mn-lt"/>
                          <a:ea typeface="+mn-ea"/>
                          <a:cs typeface="+mn-cs"/>
                        </a:rPr>
                        <a:t>$157.85 </a:t>
                      </a:r>
                      <a:endParaRPr lang="en-US" sz="1400" b="1" u="none" strike="noStrike" kern="1200" dirty="0">
                        <a:solidFill>
                          <a:schemeClr val="tx2"/>
                        </a:solidFill>
                        <a:effectLst/>
                        <a:latin typeface="+mn-lt"/>
                        <a:ea typeface="+mn-ea"/>
                        <a:cs typeface="+mn-c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r" defTabSz="457200" rtl="0" eaLnBrk="1" fontAlgn="b" latinLnBrk="0" hangingPunct="1"/>
                      <a:r>
                        <a:rPr lang="en-US" sz="1400" b="1" u="none" strike="noStrike" kern="1200" dirty="0">
                          <a:solidFill>
                            <a:schemeClr val="accent3">
                              <a:lumMod val="50000"/>
                            </a:schemeClr>
                          </a:solidFill>
                          <a:effectLst/>
                          <a:latin typeface="+mn-lt"/>
                          <a:ea typeface="+mn-ea"/>
                          <a:cs typeface="+mn-cs"/>
                        </a:rPr>
                        <a:t> </a:t>
                      </a:r>
                      <a:r>
                        <a:rPr lang="en-US" sz="1400" b="1" u="none" strike="noStrike" kern="1200" dirty="0" smtClean="0">
                          <a:solidFill>
                            <a:schemeClr val="accent3">
                              <a:lumMod val="50000"/>
                            </a:schemeClr>
                          </a:solidFill>
                          <a:effectLst/>
                          <a:latin typeface="+mn-lt"/>
                          <a:ea typeface="+mn-ea"/>
                          <a:cs typeface="+mn-cs"/>
                        </a:rPr>
                        <a:t>$156.50 </a:t>
                      </a:r>
                      <a:endParaRPr lang="en-US" sz="1400" b="1" u="none" strike="noStrike" kern="1200" dirty="0">
                        <a:solidFill>
                          <a:schemeClr val="accent3">
                            <a:lumMod val="50000"/>
                          </a:schemeClr>
                        </a:solidFill>
                        <a:effectLst/>
                        <a:latin typeface="+mn-lt"/>
                        <a:ea typeface="+mn-ea"/>
                        <a:cs typeface="+mn-c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84813">
                <a:tc>
                  <a:txBody>
                    <a:bodyPr/>
                    <a:lstStyle/>
                    <a:p>
                      <a:pPr algn="ctr" fontAlgn="b"/>
                      <a:r>
                        <a:rPr lang="en-US" sz="1400" u="none" strike="noStrike">
                          <a:effectLst/>
                          <a:latin typeface="+mn-lt"/>
                        </a:rPr>
                        <a:t>Oct '16</a:t>
                      </a:r>
                      <a:endParaRPr lang="en-US" sz="1400" b="0" i="0" u="none" strike="noStrike">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400" b="1" u="none" strike="noStrike" dirty="0">
                          <a:solidFill>
                            <a:schemeClr val="bg1">
                              <a:lumMod val="50000"/>
                            </a:schemeClr>
                          </a:solidFill>
                          <a:effectLst/>
                          <a:latin typeface="+mn-lt"/>
                        </a:rPr>
                        <a:t>$197.61 </a:t>
                      </a:r>
                      <a:endParaRPr lang="en-US" sz="1400" b="1" i="0" u="none" strike="noStrike" dirty="0">
                        <a:solidFill>
                          <a:schemeClr val="bg1">
                            <a:lumMod val="50000"/>
                          </a:schemeClr>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r" defTabSz="457200" rtl="0" eaLnBrk="1" fontAlgn="b" latinLnBrk="0" hangingPunct="1"/>
                      <a:r>
                        <a:rPr lang="en-US" sz="1400" b="1" u="none" strike="noStrike" kern="1200" dirty="0">
                          <a:solidFill>
                            <a:schemeClr val="tx2"/>
                          </a:solidFill>
                          <a:effectLst/>
                          <a:latin typeface="+mn-lt"/>
                          <a:ea typeface="+mn-ea"/>
                          <a:cs typeface="+mn-cs"/>
                        </a:rPr>
                        <a:t> </a:t>
                      </a:r>
                      <a:r>
                        <a:rPr lang="en-US" sz="1400" b="1" u="none" strike="noStrike" kern="1200" dirty="0" smtClean="0">
                          <a:solidFill>
                            <a:schemeClr val="tx2"/>
                          </a:solidFill>
                          <a:effectLst/>
                          <a:latin typeface="+mn-lt"/>
                          <a:ea typeface="+mn-ea"/>
                          <a:cs typeface="+mn-cs"/>
                        </a:rPr>
                        <a:t>$213.31 </a:t>
                      </a:r>
                      <a:endParaRPr lang="en-US" sz="1400" b="1" u="none" strike="noStrike" kern="1200" dirty="0">
                        <a:solidFill>
                          <a:schemeClr val="tx2"/>
                        </a:solidFill>
                        <a:effectLst/>
                        <a:latin typeface="+mn-lt"/>
                        <a:ea typeface="+mn-ea"/>
                        <a:cs typeface="+mn-c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r" defTabSz="457200" rtl="0" eaLnBrk="1" fontAlgn="b" latinLnBrk="0" hangingPunct="1"/>
                      <a:r>
                        <a:rPr lang="en-US" sz="1400" b="1" u="none" strike="noStrike" kern="1200" dirty="0">
                          <a:solidFill>
                            <a:schemeClr val="accent3">
                              <a:lumMod val="50000"/>
                            </a:schemeClr>
                          </a:solidFill>
                          <a:effectLst/>
                          <a:latin typeface="+mn-lt"/>
                          <a:ea typeface="+mn-ea"/>
                          <a:cs typeface="+mn-cs"/>
                        </a:rPr>
                        <a:t> </a:t>
                      </a:r>
                      <a:r>
                        <a:rPr lang="en-US" sz="1400" b="1" u="none" strike="noStrike" kern="1200" dirty="0" smtClean="0">
                          <a:solidFill>
                            <a:schemeClr val="accent3">
                              <a:lumMod val="50000"/>
                            </a:schemeClr>
                          </a:solidFill>
                          <a:effectLst/>
                          <a:latin typeface="+mn-lt"/>
                          <a:ea typeface="+mn-ea"/>
                          <a:cs typeface="+mn-cs"/>
                        </a:rPr>
                        <a:t>$238.10 </a:t>
                      </a:r>
                      <a:endParaRPr lang="en-US" sz="1400" b="1" u="none" strike="noStrike" kern="1200" dirty="0">
                        <a:solidFill>
                          <a:schemeClr val="accent3">
                            <a:lumMod val="50000"/>
                          </a:schemeClr>
                        </a:solidFill>
                        <a:effectLst/>
                        <a:latin typeface="+mn-lt"/>
                        <a:ea typeface="+mn-ea"/>
                        <a:cs typeface="+mn-c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84813">
                <a:tc>
                  <a:txBody>
                    <a:bodyPr/>
                    <a:lstStyle/>
                    <a:p>
                      <a:pPr algn="ctr" fontAlgn="b"/>
                      <a:r>
                        <a:rPr lang="en-US" sz="1400" u="none" strike="noStrike">
                          <a:effectLst/>
                          <a:latin typeface="+mn-lt"/>
                        </a:rPr>
                        <a:t>Nov '16</a:t>
                      </a:r>
                      <a:endParaRPr lang="en-US" sz="1400" b="0" i="0" u="none" strike="noStrike">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400" b="1" u="none" strike="noStrike" dirty="0">
                          <a:solidFill>
                            <a:schemeClr val="bg1">
                              <a:lumMod val="50000"/>
                            </a:schemeClr>
                          </a:solidFill>
                          <a:effectLst/>
                          <a:latin typeface="+mn-lt"/>
                        </a:rPr>
                        <a:t>$244.59 </a:t>
                      </a:r>
                      <a:endParaRPr lang="en-US" sz="1400" b="1" i="0" u="none" strike="noStrike" dirty="0">
                        <a:solidFill>
                          <a:schemeClr val="bg1">
                            <a:lumMod val="50000"/>
                          </a:schemeClr>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r" defTabSz="457200" rtl="0" eaLnBrk="1" fontAlgn="b" latinLnBrk="0" hangingPunct="1"/>
                      <a:r>
                        <a:rPr lang="en-US" sz="1400" b="1" u="none" strike="noStrike" kern="1200" dirty="0">
                          <a:solidFill>
                            <a:schemeClr val="tx2"/>
                          </a:solidFill>
                          <a:effectLst/>
                          <a:latin typeface="+mn-lt"/>
                          <a:ea typeface="+mn-ea"/>
                          <a:cs typeface="+mn-cs"/>
                        </a:rPr>
                        <a:t> </a:t>
                      </a:r>
                      <a:r>
                        <a:rPr lang="en-US" sz="1400" b="1" u="none" strike="noStrike" kern="1200" dirty="0" smtClean="0">
                          <a:solidFill>
                            <a:schemeClr val="tx2"/>
                          </a:solidFill>
                          <a:effectLst/>
                          <a:latin typeface="+mn-lt"/>
                          <a:ea typeface="+mn-ea"/>
                          <a:cs typeface="+mn-cs"/>
                        </a:rPr>
                        <a:t>$265.74 </a:t>
                      </a:r>
                      <a:endParaRPr lang="en-US" sz="1400" b="1" u="none" strike="noStrike" kern="1200" dirty="0">
                        <a:solidFill>
                          <a:schemeClr val="tx2"/>
                        </a:solidFill>
                        <a:effectLst/>
                        <a:latin typeface="+mn-lt"/>
                        <a:ea typeface="+mn-ea"/>
                        <a:cs typeface="+mn-c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r" defTabSz="457200" rtl="0" eaLnBrk="1" fontAlgn="b" latinLnBrk="0" hangingPunct="1"/>
                      <a:r>
                        <a:rPr lang="en-US" sz="1400" b="1" u="none" strike="noStrike" kern="1200" dirty="0">
                          <a:solidFill>
                            <a:schemeClr val="accent3">
                              <a:lumMod val="50000"/>
                            </a:schemeClr>
                          </a:solidFill>
                          <a:effectLst/>
                          <a:latin typeface="+mn-lt"/>
                          <a:ea typeface="+mn-ea"/>
                          <a:cs typeface="+mn-cs"/>
                        </a:rPr>
                        <a:t> </a:t>
                      </a:r>
                      <a:r>
                        <a:rPr lang="en-US" sz="1400" b="1" u="none" strike="noStrike" kern="1200" dirty="0" smtClean="0">
                          <a:solidFill>
                            <a:schemeClr val="accent3">
                              <a:lumMod val="50000"/>
                            </a:schemeClr>
                          </a:solidFill>
                          <a:effectLst/>
                          <a:latin typeface="+mn-lt"/>
                          <a:ea typeface="+mn-ea"/>
                          <a:cs typeface="+mn-cs"/>
                        </a:rPr>
                        <a:t>$263.90 </a:t>
                      </a:r>
                      <a:endParaRPr lang="en-US" sz="1400" b="1" u="none" strike="noStrike" kern="1200" dirty="0">
                        <a:solidFill>
                          <a:schemeClr val="accent3">
                            <a:lumMod val="50000"/>
                          </a:schemeClr>
                        </a:solidFill>
                        <a:effectLst/>
                        <a:latin typeface="+mn-lt"/>
                        <a:ea typeface="+mn-ea"/>
                        <a:cs typeface="+mn-c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84813">
                <a:tc>
                  <a:txBody>
                    <a:bodyPr/>
                    <a:lstStyle/>
                    <a:p>
                      <a:pPr algn="ctr" fontAlgn="b"/>
                      <a:r>
                        <a:rPr lang="en-US" sz="1400" u="none" strike="noStrike">
                          <a:effectLst/>
                          <a:latin typeface="+mn-lt"/>
                        </a:rPr>
                        <a:t>Dec '16</a:t>
                      </a:r>
                      <a:endParaRPr lang="en-US" sz="1400" b="0" i="0" u="none" strike="noStrike">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400" b="1" u="none" strike="noStrike" dirty="0">
                          <a:solidFill>
                            <a:schemeClr val="bg1">
                              <a:lumMod val="50000"/>
                            </a:schemeClr>
                          </a:solidFill>
                          <a:effectLst/>
                          <a:latin typeface="+mn-lt"/>
                        </a:rPr>
                        <a:t>$287.67 </a:t>
                      </a:r>
                      <a:endParaRPr lang="en-US" sz="1400" b="1" i="0" u="none" strike="noStrike" dirty="0">
                        <a:solidFill>
                          <a:schemeClr val="bg1">
                            <a:lumMod val="50000"/>
                          </a:schemeClr>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r" defTabSz="457200" rtl="0" eaLnBrk="1" fontAlgn="b" latinLnBrk="0" hangingPunct="1"/>
                      <a:r>
                        <a:rPr lang="en-US" sz="1400" b="1" u="none" strike="noStrike" kern="1200" dirty="0">
                          <a:solidFill>
                            <a:schemeClr val="tx2"/>
                          </a:solidFill>
                          <a:effectLst/>
                          <a:latin typeface="+mn-lt"/>
                          <a:ea typeface="+mn-ea"/>
                          <a:cs typeface="+mn-cs"/>
                        </a:rPr>
                        <a:t> </a:t>
                      </a:r>
                      <a:r>
                        <a:rPr lang="en-US" sz="1400" b="1" u="none" strike="noStrike" kern="1200" dirty="0" smtClean="0">
                          <a:solidFill>
                            <a:schemeClr val="tx2"/>
                          </a:solidFill>
                          <a:effectLst/>
                          <a:latin typeface="+mn-lt"/>
                          <a:ea typeface="+mn-ea"/>
                          <a:cs typeface="+mn-cs"/>
                        </a:rPr>
                        <a:t>$316.60 </a:t>
                      </a:r>
                      <a:endParaRPr lang="en-US" sz="1400" b="1" u="none" strike="noStrike" kern="1200" dirty="0">
                        <a:solidFill>
                          <a:schemeClr val="tx2"/>
                        </a:solidFill>
                        <a:effectLst/>
                        <a:latin typeface="+mn-lt"/>
                        <a:ea typeface="+mn-ea"/>
                        <a:cs typeface="+mn-c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r" defTabSz="457200" rtl="0" eaLnBrk="1" fontAlgn="b" latinLnBrk="0" hangingPunct="1"/>
                      <a:r>
                        <a:rPr lang="en-US" sz="1400" b="1" u="none" strike="noStrike" kern="1200" dirty="0">
                          <a:solidFill>
                            <a:schemeClr val="accent3">
                              <a:lumMod val="50000"/>
                            </a:schemeClr>
                          </a:solidFill>
                          <a:effectLst/>
                          <a:latin typeface="+mn-lt"/>
                          <a:ea typeface="+mn-ea"/>
                          <a:cs typeface="+mn-cs"/>
                        </a:rPr>
                        <a:t> </a:t>
                      </a:r>
                      <a:r>
                        <a:rPr lang="en-US" sz="1400" b="1" u="none" strike="noStrike" kern="1200" dirty="0" smtClean="0">
                          <a:solidFill>
                            <a:schemeClr val="accent3">
                              <a:lumMod val="50000"/>
                            </a:schemeClr>
                          </a:solidFill>
                          <a:effectLst/>
                          <a:latin typeface="+mn-lt"/>
                          <a:ea typeface="+mn-ea"/>
                          <a:cs typeface="+mn-cs"/>
                        </a:rPr>
                        <a:t>$290.09 </a:t>
                      </a:r>
                      <a:endParaRPr lang="en-US" sz="1400" b="1" u="none" strike="noStrike" kern="1200" dirty="0">
                        <a:solidFill>
                          <a:schemeClr val="accent3">
                            <a:lumMod val="50000"/>
                          </a:schemeClr>
                        </a:solidFill>
                        <a:effectLst/>
                        <a:latin typeface="+mn-lt"/>
                        <a:ea typeface="+mn-ea"/>
                        <a:cs typeface="+mn-c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84813">
                <a:tc>
                  <a:txBody>
                    <a:bodyPr/>
                    <a:lstStyle/>
                    <a:p>
                      <a:pPr algn="ctr" fontAlgn="b"/>
                      <a:r>
                        <a:rPr lang="en-US" sz="1400" u="none" strike="noStrike">
                          <a:effectLst/>
                          <a:latin typeface="+mn-lt"/>
                        </a:rPr>
                        <a:t>Jan '17</a:t>
                      </a:r>
                      <a:endParaRPr lang="en-US" sz="1400" b="0" i="0" u="none" strike="noStrike">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400" b="1" u="none" strike="noStrike" dirty="0">
                          <a:solidFill>
                            <a:schemeClr val="bg1">
                              <a:lumMod val="50000"/>
                            </a:schemeClr>
                          </a:solidFill>
                          <a:effectLst/>
                          <a:latin typeface="+mn-lt"/>
                        </a:rPr>
                        <a:t>$332.78 </a:t>
                      </a:r>
                      <a:endParaRPr lang="en-US" sz="1400" b="1" i="0" u="none" strike="noStrike" dirty="0">
                        <a:solidFill>
                          <a:schemeClr val="bg1">
                            <a:lumMod val="50000"/>
                          </a:schemeClr>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r" defTabSz="457200" rtl="0" eaLnBrk="1" fontAlgn="b" latinLnBrk="0" hangingPunct="1"/>
                      <a:r>
                        <a:rPr lang="en-US" sz="1400" b="1" u="none" strike="noStrike" kern="1200" dirty="0">
                          <a:solidFill>
                            <a:schemeClr val="tx2"/>
                          </a:solidFill>
                          <a:effectLst/>
                          <a:latin typeface="+mn-lt"/>
                          <a:ea typeface="+mn-ea"/>
                          <a:cs typeface="+mn-cs"/>
                        </a:rPr>
                        <a:t> </a:t>
                      </a:r>
                      <a:r>
                        <a:rPr lang="en-US" sz="1400" b="1" u="none" strike="noStrike" kern="1200" dirty="0" smtClean="0">
                          <a:solidFill>
                            <a:schemeClr val="tx2"/>
                          </a:solidFill>
                          <a:effectLst/>
                          <a:latin typeface="+mn-lt"/>
                          <a:ea typeface="+mn-ea"/>
                          <a:cs typeface="+mn-cs"/>
                        </a:rPr>
                        <a:t>$367.45 </a:t>
                      </a:r>
                      <a:endParaRPr lang="en-US" sz="1400" b="1" u="none" strike="noStrike" kern="1200" dirty="0">
                        <a:solidFill>
                          <a:schemeClr val="tx2"/>
                        </a:solidFill>
                        <a:effectLst/>
                        <a:latin typeface="+mn-lt"/>
                        <a:ea typeface="+mn-ea"/>
                        <a:cs typeface="+mn-c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r" defTabSz="457200" rtl="0" eaLnBrk="1" fontAlgn="b" latinLnBrk="0" hangingPunct="1"/>
                      <a:r>
                        <a:rPr lang="en-US" sz="1400" b="1" u="none" strike="noStrike" kern="1200" dirty="0">
                          <a:solidFill>
                            <a:schemeClr val="accent3">
                              <a:lumMod val="50000"/>
                            </a:schemeClr>
                          </a:solidFill>
                          <a:effectLst/>
                          <a:latin typeface="+mn-lt"/>
                          <a:ea typeface="+mn-ea"/>
                          <a:cs typeface="+mn-cs"/>
                        </a:rPr>
                        <a:t> </a:t>
                      </a:r>
                      <a:r>
                        <a:rPr lang="en-US" sz="1400" b="1" u="none" strike="noStrike" kern="1200" dirty="0" smtClean="0">
                          <a:solidFill>
                            <a:schemeClr val="accent3">
                              <a:lumMod val="50000"/>
                            </a:schemeClr>
                          </a:solidFill>
                          <a:effectLst/>
                          <a:latin typeface="+mn-lt"/>
                          <a:ea typeface="+mn-ea"/>
                          <a:cs typeface="+mn-cs"/>
                        </a:rPr>
                        <a:t>$314.70 </a:t>
                      </a:r>
                      <a:endParaRPr lang="en-US" sz="1400" b="1" u="none" strike="noStrike" kern="1200" dirty="0">
                        <a:solidFill>
                          <a:schemeClr val="accent3">
                            <a:lumMod val="50000"/>
                          </a:schemeClr>
                        </a:solidFill>
                        <a:effectLst/>
                        <a:latin typeface="+mn-lt"/>
                        <a:ea typeface="+mn-ea"/>
                        <a:cs typeface="+mn-c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84813">
                <a:tc>
                  <a:txBody>
                    <a:bodyPr/>
                    <a:lstStyle/>
                    <a:p>
                      <a:pPr algn="ctr" fontAlgn="b"/>
                      <a:r>
                        <a:rPr lang="en-US" sz="1400" u="none" strike="noStrike">
                          <a:effectLst/>
                          <a:latin typeface="+mn-lt"/>
                        </a:rPr>
                        <a:t>Feb '17</a:t>
                      </a:r>
                      <a:endParaRPr lang="en-US" sz="1400" b="0" i="0" u="none" strike="noStrike">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400" b="1" u="none" strike="noStrike" dirty="0">
                          <a:solidFill>
                            <a:schemeClr val="bg1">
                              <a:lumMod val="50000"/>
                            </a:schemeClr>
                          </a:solidFill>
                          <a:effectLst/>
                          <a:latin typeface="+mn-lt"/>
                        </a:rPr>
                        <a:t>$371.03 </a:t>
                      </a:r>
                      <a:endParaRPr lang="en-US" sz="1400" b="1" i="0" u="none" strike="noStrike" dirty="0">
                        <a:solidFill>
                          <a:schemeClr val="bg1">
                            <a:lumMod val="50000"/>
                          </a:schemeClr>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r" defTabSz="457200" rtl="0" eaLnBrk="1" fontAlgn="b" latinLnBrk="0" hangingPunct="1"/>
                      <a:r>
                        <a:rPr lang="en-US" sz="1400" b="1" u="none" strike="noStrike" kern="1200" dirty="0">
                          <a:solidFill>
                            <a:schemeClr val="tx2"/>
                          </a:solidFill>
                          <a:effectLst/>
                          <a:latin typeface="+mn-lt"/>
                          <a:ea typeface="+mn-ea"/>
                          <a:cs typeface="+mn-cs"/>
                        </a:rPr>
                        <a:t> </a:t>
                      </a:r>
                      <a:r>
                        <a:rPr lang="en-US" sz="1400" b="1" u="none" strike="noStrike" kern="1200" dirty="0" smtClean="0">
                          <a:solidFill>
                            <a:schemeClr val="tx2"/>
                          </a:solidFill>
                          <a:effectLst/>
                          <a:latin typeface="+mn-lt"/>
                          <a:ea typeface="+mn-ea"/>
                          <a:cs typeface="+mn-cs"/>
                        </a:rPr>
                        <a:t>$412.20 </a:t>
                      </a:r>
                      <a:endParaRPr lang="en-US" sz="1400" b="1" u="none" strike="noStrike" kern="1200" dirty="0">
                        <a:solidFill>
                          <a:schemeClr val="tx2"/>
                        </a:solidFill>
                        <a:effectLst/>
                        <a:latin typeface="+mn-lt"/>
                        <a:ea typeface="+mn-ea"/>
                        <a:cs typeface="+mn-c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r" defTabSz="457200" rtl="0" eaLnBrk="1" fontAlgn="b" latinLnBrk="0" hangingPunct="1"/>
                      <a:r>
                        <a:rPr lang="en-US" sz="1400" b="1" u="none" strike="noStrike" kern="1200" dirty="0">
                          <a:solidFill>
                            <a:schemeClr val="accent3">
                              <a:lumMod val="50000"/>
                            </a:schemeClr>
                          </a:solidFill>
                          <a:effectLst/>
                          <a:latin typeface="+mn-lt"/>
                          <a:ea typeface="+mn-ea"/>
                          <a:cs typeface="+mn-cs"/>
                        </a:rPr>
                        <a:t> </a:t>
                      </a:r>
                      <a:r>
                        <a:rPr lang="en-US" sz="1400" b="1" u="none" strike="noStrike" kern="1200" dirty="0" smtClean="0">
                          <a:solidFill>
                            <a:schemeClr val="accent3">
                              <a:lumMod val="50000"/>
                            </a:schemeClr>
                          </a:solidFill>
                          <a:effectLst/>
                          <a:latin typeface="+mn-lt"/>
                          <a:ea typeface="+mn-ea"/>
                          <a:cs typeface="+mn-cs"/>
                        </a:rPr>
                        <a:t>$338.30 </a:t>
                      </a:r>
                      <a:endParaRPr lang="en-US" sz="1400" b="1" u="none" strike="noStrike" kern="1200" dirty="0">
                        <a:solidFill>
                          <a:schemeClr val="accent3">
                            <a:lumMod val="50000"/>
                          </a:schemeClr>
                        </a:solidFill>
                        <a:effectLst/>
                        <a:latin typeface="+mn-lt"/>
                        <a:ea typeface="+mn-ea"/>
                        <a:cs typeface="+mn-c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84813">
                <a:tc>
                  <a:txBody>
                    <a:bodyPr/>
                    <a:lstStyle/>
                    <a:p>
                      <a:pPr algn="ctr" fontAlgn="b"/>
                      <a:r>
                        <a:rPr lang="en-US" sz="1400" u="none" strike="noStrike">
                          <a:effectLst/>
                          <a:latin typeface="+mn-lt"/>
                        </a:rPr>
                        <a:t>Mar '17</a:t>
                      </a:r>
                      <a:endParaRPr lang="en-US" sz="1400" b="0" i="0" u="none" strike="noStrike">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400" b="1" u="none" strike="noStrike" dirty="0">
                          <a:solidFill>
                            <a:schemeClr val="bg1">
                              <a:lumMod val="50000"/>
                            </a:schemeClr>
                          </a:solidFill>
                          <a:effectLst/>
                          <a:latin typeface="+mn-lt"/>
                        </a:rPr>
                        <a:t>$417.55 </a:t>
                      </a:r>
                      <a:endParaRPr lang="en-US" sz="1400" b="1" i="0" u="none" strike="noStrike" dirty="0">
                        <a:solidFill>
                          <a:schemeClr val="bg1">
                            <a:lumMod val="50000"/>
                          </a:schemeClr>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r" defTabSz="457200" rtl="0" eaLnBrk="1" fontAlgn="b" latinLnBrk="0" hangingPunct="1"/>
                      <a:r>
                        <a:rPr lang="en-US" sz="1400" b="1" u="none" strike="noStrike" kern="1200" dirty="0">
                          <a:solidFill>
                            <a:schemeClr val="tx2"/>
                          </a:solidFill>
                          <a:effectLst/>
                          <a:latin typeface="+mn-lt"/>
                          <a:ea typeface="+mn-ea"/>
                          <a:cs typeface="+mn-cs"/>
                        </a:rPr>
                        <a:t> </a:t>
                      </a:r>
                      <a:r>
                        <a:rPr lang="en-US" sz="1400" b="1" u="none" strike="noStrike" kern="1200" dirty="0" smtClean="0">
                          <a:solidFill>
                            <a:schemeClr val="tx2"/>
                          </a:solidFill>
                          <a:effectLst/>
                          <a:latin typeface="+mn-lt"/>
                          <a:ea typeface="+mn-ea"/>
                          <a:cs typeface="+mn-cs"/>
                        </a:rPr>
                        <a:t>$450.12 </a:t>
                      </a:r>
                      <a:endParaRPr lang="en-US" sz="1400" b="1" u="none" strike="noStrike" kern="1200" dirty="0">
                        <a:solidFill>
                          <a:schemeClr val="tx2"/>
                        </a:solidFill>
                        <a:effectLst/>
                        <a:latin typeface="+mn-lt"/>
                        <a:ea typeface="+mn-ea"/>
                        <a:cs typeface="+mn-c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r" defTabSz="457200" rtl="0" eaLnBrk="1" fontAlgn="b" latinLnBrk="0" hangingPunct="1"/>
                      <a:r>
                        <a:rPr lang="en-US" sz="1400" b="1" u="none" strike="noStrike" kern="1200" dirty="0">
                          <a:solidFill>
                            <a:schemeClr val="accent3">
                              <a:lumMod val="50000"/>
                            </a:schemeClr>
                          </a:solidFill>
                          <a:effectLst/>
                          <a:latin typeface="+mn-lt"/>
                          <a:ea typeface="+mn-ea"/>
                          <a:cs typeface="+mn-cs"/>
                        </a:rPr>
                        <a:t> </a:t>
                      </a:r>
                      <a:r>
                        <a:rPr lang="en-US" sz="1400" b="1" u="none" strike="noStrike" kern="1200" dirty="0" smtClean="0">
                          <a:solidFill>
                            <a:schemeClr val="accent3">
                              <a:lumMod val="50000"/>
                            </a:schemeClr>
                          </a:solidFill>
                          <a:effectLst/>
                          <a:latin typeface="+mn-lt"/>
                          <a:ea typeface="+mn-ea"/>
                          <a:cs typeface="+mn-cs"/>
                        </a:rPr>
                        <a:t>$371.90 </a:t>
                      </a:r>
                      <a:endParaRPr lang="en-US" sz="1400" b="1" u="none" strike="noStrike" kern="1200" dirty="0">
                        <a:solidFill>
                          <a:schemeClr val="accent3">
                            <a:lumMod val="50000"/>
                          </a:schemeClr>
                        </a:solidFill>
                        <a:effectLst/>
                        <a:latin typeface="+mn-lt"/>
                        <a:ea typeface="+mn-ea"/>
                        <a:cs typeface="+mn-c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84813">
                <a:tc>
                  <a:txBody>
                    <a:bodyPr/>
                    <a:lstStyle/>
                    <a:p>
                      <a:pPr algn="ctr" fontAlgn="b"/>
                      <a:r>
                        <a:rPr lang="en-US" sz="1400" u="none" strike="noStrike">
                          <a:effectLst/>
                          <a:latin typeface="+mn-lt"/>
                        </a:rPr>
                        <a:t>Apr '17</a:t>
                      </a:r>
                      <a:endParaRPr lang="en-US" sz="1400" b="0" i="0" u="none" strike="noStrike">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400" b="1" u="none" strike="noStrike" dirty="0">
                          <a:solidFill>
                            <a:schemeClr val="bg1">
                              <a:lumMod val="50000"/>
                            </a:schemeClr>
                          </a:solidFill>
                          <a:effectLst/>
                          <a:latin typeface="+mn-lt"/>
                        </a:rPr>
                        <a:t>$460.86 </a:t>
                      </a:r>
                      <a:endParaRPr lang="en-US" sz="1400" b="1" i="0" u="none" strike="noStrike" dirty="0">
                        <a:solidFill>
                          <a:schemeClr val="bg1">
                            <a:lumMod val="50000"/>
                          </a:schemeClr>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400" b="1" u="none" strike="noStrike">
                          <a:effectLst/>
                          <a:latin typeface="+mn-lt"/>
                        </a:rPr>
                        <a:t> </a:t>
                      </a:r>
                      <a:endParaRPr lang="en-US" sz="1400" b="1" i="0" u="none" strike="noStrike">
                        <a:solidFill>
                          <a:srgbClr val="C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endParaRPr lang="en-US" sz="1400" b="1" i="0" u="none" strike="noStrike" dirty="0">
                        <a:solidFill>
                          <a:schemeClr val="accent3">
                            <a:lumMod val="50000"/>
                          </a:schemeClr>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84813">
                <a:tc>
                  <a:txBody>
                    <a:bodyPr/>
                    <a:lstStyle/>
                    <a:p>
                      <a:pPr algn="ctr" fontAlgn="b"/>
                      <a:r>
                        <a:rPr lang="en-US" sz="1400" u="none" strike="noStrike">
                          <a:effectLst/>
                          <a:latin typeface="+mn-lt"/>
                        </a:rPr>
                        <a:t>May '17</a:t>
                      </a:r>
                      <a:endParaRPr lang="en-US" sz="1400" b="0" i="0" u="none" strike="noStrike">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400" b="1" u="none" strike="noStrike" dirty="0">
                          <a:solidFill>
                            <a:schemeClr val="bg1">
                              <a:lumMod val="50000"/>
                            </a:schemeClr>
                          </a:solidFill>
                          <a:effectLst/>
                          <a:latin typeface="+mn-lt"/>
                        </a:rPr>
                        <a:t>$507.53 </a:t>
                      </a:r>
                      <a:endParaRPr lang="en-US" sz="1400" b="1" i="0" u="none" strike="noStrike" dirty="0">
                        <a:solidFill>
                          <a:schemeClr val="bg1">
                            <a:lumMod val="50000"/>
                          </a:schemeClr>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400" b="1" u="none" strike="noStrike">
                          <a:effectLst/>
                          <a:latin typeface="+mn-lt"/>
                        </a:rPr>
                        <a:t> </a:t>
                      </a:r>
                      <a:endParaRPr lang="en-US" sz="1400" b="1" i="0" u="none" strike="noStrike">
                        <a:solidFill>
                          <a:srgbClr val="C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endParaRPr lang="en-US" sz="1400" b="1" i="0" u="none" strike="noStrike" dirty="0">
                        <a:solidFill>
                          <a:schemeClr val="accent3">
                            <a:lumMod val="50000"/>
                          </a:schemeClr>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84813">
                <a:tc>
                  <a:txBody>
                    <a:bodyPr/>
                    <a:lstStyle/>
                    <a:p>
                      <a:pPr algn="ctr" fontAlgn="b"/>
                      <a:r>
                        <a:rPr lang="en-US" sz="1400" u="none" strike="noStrike">
                          <a:effectLst/>
                          <a:latin typeface="+mn-lt"/>
                        </a:rPr>
                        <a:t>Jun '17</a:t>
                      </a:r>
                      <a:endParaRPr lang="en-US" sz="1400" b="0" i="0" u="none" strike="noStrike">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400" b="1" u="none" strike="noStrike" dirty="0">
                          <a:solidFill>
                            <a:schemeClr val="bg1">
                              <a:lumMod val="50000"/>
                            </a:schemeClr>
                          </a:solidFill>
                          <a:effectLst/>
                          <a:latin typeface="+mn-lt"/>
                        </a:rPr>
                        <a:t>$553.63 </a:t>
                      </a:r>
                      <a:endParaRPr lang="en-US" sz="1400" b="1" i="0" u="none" strike="noStrike" dirty="0">
                        <a:solidFill>
                          <a:schemeClr val="bg1">
                            <a:lumMod val="50000"/>
                          </a:schemeClr>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400" b="1" u="none" strike="noStrike">
                          <a:effectLst/>
                          <a:latin typeface="+mn-lt"/>
                        </a:rPr>
                        <a:t> </a:t>
                      </a:r>
                      <a:endParaRPr lang="en-US" sz="1400" b="1" i="0" u="none" strike="noStrike">
                        <a:solidFill>
                          <a:srgbClr val="C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endParaRPr lang="en-US" sz="1400" b="1" i="0" u="none" strike="noStrike" dirty="0">
                        <a:solidFill>
                          <a:schemeClr val="accent3">
                            <a:lumMod val="50000"/>
                          </a:schemeClr>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2" name="Title 1"/>
          <p:cNvSpPr>
            <a:spLocks noGrp="1"/>
          </p:cNvSpPr>
          <p:nvPr>
            <p:ph type="title"/>
          </p:nvPr>
        </p:nvSpPr>
        <p:spPr>
          <a:xfrm>
            <a:off x="457200" y="394766"/>
            <a:ext cx="7065697" cy="824434"/>
          </a:xfrm>
        </p:spPr>
        <p:txBody>
          <a:bodyPr>
            <a:normAutofit/>
          </a:bodyPr>
          <a:lstStyle/>
          <a:p>
            <a:r>
              <a:rPr lang="en-US" dirty="0" smtClean="0"/>
              <a:t>FY17 Operational Results</a:t>
            </a:r>
            <a:endParaRPr lang="en-US" dirty="0"/>
          </a:p>
        </p:txBody>
      </p:sp>
      <p:graphicFrame>
        <p:nvGraphicFramePr>
          <p:cNvPr id="5" name="Chart 4"/>
          <p:cNvGraphicFramePr>
            <a:graphicFrameLocks noChangeAspect="1"/>
          </p:cNvGraphicFramePr>
          <p:nvPr>
            <p:extLst>
              <p:ext uri="{D42A27DB-BD31-4B8C-83A1-F6EECF244321}">
                <p14:modId xmlns:p14="http://schemas.microsoft.com/office/powerpoint/2010/main" val="282301497"/>
              </p:ext>
            </p:extLst>
          </p:nvPr>
        </p:nvGraphicFramePr>
        <p:xfrm>
          <a:off x="21771" y="1905000"/>
          <a:ext cx="5312229" cy="3505200"/>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0" y="0"/>
            <a:ext cx="3136605" cy="369332"/>
          </a:xfrm>
          <a:prstGeom prst="rect">
            <a:avLst/>
          </a:prstGeom>
          <a:noFill/>
        </p:spPr>
        <p:txBody>
          <a:bodyPr wrap="square" rtlCol="0">
            <a:spAutoFit/>
          </a:bodyPr>
          <a:lstStyle/>
          <a:p>
            <a:pPr defTabSz="457200"/>
            <a:r>
              <a:rPr lang="en-US" b="1" dirty="0">
                <a:solidFill>
                  <a:prstClr val="white"/>
                </a:solidFill>
              </a:rPr>
              <a:t>Financial </a:t>
            </a:r>
            <a:r>
              <a:rPr lang="en-US" b="1" dirty="0" smtClean="0">
                <a:solidFill>
                  <a:prstClr val="white"/>
                </a:solidFill>
              </a:rPr>
              <a:t>Resilience</a:t>
            </a:r>
            <a:endParaRPr lang="en-US" b="1" dirty="0">
              <a:solidFill>
                <a:prstClr val="white"/>
              </a:solidFill>
            </a:endParaRPr>
          </a:p>
        </p:txBody>
      </p:sp>
    </p:spTree>
    <p:extLst>
      <p:ext uri="{BB962C8B-B14F-4D97-AF65-F5344CB8AC3E}">
        <p14:creationId xmlns:p14="http://schemas.microsoft.com/office/powerpoint/2010/main" val="271625139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93826" y="1676400"/>
            <a:ext cx="4378174" cy="400110"/>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lgn="ctr" defTabSz="457200">
              <a:defRPr/>
            </a:pPr>
            <a:r>
              <a:rPr lang="en-US" sz="2000" b="1" dirty="0">
                <a:solidFill>
                  <a:prstClr val="white"/>
                </a:solidFill>
                <a:uFill>
                  <a:solidFill>
                    <a:srgbClr val="FF0000"/>
                  </a:solidFill>
                </a:uFill>
                <a:latin typeface="Arial Narrow"/>
                <a:ea typeface="Calibri" pitchFamily="34" charset="0"/>
                <a:cs typeface="Arial Narrow"/>
              </a:rPr>
              <a:t>FY 2016</a:t>
            </a:r>
          </a:p>
        </p:txBody>
      </p:sp>
      <p:sp>
        <p:nvSpPr>
          <p:cNvPr id="14" name="TextBox 13"/>
          <p:cNvSpPr txBox="1"/>
          <p:nvPr/>
        </p:nvSpPr>
        <p:spPr>
          <a:xfrm>
            <a:off x="4803008" y="1676400"/>
            <a:ext cx="4206240" cy="400110"/>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lgn="ctr" defTabSz="457200">
              <a:defRPr/>
            </a:pPr>
            <a:r>
              <a:rPr lang="en-US" sz="2000" b="1" dirty="0">
                <a:solidFill>
                  <a:prstClr val="white"/>
                </a:solidFill>
                <a:uFill>
                  <a:solidFill>
                    <a:srgbClr val="FF0000"/>
                  </a:solidFill>
                </a:uFill>
                <a:latin typeface="Arial Narrow"/>
                <a:ea typeface="Calibri" pitchFamily="34" charset="0"/>
                <a:cs typeface="Arial Narrow"/>
              </a:rPr>
              <a:t>FY 2017</a:t>
            </a:r>
          </a:p>
        </p:txBody>
      </p:sp>
      <p:sp>
        <p:nvSpPr>
          <p:cNvPr id="3" name="Title 2"/>
          <p:cNvSpPr>
            <a:spLocks noGrp="1"/>
          </p:cNvSpPr>
          <p:nvPr>
            <p:ph type="title"/>
          </p:nvPr>
        </p:nvSpPr>
        <p:spPr/>
        <p:txBody>
          <a:bodyPr>
            <a:normAutofit/>
          </a:bodyPr>
          <a:lstStyle/>
          <a:p>
            <a:r>
              <a:rPr lang="en-US" dirty="0" smtClean="0"/>
              <a:t>Personnel Expenses</a:t>
            </a:r>
            <a:endParaRPr lang="en-US" dirty="0"/>
          </a:p>
        </p:txBody>
      </p:sp>
      <p:sp>
        <p:nvSpPr>
          <p:cNvPr id="25" name="Content Placeholder 3"/>
          <p:cNvSpPr>
            <a:spLocks noGrp="1"/>
          </p:cNvSpPr>
          <p:nvPr>
            <p:ph idx="1"/>
          </p:nvPr>
        </p:nvSpPr>
        <p:spPr>
          <a:xfrm>
            <a:off x="457200" y="2094239"/>
            <a:ext cx="3505200" cy="801361"/>
          </a:xfrm>
        </p:spPr>
        <p:txBody>
          <a:bodyPr>
            <a:normAutofit/>
          </a:bodyPr>
          <a:lstStyle/>
          <a:p>
            <a:r>
              <a:rPr lang="en-US" sz="1600" dirty="0" smtClean="0"/>
              <a:t>FY 16 Budget $111.7 million </a:t>
            </a:r>
          </a:p>
          <a:p>
            <a:r>
              <a:rPr lang="en-US" sz="1600" dirty="0" smtClean="0"/>
              <a:t>FY 16 Actual  $105.8 million </a:t>
            </a:r>
            <a:endParaRPr lang="en-US" sz="1600" dirty="0"/>
          </a:p>
        </p:txBody>
      </p:sp>
      <p:graphicFrame>
        <p:nvGraphicFramePr>
          <p:cNvPr id="17" name="Chart 16"/>
          <p:cNvGraphicFramePr>
            <a:graphicFrameLocks/>
          </p:cNvGraphicFramePr>
          <p:nvPr>
            <p:extLst>
              <p:ext uri="{D42A27DB-BD31-4B8C-83A1-F6EECF244321}">
                <p14:modId xmlns:p14="http://schemas.microsoft.com/office/powerpoint/2010/main" val="314366312"/>
              </p:ext>
            </p:extLst>
          </p:nvPr>
        </p:nvGraphicFramePr>
        <p:xfrm>
          <a:off x="80426" y="2887970"/>
          <a:ext cx="4765894" cy="3131829"/>
        </p:xfrm>
        <a:graphic>
          <a:graphicData uri="http://schemas.openxmlformats.org/drawingml/2006/chart">
            <c:chart xmlns:c="http://schemas.openxmlformats.org/drawingml/2006/chart" xmlns:r="http://schemas.openxmlformats.org/officeDocument/2006/relationships" r:id="rId3"/>
          </a:graphicData>
        </a:graphic>
      </p:graphicFrame>
      <p:sp>
        <p:nvSpPr>
          <p:cNvPr id="15" name="Content Placeholder 3"/>
          <p:cNvSpPr txBox="1">
            <a:spLocks/>
          </p:cNvSpPr>
          <p:nvPr/>
        </p:nvSpPr>
        <p:spPr>
          <a:xfrm>
            <a:off x="4803008" y="2114610"/>
            <a:ext cx="4206240" cy="67400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600" dirty="0" smtClean="0">
                <a:solidFill>
                  <a:prstClr val="black"/>
                </a:solidFill>
              </a:rPr>
              <a:t>FY 17 Budget $118.5 million </a:t>
            </a:r>
          </a:p>
          <a:p>
            <a:r>
              <a:rPr lang="en-US" sz="1600" dirty="0" smtClean="0">
                <a:solidFill>
                  <a:prstClr val="black"/>
                </a:solidFill>
              </a:rPr>
              <a:t>FY 17 YTD Actual 2QFY17 $82.2 million </a:t>
            </a:r>
            <a:endParaRPr lang="en-US" sz="1600" dirty="0">
              <a:solidFill>
                <a:prstClr val="black"/>
              </a:solidFill>
            </a:endParaRPr>
          </a:p>
        </p:txBody>
      </p:sp>
      <p:graphicFrame>
        <p:nvGraphicFramePr>
          <p:cNvPr id="9" name="Chart 8"/>
          <p:cNvGraphicFramePr>
            <a:graphicFrameLocks/>
          </p:cNvGraphicFramePr>
          <p:nvPr>
            <p:extLst>
              <p:ext uri="{D42A27DB-BD31-4B8C-83A1-F6EECF244321}">
                <p14:modId xmlns:p14="http://schemas.microsoft.com/office/powerpoint/2010/main" val="401164454"/>
              </p:ext>
            </p:extLst>
          </p:nvPr>
        </p:nvGraphicFramePr>
        <p:xfrm>
          <a:off x="4578096" y="2887970"/>
          <a:ext cx="4565904" cy="3131829"/>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9"/>
          <p:cNvSpPr txBox="1"/>
          <p:nvPr/>
        </p:nvSpPr>
        <p:spPr>
          <a:xfrm>
            <a:off x="0" y="0"/>
            <a:ext cx="3136605" cy="369332"/>
          </a:xfrm>
          <a:prstGeom prst="rect">
            <a:avLst/>
          </a:prstGeom>
          <a:noFill/>
        </p:spPr>
        <p:txBody>
          <a:bodyPr wrap="square" rtlCol="0">
            <a:spAutoFit/>
          </a:bodyPr>
          <a:lstStyle/>
          <a:p>
            <a:pPr defTabSz="457200"/>
            <a:r>
              <a:rPr lang="en-US" b="1" dirty="0">
                <a:solidFill>
                  <a:prstClr val="white"/>
                </a:solidFill>
              </a:rPr>
              <a:t>Financial </a:t>
            </a:r>
            <a:r>
              <a:rPr lang="en-US" b="1" dirty="0" smtClean="0">
                <a:solidFill>
                  <a:prstClr val="white"/>
                </a:solidFill>
              </a:rPr>
              <a:t>Resilience</a:t>
            </a:r>
            <a:endParaRPr lang="en-US" b="1" dirty="0">
              <a:solidFill>
                <a:prstClr val="white"/>
              </a:solidFill>
            </a:endParaRPr>
          </a:p>
        </p:txBody>
      </p:sp>
    </p:spTree>
    <p:extLst>
      <p:ext uri="{BB962C8B-B14F-4D97-AF65-F5344CB8AC3E}">
        <p14:creationId xmlns:p14="http://schemas.microsoft.com/office/powerpoint/2010/main" val="302171950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2633729" y="5612834"/>
            <a:ext cx="5114925" cy="338554"/>
          </a:xfrm>
          <a:prstGeom prst="rect">
            <a:avLst/>
          </a:prstGeom>
          <a:noFill/>
        </p:spPr>
        <p:txBody>
          <a:bodyPr>
            <a:spAutoFit/>
          </a:bodyPr>
          <a:lstStyle/>
          <a:p>
            <a:pPr defTabSz="457200">
              <a:defRPr sz="800" b="1" i="0" u="none" strike="noStrike" kern="1200" baseline="0">
                <a:solidFill>
                  <a:prstClr val="black"/>
                </a:solidFill>
                <a:latin typeface="+mn-lt"/>
                <a:ea typeface="+mn-ea"/>
                <a:cs typeface="+mn-cs"/>
              </a:defRPr>
            </a:pPr>
            <a:r>
              <a:rPr lang="en-US" sz="800" b="1" dirty="0">
                <a:solidFill>
                  <a:prstClr val="black"/>
                </a:solidFill>
              </a:rPr>
              <a:t>Note: Figure includes current and delinquent receivables. </a:t>
            </a:r>
            <a:br>
              <a:rPr lang="en-US" sz="800" b="1" dirty="0">
                <a:solidFill>
                  <a:prstClr val="black"/>
                </a:solidFill>
              </a:rPr>
            </a:br>
            <a:r>
              <a:rPr lang="en-US" sz="800" b="1" dirty="0">
                <a:solidFill>
                  <a:prstClr val="black"/>
                </a:solidFill>
              </a:rPr>
              <a:t>Total delinquent balances were $99.2M as of 3/31/17</a:t>
            </a:r>
          </a:p>
        </p:txBody>
      </p:sp>
      <p:sp>
        <p:nvSpPr>
          <p:cNvPr id="5" name="Title 4"/>
          <p:cNvSpPr>
            <a:spLocks noGrp="1"/>
          </p:cNvSpPr>
          <p:nvPr>
            <p:ph type="title"/>
          </p:nvPr>
        </p:nvSpPr>
        <p:spPr>
          <a:xfrm>
            <a:off x="457200" y="394766"/>
            <a:ext cx="7065697" cy="824434"/>
          </a:xfrm>
        </p:spPr>
        <p:txBody>
          <a:bodyPr/>
          <a:lstStyle/>
          <a:p>
            <a:r>
              <a:rPr lang="en-US" dirty="0" smtClean="0"/>
              <a:t>Accounts Receivables</a:t>
            </a:r>
            <a:endParaRPr lang="en-US" dirty="0"/>
          </a:p>
        </p:txBody>
      </p:sp>
      <p:sp>
        <p:nvSpPr>
          <p:cNvPr id="23" name="Content Placeholder 3"/>
          <p:cNvSpPr>
            <a:spLocks noGrp="1"/>
          </p:cNvSpPr>
          <p:nvPr>
            <p:ph idx="1"/>
          </p:nvPr>
        </p:nvSpPr>
        <p:spPr/>
        <p:txBody>
          <a:bodyPr>
            <a:normAutofit/>
          </a:bodyPr>
          <a:lstStyle/>
          <a:p>
            <a:r>
              <a:rPr lang="en-US" sz="2000" b="1" dirty="0" smtClean="0"/>
              <a:t>Multi-Family: </a:t>
            </a:r>
            <a:r>
              <a:rPr lang="en-US" sz="2000" dirty="0" smtClean="0"/>
              <a:t>$2.0M in Q1 (63 accounts)</a:t>
            </a:r>
          </a:p>
          <a:p>
            <a:r>
              <a:rPr lang="en-US" sz="2000" b="1" dirty="0" smtClean="0"/>
              <a:t>Commercial Accounts: </a:t>
            </a:r>
            <a:r>
              <a:rPr lang="en-US" sz="2000" dirty="0" smtClean="0"/>
              <a:t>$1.8M in Q1 (956 accounts)</a:t>
            </a:r>
          </a:p>
          <a:p>
            <a:pPr marL="0" indent="0">
              <a:buNone/>
            </a:pPr>
            <a:endParaRPr lang="en-US" sz="2000" dirty="0" smtClean="0"/>
          </a:p>
        </p:txBody>
      </p:sp>
      <p:graphicFrame>
        <p:nvGraphicFramePr>
          <p:cNvPr id="7" name="Chart 6"/>
          <p:cNvGraphicFramePr>
            <a:graphicFrameLocks noChangeAspect="1"/>
          </p:cNvGraphicFramePr>
          <p:nvPr>
            <p:extLst>
              <p:ext uri="{D42A27DB-BD31-4B8C-83A1-F6EECF244321}">
                <p14:modId xmlns:p14="http://schemas.microsoft.com/office/powerpoint/2010/main" val="3519777159"/>
              </p:ext>
            </p:extLst>
          </p:nvPr>
        </p:nvGraphicFramePr>
        <p:xfrm>
          <a:off x="6096000" y="2272031"/>
          <a:ext cx="2743199" cy="3900169"/>
        </p:xfrm>
        <a:graphic>
          <a:graphicData uri="http://schemas.openxmlformats.org/drawingml/2006/chart">
            <c:chart xmlns:c="http://schemas.openxmlformats.org/drawingml/2006/chart" xmlns:r="http://schemas.openxmlformats.org/officeDocument/2006/relationships" r:id="rId2"/>
          </a:graphicData>
        </a:graphic>
      </p:graphicFrame>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509" t="29614" r="55619" b="19920"/>
          <a:stretch/>
        </p:blipFill>
        <p:spPr bwMode="auto">
          <a:xfrm>
            <a:off x="685800" y="2426819"/>
            <a:ext cx="5215534" cy="35245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0" y="0"/>
            <a:ext cx="3136605" cy="369332"/>
          </a:xfrm>
          <a:prstGeom prst="rect">
            <a:avLst/>
          </a:prstGeom>
          <a:noFill/>
        </p:spPr>
        <p:txBody>
          <a:bodyPr wrap="square" rtlCol="0">
            <a:spAutoFit/>
          </a:bodyPr>
          <a:lstStyle/>
          <a:p>
            <a:pPr defTabSz="457200"/>
            <a:r>
              <a:rPr lang="en-US" b="1" dirty="0">
                <a:solidFill>
                  <a:prstClr val="white"/>
                </a:solidFill>
              </a:rPr>
              <a:t>Financial </a:t>
            </a:r>
            <a:r>
              <a:rPr lang="en-US" b="1" dirty="0" smtClean="0">
                <a:solidFill>
                  <a:prstClr val="white"/>
                </a:solidFill>
              </a:rPr>
              <a:t>Resilience</a:t>
            </a:r>
            <a:endParaRPr lang="en-US" b="1" dirty="0">
              <a:solidFill>
                <a:prstClr val="white"/>
              </a:solidFill>
            </a:endParaRPr>
          </a:p>
        </p:txBody>
      </p:sp>
    </p:spTree>
    <p:extLst>
      <p:ext uri="{BB962C8B-B14F-4D97-AF65-F5344CB8AC3E}">
        <p14:creationId xmlns:p14="http://schemas.microsoft.com/office/powerpoint/2010/main" val="373893760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noGrp="1"/>
          </p:cNvSpPr>
          <p:nvPr>
            <p:ph type="title"/>
          </p:nvPr>
        </p:nvSpPr>
        <p:spPr bwMode="auto">
          <a:xfrm>
            <a:off x="457200" y="457200"/>
            <a:ext cx="7065697" cy="824434"/>
          </a:xfrm>
          <a:prstGeom prst="rect">
            <a:avLst/>
          </a:prstGeom>
          <a:noFill/>
          <a:ln w="9525">
            <a:noFill/>
            <a:miter lim="800000"/>
            <a:headEnd/>
            <a:tailEnd/>
          </a:ln>
        </p:spPr>
        <p:txBody>
          <a:bodyPr anchor="ctr">
            <a:noAutofit/>
          </a:bodyPr>
          <a:lstStyle/>
          <a:p>
            <a:r>
              <a:rPr lang="en-US" sz="3200" dirty="0" smtClean="0"/>
              <a:t>Aged Account/Receivables</a:t>
            </a:r>
            <a:endParaRPr lang="en-US" sz="3200" dirty="0"/>
          </a:p>
        </p:txBody>
      </p:sp>
      <p:graphicFrame>
        <p:nvGraphicFramePr>
          <p:cNvPr id="4" name="Table 3"/>
          <p:cNvGraphicFramePr>
            <a:graphicFrameLocks noGrp="1"/>
          </p:cNvGraphicFramePr>
          <p:nvPr>
            <p:extLst>
              <p:ext uri="{D42A27DB-BD31-4B8C-83A1-F6EECF244321}">
                <p14:modId xmlns:p14="http://schemas.microsoft.com/office/powerpoint/2010/main" val="3303093263"/>
              </p:ext>
            </p:extLst>
          </p:nvPr>
        </p:nvGraphicFramePr>
        <p:xfrm>
          <a:off x="197170" y="1275486"/>
          <a:ext cx="4319584" cy="2466730"/>
        </p:xfrm>
        <a:graphic>
          <a:graphicData uri="http://schemas.openxmlformats.org/drawingml/2006/table">
            <a:tbl>
              <a:tblPr/>
              <a:tblGrid>
                <a:gridCol w="1879819"/>
                <a:gridCol w="719931"/>
                <a:gridCol w="999903"/>
                <a:gridCol w="719931"/>
              </a:tblGrid>
              <a:tr h="212773">
                <a:tc gridSpan="4">
                  <a:txBody>
                    <a:bodyPr/>
                    <a:lstStyle/>
                    <a:p>
                      <a:pPr algn="ctr" fontAlgn="b"/>
                      <a:r>
                        <a:rPr lang="en-US" sz="1200" b="1" i="0" u="none" strike="noStrike" dirty="0">
                          <a:latin typeface="Calibri" panose="020F0502020204030204" pitchFamily="34" charset="0"/>
                        </a:rPr>
                        <a:t>All Active Accounts in </a:t>
                      </a:r>
                      <a:r>
                        <a:rPr lang="en-US" sz="1200" b="1" i="0" u="none" strike="noStrike" dirty="0" smtClean="0">
                          <a:latin typeface="Calibri" panose="020F0502020204030204" pitchFamily="34" charset="0"/>
                        </a:rPr>
                        <a:t>Arrears*</a:t>
                      </a:r>
                      <a:endParaRPr lang="en-US" sz="1200" b="1" i="0" u="none" strike="noStrike" dirty="0">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accent4">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461551">
                <a:tc gridSpan="4">
                  <a:txBody>
                    <a:bodyPr/>
                    <a:lstStyle/>
                    <a:p>
                      <a:pPr algn="ctr" fontAlgn="ctr"/>
                      <a:r>
                        <a:rPr lang="en-US" sz="1200" b="0" i="0" u="none" strike="noStrike" dirty="0" smtClean="0">
                          <a:solidFill>
                            <a:srgbClr val="FFFFFF"/>
                          </a:solidFill>
                          <a:latin typeface="Calibri" panose="020F0502020204030204" pitchFamily="34" charset="0"/>
                        </a:rPr>
                        <a:t>ANALYSIS </a:t>
                      </a:r>
                      <a:r>
                        <a:rPr lang="en-US" sz="1200" b="0" i="0" u="none" strike="noStrike" dirty="0">
                          <a:solidFill>
                            <a:srgbClr val="FFFFFF"/>
                          </a:solidFill>
                          <a:latin typeface="Calibri" panose="020F0502020204030204" pitchFamily="34" charset="0"/>
                        </a:rPr>
                        <a:t>FOR ACTIVE ACCOUNTS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376091"/>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366870">
                <a:tc>
                  <a:txBody>
                    <a:bodyPr/>
                    <a:lstStyle/>
                    <a:p>
                      <a:pPr algn="ctr" fontAlgn="ctr"/>
                      <a:r>
                        <a:rPr lang="en-US" sz="1200" b="1" i="0" u="none" strike="noStrike" dirty="0">
                          <a:latin typeface="Calibri" panose="020F0502020204030204" pitchFamily="34" charset="0"/>
                        </a:rPr>
                        <a:t>STATUS GROUP</a:t>
                      </a:r>
                    </a:p>
                  </a:txBody>
                  <a:tcPr marL="9525" marR="9525" marT="9525" marB="0" anchor="ctr">
                    <a:lnL w="12700" cap="flat" cmpd="sng" algn="ctr">
                      <a:solidFill>
                        <a:srgbClr val="000000"/>
                      </a:solidFill>
                      <a:prstDash val="solid"/>
                      <a:round/>
                      <a:headEnd type="none" w="med" len="med"/>
                      <a:tailEnd type="none" w="med" len="med"/>
                    </a:lnL>
                    <a:lnR>
                      <a:noFill/>
                    </a:lnR>
                    <a:lnT>
                      <a:noFill/>
                    </a:lnT>
                    <a:lnB>
                      <a:noFill/>
                    </a:lnB>
                    <a:solidFill>
                      <a:srgbClr val="C2D69A"/>
                    </a:solidFill>
                  </a:tcPr>
                </a:tc>
                <a:tc>
                  <a:txBody>
                    <a:bodyPr/>
                    <a:lstStyle/>
                    <a:p>
                      <a:pPr algn="ctr" fontAlgn="ctr"/>
                      <a:r>
                        <a:rPr lang="en-US" sz="1200" b="1" i="0" u="none" strike="noStrike" dirty="0">
                          <a:latin typeface="Calibri" panose="020F0502020204030204" pitchFamily="34" charset="0"/>
                        </a:rPr>
                        <a:t>ACCOUNTS</a:t>
                      </a:r>
                    </a:p>
                  </a:txBody>
                  <a:tcPr marL="9525" marR="9525" marT="9525" marB="0" anchor="ctr">
                    <a:lnL>
                      <a:noFill/>
                    </a:lnL>
                    <a:lnR>
                      <a:noFill/>
                    </a:lnR>
                    <a:lnT>
                      <a:noFill/>
                    </a:lnT>
                    <a:lnB>
                      <a:noFill/>
                    </a:lnB>
                    <a:solidFill>
                      <a:srgbClr val="C2D69A"/>
                    </a:solidFill>
                  </a:tcPr>
                </a:tc>
                <a:tc>
                  <a:txBody>
                    <a:bodyPr/>
                    <a:lstStyle/>
                    <a:p>
                      <a:pPr algn="ctr" fontAlgn="ctr"/>
                      <a:r>
                        <a:rPr lang="en-US" sz="1200" b="1" i="0" u="none" strike="noStrike" dirty="0">
                          <a:latin typeface="Calibri" panose="020F0502020204030204" pitchFamily="34" charset="0"/>
                        </a:rPr>
                        <a:t>AR VALUE</a:t>
                      </a:r>
                    </a:p>
                  </a:txBody>
                  <a:tcPr marL="9525" marR="9525" marT="9525" marB="0" anchor="ctr">
                    <a:lnL>
                      <a:noFill/>
                    </a:lnL>
                    <a:lnR>
                      <a:noFill/>
                    </a:lnR>
                    <a:lnT>
                      <a:noFill/>
                    </a:lnT>
                    <a:lnB>
                      <a:noFill/>
                    </a:lnB>
                    <a:solidFill>
                      <a:srgbClr val="C2D69A"/>
                    </a:solidFill>
                  </a:tcPr>
                </a:tc>
                <a:tc>
                  <a:txBody>
                    <a:bodyPr/>
                    <a:lstStyle/>
                    <a:p>
                      <a:pPr algn="ctr" fontAlgn="ctr"/>
                      <a:r>
                        <a:rPr lang="en-US" sz="1200" b="1" i="0" u="none" strike="noStrike" dirty="0">
                          <a:latin typeface="Calibri" panose="020F0502020204030204" pitchFamily="34" charset="0"/>
                        </a:rPr>
                        <a:t>AR %</a:t>
                      </a:r>
                    </a:p>
                  </a:txBody>
                  <a:tcPr marL="9525" marR="9525" marT="9525" marB="0" anchor="ctr">
                    <a:lnL>
                      <a:noFill/>
                    </a:lnL>
                    <a:lnR w="12700" cap="flat" cmpd="sng" algn="ctr">
                      <a:solidFill>
                        <a:srgbClr val="000000"/>
                      </a:solidFill>
                      <a:prstDash val="solid"/>
                      <a:round/>
                      <a:headEnd type="none" w="med" len="med"/>
                      <a:tailEnd type="none" w="med" len="med"/>
                    </a:lnR>
                    <a:lnT>
                      <a:noFill/>
                    </a:lnT>
                    <a:lnB>
                      <a:noFill/>
                    </a:lnB>
                    <a:solidFill>
                      <a:srgbClr val="C2D69A"/>
                    </a:solidFill>
                  </a:tcPr>
                </a:tc>
              </a:tr>
              <a:tr h="357976">
                <a:tc>
                  <a:txBody>
                    <a:bodyPr/>
                    <a:lstStyle/>
                    <a:p>
                      <a:pPr algn="ctr" fontAlgn="b"/>
                      <a:r>
                        <a:rPr lang="en-US" sz="1200" b="0" i="0" u="none" strike="noStrike" dirty="0" smtClean="0">
                          <a:latin typeface="Calibri" panose="020F0502020204030204" pitchFamily="34" charset="0"/>
                        </a:rPr>
                        <a:t>Multi-family </a:t>
                      </a:r>
                      <a:r>
                        <a:rPr lang="en-US" sz="1200" b="0" i="0" u="none" strike="noStrike" dirty="0">
                          <a:latin typeface="Calibri" panose="020F0502020204030204" pitchFamily="34" charset="0"/>
                        </a:rPr>
                        <a:t>Group</a:t>
                      </a:r>
                    </a:p>
                  </a:txBody>
                  <a:tcPr marL="9525" marR="9525" marT="9525"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lgn="ctr" defTabSz="914400" rtl="0" eaLnBrk="1" latinLnBrk="0" hangingPunct="1">
                        <a:spcBef>
                          <a:spcPts val="0"/>
                        </a:spcBef>
                        <a:spcAft>
                          <a:spcPts val="0"/>
                        </a:spcAft>
                      </a:pPr>
                      <a:r>
                        <a:rPr lang="en-US" sz="1200" kern="1200" dirty="0" smtClean="0">
                          <a:solidFill>
                            <a:srgbClr val="000000"/>
                          </a:solidFill>
                          <a:latin typeface="Calibri" panose="020F0502020204030204" pitchFamily="34" charset="0"/>
                          <a:ea typeface="Calibri"/>
                          <a:cs typeface="Times New Roman"/>
                        </a:rPr>
                        <a:t>906</a:t>
                      </a:r>
                      <a:endParaRPr lang="en-US" sz="1200" kern="1200" dirty="0">
                        <a:solidFill>
                          <a:srgbClr val="000000"/>
                        </a:solidFill>
                        <a:latin typeface="Calibri" panose="020F0502020204030204" pitchFamily="34" charset="0"/>
                        <a:ea typeface="Calibri"/>
                        <a:cs typeface="Times New Roman"/>
                      </a:endParaRPr>
                    </a:p>
                  </a:txBody>
                  <a:tcPr marL="68580" marR="68580" marT="0" marB="0" anchor="ctr">
                    <a:lnL>
                      <a:noFill/>
                    </a:lnL>
                    <a:lnR>
                      <a:noFill/>
                    </a:lnR>
                    <a:lnT>
                      <a:noFill/>
                    </a:lnT>
                    <a:lnB>
                      <a:noFill/>
                    </a:lnB>
                  </a:tcPr>
                </a:tc>
                <a:tc>
                  <a:txBody>
                    <a:bodyPr/>
                    <a:lstStyle/>
                    <a:p>
                      <a:pPr marL="0" marR="0" algn="ctr" defTabSz="914400" rtl="0" eaLnBrk="1" latinLnBrk="0" hangingPunct="1">
                        <a:spcBef>
                          <a:spcPts val="0"/>
                        </a:spcBef>
                        <a:spcAft>
                          <a:spcPts val="0"/>
                        </a:spcAft>
                      </a:pPr>
                      <a:r>
                        <a:rPr lang="en-US" sz="1200" kern="1200" dirty="0" smtClean="0">
                          <a:solidFill>
                            <a:srgbClr val="000000"/>
                          </a:solidFill>
                          <a:latin typeface="Calibri" panose="020F0502020204030204" pitchFamily="34" charset="0"/>
                          <a:ea typeface="Calibri"/>
                          <a:cs typeface="Times New Roman"/>
                        </a:rPr>
                        <a:t>$11,149,901</a:t>
                      </a:r>
                      <a:endParaRPr lang="en-US" sz="1200" kern="1200" dirty="0">
                        <a:solidFill>
                          <a:srgbClr val="000000"/>
                        </a:solidFill>
                        <a:latin typeface="Calibri" panose="020F0502020204030204" pitchFamily="34" charset="0"/>
                        <a:ea typeface="Calibri"/>
                        <a:cs typeface="Times New Roman"/>
                      </a:endParaRPr>
                    </a:p>
                  </a:txBody>
                  <a:tcPr marL="68580" marR="68580" marT="0" marB="0" anchor="ctr">
                    <a:lnL>
                      <a:noFill/>
                    </a:lnL>
                    <a:lnR>
                      <a:noFill/>
                    </a:lnR>
                    <a:lnT>
                      <a:noFill/>
                    </a:lnT>
                    <a:lnB>
                      <a:noFill/>
                    </a:lnB>
                  </a:tcPr>
                </a:tc>
                <a:tc>
                  <a:txBody>
                    <a:bodyPr/>
                    <a:lstStyle/>
                    <a:p>
                      <a:pPr algn="ctr" fontAlgn="b"/>
                      <a:r>
                        <a:rPr lang="en-US" sz="1200" b="0" i="0" u="none" strike="noStrike" dirty="0" smtClean="0">
                          <a:latin typeface="Calibri" panose="020F0502020204030204" pitchFamily="34" charset="0"/>
                        </a:rPr>
                        <a:t>18%</a:t>
                      </a:r>
                      <a:endParaRPr lang="en-US" sz="1200" b="0" i="0" u="none" strike="noStrike" dirty="0">
                        <a:latin typeface="Calibri" panose="020F0502020204030204" pitchFamily="34" charset="0"/>
                      </a:endParaRPr>
                    </a:p>
                  </a:txBody>
                  <a:tcPr marL="9525" marR="9525" marT="9525" marB="0" anchor="ctr">
                    <a:lnL>
                      <a:noFill/>
                    </a:lnL>
                    <a:lnR w="12700" cap="flat" cmpd="sng" algn="ctr">
                      <a:solidFill>
                        <a:srgbClr val="000000"/>
                      </a:solidFill>
                      <a:prstDash val="solid"/>
                      <a:round/>
                      <a:headEnd type="none" w="med" len="med"/>
                      <a:tailEnd type="none" w="med" len="med"/>
                    </a:lnR>
                    <a:lnT>
                      <a:noFill/>
                    </a:lnT>
                    <a:lnB>
                      <a:noFill/>
                    </a:lnB>
                  </a:tcPr>
                </a:tc>
              </a:tr>
              <a:tr h="357976">
                <a:tc>
                  <a:txBody>
                    <a:bodyPr/>
                    <a:lstStyle/>
                    <a:p>
                      <a:pPr algn="ctr" fontAlgn="b"/>
                      <a:r>
                        <a:rPr lang="en-US" sz="1200" b="0" i="0" u="none" strike="noStrike" dirty="0" smtClean="0">
                          <a:latin typeface="Calibri" panose="020F0502020204030204" pitchFamily="34" charset="0"/>
                        </a:rPr>
                        <a:t>Single-family </a:t>
                      </a:r>
                      <a:r>
                        <a:rPr lang="en-US" sz="1200" b="0" i="0" u="none" strike="noStrike" dirty="0">
                          <a:latin typeface="Calibri" panose="020F0502020204030204" pitchFamily="34" charset="0"/>
                        </a:rPr>
                        <a:t>Group</a:t>
                      </a:r>
                    </a:p>
                  </a:txBody>
                  <a:tcPr marL="9525" marR="9525" marT="9525"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lgn="ctr" defTabSz="914400" rtl="0" eaLnBrk="1" latinLnBrk="0" hangingPunct="1">
                        <a:spcBef>
                          <a:spcPts val="0"/>
                        </a:spcBef>
                        <a:spcAft>
                          <a:spcPts val="0"/>
                        </a:spcAft>
                      </a:pPr>
                      <a:r>
                        <a:rPr lang="en-US" sz="1200" kern="1200" dirty="0" smtClean="0">
                          <a:solidFill>
                            <a:srgbClr val="000000"/>
                          </a:solidFill>
                          <a:latin typeface="Calibri" panose="020F0502020204030204" pitchFamily="34" charset="0"/>
                          <a:ea typeface="Calibri"/>
                          <a:cs typeface="Times New Roman"/>
                        </a:rPr>
                        <a:t>20,554</a:t>
                      </a:r>
                      <a:endParaRPr lang="en-US" sz="1200" kern="1200" dirty="0">
                        <a:solidFill>
                          <a:srgbClr val="000000"/>
                        </a:solidFill>
                        <a:latin typeface="Calibri" panose="020F0502020204030204" pitchFamily="34" charset="0"/>
                        <a:ea typeface="Calibri"/>
                        <a:cs typeface="Times New Roman"/>
                      </a:endParaRPr>
                    </a:p>
                  </a:txBody>
                  <a:tcPr marL="68580" marR="68580" marT="0" marB="0" anchor="ctr">
                    <a:lnL>
                      <a:noFill/>
                    </a:lnL>
                    <a:lnR>
                      <a:noFill/>
                    </a:lnR>
                    <a:lnT>
                      <a:noFill/>
                    </a:lnT>
                    <a:lnB>
                      <a:noFill/>
                    </a:lnB>
                  </a:tcPr>
                </a:tc>
                <a:tc>
                  <a:txBody>
                    <a:bodyPr/>
                    <a:lstStyle/>
                    <a:p>
                      <a:pPr marL="0" marR="0" algn="ctr" defTabSz="914400" rtl="0" eaLnBrk="1" latinLnBrk="0" hangingPunct="1">
                        <a:spcBef>
                          <a:spcPts val="0"/>
                        </a:spcBef>
                        <a:spcAft>
                          <a:spcPts val="0"/>
                        </a:spcAft>
                      </a:pPr>
                      <a:r>
                        <a:rPr lang="en-US" sz="1200" kern="1200" dirty="0" smtClean="0">
                          <a:solidFill>
                            <a:srgbClr val="000000"/>
                          </a:solidFill>
                          <a:latin typeface="Calibri" panose="020F0502020204030204" pitchFamily="34" charset="0"/>
                          <a:ea typeface="Calibri"/>
                          <a:cs typeface="Times New Roman"/>
                        </a:rPr>
                        <a:t>$46,841,848</a:t>
                      </a:r>
                      <a:endParaRPr lang="en-US" sz="1200" kern="1200" dirty="0">
                        <a:solidFill>
                          <a:srgbClr val="000000"/>
                        </a:solidFill>
                        <a:latin typeface="Calibri" panose="020F0502020204030204" pitchFamily="34" charset="0"/>
                        <a:ea typeface="Calibri"/>
                        <a:cs typeface="Times New Roman"/>
                      </a:endParaRPr>
                    </a:p>
                  </a:txBody>
                  <a:tcPr marL="68580" marR="68580" marT="0" marB="0" anchor="ctr">
                    <a:lnL>
                      <a:noFill/>
                    </a:lnL>
                    <a:lnR>
                      <a:noFill/>
                    </a:lnR>
                    <a:lnT>
                      <a:noFill/>
                    </a:lnT>
                    <a:lnB>
                      <a:noFill/>
                    </a:lnB>
                  </a:tcPr>
                </a:tc>
                <a:tc>
                  <a:txBody>
                    <a:bodyPr/>
                    <a:lstStyle/>
                    <a:p>
                      <a:pPr algn="ctr" fontAlgn="b"/>
                      <a:r>
                        <a:rPr lang="en-US" sz="1200" b="0" i="0" u="none" strike="noStrike" dirty="0" smtClean="0">
                          <a:latin typeface="Calibri" panose="020F0502020204030204" pitchFamily="34" charset="0"/>
                        </a:rPr>
                        <a:t>76%</a:t>
                      </a:r>
                      <a:endParaRPr lang="en-US" sz="1200" b="0" i="0" u="none" strike="noStrike" dirty="0">
                        <a:latin typeface="Calibri" panose="020F0502020204030204" pitchFamily="34" charset="0"/>
                      </a:endParaRPr>
                    </a:p>
                  </a:txBody>
                  <a:tcPr marL="9525" marR="9525" marT="9525" marB="0" anchor="ctr">
                    <a:lnL>
                      <a:noFill/>
                    </a:lnL>
                    <a:lnR w="12700" cap="flat" cmpd="sng" algn="ctr">
                      <a:solidFill>
                        <a:srgbClr val="000000"/>
                      </a:solidFill>
                      <a:prstDash val="solid"/>
                      <a:round/>
                      <a:headEnd type="none" w="med" len="med"/>
                      <a:tailEnd type="none" w="med" len="med"/>
                    </a:lnR>
                    <a:lnT>
                      <a:noFill/>
                    </a:lnT>
                    <a:lnB>
                      <a:noFill/>
                    </a:lnB>
                  </a:tcPr>
                </a:tc>
              </a:tr>
              <a:tr h="343193">
                <a:tc>
                  <a:txBody>
                    <a:bodyPr/>
                    <a:lstStyle/>
                    <a:p>
                      <a:pPr algn="ctr" fontAlgn="b"/>
                      <a:r>
                        <a:rPr lang="en-US" sz="1200" b="0" i="0" u="none" strike="noStrike" dirty="0">
                          <a:latin typeface="Calibri" panose="020F0502020204030204" pitchFamily="34" charset="0"/>
                        </a:rPr>
                        <a:t>Commercial/Industrial Group</a:t>
                      </a:r>
                    </a:p>
                  </a:txBody>
                  <a:tcPr marL="9525" marR="9525" marT="9525"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lgn="ctr" defTabSz="914400" rtl="0" eaLnBrk="1" latinLnBrk="0" hangingPunct="1">
                        <a:spcBef>
                          <a:spcPts val="0"/>
                        </a:spcBef>
                        <a:spcAft>
                          <a:spcPts val="0"/>
                        </a:spcAft>
                      </a:pPr>
                      <a:r>
                        <a:rPr lang="en-US" sz="1200" kern="1200" dirty="0" smtClean="0">
                          <a:solidFill>
                            <a:srgbClr val="000000"/>
                          </a:solidFill>
                          <a:latin typeface="Calibri" panose="020F0502020204030204" pitchFamily="34" charset="0"/>
                          <a:ea typeface="Calibri"/>
                          <a:cs typeface="Times New Roman"/>
                        </a:rPr>
                        <a:t>549</a:t>
                      </a:r>
                      <a:endParaRPr lang="en-US" sz="1200" kern="1200" dirty="0">
                        <a:solidFill>
                          <a:srgbClr val="000000"/>
                        </a:solidFill>
                        <a:latin typeface="Calibri" panose="020F0502020204030204" pitchFamily="34" charset="0"/>
                        <a:ea typeface="Calibri"/>
                        <a:cs typeface="Times New Roman"/>
                      </a:endParaRPr>
                    </a:p>
                  </a:txBody>
                  <a:tcPr marL="68580" marR="68580" marT="0" marB="0" anchor="ctr">
                    <a:lnL>
                      <a:noFill/>
                    </a:lnL>
                    <a:lnR>
                      <a:noFill/>
                    </a:lnR>
                    <a:lnT>
                      <a:noFill/>
                    </a:lnT>
                    <a:lnB>
                      <a:noFill/>
                    </a:lnB>
                  </a:tcPr>
                </a:tc>
                <a:tc>
                  <a:txBody>
                    <a:bodyPr/>
                    <a:lstStyle/>
                    <a:p>
                      <a:pPr marL="0" marR="0" algn="ctr" defTabSz="914400" rtl="0" eaLnBrk="1" latinLnBrk="0" hangingPunct="1">
                        <a:spcBef>
                          <a:spcPts val="0"/>
                        </a:spcBef>
                        <a:spcAft>
                          <a:spcPts val="0"/>
                        </a:spcAft>
                      </a:pPr>
                      <a:r>
                        <a:rPr lang="en-US" sz="1200" kern="1200" dirty="0" smtClean="0">
                          <a:solidFill>
                            <a:srgbClr val="000000"/>
                          </a:solidFill>
                          <a:latin typeface="Calibri" panose="020F0502020204030204" pitchFamily="34" charset="0"/>
                          <a:ea typeface="Calibri"/>
                          <a:cs typeface="Times New Roman"/>
                        </a:rPr>
                        <a:t>$3,705,852</a:t>
                      </a:r>
                      <a:endParaRPr lang="en-US" sz="1200" kern="1200" dirty="0">
                        <a:solidFill>
                          <a:srgbClr val="000000"/>
                        </a:solidFill>
                        <a:latin typeface="Calibri" panose="020F0502020204030204" pitchFamily="34" charset="0"/>
                        <a:ea typeface="Calibri"/>
                        <a:cs typeface="Times New Roman"/>
                      </a:endParaRPr>
                    </a:p>
                  </a:txBody>
                  <a:tcPr marL="68580" marR="68580" marT="0" marB="0" anchor="ctr">
                    <a:lnL>
                      <a:noFill/>
                    </a:lnL>
                    <a:lnR>
                      <a:noFill/>
                    </a:lnR>
                    <a:lnT>
                      <a:noFill/>
                    </a:lnT>
                    <a:lnB>
                      <a:noFill/>
                    </a:lnB>
                  </a:tcPr>
                </a:tc>
                <a:tc>
                  <a:txBody>
                    <a:bodyPr/>
                    <a:lstStyle/>
                    <a:p>
                      <a:pPr algn="ctr" fontAlgn="b"/>
                      <a:r>
                        <a:rPr lang="en-US" sz="1200" b="0" i="0" u="none" strike="noStrike" dirty="0" smtClean="0">
                          <a:latin typeface="Calibri" panose="020F0502020204030204" pitchFamily="34" charset="0"/>
                        </a:rPr>
                        <a:t>6%</a:t>
                      </a:r>
                      <a:endParaRPr lang="en-US" sz="1200" b="0" i="0" u="none" strike="noStrike" dirty="0">
                        <a:latin typeface="Calibri" panose="020F0502020204030204" pitchFamily="34" charset="0"/>
                      </a:endParaRPr>
                    </a:p>
                  </a:txBody>
                  <a:tcPr marL="9525" marR="9525" marT="9525" marB="0" anchor="ctr">
                    <a:lnL>
                      <a:noFill/>
                    </a:lnL>
                    <a:lnR w="12700" cap="flat" cmpd="sng" algn="ctr">
                      <a:solidFill>
                        <a:srgbClr val="000000"/>
                      </a:solidFill>
                      <a:prstDash val="solid"/>
                      <a:round/>
                      <a:headEnd type="none" w="med" len="med"/>
                      <a:tailEnd type="none" w="med" len="med"/>
                    </a:lnR>
                    <a:lnT>
                      <a:noFill/>
                    </a:lnT>
                    <a:lnB>
                      <a:noFill/>
                    </a:lnB>
                  </a:tcPr>
                </a:tc>
              </a:tr>
              <a:tr h="357976">
                <a:tc>
                  <a:txBody>
                    <a:bodyPr/>
                    <a:lstStyle/>
                    <a:p>
                      <a:pPr algn="ctr" fontAlgn="b"/>
                      <a:r>
                        <a:rPr lang="en-US" sz="1200" b="1" i="0" u="none" strike="noStrike" dirty="0">
                          <a:solidFill>
                            <a:srgbClr val="FFFFFF"/>
                          </a:solidFill>
                          <a:latin typeface="Calibri" panose="020F0502020204030204" pitchFamily="34" charset="0"/>
                        </a:rPr>
                        <a:t>TOTALS</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solidFill>
                      <a:srgbClr val="0F253F"/>
                    </a:solidFill>
                  </a:tcPr>
                </a:tc>
                <a:tc>
                  <a:txBody>
                    <a:bodyPr/>
                    <a:lstStyle/>
                    <a:p>
                      <a:pPr marL="0" marR="0" algn="ctr" defTabSz="914400" rtl="0" eaLnBrk="1" latinLnBrk="0" hangingPunct="1">
                        <a:spcBef>
                          <a:spcPts val="0"/>
                        </a:spcBef>
                        <a:spcAft>
                          <a:spcPts val="0"/>
                        </a:spcAft>
                      </a:pPr>
                      <a:r>
                        <a:rPr lang="en-US" sz="1200" b="1" kern="1200" dirty="0">
                          <a:solidFill>
                            <a:schemeClr val="bg1"/>
                          </a:solidFill>
                          <a:latin typeface="Calibri" panose="020F0502020204030204" pitchFamily="34" charset="0"/>
                          <a:ea typeface="Calibri"/>
                          <a:cs typeface="Times New Roman"/>
                        </a:rPr>
                        <a:t>20,461</a:t>
                      </a:r>
                    </a:p>
                  </a:txBody>
                  <a:tcPr marL="68580" marR="68580" marT="0" marB="0" anchor="b">
                    <a:lnL>
                      <a:noFill/>
                    </a:lnL>
                    <a:lnR>
                      <a:noFill/>
                    </a:lnR>
                    <a:lnT>
                      <a:noFill/>
                    </a:lnT>
                    <a:lnB>
                      <a:noFill/>
                    </a:lnB>
                    <a:solidFill>
                      <a:srgbClr val="0F253F"/>
                    </a:solidFill>
                  </a:tcPr>
                </a:tc>
                <a:tc>
                  <a:txBody>
                    <a:bodyPr/>
                    <a:lstStyle/>
                    <a:p>
                      <a:pPr marL="0" marR="0" algn="ctr" defTabSz="914400" rtl="0" eaLnBrk="1" latinLnBrk="0" hangingPunct="1">
                        <a:spcBef>
                          <a:spcPts val="0"/>
                        </a:spcBef>
                        <a:spcAft>
                          <a:spcPts val="0"/>
                        </a:spcAft>
                      </a:pPr>
                      <a:r>
                        <a:rPr lang="en-US" sz="1200" b="1" kern="1200" dirty="0">
                          <a:solidFill>
                            <a:schemeClr val="bg1"/>
                          </a:solidFill>
                          <a:latin typeface="Calibri" panose="020F0502020204030204" pitchFamily="34" charset="0"/>
                          <a:ea typeface="Calibri"/>
                          <a:cs typeface="Times New Roman"/>
                        </a:rPr>
                        <a:t>$</a:t>
                      </a:r>
                      <a:r>
                        <a:rPr lang="en-US" sz="1200" b="1" kern="1200" dirty="0" smtClean="0">
                          <a:solidFill>
                            <a:schemeClr val="bg1"/>
                          </a:solidFill>
                          <a:latin typeface="Calibri" panose="020F0502020204030204" pitchFamily="34" charset="0"/>
                          <a:ea typeface="Calibri"/>
                          <a:cs typeface="Times New Roman"/>
                        </a:rPr>
                        <a:t>61,697,601</a:t>
                      </a:r>
                      <a:endParaRPr lang="en-US" sz="1200" b="1" kern="1200" dirty="0">
                        <a:solidFill>
                          <a:schemeClr val="bg1"/>
                        </a:solidFill>
                        <a:latin typeface="Calibri" panose="020F0502020204030204" pitchFamily="34" charset="0"/>
                        <a:ea typeface="Calibri"/>
                        <a:cs typeface="Times New Roman"/>
                      </a:endParaRPr>
                    </a:p>
                  </a:txBody>
                  <a:tcPr marL="68580" marR="68580" marT="0" marB="0" anchor="b">
                    <a:lnL>
                      <a:noFill/>
                    </a:lnL>
                    <a:lnR>
                      <a:noFill/>
                    </a:lnR>
                    <a:lnT>
                      <a:noFill/>
                    </a:lnT>
                    <a:lnB>
                      <a:noFill/>
                    </a:lnB>
                    <a:solidFill>
                      <a:srgbClr val="0F253F"/>
                    </a:solidFill>
                  </a:tcPr>
                </a:tc>
                <a:tc>
                  <a:txBody>
                    <a:bodyPr/>
                    <a:lstStyle/>
                    <a:p>
                      <a:pPr algn="ctr" fontAlgn="b"/>
                      <a:r>
                        <a:rPr lang="en-US" sz="1200" b="1" i="0" u="none" strike="noStrike" dirty="0">
                          <a:solidFill>
                            <a:srgbClr val="FFFFFF"/>
                          </a:solidFill>
                          <a:latin typeface="Calibri" panose="020F0502020204030204" pitchFamily="34" charset="0"/>
                        </a:rPr>
                        <a:t>100%</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0F253F"/>
                    </a:solidFill>
                  </a:tcPr>
                </a:tc>
              </a:tr>
            </a:tbl>
          </a:graphicData>
        </a:graphic>
      </p:graphicFrame>
      <p:sp>
        <p:nvSpPr>
          <p:cNvPr id="5" name="Rectangle 4"/>
          <p:cNvSpPr/>
          <p:nvPr/>
        </p:nvSpPr>
        <p:spPr bwMode="auto">
          <a:xfrm>
            <a:off x="4689484" y="1275487"/>
            <a:ext cx="4149725" cy="150018"/>
          </a:xfrm>
          <a:prstGeom prst="rect">
            <a:avLst/>
          </a:prstGeom>
          <a:solidFill>
            <a:srgbClr val="535080"/>
          </a:solidFill>
          <a:ln w="9525" cap="flat" cmpd="sng" algn="ctr">
            <a:noFill/>
            <a:prstDash val="solid"/>
            <a:round/>
            <a:headEnd type="none" w="med" len="med"/>
            <a:tailEnd type="none" w="med" len="med"/>
          </a:ln>
          <a:effectLst/>
        </p:spPr>
        <p:txBody>
          <a:bodyPr anchor="ctr"/>
          <a:lstStyle/>
          <a:p>
            <a:pPr algn="ctr" defTabSz="457200">
              <a:defRPr/>
            </a:pPr>
            <a:r>
              <a:rPr lang="en-US" sz="1100" dirty="0">
                <a:solidFill>
                  <a:prstClr val="white"/>
                </a:solidFill>
                <a:latin typeface="Calibri" panose="020F0502020204030204" pitchFamily="34" charset="0"/>
              </a:rPr>
              <a:t>Multi-family Active Aged Receivables </a:t>
            </a:r>
          </a:p>
        </p:txBody>
      </p:sp>
      <p:sp>
        <p:nvSpPr>
          <p:cNvPr id="6" name="TextBox 5"/>
          <p:cNvSpPr txBox="1"/>
          <p:nvPr/>
        </p:nvSpPr>
        <p:spPr>
          <a:xfrm>
            <a:off x="4689484" y="1580857"/>
            <a:ext cx="1019174" cy="215444"/>
          </a:xfrm>
          <a:prstGeom prst="rect">
            <a:avLst/>
          </a:prstGeom>
          <a:noFill/>
          <a:ln w="9525">
            <a:noFill/>
          </a:ln>
        </p:spPr>
        <p:style>
          <a:lnRef idx="2">
            <a:schemeClr val="dk1"/>
          </a:lnRef>
          <a:fillRef idx="1">
            <a:schemeClr val="lt1"/>
          </a:fillRef>
          <a:effectRef idx="0">
            <a:schemeClr val="dk1"/>
          </a:effectRef>
          <a:fontRef idx="minor">
            <a:schemeClr val="dk1"/>
          </a:fontRef>
        </p:style>
        <p:txBody>
          <a:bodyPr wrap="square" rtlCol="0">
            <a:spAutoFit/>
          </a:bodyPr>
          <a:lstStyle/>
          <a:p>
            <a:pPr defTabSz="457200"/>
            <a:r>
              <a:rPr lang="en-US" sz="800" dirty="0">
                <a:solidFill>
                  <a:prstClr val="black"/>
                </a:solidFill>
              </a:rPr>
              <a:t>$in Millions  </a:t>
            </a:r>
          </a:p>
        </p:txBody>
      </p:sp>
      <p:graphicFrame>
        <p:nvGraphicFramePr>
          <p:cNvPr id="7" name="Chart 6"/>
          <p:cNvGraphicFramePr/>
          <p:nvPr>
            <p:extLst>
              <p:ext uri="{D42A27DB-BD31-4B8C-83A1-F6EECF244321}">
                <p14:modId xmlns:p14="http://schemas.microsoft.com/office/powerpoint/2010/main" val="3836592546"/>
              </p:ext>
            </p:extLst>
          </p:nvPr>
        </p:nvGraphicFramePr>
        <p:xfrm>
          <a:off x="4689485" y="1425505"/>
          <a:ext cx="4149724" cy="2384495"/>
        </p:xfrm>
        <a:graphic>
          <a:graphicData uri="http://schemas.openxmlformats.org/drawingml/2006/chart">
            <c:chart xmlns:c="http://schemas.openxmlformats.org/drawingml/2006/chart" xmlns:r="http://schemas.openxmlformats.org/officeDocument/2006/relationships" r:id="rId2"/>
          </a:graphicData>
        </a:graphic>
      </p:graphicFrame>
      <p:sp>
        <p:nvSpPr>
          <p:cNvPr id="8" name="Rectangle 7"/>
          <p:cNvSpPr/>
          <p:nvPr/>
        </p:nvSpPr>
        <p:spPr bwMode="auto">
          <a:xfrm>
            <a:off x="284447" y="3924784"/>
            <a:ext cx="4149725" cy="150018"/>
          </a:xfrm>
          <a:prstGeom prst="rect">
            <a:avLst/>
          </a:prstGeom>
          <a:solidFill>
            <a:srgbClr val="535080"/>
          </a:solidFill>
          <a:ln w="9525" cap="flat" cmpd="sng" algn="ctr">
            <a:noFill/>
            <a:prstDash val="solid"/>
            <a:round/>
            <a:headEnd type="none" w="med" len="med"/>
            <a:tailEnd type="none" w="med" len="med"/>
          </a:ln>
          <a:effectLst/>
        </p:spPr>
        <p:txBody>
          <a:bodyPr anchor="ctr"/>
          <a:lstStyle/>
          <a:p>
            <a:pPr algn="ctr" defTabSz="457200">
              <a:defRPr/>
            </a:pPr>
            <a:r>
              <a:rPr lang="en-US" sz="1200" dirty="0">
                <a:solidFill>
                  <a:prstClr val="white"/>
                </a:solidFill>
                <a:latin typeface="Arial Narrow" panose="020B0606020202030204" pitchFamily="34" charset="0"/>
              </a:rPr>
              <a:t>Single-family Active Aged Receivables </a:t>
            </a:r>
          </a:p>
        </p:txBody>
      </p:sp>
      <p:sp>
        <p:nvSpPr>
          <p:cNvPr id="9" name="TextBox 8"/>
          <p:cNvSpPr txBox="1"/>
          <p:nvPr/>
        </p:nvSpPr>
        <p:spPr>
          <a:xfrm>
            <a:off x="284447" y="4056564"/>
            <a:ext cx="1019174" cy="184666"/>
          </a:xfrm>
          <a:prstGeom prst="rect">
            <a:avLst/>
          </a:prstGeom>
          <a:noFill/>
          <a:ln w="9525">
            <a:noFill/>
          </a:ln>
        </p:spPr>
        <p:style>
          <a:lnRef idx="2">
            <a:schemeClr val="dk1"/>
          </a:lnRef>
          <a:fillRef idx="1">
            <a:schemeClr val="lt1"/>
          </a:fillRef>
          <a:effectRef idx="0">
            <a:schemeClr val="dk1"/>
          </a:effectRef>
          <a:fontRef idx="minor">
            <a:schemeClr val="dk1"/>
          </a:fontRef>
        </p:style>
        <p:txBody>
          <a:bodyPr wrap="square" rtlCol="0">
            <a:spAutoFit/>
          </a:bodyPr>
          <a:lstStyle/>
          <a:p>
            <a:pPr defTabSz="457200"/>
            <a:r>
              <a:rPr lang="en-US" sz="600" dirty="0">
                <a:solidFill>
                  <a:prstClr val="black"/>
                </a:solidFill>
              </a:rPr>
              <a:t>$in Millions  </a:t>
            </a:r>
          </a:p>
        </p:txBody>
      </p:sp>
      <p:graphicFrame>
        <p:nvGraphicFramePr>
          <p:cNvPr id="10" name="Chart 9" descr="$47.2&#10;"/>
          <p:cNvGraphicFramePr/>
          <p:nvPr>
            <p:extLst>
              <p:ext uri="{D42A27DB-BD31-4B8C-83A1-F6EECF244321}">
                <p14:modId xmlns:p14="http://schemas.microsoft.com/office/powerpoint/2010/main" val="4042110266"/>
              </p:ext>
            </p:extLst>
          </p:nvPr>
        </p:nvGraphicFramePr>
        <p:xfrm>
          <a:off x="197170" y="4059562"/>
          <a:ext cx="4114800" cy="2514600"/>
        </p:xfrm>
        <a:graphic>
          <a:graphicData uri="http://schemas.openxmlformats.org/drawingml/2006/chart">
            <c:chart xmlns:c="http://schemas.openxmlformats.org/drawingml/2006/chart" xmlns:r="http://schemas.openxmlformats.org/officeDocument/2006/relationships" r:id="rId3"/>
          </a:graphicData>
        </a:graphic>
      </p:graphicFrame>
      <p:sp>
        <p:nvSpPr>
          <p:cNvPr id="11" name="Rectangle 10"/>
          <p:cNvSpPr/>
          <p:nvPr/>
        </p:nvSpPr>
        <p:spPr bwMode="auto">
          <a:xfrm>
            <a:off x="4724400" y="3920812"/>
            <a:ext cx="4149725" cy="150018"/>
          </a:xfrm>
          <a:prstGeom prst="rect">
            <a:avLst/>
          </a:prstGeom>
          <a:solidFill>
            <a:srgbClr val="535080"/>
          </a:solidFill>
          <a:ln w="9525" cap="flat" cmpd="sng" algn="ctr">
            <a:noFill/>
            <a:prstDash val="solid"/>
            <a:round/>
            <a:headEnd type="none" w="med" len="med"/>
            <a:tailEnd type="none" w="med" len="med"/>
          </a:ln>
          <a:effectLst/>
        </p:spPr>
        <p:txBody>
          <a:bodyPr anchor="ctr"/>
          <a:lstStyle/>
          <a:p>
            <a:pPr algn="ctr" defTabSz="457200">
              <a:defRPr/>
            </a:pPr>
            <a:r>
              <a:rPr lang="en-US" sz="1200" dirty="0">
                <a:solidFill>
                  <a:prstClr val="white"/>
                </a:solidFill>
                <a:latin typeface="Arial Narrow" panose="020B0606020202030204" pitchFamily="34" charset="0"/>
              </a:rPr>
              <a:t>Commercial Active Aged Receivables </a:t>
            </a:r>
          </a:p>
        </p:txBody>
      </p:sp>
      <p:sp>
        <p:nvSpPr>
          <p:cNvPr id="12" name="Rectangle 11"/>
          <p:cNvSpPr/>
          <p:nvPr/>
        </p:nvSpPr>
        <p:spPr>
          <a:xfrm>
            <a:off x="4747150" y="4044737"/>
            <a:ext cx="595035" cy="184666"/>
          </a:xfrm>
          <a:prstGeom prst="rect">
            <a:avLst/>
          </a:prstGeom>
        </p:spPr>
        <p:txBody>
          <a:bodyPr wrap="none">
            <a:spAutoFit/>
          </a:bodyPr>
          <a:lstStyle/>
          <a:p>
            <a:pPr defTabSz="457200"/>
            <a:r>
              <a:rPr lang="en-US" sz="600" dirty="0">
                <a:solidFill>
                  <a:prstClr val="black"/>
                </a:solidFill>
              </a:rPr>
              <a:t>$In Millions </a:t>
            </a:r>
          </a:p>
        </p:txBody>
      </p:sp>
      <p:graphicFrame>
        <p:nvGraphicFramePr>
          <p:cNvPr id="13" name="Chart 12"/>
          <p:cNvGraphicFramePr/>
          <p:nvPr>
            <p:extLst>
              <p:ext uri="{D42A27DB-BD31-4B8C-83A1-F6EECF244321}">
                <p14:modId xmlns:p14="http://schemas.microsoft.com/office/powerpoint/2010/main" val="2460572055"/>
              </p:ext>
            </p:extLst>
          </p:nvPr>
        </p:nvGraphicFramePr>
        <p:xfrm>
          <a:off x="4856495" y="4087174"/>
          <a:ext cx="4114800" cy="2514600"/>
        </p:xfrm>
        <a:graphic>
          <a:graphicData uri="http://schemas.openxmlformats.org/drawingml/2006/chart">
            <c:chart xmlns:c="http://schemas.openxmlformats.org/drawingml/2006/chart" xmlns:r="http://schemas.openxmlformats.org/officeDocument/2006/relationships" r:id="rId4"/>
          </a:graphicData>
        </a:graphic>
      </p:graphicFrame>
      <p:sp>
        <p:nvSpPr>
          <p:cNvPr id="14" name="TextBox 13"/>
          <p:cNvSpPr txBox="1"/>
          <p:nvPr/>
        </p:nvSpPr>
        <p:spPr>
          <a:xfrm>
            <a:off x="6843593" y="5286285"/>
            <a:ext cx="542925" cy="246221"/>
          </a:xfrm>
          <a:prstGeom prst="rect">
            <a:avLst/>
          </a:prstGeom>
          <a:noFill/>
        </p:spPr>
        <p:txBody>
          <a:bodyPr wrap="square" rtlCol="0">
            <a:spAutoFit/>
          </a:bodyPr>
          <a:lstStyle/>
          <a:p>
            <a:pPr defTabSz="457200"/>
            <a:r>
              <a:rPr lang="en-US" sz="1000" dirty="0">
                <a:solidFill>
                  <a:prstClr val="black"/>
                </a:solidFill>
              </a:rPr>
              <a:t>$</a:t>
            </a:r>
            <a:r>
              <a:rPr lang="en-US" sz="800" dirty="0">
                <a:solidFill>
                  <a:prstClr val="black"/>
                </a:solidFill>
              </a:rPr>
              <a:t>3.7</a:t>
            </a:r>
          </a:p>
        </p:txBody>
      </p:sp>
      <p:sp>
        <p:nvSpPr>
          <p:cNvPr id="15" name="Right Brace 14"/>
          <p:cNvSpPr/>
          <p:nvPr/>
        </p:nvSpPr>
        <p:spPr>
          <a:xfrm>
            <a:off x="3150860" y="4634576"/>
            <a:ext cx="219081" cy="999299"/>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defTabSz="457200"/>
            <a:endParaRPr lang="en-US" dirty="0">
              <a:solidFill>
                <a:prstClr val="black"/>
              </a:solidFill>
            </a:endParaRPr>
          </a:p>
        </p:txBody>
      </p:sp>
      <p:sp>
        <p:nvSpPr>
          <p:cNvPr id="16" name="TextBox 15"/>
          <p:cNvSpPr txBox="1"/>
          <p:nvPr/>
        </p:nvSpPr>
        <p:spPr>
          <a:xfrm>
            <a:off x="3369941" y="5026503"/>
            <a:ext cx="1066799" cy="215444"/>
          </a:xfrm>
          <a:prstGeom prst="rect">
            <a:avLst/>
          </a:prstGeom>
          <a:ln w="9525"/>
        </p:spPr>
        <p:style>
          <a:lnRef idx="2">
            <a:schemeClr val="dk1"/>
          </a:lnRef>
          <a:fillRef idx="1">
            <a:schemeClr val="lt1"/>
          </a:fillRef>
          <a:effectRef idx="0">
            <a:schemeClr val="dk1"/>
          </a:effectRef>
          <a:fontRef idx="minor">
            <a:schemeClr val="dk1"/>
          </a:fontRef>
        </p:style>
        <p:txBody>
          <a:bodyPr wrap="square" rtlCol="0">
            <a:spAutoFit/>
          </a:bodyPr>
          <a:lstStyle/>
          <a:p>
            <a:pPr defTabSz="457200"/>
            <a:r>
              <a:rPr lang="en-US" sz="800" dirty="0">
                <a:solidFill>
                  <a:prstClr val="black"/>
                </a:solidFill>
              </a:rPr>
              <a:t>6,981 accounts </a:t>
            </a:r>
          </a:p>
        </p:txBody>
      </p:sp>
      <p:sp>
        <p:nvSpPr>
          <p:cNvPr id="17" name="TextBox 34"/>
          <p:cNvSpPr txBox="1"/>
          <p:nvPr/>
        </p:nvSpPr>
        <p:spPr>
          <a:xfrm>
            <a:off x="1977656" y="6477000"/>
            <a:ext cx="5486399" cy="276999"/>
          </a:xfrm>
          <a:prstGeom prst="rect">
            <a:avLst/>
          </a:prstGeom>
          <a:ln w="9525"/>
        </p:spPr>
        <p:style>
          <a:lnRef idx="2">
            <a:schemeClr val="dk1"/>
          </a:lnRef>
          <a:fillRef idx="1">
            <a:schemeClr val="lt1"/>
          </a:fillRef>
          <a:effectRef idx="0">
            <a:schemeClr val="dk1"/>
          </a:effectRef>
          <a:fontRef idx="minor">
            <a:schemeClr val="dk1"/>
          </a:fontRef>
        </p:style>
        <p:txBody>
          <a:bodyPr wrap="square" rtlCol="0">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defTabSz="457200"/>
            <a:r>
              <a:rPr lang="en-US" sz="1200" b="1" dirty="0" smtClean="0">
                <a:solidFill>
                  <a:prstClr val="black"/>
                </a:solidFill>
              </a:rPr>
              <a:t> </a:t>
            </a:r>
            <a:r>
              <a:rPr lang="en-US" sz="1200" b="1" dirty="0" smtClean="0">
                <a:solidFill>
                  <a:prstClr val="black"/>
                </a:solidFill>
                <a:latin typeface="Calibri" panose="020F0502020204030204" pitchFamily="34" charset="0"/>
              </a:rPr>
              <a:t>* Excludes accounts that are in dispute or legal status as of March 31, 2017</a:t>
            </a:r>
            <a:endParaRPr lang="en-US" sz="1200" b="1" dirty="0">
              <a:solidFill>
                <a:prstClr val="black"/>
              </a:solidFill>
              <a:latin typeface="Calibri" panose="020F0502020204030204" pitchFamily="34" charset="0"/>
            </a:endParaRPr>
          </a:p>
        </p:txBody>
      </p:sp>
      <p:sp>
        <p:nvSpPr>
          <p:cNvPr id="18" name="TextBox 17"/>
          <p:cNvSpPr txBox="1"/>
          <p:nvPr/>
        </p:nvSpPr>
        <p:spPr>
          <a:xfrm>
            <a:off x="0" y="0"/>
            <a:ext cx="3136605" cy="369332"/>
          </a:xfrm>
          <a:prstGeom prst="rect">
            <a:avLst/>
          </a:prstGeom>
          <a:noFill/>
        </p:spPr>
        <p:txBody>
          <a:bodyPr wrap="square" rtlCol="0">
            <a:spAutoFit/>
          </a:bodyPr>
          <a:lstStyle/>
          <a:p>
            <a:pPr defTabSz="457200"/>
            <a:r>
              <a:rPr lang="en-US" b="1" dirty="0">
                <a:solidFill>
                  <a:prstClr val="white"/>
                </a:solidFill>
              </a:rPr>
              <a:t>Financial </a:t>
            </a:r>
            <a:r>
              <a:rPr lang="en-US" b="1" dirty="0" smtClean="0">
                <a:solidFill>
                  <a:prstClr val="white"/>
                </a:solidFill>
              </a:rPr>
              <a:t>Resilience</a:t>
            </a:r>
            <a:endParaRPr lang="en-US" b="1" dirty="0">
              <a:solidFill>
                <a:prstClr val="white"/>
              </a:solidFill>
            </a:endParaRPr>
          </a:p>
        </p:txBody>
      </p:sp>
    </p:spTree>
    <p:extLst>
      <p:ext uri="{BB962C8B-B14F-4D97-AF65-F5344CB8AC3E}">
        <p14:creationId xmlns:p14="http://schemas.microsoft.com/office/powerpoint/2010/main" val="22083897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73255" y="1377420"/>
            <a:ext cx="8818344" cy="5023380"/>
            <a:chOff x="381001" y="795971"/>
            <a:chExt cx="8350001" cy="5097933"/>
          </a:xfrm>
        </p:grpSpPr>
        <p:sp>
          <p:nvSpPr>
            <p:cNvPr id="4" name="Freeform 3"/>
            <p:cNvSpPr/>
            <p:nvPr/>
          </p:nvSpPr>
          <p:spPr>
            <a:xfrm>
              <a:off x="381001" y="862910"/>
              <a:ext cx="1270986" cy="835945"/>
            </a:xfrm>
            <a:custGeom>
              <a:avLst/>
              <a:gdLst>
                <a:gd name="connsiteX0" fmla="*/ 0 w 1270986"/>
                <a:gd name="connsiteY0" fmla="*/ 83595 h 835945"/>
                <a:gd name="connsiteX1" fmla="*/ 83595 w 1270986"/>
                <a:gd name="connsiteY1" fmla="*/ 0 h 835945"/>
                <a:gd name="connsiteX2" fmla="*/ 1187392 w 1270986"/>
                <a:gd name="connsiteY2" fmla="*/ 0 h 835945"/>
                <a:gd name="connsiteX3" fmla="*/ 1270987 w 1270986"/>
                <a:gd name="connsiteY3" fmla="*/ 83595 h 835945"/>
                <a:gd name="connsiteX4" fmla="*/ 1270986 w 1270986"/>
                <a:gd name="connsiteY4" fmla="*/ 752351 h 835945"/>
                <a:gd name="connsiteX5" fmla="*/ 1187391 w 1270986"/>
                <a:gd name="connsiteY5" fmla="*/ 835946 h 835945"/>
                <a:gd name="connsiteX6" fmla="*/ 83595 w 1270986"/>
                <a:gd name="connsiteY6" fmla="*/ 835945 h 835945"/>
                <a:gd name="connsiteX7" fmla="*/ 0 w 1270986"/>
                <a:gd name="connsiteY7" fmla="*/ 752350 h 835945"/>
                <a:gd name="connsiteX8" fmla="*/ 0 w 1270986"/>
                <a:gd name="connsiteY8" fmla="*/ 83595 h 835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0986" h="835945">
                  <a:moveTo>
                    <a:pt x="0" y="83595"/>
                  </a:moveTo>
                  <a:cubicBezTo>
                    <a:pt x="0" y="37427"/>
                    <a:pt x="37427" y="0"/>
                    <a:pt x="83595" y="0"/>
                  </a:cubicBezTo>
                  <a:lnTo>
                    <a:pt x="1187392" y="0"/>
                  </a:lnTo>
                  <a:cubicBezTo>
                    <a:pt x="1233560" y="0"/>
                    <a:pt x="1270987" y="37427"/>
                    <a:pt x="1270987" y="83595"/>
                  </a:cubicBezTo>
                  <a:cubicBezTo>
                    <a:pt x="1270987" y="306514"/>
                    <a:pt x="1270986" y="529432"/>
                    <a:pt x="1270986" y="752351"/>
                  </a:cubicBezTo>
                  <a:cubicBezTo>
                    <a:pt x="1270986" y="798519"/>
                    <a:pt x="1233559" y="835946"/>
                    <a:pt x="1187391" y="835946"/>
                  </a:cubicBezTo>
                  <a:lnTo>
                    <a:pt x="83595" y="835945"/>
                  </a:lnTo>
                  <a:cubicBezTo>
                    <a:pt x="37427" y="835945"/>
                    <a:pt x="0" y="798518"/>
                    <a:pt x="0" y="752350"/>
                  </a:cubicBezTo>
                  <a:lnTo>
                    <a:pt x="0" y="83595"/>
                  </a:lnTo>
                  <a:close/>
                </a:path>
              </a:pathLst>
            </a:custGeom>
            <a:solidFill>
              <a:srgbClr val="6290F8"/>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85344" tIns="85344" rIns="85344" bIns="324369" numCol="1" spcCol="1270" anchor="t" anchorCtr="0">
              <a:noAutofit/>
            </a:bodyPr>
            <a:lstStyle/>
            <a:p>
              <a:pPr defTabSz="533400">
                <a:lnSpc>
                  <a:spcPct val="90000"/>
                </a:lnSpc>
                <a:spcBef>
                  <a:spcPct val="0"/>
                </a:spcBef>
                <a:spcAft>
                  <a:spcPct val="35000"/>
                </a:spcAft>
              </a:pPr>
              <a:r>
                <a:rPr lang="en-US" sz="1200" b="1" dirty="0">
                  <a:solidFill>
                    <a:prstClr val="white"/>
                  </a:solidFill>
                </a:rPr>
                <a:t>Commercial Accounts (OFA)</a:t>
              </a:r>
            </a:p>
          </p:txBody>
        </p:sp>
        <p:sp>
          <p:nvSpPr>
            <p:cNvPr id="5" name="Freeform 4"/>
            <p:cNvSpPr/>
            <p:nvPr/>
          </p:nvSpPr>
          <p:spPr>
            <a:xfrm>
              <a:off x="381001" y="1438459"/>
              <a:ext cx="2012675" cy="4455445"/>
            </a:xfrm>
            <a:custGeom>
              <a:avLst/>
              <a:gdLst>
                <a:gd name="connsiteX0" fmla="*/ 0 w 1755537"/>
                <a:gd name="connsiteY0" fmla="*/ 175554 h 4371636"/>
                <a:gd name="connsiteX1" fmla="*/ 175554 w 1755537"/>
                <a:gd name="connsiteY1" fmla="*/ 0 h 4371636"/>
                <a:gd name="connsiteX2" fmla="*/ 1579983 w 1755537"/>
                <a:gd name="connsiteY2" fmla="*/ 0 h 4371636"/>
                <a:gd name="connsiteX3" fmla="*/ 1755537 w 1755537"/>
                <a:gd name="connsiteY3" fmla="*/ 175554 h 4371636"/>
                <a:gd name="connsiteX4" fmla="*/ 1755537 w 1755537"/>
                <a:gd name="connsiteY4" fmla="*/ 4196082 h 4371636"/>
                <a:gd name="connsiteX5" fmla="*/ 1579983 w 1755537"/>
                <a:gd name="connsiteY5" fmla="*/ 4371636 h 4371636"/>
                <a:gd name="connsiteX6" fmla="*/ 175554 w 1755537"/>
                <a:gd name="connsiteY6" fmla="*/ 4371636 h 4371636"/>
                <a:gd name="connsiteX7" fmla="*/ 0 w 1755537"/>
                <a:gd name="connsiteY7" fmla="*/ 4196082 h 4371636"/>
                <a:gd name="connsiteX8" fmla="*/ 0 w 1755537"/>
                <a:gd name="connsiteY8" fmla="*/ 175554 h 4371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5537" h="4371636">
                  <a:moveTo>
                    <a:pt x="0" y="175554"/>
                  </a:moveTo>
                  <a:cubicBezTo>
                    <a:pt x="0" y="78598"/>
                    <a:pt x="78598" y="0"/>
                    <a:pt x="175554" y="0"/>
                  </a:cubicBezTo>
                  <a:lnTo>
                    <a:pt x="1579983" y="0"/>
                  </a:lnTo>
                  <a:cubicBezTo>
                    <a:pt x="1676939" y="0"/>
                    <a:pt x="1755537" y="78598"/>
                    <a:pt x="1755537" y="175554"/>
                  </a:cubicBezTo>
                  <a:lnTo>
                    <a:pt x="1755537" y="4196082"/>
                  </a:lnTo>
                  <a:cubicBezTo>
                    <a:pt x="1755537" y="4293038"/>
                    <a:pt x="1676939" y="4371636"/>
                    <a:pt x="1579983" y="4371636"/>
                  </a:cubicBezTo>
                  <a:lnTo>
                    <a:pt x="175554" y="4371636"/>
                  </a:lnTo>
                  <a:cubicBezTo>
                    <a:pt x="78598" y="4371636"/>
                    <a:pt x="0" y="4293038"/>
                    <a:pt x="0" y="4196082"/>
                  </a:cubicBezTo>
                  <a:lnTo>
                    <a:pt x="0" y="175554"/>
                  </a:lnTo>
                  <a:close/>
                </a:path>
              </a:pathLst>
            </a:custGeom>
            <a:ln>
              <a:solidFill>
                <a:srgbClr val="6290F8"/>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36762" tIns="136762" rIns="136762" bIns="136762" numCol="1" spcCol="1270" anchor="t" anchorCtr="0">
              <a:noAutofit/>
            </a:bodyPr>
            <a:lstStyle/>
            <a:p>
              <a:pPr marL="0" lvl="1" algn="ctr" defTabSz="533400">
                <a:lnSpc>
                  <a:spcPct val="90000"/>
                </a:lnSpc>
                <a:spcBef>
                  <a:spcPct val="0"/>
                </a:spcBef>
                <a:spcAft>
                  <a:spcPct val="15000"/>
                </a:spcAft>
              </a:pPr>
              <a:r>
                <a:rPr lang="en-US" sz="1200" b="1" u="sng" dirty="0">
                  <a:solidFill>
                    <a:prstClr val="black">
                      <a:hueOff val="0"/>
                      <a:satOff val="0"/>
                      <a:lumOff val="0"/>
                      <a:alphaOff val="0"/>
                    </a:prstClr>
                  </a:solidFill>
                </a:rPr>
                <a:t>FY17 Performance</a:t>
              </a:r>
            </a:p>
            <a:p>
              <a:pPr marL="114300" lvl="1" indent="-114300" defTabSz="533400">
                <a:lnSpc>
                  <a:spcPct val="90000"/>
                </a:lnSpc>
                <a:spcBef>
                  <a:spcPct val="0"/>
                </a:spcBef>
                <a:spcAft>
                  <a:spcPct val="15000"/>
                </a:spcAft>
                <a:buFontTx/>
                <a:buChar char="••"/>
              </a:pPr>
              <a:endParaRPr lang="en-US" sz="1200" b="1" dirty="0">
                <a:solidFill>
                  <a:prstClr val="black">
                    <a:hueOff val="0"/>
                    <a:satOff val="0"/>
                    <a:lumOff val="0"/>
                    <a:alphaOff val="0"/>
                  </a:prstClr>
                </a:solidFill>
              </a:endParaRPr>
            </a:p>
            <a:p>
              <a:pPr marL="114300" lvl="1" indent="-114300" defTabSz="533400">
                <a:lnSpc>
                  <a:spcPct val="90000"/>
                </a:lnSpc>
                <a:spcBef>
                  <a:spcPct val="0"/>
                </a:spcBef>
                <a:spcAft>
                  <a:spcPct val="15000"/>
                </a:spcAft>
                <a:buFontTx/>
                <a:buChar char="••"/>
              </a:pPr>
              <a:r>
                <a:rPr lang="en-US" sz="1200" b="1" dirty="0">
                  <a:solidFill>
                    <a:prstClr val="black">
                      <a:hueOff val="0"/>
                      <a:satOff val="0"/>
                      <a:lumOff val="0"/>
                      <a:alphaOff val="0"/>
                    </a:prstClr>
                  </a:solidFill>
                </a:rPr>
                <a:t>$6,464,509.49 </a:t>
              </a:r>
              <a:r>
                <a:rPr lang="en-US" sz="1200" dirty="0">
                  <a:solidFill>
                    <a:prstClr val="black">
                      <a:hueOff val="0"/>
                      <a:satOff val="0"/>
                      <a:lumOff val="0"/>
                      <a:alphaOff val="0"/>
                    </a:prstClr>
                  </a:solidFill>
                </a:rPr>
                <a:t>collected </a:t>
              </a:r>
            </a:p>
            <a:p>
              <a:pPr marL="114300" lvl="1" indent="-114300" defTabSz="533400">
                <a:lnSpc>
                  <a:spcPct val="90000"/>
                </a:lnSpc>
                <a:spcBef>
                  <a:spcPct val="0"/>
                </a:spcBef>
                <a:spcAft>
                  <a:spcPct val="15000"/>
                </a:spcAft>
                <a:buFontTx/>
                <a:buChar char="••"/>
              </a:pPr>
              <a:r>
                <a:rPr lang="en-US" sz="1200" dirty="0">
                  <a:solidFill>
                    <a:prstClr val="black">
                      <a:hueOff val="0"/>
                      <a:satOff val="0"/>
                      <a:lumOff val="0"/>
                      <a:alphaOff val="0"/>
                    </a:prstClr>
                  </a:solidFill>
                </a:rPr>
                <a:t>2,996 delinquent payments collected</a:t>
              </a:r>
            </a:p>
            <a:p>
              <a:pPr marL="114300" lvl="1" indent="-114300" defTabSz="533400">
                <a:lnSpc>
                  <a:spcPct val="90000"/>
                </a:lnSpc>
                <a:spcBef>
                  <a:spcPct val="0"/>
                </a:spcBef>
                <a:spcAft>
                  <a:spcPct val="15000"/>
                </a:spcAft>
                <a:buFontTx/>
                <a:buChar char="••"/>
              </a:pPr>
              <a:r>
                <a:rPr lang="en-US" sz="1200" dirty="0">
                  <a:solidFill>
                    <a:prstClr val="black">
                      <a:hueOff val="0"/>
                      <a:satOff val="0"/>
                      <a:lumOff val="0"/>
                      <a:alphaOff val="0"/>
                    </a:prstClr>
                  </a:solidFill>
                </a:rPr>
                <a:t>$441,496.88 in secured payment plans</a:t>
              </a:r>
            </a:p>
            <a:p>
              <a:pPr marL="0" lvl="1" defTabSz="533400">
                <a:lnSpc>
                  <a:spcPct val="90000"/>
                </a:lnSpc>
                <a:spcBef>
                  <a:spcPct val="0"/>
                </a:spcBef>
                <a:spcAft>
                  <a:spcPct val="15000"/>
                </a:spcAft>
              </a:pPr>
              <a:endParaRPr lang="en-US" sz="1200" dirty="0">
                <a:solidFill>
                  <a:prstClr val="black">
                    <a:hueOff val="0"/>
                    <a:satOff val="0"/>
                    <a:lumOff val="0"/>
                    <a:alphaOff val="0"/>
                  </a:prstClr>
                </a:solidFill>
              </a:endParaRPr>
            </a:p>
            <a:p>
              <a:pPr marL="0" lvl="1" algn="ctr" defTabSz="533400">
                <a:lnSpc>
                  <a:spcPct val="90000"/>
                </a:lnSpc>
                <a:spcBef>
                  <a:spcPct val="0"/>
                </a:spcBef>
                <a:spcAft>
                  <a:spcPct val="15000"/>
                </a:spcAft>
              </a:pPr>
              <a:r>
                <a:rPr lang="en-US" sz="1200" b="1" u="sng" dirty="0">
                  <a:solidFill>
                    <a:srgbClr val="005C82">
                      <a:lumMod val="60000"/>
                      <a:lumOff val="40000"/>
                    </a:srgbClr>
                  </a:solidFill>
                </a:rPr>
                <a:t>Next Steps</a:t>
              </a:r>
            </a:p>
            <a:p>
              <a:pPr marL="114300" lvl="1" indent="-114300" defTabSz="533400">
                <a:lnSpc>
                  <a:spcPct val="90000"/>
                </a:lnSpc>
                <a:spcBef>
                  <a:spcPct val="0"/>
                </a:spcBef>
                <a:spcAft>
                  <a:spcPct val="15000"/>
                </a:spcAft>
                <a:buFontTx/>
                <a:buChar char="••"/>
              </a:pPr>
              <a:r>
                <a:rPr lang="en-US" sz="1200" dirty="0">
                  <a:solidFill>
                    <a:prstClr val="black">
                      <a:hueOff val="0"/>
                      <a:satOff val="0"/>
                      <a:lumOff val="0"/>
                      <a:alphaOff val="0"/>
                    </a:prstClr>
                  </a:solidFill>
                </a:rPr>
                <a:t>Increase shut-offs to 50 accounts per week</a:t>
              </a:r>
            </a:p>
            <a:p>
              <a:pPr marL="114300" lvl="1" indent="-114300" defTabSz="533400">
                <a:lnSpc>
                  <a:spcPct val="90000"/>
                </a:lnSpc>
                <a:spcBef>
                  <a:spcPct val="0"/>
                </a:spcBef>
                <a:spcAft>
                  <a:spcPct val="15000"/>
                </a:spcAft>
                <a:buFontTx/>
                <a:buChar char="••"/>
              </a:pPr>
              <a:r>
                <a:rPr lang="en-US" sz="1200" dirty="0">
                  <a:solidFill>
                    <a:prstClr val="black">
                      <a:hueOff val="0"/>
                      <a:satOff val="0"/>
                      <a:lumOff val="0"/>
                      <a:alphaOff val="0"/>
                    </a:prstClr>
                  </a:solidFill>
                </a:rPr>
                <a:t>Maximize collection efforts with site visits by collections staff for larger commercial water users</a:t>
              </a:r>
            </a:p>
            <a:p>
              <a:pPr marL="114300" lvl="1" indent="-114300" defTabSz="533400">
                <a:lnSpc>
                  <a:spcPct val="90000"/>
                </a:lnSpc>
                <a:spcBef>
                  <a:spcPct val="0"/>
                </a:spcBef>
                <a:spcAft>
                  <a:spcPct val="15000"/>
                </a:spcAft>
                <a:buFontTx/>
                <a:buChar char="••"/>
              </a:pPr>
              <a:endParaRPr lang="en-US" sz="1200" dirty="0">
                <a:solidFill>
                  <a:prstClr val="black">
                    <a:hueOff val="0"/>
                    <a:satOff val="0"/>
                    <a:lumOff val="0"/>
                    <a:alphaOff val="0"/>
                  </a:prstClr>
                </a:solidFill>
              </a:endParaRPr>
            </a:p>
            <a:p>
              <a:pPr marL="114300" lvl="1" indent="-114300" defTabSz="533400">
                <a:lnSpc>
                  <a:spcPct val="90000"/>
                </a:lnSpc>
                <a:spcBef>
                  <a:spcPct val="0"/>
                </a:spcBef>
                <a:spcAft>
                  <a:spcPct val="15000"/>
                </a:spcAft>
                <a:buFontTx/>
                <a:buChar char="••"/>
              </a:pPr>
              <a:endParaRPr lang="en-US" sz="1200" dirty="0">
                <a:solidFill>
                  <a:prstClr val="black">
                    <a:hueOff val="0"/>
                    <a:satOff val="0"/>
                    <a:lumOff val="0"/>
                    <a:alphaOff val="0"/>
                  </a:prstClr>
                </a:solidFill>
              </a:endParaRPr>
            </a:p>
            <a:p>
              <a:pPr marL="114300" lvl="1" indent="-114300" defTabSz="533400">
                <a:lnSpc>
                  <a:spcPct val="90000"/>
                </a:lnSpc>
                <a:spcBef>
                  <a:spcPct val="0"/>
                </a:spcBef>
                <a:spcAft>
                  <a:spcPct val="15000"/>
                </a:spcAft>
                <a:buFontTx/>
                <a:buChar char="••"/>
              </a:pPr>
              <a:endParaRPr lang="en-US" sz="1200" dirty="0">
                <a:solidFill>
                  <a:prstClr val="black">
                    <a:hueOff val="0"/>
                    <a:satOff val="0"/>
                    <a:lumOff val="0"/>
                    <a:alphaOff val="0"/>
                  </a:prstClr>
                </a:solidFill>
              </a:endParaRPr>
            </a:p>
          </p:txBody>
        </p:sp>
        <p:sp>
          <p:nvSpPr>
            <p:cNvPr id="6" name="Freeform 5"/>
            <p:cNvSpPr/>
            <p:nvPr/>
          </p:nvSpPr>
          <p:spPr>
            <a:xfrm>
              <a:off x="2012058" y="995660"/>
              <a:ext cx="458115" cy="316131"/>
            </a:xfrm>
            <a:custGeom>
              <a:avLst/>
              <a:gdLst>
                <a:gd name="connsiteX0" fmla="*/ 0 w 458115"/>
                <a:gd name="connsiteY0" fmla="*/ 63226 h 316129"/>
                <a:gd name="connsiteX1" fmla="*/ 300051 w 458115"/>
                <a:gd name="connsiteY1" fmla="*/ 63226 h 316129"/>
                <a:gd name="connsiteX2" fmla="*/ 300051 w 458115"/>
                <a:gd name="connsiteY2" fmla="*/ 0 h 316129"/>
                <a:gd name="connsiteX3" fmla="*/ 458115 w 458115"/>
                <a:gd name="connsiteY3" fmla="*/ 158065 h 316129"/>
                <a:gd name="connsiteX4" fmla="*/ 300051 w 458115"/>
                <a:gd name="connsiteY4" fmla="*/ 316129 h 316129"/>
                <a:gd name="connsiteX5" fmla="*/ 300051 w 458115"/>
                <a:gd name="connsiteY5" fmla="*/ 252903 h 316129"/>
                <a:gd name="connsiteX6" fmla="*/ 0 w 458115"/>
                <a:gd name="connsiteY6" fmla="*/ 252903 h 316129"/>
                <a:gd name="connsiteX7" fmla="*/ 0 w 458115"/>
                <a:gd name="connsiteY7" fmla="*/ 63226 h 316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8115" h="316129">
                  <a:moveTo>
                    <a:pt x="1" y="63227"/>
                  </a:moveTo>
                  <a:lnTo>
                    <a:pt x="300051" y="63227"/>
                  </a:lnTo>
                  <a:lnTo>
                    <a:pt x="300051" y="1"/>
                  </a:lnTo>
                  <a:lnTo>
                    <a:pt x="458114" y="158065"/>
                  </a:lnTo>
                  <a:lnTo>
                    <a:pt x="300051" y="316128"/>
                  </a:lnTo>
                  <a:lnTo>
                    <a:pt x="300051" y="252902"/>
                  </a:lnTo>
                  <a:lnTo>
                    <a:pt x="1" y="252902"/>
                  </a:lnTo>
                  <a:lnTo>
                    <a:pt x="1" y="63227"/>
                  </a:lnTo>
                  <a:close/>
                </a:path>
              </a:pathLst>
            </a:custGeom>
            <a:solidFill>
              <a:srgbClr val="6290F8"/>
            </a:solidFill>
            <a:ln>
              <a:noFill/>
            </a:ln>
          </p:spPr>
          <p:style>
            <a:lnRef idx="0">
              <a:scrgbClr r="0" g="0" b="0"/>
            </a:lnRef>
            <a:fillRef idx="1">
              <a:scrgbClr r="0" g="0" b="0"/>
            </a:fillRef>
            <a:effectRef idx="0">
              <a:schemeClr val="accent2">
                <a:hueOff val="0"/>
                <a:satOff val="0"/>
                <a:lumOff val="0"/>
                <a:alphaOff val="0"/>
              </a:schemeClr>
            </a:effectRef>
            <a:fontRef idx="minor">
              <a:schemeClr val="lt1"/>
            </a:fontRef>
          </p:style>
          <p:txBody>
            <a:bodyPr spcFirstLastPara="0" vert="horz" wrap="square" lIns="0" tIns="63227" rIns="94839" bIns="63227" numCol="1" spcCol="1270" anchor="ctr" anchorCtr="0">
              <a:noAutofit/>
            </a:bodyPr>
            <a:lstStyle/>
            <a:p>
              <a:pPr algn="ctr" defTabSz="177800">
                <a:lnSpc>
                  <a:spcPct val="90000"/>
                </a:lnSpc>
                <a:spcBef>
                  <a:spcPct val="0"/>
                </a:spcBef>
                <a:spcAft>
                  <a:spcPct val="35000"/>
                </a:spcAft>
              </a:pPr>
              <a:endParaRPr lang="en-US" sz="400">
                <a:solidFill>
                  <a:prstClr val="white"/>
                </a:solidFill>
              </a:endParaRPr>
            </a:p>
          </p:txBody>
        </p:sp>
        <p:sp>
          <p:nvSpPr>
            <p:cNvPr id="7" name="Freeform 6"/>
            <p:cNvSpPr/>
            <p:nvPr/>
          </p:nvSpPr>
          <p:spPr>
            <a:xfrm>
              <a:off x="2597997" y="795971"/>
              <a:ext cx="1378873" cy="914499"/>
            </a:xfrm>
            <a:custGeom>
              <a:avLst/>
              <a:gdLst>
                <a:gd name="connsiteX0" fmla="*/ 0 w 1270986"/>
                <a:gd name="connsiteY0" fmla="*/ 91450 h 914499"/>
                <a:gd name="connsiteX1" fmla="*/ 91450 w 1270986"/>
                <a:gd name="connsiteY1" fmla="*/ 0 h 914499"/>
                <a:gd name="connsiteX2" fmla="*/ 1179536 w 1270986"/>
                <a:gd name="connsiteY2" fmla="*/ 0 h 914499"/>
                <a:gd name="connsiteX3" fmla="*/ 1270986 w 1270986"/>
                <a:gd name="connsiteY3" fmla="*/ 91450 h 914499"/>
                <a:gd name="connsiteX4" fmla="*/ 1270986 w 1270986"/>
                <a:gd name="connsiteY4" fmla="*/ 823049 h 914499"/>
                <a:gd name="connsiteX5" fmla="*/ 1179536 w 1270986"/>
                <a:gd name="connsiteY5" fmla="*/ 914499 h 914499"/>
                <a:gd name="connsiteX6" fmla="*/ 91450 w 1270986"/>
                <a:gd name="connsiteY6" fmla="*/ 914499 h 914499"/>
                <a:gd name="connsiteX7" fmla="*/ 0 w 1270986"/>
                <a:gd name="connsiteY7" fmla="*/ 823049 h 914499"/>
                <a:gd name="connsiteX8" fmla="*/ 0 w 1270986"/>
                <a:gd name="connsiteY8" fmla="*/ 91450 h 91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0986" h="914499">
                  <a:moveTo>
                    <a:pt x="0" y="91450"/>
                  </a:moveTo>
                  <a:cubicBezTo>
                    <a:pt x="0" y="40944"/>
                    <a:pt x="40944" y="0"/>
                    <a:pt x="91450" y="0"/>
                  </a:cubicBezTo>
                  <a:lnTo>
                    <a:pt x="1179536" y="0"/>
                  </a:lnTo>
                  <a:cubicBezTo>
                    <a:pt x="1230042" y="0"/>
                    <a:pt x="1270986" y="40944"/>
                    <a:pt x="1270986" y="91450"/>
                  </a:cubicBezTo>
                  <a:lnTo>
                    <a:pt x="1270986" y="823049"/>
                  </a:lnTo>
                  <a:cubicBezTo>
                    <a:pt x="1270986" y="873555"/>
                    <a:pt x="1230042" y="914499"/>
                    <a:pt x="1179536" y="914499"/>
                  </a:cubicBezTo>
                  <a:lnTo>
                    <a:pt x="91450" y="914499"/>
                  </a:lnTo>
                  <a:cubicBezTo>
                    <a:pt x="40944" y="914499"/>
                    <a:pt x="0" y="873555"/>
                    <a:pt x="0" y="823049"/>
                  </a:cubicBezTo>
                  <a:lnTo>
                    <a:pt x="0" y="9145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85344" tIns="85344" rIns="85344" bIns="350553" numCol="1" spcCol="1270" anchor="t" anchorCtr="0">
              <a:noAutofit/>
            </a:bodyPr>
            <a:lstStyle/>
            <a:p>
              <a:pPr defTabSz="533400">
                <a:lnSpc>
                  <a:spcPct val="90000"/>
                </a:lnSpc>
                <a:spcBef>
                  <a:spcPct val="0"/>
                </a:spcBef>
                <a:spcAft>
                  <a:spcPct val="35000"/>
                </a:spcAft>
              </a:pPr>
              <a:r>
                <a:rPr lang="en-US" sz="1200" b="1" dirty="0">
                  <a:solidFill>
                    <a:prstClr val="white"/>
                  </a:solidFill>
                </a:rPr>
                <a:t>Vacant Accounts (OFA &amp; OSS)</a:t>
              </a:r>
            </a:p>
          </p:txBody>
        </p:sp>
        <p:sp>
          <p:nvSpPr>
            <p:cNvPr id="9" name="Freeform 8"/>
            <p:cNvSpPr/>
            <p:nvPr/>
          </p:nvSpPr>
          <p:spPr>
            <a:xfrm>
              <a:off x="2597998" y="1439130"/>
              <a:ext cx="2022823" cy="4454774"/>
            </a:xfrm>
            <a:custGeom>
              <a:avLst/>
              <a:gdLst>
                <a:gd name="connsiteX0" fmla="*/ 0 w 1755537"/>
                <a:gd name="connsiteY0" fmla="*/ 175554 h 4478948"/>
                <a:gd name="connsiteX1" fmla="*/ 175554 w 1755537"/>
                <a:gd name="connsiteY1" fmla="*/ 0 h 4478948"/>
                <a:gd name="connsiteX2" fmla="*/ 1579983 w 1755537"/>
                <a:gd name="connsiteY2" fmla="*/ 0 h 4478948"/>
                <a:gd name="connsiteX3" fmla="*/ 1755537 w 1755537"/>
                <a:gd name="connsiteY3" fmla="*/ 175554 h 4478948"/>
                <a:gd name="connsiteX4" fmla="*/ 1755537 w 1755537"/>
                <a:gd name="connsiteY4" fmla="*/ 4303394 h 4478948"/>
                <a:gd name="connsiteX5" fmla="*/ 1579983 w 1755537"/>
                <a:gd name="connsiteY5" fmla="*/ 4478948 h 4478948"/>
                <a:gd name="connsiteX6" fmla="*/ 175554 w 1755537"/>
                <a:gd name="connsiteY6" fmla="*/ 4478948 h 4478948"/>
                <a:gd name="connsiteX7" fmla="*/ 0 w 1755537"/>
                <a:gd name="connsiteY7" fmla="*/ 4303394 h 4478948"/>
                <a:gd name="connsiteX8" fmla="*/ 0 w 1755537"/>
                <a:gd name="connsiteY8" fmla="*/ 175554 h 4478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5537" h="4478948">
                  <a:moveTo>
                    <a:pt x="0" y="175554"/>
                  </a:moveTo>
                  <a:cubicBezTo>
                    <a:pt x="0" y="78598"/>
                    <a:pt x="78598" y="0"/>
                    <a:pt x="175554" y="0"/>
                  </a:cubicBezTo>
                  <a:lnTo>
                    <a:pt x="1579983" y="0"/>
                  </a:lnTo>
                  <a:cubicBezTo>
                    <a:pt x="1676939" y="0"/>
                    <a:pt x="1755537" y="78598"/>
                    <a:pt x="1755537" y="175554"/>
                  </a:cubicBezTo>
                  <a:lnTo>
                    <a:pt x="1755537" y="4303394"/>
                  </a:lnTo>
                  <a:cubicBezTo>
                    <a:pt x="1755537" y="4400350"/>
                    <a:pt x="1676939" y="4478948"/>
                    <a:pt x="1579983" y="4478948"/>
                  </a:cubicBezTo>
                  <a:lnTo>
                    <a:pt x="175554" y="4478948"/>
                  </a:lnTo>
                  <a:cubicBezTo>
                    <a:pt x="78598" y="4478948"/>
                    <a:pt x="0" y="4400350"/>
                    <a:pt x="0" y="4303394"/>
                  </a:cubicBezTo>
                  <a:lnTo>
                    <a:pt x="0" y="175554"/>
                  </a:lnTo>
                  <a:close/>
                </a:path>
              </a:pathLst>
            </a:cu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36762" tIns="136762" rIns="136762" bIns="136762" numCol="1" spcCol="1270" anchor="t" anchorCtr="0">
              <a:noAutofit/>
            </a:bodyPr>
            <a:lstStyle/>
            <a:p>
              <a:pPr marL="0" lvl="1" algn="ctr" defTabSz="533400">
                <a:lnSpc>
                  <a:spcPct val="90000"/>
                </a:lnSpc>
                <a:spcBef>
                  <a:spcPct val="0"/>
                </a:spcBef>
                <a:spcAft>
                  <a:spcPct val="15000"/>
                </a:spcAft>
              </a:pPr>
              <a:r>
                <a:rPr lang="en-US" sz="1200" b="1" u="sng" dirty="0">
                  <a:solidFill>
                    <a:prstClr val="black">
                      <a:hueOff val="0"/>
                      <a:satOff val="0"/>
                      <a:lumOff val="0"/>
                      <a:alphaOff val="0"/>
                    </a:prstClr>
                  </a:solidFill>
                </a:rPr>
                <a:t>FY17: </a:t>
              </a:r>
              <a:r>
                <a:rPr lang="en-US" sz="1200" b="1" u="sng" dirty="0" smtClean="0">
                  <a:solidFill>
                    <a:prstClr val="black">
                      <a:hueOff val="0"/>
                      <a:satOff val="0"/>
                      <a:lumOff val="0"/>
                      <a:alphaOff val="0"/>
                    </a:prstClr>
                  </a:solidFill>
                </a:rPr>
                <a:t>Performance</a:t>
              </a:r>
            </a:p>
            <a:p>
              <a:pPr marL="0" lvl="1" algn="ctr" defTabSz="533400">
                <a:lnSpc>
                  <a:spcPct val="90000"/>
                </a:lnSpc>
                <a:spcBef>
                  <a:spcPct val="0"/>
                </a:spcBef>
                <a:spcAft>
                  <a:spcPct val="15000"/>
                </a:spcAft>
              </a:pPr>
              <a:endParaRPr lang="en-US" sz="1200" b="1" u="sng" dirty="0">
                <a:solidFill>
                  <a:prstClr val="black">
                    <a:hueOff val="0"/>
                    <a:satOff val="0"/>
                    <a:lumOff val="0"/>
                    <a:alphaOff val="0"/>
                  </a:prstClr>
                </a:solidFill>
              </a:endParaRPr>
            </a:p>
            <a:p>
              <a:pPr marL="0" lvl="1" algn="ctr" defTabSz="533400">
                <a:lnSpc>
                  <a:spcPct val="90000"/>
                </a:lnSpc>
                <a:spcBef>
                  <a:spcPct val="0"/>
                </a:spcBef>
                <a:spcAft>
                  <a:spcPct val="15000"/>
                </a:spcAft>
              </a:pPr>
              <a:r>
                <a:rPr lang="en-US" sz="1200" b="1" dirty="0">
                  <a:solidFill>
                    <a:srgbClr val="6CC049"/>
                  </a:solidFill>
                </a:rPr>
                <a:t>Commercial (OFA)</a:t>
              </a:r>
            </a:p>
            <a:p>
              <a:pPr marL="171450" lvl="1" indent="-171450" defTabSz="533400">
                <a:lnSpc>
                  <a:spcPct val="90000"/>
                </a:lnSpc>
                <a:spcBef>
                  <a:spcPct val="0"/>
                </a:spcBef>
                <a:spcAft>
                  <a:spcPct val="15000"/>
                </a:spcAft>
                <a:buFont typeface="Arial" panose="020B0604020202020204" pitchFamily="34" charset="0"/>
                <a:buChar char="•"/>
              </a:pPr>
              <a:r>
                <a:rPr lang="en-US" sz="1200" b="1" dirty="0">
                  <a:solidFill>
                    <a:prstClr val="black">
                      <a:hueOff val="0"/>
                      <a:satOff val="0"/>
                      <a:lumOff val="0"/>
                      <a:alphaOff val="0"/>
                    </a:prstClr>
                  </a:solidFill>
                </a:rPr>
                <a:t>$1,445,886.74 </a:t>
              </a:r>
              <a:r>
                <a:rPr lang="en-US" sz="1200" dirty="0">
                  <a:solidFill>
                    <a:prstClr val="black">
                      <a:hueOff val="0"/>
                      <a:satOff val="0"/>
                      <a:lumOff val="0"/>
                      <a:alphaOff val="0"/>
                    </a:prstClr>
                  </a:solidFill>
                </a:rPr>
                <a:t>collected</a:t>
              </a:r>
            </a:p>
            <a:p>
              <a:pPr marL="171450" lvl="1" indent="-171450" defTabSz="533400">
                <a:lnSpc>
                  <a:spcPct val="90000"/>
                </a:lnSpc>
                <a:spcBef>
                  <a:spcPct val="0"/>
                </a:spcBef>
                <a:spcAft>
                  <a:spcPct val="15000"/>
                </a:spcAft>
                <a:buFont typeface="Arial" panose="020B0604020202020204" pitchFamily="34" charset="0"/>
                <a:buChar char="•"/>
              </a:pPr>
              <a:r>
                <a:rPr lang="en-US" sz="1200" dirty="0">
                  <a:solidFill>
                    <a:prstClr val="black">
                      <a:hueOff val="0"/>
                      <a:satOff val="0"/>
                      <a:lumOff val="0"/>
                      <a:alphaOff val="0"/>
                    </a:prstClr>
                  </a:solidFill>
                </a:rPr>
                <a:t>116 new service accounts enforcement</a:t>
              </a:r>
            </a:p>
            <a:p>
              <a:pPr marL="0" lvl="1" defTabSz="533400">
                <a:lnSpc>
                  <a:spcPct val="90000"/>
                </a:lnSpc>
                <a:spcBef>
                  <a:spcPct val="0"/>
                </a:spcBef>
                <a:spcAft>
                  <a:spcPct val="15000"/>
                </a:spcAft>
              </a:pPr>
              <a:endParaRPr lang="en-US" sz="1200" dirty="0">
                <a:solidFill>
                  <a:prstClr val="black">
                    <a:hueOff val="0"/>
                    <a:satOff val="0"/>
                    <a:lumOff val="0"/>
                    <a:alphaOff val="0"/>
                  </a:prstClr>
                </a:solidFill>
              </a:endParaRPr>
            </a:p>
            <a:p>
              <a:pPr marL="0" lvl="1" algn="ctr" defTabSz="533400">
                <a:lnSpc>
                  <a:spcPct val="90000"/>
                </a:lnSpc>
                <a:spcBef>
                  <a:spcPct val="0"/>
                </a:spcBef>
                <a:spcAft>
                  <a:spcPct val="15000"/>
                </a:spcAft>
              </a:pPr>
              <a:r>
                <a:rPr lang="en-US" sz="1200" b="1" dirty="0">
                  <a:solidFill>
                    <a:srgbClr val="6CC049"/>
                  </a:solidFill>
                </a:rPr>
                <a:t>Residential (OSS)</a:t>
              </a:r>
            </a:p>
            <a:p>
              <a:pPr marL="114300" lvl="1" indent="-114300" defTabSz="533400">
                <a:lnSpc>
                  <a:spcPct val="90000"/>
                </a:lnSpc>
                <a:spcBef>
                  <a:spcPct val="0"/>
                </a:spcBef>
                <a:spcAft>
                  <a:spcPct val="15000"/>
                </a:spcAft>
                <a:buFontTx/>
                <a:buChar char="••"/>
              </a:pPr>
              <a:r>
                <a:rPr lang="en-US" sz="1200" b="1" dirty="0">
                  <a:solidFill>
                    <a:prstClr val="black">
                      <a:hueOff val="0"/>
                      <a:satOff val="0"/>
                      <a:lumOff val="0"/>
                      <a:alphaOff val="0"/>
                    </a:prstClr>
                  </a:solidFill>
                </a:rPr>
                <a:t>$405,684.05 </a:t>
              </a:r>
              <a:r>
                <a:rPr lang="en-US" sz="1200" dirty="0">
                  <a:solidFill>
                    <a:prstClr val="black">
                      <a:hueOff val="0"/>
                      <a:satOff val="0"/>
                      <a:lumOff val="0"/>
                      <a:alphaOff val="0"/>
                    </a:prstClr>
                  </a:solidFill>
                </a:rPr>
                <a:t>collected </a:t>
              </a:r>
            </a:p>
            <a:p>
              <a:pPr marL="114300" lvl="1" indent="-114300" defTabSz="533400">
                <a:lnSpc>
                  <a:spcPct val="90000"/>
                </a:lnSpc>
                <a:spcBef>
                  <a:spcPct val="0"/>
                </a:spcBef>
                <a:spcAft>
                  <a:spcPct val="15000"/>
                </a:spcAft>
                <a:buFontTx/>
                <a:buChar char="••"/>
              </a:pPr>
              <a:r>
                <a:rPr lang="en-US" sz="1200" dirty="0">
                  <a:solidFill>
                    <a:prstClr val="black">
                      <a:hueOff val="0"/>
                      <a:satOff val="0"/>
                      <a:lumOff val="0"/>
                      <a:alphaOff val="0"/>
                    </a:prstClr>
                  </a:solidFill>
                </a:rPr>
                <a:t>774 new service accounts enforcement</a:t>
              </a:r>
              <a:endParaRPr lang="en-US" sz="1200" b="1" dirty="0">
                <a:solidFill>
                  <a:prstClr val="black">
                    <a:hueOff val="0"/>
                    <a:satOff val="0"/>
                    <a:lumOff val="0"/>
                    <a:alphaOff val="0"/>
                  </a:prstClr>
                </a:solidFill>
              </a:endParaRPr>
            </a:p>
            <a:p>
              <a:pPr marL="0" lvl="1" algn="ctr" defTabSz="533400">
                <a:lnSpc>
                  <a:spcPct val="90000"/>
                </a:lnSpc>
                <a:spcBef>
                  <a:spcPct val="0"/>
                </a:spcBef>
                <a:spcAft>
                  <a:spcPct val="15000"/>
                </a:spcAft>
              </a:pPr>
              <a:endParaRPr lang="en-US" sz="1200" b="1" u="sng" dirty="0">
                <a:solidFill>
                  <a:srgbClr val="6CC049"/>
                </a:solidFill>
              </a:endParaRPr>
            </a:p>
            <a:p>
              <a:pPr marL="0" lvl="1" algn="ctr" defTabSz="533400">
                <a:lnSpc>
                  <a:spcPct val="90000"/>
                </a:lnSpc>
                <a:spcBef>
                  <a:spcPct val="0"/>
                </a:spcBef>
                <a:spcAft>
                  <a:spcPct val="15000"/>
                </a:spcAft>
              </a:pPr>
              <a:r>
                <a:rPr lang="en-US" sz="1200" b="1" u="sng" dirty="0">
                  <a:solidFill>
                    <a:srgbClr val="6CC049"/>
                  </a:solidFill>
                </a:rPr>
                <a:t>Next Steps</a:t>
              </a:r>
            </a:p>
            <a:p>
              <a:pPr marL="114300" lvl="1" indent="-114300" defTabSz="533400">
                <a:lnSpc>
                  <a:spcPct val="90000"/>
                </a:lnSpc>
                <a:spcBef>
                  <a:spcPct val="0"/>
                </a:spcBef>
                <a:spcAft>
                  <a:spcPct val="15000"/>
                </a:spcAft>
                <a:buFontTx/>
                <a:buChar char="••"/>
              </a:pPr>
              <a:r>
                <a:rPr lang="en-US" sz="1200" dirty="0">
                  <a:solidFill>
                    <a:prstClr val="black">
                      <a:hueOff val="0"/>
                      <a:satOff val="0"/>
                      <a:lumOff val="0"/>
                      <a:alphaOff val="0"/>
                    </a:prstClr>
                  </a:solidFill>
                </a:rPr>
                <a:t>Continue new service enforcement and collection action against commercial and residential accounts.</a:t>
              </a:r>
            </a:p>
            <a:p>
              <a:pPr marL="0" lvl="1" defTabSz="533400">
                <a:lnSpc>
                  <a:spcPct val="90000"/>
                </a:lnSpc>
                <a:spcBef>
                  <a:spcPct val="0"/>
                </a:spcBef>
                <a:spcAft>
                  <a:spcPct val="15000"/>
                </a:spcAft>
              </a:pPr>
              <a:endParaRPr lang="en-US" sz="1200" dirty="0">
                <a:solidFill>
                  <a:prstClr val="black">
                    <a:hueOff val="0"/>
                    <a:satOff val="0"/>
                    <a:lumOff val="0"/>
                    <a:alphaOff val="0"/>
                  </a:prstClr>
                </a:solidFill>
              </a:endParaRPr>
            </a:p>
            <a:p>
              <a:pPr marL="0" lvl="1" defTabSz="533400">
                <a:lnSpc>
                  <a:spcPct val="90000"/>
                </a:lnSpc>
                <a:spcBef>
                  <a:spcPct val="0"/>
                </a:spcBef>
                <a:spcAft>
                  <a:spcPct val="15000"/>
                </a:spcAft>
              </a:pPr>
              <a:endParaRPr lang="en-US" sz="1200" dirty="0">
                <a:solidFill>
                  <a:prstClr val="black">
                    <a:hueOff val="0"/>
                    <a:satOff val="0"/>
                    <a:lumOff val="0"/>
                    <a:alphaOff val="0"/>
                  </a:prstClr>
                </a:solidFill>
              </a:endParaRPr>
            </a:p>
            <a:p>
              <a:pPr marL="114300" lvl="1" indent="-114300" defTabSz="533400">
                <a:lnSpc>
                  <a:spcPct val="90000"/>
                </a:lnSpc>
                <a:spcBef>
                  <a:spcPct val="0"/>
                </a:spcBef>
                <a:spcAft>
                  <a:spcPct val="15000"/>
                </a:spcAft>
                <a:buFontTx/>
                <a:buChar char="••"/>
              </a:pPr>
              <a:endParaRPr lang="en-US" sz="1200" dirty="0">
                <a:solidFill>
                  <a:prstClr val="black">
                    <a:hueOff val="0"/>
                    <a:satOff val="0"/>
                    <a:lumOff val="0"/>
                    <a:alphaOff val="0"/>
                  </a:prstClr>
                </a:solidFill>
              </a:endParaRPr>
            </a:p>
          </p:txBody>
        </p:sp>
        <p:sp>
          <p:nvSpPr>
            <p:cNvPr id="10" name="Freeform 9"/>
            <p:cNvSpPr/>
            <p:nvPr/>
          </p:nvSpPr>
          <p:spPr>
            <a:xfrm>
              <a:off x="4113210" y="994107"/>
              <a:ext cx="538700" cy="316129"/>
            </a:xfrm>
            <a:custGeom>
              <a:avLst/>
              <a:gdLst>
                <a:gd name="connsiteX0" fmla="*/ 0 w 538700"/>
                <a:gd name="connsiteY0" fmla="*/ 63226 h 316129"/>
                <a:gd name="connsiteX1" fmla="*/ 380636 w 538700"/>
                <a:gd name="connsiteY1" fmla="*/ 63226 h 316129"/>
                <a:gd name="connsiteX2" fmla="*/ 380636 w 538700"/>
                <a:gd name="connsiteY2" fmla="*/ 0 h 316129"/>
                <a:gd name="connsiteX3" fmla="*/ 538700 w 538700"/>
                <a:gd name="connsiteY3" fmla="*/ 158065 h 316129"/>
                <a:gd name="connsiteX4" fmla="*/ 380636 w 538700"/>
                <a:gd name="connsiteY4" fmla="*/ 316129 h 316129"/>
                <a:gd name="connsiteX5" fmla="*/ 380636 w 538700"/>
                <a:gd name="connsiteY5" fmla="*/ 252903 h 316129"/>
                <a:gd name="connsiteX6" fmla="*/ 0 w 538700"/>
                <a:gd name="connsiteY6" fmla="*/ 252903 h 316129"/>
                <a:gd name="connsiteX7" fmla="*/ 0 w 538700"/>
                <a:gd name="connsiteY7" fmla="*/ 63226 h 316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700" h="316129">
                  <a:moveTo>
                    <a:pt x="0" y="63226"/>
                  </a:moveTo>
                  <a:lnTo>
                    <a:pt x="380636" y="63226"/>
                  </a:lnTo>
                  <a:lnTo>
                    <a:pt x="380636" y="0"/>
                  </a:lnTo>
                  <a:lnTo>
                    <a:pt x="538700" y="158065"/>
                  </a:lnTo>
                  <a:lnTo>
                    <a:pt x="380636" y="316129"/>
                  </a:lnTo>
                  <a:lnTo>
                    <a:pt x="380636" y="252903"/>
                  </a:lnTo>
                  <a:lnTo>
                    <a:pt x="0" y="252903"/>
                  </a:lnTo>
                  <a:lnTo>
                    <a:pt x="0" y="63226"/>
                  </a:lnTo>
                  <a:close/>
                </a:path>
              </a:pathLst>
            </a:custGeom>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0" tIns="63226" rIns="94839" bIns="63226" numCol="1" spcCol="1270" anchor="ctr" anchorCtr="0">
              <a:noAutofit/>
            </a:bodyPr>
            <a:lstStyle/>
            <a:p>
              <a:pPr algn="ctr" defTabSz="177800">
                <a:lnSpc>
                  <a:spcPct val="90000"/>
                </a:lnSpc>
                <a:spcBef>
                  <a:spcPct val="0"/>
                </a:spcBef>
                <a:spcAft>
                  <a:spcPct val="35000"/>
                </a:spcAft>
              </a:pPr>
              <a:endParaRPr lang="en-US" sz="400">
                <a:solidFill>
                  <a:prstClr val="white"/>
                </a:solidFill>
              </a:endParaRPr>
            </a:p>
          </p:txBody>
        </p:sp>
        <p:sp>
          <p:nvSpPr>
            <p:cNvPr id="15" name="Freeform 14"/>
            <p:cNvSpPr/>
            <p:nvPr/>
          </p:nvSpPr>
          <p:spPr>
            <a:xfrm>
              <a:off x="4800946" y="862910"/>
              <a:ext cx="1270986" cy="806590"/>
            </a:xfrm>
            <a:custGeom>
              <a:avLst/>
              <a:gdLst>
                <a:gd name="connsiteX0" fmla="*/ 0 w 1270986"/>
                <a:gd name="connsiteY0" fmla="*/ 80659 h 806591"/>
                <a:gd name="connsiteX1" fmla="*/ 80659 w 1270986"/>
                <a:gd name="connsiteY1" fmla="*/ 0 h 806591"/>
                <a:gd name="connsiteX2" fmla="*/ 1190327 w 1270986"/>
                <a:gd name="connsiteY2" fmla="*/ 0 h 806591"/>
                <a:gd name="connsiteX3" fmla="*/ 1270986 w 1270986"/>
                <a:gd name="connsiteY3" fmla="*/ 80659 h 806591"/>
                <a:gd name="connsiteX4" fmla="*/ 1270986 w 1270986"/>
                <a:gd name="connsiteY4" fmla="*/ 725932 h 806591"/>
                <a:gd name="connsiteX5" fmla="*/ 1190327 w 1270986"/>
                <a:gd name="connsiteY5" fmla="*/ 806591 h 806591"/>
                <a:gd name="connsiteX6" fmla="*/ 80659 w 1270986"/>
                <a:gd name="connsiteY6" fmla="*/ 806591 h 806591"/>
                <a:gd name="connsiteX7" fmla="*/ 0 w 1270986"/>
                <a:gd name="connsiteY7" fmla="*/ 725932 h 806591"/>
                <a:gd name="connsiteX8" fmla="*/ 0 w 1270986"/>
                <a:gd name="connsiteY8" fmla="*/ 80659 h 80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0986" h="806591">
                  <a:moveTo>
                    <a:pt x="0" y="80659"/>
                  </a:moveTo>
                  <a:cubicBezTo>
                    <a:pt x="0" y="36112"/>
                    <a:pt x="36112" y="0"/>
                    <a:pt x="80659" y="0"/>
                  </a:cubicBezTo>
                  <a:lnTo>
                    <a:pt x="1190327" y="0"/>
                  </a:lnTo>
                  <a:cubicBezTo>
                    <a:pt x="1234874" y="0"/>
                    <a:pt x="1270986" y="36112"/>
                    <a:pt x="1270986" y="80659"/>
                  </a:cubicBezTo>
                  <a:lnTo>
                    <a:pt x="1270986" y="725932"/>
                  </a:lnTo>
                  <a:cubicBezTo>
                    <a:pt x="1270986" y="770479"/>
                    <a:pt x="1234874" y="806591"/>
                    <a:pt x="1190327" y="806591"/>
                  </a:cubicBezTo>
                  <a:lnTo>
                    <a:pt x="80659" y="806591"/>
                  </a:lnTo>
                  <a:cubicBezTo>
                    <a:pt x="36112" y="806591"/>
                    <a:pt x="0" y="770479"/>
                    <a:pt x="0" y="725932"/>
                  </a:cubicBezTo>
                  <a:lnTo>
                    <a:pt x="0" y="80659"/>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85344" tIns="85344" rIns="85344" bIns="314584" numCol="1" spcCol="1270" anchor="t" anchorCtr="0">
              <a:noAutofit/>
            </a:bodyPr>
            <a:lstStyle/>
            <a:p>
              <a:pPr defTabSz="533400">
                <a:lnSpc>
                  <a:spcPct val="90000"/>
                </a:lnSpc>
                <a:spcBef>
                  <a:spcPct val="0"/>
                </a:spcBef>
                <a:spcAft>
                  <a:spcPct val="35000"/>
                </a:spcAft>
              </a:pPr>
              <a:r>
                <a:rPr lang="en-US" sz="1200" b="1" dirty="0">
                  <a:solidFill>
                    <a:prstClr val="white"/>
                  </a:solidFill>
                </a:rPr>
                <a:t>Multi-Family Accounts (OFA)</a:t>
              </a:r>
            </a:p>
          </p:txBody>
        </p:sp>
        <p:sp>
          <p:nvSpPr>
            <p:cNvPr id="16" name="Freeform 15"/>
            <p:cNvSpPr/>
            <p:nvPr/>
          </p:nvSpPr>
          <p:spPr>
            <a:xfrm>
              <a:off x="4762587" y="1439130"/>
              <a:ext cx="1933970" cy="4454774"/>
            </a:xfrm>
            <a:custGeom>
              <a:avLst/>
              <a:gdLst>
                <a:gd name="connsiteX0" fmla="*/ 0 w 1755537"/>
                <a:gd name="connsiteY0" fmla="*/ 175554 h 4467346"/>
                <a:gd name="connsiteX1" fmla="*/ 175554 w 1755537"/>
                <a:gd name="connsiteY1" fmla="*/ 0 h 4467346"/>
                <a:gd name="connsiteX2" fmla="*/ 1579983 w 1755537"/>
                <a:gd name="connsiteY2" fmla="*/ 0 h 4467346"/>
                <a:gd name="connsiteX3" fmla="*/ 1755537 w 1755537"/>
                <a:gd name="connsiteY3" fmla="*/ 175554 h 4467346"/>
                <a:gd name="connsiteX4" fmla="*/ 1755537 w 1755537"/>
                <a:gd name="connsiteY4" fmla="*/ 4291792 h 4467346"/>
                <a:gd name="connsiteX5" fmla="*/ 1579983 w 1755537"/>
                <a:gd name="connsiteY5" fmla="*/ 4467346 h 4467346"/>
                <a:gd name="connsiteX6" fmla="*/ 175554 w 1755537"/>
                <a:gd name="connsiteY6" fmla="*/ 4467346 h 4467346"/>
                <a:gd name="connsiteX7" fmla="*/ 0 w 1755537"/>
                <a:gd name="connsiteY7" fmla="*/ 4291792 h 4467346"/>
                <a:gd name="connsiteX8" fmla="*/ 0 w 1755537"/>
                <a:gd name="connsiteY8" fmla="*/ 175554 h 4467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5537" h="4467346">
                  <a:moveTo>
                    <a:pt x="0" y="175554"/>
                  </a:moveTo>
                  <a:cubicBezTo>
                    <a:pt x="0" y="78598"/>
                    <a:pt x="78598" y="0"/>
                    <a:pt x="175554" y="0"/>
                  </a:cubicBezTo>
                  <a:lnTo>
                    <a:pt x="1579983" y="0"/>
                  </a:lnTo>
                  <a:cubicBezTo>
                    <a:pt x="1676939" y="0"/>
                    <a:pt x="1755537" y="78598"/>
                    <a:pt x="1755537" y="175554"/>
                  </a:cubicBezTo>
                  <a:lnTo>
                    <a:pt x="1755537" y="4291792"/>
                  </a:lnTo>
                  <a:cubicBezTo>
                    <a:pt x="1755537" y="4388748"/>
                    <a:pt x="1676939" y="4467346"/>
                    <a:pt x="1579983" y="4467346"/>
                  </a:cubicBezTo>
                  <a:lnTo>
                    <a:pt x="175554" y="4467346"/>
                  </a:lnTo>
                  <a:cubicBezTo>
                    <a:pt x="78598" y="4467346"/>
                    <a:pt x="0" y="4388748"/>
                    <a:pt x="0" y="4291792"/>
                  </a:cubicBezTo>
                  <a:lnTo>
                    <a:pt x="0" y="175554"/>
                  </a:lnTo>
                  <a:close/>
                </a:path>
              </a:pathLst>
            </a:cu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36762" tIns="136762" rIns="136762" bIns="136762" numCol="1" spcCol="1270" anchor="t" anchorCtr="0">
              <a:noAutofit/>
            </a:bodyPr>
            <a:lstStyle/>
            <a:p>
              <a:pPr marL="0" lvl="1" algn="ctr" defTabSz="533400">
                <a:lnSpc>
                  <a:spcPct val="90000"/>
                </a:lnSpc>
                <a:spcBef>
                  <a:spcPct val="0"/>
                </a:spcBef>
                <a:spcAft>
                  <a:spcPct val="15000"/>
                </a:spcAft>
              </a:pPr>
              <a:r>
                <a:rPr lang="en-US" sz="1200" b="1" dirty="0">
                  <a:solidFill>
                    <a:prstClr val="black">
                      <a:lumMod val="85000"/>
                      <a:lumOff val="15000"/>
                    </a:prstClr>
                  </a:solidFill>
                </a:rPr>
                <a:t> </a:t>
              </a:r>
              <a:r>
                <a:rPr lang="en-US" sz="1200" b="1" u="sng" dirty="0">
                  <a:solidFill>
                    <a:prstClr val="black">
                      <a:lumMod val="85000"/>
                      <a:lumOff val="15000"/>
                    </a:prstClr>
                  </a:solidFill>
                </a:rPr>
                <a:t>FY17: </a:t>
              </a:r>
              <a:r>
                <a:rPr lang="en-US" sz="1200" b="1" u="sng" dirty="0" smtClean="0">
                  <a:solidFill>
                    <a:prstClr val="black">
                      <a:lumMod val="85000"/>
                      <a:lumOff val="15000"/>
                    </a:prstClr>
                  </a:solidFill>
                </a:rPr>
                <a:t>Performance</a:t>
              </a:r>
            </a:p>
            <a:p>
              <a:pPr marL="0" lvl="1" algn="ctr" defTabSz="533400">
                <a:lnSpc>
                  <a:spcPct val="90000"/>
                </a:lnSpc>
                <a:spcBef>
                  <a:spcPct val="0"/>
                </a:spcBef>
                <a:spcAft>
                  <a:spcPct val="15000"/>
                </a:spcAft>
              </a:pPr>
              <a:endParaRPr lang="en-US" sz="1200" b="1" u="sng" dirty="0">
                <a:solidFill>
                  <a:prstClr val="black">
                    <a:lumMod val="85000"/>
                    <a:lumOff val="15000"/>
                  </a:prstClr>
                </a:solidFill>
              </a:endParaRPr>
            </a:p>
            <a:p>
              <a:pPr marL="114300" lvl="1" indent="-114300" defTabSz="533400">
                <a:lnSpc>
                  <a:spcPct val="90000"/>
                </a:lnSpc>
                <a:spcBef>
                  <a:spcPct val="0"/>
                </a:spcBef>
                <a:spcAft>
                  <a:spcPct val="15000"/>
                </a:spcAft>
                <a:buFontTx/>
                <a:buChar char="••"/>
              </a:pPr>
              <a:r>
                <a:rPr lang="en-US" sz="1200" b="1" dirty="0">
                  <a:solidFill>
                    <a:prstClr val="black">
                      <a:lumMod val="85000"/>
                      <a:lumOff val="15000"/>
                    </a:prstClr>
                  </a:solidFill>
                </a:rPr>
                <a:t>$2,451,235.72 </a:t>
              </a:r>
              <a:r>
                <a:rPr lang="en-US" sz="1200" dirty="0">
                  <a:solidFill>
                    <a:prstClr val="black">
                      <a:lumMod val="85000"/>
                      <a:lumOff val="15000"/>
                    </a:prstClr>
                  </a:solidFill>
                </a:rPr>
                <a:t>collected </a:t>
              </a:r>
            </a:p>
            <a:p>
              <a:pPr marL="114300" lvl="1" indent="-114300" defTabSz="533400">
                <a:lnSpc>
                  <a:spcPct val="90000"/>
                </a:lnSpc>
                <a:spcBef>
                  <a:spcPct val="0"/>
                </a:spcBef>
                <a:spcAft>
                  <a:spcPct val="15000"/>
                </a:spcAft>
                <a:buFontTx/>
                <a:buChar char="••"/>
              </a:pPr>
              <a:r>
                <a:rPr lang="en-US" sz="1200" dirty="0">
                  <a:solidFill>
                    <a:prstClr val="black">
                      <a:lumMod val="85000"/>
                      <a:lumOff val="15000"/>
                    </a:prstClr>
                  </a:solidFill>
                </a:rPr>
                <a:t>Top 50 delinquent accounts </a:t>
              </a:r>
              <a:r>
                <a:rPr lang="en-US" sz="1200" dirty="0" smtClean="0">
                  <a:solidFill>
                    <a:prstClr val="black">
                      <a:lumMod val="85000"/>
                      <a:lumOff val="15000"/>
                    </a:prstClr>
                  </a:solidFill>
                </a:rPr>
                <a:t>isolated </a:t>
              </a:r>
              <a:r>
                <a:rPr lang="en-US" sz="1200" dirty="0">
                  <a:solidFill>
                    <a:prstClr val="black">
                      <a:lumMod val="85000"/>
                      <a:lumOff val="15000"/>
                    </a:prstClr>
                  </a:solidFill>
                </a:rPr>
                <a:t>for collection efforts</a:t>
              </a:r>
            </a:p>
            <a:p>
              <a:pPr marL="0" lvl="1" defTabSz="533400">
                <a:lnSpc>
                  <a:spcPct val="90000"/>
                </a:lnSpc>
                <a:spcBef>
                  <a:spcPct val="0"/>
                </a:spcBef>
                <a:spcAft>
                  <a:spcPct val="15000"/>
                </a:spcAft>
              </a:pPr>
              <a:endParaRPr lang="en-US" sz="1200" dirty="0">
                <a:solidFill>
                  <a:prstClr val="black">
                    <a:lumMod val="85000"/>
                    <a:lumOff val="15000"/>
                  </a:prstClr>
                </a:solidFill>
              </a:endParaRPr>
            </a:p>
            <a:p>
              <a:pPr marL="0" lvl="1" algn="ctr" defTabSz="533400">
                <a:lnSpc>
                  <a:spcPct val="90000"/>
                </a:lnSpc>
                <a:spcBef>
                  <a:spcPct val="0"/>
                </a:spcBef>
                <a:spcAft>
                  <a:spcPct val="15000"/>
                </a:spcAft>
              </a:pPr>
              <a:r>
                <a:rPr lang="en-US" sz="1200" b="1" u="sng" dirty="0">
                  <a:solidFill>
                    <a:srgbClr val="0092BC">
                      <a:lumMod val="75000"/>
                    </a:srgbClr>
                  </a:solidFill>
                </a:rPr>
                <a:t>Next Steps</a:t>
              </a:r>
              <a:endParaRPr lang="en-US" sz="1200" dirty="0">
                <a:solidFill>
                  <a:srgbClr val="0092BC">
                    <a:lumMod val="75000"/>
                  </a:srgbClr>
                </a:solidFill>
              </a:endParaRPr>
            </a:p>
            <a:p>
              <a:pPr marL="114300" lvl="1" indent="-114300" defTabSz="533400">
                <a:lnSpc>
                  <a:spcPct val="90000"/>
                </a:lnSpc>
                <a:spcBef>
                  <a:spcPct val="0"/>
                </a:spcBef>
                <a:spcAft>
                  <a:spcPct val="15000"/>
                </a:spcAft>
                <a:buFontTx/>
                <a:buChar char="••"/>
              </a:pPr>
              <a:r>
                <a:rPr lang="en-US" sz="1200" dirty="0">
                  <a:solidFill>
                    <a:prstClr val="black">
                      <a:lumMod val="85000"/>
                      <a:lumOff val="15000"/>
                    </a:prstClr>
                  </a:solidFill>
                </a:rPr>
                <a:t>Execute disconnection strategy with notifying 25 accounts per week for disconnection of services</a:t>
              </a:r>
            </a:p>
            <a:p>
              <a:pPr marL="114300" lvl="1" indent="-114300" defTabSz="533400">
                <a:lnSpc>
                  <a:spcPct val="90000"/>
                </a:lnSpc>
                <a:spcBef>
                  <a:spcPct val="0"/>
                </a:spcBef>
                <a:spcAft>
                  <a:spcPct val="15000"/>
                </a:spcAft>
                <a:buFontTx/>
                <a:buChar char="••"/>
              </a:pPr>
              <a:endParaRPr lang="en-US" sz="1200" dirty="0">
                <a:solidFill>
                  <a:prstClr val="black">
                    <a:lumMod val="85000"/>
                    <a:lumOff val="15000"/>
                  </a:prstClr>
                </a:solidFill>
              </a:endParaRPr>
            </a:p>
          </p:txBody>
        </p:sp>
        <p:sp>
          <p:nvSpPr>
            <p:cNvPr id="17" name="Freeform 16"/>
            <p:cNvSpPr/>
            <p:nvPr/>
          </p:nvSpPr>
          <p:spPr>
            <a:xfrm rot="21492700">
              <a:off x="6282282" y="995120"/>
              <a:ext cx="497893" cy="316129"/>
            </a:xfrm>
            <a:custGeom>
              <a:avLst/>
              <a:gdLst>
                <a:gd name="connsiteX0" fmla="*/ 0 w 497893"/>
                <a:gd name="connsiteY0" fmla="*/ 63226 h 316129"/>
                <a:gd name="connsiteX1" fmla="*/ 339829 w 497893"/>
                <a:gd name="connsiteY1" fmla="*/ 63226 h 316129"/>
                <a:gd name="connsiteX2" fmla="*/ 339829 w 497893"/>
                <a:gd name="connsiteY2" fmla="*/ 0 h 316129"/>
                <a:gd name="connsiteX3" fmla="*/ 497893 w 497893"/>
                <a:gd name="connsiteY3" fmla="*/ 158065 h 316129"/>
                <a:gd name="connsiteX4" fmla="*/ 339829 w 497893"/>
                <a:gd name="connsiteY4" fmla="*/ 316129 h 316129"/>
                <a:gd name="connsiteX5" fmla="*/ 339829 w 497893"/>
                <a:gd name="connsiteY5" fmla="*/ 252903 h 316129"/>
                <a:gd name="connsiteX6" fmla="*/ 0 w 497893"/>
                <a:gd name="connsiteY6" fmla="*/ 252903 h 316129"/>
                <a:gd name="connsiteX7" fmla="*/ 0 w 497893"/>
                <a:gd name="connsiteY7" fmla="*/ 63226 h 316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893" h="316129">
                  <a:moveTo>
                    <a:pt x="0" y="63226"/>
                  </a:moveTo>
                  <a:lnTo>
                    <a:pt x="339829" y="63226"/>
                  </a:lnTo>
                  <a:lnTo>
                    <a:pt x="339829" y="0"/>
                  </a:lnTo>
                  <a:lnTo>
                    <a:pt x="497893" y="158065"/>
                  </a:lnTo>
                  <a:lnTo>
                    <a:pt x="339829" y="316129"/>
                  </a:lnTo>
                  <a:lnTo>
                    <a:pt x="339829" y="252903"/>
                  </a:lnTo>
                  <a:lnTo>
                    <a:pt x="0" y="252903"/>
                  </a:lnTo>
                  <a:lnTo>
                    <a:pt x="0" y="63226"/>
                  </a:lnTo>
                  <a:close/>
                </a:path>
              </a:pathLst>
            </a:custGeom>
          </p:spPr>
          <p:style>
            <a:lnRef idx="0">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 tIns="63226" rIns="94839" bIns="63225" numCol="1" spcCol="1270" anchor="ctr" anchorCtr="0">
              <a:noAutofit/>
            </a:bodyPr>
            <a:lstStyle/>
            <a:p>
              <a:pPr algn="ctr" defTabSz="177800">
                <a:lnSpc>
                  <a:spcPct val="90000"/>
                </a:lnSpc>
                <a:spcBef>
                  <a:spcPct val="0"/>
                </a:spcBef>
                <a:spcAft>
                  <a:spcPct val="35000"/>
                </a:spcAft>
              </a:pPr>
              <a:endParaRPr lang="en-US" sz="400">
                <a:solidFill>
                  <a:prstClr val="white"/>
                </a:solidFill>
              </a:endParaRPr>
            </a:p>
          </p:txBody>
        </p:sp>
        <p:sp>
          <p:nvSpPr>
            <p:cNvPr id="18" name="Freeform 17"/>
            <p:cNvSpPr/>
            <p:nvPr/>
          </p:nvSpPr>
          <p:spPr>
            <a:xfrm>
              <a:off x="6855025" y="862910"/>
              <a:ext cx="1270986" cy="943848"/>
            </a:xfrm>
            <a:custGeom>
              <a:avLst/>
              <a:gdLst>
                <a:gd name="connsiteX0" fmla="*/ 0 w 1270986"/>
                <a:gd name="connsiteY0" fmla="*/ 94385 h 943848"/>
                <a:gd name="connsiteX1" fmla="*/ 94385 w 1270986"/>
                <a:gd name="connsiteY1" fmla="*/ 0 h 943848"/>
                <a:gd name="connsiteX2" fmla="*/ 1176601 w 1270986"/>
                <a:gd name="connsiteY2" fmla="*/ 0 h 943848"/>
                <a:gd name="connsiteX3" fmla="*/ 1270986 w 1270986"/>
                <a:gd name="connsiteY3" fmla="*/ 94385 h 943848"/>
                <a:gd name="connsiteX4" fmla="*/ 1270986 w 1270986"/>
                <a:gd name="connsiteY4" fmla="*/ 849463 h 943848"/>
                <a:gd name="connsiteX5" fmla="*/ 1176601 w 1270986"/>
                <a:gd name="connsiteY5" fmla="*/ 943848 h 943848"/>
                <a:gd name="connsiteX6" fmla="*/ 94385 w 1270986"/>
                <a:gd name="connsiteY6" fmla="*/ 943848 h 943848"/>
                <a:gd name="connsiteX7" fmla="*/ 0 w 1270986"/>
                <a:gd name="connsiteY7" fmla="*/ 849463 h 943848"/>
                <a:gd name="connsiteX8" fmla="*/ 0 w 1270986"/>
                <a:gd name="connsiteY8" fmla="*/ 94385 h 943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0986" h="943848">
                  <a:moveTo>
                    <a:pt x="0" y="94385"/>
                  </a:moveTo>
                  <a:cubicBezTo>
                    <a:pt x="0" y="42258"/>
                    <a:pt x="42258" y="0"/>
                    <a:pt x="94385" y="0"/>
                  </a:cubicBezTo>
                  <a:lnTo>
                    <a:pt x="1176601" y="0"/>
                  </a:lnTo>
                  <a:cubicBezTo>
                    <a:pt x="1228728" y="0"/>
                    <a:pt x="1270986" y="42258"/>
                    <a:pt x="1270986" y="94385"/>
                  </a:cubicBezTo>
                  <a:lnTo>
                    <a:pt x="1270986" y="849463"/>
                  </a:lnTo>
                  <a:cubicBezTo>
                    <a:pt x="1270986" y="901590"/>
                    <a:pt x="1228728" y="943848"/>
                    <a:pt x="1176601" y="943848"/>
                  </a:cubicBezTo>
                  <a:lnTo>
                    <a:pt x="94385" y="943848"/>
                  </a:lnTo>
                  <a:cubicBezTo>
                    <a:pt x="42258" y="943848"/>
                    <a:pt x="0" y="901590"/>
                    <a:pt x="0" y="849463"/>
                  </a:cubicBezTo>
                  <a:lnTo>
                    <a:pt x="0" y="94385"/>
                  </a:lnTo>
                  <a:close/>
                </a:path>
              </a:pathLst>
            </a:custGeom>
            <a:solidFill>
              <a:schemeClr val="accent6">
                <a:lumMod val="75000"/>
              </a:schemeClr>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spcFirstLastPara="0" vert="horz" wrap="square" lIns="85344" tIns="85344" rIns="85344" bIns="360336" numCol="1" spcCol="1270" anchor="t" anchorCtr="0">
              <a:noAutofit/>
            </a:bodyPr>
            <a:lstStyle/>
            <a:p>
              <a:pPr defTabSz="533400">
                <a:lnSpc>
                  <a:spcPct val="90000"/>
                </a:lnSpc>
                <a:spcBef>
                  <a:spcPct val="0"/>
                </a:spcBef>
                <a:spcAft>
                  <a:spcPct val="35000"/>
                </a:spcAft>
              </a:pPr>
              <a:r>
                <a:rPr lang="en-US" sz="1200" b="1" dirty="0">
                  <a:solidFill>
                    <a:prstClr val="white"/>
                  </a:solidFill>
                </a:rPr>
                <a:t>Amnesty Program  (OFA)</a:t>
              </a:r>
            </a:p>
          </p:txBody>
        </p:sp>
        <p:sp>
          <p:nvSpPr>
            <p:cNvPr id="19" name="Freeform 18"/>
            <p:cNvSpPr/>
            <p:nvPr/>
          </p:nvSpPr>
          <p:spPr>
            <a:xfrm>
              <a:off x="6784657" y="1438459"/>
              <a:ext cx="1946345" cy="4455445"/>
            </a:xfrm>
            <a:custGeom>
              <a:avLst/>
              <a:gdLst>
                <a:gd name="connsiteX0" fmla="*/ 0 w 1755537"/>
                <a:gd name="connsiteY0" fmla="*/ 175554 h 4103080"/>
                <a:gd name="connsiteX1" fmla="*/ 175554 w 1755537"/>
                <a:gd name="connsiteY1" fmla="*/ 0 h 4103080"/>
                <a:gd name="connsiteX2" fmla="*/ 1579983 w 1755537"/>
                <a:gd name="connsiteY2" fmla="*/ 0 h 4103080"/>
                <a:gd name="connsiteX3" fmla="*/ 1755537 w 1755537"/>
                <a:gd name="connsiteY3" fmla="*/ 175554 h 4103080"/>
                <a:gd name="connsiteX4" fmla="*/ 1755537 w 1755537"/>
                <a:gd name="connsiteY4" fmla="*/ 3927526 h 4103080"/>
                <a:gd name="connsiteX5" fmla="*/ 1579983 w 1755537"/>
                <a:gd name="connsiteY5" fmla="*/ 4103080 h 4103080"/>
                <a:gd name="connsiteX6" fmla="*/ 175554 w 1755537"/>
                <a:gd name="connsiteY6" fmla="*/ 4103080 h 4103080"/>
                <a:gd name="connsiteX7" fmla="*/ 0 w 1755537"/>
                <a:gd name="connsiteY7" fmla="*/ 3927526 h 4103080"/>
                <a:gd name="connsiteX8" fmla="*/ 0 w 1755537"/>
                <a:gd name="connsiteY8" fmla="*/ 175554 h 4103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5537" h="4103080">
                  <a:moveTo>
                    <a:pt x="0" y="175554"/>
                  </a:moveTo>
                  <a:cubicBezTo>
                    <a:pt x="0" y="78598"/>
                    <a:pt x="78598" y="0"/>
                    <a:pt x="175554" y="0"/>
                  </a:cubicBezTo>
                  <a:lnTo>
                    <a:pt x="1579983" y="0"/>
                  </a:lnTo>
                  <a:cubicBezTo>
                    <a:pt x="1676939" y="0"/>
                    <a:pt x="1755537" y="78598"/>
                    <a:pt x="1755537" y="175554"/>
                  </a:cubicBezTo>
                  <a:lnTo>
                    <a:pt x="1755537" y="3927526"/>
                  </a:lnTo>
                  <a:cubicBezTo>
                    <a:pt x="1755537" y="4024482"/>
                    <a:pt x="1676939" y="4103080"/>
                    <a:pt x="1579983" y="4103080"/>
                  </a:cubicBezTo>
                  <a:lnTo>
                    <a:pt x="175554" y="4103080"/>
                  </a:lnTo>
                  <a:cubicBezTo>
                    <a:pt x="78598" y="4103080"/>
                    <a:pt x="0" y="4024482"/>
                    <a:pt x="0" y="3927526"/>
                  </a:cubicBezTo>
                  <a:lnTo>
                    <a:pt x="0" y="175554"/>
                  </a:lnTo>
                  <a:close/>
                </a:path>
              </a:pathLst>
            </a:custGeom>
          </p:spPr>
          <p:style>
            <a:lnRef idx="2">
              <a:schemeClr val="accent6"/>
            </a:lnRef>
            <a:fillRef idx="1">
              <a:schemeClr val="lt1"/>
            </a:fillRef>
            <a:effectRef idx="0">
              <a:schemeClr val="accent6"/>
            </a:effectRef>
            <a:fontRef idx="minor">
              <a:schemeClr val="dk1">
                <a:hueOff val="0"/>
                <a:satOff val="0"/>
                <a:lumOff val="0"/>
                <a:alphaOff val="0"/>
              </a:schemeClr>
            </a:fontRef>
          </p:style>
          <p:txBody>
            <a:bodyPr spcFirstLastPara="0" vert="horz" wrap="square" lIns="136762" tIns="136762" rIns="136762" bIns="136762" numCol="1" spcCol="1270" anchor="t" anchorCtr="0">
              <a:noAutofit/>
            </a:bodyPr>
            <a:lstStyle/>
            <a:p>
              <a:pPr marL="0" lvl="1" defTabSz="622300">
                <a:lnSpc>
                  <a:spcPct val="90000"/>
                </a:lnSpc>
                <a:spcBef>
                  <a:spcPct val="0"/>
                </a:spcBef>
                <a:spcAft>
                  <a:spcPct val="15000"/>
                </a:spcAft>
              </a:pPr>
              <a:r>
                <a:rPr lang="en-US" sz="1200" b="1" u="sng" dirty="0">
                  <a:solidFill>
                    <a:prstClr val="black">
                      <a:hueOff val="0"/>
                      <a:satOff val="0"/>
                      <a:lumOff val="0"/>
                      <a:alphaOff val="0"/>
                    </a:prstClr>
                  </a:solidFill>
                </a:rPr>
                <a:t>March – April 7, </a:t>
              </a:r>
              <a:r>
                <a:rPr lang="en-US" sz="1200" b="1" u="sng" dirty="0" smtClean="0">
                  <a:solidFill>
                    <a:prstClr val="black">
                      <a:hueOff val="0"/>
                      <a:satOff val="0"/>
                      <a:lumOff val="0"/>
                      <a:alphaOff val="0"/>
                    </a:prstClr>
                  </a:solidFill>
                </a:rPr>
                <a:t>2017</a:t>
              </a:r>
            </a:p>
            <a:p>
              <a:pPr marL="0" lvl="1" defTabSz="622300">
                <a:lnSpc>
                  <a:spcPct val="90000"/>
                </a:lnSpc>
                <a:spcBef>
                  <a:spcPct val="0"/>
                </a:spcBef>
                <a:spcAft>
                  <a:spcPct val="15000"/>
                </a:spcAft>
              </a:pPr>
              <a:endParaRPr lang="en-US" sz="1200" b="1" u="sng" dirty="0">
                <a:solidFill>
                  <a:prstClr val="black">
                    <a:hueOff val="0"/>
                    <a:satOff val="0"/>
                    <a:lumOff val="0"/>
                    <a:alphaOff val="0"/>
                  </a:prstClr>
                </a:solidFill>
              </a:endParaRPr>
            </a:p>
            <a:p>
              <a:pPr marL="0" lvl="1" algn="ctr" defTabSz="622300">
                <a:lnSpc>
                  <a:spcPct val="90000"/>
                </a:lnSpc>
                <a:spcBef>
                  <a:spcPct val="0"/>
                </a:spcBef>
                <a:spcAft>
                  <a:spcPct val="15000"/>
                </a:spcAft>
              </a:pPr>
              <a:r>
                <a:rPr lang="en-US" sz="1200" b="1" dirty="0">
                  <a:solidFill>
                    <a:srgbClr val="00396F">
                      <a:lumMod val="75000"/>
                    </a:srgbClr>
                  </a:solidFill>
                </a:rPr>
                <a:t>Results</a:t>
              </a:r>
            </a:p>
            <a:p>
              <a:pPr marL="114300" lvl="1" indent="-114300" defTabSz="622300">
                <a:lnSpc>
                  <a:spcPct val="90000"/>
                </a:lnSpc>
                <a:spcBef>
                  <a:spcPct val="0"/>
                </a:spcBef>
                <a:spcAft>
                  <a:spcPct val="15000"/>
                </a:spcAft>
                <a:buFontTx/>
                <a:buChar char="••"/>
              </a:pPr>
              <a:r>
                <a:rPr lang="en-US" sz="1200" b="1" dirty="0">
                  <a:solidFill>
                    <a:prstClr val="black">
                      <a:hueOff val="0"/>
                      <a:satOff val="0"/>
                      <a:lumOff val="0"/>
                      <a:alphaOff val="0"/>
                    </a:prstClr>
                  </a:solidFill>
                </a:rPr>
                <a:t>$694,453.62 </a:t>
              </a:r>
              <a:r>
                <a:rPr lang="en-US" sz="1200" dirty="0">
                  <a:solidFill>
                    <a:prstClr val="black">
                      <a:hueOff val="0"/>
                      <a:satOff val="0"/>
                      <a:lumOff val="0"/>
                      <a:alphaOff val="0"/>
                    </a:prstClr>
                  </a:solidFill>
                </a:rPr>
                <a:t>collected during the program</a:t>
              </a:r>
            </a:p>
            <a:p>
              <a:pPr marL="114300" lvl="1" indent="-114300" defTabSz="622300">
                <a:lnSpc>
                  <a:spcPct val="90000"/>
                </a:lnSpc>
                <a:spcBef>
                  <a:spcPct val="0"/>
                </a:spcBef>
                <a:spcAft>
                  <a:spcPct val="15000"/>
                </a:spcAft>
                <a:buFontTx/>
                <a:buChar char="••"/>
              </a:pPr>
              <a:r>
                <a:rPr lang="en-US" sz="1200" b="1" dirty="0">
                  <a:solidFill>
                    <a:prstClr val="black">
                      <a:hueOff val="0"/>
                      <a:satOff val="0"/>
                      <a:lumOff val="0"/>
                      <a:alphaOff val="0"/>
                    </a:prstClr>
                  </a:solidFill>
                </a:rPr>
                <a:t>$2,468,988.96 </a:t>
              </a:r>
              <a:r>
                <a:rPr lang="en-US" sz="1200" dirty="0">
                  <a:solidFill>
                    <a:prstClr val="black">
                      <a:hueOff val="0"/>
                      <a:satOff val="0"/>
                      <a:lumOff val="0"/>
                      <a:alphaOff val="0"/>
                    </a:prstClr>
                  </a:solidFill>
                </a:rPr>
                <a:t>in secured payment plans</a:t>
              </a:r>
              <a:endParaRPr lang="en-US" sz="1200" b="1" dirty="0">
                <a:solidFill>
                  <a:srgbClr val="00396F">
                    <a:lumMod val="75000"/>
                  </a:srgbClr>
                </a:solidFill>
              </a:endParaRPr>
            </a:p>
            <a:p>
              <a:pPr marL="0" lvl="1" algn="ctr" defTabSz="622300">
                <a:lnSpc>
                  <a:spcPct val="90000"/>
                </a:lnSpc>
                <a:spcBef>
                  <a:spcPct val="0"/>
                </a:spcBef>
                <a:spcAft>
                  <a:spcPct val="15000"/>
                </a:spcAft>
              </a:pPr>
              <a:r>
                <a:rPr lang="en-US" sz="1200" b="1" dirty="0">
                  <a:solidFill>
                    <a:srgbClr val="00396F">
                      <a:lumMod val="75000"/>
                    </a:srgbClr>
                  </a:solidFill>
                </a:rPr>
                <a:t>Statistics</a:t>
              </a:r>
            </a:p>
            <a:p>
              <a:pPr marL="114300" lvl="1" indent="-114300" defTabSz="622300">
                <a:lnSpc>
                  <a:spcPct val="90000"/>
                </a:lnSpc>
                <a:spcBef>
                  <a:spcPct val="0"/>
                </a:spcBef>
                <a:spcAft>
                  <a:spcPct val="15000"/>
                </a:spcAft>
                <a:buFontTx/>
                <a:buChar char="••"/>
              </a:pPr>
              <a:r>
                <a:rPr lang="en-US" sz="1200" dirty="0">
                  <a:solidFill>
                    <a:prstClr val="black">
                      <a:hueOff val="0"/>
                      <a:satOff val="0"/>
                      <a:lumOff val="0"/>
                      <a:alphaOff val="0"/>
                    </a:prstClr>
                  </a:solidFill>
                </a:rPr>
                <a:t>3,104 Customers Screened </a:t>
              </a:r>
            </a:p>
            <a:p>
              <a:pPr marL="114300" lvl="1" indent="-114300" defTabSz="622300">
                <a:lnSpc>
                  <a:spcPct val="90000"/>
                </a:lnSpc>
                <a:spcBef>
                  <a:spcPct val="0"/>
                </a:spcBef>
                <a:spcAft>
                  <a:spcPct val="15000"/>
                </a:spcAft>
                <a:buFontTx/>
                <a:buChar char="••"/>
              </a:pPr>
              <a:r>
                <a:rPr lang="en-US" sz="1200" dirty="0">
                  <a:solidFill>
                    <a:prstClr val="black">
                      <a:hueOff val="0"/>
                      <a:satOff val="0"/>
                      <a:lumOff val="0"/>
                      <a:alphaOff val="0"/>
                    </a:prstClr>
                  </a:solidFill>
                </a:rPr>
                <a:t>2,526 Qualified</a:t>
              </a:r>
            </a:p>
            <a:p>
              <a:pPr marL="114300" lvl="1" indent="-114300" defTabSz="622300">
                <a:lnSpc>
                  <a:spcPct val="90000"/>
                </a:lnSpc>
                <a:spcBef>
                  <a:spcPct val="0"/>
                </a:spcBef>
                <a:spcAft>
                  <a:spcPct val="15000"/>
                </a:spcAft>
                <a:buFontTx/>
                <a:buChar char="••"/>
              </a:pPr>
              <a:r>
                <a:rPr lang="en-US" sz="1200" dirty="0">
                  <a:solidFill>
                    <a:prstClr val="black">
                      <a:hueOff val="0"/>
                      <a:satOff val="0"/>
                      <a:lumOff val="0"/>
                      <a:alphaOff val="0"/>
                    </a:prstClr>
                  </a:solidFill>
                </a:rPr>
                <a:t>1,113 Accepted</a:t>
              </a:r>
            </a:p>
            <a:p>
              <a:pPr indent="-457200" defTabSz="622300">
                <a:lnSpc>
                  <a:spcPct val="90000"/>
                </a:lnSpc>
                <a:spcBef>
                  <a:spcPct val="0"/>
                </a:spcBef>
                <a:spcAft>
                  <a:spcPct val="15000"/>
                </a:spcAft>
              </a:pPr>
              <a:r>
                <a:rPr lang="en-US" sz="1200" dirty="0">
                  <a:solidFill>
                    <a:prstClr val="black">
                      <a:hueOff val="0"/>
                      <a:satOff val="0"/>
                      <a:lumOff val="0"/>
                      <a:alphaOff val="0"/>
                    </a:prstClr>
                  </a:solidFill>
                </a:rPr>
                <a:t>         </a:t>
              </a:r>
              <a:r>
                <a:rPr lang="en-US" sz="1200" dirty="0" smtClean="0">
                  <a:solidFill>
                    <a:prstClr val="black">
                      <a:hueOff val="0"/>
                      <a:satOff val="0"/>
                      <a:lumOff val="0"/>
                      <a:alphaOff val="0"/>
                    </a:prstClr>
                  </a:solidFill>
                </a:rPr>
                <a:t>- 9 </a:t>
              </a:r>
              <a:r>
                <a:rPr lang="en-US" sz="1200" dirty="0">
                  <a:solidFill>
                    <a:prstClr val="black">
                      <a:hueOff val="0"/>
                      <a:satOff val="0"/>
                      <a:lumOff val="0"/>
                      <a:alphaOff val="0"/>
                    </a:prstClr>
                  </a:solidFill>
                </a:rPr>
                <a:t>Annexed Fulton</a:t>
              </a:r>
            </a:p>
            <a:p>
              <a:pPr indent="-457200" defTabSz="622300">
                <a:lnSpc>
                  <a:spcPct val="90000"/>
                </a:lnSpc>
                <a:spcBef>
                  <a:spcPct val="0"/>
                </a:spcBef>
                <a:spcAft>
                  <a:spcPct val="15000"/>
                </a:spcAft>
              </a:pPr>
              <a:r>
                <a:rPr lang="en-US" sz="1200" dirty="0">
                  <a:solidFill>
                    <a:prstClr val="black">
                      <a:hueOff val="0"/>
                      <a:satOff val="0"/>
                      <a:lumOff val="0"/>
                      <a:alphaOff val="0"/>
                    </a:prstClr>
                  </a:solidFill>
                </a:rPr>
                <a:t>         </a:t>
              </a:r>
              <a:r>
                <a:rPr lang="en-US" sz="1200" dirty="0" smtClean="0">
                  <a:solidFill>
                    <a:prstClr val="black">
                      <a:hueOff val="0"/>
                      <a:satOff val="0"/>
                      <a:lumOff val="0"/>
                      <a:alphaOff val="0"/>
                    </a:prstClr>
                  </a:solidFill>
                </a:rPr>
                <a:t>- </a:t>
              </a:r>
              <a:r>
                <a:rPr lang="en-US" sz="1200" dirty="0">
                  <a:solidFill>
                    <a:prstClr val="black">
                      <a:hueOff val="0"/>
                      <a:satOff val="0"/>
                      <a:lumOff val="0"/>
                      <a:alphaOff val="0"/>
                    </a:prstClr>
                  </a:solidFill>
                </a:rPr>
                <a:t>353 Outside City</a:t>
              </a:r>
            </a:p>
            <a:p>
              <a:pPr indent="-457200" defTabSz="622300">
                <a:lnSpc>
                  <a:spcPct val="90000"/>
                </a:lnSpc>
                <a:spcBef>
                  <a:spcPct val="0"/>
                </a:spcBef>
                <a:spcAft>
                  <a:spcPct val="15000"/>
                </a:spcAft>
              </a:pPr>
              <a:r>
                <a:rPr lang="en-US" sz="1200" dirty="0">
                  <a:solidFill>
                    <a:prstClr val="black">
                      <a:hueOff val="0"/>
                      <a:satOff val="0"/>
                      <a:lumOff val="0"/>
                      <a:alphaOff val="0"/>
                    </a:prstClr>
                  </a:solidFill>
                </a:rPr>
                <a:t>         </a:t>
              </a:r>
              <a:r>
                <a:rPr lang="en-US" sz="1200" dirty="0" smtClean="0">
                  <a:solidFill>
                    <a:prstClr val="black">
                      <a:hueOff val="0"/>
                      <a:satOff val="0"/>
                      <a:lumOff val="0"/>
                      <a:alphaOff val="0"/>
                    </a:prstClr>
                  </a:solidFill>
                </a:rPr>
                <a:t>- </a:t>
              </a:r>
              <a:r>
                <a:rPr lang="en-US" sz="1200" dirty="0">
                  <a:solidFill>
                    <a:prstClr val="black">
                      <a:hueOff val="0"/>
                      <a:satOff val="0"/>
                      <a:lumOff val="0"/>
                      <a:alphaOff val="0"/>
                    </a:prstClr>
                  </a:solidFill>
                </a:rPr>
                <a:t>751 Inside City</a:t>
              </a:r>
            </a:p>
            <a:p>
              <a:pPr marL="0" lvl="1" algn="ctr" defTabSz="622300">
                <a:lnSpc>
                  <a:spcPct val="90000"/>
                </a:lnSpc>
                <a:spcBef>
                  <a:spcPct val="0"/>
                </a:spcBef>
                <a:spcAft>
                  <a:spcPct val="15000"/>
                </a:spcAft>
              </a:pPr>
              <a:endParaRPr lang="en-US" sz="1200" b="1" u="sng" dirty="0">
                <a:solidFill>
                  <a:srgbClr val="00396F">
                    <a:lumMod val="75000"/>
                  </a:srgbClr>
                </a:solidFill>
              </a:endParaRPr>
            </a:p>
            <a:p>
              <a:pPr marL="0" lvl="1" algn="ctr" defTabSz="622300">
                <a:lnSpc>
                  <a:spcPct val="90000"/>
                </a:lnSpc>
                <a:spcBef>
                  <a:spcPct val="0"/>
                </a:spcBef>
                <a:spcAft>
                  <a:spcPct val="15000"/>
                </a:spcAft>
              </a:pPr>
              <a:r>
                <a:rPr lang="en-US" sz="1200" b="1" u="sng" dirty="0">
                  <a:solidFill>
                    <a:srgbClr val="00396F">
                      <a:lumMod val="75000"/>
                    </a:srgbClr>
                  </a:solidFill>
                </a:rPr>
                <a:t>Next Steps</a:t>
              </a:r>
            </a:p>
            <a:p>
              <a:pPr marL="114300" lvl="1" indent="-114300" defTabSz="622300">
                <a:lnSpc>
                  <a:spcPct val="90000"/>
                </a:lnSpc>
                <a:spcBef>
                  <a:spcPct val="0"/>
                </a:spcBef>
                <a:spcAft>
                  <a:spcPct val="15000"/>
                </a:spcAft>
                <a:buFontTx/>
                <a:buChar char="••"/>
              </a:pPr>
              <a:r>
                <a:rPr lang="en-US" sz="1200" b="1" dirty="0">
                  <a:solidFill>
                    <a:prstClr val="black"/>
                  </a:solidFill>
                </a:rPr>
                <a:t>Initiate service terminations for residential accounts</a:t>
              </a:r>
            </a:p>
            <a:p>
              <a:pPr marL="114300" lvl="1" indent="-114300" defTabSz="622300">
                <a:lnSpc>
                  <a:spcPct val="90000"/>
                </a:lnSpc>
                <a:spcBef>
                  <a:spcPct val="0"/>
                </a:spcBef>
                <a:spcAft>
                  <a:spcPct val="15000"/>
                </a:spcAft>
                <a:buFontTx/>
                <a:buChar char="••"/>
              </a:pPr>
              <a:endParaRPr lang="en-US" sz="1100" dirty="0">
                <a:solidFill>
                  <a:prstClr val="black">
                    <a:hueOff val="0"/>
                    <a:satOff val="0"/>
                    <a:lumOff val="0"/>
                    <a:alphaOff val="0"/>
                  </a:prstClr>
                </a:solidFill>
              </a:endParaRPr>
            </a:p>
            <a:p>
              <a:pPr marL="114300" lvl="1" indent="-114300" defTabSz="622300">
                <a:lnSpc>
                  <a:spcPct val="90000"/>
                </a:lnSpc>
                <a:spcBef>
                  <a:spcPct val="0"/>
                </a:spcBef>
                <a:spcAft>
                  <a:spcPct val="15000"/>
                </a:spcAft>
                <a:buFontTx/>
                <a:buChar char="••"/>
              </a:pPr>
              <a:endParaRPr lang="en-US" sz="1100" dirty="0">
                <a:solidFill>
                  <a:prstClr val="black">
                    <a:hueOff val="0"/>
                    <a:satOff val="0"/>
                    <a:lumOff val="0"/>
                    <a:alphaOff val="0"/>
                  </a:prstClr>
                </a:solidFill>
              </a:endParaRPr>
            </a:p>
            <a:p>
              <a:pPr marL="114300" lvl="1" indent="-114300" defTabSz="622300">
                <a:lnSpc>
                  <a:spcPct val="90000"/>
                </a:lnSpc>
                <a:spcBef>
                  <a:spcPct val="0"/>
                </a:spcBef>
                <a:spcAft>
                  <a:spcPct val="15000"/>
                </a:spcAft>
                <a:buFontTx/>
                <a:buChar char="••"/>
              </a:pPr>
              <a:endParaRPr lang="en-US" sz="1400" dirty="0">
                <a:solidFill>
                  <a:prstClr val="black">
                    <a:hueOff val="0"/>
                    <a:satOff val="0"/>
                    <a:lumOff val="0"/>
                    <a:alphaOff val="0"/>
                  </a:prstClr>
                </a:solidFill>
              </a:endParaRPr>
            </a:p>
          </p:txBody>
        </p:sp>
      </p:grpSp>
      <p:sp>
        <p:nvSpPr>
          <p:cNvPr id="11" name="Title 10"/>
          <p:cNvSpPr>
            <a:spLocks noGrp="1"/>
          </p:cNvSpPr>
          <p:nvPr>
            <p:ph type="title"/>
          </p:nvPr>
        </p:nvSpPr>
        <p:spPr>
          <a:xfrm>
            <a:off x="457200" y="394766"/>
            <a:ext cx="7065697" cy="824434"/>
          </a:xfrm>
        </p:spPr>
        <p:txBody>
          <a:bodyPr>
            <a:normAutofit/>
          </a:bodyPr>
          <a:lstStyle/>
          <a:p>
            <a:r>
              <a:rPr lang="en-US" dirty="0">
                <a:cs typeface="Avenir Book"/>
              </a:rPr>
              <a:t>Collection </a:t>
            </a:r>
            <a:r>
              <a:rPr lang="en-US" dirty="0" smtClean="0">
                <a:cs typeface="Avenir Book"/>
              </a:rPr>
              <a:t>Efforts</a:t>
            </a:r>
            <a:endParaRPr lang="en-US" dirty="0"/>
          </a:p>
        </p:txBody>
      </p:sp>
      <p:sp>
        <p:nvSpPr>
          <p:cNvPr id="20" name="TextBox 19"/>
          <p:cNvSpPr txBox="1"/>
          <p:nvPr/>
        </p:nvSpPr>
        <p:spPr>
          <a:xfrm>
            <a:off x="0" y="0"/>
            <a:ext cx="3136605" cy="369332"/>
          </a:xfrm>
          <a:prstGeom prst="rect">
            <a:avLst/>
          </a:prstGeom>
          <a:noFill/>
        </p:spPr>
        <p:txBody>
          <a:bodyPr wrap="square" rtlCol="0">
            <a:spAutoFit/>
          </a:bodyPr>
          <a:lstStyle/>
          <a:p>
            <a:pPr defTabSz="457200"/>
            <a:r>
              <a:rPr lang="en-US" b="1" dirty="0">
                <a:solidFill>
                  <a:prstClr val="white"/>
                </a:solidFill>
              </a:rPr>
              <a:t>Financial </a:t>
            </a:r>
            <a:r>
              <a:rPr lang="en-US" b="1" dirty="0" smtClean="0">
                <a:solidFill>
                  <a:prstClr val="white"/>
                </a:solidFill>
              </a:rPr>
              <a:t>Resilience</a:t>
            </a:r>
            <a:endParaRPr lang="en-US" b="1" dirty="0">
              <a:solidFill>
                <a:prstClr val="white"/>
              </a:solidFill>
            </a:endParaRPr>
          </a:p>
        </p:txBody>
      </p:sp>
    </p:spTree>
    <p:extLst>
      <p:ext uri="{BB962C8B-B14F-4D97-AF65-F5344CB8AC3E}">
        <p14:creationId xmlns:p14="http://schemas.microsoft.com/office/powerpoint/2010/main" val="318791351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a:xfrm>
            <a:off x="457200" y="394766"/>
            <a:ext cx="7065697" cy="824434"/>
          </a:xfrm>
        </p:spPr>
        <p:txBody>
          <a:bodyPr>
            <a:normAutofit/>
          </a:bodyPr>
          <a:lstStyle/>
          <a:p>
            <a:r>
              <a:rPr lang="en-US" sz="2800" dirty="0" smtClean="0"/>
              <a:t>Vacant Accounts w/ Consumption</a:t>
            </a:r>
            <a:endParaRPr lang="en-US" sz="2800" dirty="0"/>
          </a:p>
        </p:txBody>
      </p:sp>
      <p:sp>
        <p:nvSpPr>
          <p:cNvPr id="6" name="Rectangle 5"/>
          <p:cNvSpPr/>
          <p:nvPr/>
        </p:nvSpPr>
        <p:spPr>
          <a:xfrm>
            <a:off x="838200" y="1296529"/>
            <a:ext cx="7086600" cy="419795"/>
          </a:xfrm>
          <a:prstGeom prst="rect">
            <a:avLst/>
          </a:prstGeom>
          <a:noFill/>
        </p:spPr>
        <p:txBody>
          <a:bodyPr wrap="square">
            <a:spAutoFit/>
          </a:bodyPr>
          <a:lstStyle/>
          <a:p>
            <a:pPr algn="ctr" defTabSz="457200">
              <a:defRPr sz="2128" b="1" i="0" u="none" strike="noStrike" kern="1200" baseline="0">
                <a:solidFill>
                  <a:prstClr val="black">
                    <a:lumMod val="65000"/>
                    <a:lumOff val="35000"/>
                  </a:prstClr>
                </a:solidFill>
                <a:latin typeface="+mn-lt"/>
                <a:ea typeface="+mn-ea"/>
                <a:cs typeface="+mn-cs"/>
              </a:defRPr>
            </a:pPr>
            <a:r>
              <a:rPr lang="en-US" b="1" dirty="0">
                <a:solidFill>
                  <a:prstClr val="black">
                    <a:lumMod val="65000"/>
                    <a:lumOff val="35000"/>
                  </a:prstClr>
                </a:solidFill>
              </a:rPr>
              <a:t>Accounts Resolved January through March 2017</a:t>
            </a:r>
          </a:p>
        </p:txBody>
      </p:sp>
      <p:sp>
        <p:nvSpPr>
          <p:cNvPr id="16" name="Rectangle 15"/>
          <p:cNvSpPr/>
          <p:nvPr/>
        </p:nvSpPr>
        <p:spPr>
          <a:xfrm>
            <a:off x="6003665" y="1846050"/>
            <a:ext cx="2970214" cy="4031873"/>
          </a:xfrm>
          <a:prstGeom prst="rect">
            <a:avLst/>
          </a:prstGeom>
          <a:noFill/>
        </p:spPr>
        <p:txBody>
          <a:bodyPr wrap="square">
            <a:spAutoFit/>
          </a:bodyPr>
          <a:lstStyle/>
          <a:p>
            <a:pPr marL="285750" indent="-285750" defTabSz="457200">
              <a:buFont typeface="Arial" panose="020B0604020202020204" pitchFamily="34" charset="0"/>
              <a:buChar char="•"/>
            </a:pPr>
            <a:r>
              <a:rPr lang="en-US" sz="1600" dirty="0">
                <a:solidFill>
                  <a:prstClr val="black">
                    <a:lumMod val="65000"/>
                    <a:lumOff val="35000"/>
                  </a:prstClr>
                </a:solidFill>
              </a:rPr>
              <a:t>DWM modified the process for handling accounts with vacant consumption on March 1</a:t>
            </a:r>
            <a:r>
              <a:rPr lang="en-US" sz="1600" baseline="30000" dirty="0">
                <a:solidFill>
                  <a:prstClr val="black">
                    <a:lumMod val="65000"/>
                    <a:lumOff val="35000"/>
                  </a:prstClr>
                </a:solidFill>
              </a:rPr>
              <a:t>st</a:t>
            </a:r>
            <a:r>
              <a:rPr lang="en-US" sz="1600" dirty="0">
                <a:solidFill>
                  <a:prstClr val="black">
                    <a:lumMod val="65000"/>
                    <a:lumOff val="35000"/>
                  </a:prstClr>
                </a:solidFill>
              </a:rPr>
              <a:t>, resulting in an increase in the number of customers setting up service and making payments for unbilled consumption. </a:t>
            </a:r>
          </a:p>
          <a:p>
            <a:pPr marL="285750" indent="-285750" defTabSz="457200">
              <a:buFont typeface="Arial" panose="020B0604020202020204" pitchFamily="34" charset="0"/>
              <a:buChar char="•"/>
            </a:pPr>
            <a:endParaRPr lang="en-US" sz="1600" dirty="0">
              <a:solidFill>
                <a:prstClr val="black">
                  <a:lumMod val="65000"/>
                  <a:lumOff val="35000"/>
                </a:prstClr>
              </a:solidFill>
            </a:endParaRPr>
          </a:p>
          <a:p>
            <a:pPr marL="285750" indent="-285750" defTabSz="457200">
              <a:buFont typeface="Arial" panose="020B0604020202020204" pitchFamily="34" charset="0"/>
              <a:buChar char="•"/>
            </a:pPr>
            <a:r>
              <a:rPr lang="en-US" sz="1600" dirty="0">
                <a:solidFill>
                  <a:prstClr val="black">
                    <a:lumMod val="65000"/>
                    <a:lumOff val="35000"/>
                  </a:prstClr>
                </a:solidFill>
              </a:rPr>
              <a:t>DWM expects to have the backlog of accounts with vacant consumption cleared by September 2017</a:t>
            </a:r>
          </a:p>
        </p:txBody>
      </p:sp>
      <p:graphicFrame>
        <p:nvGraphicFramePr>
          <p:cNvPr id="7" name="Chart 6"/>
          <p:cNvGraphicFramePr>
            <a:graphicFrameLocks/>
          </p:cNvGraphicFramePr>
          <p:nvPr>
            <p:extLst>
              <p:ext uri="{D42A27DB-BD31-4B8C-83A1-F6EECF244321}">
                <p14:modId xmlns:p14="http://schemas.microsoft.com/office/powerpoint/2010/main" val="3542146976"/>
              </p:ext>
            </p:extLst>
          </p:nvPr>
        </p:nvGraphicFramePr>
        <p:xfrm>
          <a:off x="457201" y="2057400"/>
          <a:ext cx="5546464" cy="3424687"/>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0" y="0"/>
            <a:ext cx="3136605" cy="369332"/>
          </a:xfrm>
          <a:prstGeom prst="rect">
            <a:avLst/>
          </a:prstGeom>
          <a:noFill/>
        </p:spPr>
        <p:txBody>
          <a:bodyPr wrap="square" rtlCol="0">
            <a:spAutoFit/>
          </a:bodyPr>
          <a:lstStyle/>
          <a:p>
            <a:pPr defTabSz="457200"/>
            <a:r>
              <a:rPr lang="en-US" b="1" dirty="0">
                <a:solidFill>
                  <a:prstClr val="white"/>
                </a:solidFill>
              </a:rPr>
              <a:t>Financial </a:t>
            </a:r>
            <a:r>
              <a:rPr lang="en-US" b="1" dirty="0" smtClean="0">
                <a:solidFill>
                  <a:prstClr val="white"/>
                </a:solidFill>
              </a:rPr>
              <a:t>Resilience</a:t>
            </a:r>
            <a:endParaRPr lang="en-US" b="1" dirty="0">
              <a:solidFill>
                <a:prstClr val="white"/>
              </a:solidFill>
            </a:endParaRPr>
          </a:p>
        </p:txBody>
      </p:sp>
    </p:spTree>
    <p:extLst>
      <p:ext uri="{BB962C8B-B14F-4D97-AF65-F5344CB8AC3E}">
        <p14:creationId xmlns:p14="http://schemas.microsoft.com/office/powerpoint/2010/main" val="61084569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7065697" cy="824434"/>
          </a:xfrm>
        </p:spPr>
        <p:txBody>
          <a:bodyPr>
            <a:noAutofit/>
          </a:bodyPr>
          <a:lstStyle/>
          <a:p>
            <a:r>
              <a:rPr lang="en-US" dirty="0" smtClean="0"/>
              <a:t>Spill Data</a:t>
            </a:r>
            <a:endParaRPr lang="en-US" dirty="0"/>
          </a:p>
        </p:txBody>
      </p:sp>
      <p:sp>
        <p:nvSpPr>
          <p:cNvPr id="5" name="TextBox 4"/>
          <p:cNvSpPr txBox="1"/>
          <p:nvPr/>
        </p:nvSpPr>
        <p:spPr>
          <a:xfrm>
            <a:off x="0" y="0"/>
            <a:ext cx="3136605" cy="369332"/>
          </a:xfrm>
          <a:prstGeom prst="rect">
            <a:avLst/>
          </a:prstGeom>
          <a:noFill/>
        </p:spPr>
        <p:txBody>
          <a:bodyPr wrap="square" rtlCol="0">
            <a:spAutoFit/>
          </a:bodyPr>
          <a:lstStyle/>
          <a:p>
            <a:pPr defTabSz="457200"/>
            <a:r>
              <a:rPr lang="en-US" b="1" dirty="0">
                <a:solidFill>
                  <a:prstClr val="white"/>
                </a:solidFill>
              </a:rPr>
              <a:t>Compliance</a:t>
            </a:r>
          </a:p>
        </p:txBody>
      </p:sp>
      <p:graphicFrame>
        <p:nvGraphicFramePr>
          <p:cNvPr id="6" name="Table 5"/>
          <p:cNvGraphicFramePr>
            <a:graphicFrameLocks noGrp="1"/>
          </p:cNvGraphicFramePr>
          <p:nvPr>
            <p:extLst>
              <p:ext uri="{D42A27DB-BD31-4B8C-83A1-F6EECF244321}">
                <p14:modId xmlns:p14="http://schemas.microsoft.com/office/powerpoint/2010/main" val="976308791"/>
              </p:ext>
            </p:extLst>
          </p:nvPr>
        </p:nvGraphicFramePr>
        <p:xfrm>
          <a:off x="561839" y="1587478"/>
          <a:ext cx="8020323" cy="4056375"/>
        </p:xfrm>
        <a:graphic>
          <a:graphicData uri="http://schemas.openxmlformats.org/drawingml/2006/table">
            <a:tbl>
              <a:tblPr firstRow="1" bandRow="1">
                <a:tableStyleId>{5C22544A-7EE6-4342-B048-85BDC9FD1C3A}</a:tableStyleId>
              </a:tblPr>
              <a:tblGrid>
                <a:gridCol w="3351078"/>
                <a:gridCol w="1556415"/>
                <a:gridCol w="1556415"/>
                <a:gridCol w="1556415"/>
              </a:tblGrid>
              <a:tr h="596895">
                <a:tc>
                  <a:txBody>
                    <a:bodyPr/>
                    <a:lstStyle/>
                    <a:p>
                      <a:pPr algn="ctr"/>
                      <a:r>
                        <a:rPr lang="en-US" sz="1800" dirty="0" smtClean="0"/>
                        <a:t>Quarter</a:t>
                      </a:r>
                      <a:endParaRPr lang="en-US" sz="1800" dirty="0">
                        <a:latin typeface="+mn-lt"/>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t>2015</a:t>
                      </a:r>
                      <a:endParaRPr lang="en-US" sz="1800" dirty="0" smtClean="0">
                        <a:latin typeface="+mn-lt"/>
                      </a:endParaRPr>
                    </a:p>
                  </a:txBody>
                  <a:tcPr anchor="ctr"/>
                </a:tc>
                <a:tc>
                  <a:txBody>
                    <a:bodyPr/>
                    <a:lstStyle/>
                    <a:p>
                      <a:pPr algn="ctr"/>
                      <a:r>
                        <a:rPr lang="en-US" sz="1800" dirty="0" smtClean="0"/>
                        <a:t>2016</a:t>
                      </a:r>
                      <a:endParaRPr lang="en-US" sz="1800" dirty="0">
                        <a:latin typeface="+mn-lt"/>
                      </a:endParaRPr>
                    </a:p>
                  </a:txBody>
                  <a:tcPr anchor="ctr"/>
                </a:tc>
                <a:tc>
                  <a:txBody>
                    <a:bodyPr/>
                    <a:lstStyle/>
                    <a:p>
                      <a:pPr algn="ctr"/>
                      <a:r>
                        <a:rPr lang="en-US" sz="1800" dirty="0" smtClean="0"/>
                        <a:t>2017</a:t>
                      </a:r>
                      <a:endParaRPr lang="en-US" sz="1800" dirty="0">
                        <a:latin typeface="+mn-lt"/>
                      </a:endParaRPr>
                    </a:p>
                  </a:txBody>
                  <a:tcPr anchor="ctr"/>
                </a:tc>
              </a:tr>
              <a:tr h="381000">
                <a:tc>
                  <a:txBody>
                    <a:bodyPr/>
                    <a:lstStyle/>
                    <a:p>
                      <a:pPr algn="ctr"/>
                      <a:r>
                        <a:rPr lang="en-US" sz="1800" dirty="0" smtClean="0"/>
                        <a:t>Q4</a:t>
                      </a:r>
                      <a:endParaRPr lang="en-US" sz="1800" dirty="0">
                        <a:latin typeface="+mn-lt"/>
                      </a:endParaRPr>
                    </a:p>
                  </a:txBody>
                  <a:tcPr anchor="ctr"/>
                </a:tc>
                <a:tc>
                  <a:txBody>
                    <a:bodyPr/>
                    <a:lstStyle/>
                    <a:p>
                      <a:pPr algn="ctr"/>
                      <a:r>
                        <a:rPr lang="en-US" sz="1800" dirty="0" smtClean="0"/>
                        <a:t>76</a:t>
                      </a:r>
                      <a:endParaRPr lang="en-US" sz="1800" dirty="0">
                        <a:latin typeface="+mn-lt"/>
                      </a:endParaRPr>
                    </a:p>
                  </a:txBody>
                  <a:tcPr anchor="ctr"/>
                </a:tc>
                <a:tc>
                  <a:txBody>
                    <a:bodyPr/>
                    <a:lstStyle/>
                    <a:p>
                      <a:pPr algn="ctr"/>
                      <a:r>
                        <a:rPr lang="en-US" sz="1800" dirty="0" smtClean="0"/>
                        <a:t>32</a:t>
                      </a:r>
                      <a:endParaRPr lang="en-US" sz="1800" dirty="0">
                        <a:latin typeface="+mn-lt"/>
                      </a:endParaRPr>
                    </a:p>
                  </a:txBody>
                  <a:tcPr anchor="ctr"/>
                </a:tc>
                <a:tc>
                  <a:txBody>
                    <a:bodyPr/>
                    <a:lstStyle/>
                    <a:p>
                      <a:pPr algn="ctr"/>
                      <a:r>
                        <a:rPr lang="en-US" sz="1800" dirty="0" smtClean="0"/>
                        <a:t>-</a:t>
                      </a:r>
                      <a:endParaRPr lang="en-US" sz="1800" dirty="0">
                        <a:latin typeface="+mn-lt"/>
                      </a:endParaRPr>
                    </a:p>
                  </a:txBody>
                  <a:tcPr anchor="ctr"/>
                </a:tc>
              </a:tr>
              <a:tr h="381000">
                <a:tc>
                  <a:txBody>
                    <a:bodyPr/>
                    <a:lstStyle/>
                    <a:p>
                      <a:pPr algn="ctr"/>
                      <a:r>
                        <a:rPr lang="en-US" sz="1800" dirty="0" smtClean="0"/>
                        <a:t>Q3</a:t>
                      </a:r>
                      <a:endParaRPr lang="en-US" sz="1800" dirty="0">
                        <a:latin typeface="+mn-lt"/>
                      </a:endParaRPr>
                    </a:p>
                  </a:txBody>
                  <a:tcPr anchor="ctr"/>
                </a:tc>
                <a:tc>
                  <a:txBody>
                    <a:bodyPr/>
                    <a:lstStyle/>
                    <a:p>
                      <a:pPr algn="ctr"/>
                      <a:r>
                        <a:rPr lang="en-US" sz="1800" dirty="0" smtClean="0"/>
                        <a:t>39</a:t>
                      </a:r>
                      <a:endParaRPr lang="en-US" sz="1800" dirty="0">
                        <a:latin typeface="+mn-lt"/>
                      </a:endParaRPr>
                    </a:p>
                  </a:txBody>
                  <a:tcPr anchor="ctr"/>
                </a:tc>
                <a:tc>
                  <a:txBody>
                    <a:bodyPr/>
                    <a:lstStyle/>
                    <a:p>
                      <a:pPr algn="ctr"/>
                      <a:r>
                        <a:rPr lang="en-US" sz="1800" dirty="0" smtClean="0"/>
                        <a:t>28</a:t>
                      </a:r>
                      <a:endParaRPr lang="en-US" sz="1800" dirty="0">
                        <a:latin typeface="+mn-lt"/>
                      </a:endParaRPr>
                    </a:p>
                  </a:txBody>
                  <a:tcPr anchor="ctr"/>
                </a:tc>
                <a:tc>
                  <a:txBody>
                    <a:bodyPr/>
                    <a:lstStyle/>
                    <a:p>
                      <a:pPr algn="ctr"/>
                      <a:r>
                        <a:rPr lang="en-US" sz="1800" dirty="0" smtClean="0"/>
                        <a:t>-</a:t>
                      </a:r>
                      <a:endParaRPr lang="en-US" sz="1800" dirty="0">
                        <a:latin typeface="+mn-lt"/>
                      </a:endParaRPr>
                    </a:p>
                  </a:txBody>
                  <a:tcPr anchor="ctr"/>
                </a:tc>
              </a:tr>
              <a:tr h="381000">
                <a:tc>
                  <a:txBody>
                    <a:bodyPr/>
                    <a:lstStyle/>
                    <a:p>
                      <a:pPr algn="ctr"/>
                      <a:r>
                        <a:rPr lang="en-US" sz="1800" dirty="0" smtClean="0"/>
                        <a:t>Q2</a:t>
                      </a:r>
                      <a:endParaRPr lang="en-US" sz="1800" dirty="0">
                        <a:latin typeface="+mn-lt"/>
                      </a:endParaRPr>
                    </a:p>
                  </a:txBody>
                  <a:tcPr anchor="ctr"/>
                </a:tc>
                <a:tc>
                  <a:txBody>
                    <a:bodyPr/>
                    <a:lstStyle/>
                    <a:p>
                      <a:pPr algn="ctr"/>
                      <a:r>
                        <a:rPr lang="en-US" sz="1800" dirty="0" smtClean="0"/>
                        <a:t>47</a:t>
                      </a:r>
                      <a:endParaRPr lang="en-US" sz="1800" dirty="0">
                        <a:latin typeface="+mn-lt"/>
                      </a:endParaRPr>
                    </a:p>
                  </a:txBody>
                  <a:tcPr anchor="ctr"/>
                </a:tc>
                <a:tc>
                  <a:txBody>
                    <a:bodyPr/>
                    <a:lstStyle/>
                    <a:p>
                      <a:pPr algn="ctr"/>
                      <a:r>
                        <a:rPr lang="en-US" sz="1800" dirty="0" smtClean="0"/>
                        <a:t>41</a:t>
                      </a:r>
                      <a:endParaRPr lang="en-US" sz="1800" dirty="0">
                        <a:latin typeface="+mn-lt"/>
                      </a:endParaRPr>
                    </a:p>
                  </a:txBody>
                  <a:tcPr anchor="ctr"/>
                </a:tc>
                <a:tc>
                  <a:txBody>
                    <a:bodyPr/>
                    <a:lstStyle/>
                    <a:p>
                      <a:pPr algn="ctr"/>
                      <a:r>
                        <a:rPr lang="en-US" sz="1800" dirty="0" smtClean="0"/>
                        <a:t>-</a:t>
                      </a:r>
                      <a:endParaRPr lang="en-US" sz="1800" dirty="0">
                        <a:latin typeface="+mn-lt"/>
                      </a:endParaRPr>
                    </a:p>
                  </a:txBody>
                  <a:tcPr anchor="ctr"/>
                </a:tc>
              </a:tr>
              <a:tr h="381000">
                <a:tc>
                  <a:txBody>
                    <a:bodyPr/>
                    <a:lstStyle/>
                    <a:p>
                      <a:pPr algn="ctr"/>
                      <a:r>
                        <a:rPr lang="en-US" sz="1800" dirty="0" smtClean="0"/>
                        <a:t>Q1</a:t>
                      </a:r>
                      <a:endParaRPr lang="en-US" sz="1800" dirty="0">
                        <a:latin typeface="+mn-lt"/>
                      </a:endParaRPr>
                    </a:p>
                  </a:txBody>
                  <a:tcPr anchor="ctr"/>
                </a:tc>
                <a:tc>
                  <a:txBody>
                    <a:bodyPr/>
                    <a:lstStyle/>
                    <a:p>
                      <a:pPr algn="ctr"/>
                      <a:r>
                        <a:rPr lang="en-US" sz="1800" dirty="0" smtClean="0"/>
                        <a:t>32</a:t>
                      </a:r>
                      <a:endParaRPr lang="en-US" sz="1800" dirty="0">
                        <a:latin typeface="+mn-lt"/>
                      </a:endParaRPr>
                    </a:p>
                  </a:txBody>
                  <a:tcPr anchor="ctr"/>
                </a:tc>
                <a:tc>
                  <a:txBody>
                    <a:bodyPr/>
                    <a:lstStyle/>
                    <a:p>
                      <a:pPr algn="ctr"/>
                      <a:r>
                        <a:rPr lang="en-US" sz="1800" dirty="0" smtClean="0"/>
                        <a:t>88</a:t>
                      </a:r>
                      <a:endParaRPr lang="en-US" sz="1800" dirty="0">
                        <a:latin typeface="+mn-lt"/>
                      </a:endParaRPr>
                    </a:p>
                  </a:txBody>
                  <a:tcPr anchor="ctr"/>
                </a:tc>
                <a:tc>
                  <a:txBody>
                    <a:bodyPr/>
                    <a:lstStyle/>
                    <a:p>
                      <a:pPr algn="ctr"/>
                      <a:r>
                        <a:rPr lang="en-US" sz="1800" dirty="0" smtClean="0"/>
                        <a:t>56</a:t>
                      </a:r>
                      <a:endParaRPr lang="en-US" sz="1800" dirty="0">
                        <a:latin typeface="+mn-lt"/>
                      </a:endParaRPr>
                    </a:p>
                  </a:txBody>
                  <a:tcPr anchor="ctr"/>
                </a:tc>
              </a:tr>
              <a:tr h="381000">
                <a:tc>
                  <a:txBody>
                    <a:bodyPr/>
                    <a:lstStyle/>
                    <a:p>
                      <a:pPr algn="ctr"/>
                      <a:r>
                        <a:rPr lang="en-US" sz="1800" b="1" dirty="0" smtClean="0"/>
                        <a:t>Total</a:t>
                      </a:r>
                      <a:endParaRPr lang="en-US" sz="1800" b="1" dirty="0">
                        <a:latin typeface="+mn-lt"/>
                      </a:endParaRPr>
                    </a:p>
                  </a:txBody>
                  <a:tcPr anchor="ctr"/>
                </a:tc>
                <a:tc>
                  <a:txBody>
                    <a:bodyPr/>
                    <a:lstStyle/>
                    <a:p>
                      <a:pPr algn="ctr"/>
                      <a:r>
                        <a:rPr lang="en-US" sz="1800" b="1" dirty="0" smtClean="0"/>
                        <a:t>194</a:t>
                      </a:r>
                      <a:endParaRPr lang="en-US" sz="1800" b="1" dirty="0">
                        <a:latin typeface="+mn-lt"/>
                      </a:endParaRPr>
                    </a:p>
                  </a:txBody>
                  <a:tcPr anchor="ctr"/>
                </a:tc>
                <a:tc>
                  <a:txBody>
                    <a:bodyPr/>
                    <a:lstStyle/>
                    <a:p>
                      <a:pPr algn="ctr"/>
                      <a:r>
                        <a:rPr lang="en-US" sz="1800" b="1" dirty="0" smtClean="0"/>
                        <a:t>189</a:t>
                      </a:r>
                      <a:endParaRPr lang="en-US" sz="1800" b="1" dirty="0">
                        <a:latin typeface="+mn-lt"/>
                      </a:endParaRPr>
                    </a:p>
                  </a:txBody>
                  <a:tcPr anchor="ctr"/>
                </a:tc>
                <a:tc>
                  <a:txBody>
                    <a:bodyPr/>
                    <a:lstStyle/>
                    <a:p>
                      <a:pPr algn="ctr"/>
                      <a:r>
                        <a:rPr lang="en-US" sz="1800" b="1" dirty="0" smtClean="0"/>
                        <a:t>56</a:t>
                      </a:r>
                      <a:endParaRPr lang="en-US" sz="1800" b="1" dirty="0">
                        <a:latin typeface="+mn-lt"/>
                      </a:endParaRPr>
                    </a:p>
                  </a:txBody>
                  <a:tcPr anchor="ctr"/>
                </a:tc>
              </a:tr>
              <a:tr h="624840">
                <a:tc>
                  <a:txBody>
                    <a:bodyPr/>
                    <a:lstStyle/>
                    <a:p>
                      <a:pPr algn="ctr"/>
                      <a:r>
                        <a:rPr lang="en-US" sz="1800" dirty="0" smtClean="0"/>
                        <a:t>Major Spills     </a:t>
                      </a:r>
                    </a:p>
                    <a:p>
                      <a:pPr algn="ctr"/>
                      <a:r>
                        <a:rPr lang="en-US" sz="1800" dirty="0" smtClean="0"/>
                        <a:t>(&gt; 10,000 Gallons)</a:t>
                      </a:r>
                      <a:endParaRPr lang="en-US" sz="1800" dirty="0">
                        <a:latin typeface="+mn-lt"/>
                      </a:endParaRPr>
                    </a:p>
                  </a:txBody>
                  <a:tcPr anchor="ctr"/>
                </a:tc>
                <a:tc>
                  <a:txBody>
                    <a:bodyPr/>
                    <a:lstStyle/>
                    <a:p>
                      <a:pPr algn="ctr"/>
                      <a:r>
                        <a:rPr lang="en-US" sz="1800" dirty="0" smtClean="0"/>
                        <a:t>17</a:t>
                      </a:r>
                      <a:endParaRPr lang="en-US" sz="1800" dirty="0">
                        <a:latin typeface="+mn-lt"/>
                      </a:endParaRPr>
                    </a:p>
                  </a:txBody>
                  <a:tcPr anchor="ctr"/>
                </a:tc>
                <a:tc>
                  <a:txBody>
                    <a:bodyPr/>
                    <a:lstStyle/>
                    <a:p>
                      <a:pPr algn="ctr"/>
                      <a:r>
                        <a:rPr lang="en-US" sz="1800" dirty="0" smtClean="0"/>
                        <a:t>9</a:t>
                      </a:r>
                      <a:endParaRPr lang="en-US" sz="1800" dirty="0">
                        <a:latin typeface="+mn-lt"/>
                      </a:endParaRPr>
                    </a:p>
                  </a:txBody>
                  <a:tcPr anchor="ctr"/>
                </a:tc>
                <a:tc>
                  <a:txBody>
                    <a:bodyPr/>
                    <a:lstStyle/>
                    <a:p>
                      <a:pPr algn="ctr"/>
                      <a:r>
                        <a:rPr lang="en-US" sz="1800" dirty="0" smtClean="0"/>
                        <a:t>5</a:t>
                      </a:r>
                      <a:endParaRPr lang="en-US" sz="1800" dirty="0">
                        <a:latin typeface="+mn-lt"/>
                      </a:endParaRPr>
                    </a:p>
                  </a:txBody>
                  <a:tcPr anchor="ctr"/>
                </a:tc>
              </a:tr>
              <a:tr h="751990">
                <a:tc>
                  <a:txBody>
                    <a:bodyPr/>
                    <a:lstStyle/>
                    <a:p>
                      <a:pPr algn="ctr"/>
                      <a:r>
                        <a:rPr lang="en-US" sz="1800" dirty="0" smtClean="0"/>
                        <a:t>Spills Prevented </a:t>
                      </a:r>
                    </a:p>
                    <a:p>
                      <a:pPr algn="ctr"/>
                      <a:r>
                        <a:rPr lang="en-US" sz="1800" dirty="0" smtClean="0"/>
                        <a:t>(Flow Monitoring Alert Program)</a:t>
                      </a:r>
                      <a:endParaRPr lang="en-US" sz="1800" dirty="0">
                        <a:latin typeface="+mn-lt"/>
                      </a:endParaRPr>
                    </a:p>
                  </a:txBody>
                  <a:tcPr anchor="ctr"/>
                </a:tc>
                <a:tc>
                  <a:txBody>
                    <a:bodyPr/>
                    <a:lstStyle/>
                    <a:p>
                      <a:pPr algn="ctr"/>
                      <a:r>
                        <a:rPr lang="en-US" sz="1800" dirty="0" smtClean="0"/>
                        <a:t>14</a:t>
                      </a:r>
                      <a:endParaRPr lang="en-US" sz="1800" dirty="0">
                        <a:latin typeface="+mn-lt"/>
                      </a:endParaRPr>
                    </a:p>
                  </a:txBody>
                  <a:tcPr anchor="ctr"/>
                </a:tc>
                <a:tc>
                  <a:txBody>
                    <a:bodyPr/>
                    <a:lstStyle/>
                    <a:p>
                      <a:pPr algn="ctr"/>
                      <a:r>
                        <a:rPr lang="en-US" sz="1800" dirty="0" smtClean="0"/>
                        <a:t>21</a:t>
                      </a:r>
                      <a:endParaRPr lang="en-US" sz="1800" dirty="0">
                        <a:latin typeface="+mn-lt"/>
                      </a:endParaRPr>
                    </a:p>
                  </a:txBody>
                  <a:tcPr anchor="ctr"/>
                </a:tc>
                <a:tc>
                  <a:txBody>
                    <a:bodyPr/>
                    <a:lstStyle/>
                    <a:p>
                      <a:pPr algn="ctr"/>
                      <a:r>
                        <a:rPr lang="en-US" sz="1800" dirty="0" smtClean="0"/>
                        <a:t>1</a:t>
                      </a:r>
                      <a:r>
                        <a:rPr lang="en-US" sz="1800" baseline="0" dirty="0" smtClean="0"/>
                        <a:t> </a:t>
                      </a:r>
                      <a:endParaRPr lang="en-US" sz="1800" dirty="0">
                        <a:solidFill>
                          <a:schemeClr val="tx1"/>
                        </a:solidFill>
                        <a:latin typeface="+mn-lt"/>
                      </a:endParaRPr>
                    </a:p>
                  </a:txBody>
                  <a:tcPr anchor="ctr"/>
                </a:tc>
              </a:tr>
            </a:tbl>
          </a:graphicData>
        </a:graphic>
      </p:graphicFrame>
    </p:spTree>
    <p:extLst>
      <p:ext uri="{BB962C8B-B14F-4D97-AF65-F5344CB8AC3E}">
        <p14:creationId xmlns:p14="http://schemas.microsoft.com/office/powerpoint/2010/main" val="120654038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Major Spills</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723124261"/>
              </p:ext>
            </p:extLst>
          </p:nvPr>
        </p:nvGraphicFramePr>
        <p:xfrm>
          <a:off x="244549" y="1293639"/>
          <a:ext cx="8708066" cy="5189204"/>
        </p:xfrm>
        <a:graphic>
          <a:graphicData uri="http://schemas.openxmlformats.org/drawingml/2006/table">
            <a:tbl>
              <a:tblPr firstRow="1" bandRow="1">
                <a:tableStyleId>{5C22544A-7EE6-4342-B048-85BDC9FD1C3A}</a:tableStyleId>
              </a:tblPr>
              <a:tblGrid>
                <a:gridCol w="515465"/>
                <a:gridCol w="3028516"/>
                <a:gridCol w="5164085"/>
              </a:tblGrid>
              <a:tr h="349626">
                <a:tc>
                  <a:txBody>
                    <a:bodyPr/>
                    <a:lstStyle/>
                    <a:p>
                      <a:r>
                        <a:rPr lang="en-US" sz="1400" dirty="0" smtClean="0"/>
                        <a:t>No.</a:t>
                      </a:r>
                      <a:endParaRPr lang="en-US" sz="1400" dirty="0"/>
                    </a:p>
                  </a:txBody>
                  <a:tcPr/>
                </a:tc>
                <a:tc>
                  <a:txBody>
                    <a:bodyPr/>
                    <a:lstStyle/>
                    <a:p>
                      <a:r>
                        <a:rPr lang="en-US" sz="1400" dirty="0" smtClean="0"/>
                        <a:t>Date/Location/Receiving Water</a:t>
                      </a:r>
                      <a:endParaRPr lang="en-US" sz="1400" dirty="0"/>
                    </a:p>
                  </a:txBody>
                  <a:tcPr/>
                </a:tc>
                <a:tc>
                  <a:txBody>
                    <a:bodyPr/>
                    <a:lstStyle/>
                    <a:p>
                      <a:r>
                        <a:rPr lang="en-US" sz="1400" dirty="0" smtClean="0"/>
                        <a:t>Details</a:t>
                      </a:r>
                      <a:endParaRPr lang="en-US" sz="1400" dirty="0"/>
                    </a:p>
                  </a:txBody>
                  <a:tcPr/>
                </a:tc>
              </a:tr>
              <a:tr h="929137">
                <a:tc>
                  <a:txBody>
                    <a:bodyPr/>
                    <a:lstStyle/>
                    <a:p>
                      <a:r>
                        <a:rPr lang="en-US" sz="1400" dirty="0" smtClean="0"/>
                        <a:t>1</a:t>
                      </a:r>
                      <a:endParaRPr lang="en-US" sz="14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dirty="0" smtClean="0"/>
                        <a:t>January 13</a:t>
                      </a:r>
                      <a:r>
                        <a:rPr lang="en-US" sz="1400" b="1" baseline="30000" dirty="0" smtClean="0"/>
                        <a:t>th</a:t>
                      </a:r>
                      <a:endParaRPr lang="en-US" sz="1400" b="1"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dirty="0" smtClean="0"/>
                        <a:t>348 ARMOUR CIRCLE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dirty="0" smtClean="0"/>
                        <a:t>Peachtree Creek</a:t>
                      </a:r>
                      <a:endParaRPr lang="en-US" sz="1400" dirty="0" smtClean="0"/>
                    </a:p>
                    <a:p>
                      <a:endParaRPr lang="en-US" sz="1400" dirty="0"/>
                    </a:p>
                  </a:txBody>
                  <a:tcPr/>
                </a:tc>
                <a:tc>
                  <a:txBody>
                    <a:bodyPr/>
                    <a:lstStyle/>
                    <a:p>
                      <a:pPr marL="285750" lvl="0" indent="-285750">
                        <a:buFont typeface="Arial" panose="020B0604020202020204" pitchFamily="34" charset="0"/>
                        <a:buChar char="•"/>
                      </a:pPr>
                      <a:r>
                        <a:rPr lang="en-US" sz="1400" dirty="0" smtClean="0"/>
                        <a:t>Volume:</a:t>
                      </a:r>
                      <a:r>
                        <a:rPr lang="en-US" sz="1400" baseline="0" dirty="0" smtClean="0"/>
                        <a:t> </a:t>
                      </a:r>
                      <a:r>
                        <a:rPr lang="en-US" sz="1400" dirty="0" smtClean="0"/>
                        <a:t>13,450 gallons</a:t>
                      </a:r>
                    </a:p>
                    <a:p>
                      <a:pPr marL="285750" lvl="0" indent="-285750">
                        <a:buFont typeface="Arial" panose="020B0604020202020204" pitchFamily="34" charset="0"/>
                        <a:buChar char="•"/>
                      </a:pPr>
                      <a:r>
                        <a:rPr lang="en-US" sz="1400" dirty="0" smtClean="0"/>
                        <a:t>Cause:</a:t>
                      </a:r>
                      <a:r>
                        <a:rPr lang="en-US" sz="1400" baseline="0" dirty="0" smtClean="0"/>
                        <a:t> </a:t>
                      </a:r>
                      <a:r>
                        <a:rPr lang="en-US" sz="1400" dirty="0" smtClean="0"/>
                        <a:t>Debris;</a:t>
                      </a:r>
                      <a:r>
                        <a:rPr lang="en-US" sz="1400" baseline="0" dirty="0" smtClean="0"/>
                        <a:t> </a:t>
                      </a:r>
                      <a:r>
                        <a:rPr lang="en-US" sz="1400" dirty="0" smtClean="0"/>
                        <a:t>Line clogged with cement</a:t>
                      </a:r>
                    </a:p>
                    <a:p>
                      <a:pPr marL="285750" lvl="0" indent="-285750">
                        <a:buFont typeface="Arial" panose="020B0604020202020204" pitchFamily="34" charset="0"/>
                        <a:buChar char="•"/>
                      </a:pPr>
                      <a:r>
                        <a:rPr lang="en-US" sz="1400" dirty="0" smtClean="0"/>
                        <a:t>CCTV identified source as Argos Cement;</a:t>
                      </a:r>
                      <a:r>
                        <a:rPr lang="en-US" sz="1400" baseline="0" dirty="0" smtClean="0"/>
                        <a:t> </a:t>
                      </a:r>
                      <a:r>
                        <a:rPr lang="en-US" sz="1400" dirty="0" smtClean="0"/>
                        <a:t>Referred to DWM Industrial Pretreatment Program for Enforcement</a:t>
                      </a:r>
                      <a:endParaRPr lang="en-US" sz="1400" dirty="0"/>
                    </a:p>
                  </a:txBody>
                  <a:tcPr/>
                </a:tc>
              </a:tr>
              <a:tr h="711728">
                <a:tc>
                  <a:txBody>
                    <a:bodyPr/>
                    <a:lstStyle/>
                    <a:p>
                      <a:r>
                        <a:rPr lang="en-US" sz="1400" dirty="0" smtClean="0"/>
                        <a:t>2</a:t>
                      </a:r>
                      <a:endParaRPr lang="en-US" sz="1400" dirty="0"/>
                    </a:p>
                  </a:txBody>
                  <a:tcPr/>
                </a:tc>
                <a:tc>
                  <a:txBody>
                    <a:bodyPr/>
                    <a:lstStyle/>
                    <a:p>
                      <a:pPr lvl="0"/>
                      <a:r>
                        <a:rPr lang="en-US" sz="1400" b="1" dirty="0" smtClean="0"/>
                        <a:t>January 21</a:t>
                      </a:r>
                      <a:r>
                        <a:rPr lang="en-US" sz="1400" b="1" baseline="30000" dirty="0" smtClean="0"/>
                        <a:t>st</a:t>
                      </a:r>
                      <a:endParaRPr lang="en-US" sz="1400" b="1" dirty="0" smtClean="0"/>
                    </a:p>
                    <a:p>
                      <a:pPr lvl="0"/>
                      <a:r>
                        <a:rPr lang="en-US" sz="1400" b="1" dirty="0" smtClean="0"/>
                        <a:t>2800 MARTIN L KING JR DR SW</a:t>
                      </a:r>
                    </a:p>
                    <a:p>
                      <a:pPr lvl="0"/>
                      <a:r>
                        <a:rPr lang="en-US" sz="1400" b="1" dirty="0" err="1" smtClean="0"/>
                        <a:t>Utoy</a:t>
                      </a:r>
                      <a:r>
                        <a:rPr lang="en-US" sz="1400" b="1" dirty="0" smtClean="0"/>
                        <a:t> Creek</a:t>
                      </a:r>
                      <a:endParaRPr lang="en-US" sz="1400" dirty="0"/>
                    </a:p>
                  </a:txBody>
                  <a:tcPr/>
                </a:tc>
                <a:tc>
                  <a:txBody>
                    <a:bodyPr/>
                    <a:lstStyle/>
                    <a:p>
                      <a:pPr marL="285750" lvl="0" indent="-285750">
                        <a:buFont typeface="Arial" panose="020B0604020202020204" pitchFamily="34" charset="0"/>
                        <a:buChar char="•"/>
                      </a:pPr>
                      <a:r>
                        <a:rPr lang="en-US" sz="1400" dirty="0" smtClean="0"/>
                        <a:t>Volume:</a:t>
                      </a:r>
                      <a:r>
                        <a:rPr lang="en-US" sz="1400" baseline="0" dirty="0" smtClean="0"/>
                        <a:t> </a:t>
                      </a:r>
                      <a:r>
                        <a:rPr lang="en-US" sz="1400" dirty="0" smtClean="0"/>
                        <a:t>26,250 gallons</a:t>
                      </a:r>
                    </a:p>
                    <a:p>
                      <a:pPr marL="285750" lvl="0" indent="-285750">
                        <a:buFont typeface="Arial" panose="020B0604020202020204" pitchFamily="34" charset="0"/>
                        <a:buChar char="•"/>
                      </a:pPr>
                      <a:r>
                        <a:rPr lang="en-US" sz="1400" dirty="0" smtClean="0"/>
                        <a:t>Cause:</a:t>
                      </a:r>
                      <a:r>
                        <a:rPr lang="en-US" sz="1400" baseline="0" dirty="0" smtClean="0"/>
                        <a:t> </a:t>
                      </a:r>
                      <a:r>
                        <a:rPr lang="en-US" sz="1400" dirty="0" smtClean="0"/>
                        <a:t>Debris</a:t>
                      </a:r>
                    </a:p>
                    <a:p>
                      <a:pPr marL="285750" lvl="0" indent="-285750">
                        <a:buFont typeface="Arial" panose="020B0604020202020204" pitchFamily="34" charset="0"/>
                        <a:buChar char="•"/>
                      </a:pPr>
                      <a:r>
                        <a:rPr lang="en-US" sz="1400" dirty="0" smtClean="0"/>
                        <a:t>Line cleared, normal flow resumed</a:t>
                      </a:r>
                    </a:p>
                  </a:txBody>
                  <a:tcPr/>
                </a:tc>
              </a:tr>
              <a:tr h="706587">
                <a:tc>
                  <a:txBody>
                    <a:bodyPr/>
                    <a:lstStyle/>
                    <a:p>
                      <a:r>
                        <a:rPr lang="en-US" sz="1400" dirty="0" smtClean="0"/>
                        <a:t>3</a:t>
                      </a:r>
                      <a:endParaRPr lang="en-US" sz="1400" dirty="0"/>
                    </a:p>
                  </a:txBody>
                  <a:tcPr/>
                </a:tc>
                <a:tc>
                  <a:txBody>
                    <a:bodyPr/>
                    <a:lstStyle/>
                    <a:p>
                      <a:pPr lvl="0"/>
                      <a:r>
                        <a:rPr lang="en-US" sz="1400" b="1" dirty="0" smtClean="0"/>
                        <a:t>February 8</a:t>
                      </a:r>
                      <a:r>
                        <a:rPr lang="en-US" sz="1400" b="1" baseline="30000" dirty="0" smtClean="0"/>
                        <a:t>th</a:t>
                      </a:r>
                      <a:endParaRPr lang="en-US" sz="1400" b="1" dirty="0" smtClean="0"/>
                    </a:p>
                    <a:p>
                      <a:pPr lvl="0"/>
                      <a:r>
                        <a:rPr lang="en-US" sz="1400" b="1" dirty="0" smtClean="0"/>
                        <a:t>1841 WELLS DR SW</a:t>
                      </a:r>
                    </a:p>
                    <a:p>
                      <a:pPr lvl="0"/>
                      <a:r>
                        <a:rPr lang="en-US" sz="1400" b="1" dirty="0" err="1" smtClean="0"/>
                        <a:t>Utoy</a:t>
                      </a:r>
                      <a:r>
                        <a:rPr lang="en-US" sz="1400" b="1" dirty="0" smtClean="0"/>
                        <a:t> Creek</a:t>
                      </a:r>
                      <a:endParaRPr lang="en-US" sz="1400" dirty="0" smtClean="0"/>
                    </a:p>
                  </a:txBody>
                  <a:tcPr/>
                </a:tc>
                <a:tc>
                  <a:txBody>
                    <a:bodyPr/>
                    <a:lstStyle/>
                    <a:p>
                      <a:pPr marL="285750" lvl="0" indent="-285750">
                        <a:buFont typeface="Arial" panose="020B0604020202020204" pitchFamily="34" charset="0"/>
                        <a:buChar char="•"/>
                      </a:pPr>
                      <a:r>
                        <a:rPr lang="en-US" sz="1400" dirty="0" smtClean="0"/>
                        <a:t>Volume: 346,500 gallons </a:t>
                      </a:r>
                    </a:p>
                    <a:p>
                      <a:pPr marL="285750" lvl="0" indent="-285750">
                        <a:buFont typeface="Arial" panose="020B0604020202020204" pitchFamily="34" charset="0"/>
                        <a:buChar char="•"/>
                      </a:pPr>
                      <a:r>
                        <a:rPr lang="en-US" sz="1400" dirty="0" smtClean="0"/>
                        <a:t>Cause: Sewer main collapse due to falling tree roots</a:t>
                      </a:r>
                    </a:p>
                    <a:p>
                      <a:pPr marL="285750" lvl="0" indent="-285750">
                        <a:buFont typeface="Arial" panose="020B0604020202020204" pitchFamily="34" charset="0"/>
                        <a:buChar char="•"/>
                      </a:pPr>
                      <a:r>
                        <a:rPr lang="en-US" sz="1400" dirty="0" smtClean="0"/>
                        <a:t>Bypass pumping system installed</a:t>
                      </a:r>
                      <a:endParaRPr lang="en-US" sz="1100" dirty="0"/>
                    </a:p>
                  </a:txBody>
                  <a:tcPr/>
                </a:tc>
              </a:tr>
              <a:tr h="912675">
                <a:tc>
                  <a:txBody>
                    <a:bodyPr/>
                    <a:lstStyle/>
                    <a:p>
                      <a:r>
                        <a:rPr lang="en-US" sz="1400" dirty="0" smtClean="0"/>
                        <a:t>4</a:t>
                      </a:r>
                      <a:endParaRPr lang="en-US" sz="1400" dirty="0"/>
                    </a:p>
                  </a:txBody>
                  <a:tcPr/>
                </a:tc>
                <a:tc>
                  <a:txBody>
                    <a:bodyPr/>
                    <a:lstStyle/>
                    <a:p>
                      <a:pPr lvl="0"/>
                      <a:r>
                        <a:rPr lang="en-US" sz="1400" b="1" dirty="0" smtClean="0"/>
                        <a:t>February 10</a:t>
                      </a:r>
                      <a:r>
                        <a:rPr lang="en-US" sz="1400" b="1" baseline="30000" dirty="0" smtClean="0"/>
                        <a:t>th</a:t>
                      </a:r>
                      <a:endParaRPr lang="en-US" sz="1400" b="1" dirty="0" smtClean="0"/>
                    </a:p>
                    <a:p>
                      <a:pPr lvl="0"/>
                      <a:r>
                        <a:rPr lang="en-US" sz="1400" b="1" dirty="0" smtClean="0"/>
                        <a:t>1841 WELLS DR SW</a:t>
                      </a:r>
                    </a:p>
                    <a:p>
                      <a:pPr lvl="0"/>
                      <a:r>
                        <a:rPr lang="en-US" sz="1400" b="1" dirty="0" err="1" smtClean="0"/>
                        <a:t>Utoy</a:t>
                      </a:r>
                      <a:r>
                        <a:rPr lang="en-US" sz="1400" b="1" dirty="0" smtClean="0"/>
                        <a:t> Creek</a:t>
                      </a:r>
                      <a:endParaRPr lang="en-US" sz="1400" dirty="0" smtClean="0"/>
                    </a:p>
                    <a:p>
                      <a:endParaRPr lang="en-US" sz="1400" dirty="0"/>
                    </a:p>
                  </a:txBody>
                  <a:tcPr/>
                </a:tc>
                <a:tc>
                  <a:txBody>
                    <a:bodyPr/>
                    <a:lstStyle/>
                    <a:p>
                      <a:pPr marL="285750" lvl="0" indent="-285750">
                        <a:buFont typeface="Arial" panose="020B0604020202020204" pitchFamily="34" charset="0"/>
                        <a:buChar char="•"/>
                      </a:pPr>
                      <a:r>
                        <a:rPr lang="en-US" sz="1400" dirty="0" smtClean="0"/>
                        <a:t>Volume: 27,250 gallons </a:t>
                      </a:r>
                    </a:p>
                    <a:p>
                      <a:pPr marL="285750" lvl="0" indent="-285750">
                        <a:buFont typeface="Arial" panose="020B0604020202020204" pitchFamily="34" charset="0"/>
                        <a:buChar char="•"/>
                      </a:pPr>
                      <a:r>
                        <a:rPr lang="en-US" sz="1400" dirty="0" smtClean="0"/>
                        <a:t>Cause:  Bypass plug failure due to brittle, aged pipe</a:t>
                      </a:r>
                    </a:p>
                    <a:p>
                      <a:pPr marL="285750" lvl="0" indent="-285750">
                        <a:buFont typeface="Arial" panose="020B0604020202020204" pitchFamily="34" charset="0"/>
                        <a:buChar char="•"/>
                      </a:pPr>
                      <a:r>
                        <a:rPr lang="en-US" sz="1400" dirty="0" smtClean="0"/>
                        <a:t>Bypass active, Repairs pending completion of final design</a:t>
                      </a:r>
                      <a:endParaRPr lang="en-US" sz="1100" dirty="0" smtClean="0"/>
                    </a:p>
                  </a:txBody>
                  <a:tcPr/>
                </a:tc>
              </a:tr>
              <a:tr h="1486778">
                <a:tc>
                  <a:txBody>
                    <a:bodyPr/>
                    <a:lstStyle/>
                    <a:p>
                      <a:r>
                        <a:rPr lang="en-US" sz="1400" dirty="0" smtClean="0"/>
                        <a:t>5</a:t>
                      </a:r>
                      <a:endParaRPr lang="en-US" sz="1400" dirty="0"/>
                    </a:p>
                  </a:txBody>
                  <a:tcPr/>
                </a:tc>
                <a:tc>
                  <a:txBody>
                    <a:bodyPr/>
                    <a:lstStyle/>
                    <a:p>
                      <a:pPr lvl="0"/>
                      <a:r>
                        <a:rPr lang="en-US" sz="1400" b="1" dirty="0" smtClean="0"/>
                        <a:t>March 21</a:t>
                      </a:r>
                      <a:r>
                        <a:rPr lang="en-US" sz="1400" b="1" baseline="30000" dirty="0" smtClean="0"/>
                        <a:t>th</a:t>
                      </a:r>
                      <a:endParaRPr lang="en-US" sz="1400" b="1" dirty="0" smtClean="0"/>
                    </a:p>
                    <a:p>
                      <a:pPr lvl="0"/>
                      <a:r>
                        <a:rPr lang="en-US" sz="1400" b="1" dirty="0" smtClean="0"/>
                        <a:t>860 MIRROR LAKE ROAD/FLINT RIVER PUMP STATION</a:t>
                      </a:r>
                    </a:p>
                    <a:p>
                      <a:pPr lvl="0"/>
                      <a:r>
                        <a:rPr lang="en-US" sz="1400" b="1" dirty="0" smtClean="0"/>
                        <a:t>Flint River</a:t>
                      </a:r>
                      <a:endParaRPr lang="en-US" sz="1400" dirty="0" smtClean="0"/>
                    </a:p>
                    <a:p>
                      <a:endParaRPr lang="en-US" sz="1100" dirty="0"/>
                    </a:p>
                  </a:txBody>
                  <a:tcPr/>
                </a:tc>
                <a:tc>
                  <a:txBody>
                    <a:bodyPr/>
                    <a:lstStyle/>
                    <a:p>
                      <a:pPr marL="285750" lvl="0" indent="-285750">
                        <a:buFont typeface="Arial" panose="020B0604020202020204" pitchFamily="34" charset="0"/>
                        <a:buChar char="•"/>
                      </a:pPr>
                      <a:r>
                        <a:rPr lang="en-US" sz="1400" dirty="0" smtClean="0"/>
                        <a:t>Volume:</a:t>
                      </a:r>
                      <a:r>
                        <a:rPr lang="en-US" sz="1400" baseline="0" dirty="0" smtClean="0"/>
                        <a:t> </a:t>
                      </a:r>
                      <a:r>
                        <a:rPr lang="en-US" sz="1400" dirty="0" smtClean="0"/>
                        <a:t>266,382 gallons (worst case estimate)</a:t>
                      </a:r>
                    </a:p>
                    <a:p>
                      <a:pPr marL="285750" lvl="0" indent="-285750">
                        <a:buFont typeface="Arial" panose="020B0604020202020204" pitchFamily="34" charset="0"/>
                        <a:buChar char="•"/>
                      </a:pPr>
                      <a:r>
                        <a:rPr lang="en-US" sz="1400" dirty="0" smtClean="0"/>
                        <a:t>Cause: Separation of force main segments – ground shift</a:t>
                      </a:r>
                    </a:p>
                    <a:p>
                      <a:pPr marL="285750" lvl="0" indent="-285750">
                        <a:buFont typeface="Arial" panose="020B0604020202020204" pitchFamily="34" charset="0"/>
                        <a:buChar char="•"/>
                      </a:pPr>
                      <a:r>
                        <a:rPr lang="en-US" sz="1400" dirty="0" smtClean="0"/>
                        <a:t>Bypass pumping; storage at pump station; continuous hauling to </a:t>
                      </a:r>
                      <a:r>
                        <a:rPr lang="en-US" sz="1400" dirty="0" err="1" smtClean="0"/>
                        <a:t>Utoy</a:t>
                      </a:r>
                      <a:r>
                        <a:rPr lang="en-US" sz="1400" dirty="0" smtClean="0"/>
                        <a:t> Creek ;</a:t>
                      </a:r>
                      <a:r>
                        <a:rPr lang="en-US" sz="1400" baseline="0" dirty="0" smtClean="0"/>
                        <a:t> </a:t>
                      </a:r>
                      <a:r>
                        <a:rPr lang="en-US" sz="1400" dirty="0" smtClean="0"/>
                        <a:t>Repairs completed within 45 hours from discovery of incident</a:t>
                      </a:r>
                      <a:endParaRPr lang="en-US" sz="1100" dirty="0"/>
                    </a:p>
                  </a:txBody>
                  <a:tcPr/>
                </a:tc>
              </a:tr>
            </a:tbl>
          </a:graphicData>
        </a:graphic>
      </p:graphicFrame>
      <p:sp>
        <p:nvSpPr>
          <p:cNvPr id="5" name="TextBox 4"/>
          <p:cNvSpPr txBox="1"/>
          <p:nvPr/>
        </p:nvSpPr>
        <p:spPr>
          <a:xfrm>
            <a:off x="0" y="0"/>
            <a:ext cx="3136605" cy="369332"/>
          </a:xfrm>
          <a:prstGeom prst="rect">
            <a:avLst/>
          </a:prstGeom>
          <a:noFill/>
        </p:spPr>
        <p:txBody>
          <a:bodyPr wrap="square" rtlCol="0">
            <a:spAutoFit/>
          </a:bodyPr>
          <a:lstStyle/>
          <a:p>
            <a:pPr defTabSz="457200"/>
            <a:r>
              <a:rPr lang="en-US" b="1" dirty="0">
                <a:solidFill>
                  <a:prstClr val="white"/>
                </a:solidFill>
              </a:rPr>
              <a:t>Compliance</a:t>
            </a:r>
          </a:p>
        </p:txBody>
      </p:sp>
    </p:spTree>
    <p:extLst>
      <p:ext uri="{BB962C8B-B14F-4D97-AF65-F5344CB8AC3E}">
        <p14:creationId xmlns:p14="http://schemas.microsoft.com/office/powerpoint/2010/main" val="9426660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Billing Issues/Revenue Recovery</a:t>
            </a:r>
            <a:endParaRPr lang="en-US" dirty="0"/>
          </a:p>
        </p:txBody>
      </p:sp>
      <p:sp>
        <p:nvSpPr>
          <p:cNvPr id="3" name="Content Placeholder 2"/>
          <p:cNvSpPr>
            <a:spLocks noGrp="1"/>
          </p:cNvSpPr>
          <p:nvPr>
            <p:ph idx="1"/>
          </p:nvPr>
        </p:nvSpPr>
        <p:spPr>
          <a:xfrm>
            <a:off x="457200" y="1295400"/>
            <a:ext cx="8229600" cy="4982456"/>
          </a:xfrm>
        </p:spPr>
        <p:txBody>
          <a:bodyPr>
            <a:noAutofit/>
          </a:bodyPr>
          <a:lstStyle/>
          <a:p>
            <a:r>
              <a:rPr lang="en-US" sz="1800" dirty="0" smtClean="0"/>
              <a:t>Large meter account review (Audit Team Review):</a:t>
            </a:r>
          </a:p>
          <a:p>
            <a:pPr lvl="1"/>
            <a:r>
              <a:rPr lang="en-US" sz="1200" dirty="0" smtClean="0"/>
              <a:t>Review of Top 200 accounts; 12 meters identified for repair</a:t>
            </a:r>
          </a:p>
          <a:p>
            <a:pPr lvl="1"/>
            <a:r>
              <a:rPr lang="en-US" sz="1200" dirty="0" smtClean="0"/>
              <a:t>Review of 21 wholesale accounts; 2 meters identified for repair</a:t>
            </a:r>
          </a:p>
          <a:p>
            <a:pPr lvl="1"/>
            <a:r>
              <a:rPr lang="en-US" sz="1200" dirty="0" smtClean="0"/>
              <a:t>Reviewed 322 large meter accounts; 13 meters identified for repair</a:t>
            </a:r>
          </a:p>
          <a:p>
            <a:r>
              <a:rPr lang="en-US" sz="1600" dirty="0" smtClean="0"/>
              <a:t>541 zero consumption accounts reviewed (small and large meters); 3 large meters need repair</a:t>
            </a:r>
          </a:p>
          <a:p>
            <a:pPr lvl="0"/>
            <a:r>
              <a:rPr lang="en-US" sz="1600" dirty="0" smtClean="0"/>
              <a:t>Total recovered by Audit </a:t>
            </a:r>
            <a:r>
              <a:rPr lang="en-US" sz="1600" dirty="0"/>
              <a:t>Team (</a:t>
            </a:r>
            <a:r>
              <a:rPr lang="en-US" sz="1600" dirty="0" smtClean="0"/>
              <a:t>Jan-present): </a:t>
            </a:r>
            <a:r>
              <a:rPr lang="en-US" sz="1600" dirty="0"/>
              <a:t>$814,857.79 </a:t>
            </a:r>
            <a:endParaRPr lang="en-US" sz="1600" dirty="0" smtClean="0"/>
          </a:p>
          <a:p>
            <a:pPr lvl="0"/>
            <a:r>
              <a:rPr lang="en-US" sz="1600" dirty="0" smtClean="0"/>
              <a:t>20 large metered accounts selected for meter health analytics pilot</a:t>
            </a:r>
            <a:endParaRPr lang="en-US" sz="1600" dirty="0"/>
          </a:p>
        </p:txBody>
      </p:sp>
      <p:graphicFrame>
        <p:nvGraphicFramePr>
          <p:cNvPr id="7" name="Table 6"/>
          <p:cNvGraphicFramePr>
            <a:graphicFrameLocks noGrp="1"/>
          </p:cNvGraphicFramePr>
          <p:nvPr>
            <p:extLst>
              <p:ext uri="{D42A27DB-BD31-4B8C-83A1-F6EECF244321}">
                <p14:modId xmlns:p14="http://schemas.microsoft.com/office/powerpoint/2010/main" val="1625310750"/>
              </p:ext>
            </p:extLst>
          </p:nvPr>
        </p:nvGraphicFramePr>
        <p:xfrm>
          <a:off x="499732" y="3505200"/>
          <a:ext cx="8229600" cy="2895603"/>
        </p:xfrm>
        <a:graphic>
          <a:graphicData uri="http://schemas.openxmlformats.org/drawingml/2006/table">
            <a:tbl>
              <a:tblPr firstRow="1" firstCol="1" bandRow="1">
                <a:tableStyleId>{BC89EF96-8CEA-46FF-86C4-4CE0E7609802}</a:tableStyleId>
              </a:tblPr>
              <a:tblGrid>
                <a:gridCol w="6741042"/>
                <a:gridCol w="1488558"/>
              </a:tblGrid>
              <a:tr h="280590">
                <a:tc>
                  <a:txBody>
                    <a:bodyPr/>
                    <a:lstStyle/>
                    <a:p>
                      <a:pPr marL="0" marR="0" algn="ctr">
                        <a:spcBef>
                          <a:spcPts val="0"/>
                        </a:spcBef>
                        <a:spcAft>
                          <a:spcPts val="0"/>
                        </a:spcAft>
                      </a:pPr>
                      <a:r>
                        <a:rPr lang="en-US" sz="1400" dirty="0">
                          <a:effectLst/>
                        </a:rPr>
                        <a:t>Activity Description</a:t>
                      </a:r>
                      <a:endParaRPr lang="en-US" sz="1400" dirty="0">
                        <a:effectLst/>
                        <a:latin typeface="Calibri"/>
                        <a:ea typeface="Calibri"/>
                        <a:cs typeface="Times New Roman"/>
                      </a:endParaRPr>
                    </a:p>
                  </a:txBody>
                  <a:tcPr marL="68580" marR="68580" marT="0" marB="0" anchor="b"/>
                </a:tc>
                <a:tc>
                  <a:txBody>
                    <a:bodyPr/>
                    <a:lstStyle/>
                    <a:p>
                      <a:pPr marL="0" marR="0" algn="ctr">
                        <a:spcBef>
                          <a:spcPts val="0"/>
                        </a:spcBef>
                        <a:spcAft>
                          <a:spcPts val="0"/>
                        </a:spcAft>
                      </a:pPr>
                      <a:r>
                        <a:rPr lang="en-US" sz="1400" dirty="0" smtClean="0">
                          <a:effectLst/>
                        </a:rPr>
                        <a:t>Totals</a:t>
                      </a:r>
                      <a:endParaRPr lang="en-US" sz="1400" dirty="0">
                        <a:effectLst/>
                        <a:latin typeface="Calibri"/>
                        <a:ea typeface="Calibri"/>
                        <a:cs typeface="Times New Roman"/>
                      </a:endParaRPr>
                    </a:p>
                  </a:txBody>
                  <a:tcPr marL="68580" marR="68580" marT="0" marB="0" anchor="b"/>
                </a:tc>
              </a:tr>
              <a:tr h="290557">
                <a:tc>
                  <a:txBody>
                    <a:bodyPr/>
                    <a:lstStyle/>
                    <a:p>
                      <a:pPr marL="0" marR="0">
                        <a:spcBef>
                          <a:spcPts val="0"/>
                        </a:spcBef>
                        <a:spcAft>
                          <a:spcPts val="0"/>
                        </a:spcAft>
                      </a:pPr>
                      <a:r>
                        <a:rPr lang="en-US" sz="1400" b="0" dirty="0">
                          <a:effectLst/>
                        </a:rPr>
                        <a:t>Total number of large meter accounts without sewer identified</a:t>
                      </a:r>
                      <a:endParaRPr lang="en-US" sz="1400" b="0" dirty="0">
                        <a:effectLst/>
                        <a:latin typeface="Calibri"/>
                        <a:ea typeface="Calibri"/>
                        <a:cs typeface="Times New Roman"/>
                      </a:endParaRPr>
                    </a:p>
                  </a:txBody>
                  <a:tcPr marL="68580" marR="68580" marT="0" marB="0" anchor="ctr"/>
                </a:tc>
                <a:tc>
                  <a:txBody>
                    <a:bodyPr/>
                    <a:lstStyle/>
                    <a:p>
                      <a:pPr marL="0" marR="0" algn="r">
                        <a:spcBef>
                          <a:spcPts val="0"/>
                        </a:spcBef>
                        <a:spcAft>
                          <a:spcPts val="0"/>
                        </a:spcAft>
                      </a:pPr>
                      <a:r>
                        <a:rPr lang="en-US" sz="1400" dirty="0">
                          <a:effectLst/>
                        </a:rPr>
                        <a:t>132</a:t>
                      </a:r>
                      <a:endParaRPr lang="en-US" sz="1400" dirty="0">
                        <a:effectLst/>
                        <a:latin typeface="Calibri"/>
                        <a:ea typeface="Calibri"/>
                        <a:cs typeface="Times New Roman"/>
                      </a:endParaRPr>
                    </a:p>
                  </a:txBody>
                  <a:tcPr marL="68580" marR="68580" marT="0" marB="0" anchor="ctr"/>
                </a:tc>
              </a:tr>
              <a:tr h="290557">
                <a:tc>
                  <a:txBody>
                    <a:bodyPr/>
                    <a:lstStyle/>
                    <a:p>
                      <a:pPr marL="0" marR="0">
                        <a:spcBef>
                          <a:spcPts val="0"/>
                        </a:spcBef>
                        <a:spcAft>
                          <a:spcPts val="0"/>
                        </a:spcAft>
                      </a:pPr>
                      <a:r>
                        <a:rPr lang="en-US" sz="1400" b="0" dirty="0">
                          <a:effectLst/>
                        </a:rPr>
                        <a:t>Number of accounts validated to have water service only</a:t>
                      </a:r>
                      <a:endParaRPr lang="en-US" sz="1400" b="0" dirty="0">
                        <a:effectLst/>
                        <a:latin typeface="Calibri"/>
                        <a:ea typeface="Calibri"/>
                        <a:cs typeface="Times New Roman"/>
                      </a:endParaRPr>
                    </a:p>
                  </a:txBody>
                  <a:tcPr marL="68580" marR="68580" marT="0" marB="0" anchor="ctr"/>
                </a:tc>
                <a:tc>
                  <a:txBody>
                    <a:bodyPr/>
                    <a:lstStyle/>
                    <a:p>
                      <a:pPr marL="0" marR="0" algn="r">
                        <a:spcBef>
                          <a:spcPts val="0"/>
                        </a:spcBef>
                        <a:spcAft>
                          <a:spcPts val="0"/>
                        </a:spcAft>
                      </a:pPr>
                      <a:r>
                        <a:rPr lang="en-US" sz="1400" dirty="0">
                          <a:effectLst/>
                        </a:rPr>
                        <a:t>95</a:t>
                      </a:r>
                      <a:endParaRPr lang="en-US" sz="1400" dirty="0">
                        <a:effectLst/>
                        <a:latin typeface="Calibri"/>
                        <a:ea typeface="Calibri"/>
                        <a:cs typeface="Times New Roman"/>
                      </a:endParaRPr>
                    </a:p>
                  </a:txBody>
                  <a:tcPr marL="68580" marR="68580" marT="0" marB="0" anchor="ctr"/>
                </a:tc>
              </a:tr>
              <a:tr h="290557">
                <a:tc>
                  <a:txBody>
                    <a:bodyPr/>
                    <a:lstStyle/>
                    <a:p>
                      <a:pPr marL="0" marR="0">
                        <a:spcBef>
                          <a:spcPts val="0"/>
                        </a:spcBef>
                        <a:spcAft>
                          <a:spcPts val="0"/>
                        </a:spcAft>
                      </a:pPr>
                      <a:r>
                        <a:rPr lang="en-US" sz="1400" b="0" dirty="0">
                          <a:effectLst/>
                        </a:rPr>
                        <a:t>Number of accounts validated to have water and sewer services</a:t>
                      </a:r>
                      <a:endParaRPr lang="en-US" sz="1400" b="0" dirty="0">
                        <a:effectLst/>
                        <a:latin typeface="Calibri"/>
                        <a:ea typeface="Calibri"/>
                        <a:cs typeface="Times New Roman"/>
                      </a:endParaRPr>
                    </a:p>
                  </a:txBody>
                  <a:tcPr marL="68580" marR="68580" marT="0" marB="0" anchor="ctr"/>
                </a:tc>
                <a:tc>
                  <a:txBody>
                    <a:bodyPr/>
                    <a:lstStyle/>
                    <a:p>
                      <a:pPr marL="0" marR="0" algn="r">
                        <a:spcBef>
                          <a:spcPts val="0"/>
                        </a:spcBef>
                        <a:spcAft>
                          <a:spcPts val="0"/>
                        </a:spcAft>
                      </a:pPr>
                      <a:r>
                        <a:rPr lang="en-US" sz="1400" dirty="0">
                          <a:effectLst/>
                        </a:rPr>
                        <a:t>37</a:t>
                      </a:r>
                      <a:endParaRPr lang="en-US" sz="1400" dirty="0">
                        <a:effectLst/>
                        <a:latin typeface="Calibri"/>
                        <a:ea typeface="Calibri"/>
                        <a:cs typeface="Times New Roman"/>
                      </a:endParaRPr>
                    </a:p>
                  </a:txBody>
                  <a:tcPr marL="68580" marR="68580" marT="0" marB="0" anchor="ctr"/>
                </a:tc>
              </a:tr>
              <a:tr h="290557">
                <a:tc>
                  <a:txBody>
                    <a:bodyPr/>
                    <a:lstStyle/>
                    <a:p>
                      <a:pPr marL="0" marR="0">
                        <a:spcBef>
                          <a:spcPts val="0"/>
                        </a:spcBef>
                        <a:spcAft>
                          <a:spcPts val="0"/>
                        </a:spcAft>
                      </a:pPr>
                      <a:r>
                        <a:rPr lang="en-US" sz="1400" b="0" dirty="0">
                          <a:effectLst/>
                        </a:rPr>
                        <a:t>Number of accounts sewer service added to as a result of the review</a:t>
                      </a:r>
                      <a:endParaRPr lang="en-US" sz="1400" b="0" dirty="0">
                        <a:effectLst/>
                        <a:latin typeface="Calibri"/>
                        <a:ea typeface="Calibri"/>
                        <a:cs typeface="Times New Roman"/>
                      </a:endParaRPr>
                    </a:p>
                  </a:txBody>
                  <a:tcPr marL="68580" marR="68580" marT="0" marB="0" anchor="ctr"/>
                </a:tc>
                <a:tc>
                  <a:txBody>
                    <a:bodyPr/>
                    <a:lstStyle/>
                    <a:p>
                      <a:pPr marL="0" marR="0" algn="r">
                        <a:spcBef>
                          <a:spcPts val="0"/>
                        </a:spcBef>
                        <a:spcAft>
                          <a:spcPts val="0"/>
                        </a:spcAft>
                      </a:pPr>
                      <a:r>
                        <a:rPr lang="en-US" sz="1400" dirty="0">
                          <a:effectLst/>
                        </a:rPr>
                        <a:t>37</a:t>
                      </a:r>
                      <a:endParaRPr lang="en-US" sz="1400" dirty="0">
                        <a:effectLst/>
                        <a:latin typeface="Calibri"/>
                        <a:ea typeface="Calibri"/>
                        <a:cs typeface="Times New Roman"/>
                      </a:endParaRPr>
                    </a:p>
                  </a:txBody>
                  <a:tcPr marL="68580" marR="68580" marT="0" marB="0" anchor="ctr"/>
                </a:tc>
              </a:tr>
              <a:tr h="290557">
                <a:tc>
                  <a:txBody>
                    <a:bodyPr/>
                    <a:lstStyle/>
                    <a:p>
                      <a:pPr marL="0" marR="0">
                        <a:spcBef>
                          <a:spcPts val="0"/>
                        </a:spcBef>
                        <a:spcAft>
                          <a:spcPts val="0"/>
                        </a:spcAft>
                      </a:pPr>
                      <a:r>
                        <a:rPr lang="en-US" sz="1400" b="0" dirty="0">
                          <a:effectLst/>
                        </a:rPr>
                        <a:t>Demand letters </a:t>
                      </a:r>
                      <a:r>
                        <a:rPr lang="en-US" sz="1400" b="0" dirty="0" smtClean="0">
                          <a:effectLst/>
                        </a:rPr>
                        <a:t>sent</a:t>
                      </a:r>
                      <a:r>
                        <a:rPr lang="en-US" sz="1400" b="1" dirty="0" smtClean="0">
                          <a:effectLst/>
                        </a:rPr>
                        <a:t>*</a:t>
                      </a:r>
                      <a:endParaRPr lang="en-US" sz="1400" b="1" dirty="0">
                        <a:effectLst/>
                        <a:latin typeface="Calibri"/>
                        <a:ea typeface="Calibri"/>
                        <a:cs typeface="Times New Roman"/>
                      </a:endParaRPr>
                    </a:p>
                  </a:txBody>
                  <a:tcPr marL="68580" marR="68580" marT="0" marB="0" anchor="ctr"/>
                </a:tc>
                <a:tc>
                  <a:txBody>
                    <a:bodyPr/>
                    <a:lstStyle/>
                    <a:p>
                      <a:pPr marL="0" marR="0" algn="r">
                        <a:spcBef>
                          <a:spcPts val="0"/>
                        </a:spcBef>
                        <a:spcAft>
                          <a:spcPts val="0"/>
                        </a:spcAft>
                      </a:pPr>
                      <a:r>
                        <a:rPr lang="en-US" sz="1400" dirty="0">
                          <a:effectLst/>
                        </a:rPr>
                        <a:t>21</a:t>
                      </a:r>
                      <a:endParaRPr lang="en-US" sz="1400" dirty="0">
                        <a:effectLst/>
                        <a:latin typeface="Calibri"/>
                        <a:ea typeface="Calibri"/>
                        <a:cs typeface="Times New Roman"/>
                      </a:endParaRPr>
                    </a:p>
                  </a:txBody>
                  <a:tcPr marL="68580" marR="68580" marT="0" marB="0" anchor="ctr"/>
                </a:tc>
              </a:tr>
              <a:tr h="290557">
                <a:tc>
                  <a:txBody>
                    <a:bodyPr/>
                    <a:lstStyle/>
                    <a:p>
                      <a:pPr marL="0" marR="0">
                        <a:spcBef>
                          <a:spcPts val="0"/>
                        </a:spcBef>
                        <a:spcAft>
                          <a:spcPts val="0"/>
                        </a:spcAft>
                      </a:pPr>
                      <a:r>
                        <a:rPr lang="en-US" sz="1400" b="0" dirty="0">
                          <a:effectLst/>
                        </a:rPr>
                        <a:t>Demand </a:t>
                      </a:r>
                      <a:r>
                        <a:rPr lang="en-US" sz="1400" b="0" dirty="0" smtClean="0">
                          <a:effectLst/>
                        </a:rPr>
                        <a:t>letters </a:t>
                      </a:r>
                      <a:r>
                        <a:rPr lang="en-US" sz="1400" b="0" dirty="0">
                          <a:effectLst/>
                        </a:rPr>
                        <a:t>being prepared</a:t>
                      </a:r>
                      <a:endParaRPr lang="en-US" sz="1400" b="0" dirty="0">
                        <a:effectLst/>
                        <a:latin typeface="Calibri"/>
                        <a:ea typeface="Calibri"/>
                        <a:cs typeface="Times New Roman"/>
                      </a:endParaRPr>
                    </a:p>
                  </a:txBody>
                  <a:tcPr marL="68580" marR="68580" marT="0" marB="0" anchor="ctr"/>
                </a:tc>
                <a:tc>
                  <a:txBody>
                    <a:bodyPr/>
                    <a:lstStyle/>
                    <a:p>
                      <a:pPr marL="0" marR="0" algn="r">
                        <a:spcBef>
                          <a:spcPts val="0"/>
                        </a:spcBef>
                        <a:spcAft>
                          <a:spcPts val="0"/>
                        </a:spcAft>
                      </a:pPr>
                      <a:r>
                        <a:rPr lang="en-US" sz="1400" dirty="0">
                          <a:effectLst/>
                        </a:rPr>
                        <a:t>3</a:t>
                      </a:r>
                      <a:endParaRPr lang="en-US" sz="1400" dirty="0">
                        <a:effectLst/>
                        <a:latin typeface="Calibri"/>
                        <a:ea typeface="Calibri"/>
                        <a:cs typeface="Times New Roman"/>
                      </a:endParaRPr>
                    </a:p>
                  </a:txBody>
                  <a:tcPr marL="68580" marR="68580" marT="0" marB="0" anchor="ctr"/>
                </a:tc>
              </a:tr>
              <a:tr h="290557">
                <a:tc>
                  <a:txBody>
                    <a:bodyPr/>
                    <a:lstStyle/>
                    <a:p>
                      <a:pPr marL="0" marR="0">
                        <a:spcBef>
                          <a:spcPts val="0"/>
                        </a:spcBef>
                        <a:spcAft>
                          <a:spcPts val="0"/>
                        </a:spcAft>
                      </a:pPr>
                      <a:r>
                        <a:rPr lang="en-US" sz="1400" b="0" dirty="0">
                          <a:effectLst/>
                        </a:rPr>
                        <a:t>Accounts requiring additional investigation prior to sending demand </a:t>
                      </a:r>
                      <a:r>
                        <a:rPr lang="en-US" sz="1400" b="0" dirty="0" smtClean="0">
                          <a:effectLst/>
                        </a:rPr>
                        <a:t>letters</a:t>
                      </a:r>
                      <a:endParaRPr lang="en-US" sz="1400" b="0" dirty="0">
                        <a:effectLst/>
                        <a:latin typeface="Calibri"/>
                        <a:ea typeface="Calibri"/>
                        <a:cs typeface="Times New Roman"/>
                      </a:endParaRPr>
                    </a:p>
                  </a:txBody>
                  <a:tcPr marL="68580" marR="68580" marT="0" marB="0" anchor="ctr"/>
                </a:tc>
                <a:tc>
                  <a:txBody>
                    <a:bodyPr/>
                    <a:lstStyle/>
                    <a:p>
                      <a:pPr marL="0" marR="0" algn="r">
                        <a:spcBef>
                          <a:spcPts val="0"/>
                        </a:spcBef>
                        <a:spcAft>
                          <a:spcPts val="0"/>
                        </a:spcAft>
                      </a:pPr>
                      <a:r>
                        <a:rPr lang="en-US" sz="1400" dirty="0">
                          <a:effectLst/>
                        </a:rPr>
                        <a:t>12</a:t>
                      </a:r>
                      <a:endParaRPr lang="en-US" sz="1400" dirty="0">
                        <a:effectLst/>
                        <a:latin typeface="Calibri"/>
                        <a:ea typeface="Calibri"/>
                        <a:cs typeface="Times New Roman"/>
                      </a:endParaRPr>
                    </a:p>
                  </a:txBody>
                  <a:tcPr marL="68580" marR="68580" marT="0" marB="0" anchor="ctr"/>
                </a:tc>
              </a:tr>
              <a:tr h="290557">
                <a:tc>
                  <a:txBody>
                    <a:bodyPr/>
                    <a:lstStyle/>
                    <a:p>
                      <a:pPr marL="0" marR="0">
                        <a:spcBef>
                          <a:spcPts val="0"/>
                        </a:spcBef>
                        <a:spcAft>
                          <a:spcPts val="0"/>
                        </a:spcAft>
                      </a:pPr>
                      <a:r>
                        <a:rPr lang="en-US" sz="1400" b="0" dirty="0">
                          <a:effectLst/>
                        </a:rPr>
                        <a:t>Current total </a:t>
                      </a:r>
                      <a:r>
                        <a:rPr lang="en-US" sz="1400" b="0" dirty="0" err="1">
                          <a:effectLst/>
                        </a:rPr>
                        <a:t>backbill</a:t>
                      </a:r>
                      <a:r>
                        <a:rPr lang="en-US" sz="1400" b="0" dirty="0">
                          <a:effectLst/>
                        </a:rPr>
                        <a:t> amount</a:t>
                      </a:r>
                      <a:endParaRPr lang="en-US" sz="1400" b="0" dirty="0">
                        <a:effectLst/>
                        <a:latin typeface="Calibri"/>
                        <a:ea typeface="Calibri"/>
                        <a:cs typeface="Times New Roman"/>
                      </a:endParaRPr>
                    </a:p>
                  </a:txBody>
                  <a:tcPr marL="68580" marR="68580" marT="0" marB="0" anchor="ctr"/>
                </a:tc>
                <a:tc>
                  <a:txBody>
                    <a:bodyPr/>
                    <a:lstStyle/>
                    <a:p>
                      <a:pPr marL="0" marR="0" algn="r">
                        <a:spcBef>
                          <a:spcPts val="0"/>
                        </a:spcBef>
                        <a:spcAft>
                          <a:spcPts val="0"/>
                        </a:spcAft>
                      </a:pPr>
                      <a:r>
                        <a:rPr lang="en-US" sz="1400" dirty="0">
                          <a:effectLst/>
                        </a:rPr>
                        <a:t>$ 2,464,040.22 </a:t>
                      </a:r>
                      <a:endParaRPr lang="en-US" sz="1400" dirty="0">
                        <a:effectLst/>
                        <a:latin typeface="Calibri"/>
                        <a:ea typeface="Calibri"/>
                        <a:cs typeface="Times New Roman"/>
                      </a:endParaRPr>
                    </a:p>
                  </a:txBody>
                  <a:tcPr marL="68580" marR="68580" marT="0" marB="0" anchor="ctr"/>
                </a:tc>
              </a:tr>
              <a:tr h="290557">
                <a:tc>
                  <a:txBody>
                    <a:bodyPr/>
                    <a:lstStyle/>
                    <a:p>
                      <a:pPr marL="0" marR="0">
                        <a:spcBef>
                          <a:spcPts val="0"/>
                        </a:spcBef>
                        <a:spcAft>
                          <a:spcPts val="0"/>
                        </a:spcAft>
                      </a:pPr>
                      <a:r>
                        <a:rPr lang="en-US" sz="1400" b="0" dirty="0">
                          <a:effectLst/>
                        </a:rPr>
                        <a:t>Current amount paid</a:t>
                      </a:r>
                      <a:endParaRPr lang="en-US" sz="1400" b="0" dirty="0">
                        <a:effectLst/>
                        <a:latin typeface="Calibri"/>
                        <a:ea typeface="Calibri"/>
                        <a:cs typeface="Times New Roman"/>
                      </a:endParaRPr>
                    </a:p>
                  </a:txBody>
                  <a:tcPr marL="68580" marR="68580" marT="0" marB="0" anchor="ctr"/>
                </a:tc>
                <a:tc>
                  <a:txBody>
                    <a:bodyPr/>
                    <a:lstStyle/>
                    <a:p>
                      <a:pPr marL="0" marR="0" algn="r">
                        <a:spcBef>
                          <a:spcPts val="0"/>
                        </a:spcBef>
                        <a:spcAft>
                          <a:spcPts val="0"/>
                        </a:spcAft>
                      </a:pPr>
                      <a:r>
                        <a:rPr lang="en-US" sz="1400" dirty="0">
                          <a:effectLst/>
                        </a:rPr>
                        <a:t>$ 118,837.20 </a:t>
                      </a:r>
                      <a:endParaRPr lang="en-US" sz="1400" dirty="0">
                        <a:effectLst/>
                        <a:latin typeface="Calibri"/>
                        <a:ea typeface="Calibri"/>
                        <a:cs typeface="Times New Roman"/>
                      </a:endParaRPr>
                    </a:p>
                  </a:txBody>
                  <a:tcPr marL="68580" marR="68580" marT="0" marB="0" anchor="ctr"/>
                </a:tc>
              </a:tr>
            </a:tbl>
          </a:graphicData>
        </a:graphic>
      </p:graphicFrame>
      <p:sp>
        <p:nvSpPr>
          <p:cNvPr id="4" name="TextBox 3"/>
          <p:cNvSpPr txBox="1"/>
          <p:nvPr/>
        </p:nvSpPr>
        <p:spPr>
          <a:xfrm>
            <a:off x="1447800" y="6400800"/>
            <a:ext cx="6400800" cy="276999"/>
          </a:xfrm>
          <a:prstGeom prst="rect">
            <a:avLst/>
          </a:prstGeom>
          <a:noFill/>
        </p:spPr>
        <p:txBody>
          <a:bodyPr wrap="square" rtlCol="0">
            <a:spAutoFit/>
          </a:bodyPr>
          <a:lstStyle/>
          <a:p>
            <a:r>
              <a:rPr lang="en-US" sz="1200" b="1" i="1" dirty="0" smtClean="0"/>
              <a:t>*One account holder has two accounts.</a:t>
            </a:r>
            <a:endParaRPr lang="en-US" sz="1200" b="1" i="1" dirty="0"/>
          </a:p>
        </p:txBody>
      </p:sp>
    </p:spTree>
    <p:extLst>
      <p:ext uri="{BB962C8B-B14F-4D97-AF65-F5344CB8AC3E}">
        <p14:creationId xmlns:p14="http://schemas.microsoft.com/office/powerpoint/2010/main" val="127117879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94766"/>
            <a:ext cx="7065697" cy="824434"/>
          </a:xfrm>
        </p:spPr>
        <p:txBody>
          <a:bodyPr>
            <a:noAutofit/>
          </a:bodyPr>
          <a:lstStyle/>
          <a:p>
            <a:r>
              <a:rPr lang="en-US" dirty="0" smtClean="0"/>
              <a:t>Training and Development</a:t>
            </a:r>
            <a:endParaRPr lang="en-US" dirty="0"/>
          </a:p>
        </p:txBody>
      </p:sp>
      <p:sp>
        <p:nvSpPr>
          <p:cNvPr id="5" name="TextBox 4"/>
          <p:cNvSpPr txBox="1"/>
          <p:nvPr/>
        </p:nvSpPr>
        <p:spPr>
          <a:xfrm>
            <a:off x="0" y="0"/>
            <a:ext cx="3136605" cy="369332"/>
          </a:xfrm>
          <a:prstGeom prst="rect">
            <a:avLst/>
          </a:prstGeom>
          <a:noFill/>
        </p:spPr>
        <p:txBody>
          <a:bodyPr wrap="square" rtlCol="0">
            <a:spAutoFit/>
          </a:bodyPr>
          <a:lstStyle/>
          <a:p>
            <a:pPr defTabSz="457200"/>
            <a:r>
              <a:rPr lang="en-US" b="1" dirty="0">
                <a:solidFill>
                  <a:prstClr val="white"/>
                </a:solidFill>
              </a:rPr>
              <a:t>Safety</a:t>
            </a:r>
          </a:p>
        </p:txBody>
      </p:sp>
      <p:graphicFrame>
        <p:nvGraphicFramePr>
          <p:cNvPr id="6" name="Table 5"/>
          <p:cNvGraphicFramePr>
            <a:graphicFrameLocks noGrp="1"/>
          </p:cNvGraphicFramePr>
          <p:nvPr>
            <p:extLst>
              <p:ext uri="{D42A27DB-BD31-4B8C-83A1-F6EECF244321}">
                <p14:modId xmlns:p14="http://schemas.microsoft.com/office/powerpoint/2010/main" val="3047115170"/>
              </p:ext>
            </p:extLst>
          </p:nvPr>
        </p:nvGraphicFramePr>
        <p:xfrm>
          <a:off x="477795" y="1735129"/>
          <a:ext cx="8171937" cy="1700049"/>
        </p:xfrm>
        <a:graphic>
          <a:graphicData uri="http://schemas.openxmlformats.org/drawingml/2006/table">
            <a:tbl>
              <a:tblPr/>
              <a:tblGrid>
                <a:gridCol w="3328086"/>
                <a:gridCol w="1103870"/>
                <a:gridCol w="1070919"/>
                <a:gridCol w="1120346"/>
                <a:gridCol w="1548716"/>
              </a:tblGrid>
              <a:tr h="627177">
                <a:tc>
                  <a:txBody>
                    <a:bodyPr/>
                    <a:lstStyle/>
                    <a:p>
                      <a:pPr algn="l" rtl="0" fontAlgn="ctr"/>
                      <a:r>
                        <a:rPr lang="en-US" sz="1400" b="1" i="0" u="none" strike="noStrike" dirty="0" smtClean="0">
                          <a:solidFill>
                            <a:schemeClr val="tx1"/>
                          </a:solidFill>
                          <a:effectLst/>
                          <a:latin typeface="Arial" panose="020B0604020202020204" pitchFamily="34" charset="0"/>
                          <a:cs typeface="Arial" panose="020B0604020202020204" pitchFamily="34" charset="0"/>
                        </a:rPr>
                        <a:t> Indicator</a:t>
                      </a:r>
                      <a:endParaRPr lang="en-US" sz="1400" b="1"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algn="ctr" rtl="0" fontAlgn="ctr"/>
                      <a:r>
                        <a:rPr lang="en-US" sz="1400" b="1" i="0" u="none" strike="noStrike" dirty="0">
                          <a:solidFill>
                            <a:schemeClr val="tx1"/>
                          </a:solidFill>
                          <a:effectLst/>
                          <a:latin typeface="Arial" panose="020B0604020202020204" pitchFamily="34" charset="0"/>
                          <a:cs typeface="Arial" panose="020B0604020202020204" pitchFamily="34" charset="0"/>
                        </a:rPr>
                        <a:t>Jan-17</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algn="ctr" rtl="0" fontAlgn="ctr"/>
                      <a:r>
                        <a:rPr lang="en-US" sz="1400" b="1" i="0" u="none" strike="noStrike" dirty="0">
                          <a:solidFill>
                            <a:schemeClr val="tx1"/>
                          </a:solidFill>
                          <a:effectLst/>
                          <a:latin typeface="Arial" panose="020B0604020202020204" pitchFamily="34" charset="0"/>
                          <a:cs typeface="Arial" panose="020B0604020202020204" pitchFamily="34" charset="0"/>
                        </a:rPr>
                        <a:t>Feb-17</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algn="ctr" rtl="0" fontAlgn="ctr"/>
                      <a:r>
                        <a:rPr lang="en-US" sz="1400" b="1" i="0" u="none" strike="noStrike" dirty="0">
                          <a:solidFill>
                            <a:schemeClr val="tx1"/>
                          </a:solidFill>
                          <a:effectLst/>
                          <a:latin typeface="Arial" panose="020B0604020202020204" pitchFamily="34" charset="0"/>
                          <a:cs typeface="Arial" panose="020B0604020202020204" pitchFamily="34" charset="0"/>
                        </a:rPr>
                        <a:t>Mar-17</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algn="ctr" fontAlgn="ctr"/>
                      <a:r>
                        <a:rPr lang="en-US" sz="1400" b="1" i="0" u="none" strike="noStrike" dirty="0" smtClean="0">
                          <a:solidFill>
                            <a:schemeClr val="tx1"/>
                          </a:solidFill>
                          <a:effectLst/>
                          <a:latin typeface="Arial" panose="020B0604020202020204" pitchFamily="34" charset="0"/>
                          <a:cs typeface="Arial" panose="020B0604020202020204" pitchFamily="34" charset="0"/>
                        </a:rPr>
                        <a:t>3-MONTH</a:t>
                      </a:r>
                      <a:r>
                        <a:rPr lang="en-US" sz="1400" b="1" i="0" u="none" strike="noStrike" baseline="0" dirty="0" smtClean="0">
                          <a:solidFill>
                            <a:schemeClr val="tx1"/>
                          </a:solidFill>
                          <a:effectLst/>
                          <a:latin typeface="Arial" panose="020B0604020202020204" pitchFamily="34" charset="0"/>
                          <a:cs typeface="Arial" panose="020B0604020202020204" pitchFamily="34" charset="0"/>
                        </a:rPr>
                        <a:t> </a:t>
                      </a:r>
                      <a:r>
                        <a:rPr lang="en-US" sz="1400" b="1" i="0" u="none" strike="noStrike" dirty="0" smtClean="0">
                          <a:solidFill>
                            <a:schemeClr val="tx1"/>
                          </a:solidFill>
                          <a:effectLst/>
                          <a:latin typeface="Arial" panose="020B0604020202020204" pitchFamily="34" charset="0"/>
                          <a:cs typeface="Arial" panose="020B0604020202020204" pitchFamily="34" charset="0"/>
                        </a:rPr>
                        <a:t>AVERAGE</a:t>
                      </a:r>
                      <a:endParaRPr lang="en-US" sz="1400" b="1"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lumMod val="60000"/>
                        <a:lumOff val="40000"/>
                      </a:schemeClr>
                    </a:solidFill>
                  </a:tcPr>
                </a:tc>
              </a:tr>
              <a:tr h="357624">
                <a:tc>
                  <a:txBody>
                    <a:bodyPr/>
                    <a:lstStyle/>
                    <a:p>
                      <a:pPr algn="l" rtl="0" fontAlgn="ctr"/>
                      <a:r>
                        <a:rPr lang="en-US" sz="1400" b="0" i="0" u="none" strike="noStrike" dirty="0" smtClean="0">
                          <a:solidFill>
                            <a:srgbClr val="000000"/>
                          </a:solidFill>
                          <a:effectLst/>
                          <a:latin typeface="Arial" panose="020B0604020202020204" pitchFamily="34" charset="0"/>
                          <a:cs typeface="Arial" panose="020B0604020202020204" pitchFamily="34" charset="0"/>
                        </a:rPr>
                        <a:t> # </a:t>
                      </a:r>
                      <a:r>
                        <a:rPr lang="en-US" sz="1400" b="0" i="0" u="none" strike="noStrike" dirty="0">
                          <a:solidFill>
                            <a:srgbClr val="000000"/>
                          </a:solidFill>
                          <a:effectLst/>
                          <a:latin typeface="Arial" panose="020B0604020202020204" pitchFamily="34" charset="0"/>
                          <a:cs typeface="Arial" panose="020B0604020202020204" pitchFamily="34" charset="0"/>
                        </a:rPr>
                        <a:t>of Seats Available </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rtl="0" fontAlgn="b"/>
                      <a:r>
                        <a:rPr lang="en-US" sz="1400" b="0" i="0" u="none" strike="noStrike" dirty="0" smtClean="0">
                          <a:solidFill>
                            <a:srgbClr val="000000"/>
                          </a:solidFill>
                          <a:effectLst/>
                          <a:latin typeface="Arial" panose="020B0604020202020204" pitchFamily="34" charset="0"/>
                          <a:cs typeface="Arial" panose="020B0604020202020204" pitchFamily="34" charset="0"/>
                        </a:rPr>
                        <a:t>520.00 </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rtl="0" fontAlgn="b"/>
                      <a:r>
                        <a:rPr lang="en-US" sz="1400" b="0" i="0" u="none" strike="noStrike" dirty="0" smtClean="0">
                          <a:solidFill>
                            <a:srgbClr val="000000"/>
                          </a:solidFill>
                          <a:effectLst/>
                          <a:latin typeface="Arial" panose="020B0604020202020204" pitchFamily="34" charset="0"/>
                          <a:cs typeface="Arial" panose="020B0604020202020204" pitchFamily="34" charset="0"/>
                        </a:rPr>
                        <a:t>345.00 </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rtl="0" fontAlgn="b"/>
                      <a:r>
                        <a:rPr lang="en-US" sz="1400" b="0" i="0" u="none" strike="noStrike" dirty="0" smtClean="0">
                          <a:solidFill>
                            <a:srgbClr val="000000"/>
                          </a:solidFill>
                          <a:effectLst/>
                          <a:latin typeface="Arial" panose="020B0604020202020204" pitchFamily="34" charset="0"/>
                          <a:cs typeface="Arial" panose="020B0604020202020204" pitchFamily="34" charset="0"/>
                        </a:rPr>
                        <a:t>495.00 </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fontAlgn="b"/>
                      <a:r>
                        <a:rPr lang="en-US" sz="1400" b="0" i="0" u="none" strike="noStrike" dirty="0" smtClean="0">
                          <a:solidFill>
                            <a:srgbClr val="000000"/>
                          </a:solidFill>
                          <a:effectLst/>
                          <a:latin typeface="Arial" panose="020B0604020202020204" pitchFamily="34" charset="0"/>
                          <a:cs typeface="Arial" panose="020B0604020202020204" pitchFamily="34" charset="0"/>
                        </a:rPr>
                        <a:t>303.22 </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lumMod val="20000"/>
                        <a:lumOff val="80000"/>
                      </a:schemeClr>
                    </a:solidFill>
                  </a:tcPr>
                </a:tc>
              </a:tr>
              <a:tr h="357624">
                <a:tc>
                  <a:txBody>
                    <a:bodyPr/>
                    <a:lstStyle/>
                    <a:p>
                      <a:pPr algn="l" rtl="0" fontAlgn="ctr"/>
                      <a:r>
                        <a:rPr lang="en-US" sz="1400" b="0" i="0" u="none" strike="noStrike" dirty="0" smtClean="0">
                          <a:solidFill>
                            <a:srgbClr val="000000"/>
                          </a:solidFill>
                          <a:effectLst/>
                          <a:latin typeface="Arial" panose="020B0604020202020204" pitchFamily="34" charset="0"/>
                          <a:cs typeface="Arial" panose="020B0604020202020204" pitchFamily="34" charset="0"/>
                        </a:rPr>
                        <a:t> # </a:t>
                      </a:r>
                      <a:r>
                        <a:rPr lang="en-US" sz="1400" b="0" i="0" u="none" strike="noStrike" dirty="0">
                          <a:solidFill>
                            <a:srgbClr val="000000"/>
                          </a:solidFill>
                          <a:effectLst/>
                          <a:latin typeface="Arial" panose="020B0604020202020204" pitchFamily="34" charset="0"/>
                          <a:cs typeface="Arial" panose="020B0604020202020204" pitchFamily="34" charset="0"/>
                        </a:rPr>
                        <a:t>of Seats Filled </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algn="ctr" rtl="0" fontAlgn="b"/>
                      <a:r>
                        <a:rPr lang="en-US" sz="1400" b="0" i="0" u="none" strike="noStrike" dirty="0" smtClean="0">
                          <a:solidFill>
                            <a:srgbClr val="000000"/>
                          </a:solidFill>
                          <a:effectLst/>
                          <a:latin typeface="Arial" panose="020B0604020202020204" pitchFamily="34" charset="0"/>
                          <a:cs typeface="Arial" panose="020B0604020202020204" pitchFamily="34" charset="0"/>
                        </a:rPr>
                        <a:t>205.00 </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algn="ctr" rtl="0" fontAlgn="b"/>
                      <a:r>
                        <a:rPr lang="en-US" sz="1400" b="0" i="0" u="none" strike="noStrike" dirty="0" smtClean="0">
                          <a:solidFill>
                            <a:srgbClr val="000000"/>
                          </a:solidFill>
                          <a:effectLst/>
                          <a:latin typeface="Arial" panose="020B0604020202020204" pitchFamily="34" charset="0"/>
                          <a:cs typeface="Arial" panose="020B0604020202020204" pitchFamily="34" charset="0"/>
                        </a:rPr>
                        <a:t>236.00 </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algn="ctr" rtl="0" fontAlgn="b"/>
                      <a:r>
                        <a:rPr lang="en-US" sz="1400" b="0" i="0" u="none" strike="noStrike" dirty="0" smtClean="0">
                          <a:solidFill>
                            <a:srgbClr val="000000"/>
                          </a:solidFill>
                          <a:effectLst/>
                          <a:latin typeface="Arial" panose="020B0604020202020204" pitchFamily="34" charset="0"/>
                          <a:cs typeface="Arial" panose="020B0604020202020204" pitchFamily="34" charset="0"/>
                        </a:rPr>
                        <a:t>155.00 </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algn="ctr" fontAlgn="b"/>
                      <a:r>
                        <a:rPr lang="en-US" sz="1400" b="0" i="0" u="none" strike="noStrike" dirty="0" smtClean="0">
                          <a:solidFill>
                            <a:srgbClr val="000000"/>
                          </a:solidFill>
                          <a:effectLst/>
                          <a:latin typeface="Arial" panose="020B0604020202020204" pitchFamily="34" charset="0"/>
                          <a:cs typeface="Arial" panose="020B0604020202020204" pitchFamily="34" charset="0"/>
                        </a:rPr>
                        <a:t>135.33 </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lumMod val="40000"/>
                        <a:lumOff val="60000"/>
                      </a:schemeClr>
                    </a:solidFill>
                  </a:tcPr>
                </a:tc>
              </a:tr>
              <a:tr h="357624">
                <a:tc>
                  <a:txBody>
                    <a:bodyPr/>
                    <a:lstStyle/>
                    <a:p>
                      <a:pPr algn="l" rtl="0" fontAlgn="ctr"/>
                      <a:r>
                        <a:rPr lang="en-US" sz="1400" b="0" i="0" u="none" strike="noStrike" dirty="0" smtClean="0">
                          <a:solidFill>
                            <a:srgbClr val="000000"/>
                          </a:solidFill>
                          <a:effectLst/>
                          <a:latin typeface="Arial" panose="020B0604020202020204" pitchFamily="34" charset="0"/>
                          <a:cs typeface="Arial" panose="020B0604020202020204" pitchFamily="34" charset="0"/>
                        </a:rPr>
                        <a:t> # </a:t>
                      </a:r>
                      <a:r>
                        <a:rPr lang="en-US" sz="1400" b="0" i="0" u="none" strike="noStrike" dirty="0">
                          <a:solidFill>
                            <a:srgbClr val="000000"/>
                          </a:solidFill>
                          <a:effectLst/>
                          <a:latin typeface="Arial" panose="020B0604020202020204" pitchFamily="34" charset="0"/>
                          <a:cs typeface="Arial" panose="020B0604020202020204" pitchFamily="34" charset="0"/>
                        </a:rPr>
                        <a:t>of Total Hours </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rtl="0" fontAlgn="b"/>
                      <a:r>
                        <a:rPr lang="en-US" sz="1400" b="0" i="0" u="none" strike="noStrike" dirty="0" smtClean="0">
                          <a:solidFill>
                            <a:srgbClr val="000000"/>
                          </a:solidFill>
                          <a:effectLst/>
                          <a:latin typeface="Arial" panose="020B0604020202020204" pitchFamily="34" charset="0"/>
                          <a:cs typeface="Arial" panose="020B0604020202020204" pitchFamily="34" charset="0"/>
                        </a:rPr>
                        <a:t>1,052.00 </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rtl="0" fontAlgn="b"/>
                      <a:r>
                        <a:rPr lang="en-US" sz="1400" b="0" i="0" u="none" strike="noStrike" dirty="0" smtClean="0">
                          <a:solidFill>
                            <a:srgbClr val="000000"/>
                          </a:solidFill>
                          <a:effectLst/>
                          <a:latin typeface="Arial" panose="020B0604020202020204" pitchFamily="34" charset="0"/>
                          <a:cs typeface="Arial" panose="020B0604020202020204" pitchFamily="34" charset="0"/>
                        </a:rPr>
                        <a:t>838.00 </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rtl="0" fontAlgn="b"/>
                      <a:r>
                        <a:rPr lang="en-US" sz="1400" b="0" i="0" u="none" strike="noStrike" dirty="0" smtClean="0">
                          <a:solidFill>
                            <a:srgbClr val="000000"/>
                          </a:solidFill>
                          <a:effectLst/>
                          <a:latin typeface="Arial" panose="020B0604020202020204" pitchFamily="34" charset="0"/>
                          <a:cs typeface="Arial" panose="020B0604020202020204" pitchFamily="34" charset="0"/>
                        </a:rPr>
                        <a:t>530.25 </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fontAlgn="b"/>
                      <a:r>
                        <a:rPr lang="en-US" sz="1400" b="0" i="0" u="none" strike="noStrike" dirty="0" smtClean="0">
                          <a:solidFill>
                            <a:srgbClr val="000000"/>
                          </a:solidFill>
                          <a:effectLst/>
                          <a:latin typeface="Arial" panose="020B0604020202020204" pitchFamily="34" charset="0"/>
                          <a:cs typeface="Arial" panose="020B0604020202020204" pitchFamily="34" charset="0"/>
                        </a:rPr>
                        <a:t>654.36 </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lumMod val="20000"/>
                        <a:lumOff val="80000"/>
                      </a:schemeClr>
                    </a:solidFill>
                  </a:tcPr>
                </a:tc>
              </a:tr>
            </a:tbl>
          </a:graphicData>
        </a:graphic>
      </p:graphicFrame>
    </p:spTree>
    <p:extLst>
      <p:ext uri="{BB962C8B-B14F-4D97-AF65-F5344CB8AC3E}">
        <p14:creationId xmlns:p14="http://schemas.microsoft.com/office/powerpoint/2010/main" val="303860558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noGrp="1"/>
          </p:cNvSpPr>
          <p:nvPr>
            <p:ph type="title"/>
          </p:nvPr>
        </p:nvSpPr>
        <p:spPr/>
        <p:txBody>
          <a:bodyPr/>
          <a:lstStyle/>
          <a:p>
            <a:r>
              <a:rPr lang="en-US" smtClean="0"/>
              <a:t>COMMUNITY OUTREACH</a:t>
            </a:r>
            <a:endParaRPr lang="en-US" dirty="0"/>
          </a:p>
        </p:txBody>
      </p:sp>
      <p:sp>
        <p:nvSpPr>
          <p:cNvPr id="5" name="Content Placeholder 4"/>
          <p:cNvSpPr txBox="1">
            <a:spLocks noGrp="1"/>
          </p:cNvSpPr>
          <p:nvPr>
            <p:ph idx="1"/>
          </p:nvPr>
        </p:nvSpPr>
        <p:spPr>
          <a:xfrm>
            <a:off x="457200" y="1408439"/>
            <a:ext cx="8229600" cy="1258561"/>
          </a:xfrm>
        </p:spPr>
        <p:txBody>
          <a:bodyPr>
            <a:normAutofit fontScale="40000" lnSpcReduction="20000"/>
          </a:bodyPr>
          <a:lstStyle/>
          <a:p>
            <a:r>
              <a:rPr lang="en-US" b="1" dirty="0" smtClean="0"/>
              <a:t>Community Events </a:t>
            </a:r>
            <a:r>
              <a:rPr lang="en-US" dirty="0" smtClean="0"/>
              <a:t>– The City of Atlanta Department of Watershed Management partnered with the Atlanta Public School’s </a:t>
            </a:r>
            <a:r>
              <a:rPr lang="en-US" dirty="0" err="1" smtClean="0"/>
              <a:t>Tuskeegee</a:t>
            </a:r>
            <a:r>
              <a:rPr lang="en-US" dirty="0" smtClean="0"/>
              <a:t> Airmen Global Academy for an “Atlanta Watershed” inspired career day.</a:t>
            </a:r>
          </a:p>
          <a:p>
            <a:endParaRPr lang="en-US" dirty="0" smtClean="0"/>
          </a:p>
          <a:p>
            <a:r>
              <a:rPr lang="en-US" dirty="0" smtClean="0"/>
              <a:t>The students met Department of Watershed employees and learned first-hand about the benefits of clean water and how water is prepared to drink.</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24784" b="21502"/>
          <a:stretch/>
        </p:blipFill>
        <p:spPr>
          <a:xfrm>
            <a:off x="6270169" y="2667000"/>
            <a:ext cx="2726184" cy="1952455"/>
          </a:xfrm>
          <a:prstGeom prst="rect">
            <a:avLst/>
          </a:prstGeom>
          <a:ln>
            <a:solidFill>
              <a:schemeClr val="tx1"/>
            </a:solidFill>
          </a:ln>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3031" t="10699" b="26974"/>
          <a:stretch/>
        </p:blipFill>
        <p:spPr>
          <a:xfrm>
            <a:off x="381357" y="2994220"/>
            <a:ext cx="1587652" cy="2022788"/>
          </a:xfrm>
          <a:prstGeom prst="rect">
            <a:avLst/>
          </a:prstGeom>
          <a:ln>
            <a:solidFill>
              <a:schemeClr val="tx1"/>
            </a:solidFill>
          </a:ln>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8029" t="2331" r="3680" b="17364"/>
          <a:stretch/>
        </p:blipFill>
        <p:spPr>
          <a:xfrm>
            <a:off x="2048256" y="2994220"/>
            <a:ext cx="1600200" cy="2022788"/>
          </a:xfrm>
          <a:prstGeom prst="rect">
            <a:avLst/>
          </a:prstGeom>
          <a:ln>
            <a:solidFill>
              <a:schemeClr val="tx1"/>
            </a:solidFill>
          </a:ln>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t="16146" b="15597"/>
          <a:stretch/>
        </p:blipFill>
        <p:spPr>
          <a:xfrm>
            <a:off x="3704572" y="2994220"/>
            <a:ext cx="2777895" cy="3370853"/>
          </a:xfrm>
          <a:prstGeom prst="rect">
            <a:avLst/>
          </a:prstGeom>
          <a:ln>
            <a:solidFill>
              <a:schemeClr val="tx1"/>
            </a:solidFill>
          </a:ln>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t="35461" b="11519"/>
          <a:stretch/>
        </p:blipFill>
        <p:spPr>
          <a:xfrm>
            <a:off x="340186" y="5069674"/>
            <a:ext cx="3257643" cy="1295399"/>
          </a:xfrm>
          <a:prstGeom prst="rect">
            <a:avLst/>
          </a:prstGeom>
          <a:ln>
            <a:solidFill>
              <a:schemeClr val="tx1"/>
            </a:solidFill>
          </a:ln>
        </p:spPr>
      </p:pic>
      <p:pic>
        <p:nvPicPr>
          <p:cNvPr id="11" name="Picture 10"/>
          <p:cNvPicPr>
            <a:picLocks noChangeAspect="1"/>
          </p:cNvPicPr>
          <p:nvPr/>
        </p:nvPicPr>
        <p:blipFill rotWithShape="1">
          <a:blip r:embed="rId7" cstate="print">
            <a:extLst>
              <a:ext uri="{28A0092B-C50C-407E-A947-70E740481C1C}">
                <a14:useLocalDpi xmlns:a14="http://schemas.microsoft.com/office/drawing/2010/main" val="0"/>
              </a:ext>
            </a:extLst>
          </a:blip>
          <a:srcRect t="24106" b="17638"/>
          <a:stretch/>
        </p:blipFill>
        <p:spPr>
          <a:xfrm>
            <a:off x="6270169" y="5017008"/>
            <a:ext cx="2726183" cy="1191142"/>
          </a:xfrm>
          <a:prstGeom prst="rect">
            <a:avLst/>
          </a:prstGeom>
          <a:ln>
            <a:solidFill>
              <a:schemeClr val="tx1"/>
            </a:solidFill>
          </a:ln>
        </p:spPr>
      </p:pic>
    </p:spTree>
    <p:extLst>
      <p:ext uri="{BB962C8B-B14F-4D97-AF65-F5344CB8AC3E}">
        <p14:creationId xmlns:p14="http://schemas.microsoft.com/office/powerpoint/2010/main" val="164747344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1642217"/>
            <a:ext cx="3110569" cy="4038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4419" t="9423" r="34666" b="17307"/>
          <a:stretch/>
        </p:blipFill>
        <p:spPr bwMode="auto">
          <a:xfrm>
            <a:off x="-35169" y="2930"/>
            <a:ext cx="5231836" cy="6855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89911378"/>
      </p:ext>
    </p:extLst>
  </p:cSld>
  <p:clrMapOvr>
    <a:masterClrMapping/>
  </p:clrMapOvr>
  <p:transition spd="med">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723900" y="1219200"/>
            <a:ext cx="7772400" cy="1470025"/>
          </a:xfrm>
        </p:spPr>
        <p:txBody>
          <a:bodyPr/>
          <a:lstStyle/>
          <a:p>
            <a:pPr algn="ctr"/>
            <a:r>
              <a:rPr lang="en-US" dirty="0" smtClean="0"/>
              <a:t>Please help us celebrate!!</a:t>
            </a:r>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2514600"/>
            <a:ext cx="6324600" cy="2561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504105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065697" cy="824434"/>
          </a:xfrm>
        </p:spPr>
        <p:txBody>
          <a:bodyPr/>
          <a:lstStyle/>
          <a:p>
            <a:r>
              <a:rPr lang="en-US" dirty="0" smtClean="0"/>
              <a:t>Septic Tanks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089524567"/>
              </p:ext>
            </p:extLst>
          </p:nvPr>
        </p:nvGraphicFramePr>
        <p:xfrm>
          <a:off x="744291" y="1408113"/>
          <a:ext cx="2286000" cy="4987680"/>
        </p:xfrm>
        <a:graphic>
          <a:graphicData uri="http://schemas.openxmlformats.org/drawingml/2006/table">
            <a:tbl>
              <a:tblPr firstRow="1" bandRow="1">
                <a:tableStyleId>{93296810-A885-4BE3-A3E7-6D5BEEA58F35}</a:tableStyleId>
              </a:tblPr>
              <a:tblGrid>
                <a:gridCol w="1032762"/>
                <a:gridCol w="1253238"/>
              </a:tblGrid>
              <a:tr h="345944">
                <a:tc>
                  <a:txBody>
                    <a:bodyPr/>
                    <a:lstStyle/>
                    <a:p>
                      <a:pPr algn="ctr"/>
                      <a:r>
                        <a:rPr lang="en-US" sz="1400" dirty="0" smtClean="0"/>
                        <a:t>Council District</a:t>
                      </a:r>
                      <a:endParaRPr lang="en-US" sz="1400" dirty="0"/>
                    </a:p>
                  </a:txBody>
                  <a:tcPr anchor="ctr"/>
                </a:tc>
                <a:tc>
                  <a:txBody>
                    <a:bodyPr/>
                    <a:lstStyle/>
                    <a:p>
                      <a:pPr algn="ctr"/>
                      <a:r>
                        <a:rPr lang="en-US" sz="1400" dirty="0" smtClean="0"/>
                        <a:t>Septic Tank</a:t>
                      </a:r>
                      <a:r>
                        <a:rPr lang="en-US" sz="1400" baseline="0" dirty="0" smtClean="0"/>
                        <a:t> Count</a:t>
                      </a:r>
                      <a:endParaRPr lang="en-US" sz="1400" dirty="0"/>
                    </a:p>
                  </a:txBody>
                  <a:tcPr anchor="ctr"/>
                </a:tc>
              </a:tr>
              <a:tr h="345944">
                <a:tc>
                  <a:txBody>
                    <a:bodyPr/>
                    <a:lstStyle/>
                    <a:p>
                      <a:pPr algn="ctr" fontAlgn="b"/>
                      <a:r>
                        <a:rPr lang="en-US" sz="1600" u="none" strike="noStrike" dirty="0">
                          <a:effectLst/>
                        </a:rPr>
                        <a:t>1</a:t>
                      </a:r>
                      <a:endParaRPr lang="en-US" sz="1600" b="0" i="0" u="none" strike="noStrike" dirty="0">
                        <a:solidFill>
                          <a:srgbClr val="000000"/>
                        </a:solidFill>
                        <a:effectLst/>
                        <a:latin typeface="Calibri"/>
                      </a:endParaRPr>
                    </a:p>
                  </a:txBody>
                  <a:tcPr marL="9525" marR="9525" marT="9525" marB="0" anchor="ctr"/>
                </a:tc>
                <a:tc>
                  <a:txBody>
                    <a:bodyPr/>
                    <a:lstStyle/>
                    <a:p>
                      <a:pPr algn="ctr" fontAlgn="b"/>
                      <a:r>
                        <a:rPr lang="en-US" sz="1600" u="none" strike="noStrike" dirty="0">
                          <a:effectLst/>
                        </a:rPr>
                        <a:t>38</a:t>
                      </a:r>
                      <a:endParaRPr lang="en-US" sz="1600" b="0" i="0" u="none" strike="noStrike" dirty="0">
                        <a:solidFill>
                          <a:srgbClr val="000000"/>
                        </a:solidFill>
                        <a:effectLst/>
                        <a:latin typeface="Calibri"/>
                      </a:endParaRPr>
                    </a:p>
                  </a:txBody>
                  <a:tcPr marL="9525" marR="9525" marT="9525" marB="0" anchor="ctr"/>
                </a:tc>
              </a:tr>
              <a:tr h="345944">
                <a:tc>
                  <a:txBody>
                    <a:bodyPr/>
                    <a:lstStyle/>
                    <a:p>
                      <a:pPr algn="ctr" fontAlgn="b"/>
                      <a:r>
                        <a:rPr lang="en-US" sz="1600" u="none" strike="noStrike" dirty="0">
                          <a:effectLst/>
                        </a:rPr>
                        <a:t>2</a:t>
                      </a:r>
                      <a:endParaRPr lang="en-US" sz="1600" b="0" i="0" u="none" strike="noStrike" dirty="0">
                        <a:solidFill>
                          <a:srgbClr val="000000"/>
                        </a:solidFill>
                        <a:effectLst/>
                        <a:latin typeface="Calibri"/>
                      </a:endParaRPr>
                    </a:p>
                  </a:txBody>
                  <a:tcPr marL="9525" marR="9525" marT="9525" marB="0" anchor="ctr"/>
                </a:tc>
                <a:tc>
                  <a:txBody>
                    <a:bodyPr/>
                    <a:lstStyle/>
                    <a:p>
                      <a:pPr algn="ctr" fontAlgn="b"/>
                      <a:r>
                        <a:rPr lang="en-US" sz="1600" u="none" strike="noStrike" dirty="0">
                          <a:effectLst/>
                        </a:rPr>
                        <a:t>1</a:t>
                      </a:r>
                      <a:endParaRPr lang="en-US" sz="1600" b="0" i="0" u="none" strike="noStrike" dirty="0">
                        <a:solidFill>
                          <a:srgbClr val="000000"/>
                        </a:solidFill>
                        <a:effectLst/>
                        <a:latin typeface="Calibri"/>
                      </a:endParaRPr>
                    </a:p>
                  </a:txBody>
                  <a:tcPr marL="9525" marR="9525" marT="9525" marB="0" anchor="ctr"/>
                </a:tc>
              </a:tr>
              <a:tr h="345944">
                <a:tc>
                  <a:txBody>
                    <a:bodyPr/>
                    <a:lstStyle/>
                    <a:p>
                      <a:pPr algn="ctr" fontAlgn="b"/>
                      <a:r>
                        <a:rPr lang="en-US" sz="1600" u="none" strike="noStrike">
                          <a:effectLst/>
                        </a:rPr>
                        <a:t>3</a:t>
                      </a:r>
                      <a:endParaRPr lang="en-US" sz="1600" b="0" i="0" u="none" strike="noStrike">
                        <a:solidFill>
                          <a:srgbClr val="000000"/>
                        </a:solidFill>
                        <a:effectLst/>
                        <a:latin typeface="Calibri"/>
                      </a:endParaRPr>
                    </a:p>
                  </a:txBody>
                  <a:tcPr marL="9525" marR="9525" marT="9525" marB="0" anchor="ctr"/>
                </a:tc>
                <a:tc>
                  <a:txBody>
                    <a:bodyPr/>
                    <a:lstStyle/>
                    <a:p>
                      <a:pPr algn="ctr" fontAlgn="b"/>
                      <a:r>
                        <a:rPr lang="en-US" sz="1600" u="none" strike="noStrike" dirty="0">
                          <a:effectLst/>
                        </a:rPr>
                        <a:t>11</a:t>
                      </a:r>
                      <a:endParaRPr lang="en-US" sz="1600" b="0" i="0" u="none" strike="noStrike" dirty="0">
                        <a:solidFill>
                          <a:srgbClr val="000000"/>
                        </a:solidFill>
                        <a:effectLst/>
                        <a:latin typeface="Calibri"/>
                      </a:endParaRPr>
                    </a:p>
                  </a:txBody>
                  <a:tcPr marL="9525" marR="9525" marT="9525" marB="0" anchor="ctr"/>
                </a:tc>
              </a:tr>
              <a:tr h="345944">
                <a:tc>
                  <a:txBody>
                    <a:bodyPr/>
                    <a:lstStyle/>
                    <a:p>
                      <a:pPr algn="ctr" fontAlgn="b"/>
                      <a:r>
                        <a:rPr lang="en-US" sz="1600" u="none" strike="noStrike">
                          <a:effectLst/>
                        </a:rPr>
                        <a:t>4</a:t>
                      </a:r>
                      <a:endParaRPr lang="en-US" sz="1600" b="0" i="0" u="none" strike="noStrike">
                        <a:solidFill>
                          <a:srgbClr val="000000"/>
                        </a:solidFill>
                        <a:effectLst/>
                        <a:latin typeface="Calibri"/>
                      </a:endParaRPr>
                    </a:p>
                  </a:txBody>
                  <a:tcPr marL="9525" marR="9525" marT="9525" marB="0" anchor="ctr"/>
                </a:tc>
                <a:tc>
                  <a:txBody>
                    <a:bodyPr/>
                    <a:lstStyle/>
                    <a:p>
                      <a:pPr algn="ctr" fontAlgn="b"/>
                      <a:r>
                        <a:rPr lang="en-US" sz="1600" u="none" strike="noStrike" dirty="0">
                          <a:effectLst/>
                        </a:rPr>
                        <a:t>4</a:t>
                      </a:r>
                      <a:endParaRPr lang="en-US" sz="1600" b="0" i="0" u="none" strike="noStrike" dirty="0">
                        <a:solidFill>
                          <a:srgbClr val="000000"/>
                        </a:solidFill>
                        <a:effectLst/>
                        <a:latin typeface="Calibri"/>
                      </a:endParaRPr>
                    </a:p>
                  </a:txBody>
                  <a:tcPr marL="9525" marR="9525" marT="9525" marB="0" anchor="ctr"/>
                </a:tc>
              </a:tr>
              <a:tr h="345944">
                <a:tc>
                  <a:txBody>
                    <a:bodyPr/>
                    <a:lstStyle/>
                    <a:p>
                      <a:pPr algn="ctr" fontAlgn="b"/>
                      <a:r>
                        <a:rPr lang="en-US" sz="1600" u="none" strike="noStrike">
                          <a:effectLst/>
                        </a:rPr>
                        <a:t>5</a:t>
                      </a:r>
                      <a:endParaRPr lang="en-US" sz="1600" b="0" i="0" u="none" strike="noStrike">
                        <a:solidFill>
                          <a:srgbClr val="000000"/>
                        </a:solidFill>
                        <a:effectLst/>
                        <a:latin typeface="Calibri"/>
                      </a:endParaRPr>
                    </a:p>
                  </a:txBody>
                  <a:tcPr marL="9525" marR="9525" marT="9525" marB="0" anchor="ctr"/>
                </a:tc>
                <a:tc>
                  <a:txBody>
                    <a:bodyPr/>
                    <a:lstStyle/>
                    <a:p>
                      <a:pPr algn="ctr" fontAlgn="b"/>
                      <a:r>
                        <a:rPr lang="en-US" sz="1600" u="none" strike="noStrike" dirty="0">
                          <a:effectLst/>
                        </a:rPr>
                        <a:t>2</a:t>
                      </a:r>
                      <a:endParaRPr lang="en-US" sz="1600" b="0" i="0" u="none" strike="noStrike" dirty="0">
                        <a:solidFill>
                          <a:srgbClr val="000000"/>
                        </a:solidFill>
                        <a:effectLst/>
                        <a:latin typeface="Calibri"/>
                      </a:endParaRPr>
                    </a:p>
                  </a:txBody>
                  <a:tcPr marL="9525" marR="9525" marT="9525" marB="0" anchor="ctr"/>
                </a:tc>
              </a:tr>
              <a:tr h="318192">
                <a:tc>
                  <a:txBody>
                    <a:bodyPr/>
                    <a:lstStyle/>
                    <a:p>
                      <a:pPr algn="ctr" fontAlgn="b"/>
                      <a:r>
                        <a:rPr lang="en-US" sz="1600" u="none" strike="noStrike">
                          <a:effectLst/>
                        </a:rPr>
                        <a:t>6</a:t>
                      </a:r>
                      <a:endParaRPr lang="en-US" sz="1600" b="0" i="0" u="none" strike="noStrike">
                        <a:solidFill>
                          <a:srgbClr val="000000"/>
                        </a:solidFill>
                        <a:effectLst/>
                        <a:latin typeface="Calibri"/>
                      </a:endParaRPr>
                    </a:p>
                  </a:txBody>
                  <a:tcPr marL="9525" marR="9525" marT="9525" marB="0" anchor="ctr"/>
                </a:tc>
                <a:tc>
                  <a:txBody>
                    <a:bodyPr/>
                    <a:lstStyle/>
                    <a:p>
                      <a:pPr algn="ctr" fontAlgn="b"/>
                      <a:r>
                        <a:rPr lang="en-US" sz="1600" u="none" strike="noStrike" dirty="0">
                          <a:effectLst/>
                        </a:rPr>
                        <a:t>8</a:t>
                      </a:r>
                      <a:endParaRPr lang="en-US" sz="1600" b="0" i="0" u="none" strike="noStrike" dirty="0">
                        <a:solidFill>
                          <a:srgbClr val="000000"/>
                        </a:solidFill>
                        <a:effectLst/>
                        <a:latin typeface="Calibri"/>
                      </a:endParaRPr>
                    </a:p>
                  </a:txBody>
                  <a:tcPr marL="9525" marR="9525" marT="9525" marB="0" anchor="ctr"/>
                </a:tc>
              </a:tr>
              <a:tr h="345944">
                <a:tc>
                  <a:txBody>
                    <a:bodyPr/>
                    <a:lstStyle/>
                    <a:p>
                      <a:pPr algn="ctr" fontAlgn="b"/>
                      <a:r>
                        <a:rPr lang="en-US" sz="1600" u="none" strike="noStrike">
                          <a:effectLst/>
                        </a:rPr>
                        <a:t>7</a:t>
                      </a:r>
                      <a:endParaRPr lang="en-US" sz="1600" b="0" i="0" u="none" strike="noStrike">
                        <a:solidFill>
                          <a:srgbClr val="000000"/>
                        </a:solidFill>
                        <a:effectLst/>
                        <a:latin typeface="Calibri"/>
                      </a:endParaRPr>
                    </a:p>
                  </a:txBody>
                  <a:tcPr marL="9525" marR="9525" marT="9525" marB="0" anchor="ctr"/>
                </a:tc>
                <a:tc>
                  <a:txBody>
                    <a:bodyPr/>
                    <a:lstStyle/>
                    <a:p>
                      <a:pPr algn="ctr" fontAlgn="b"/>
                      <a:r>
                        <a:rPr lang="en-US" sz="1600" u="none" strike="noStrike" dirty="0">
                          <a:effectLst/>
                        </a:rPr>
                        <a:t>135</a:t>
                      </a:r>
                      <a:endParaRPr lang="en-US" sz="1600" b="0" i="0" u="none" strike="noStrike" dirty="0">
                        <a:solidFill>
                          <a:srgbClr val="000000"/>
                        </a:solidFill>
                        <a:effectLst/>
                        <a:latin typeface="Calibri"/>
                      </a:endParaRPr>
                    </a:p>
                  </a:txBody>
                  <a:tcPr marL="9525" marR="9525" marT="9525" marB="0" anchor="ctr"/>
                </a:tc>
              </a:tr>
              <a:tr h="345944">
                <a:tc>
                  <a:txBody>
                    <a:bodyPr/>
                    <a:lstStyle/>
                    <a:p>
                      <a:pPr algn="ctr" fontAlgn="b"/>
                      <a:r>
                        <a:rPr lang="en-US" sz="1600" u="none" strike="noStrike">
                          <a:effectLst/>
                        </a:rPr>
                        <a:t>8</a:t>
                      </a:r>
                      <a:endParaRPr lang="en-US" sz="1600" b="0" i="0" u="none" strike="noStrike">
                        <a:solidFill>
                          <a:srgbClr val="000000"/>
                        </a:solidFill>
                        <a:effectLst/>
                        <a:latin typeface="Calibri"/>
                      </a:endParaRPr>
                    </a:p>
                  </a:txBody>
                  <a:tcPr marL="9525" marR="9525" marT="9525" marB="0" anchor="ctr"/>
                </a:tc>
                <a:tc>
                  <a:txBody>
                    <a:bodyPr/>
                    <a:lstStyle/>
                    <a:p>
                      <a:pPr algn="ctr" fontAlgn="b"/>
                      <a:r>
                        <a:rPr lang="en-US" sz="1600" u="none" strike="noStrike" dirty="0">
                          <a:effectLst/>
                        </a:rPr>
                        <a:t>1002</a:t>
                      </a:r>
                      <a:endParaRPr lang="en-US" sz="1600" b="0" i="0" u="none" strike="noStrike" dirty="0">
                        <a:solidFill>
                          <a:srgbClr val="000000"/>
                        </a:solidFill>
                        <a:effectLst/>
                        <a:latin typeface="Calibri"/>
                      </a:endParaRPr>
                    </a:p>
                  </a:txBody>
                  <a:tcPr marL="9525" marR="9525" marT="9525" marB="0" anchor="ctr"/>
                </a:tc>
              </a:tr>
              <a:tr h="345944">
                <a:tc>
                  <a:txBody>
                    <a:bodyPr/>
                    <a:lstStyle/>
                    <a:p>
                      <a:pPr algn="ctr" fontAlgn="b"/>
                      <a:r>
                        <a:rPr lang="en-US" sz="1600" u="none" strike="noStrike">
                          <a:effectLst/>
                        </a:rPr>
                        <a:t>9</a:t>
                      </a:r>
                      <a:endParaRPr lang="en-US" sz="1600" b="0" i="0" u="none" strike="noStrike">
                        <a:solidFill>
                          <a:srgbClr val="000000"/>
                        </a:solidFill>
                        <a:effectLst/>
                        <a:latin typeface="Calibri"/>
                      </a:endParaRPr>
                    </a:p>
                  </a:txBody>
                  <a:tcPr marL="9525" marR="9525" marT="9525" marB="0" anchor="ctr"/>
                </a:tc>
                <a:tc>
                  <a:txBody>
                    <a:bodyPr/>
                    <a:lstStyle/>
                    <a:p>
                      <a:pPr algn="ctr" fontAlgn="b"/>
                      <a:r>
                        <a:rPr lang="en-US" sz="1600" u="none" strike="noStrike" dirty="0">
                          <a:effectLst/>
                        </a:rPr>
                        <a:t>117</a:t>
                      </a:r>
                      <a:endParaRPr lang="en-US" sz="1600" b="0" i="0" u="none" strike="noStrike" dirty="0">
                        <a:solidFill>
                          <a:srgbClr val="000000"/>
                        </a:solidFill>
                        <a:effectLst/>
                        <a:latin typeface="Calibri"/>
                      </a:endParaRPr>
                    </a:p>
                  </a:txBody>
                  <a:tcPr marL="9525" marR="9525" marT="9525" marB="0" anchor="ctr"/>
                </a:tc>
              </a:tr>
              <a:tr h="345944">
                <a:tc>
                  <a:txBody>
                    <a:bodyPr/>
                    <a:lstStyle/>
                    <a:p>
                      <a:pPr algn="ctr" fontAlgn="b"/>
                      <a:r>
                        <a:rPr lang="en-US" sz="1600" u="none" strike="noStrike">
                          <a:effectLst/>
                        </a:rPr>
                        <a:t>10</a:t>
                      </a:r>
                      <a:endParaRPr lang="en-US" sz="1600" b="0" i="0" u="none" strike="noStrike">
                        <a:solidFill>
                          <a:srgbClr val="000000"/>
                        </a:solidFill>
                        <a:effectLst/>
                        <a:latin typeface="Calibri"/>
                      </a:endParaRPr>
                    </a:p>
                  </a:txBody>
                  <a:tcPr marL="9525" marR="9525" marT="9525" marB="0" anchor="ctr"/>
                </a:tc>
                <a:tc>
                  <a:txBody>
                    <a:bodyPr/>
                    <a:lstStyle/>
                    <a:p>
                      <a:pPr algn="ctr" fontAlgn="b"/>
                      <a:r>
                        <a:rPr lang="en-US" sz="1600" u="none" strike="noStrike" dirty="0">
                          <a:effectLst/>
                        </a:rPr>
                        <a:t>142</a:t>
                      </a:r>
                      <a:endParaRPr lang="en-US" sz="1600" b="0" i="0" u="none" strike="noStrike" dirty="0">
                        <a:solidFill>
                          <a:srgbClr val="000000"/>
                        </a:solidFill>
                        <a:effectLst/>
                        <a:latin typeface="Calibri"/>
                      </a:endParaRPr>
                    </a:p>
                  </a:txBody>
                  <a:tcPr marL="9525" marR="9525" marT="9525" marB="0" anchor="ctr"/>
                </a:tc>
              </a:tr>
              <a:tr h="345944">
                <a:tc>
                  <a:txBody>
                    <a:bodyPr/>
                    <a:lstStyle/>
                    <a:p>
                      <a:pPr algn="ctr" fontAlgn="b"/>
                      <a:r>
                        <a:rPr lang="en-US" sz="1600" u="none" strike="noStrike">
                          <a:effectLst/>
                        </a:rPr>
                        <a:t>11</a:t>
                      </a:r>
                      <a:endParaRPr lang="en-US" sz="1600" b="0" i="0" u="none" strike="noStrike">
                        <a:solidFill>
                          <a:srgbClr val="000000"/>
                        </a:solidFill>
                        <a:effectLst/>
                        <a:latin typeface="Calibri"/>
                      </a:endParaRPr>
                    </a:p>
                  </a:txBody>
                  <a:tcPr marL="9525" marR="9525" marT="9525" marB="0" anchor="ctr"/>
                </a:tc>
                <a:tc>
                  <a:txBody>
                    <a:bodyPr/>
                    <a:lstStyle/>
                    <a:p>
                      <a:pPr algn="ctr" fontAlgn="b"/>
                      <a:r>
                        <a:rPr lang="en-US" sz="1600" u="none" strike="noStrike" dirty="0">
                          <a:effectLst/>
                        </a:rPr>
                        <a:t>775</a:t>
                      </a:r>
                      <a:endParaRPr lang="en-US" sz="1600" b="0" i="0" u="none" strike="noStrike" dirty="0">
                        <a:solidFill>
                          <a:srgbClr val="000000"/>
                        </a:solidFill>
                        <a:effectLst/>
                        <a:latin typeface="Calibri"/>
                      </a:endParaRPr>
                    </a:p>
                  </a:txBody>
                  <a:tcPr marL="9525" marR="9525" marT="9525" marB="0" anchor="ctr"/>
                </a:tc>
              </a:tr>
              <a:tr h="345944">
                <a:tc>
                  <a:txBody>
                    <a:bodyPr/>
                    <a:lstStyle/>
                    <a:p>
                      <a:pPr algn="ctr" fontAlgn="b"/>
                      <a:r>
                        <a:rPr lang="en-US" sz="1600" u="none" strike="noStrike">
                          <a:effectLst/>
                        </a:rPr>
                        <a:t>12</a:t>
                      </a:r>
                      <a:endParaRPr lang="en-US" sz="1600" b="0" i="0" u="none" strike="noStrike">
                        <a:solidFill>
                          <a:srgbClr val="000000"/>
                        </a:solidFill>
                        <a:effectLst/>
                        <a:latin typeface="Calibri"/>
                      </a:endParaRPr>
                    </a:p>
                  </a:txBody>
                  <a:tcPr marL="9525" marR="9525" marT="9525" marB="0" anchor="ctr"/>
                </a:tc>
                <a:tc>
                  <a:txBody>
                    <a:bodyPr/>
                    <a:lstStyle/>
                    <a:p>
                      <a:pPr algn="ctr" fontAlgn="b"/>
                      <a:r>
                        <a:rPr lang="en-US" sz="1600" u="none" strike="noStrike" dirty="0">
                          <a:effectLst/>
                        </a:rPr>
                        <a:t>60</a:t>
                      </a:r>
                      <a:endParaRPr lang="en-US" sz="1600" b="0" i="0" u="none" strike="noStrike" dirty="0">
                        <a:solidFill>
                          <a:srgbClr val="000000"/>
                        </a:solidFill>
                        <a:effectLst/>
                        <a:latin typeface="Calibri"/>
                      </a:endParaRPr>
                    </a:p>
                  </a:txBody>
                  <a:tcPr marL="9525" marR="9525" marT="9525" marB="0" anchor="ctr"/>
                </a:tc>
              </a:tr>
              <a:tr h="345944">
                <a:tc>
                  <a:txBody>
                    <a:bodyPr/>
                    <a:lstStyle/>
                    <a:p>
                      <a:pPr algn="ctr" fontAlgn="b"/>
                      <a:r>
                        <a:rPr lang="en-US" sz="1600" b="1" i="0" u="none" strike="noStrike" dirty="0" smtClean="0">
                          <a:solidFill>
                            <a:schemeClr val="bg1"/>
                          </a:solidFill>
                          <a:effectLst/>
                          <a:latin typeface="Calibri"/>
                        </a:rPr>
                        <a:t>Total</a:t>
                      </a:r>
                      <a:endParaRPr lang="en-US" sz="1600" b="1" i="0" u="none" strike="noStrike" dirty="0">
                        <a:solidFill>
                          <a:schemeClr val="bg1"/>
                        </a:solidFill>
                        <a:effectLst/>
                        <a:latin typeface="Calibri"/>
                      </a:endParaRPr>
                    </a:p>
                  </a:txBody>
                  <a:tcPr marL="9525" marR="9525" marT="9525" marB="0" anchor="ctr">
                    <a:solidFill>
                      <a:schemeClr val="accent6"/>
                    </a:solidFill>
                  </a:tcPr>
                </a:tc>
                <a:tc>
                  <a:txBody>
                    <a:bodyPr/>
                    <a:lstStyle/>
                    <a:p>
                      <a:pPr algn="ctr" fontAlgn="b"/>
                      <a:r>
                        <a:rPr lang="en-US" sz="1600" b="1" i="0" u="none" strike="noStrike" dirty="0" smtClean="0">
                          <a:solidFill>
                            <a:schemeClr val="bg1"/>
                          </a:solidFill>
                          <a:effectLst/>
                          <a:latin typeface="Calibri"/>
                        </a:rPr>
                        <a:t>2,295</a:t>
                      </a:r>
                      <a:endParaRPr lang="en-US" sz="1600" b="1" i="0" u="none" strike="noStrike" dirty="0">
                        <a:solidFill>
                          <a:schemeClr val="bg1"/>
                        </a:solidFill>
                        <a:effectLst/>
                        <a:latin typeface="Calibri"/>
                      </a:endParaRPr>
                    </a:p>
                  </a:txBody>
                  <a:tcPr marL="9525" marR="9525" marT="9525" marB="0" anchor="ctr">
                    <a:solidFill>
                      <a:schemeClr val="accent6"/>
                    </a:solidFill>
                  </a:tcPr>
                </a:tc>
              </a:tr>
            </a:tbl>
          </a:graphicData>
        </a:graphic>
      </p:graphicFrame>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870" t="1525" r="2901" b="7066"/>
          <a:stretch/>
        </p:blipFill>
        <p:spPr>
          <a:xfrm>
            <a:off x="3291932" y="1347215"/>
            <a:ext cx="4980197" cy="5338236"/>
          </a:xfrm>
          <a:prstGeom prst="rect">
            <a:avLst/>
          </a:prstGeom>
        </p:spPr>
      </p:pic>
    </p:spTree>
    <p:extLst>
      <p:ext uri="{BB962C8B-B14F-4D97-AF65-F5344CB8AC3E}">
        <p14:creationId xmlns:p14="http://schemas.microsoft.com/office/powerpoint/2010/main" val="42566217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mtClean="0"/>
              <a:t>Metal Plate Overview</a:t>
            </a:r>
            <a:endParaRPr lang="en-US" dirty="0"/>
          </a:p>
        </p:txBody>
      </p:sp>
      <p:sp>
        <p:nvSpPr>
          <p:cNvPr id="6" name="Rectangle 5"/>
          <p:cNvSpPr/>
          <p:nvPr/>
        </p:nvSpPr>
        <p:spPr>
          <a:xfrm>
            <a:off x="1591295" y="1417637"/>
            <a:ext cx="5829192" cy="446276"/>
          </a:xfrm>
          <a:prstGeom prst="rect">
            <a:avLst/>
          </a:prstGeom>
          <a:ln>
            <a:noFill/>
          </a:ln>
          <a:effectLst>
            <a:glow rad="63500">
              <a:schemeClr val="accent1">
                <a:satMod val="175000"/>
                <a:alpha val="40000"/>
              </a:schemeClr>
            </a:glow>
          </a:effectLst>
          <a:scene3d>
            <a:camera prst="orthographicFront">
              <a:rot lat="0" lon="0" rev="0"/>
            </a:camera>
            <a:lightRig rig="balanced" dir="t">
              <a:rot lat="0" lon="0" rev="8700000"/>
            </a:lightRig>
          </a:scene3d>
          <a:sp3d>
            <a:bevelT w="190500" h="38100" prst="coolSlant"/>
          </a:sp3d>
        </p:spPr>
        <p:style>
          <a:lnRef idx="0">
            <a:scrgbClr r="0" g="0" b="0"/>
          </a:lnRef>
          <a:fillRef idx="1002">
            <a:schemeClr val="lt1"/>
          </a:fillRef>
          <a:effectRef idx="0">
            <a:scrgbClr r="0" g="0" b="0"/>
          </a:effectRef>
          <a:fontRef idx="major"/>
        </p:style>
        <p:txBody>
          <a:bodyPr wrap="square">
            <a:spAutoFit/>
          </a:bodyPr>
          <a:lstStyle/>
          <a:p>
            <a:pPr algn="ctr" defTabSz="457200">
              <a:spcBef>
                <a:spcPts val="600"/>
              </a:spcBef>
            </a:pPr>
            <a:r>
              <a:rPr lang="en-US" altLang="en-US" sz="1200" b="1" dirty="0">
                <a:solidFill>
                  <a:srgbClr val="C00000"/>
                </a:solidFill>
                <a:ea typeface="Avenir Book"/>
                <a:cs typeface="Avenir Book"/>
              </a:rPr>
              <a:t>As of April 5, 2017</a:t>
            </a:r>
            <a:endParaRPr lang="en-US" sz="1200" b="1" dirty="0">
              <a:solidFill>
                <a:srgbClr val="C00000"/>
              </a:solidFill>
            </a:endParaRPr>
          </a:p>
          <a:p>
            <a:pPr algn="r" defTabSz="457200"/>
            <a:r>
              <a:rPr lang="en-US" sz="1100" b="1" dirty="0">
                <a:solidFill>
                  <a:srgbClr val="005C82"/>
                </a:solidFill>
              </a:rPr>
              <a:t>  </a:t>
            </a:r>
            <a:r>
              <a:rPr lang="en-US" sz="1000" b="1" dirty="0">
                <a:solidFill>
                  <a:srgbClr val="005C82"/>
                </a:solidFill>
              </a:rPr>
              <a:t>Number of Plates in Place:  97                        	       Average Age of Current Plates:  91 Days</a:t>
            </a:r>
          </a:p>
        </p:txBody>
      </p:sp>
      <p:sp>
        <p:nvSpPr>
          <p:cNvPr id="8" name="Round Single Corner Rectangle 7"/>
          <p:cNvSpPr/>
          <p:nvPr/>
        </p:nvSpPr>
        <p:spPr>
          <a:xfrm>
            <a:off x="2532072" y="1999487"/>
            <a:ext cx="1494617" cy="315267"/>
          </a:xfrm>
          <a:prstGeom prst="round1Rect">
            <a:avLst/>
          </a:prstGeom>
          <a:solidFill>
            <a:srgbClr val="005C82"/>
          </a:solidFill>
        </p:spPr>
        <p:style>
          <a:lnRef idx="1">
            <a:schemeClr val="accent1"/>
          </a:lnRef>
          <a:fillRef idx="3">
            <a:schemeClr val="accent1"/>
          </a:fillRef>
          <a:effectRef idx="2">
            <a:schemeClr val="accent1"/>
          </a:effectRef>
          <a:fontRef idx="minor">
            <a:schemeClr val="lt1"/>
          </a:fontRef>
        </p:style>
        <p:txBody>
          <a:bodyPr rtlCol="0" anchor="ctr"/>
          <a:lstStyle/>
          <a:p>
            <a:pPr defTabSz="457200"/>
            <a:r>
              <a:rPr lang="en-US" sz="900" dirty="0">
                <a:solidFill>
                  <a:prstClr val="white"/>
                </a:solidFill>
              </a:rPr>
              <a:t>Aging of Current Plates</a:t>
            </a:r>
          </a:p>
        </p:txBody>
      </p:sp>
      <p:sp>
        <p:nvSpPr>
          <p:cNvPr id="12" name="Round Single Corner Rectangle 11"/>
          <p:cNvSpPr/>
          <p:nvPr/>
        </p:nvSpPr>
        <p:spPr>
          <a:xfrm>
            <a:off x="4720858" y="1982136"/>
            <a:ext cx="2293845" cy="332618"/>
          </a:xfrm>
          <a:prstGeom prst="round1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defTabSz="457200"/>
            <a:r>
              <a:rPr lang="en-US" sz="1000" dirty="0">
                <a:solidFill>
                  <a:prstClr val="white"/>
                </a:solidFill>
              </a:rPr>
              <a:t>Current  Plates by Council District</a:t>
            </a:r>
          </a:p>
        </p:txBody>
      </p:sp>
      <p:sp>
        <p:nvSpPr>
          <p:cNvPr id="13" name="Rectangle 12"/>
          <p:cNvSpPr/>
          <p:nvPr/>
        </p:nvSpPr>
        <p:spPr>
          <a:xfrm>
            <a:off x="1847500" y="5388002"/>
            <a:ext cx="5493739" cy="400110"/>
          </a:xfrm>
          <a:prstGeom prst="rect">
            <a:avLst/>
          </a:prstGeom>
          <a:ln>
            <a:noFill/>
          </a:ln>
          <a:effectLst>
            <a:glow rad="63500">
              <a:schemeClr val="accent1">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0">
            <a:scrgbClr r="0" g="0" b="0"/>
          </a:lnRef>
          <a:fillRef idx="1002">
            <a:schemeClr val="lt1"/>
          </a:fillRef>
          <a:effectRef idx="0">
            <a:scrgbClr r="0" g="0" b="0"/>
          </a:effectRef>
          <a:fontRef idx="major"/>
        </p:style>
        <p:txBody>
          <a:bodyPr wrap="square">
            <a:spAutoFit/>
          </a:bodyPr>
          <a:lstStyle/>
          <a:p>
            <a:pPr algn="ctr" defTabSz="457200"/>
            <a:r>
              <a:rPr lang="en-US" altLang="en-US" sz="1000" b="1" dirty="0">
                <a:solidFill>
                  <a:srgbClr val="C00000"/>
                </a:solidFill>
                <a:ea typeface="Avenir Book"/>
                <a:cs typeface="Avenir Book"/>
              </a:rPr>
              <a:t>As of April 5, 2017</a:t>
            </a:r>
            <a:endParaRPr lang="en-US" sz="1000" b="1" dirty="0">
              <a:solidFill>
                <a:srgbClr val="C00000"/>
              </a:solidFill>
            </a:endParaRPr>
          </a:p>
          <a:p>
            <a:pPr defTabSz="457200"/>
            <a:r>
              <a:rPr lang="en-US" sz="1000" b="1" dirty="0">
                <a:solidFill>
                  <a:prstClr val="black"/>
                </a:solidFill>
              </a:rPr>
              <a:t>Number of Plates Removed:  83                       Average Age of Plates Removed:  25 Days</a:t>
            </a:r>
          </a:p>
        </p:txBody>
      </p:sp>
      <p:sp>
        <p:nvSpPr>
          <p:cNvPr id="15" name="Round Single Corner Rectangle 14"/>
          <p:cNvSpPr/>
          <p:nvPr/>
        </p:nvSpPr>
        <p:spPr>
          <a:xfrm>
            <a:off x="203028" y="1997762"/>
            <a:ext cx="2077038" cy="302428"/>
          </a:xfrm>
          <a:prstGeom prst="round1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defTabSz="457200"/>
            <a:r>
              <a:rPr lang="en-US" sz="1000" dirty="0">
                <a:solidFill>
                  <a:prstClr val="white"/>
                </a:solidFill>
              </a:rPr>
              <a:t>Install Dates of Current Plates</a:t>
            </a:r>
          </a:p>
        </p:txBody>
      </p:sp>
      <p:graphicFrame>
        <p:nvGraphicFramePr>
          <p:cNvPr id="24" name="Chart 23"/>
          <p:cNvGraphicFramePr>
            <a:graphicFrameLocks/>
          </p:cNvGraphicFramePr>
          <p:nvPr>
            <p:extLst>
              <p:ext uri="{D42A27DB-BD31-4B8C-83A1-F6EECF244321}">
                <p14:modId xmlns:p14="http://schemas.microsoft.com/office/powerpoint/2010/main" val="4087970286"/>
              </p:ext>
            </p:extLst>
          </p:nvPr>
        </p:nvGraphicFramePr>
        <p:xfrm>
          <a:off x="2532072" y="2319747"/>
          <a:ext cx="2146254" cy="288360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6" name="Chart 25" title="Number of Plates"/>
          <p:cNvGraphicFramePr>
            <a:graphicFrameLocks/>
          </p:cNvGraphicFramePr>
          <p:nvPr>
            <p:extLst>
              <p:ext uri="{D42A27DB-BD31-4B8C-83A1-F6EECF244321}">
                <p14:modId xmlns:p14="http://schemas.microsoft.com/office/powerpoint/2010/main" val="3529077260"/>
              </p:ext>
            </p:extLst>
          </p:nvPr>
        </p:nvGraphicFramePr>
        <p:xfrm>
          <a:off x="193979" y="2314754"/>
          <a:ext cx="2315305" cy="2888598"/>
        </p:xfrm>
        <a:graphic>
          <a:graphicData uri="http://schemas.openxmlformats.org/drawingml/2006/chart">
            <c:chart xmlns:c="http://schemas.openxmlformats.org/drawingml/2006/chart" xmlns:r="http://schemas.openxmlformats.org/officeDocument/2006/relationships" r:id="rId3"/>
          </a:graphicData>
        </a:graphic>
      </p:graphicFrame>
      <p:pic>
        <p:nvPicPr>
          <p:cNvPr id="33" name="Picture 32"/>
          <p:cNvPicPr>
            <a:picLocks noChangeAspect="1"/>
          </p:cNvPicPr>
          <p:nvPr/>
        </p:nvPicPr>
        <p:blipFill>
          <a:blip r:embed="rId4"/>
          <a:stretch>
            <a:fillRect/>
          </a:stretch>
        </p:blipFill>
        <p:spPr>
          <a:xfrm>
            <a:off x="4720858" y="2330380"/>
            <a:ext cx="4246526" cy="2864730"/>
          </a:xfrm>
          <a:prstGeom prst="rect">
            <a:avLst/>
          </a:prstGeom>
          <a:ln>
            <a:solidFill>
              <a:schemeClr val="tx2"/>
            </a:solidFill>
          </a:ln>
        </p:spPr>
      </p:pic>
    </p:spTree>
    <p:extLst>
      <p:ext uri="{BB962C8B-B14F-4D97-AF65-F5344CB8AC3E}">
        <p14:creationId xmlns:p14="http://schemas.microsoft.com/office/powerpoint/2010/main" val="22884922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resentation Divider Slide Ar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92" y="12192"/>
            <a:ext cx="9144000" cy="6858000"/>
          </a:xfrm>
          <a:prstGeom prst="rect">
            <a:avLst/>
          </a:prstGeom>
        </p:spPr>
      </p:pic>
      <p:sp>
        <p:nvSpPr>
          <p:cNvPr id="8" name="TextBox 7"/>
          <p:cNvSpPr txBox="1"/>
          <p:nvPr/>
        </p:nvSpPr>
        <p:spPr>
          <a:xfrm>
            <a:off x="356191" y="2784092"/>
            <a:ext cx="8431619" cy="769441"/>
          </a:xfrm>
          <a:prstGeom prst="rect">
            <a:avLst/>
          </a:prstGeom>
          <a:noFill/>
        </p:spPr>
        <p:txBody>
          <a:bodyPr wrap="square" rtlCol="0">
            <a:spAutoFit/>
          </a:bodyPr>
          <a:lstStyle/>
          <a:p>
            <a:pPr algn="ctr" defTabSz="457200"/>
            <a:r>
              <a:rPr lang="en-US" sz="4400" dirty="0">
                <a:solidFill>
                  <a:srgbClr val="005C82"/>
                </a:solidFill>
                <a:cs typeface="Avenir Book"/>
              </a:rPr>
              <a:t>2017 CUC Goals &amp; Objectives</a:t>
            </a:r>
          </a:p>
        </p:txBody>
      </p:sp>
      <p:pic>
        <p:nvPicPr>
          <p:cNvPr id="2" name="Picture 1"/>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66316" y="781812"/>
            <a:ext cx="5611368" cy="1764792"/>
          </a:xfrm>
          <a:prstGeom prst="rect">
            <a:avLst/>
          </a:prstGeom>
        </p:spPr>
      </p:pic>
    </p:spTree>
    <p:extLst>
      <p:ext uri="{BB962C8B-B14F-4D97-AF65-F5344CB8AC3E}">
        <p14:creationId xmlns:p14="http://schemas.microsoft.com/office/powerpoint/2010/main" val="36642121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Water &amp; Sewer Appeals Board</a:t>
            </a:r>
            <a:endParaRPr lang="en-US" dirty="0"/>
          </a:p>
        </p:txBody>
      </p:sp>
      <p:sp>
        <p:nvSpPr>
          <p:cNvPr id="3" name="Content Placeholder 2"/>
          <p:cNvSpPr>
            <a:spLocks noGrp="1"/>
          </p:cNvSpPr>
          <p:nvPr>
            <p:ph idx="1"/>
          </p:nvPr>
        </p:nvSpPr>
        <p:spPr/>
        <p:txBody>
          <a:bodyPr>
            <a:noAutofit/>
          </a:bodyPr>
          <a:lstStyle/>
          <a:p>
            <a:pPr lvl="0"/>
            <a:r>
              <a:rPr lang="en-US" sz="1600" b="1" dirty="0" smtClean="0"/>
              <a:t>Membership</a:t>
            </a:r>
            <a:r>
              <a:rPr lang="en-US" sz="1600" b="1" dirty="0"/>
              <a:t>:</a:t>
            </a:r>
            <a:r>
              <a:rPr lang="en-US" sz="1600" dirty="0"/>
              <a:t> </a:t>
            </a:r>
            <a:r>
              <a:rPr lang="en-US" sz="1600" dirty="0" smtClean="0"/>
              <a:t>Proposed changes should help broaden the pool of eligible persons for Council Members’ nominations</a:t>
            </a:r>
            <a:endParaRPr lang="en-US" sz="1600" dirty="0"/>
          </a:p>
          <a:p>
            <a:pPr lvl="0"/>
            <a:r>
              <a:rPr lang="en-US" sz="1600" b="1" dirty="0"/>
              <a:t>Meeting location concerns: </a:t>
            </a:r>
            <a:r>
              <a:rPr lang="en-US" sz="1600" dirty="0" smtClean="0"/>
              <a:t>Hosting board meetings in one of the Council committee rooms; DWM agrees with this change</a:t>
            </a:r>
          </a:p>
          <a:p>
            <a:r>
              <a:rPr lang="en-US" altLang="en-US" sz="1600" b="1" dirty="0"/>
              <a:t>Proposed legislative changes:</a:t>
            </a:r>
          </a:p>
          <a:p>
            <a:pPr lvl="1"/>
            <a:r>
              <a:rPr lang="en-US" altLang="en-US" sz="1600" dirty="0"/>
              <a:t>Increase the amount paid for each board meeting from $50 to $100 per board member</a:t>
            </a:r>
          </a:p>
          <a:p>
            <a:pPr lvl="1"/>
            <a:r>
              <a:rPr lang="en-US" altLang="en-US" sz="1600" dirty="0"/>
              <a:t>Increase the annual cap from $6,000 per year to $10,500 per year for each board member</a:t>
            </a:r>
          </a:p>
          <a:p>
            <a:pPr lvl="1"/>
            <a:r>
              <a:rPr lang="en-US" altLang="en-US" sz="1600" dirty="0"/>
              <a:t>Replace the mandatory requirement for board members from residential property management, plumbing or property maintenance</a:t>
            </a:r>
          </a:p>
          <a:p>
            <a:r>
              <a:rPr lang="en-US" altLang="en-US" sz="1600" b="1" dirty="0"/>
              <a:t>Training and other efforts:</a:t>
            </a:r>
          </a:p>
          <a:p>
            <a:pPr lvl="1"/>
            <a:r>
              <a:rPr lang="en-US" altLang="en-US" sz="1600" dirty="0"/>
              <a:t>3 training sessions with WSAB members in the following areas</a:t>
            </a:r>
          </a:p>
          <a:p>
            <a:pPr lvl="2"/>
            <a:r>
              <a:rPr lang="en-US" altLang="en-US" sz="1600" dirty="0"/>
              <a:t>Billing; dispute resolution; meter reading; meter investigations</a:t>
            </a:r>
          </a:p>
          <a:p>
            <a:pPr lvl="1"/>
            <a:r>
              <a:rPr lang="en-US" altLang="en-US" sz="1600" dirty="0"/>
              <a:t>Provided each Board member training guides</a:t>
            </a:r>
          </a:p>
          <a:p>
            <a:pPr lvl="1"/>
            <a:r>
              <a:rPr lang="en-US" altLang="en-US" sz="1600" dirty="0"/>
              <a:t>Refresher training throughout the year</a:t>
            </a:r>
          </a:p>
          <a:p>
            <a:pPr lvl="1"/>
            <a:r>
              <a:rPr lang="en-US" altLang="en-US" sz="1600" dirty="0"/>
              <a:t>Board members now access information via tablet or laptop versus paper </a:t>
            </a:r>
            <a:r>
              <a:rPr lang="en-US" altLang="en-US" sz="1600" dirty="0" smtClean="0"/>
              <a:t>documents</a:t>
            </a:r>
            <a:endParaRPr lang="en-US" altLang="en-US" sz="1600" dirty="0"/>
          </a:p>
        </p:txBody>
      </p:sp>
    </p:spTree>
    <p:extLst>
      <p:ext uri="{BB962C8B-B14F-4D97-AF65-F5344CB8AC3E}">
        <p14:creationId xmlns:p14="http://schemas.microsoft.com/office/powerpoint/2010/main" val="2718300091"/>
      </p:ext>
    </p:extLst>
  </p:cSld>
  <p:clrMapOvr>
    <a:masterClrMapping/>
  </p:clrMapOvr>
</p:sld>
</file>

<file path=ppt/theme/theme1.xml><?xml version="1.0" encoding="utf-8"?>
<a:theme xmlns:a="http://schemas.openxmlformats.org/drawingml/2006/main" name="2016 DWM Powerpoint Template">
  <a:themeElements>
    <a:clrScheme name="Custom 1">
      <a:dk1>
        <a:sysClr val="windowText" lastClr="000000"/>
      </a:dk1>
      <a:lt1>
        <a:sysClr val="window" lastClr="FFFFFF"/>
      </a:lt1>
      <a:dk2>
        <a:srgbClr val="005C82"/>
      </a:dk2>
      <a:lt2>
        <a:srgbClr val="6CC049"/>
      </a:lt2>
      <a:accent1>
        <a:srgbClr val="35B49C"/>
      </a:accent1>
      <a:accent2>
        <a:srgbClr val="008374"/>
      </a:accent2>
      <a:accent3>
        <a:srgbClr val="93B6BB"/>
      </a:accent3>
      <a:accent4>
        <a:srgbClr val="0092BC"/>
      </a:accent4>
      <a:accent5>
        <a:srgbClr val="FFD100"/>
      </a:accent5>
      <a:accent6>
        <a:srgbClr val="00396F"/>
      </a:accent6>
      <a:hlink>
        <a:srgbClr val="A0A2A4"/>
      </a:hlink>
      <a:folHlink>
        <a:srgbClr val="DA0000"/>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491</TotalTime>
  <Words>3696</Words>
  <Application>Microsoft Office PowerPoint</Application>
  <PresentationFormat>On-screen Show (4:3)</PresentationFormat>
  <Paragraphs>992</Paragraphs>
  <Slides>53</Slides>
  <Notes>5</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2</vt:i4>
      </vt:variant>
      <vt:variant>
        <vt:lpstr>Slide Titles</vt:lpstr>
      </vt:variant>
      <vt:variant>
        <vt:i4>53</vt:i4>
      </vt:variant>
    </vt:vector>
  </HeadingPairs>
  <TitlesOfParts>
    <vt:vector size="64" baseType="lpstr">
      <vt:lpstr>ＭＳ Ｐゴシック</vt:lpstr>
      <vt:lpstr>Arial</vt:lpstr>
      <vt:lpstr>Arial Narrow</vt:lpstr>
      <vt:lpstr>Avenir Book</vt:lpstr>
      <vt:lpstr>Calibri</vt:lpstr>
      <vt:lpstr>Century Gothic</vt:lpstr>
      <vt:lpstr>Times New Roman</vt:lpstr>
      <vt:lpstr>Wingdings</vt:lpstr>
      <vt:lpstr>2016 DWM Powerpoint Template</vt:lpstr>
      <vt:lpstr>Microsoft Excel Worksheet</vt:lpstr>
      <vt:lpstr>Worksheet</vt:lpstr>
      <vt:lpstr>PowerPoint Presentation</vt:lpstr>
      <vt:lpstr>PowerPoint Presentation</vt:lpstr>
      <vt:lpstr>Water Loss Audit (17-C-5035)</vt:lpstr>
      <vt:lpstr>Large Metered Water Accounts</vt:lpstr>
      <vt:lpstr>Billing Issues/Revenue Recovery</vt:lpstr>
      <vt:lpstr>Septic Tanks</vt:lpstr>
      <vt:lpstr>Metal Plate Overview</vt:lpstr>
      <vt:lpstr>PowerPoint Presentation</vt:lpstr>
      <vt:lpstr>Water &amp; Sewer Appeals Board</vt:lpstr>
      <vt:lpstr>USGS Partnership</vt:lpstr>
      <vt:lpstr>Convenience Fee</vt:lpstr>
      <vt:lpstr>Capital Improvement Plan</vt:lpstr>
      <vt:lpstr>Infrastructure Maintenance  Repair Plan</vt:lpstr>
      <vt:lpstr>PowerPoint Presentation</vt:lpstr>
      <vt:lpstr>Happy or Not Results</vt:lpstr>
      <vt:lpstr>Service Request &amp; Work Order  Performance</vt:lpstr>
      <vt:lpstr>Service Requests Performance</vt:lpstr>
      <vt:lpstr>Linear Infrastructure Operations</vt:lpstr>
      <vt:lpstr>CAST – Escalated Issues</vt:lpstr>
      <vt:lpstr>Billing Issue Resolutions</vt:lpstr>
      <vt:lpstr>Billing Issues Update: Estimated Bills</vt:lpstr>
      <vt:lpstr>Capital Improvement Program</vt:lpstr>
      <vt:lpstr>Raw Water Supply Program </vt:lpstr>
      <vt:lpstr>Renew ATL Water Line  Renewal &amp; Replacement</vt:lpstr>
      <vt:lpstr>Renew ATL Water Line  Renewal &amp; Replacement</vt:lpstr>
      <vt:lpstr>Clean Water Atlanta</vt:lpstr>
      <vt:lpstr>RM Clayton Headworks</vt:lpstr>
      <vt:lpstr>MOST Funded Stormwater Projects</vt:lpstr>
      <vt:lpstr>MOST Funded Stormwater Projects</vt:lpstr>
      <vt:lpstr>Upper Proctor Creek Capacity Relief:  Rodney Cook, Sr. Park in Historic Vine City</vt:lpstr>
      <vt:lpstr>Vacancy Report</vt:lpstr>
      <vt:lpstr>On-going Efforts</vt:lpstr>
      <vt:lpstr>Linear Infrastructure Operations</vt:lpstr>
      <vt:lpstr>Linear Infrastructure Operations</vt:lpstr>
      <vt:lpstr>Linear Infrastructure Operations</vt:lpstr>
      <vt:lpstr>Linear Infrastructure Operations</vt:lpstr>
      <vt:lpstr>Linear Infrastructure Operations</vt:lpstr>
      <vt:lpstr>Linear Infrastructure Operations</vt:lpstr>
      <vt:lpstr>FY 2017 Budget</vt:lpstr>
      <vt:lpstr>FY17 Service Revenues</vt:lpstr>
      <vt:lpstr>FY17 MOST Revenues</vt:lpstr>
      <vt:lpstr>FY17 Operational Results</vt:lpstr>
      <vt:lpstr>Personnel Expenses</vt:lpstr>
      <vt:lpstr>Accounts Receivables</vt:lpstr>
      <vt:lpstr>Aged Account/Receivables</vt:lpstr>
      <vt:lpstr>Collection Efforts</vt:lpstr>
      <vt:lpstr>Vacant Accounts w/ Consumption</vt:lpstr>
      <vt:lpstr>Spill Data</vt:lpstr>
      <vt:lpstr>Major Spills</vt:lpstr>
      <vt:lpstr>Training and Development</vt:lpstr>
      <vt:lpstr>COMMUNITY OUTREACH</vt:lpstr>
      <vt:lpstr>PowerPoint Presentation</vt:lpstr>
      <vt:lpstr>Please help us celebrate!!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Powell, Kishia</dc:creator>
  <cp:lastModifiedBy>Kempson-Wright, Santana</cp:lastModifiedBy>
  <cp:revision>34</cp:revision>
  <dcterms:created xsi:type="dcterms:W3CDTF">2017-05-08T00:27:54Z</dcterms:created>
  <dcterms:modified xsi:type="dcterms:W3CDTF">2017-05-09T13:27:08Z</dcterms:modified>
</cp:coreProperties>
</file>