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notesMasterIdLst>
    <p:notesMasterId r:id="rId21"/>
  </p:notesMasterIdLst>
  <p:sldIdLst>
    <p:sldId id="257" r:id="rId2"/>
    <p:sldId id="256" r:id="rId3"/>
    <p:sldId id="258" r:id="rId4"/>
    <p:sldId id="264" r:id="rId5"/>
    <p:sldId id="266" r:id="rId6"/>
    <p:sldId id="267" r:id="rId7"/>
    <p:sldId id="265" r:id="rId8"/>
    <p:sldId id="276" r:id="rId9"/>
    <p:sldId id="277" r:id="rId10"/>
    <p:sldId id="274" r:id="rId11"/>
    <p:sldId id="278" r:id="rId12"/>
    <p:sldId id="271" r:id="rId13"/>
    <p:sldId id="272" r:id="rId14"/>
    <p:sldId id="273" r:id="rId15"/>
    <p:sldId id="268" r:id="rId16"/>
    <p:sldId id="259" r:id="rId17"/>
    <p:sldId id="269" r:id="rId18"/>
    <p:sldId id="275"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6D28E-862E-4291-A264-0570DE266FF7}" type="datetimeFigureOut">
              <a:rPr lang="en-US"/>
              <a:t>5/4/2017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E4AB-51DA-45AF-9503-577AAFE5EC19}" type="slidenum">
              <a:rPr lang="en-US"/>
              <a:t>‹#›</a:t>
            </a:fld>
            <a:endParaRPr lang="en-US"/>
          </a:p>
        </p:txBody>
      </p:sp>
    </p:spTree>
    <p:extLst>
      <p:ext uri="{BB962C8B-B14F-4D97-AF65-F5344CB8AC3E}">
        <p14:creationId xmlns:p14="http://schemas.microsoft.com/office/powerpoint/2010/main" val="2597285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1</a:t>
            </a:fld>
            <a:endParaRPr lang="en-US"/>
          </a:p>
        </p:txBody>
      </p:sp>
    </p:spTree>
    <p:extLst>
      <p:ext uri="{BB962C8B-B14F-4D97-AF65-F5344CB8AC3E}">
        <p14:creationId xmlns:p14="http://schemas.microsoft.com/office/powerpoint/2010/main" val="157498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10</a:t>
            </a:fld>
            <a:endParaRPr lang="en-US"/>
          </a:p>
        </p:txBody>
      </p:sp>
    </p:spTree>
    <p:extLst>
      <p:ext uri="{BB962C8B-B14F-4D97-AF65-F5344CB8AC3E}">
        <p14:creationId xmlns:p14="http://schemas.microsoft.com/office/powerpoint/2010/main" val="402738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11</a:t>
            </a:fld>
            <a:endParaRPr lang="en-US"/>
          </a:p>
        </p:txBody>
      </p:sp>
    </p:spTree>
    <p:extLst>
      <p:ext uri="{BB962C8B-B14F-4D97-AF65-F5344CB8AC3E}">
        <p14:creationId xmlns:p14="http://schemas.microsoft.com/office/powerpoint/2010/main" val="1231103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12</a:t>
            </a:fld>
            <a:endParaRPr lang="en-US"/>
          </a:p>
        </p:txBody>
      </p:sp>
    </p:spTree>
    <p:extLst>
      <p:ext uri="{BB962C8B-B14F-4D97-AF65-F5344CB8AC3E}">
        <p14:creationId xmlns:p14="http://schemas.microsoft.com/office/powerpoint/2010/main" val="3318859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13</a:t>
            </a:fld>
            <a:endParaRPr lang="en-US"/>
          </a:p>
        </p:txBody>
      </p:sp>
    </p:spTree>
    <p:extLst>
      <p:ext uri="{BB962C8B-B14F-4D97-AF65-F5344CB8AC3E}">
        <p14:creationId xmlns:p14="http://schemas.microsoft.com/office/powerpoint/2010/main" val="3395438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14</a:t>
            </a:fld>
            <a:endParaRPr lang="en-US"/>
          </a:p>
        </p:txBody>
      </p:sp>
    </p:spTree>
    <p:extLst>
      <p:ext uri="{BB962C8B-B14F-4D97-AF65-F5344CB8AC3E}">
        <p14:creationId xmlns:p14="http://schemas.microsoft.com/office/powerpoint/2010/main" val="2658936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15</a:t>
            </a:fld>
            <a:endParaRPr lang="en-US"/>
          </a:p>
        </p:txBody>
      </p:sp>
    </p:spTree>
    <p:extLst>
      <p:ext uri="{BB962C8B-B14F-4D97-AF65-F5344CB8AC3E}">
        <p14:creationId xmlns:p14="http://schemas.microsoft.com/office/powerpoint/2010/main" val="575346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16</a:t>
            </a:fld>
            <a:endParaRPr lang="en-US"/>
          </a:p>
        </p:txBody>
      </p:sp>
    </p:spTree>
    <p:extLst>
      <p:ext uri="{BB962C8B-B14F-4D97-AF65-F5344CB8AC3E}">
        <p14:creationId xmlns:p14="http://schemas.microsoft.com/office/powerpoint/2010/main" val="1673459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17</a:t>
            </a:fld>
            <a:endParaRPr lang="en-US"/>
          </a:p>
        </p:txBody>
      </p:sp>
    </p:spTree>
    <p:extLst>
      <p:ext uri="{BB962C8B-B14F-4D97-AF65-F5344CB8AC3E}">
        <p14:creationId xmlns:p14="http://schemas.microsoft.com/office/powerpoint/2010/main" val="160393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18</a:t>
            </a:fld>
            <a:endParaRPr lang="en-US"/>
          </a:p>
        </p:txBody>
      </p:sp>
    </p:spTree>
    <p:extLst>
      <p:ext uri="{BB962C8B-B14F-4D97-AF65-F5344CB8AC3E}">
        <p14:creationId xmlns:p14="http://schemas.microsoft.com/office/powerpoint/2010/main" val="420621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19</a:t>
            </a:fld>
            <a:endParaRPr lang="en-US"/>
          </a:p>
        </p:txBody>
      </p:sp>
    </p:spTree>
    <p:extLst>
      <p:ext uri="{BB962C8B-B14F-4D97-AF65-F5344CB8AC3E}">
        <p14:creationId xmlns:p14="http://schemas.microsoft.com/office/powerpoint/2010/main" val="257871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2</a:t>
            </a:fld>
            <a:endParaRPr lang="en-US"/>
          </a:p>
        </p:txBody>
      </p:sp>
    </p:spTree>
    <p:extLst>
      <p:ext uri="{BB962C8B-B14F-4D97-AF65-F5344CB8AC3E}">
        <p14:creationId xmlns:p14="http://schemas.microsoft.com/office/powerpoint/2010/main" val="92544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3</a:t>
            </a:fld>
            <a:endParaRPr lang="en-US"/>
          </a:p>
        </p:txBody>
      </p:sp>
    </p:spTree>
    <p:extLst>
      <p:ext uri="{BB962C8B-B14F-4D97-AF65-F5344CB8AC3E}">
        <p14:creationId xmlns:p14="http://schemas.microsoft.com/office/powerpoint/2010/main" val="102692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4</a:t>
            </a:fld>
            <a:endParaRPr lang="en-US"/>
          </a:p>
        </p:txBody>
      </p:sp>
    </p:spTree>
    <p:extLst>
      <p:ext uri="{BB962C8B-B14F-4D97-AF65-F5344CB8AC3E}">
        <p14:creationId xmlns:p14="http://schemas.microsoft.com/office/powerpoint/2010/main" val="59501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5</a:t>
            </a:fld>
            <a:endParaRPr lang="en-US"/>
          </a:p>
        </p:txBody>
      </p:sp>
    </p:spTree>
    <p:extLst>
      <p:ext uri="{BB962C8B-B14F-4D97-AF65-F5344CB8AC3E}">
        <p14:creationId xmlns:p14="http://schemas.microsoft.com/office/powerpoint/2010/main" val="103588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6</a:t>
            </a:fld>
            <a:endParaRPr lang="en-US"/>
          </a:p>
        </p:txBody>
      </p:sp>
    </p:spTree>
    <p:extLst>
      <p:ext uri="{BB962C8B-B14F-4D97-AF65-F5344CB8AC3E}">
        <p14:creationId xmlns:p14="http://schemas.microsoft.com/office/powerpoint/2010/main" val="208612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7</a:t>
            </a:fld>
            <a:endParaRPr lang="en-US"/>
          </a:p>
        </p:txBody>
      </p:sp>
    </p:spTree>
    <p:extLst>
      <p:ext uri="{BB962C8B-B14F-4D97-AF65-F5344CB8AC3E}">
        <p14:creationId xmlns:p14="http://schemas.microsoft.com/office/powerpoint/2010/main" val="405452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8</a:t>
            </a:fld>
            <a:endParaRPr lang="en-US"/>
          </a:p>
        </p:txBody>
      </p:sp>
    </p:spTree>
    <p:extLst>
      <p:ext uri="{BB962C8B-B14F-4D97-AF65-F5344CB8AC3E}">
        <p14:creationId xmlns:p14="http://schemas.microsoft.com/office/powerpoint/2010/main" val="215092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3E4AB-51DA-45AF-9503-577AAFE5EC19}" type="slidenum">
              <a:rPr lang="en-US"/>
              <a:t>9</a:t>
            </a:fld>
            <a:endParaRPr lang="en-US"/>
          </a:p>
        </p:txBody>
      </p:sp>
    </p:spTree>
    <p:extLst>
      <p:ext uri="{BB962C8B-B14F-4D97-AF65-F5344CB8AC3E}">
        <p14:creationId xmlns:p14="http://schemas.microsoft.com/office/powerpoint/2010/main" val="262020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334D819-9F07-4261-B09B-9E467E5D9002}"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extLst>
      <p:ext uri="{BB962C8B-B14F-4D97-AF65-F5344CB8AC3E}">
        <p14:creationId xmlns:p14="http://schemas.microsoft.com/office/powerpoint/2010/main" val="24434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dirty="0"/>
              <a:pPr/>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pPr/>
              <a:t>‹#›</a:t>
            </a:fld>
            <a:endParaRPr lang="en-US" dirty="0"/>
          </a:p>
        </p:txBody>
      </p:sp>
    </p:spTree>
    <p:extLst>
      <p:ext uri="{BB962C8B-B14F-4D97-AF65-F5344CB8AC3E}">
        <p14:creationId xmlns:p14="http://schemas.microsoft.com/office/powerpoint/2010/main" val="345878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extLst>
      <p:ext uri="{BB962C8B-B14F-4D97-AF65-F5344CB8AC3E}">
        <p14:creationId xmlns:p14="http://schemas.microsoft.com/office/powerpoint/2010/main" val="4106820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8953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extLst>
      <p:ext uri="{BB962C8B-B14F-4D97-AF65-F5344CB8AC3E}">
        <p14:creationId xmlns:p14="http://schemas.microsoft.com/office/powerpoint/2010/main" val="3376623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34D819-9F07-4261-B09B-9E467E5D9002}" type="datetimeFigureOut">
              <a:rPr lang="en-US" dirty="0"/>
              <a:pPr/>
              <a:t>5/4/2017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extLst>
      <p:ext uri="{BB962C8B-B14F-4D97-AF65-F5344CB8AC3E}">
        <p14:creationId xmlns:p14="http://schemas.microsoft.com/office/powerpoint/2010/main" val="287557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34D819-9F07-4261-B09B-9E467E5D9002}" type="datetimeFigureOut">
              <a:rPr lang="en-US" dirty="0"/>
              <a:pPr/>
              <a:t>5/4/2017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extLst>
      <p:ext uri="{BB962C8B-B14F-4D97-AF65-F5344CB8AC3E}">
        <p14:creationId xmlns:p14="http://schemas.microsoft.com/office/powerpoint/2010/main" val="407737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34D819-9F07-4261-B09B-9E467E5D9002}" type="datetimeFigureOut">
              <a:rPr lang="en-US" dirty="0"/>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999751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34D819-9F07-4261-B09B-9E467E5D9002}" type="datetimeFigureOut">
              <a:rPr lang="en-US" dirty="0"/>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48410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334D819-9F07-4261-B09B-9E467E5D9002}" type="datetimeFigureOut">
              <a:rPr lang="en-US" dirty="0"/>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73039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extLst>
      <p:ext uri="{BB962C8B-B14F-4D97-AF65-F5344CB8AC3E}">
        <p14:creationId xmlns:p14="http://schemas.microsoft.com/office/powerpoint/2010/main" val="243264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334D819-9F07-4261-B09B-9E467E5D9002}" type="datetimeFigureOut">
              <a:rPr lang="en-US" dirty="0"/>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52788461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334D819-9F07-4261-B09B-9E467E5D9002}" type="datetimeFigureOut">
              <a:rPr lang="en-US" dirty="0"/>
              <a:t>5/4/2017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92786518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9334D819-9F07-4261-B09B-9E467E5D9002}" type="datetimeFigureOut">
              <a:rPr lang="en-US" dirty="0"/>
              <a:t>5/4/2017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83381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334D819-9F07-4261-B09B-9E467E5D9002}" type="datetimeFigureOut">
              <a:rPr lang="en-US" dirty="0"/>
              <a:t>5/4/2017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33875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Date Placeholder 4"/>
          <p:cNvSpPr>
            <a:spLocks noGrp="1"/>
          </p:cNvSpPr>
          <p:nvPr>
            <p:ph type="dt" sz="half" idx="10"/>
          </p:nvPr>
        </p:nvSpPr>
        <p:spPr/>
        <p:txBody>
          <a:bodyPr/>
          <a:lstStyle/>
          <a:p>
            <a:fld id="{9334D819-9F07-4261-B09B-9E467E5D9002}" type="datetimeFigureOut">
              <a:rPr lang="en-US" dirty="0"/>
              <a:t>5/4/2017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8638490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dirty="0"/>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78929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334D819-9F07-4261-B09B-9E467E5D9002}" type="datetimeFigureOut">
              <a:rPr lang="en-US" dirty="0"/>
              <a:pPr/>
              <a:t>5/4/2017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766878-3199-4EAB-94E7-2D6D11070E14}" type="slidenum">
              <a:rPr lang="en-US" dirty="0"/>
              <a:pPr/>
              <a:t>‹#›</a:t>
            </a:fld>
            <a:endParaRPr lang="en-US" dirty="0"/>
          </a:p>
        </p:txBody>
      </p:sp>
    </p:spTree>
    <p:extLst>
      <p:ext uri="{BB962C8B-B14F-4D97-AF65-F5344CB8AC3E}">
        <p14:creationId xmlns:p14="http://schemas.microsoft.com/office/powerpoint/2010/main" val="3265213822"/>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cal 134 Maltese Cross.jpg"/>
          <p:cNvPicPr>
            <a:picLocks noChangeAspect="1"/>
          </p:cNvPicPr>
          <p:nvPr/>
        </p:nvPicPr>
        <p:blipFill>
          <a:blip r:embed="rId3"/>
          <a:stretch>
            <a:fillRect/>
          </a:stretch>
        </p:blipFill>
        <p:spPr>
          <a:xfrm>
            <a:off x="23813" y="185"/>
            <a:ext cx="12128500" cy="6857815"/>
          </a:xfrm>
          <a:prstGeom prst="rect">
            <a:avLst/>
          </a:prstGeom>
        </p:spPr>
      </p:pic>
    </p:spTree>
    <p:extLst>
      <p:ext uri="{BB962C8B-B14F-4D97-AF65-F5344CB8AC3E}">
        <p14:creationId xmlns:p14="http://schemas.microsoft.com/office/powerpoint/2010/main" val="1534818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Firefighter Retention</a:t>
            </a:r>
            <a:r>
              <a:rPr lang="en-US" dirty="0">
                <a:solidFill>
                  <a:schemeClr val="tx1"/>
                </a:solidFill>
              </a:rPr>
              <a:t/>
            </a:r>
            <a:br>
              <a:rPr lang="en-US" dirty="0">
                <a:solidFill>
                  <a:schemeClr val="tx1"/>
                </a:solidFill>
              </a:rPr>
            </a:br>
            <a:endParaRPr lang="en-US" dirty="0">
              <a:solidFill>
                <a:schemeClr val="tx1"/>
              </a:solidFill>
              <a:latin typeface="Century Gothic"/>
            </a:endParaRPr>
          </a:p>
        </p:txBody>
      </p:sp>
      <p:sp>
        <p:nvSpPr>
          <p:cNvPr id="3" name="Text Placeholder 2"/>
          <p:cNvSpPr>
            <a:spLocks noGrp="1"/>
          </p:cNvSpPr>
          <p:nvPr>
            <p:ph type="body" idx="1"/>
          </p:nvPr>
        </p:nvSpPr>
        <p:spPr/>
        <p:txBody>
          <a:bodyPr/>
          <a:lstStyle/>
          <a:p>
            <a:r>
              <a:rPr lang="en-US" dirty="0"/>
              <a:t>Graduated Recruit School</a:t>
            </a:r>
          </a:p>
        </p:txBody>
      </p:sp>
      <p:sp>
        <p:nvSpPr>
          <p:cNvPr id="4" name="Text Placeholder 3"/>
          <p:cNvSpPr>
            <a:spLocks noGrp="1"/>
          </p:cNvSpPr>
          <p:nvPr>
            <p:ph type="body" sz="half" idx="15"/>
          </p:nvPr>
        </p:nvSpPr>
        <p:spPr/>
        <p:txBody>
          <a:bodyPr/>
          <a:lstStyle/>
          <a:p>
            <a:r>
              <a:rPr lang="en-US" sz="2400" dirty="0"/>
              <a:t>2016 – 85</a:t>
            </a:r>
            <a:endParaRPr lang="en-US" sz="2400" dirty="0">
              <a:solidFill>
                <a:srgbClr val="FFFFFF"/>
              </a:solidFill>
              <a:latin typeface="Century Gothic"/>
            </a:endParaRPr>
          </a:p>
          <a:p>
            <a:r>
              <a:rPr lang="en-US" sz="2400" dirty="0"/>
              <a:t>2015 – 0</a:t>
            </a:r>
          </a:p>
          <a:p>
            <a:r>
              <a:rPr lang="en-US" sz="2400" dirty="0"/>
              <a:t>2014 – 78</a:t>
            </a:r>
          </a:p>
          <a:p>
            <a:r>
              <a:rPr lang="en-US" sz="2400" dirty="0"/>
              <a:t>2013 – 131</a:t>
            </a:r>
          </a:p>
          <a:p>
            <a:endParaRPr lang="en-US" sz="2400" dirty="0"/>
          </a:p>
          <a:p>
            <a:r>
              <a:rPr lang="en-US" sz="2400" dirty="0"/>
              <a:t>Total -- 294</a:t>
            </a:r>
          </a:p>
        </p:txBody>
      </p:sp>
      <p:sp>
        <p:nvSpPr>
          <p:cNvPr id="5" name="Text Placeholder 4"/>
          <p:cNvSpPr>
            <a:spLocks noGrp="1"/>
          </p:cNvSpPr>
          <p:nvPr>
            <p:ph type="body" sz="quarter" idx="3"/>
          </p:nvPr>
        </p:nvSpPr>
        <p:spPr/>
        <p:txBody>
          <a:bodyPr/>
          <a:lstStyle/>
          <a:p>
            <a:r>
              <a:rPr lang="en-US" dirty="0"/>
              <a:t>Currently w/ AFRD</a:t>
            </a:r>
          </a:p>
        </p:txBody>
      </p:sp>
      <p:sp>
        <p:nvSpPr>
          <p:cNvPr id="6" name="Text Placeholder 5"/>
          <p:cNvSpPr>
            <a:spLocks noGrp="1"/>
          </p:cNvSpPr>
          <p:nvPr>
            <p:ph type="body" sz="half" idx="16"/>
          </p:nvPr>
        </p:nvSpPr>
        <p:spPr/>
        <p:txBody>
          <a:bodyPr/>
          <a:lstStyle/>
          <a:p>
            <a:r>
              <a:rPr lang="en-US" sz="2400" dirty="0"/>
              <a:t>2016– 79</a:t>
            </a:r>
            <a:endParaRPr lang="en-US" sz="2400" dirty="0">
              <a:solidFill>
                <a:srgbClr val="FFFFFF"/>
              </a:solidFill>
              <a:latin typeface="Century Gothic"/>
            </a:endParaRPr>
          </a:p>
          <a:p>
            <a:r>
              <a:rPr lang="en-US" sz="2400" dirty="0">
                <a:solidFill>
                  <a:srgbClr val="FFFFFF"/>
                </a:solidFill>
                <a:latin typeface="Century Gothic"/>
              </a:rPr>
              <a:t>2015 – 0</a:t>
            </a:r>
          </a:p>
          <a:p>
            <a:r>
              <a:rPr lang="en-US" sz="2400" dirty="0">
                <a:solidFill>
                  <a:srgbClr val="FFFFFF"/>
                </a:solidFill>
                <a:latin typeface="Century Gothic"/>
              </a:rPr>
              <a:t>2014 – 62</a:t>
            </a:r>
          </a:p>
          <a:p>
            <a:r>
              <a:rPr lang="en-US" sz="2400" dirty="0">
                <a:solidFill>
                  <a:srgbClr val="FFFFFF"/>
                </a:solidFill>
                <a:latin typeface="Century Gothic"/>
              </a:rPr>
              <a:t>2013 -- 88</a:t>
            </a:r>
          </a:p>
          <a:p>
            <a:endParaRPr lang="en-US" sz="2400" dirty="0">
              <a:solidFill>
                <a:srgbClr val="FFFFFF"/>
              </a:solidFill>
              <a:latin typeface="Century Gothic"/>
            </a:endParaRPr>
          </a:p>
          <a:p>
            <a:r>
              <a:rPr lang="en-US" sz="2400" dirty="0">
                <a:solidFill>
                  <a:srgbClr val="FFFFFF"/>
                </a:solidFill>
                <a:latin typeface="Century Gothic"/>
              </a:rPr>
              <a:t>Total -- 229</a:t>
            </a:r>
          </a:p>
        </p:txBody>
      </p:sp>
      <p:sp>
        <p:nvSpPr>
          <p:cNvPr id="7" name="Text Placeholder 6"/>
          <p:cNvSpPr>
            <a:spLocks noGrp="1"/>
          </p:cNvSpPr>
          <p:nvPr>
            <p:ph type="body" sz="quarter" idx="13"/>
          </p:nvPr>
        </p:nvSpPr>
        <p:spPr/>
        <p:txBody>
          <a:bodyPr/>
          <a:lstStyle/>
          <a:p>
            <a:r>
              <a:rPr lang="en-US" dirty="0">
                <a:solidFill>
                  <a:srgbClr val="F5A408"/>
                </a:solidFill>
                <a:latin typeface="Century Gothic"/>
              </a:rPr>
              <a:t>Total Separation</a:t>
            </a:r>
          </a:p>
        </p:txBody>
      </p:sp>
      <p:sp>
        <p:nvSpPr>
          <p:cNvPr id="8" name="Text Placeholder 7"/>
          <p:cNvSpPr>
            <a:spLocks noGrp="1"/>
          </p:cNvSpPr>
          <p:nvPr>
            <p:ph type="body" sz="half" idx="17"/>
          </p:nvPr>
        </p:nvSpPr>
        <p:spPr/>
        <p:txBody>
          <a:bodyPr/>
          <a:lstStyle/>
          <a:p>
            <a:r>
              <a:rPr lang="en-US" sz="2400" dirty="0"/>
              <a:t>2016 – 6</a:t>
            </a:r>
            <a:endParaRPr lang="en-US" sz="2400" dirty="0">
              <a:solidFill>
                <a:srgbClr val="FFFFFF"/>
              </a:solidFill>
              <a:latin typeface="Century Gothic"/>
            </a:endParaRPr>
          </a:p>
          <a:p>
            <a:r>
              <a:rPr lang="en-US" sz="2400" dirty="0">
                <a:solidFill>
                  <a:srgbClr val="FFFFFF"/>
                </a:solidFill>
                <a:latin typeface="Century Gothic"/>
              </a:rPr>
              <a:t>2015 – 0</a:t>
            </a:r>
          </a:p>
          <a:p>
            <a:r>
              <a:rPr lang="en-US" sz="2400" dirty="0">
                <a:solidFill>
                  <a:srgbClr val="FFFFFF"/>
                </a:solidFill>
                <a:latin typeface="Century Gothic"/>
              </a:rPr>
              <a:t>2014 – 16</a:t>
            </a:r>
          </a:p>
          <a:p>
            <a:r>
              <a:rPr lang="en-US" sz="2400" dirty="0">
                <a:solidFill>
                  <a:srgbClr val="FFFFFF"/>
                </a:solidFill>
                <a:latin typeface="Century Gothic"/>
              </a:rPr>
              <a:t>2013 – 43</a:t>
            </a:r>
          </a:p>
          <a:p>
            <a:endParaRPr lang="en-US" sz="2400" dirty="0">
              <a:solidFill>
                <a:srgbClr val="FFFFFF"/>
              </a:solidFill>
              <a:latin typeface="Century Gothic"/>
            </a:endParaRPr>
          </a:p>
          <a:p>
            <a:r>
              <a:rPr lang="en-US" sz="2400" dirty="0">
                <a:solidFill>
                  <a:srgbClr val="FFFFFF"/>
                </a:solidFill>
                <a:latin typeface="Century Gothic"/>
              </a:rPr>
              <a:t>Total -- 65</a:t>
            </a:r>
          </a:p>
        </p:txBody>
      </p:sp>
    </p:spTree>
    <p:extLst>
      <p:ext uri="{BB962C8B-B14F-4D97-AF65-F5344CB8AC3E}">
        <p14:creationId xmlns:p14="http://schemas.microsoft.com/office/powerpoint/2010/main" val="90767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Rounded Corners 2"/>
          <p:cNvSpPr/>
          <p:nvPr/>
        </p:nvSpPr>
        <p:spPr>
          <a:xfrm>
            <a:off x="712511" y="2198688"/>
            <a:ext cx="4902678" cy="3862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65 recruits x $80k = </a:t>
            </a:r>
          </a:p>
        </p:txBody>
      </p:sp>
      <p:sp>
        <p:nvSpPr>
          <p:cNvPr id="4" name="Rounded Rectangle 3"/>
          <p:cNvSpPr/>
          <p:nvPr/>
        </p:nvSpPr>
        <p:spPr>
          <a:xfrm>
            <a:off x="5615189" y="2198687"/>
            <a:ext cx="4559121" cy="3957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$5.2 million </a:t>
            </a:r>
            <a:endParaRPr lang="en-US" sz="2400" b="1" dirty="0">
              <a:solidFill>
                <a:schemeClr val="bg1"/>
              </a:solidFill>
            </a:endParaRPr>
          </a:p>
        </p:txBody>
      </p:sp>
    </p:spTree>
    <p:extLst>
      <p:ext uri="{BB962C8B-B14F-4D97-AF65-F5344CB8AC3E}">
        <p14:creationId xmlns:p14="http://schemas.microsoft.com/office/powerpoint/2010/main" val="376638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Firefighter exit interviews</a:t>
            </a: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28 responded to the L134 exit interview</a:t>
            </a:r>
          </a:p>
          <a:p>
            <a:r>
              <a:rPr lang="en-US" sz="2400" dirty="0"/>
              <a:t>21 left the City of Atlanta for another Fire Department, EMS, or public safety field position</a:t>
            </a:r>
          </a:p>
          <a:p>
            <a:r>
              <a:rPr lang="en-US" sz="2400" dirty="0"/>
              <a:t>100% </a:t>
            </a:r>
            <a:r>
              <a:rPr lang="en-US" sz="2400" dirty="0" smtClean="0"/>
              <a:t>stated compensation </a:t>
            </a:r>
            <a:r>
              <a:rPr lang="en-US" sz="2400" dirty="0"/>
              <a:t>was #1 contributing factor for leaving</a:t>
            </a:r>
          </a:p>
          <a:p>
            <a:r>
              <a:rPr lang="en-US" sz="2400" dirty="0"/>
              <a:t>12 would consider returning to the City of Atlanta in the future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635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Metro Atlanta vs. City of Atlanta</a:t>
            </a:r>
          </a:p>
        </p:txBody>
      </p:sp>
      <p:sp>
        <p:nvSpPr>
          <p:cNvPr id="3" name="Text Placeholder 2"/>
          <p:cNvSpPr>
            <a:spLocks noGrp="1"/>
          </p:cNvSpPr>
          <p:nvPr>
            <p:ph type="body" idx="1"/>
          </p:nvPr>
        </p:nvSpPr>
        <p:spPr/>
        <p:txBody>
          <a:bodyPr/>
          <a:lstStyle/>
          <a:p>
            <a:r>
              <a:rPr lang="en-US" dirty="0">
                <a:solidFill>
                  <a:srgbClr val="F5A408"/>
                </a:solidFill>
                <a:latin typeface="Century Gothic"/>
              </a:rPr>
              <a:t>OTP</a:t>
            </a:r>
          </a:p>
        </p:txBody>
      </p:sp>
      <p:sp>
        <p:nvSpPr>
          <p:cNvPr id="4" name="Content Placeholder 3"/>
          <p:cNvSpPr>
            <a:spLocks noGrp="1"/>
          </p:cNvSpPr>
          <p:nvPr>
            <p:ph sz="half" idx="2"/>
          </p:nvPr>
        </p:nvSpPr>
        <p:spPr/>
        <p:txBody>
          <a:bodyPr vert="horz" lIns="91440" tIns="45720" rIns="91440" bIns="45720" rtlCol="0" anchor="t">
            <a:noAutofit/>
          </a:bodyPr>
          <a:lstStyle/>
          <a:p>
            <a:r>
              <a:rPr lang="en-US" sz="2000" dirty="0"/>
              <a:t>Clayton County  </a:t>
            </a:r>
          </a:p>
          <a:p>
            <a:pPr lvl="1"/>
            <a:r>
              <a:rPr lang="en-US" sz="2000" dirty="0"/>
              <a:t>$40,626/yr</a:t>
            </a:r>
          </a:p>
          <a:p>
            <a:r>
              <a:rPr lang="en-US" sz="2000" dirty="0"/>
              <a:t>Cobb County </a:t>
            </a:r>
          </a:p>
          <a:p>
            <a:pPr lvl="1"/>
            <a:r>
              <a:rPr lang="en-US" sz="2000" dirty="0"/>
              <a:t>$40,272.96/yr </a:t>
            </a:r>
          </a:p>
          <a:p>
            <a:r>
              <a:rPr lang="en-US" sz="2000" dirty="0"/>
              <a:t>Gwinnett County  </a:t>
            </a:r>
          </a:p>
          <a:p>
            <a:pPr lvl="1"/>
            <a:r>
              <a:rPr lang="en-US" sz="2000" dirty="0"/>
              <a:t>$39,633/yr </a:t>
            </a:r>
          </a:p>
          <a:p>
            <a:r>
              <a:rPr lang="en-US" sz="2000" dirty="0"/>
              <a:t>Henry County  </a:t>
            </a:r>
          </a:p>
          <a:p>
            <a:pPr lvl="1"/>
            <a:r>
              <a:rPr lang="en-US" sz="2000" dirty="0"/>
              <a:t>$39,403</a:t>
            </a:r>
          </a:p>
          <a:p>
            <a:r>
              <a:rPr lang="en-US" sz="2000" dirty="0" err="1"/>
              <a:t>Dekalb</a:t>
            </a:r>
            <a:r>
              <a:rPr lang="en-US" sz="2000" dirty="0"/>
              <a:t> County </a:t>
            </a:r>
          </a:p>
          <a:p>
            <a:pPr lvl="1"/>
            <a:r>
              <a:rPr lang="en-US" sz="2000" dirty="0"/>
              <a:t>$38,151/yr </a:t>
            </a:r>
          </a:p>
          <a:p>
            <a:pPr marL="0" indent="0">
              <a:buNone/>
            </a:pPr>
            <a:endParaRPr lang="en-US" sz="1600" dirty="0"/>
          </a:p>
          <a:p>
            <a:pPr marL="57150" indent="0">
              <a:buNone/>
            </a:pPr>
            <a:endParaRPr lang="en-US" sz="2000" dirty="0"/>
          </a:p>
          <a:p>
            <a:pPr marL="400050" lvl="1" indent="0">
              <a:buNone/>
            </a:pPr>
            <a:endParaRPr lang="en-US" sz="1400" dirty="0"/>
          </a:p>
          <a:p>
            <a:pPr lvl="1"/>
            <a:endParaRPr lang="en-US" dirty="0"/>
          </a:p>
        </p:txBody>
      </p:sp>
      <p:sp>
        <p:nvSpPr>
          <p:cNvPr id="5" name="Text Placeholder 4"/>
          <p:cNvSpPr>
            <a:spLocks noGrp="1"/>
          </p:cNvSpPr>
          <p:nvPr>
            <p:ph type="body" sz="quarter" idx="3"/>
          </p:nvPr>
        </p:nvSpPr>
        <p:spPr/>
        <p:txBody>
          <a:bodyPr/>
          <a:lstStyle/>
          <a:p>
            <a:r>
              <a:rPr lang="en-US" dirty="0"/>
              <a:t>ITP</a:t>
            </a:r>
          </a:p>
        </p:txBody>
      </p:sp>
      <p:sp>
        <p:nvSpPr>
          <p:cNvPr id="6" name="Content Placeholder 5"/>
          <p:cNvSpPr>
            <a:spLocks noGrp="1"/>
          </p:cNvSpPr>
          <p:nvPr>
            <p:ph sz="quarter" idx="4"/>
          </p:nvPr>
        </p:nvSpPr>
        <p:spPr/>
        <p:txBody>
          <a:bodyPr vert="horz" lIns="91440" tIns="45720" rIns="91440" bIns="45720" rtlCol="0" anchor="t">
            <a:normAutofit/>
          </a:bodyPr>
          <a:lstStyle/>
          <a:p>
            <a:r>
              <a:rPr lang="en-US" sz="2400" dirty="0"/>
              <a:t>Atlanta </a:t>
            </a:r>
          </a:p>
          <a:p>
            <a:pPr lvl="1"/>
            <a:r>
              <a:rPr lang="en-US" sz="2400" dirty="0"/>
              <a:t>Starting Salary = $35,255.25</a:t>
            </a:r>
          </a:p>
          <a:p>
            <a:pPr lvl="1"/>
            <a:endParaRPr lang="en-US" dirty="0"/>
          </a:p>
        </p:txBody>
      </p:sp>
    </p:spTree>
    <p:extLst>
      <p:ext uri="{BB962C8B-B14F-4D97-AF65-F5344CB8AC3E}">
        <p14:creationId xmlns:p14="http://schemas.microsoft.com/office/powerpoint/2010/main" val="10475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 calcmode="lin" valueType="num">
                                      <p:cBhvr additive="base">
                                        <p:cTn id="5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Metro Atlanta Firefighter Job Postings</a:t>
            </a:r>
            <a:endParaRPr lang="en-US" dirty="0">
              <a:solidFill>
                <a:srgbClr val="EBEBEB"/>
              </a:solidFill>
              <a:latin typeface="Century Gothic"/>
            </a:endParaRPr>
          </a:p>
        </p:txBody>
      </p:sp>
      <p:pic>
        <p:nvPicPr>
          <p:cNvPr id="3" name="Picture 3" descr="photo8.PNG"/>
          <p:cNvPicPr>
            <a:picLocks noChangeAspect="1"/>
          </p:cNvPicPr>
          <p:nvPr/>
        </p:nvPicPr>
        <p:blipFill rotWithShape="1">
          <a:blip r:embed="rId3"/>
          <a:srcRect l="1979" t="2980" r="3260"/>
          <a:stretch/>
        </p:blipFill>
        <p:spPr>
          <a:xfrm>
            <a:off x="5600330" y="1790700"/>
            <a:ext cx="6583855" cy="4956175"/>
          </a:xfrm>
          <a:prstGeom prst="rect">
            <a:avLst/>
          </a:prstGeom>
        </p:spPr>
      </p:pic>
      <p:pic>
        <p:nvPicPr>
          <p:cNvPr id="5" name="Picture 5" descr="photo9.PNG"/>
          <p:cNvPicPr>
            <a:picLocks noChangeAspect="1"/>
          </p:cNvPicPr>
          <p:nvPr/>
        </p:nvPicPr>
        <p:blipFill>
          <a:blip r:embed="rId4"/>
          <a:stretch>
            <a:fillRect/>
          </a:stretch>
        </p:blipFill>
        <p:spPr>
          <a:xfrm>
            <a:off x="-104775" y="1790700"/>
            <a:ext cx="5705105" cy="5119688"/>
          </a:xfrm>
          <a:prstGeom prst="rect">
            <a:avLst/>
          </a:prstGeom>
        </p:spPr>
      </p:pic>
      <p:sp>
        <p:nvSpPr>
          <p:cNvPr id="4" name="Line Callout 1 3"/>
          <p:cNvSpPr/>
          <p:nvPr/>
        </p:nvSpPr>
        <p:spPr>
          <a:xfrm>
            <a:off x="1867436" y="2408349"/>
            <a:ext cx="2331076" cy="162273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Starting Salary</a:t>
            </a:r>
          </a:p>
          <a:p>
            <a:pPr algn="ctr"/>
            <a:r>
              <a:rPr lang="en-US" sz="1600" dirty="0" smtClean="0">
                <a:solidFill>
                  <a:schemeClr val="bg1"/>
                </a:solidFill>
              </a:rPr>
              <a:t>$36,555 – Fire Recruit</a:t>
            </a:r>
          </a:p>
          <a:p>
            <a:pPr algn="ctr"/>
            <a:r>
              <a:rPr lang="en-US" sz="1600" dirty="0" smtClean="0">
                <a:solidFill>
                  <a:schemeClr val="bg1"/>
                </a:solidFill>
              </a:rPr>
              <a:t>$38,151 - Firefighter</a:t>
            </a:r>
            <a:endParaRPr lang="en-US" sz="1600" dirty="0">
              <a:solidFill>
                <a:schemeClr val="bg1"/>
              </a:solidFill>
            </a:endParaRPr>
          </a:p>
        </p:txBody>
      </p:sp>
      <p:sp>
        <p:nvSpPr>
          <p:cNvPr id="8" name="Line Callout 1 7"/>
          <p:cNvSpPr/>
          <p:nvPr/>
        </p:nvSpPr>
        <p:spPr>
          <a:xfrm>
            <a:off x="9152731" y="2975020"/>
            <a:ext cx="3031454" cy="162273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Starting Salary:</a:t>
            </a:r>
          </a:p>
          <a:p>
            <a:pPr algn="ctr"/>
            <a:endParaRPr lang="en-US" dirty="0">
              <a:solidFill>
                <a:schemeClr val="bg1"/>
              </a:solidFill>
            </a:endParaRPr>
          </a:p>
          <a:p>
            <a:pPr algn="ctr"/>
            <a:r>
              <a:rPr lang="en-US" dirty="0" smtClean="0">
                <a:solidFill>
                  <a:schemeClr val="bg1"/>
                </a:solidFill>
              </a:rPr>
              <a:t>$32,132.79 Recruit</a:t>
            </a:r>
          </a:p>
          <a:p>
            <a:pPr algn="ctr"/>
            <a:r>
              <a:rPr lang="en-US" dirty="0" smtClean="0">
                <a:solidFill>
                  <a:schemeClr val="bg1"/>
                </a:solidFill>
              </a:rPr>
              <a:t>$35,255.25 Firefighter</a:t>
            </a:r>
            <a:endParaRPr lang="en-US" dirty="0">
              <a:solidFill>
                <a:schemeClr val="bg1"/>
              </a:solidFill>
            </a:endParaRPr>
          </a:p>
        </p:txBody>
      </p:sp>
    </p:spTree>
    <p:extLst>
      <p:ext uri="{BB962C8B-B14F-4D97-AF65-F5344CB8AC3E}">
        <p14:creationId xmlns:p14="http://schemas.microsoft.com/office/powerpoint/2010/main" val="65706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Firefighter Rank Tier Program</a:t>
            </a:r>
          </a:p>
        </p:txBody>
      </p:sp>
      <p:graphicFrame>
        <p:nvGraphicFramePr>
          <p:cNvPr id="6" name="Table 6"/>
          <p:cNvGraphicFramePr>
            <a:graphicFrameLocks noGrp="1"/>
          </p:cNvGraphicFramePr>
          <p:nvPr>
            <p:ph idx="1"/>
            <p:extLst>
              <p:ext uri="{D42A27DB-BD31-4B8C-83A1-F6EECF244321}">
                <p14:modId xmlns:p14="http://schemas.microsoft.com/office/powerpoint/2010/main" val="1441185438"/>
              </p:ext>
            </p:extLst>
          </p:nvPr>
        </p:nvGraphicFramePr>
        <p:xfrm>
          <a:off x="1103313" y="2052638"/>
          <a:ext cx="9297975" cy="1483360"/>
        </p:xfrm>
        <a:graphic>
          <a:graphicData uri="http://schemas.openxmlformats.org/drawingml/2006/table">
            <a:tbl>
              <a:tblPr firstRow="1" bandRow="1">
                <a:tableStyleId>{5C22544A-7EE6-4342-B048-85BDC9FD1C3A}</a:tableStyleId>
              </a:tblPr>
              <a:tblGrid>
                <a:gridCol w="3099325">
                  <a:extLst>
                    <a:ext uri="{9D8B030D-6E8A-4147-A177-3AD203B41FA5}">
                      <a16:colId xmlns:a16="http://schemas.microsoft.com/office/drawing/2014/main" xmlns="" val="3666414449"/>
                    </a:ext>
                  </a:extLst>
                </a:gridCol>
                <a:gridCol w="3099325">
                  <a:extLst>
                    <a:ext uri="{9D8B030D-6E8A-4147-A177-3AD203B41FA5}">
                      <a16:colId xmlns:a16="http://schemas.microsoft.com/office/drawing/2014/main" xmlns="" val="1907455297"/>
                    </a:ext>
                  </a:extLst>
                </a:gridCol>
                <a:gridCol w="3099325">
                  <a:extLst>
                    <a:ext uri="{9D8B030D-6E8A-4147-A177-3AD203B41FA5}">
                      <a16:colId xmlns:a16="http://schemas.microsoft.com/office/drawing/2014/main" xmlns="" val="1622412504"/>
                    </a:ext>
                  </a:extLst>
                </a:gridCol>
              </a:tblGrid>
              <a:tr h="370840">
                <a:tc>
                  <a:txBody>
                    <a:bodyPr/>
                    <a:lstStyle/>
                    <a:p>
                      <a:endParaRPr lang="en-US"/>
                    </a:p>
                  </a:txBody>
                  <a:tcPr/>
                </a:tc>
                <a:tc>
                  <a:txBody>
                    <a:bodyPr/>
                    <a:lstStyle/>
                    <a:p>
                      <a:r>
                        <a:rPr lang="en-US" dirty="0"/>
                        <a:t>Time in Service (months)</a:t>
                      </a:r>
                    </a:p>
                  </a:txBody>
                  <a:tcPr/>
                </a:tc>
                <a:tc>
                  <a:txBody>
                    <a:bodyPr/>
                    <a:lstStyle/>
                    <a:p>
                      <a:r>
                        <a:rPr lang="en-US" dirty="0"/>
                        <a:t>Annual Salary</a:t>
                      </a:r>
                    </a:p>
                  </a:txBody>
                  <a:tcPr/>
                </a:tc>
                <a:extLst>
                  <a:ext uri="{0D108BD9-81ED-4DB2-BD59-A6C34878D82A}">
                    <a16:rowId xmlns:a16="http://schemas.microsoft.com/office/drawing/2014/main" xmlns="" val="2065847325"/>
                  </a:ext>
                </a:extLst>
              </a:tr>
              <a:tr h="370840">
                <a:tc>
                  <a:txBody>
                    <a:bodyPr/>
                    <a:lstStyle/>
                    <a:p>
                      <a:r>
                        <a:rPr lang="en-US" dirty="0"/>
                        <a:t>Tier 1</a:t>
                      </a:r>
                    </a:p>
                  </a:txBody>
                  <a:tcPr/>
                </a:tc>
                <a:tc>
                  <a:txBody>
                    <a:bodyPr/>
                    <a:lstStyle/>
                    <a:p>
                      <a:r>
                        <a:rPr lang="en-US" dirty="0"/>
                        <a:t>0 –60</a:t>
                      </a:r>
                    </a:p>
                  </a:txBody>
                  <a:tcPr/>
                </a:tc>
                <a:tc>
                  <a:txBody>
                    <a:bodyPr/>
                    <a:lstStyle/>
                    <a:p>
                      <a:r>
                        <a:rPr lang="en-US" dirty="0"/>
                        <a:t>$41,132.23</a:t>
                      </a:r>
                    </a:p>
                  </a:txBody>
                  <a:tcPr/>
                </a:tc>
                <a:extLst>
                  <a:ext uri="{0D108BD9-81ED-4DB2-BD59-A6C34878D82A}">
                    <a16:rowId xmlns:a16="http://schemas.microsoft.com/office/drawing/2014/main" xmlns="" val="2321343445"/>
                  </a:ext>
                </a:extLst>
              </a:tr>
              <a:tr h="370840">
                <a:tc>
                  <a:txBody>
                    <a:bodyPr/>
                    <a:lstStyle/>
                    <a:p>
                      <a:r>
                        <a:rPr lang="en-US" dirty="0"/>
                        <a:t>Tier 2</a:t>
                      </a:r>
                    </a:p>
                  </a:txBody>
                  <a:tcPr/>
                </a:tc>
                <a:tc>
                  <a:txBody>
                    <a:bodyPr/>
                    <a:lstStyle/>
                    <a:p>
                      <a:r>
                        <a:rPr lang="en-US" dirty="0"/>
                        <a:t>60- 120</a:t>
                      </a:r>
                    </a:p>
                  </a:txBody>
                  <a:tcPr/>
                </a:tc>
                <a:tc>
                  <a:txBody>
                    <a:bodyPr/>
                    <a:lstStyle/>
                    <a:p>
                      <a:r>
                        <a:rPr lang="en-US" dirty="0"/>
                        <a:t>$44,061.87</a:t>
                      </a:r>
                    </a:p>
                  </a:txBody>
                  <a:tcPr/>
                </a:tc>
                <a:extLst>
                  <a:ext uri="{0D108BD9-81ED-4DB2-BD59-A6C34878D82A}">
                    <a16:rowId xmlns:a16="http://schemas.microsoft.com/office/drawing/2014/main" xmlns="" val="1991164620"/>
                  </a:ext>
                </a:extLst>
              </a:tr>
              <a:tr h="370840">
                <a:tc>
                  <a:txBody>
                    <a:bodyPr/>
                    <a:lstStyle/>
                    <a:p>
                      <a:r>
                        <a:rPr lang="en-US" dirty="0"/>
                        <a:t>Tier 3</a:t>
                      </a:r>
                    </a:p>
                  </a:txBody>
                  <a:tcPr/>
                </a:tc>
                <a:tc>
                  <a:txBody>
                    <a:bodyPr/>
                    <a:lstStyle/>
                    <a:p>
                      <a:r>
                        <a:rPr lang="en-US" dirty="0"/>
                        <a:t>120 + </a:t>
                      </a:r>
                    </a:p>
                  </a:txBody>
                  <a:tcPr/>
                </a:tc>
                <a:tc>
                  <a:txBody>
                    <a:bodyPr/>
                    <a:lstStyle/>
                    <a:p>
                      <a:r>
                        <a:rPr lang="en-US" dirty="0"/>
                        <a:t>$47,200.18</a:t>
                      </a:r>
                    </a:p>
                  </a:txBody>
                  <a:tcPr/>
                </a:tc>
                <a:extLst>
                  <a:ext uri="{0D108BD9-81ED-4DB2-BD59-A6C34878D82A}">
                    <a16:rowId xmlns:a16="http://schemas.microsoft.com/office/drawing/2014/main" xmlns="" val="4238708326"/>
                  </a:ext>
                </a:extLst>
              </a:tr>
            </a:tbl>
          </a:graphicData>
        </a:graphic>
      </p:graphicFrame>
      <p:sp>
        <p:nvSpPr>
          <p:cNvPr id="8" name="TextBox 7"/>
          <p:cNvSpPr txBox="1"/>
          <p:nvPr/>
        </p:nvSpPr>
        <p:spPr>
          <a:xfrm>
            <a:off x="1047750" y="3886200"/>
            <a:ext cx="9351823"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3.5% increase for FF with current salary above tier and without time in service.</a:t>
            </a:r>
          </a:p>
        </p:txBody>
      </p:sp>
    </p:spTree>
    <p:extLst>
      <p:ext uri="{BB962C8B-B14F-4D97-AF65-F5344CB8AC3E}">
        <p14:creationId xmlns:p14="http://schemas.microsoft.com/office/powerpoint/2010/main" val="24472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Light"/>
              </a:rPr>
              <a:t>Estimated Expense of FF Rank Tier Program</a:t>
            </a:r>
          </a:p>
        </p:txBody>
      </p:sp>
      <p:graphicFrame>
        <p:nvGraphicFramePr>
          <p:cNvPr id="4" name="Table 4"/>
          <p:cNvGraphicFramePr>
            <a:graphicFrameLocks noGrp="1"/>
          </p:cNvGraphicFramePr>
          <p:nvPr>
            <p:ph idx="1"/>
            <p:extLst>
              <p:ext uri="{D42A27DB-BD31-4B8C-83A1-F6EECF244321}">
                <p14:modId xmlns:p14="http://schemas.microsoft.com/office/powerpoint/2010/main" val="2830192717"/>
              </p:ext>
            </p:extLst>
          </p:nvPr>
        </p:nvGraphicFramePr>
        <p:xfrm>
          <a:off x="805132" y="1940943"/>
          <a:ext cx="10373621" cy="2595878"/>
        </p:xfrm>
        <a:graphic>
          <a:graphicData uri="http://schemas.openxmlformats.org/drawingml/2006/table">
            <a:tbl>
              <a:tblPr firstRow="1" bandRow="1">
                <a:tableStyleId>{5C22544A-7EE6-4342-B048-85BDC9FD1C3A}</a:tableStyleId>
              </a:tblPr>
              <a:tblGrid>
                <a:gridCol w="808179">
                  <a:extLst>
                    <a:ext uri="{9D8B030D-6E8A-4147-A177-3AD203B41FA5}">
                      <a16:colId xmlns:a16="http://schemas.microsoft.com/office/drawing/2014/main" xmlns="" val="2599946304"/>
                    </a:ext>
                  </a:extLst>
                </a:gridCol>
                <a:gridCol w="1835977">
                  <a:extLst>
                    <a:ext uri="{9D8B030D-6E8A-4147-A177-3AD203B41FA5}">
                      <a16:colId xmlns:a16="http://schemas.microsoft.com/office/drawing/2014/main" xmlns="" val="4266050775"/>
                    </a:ext>
                  </a:extLst>
                </a:gridCol>
                <a:gridCol w="1904999">
                  <a:extLst>
                    <a:ext uri="{9D8B030D-6E8A-4147-A177-3AD203B41FA5}">
                      <a16:colId xmlns:a16="http://schemas.microsoft.com/office/drawing/2014/main" xmlns="" val="3004312221"/>
                    </a:ext>
                  </a:extLst>
                </a:gridCol>
                <a:gridCol w="2828925">
                  <a:extLst>
                    <a:ext uri="{9D8B030D-6E8A-4147-A177-3AD203B41FA5}">
                      <a16:colId xmlns:a16="http://schemas.microsoft.com/office/drawing/2014/main" xmlns="" val="1594092408"/>
                    </a:ext>
                  </a:extLst>
                </a:gridCol>
                <a:gridCol w="2995541">
                  <a:extLst>
                    <a:ext uri="{9D8B030D-6E8A-4147-A177-3AD203B41FA5}">
                      <a16:colId xmlns:a16="http://schemas.microsoft.com/office/drawing/2014/main" xmlns="" val="2957675952"/>
                    </a:ext>
                  </a:extLst>
                </a:gridCol>
              </a:tblGrid>
              <a:tr h="370840">
                <a:tc>
                  <a:txBody>
                    <a:bodyPr/>
                    <a:lstStyle/>
                    <a:p>
                      <a:pPr algn="just"/>
                      <a:endParaRPr lang="en-US" dirty="0"/>
                    </a:p>
                  </a:txBody>
                  <a:tcPr marL="77801" marR="77801"/>
                </a:tc>
                <a:tc>
                  <a:txBody>
                    <a:bodyPr/>
                    <a:lstStyle/>
                    <a:p>
                      <a:pPr algn="just"/>
                      <a:r>
                        <a:rPr lang="en-US" dirty="0"/>
                        <a:t>Total  Members</a:t>
                      </a:r>
                    </a:p>
                  </a:txBody>
                  <a:tcPr marL="77801" marR="77801"/>
                </a:tc>
                <a:tc>
                  <a:txBody>
                    <a:bodyPr/>
                    <a:lstStyle/>
                    <a:p>
                      <a:pPr algn="just"/>
                      <a:r>
                        <a:rPr lang="en-US" dirty="0"/>
                        <a:t>Current salary</a:t>
                      </a:r>
                    </a:p>
                  </a:txBody>
                  <a:tcPr marL="77801" marR="77801"/>
                </a:tc>
                <a:tc>
                  <a:txBody>
                    <a:bodyPr/>
                    <a:lstStyle/>
                    <a:p>
                      <a:pPr algn="just"/>
                      <a:r>
                        <a:rPr lang="en-US" dirty="0"/>
                        <a:t>Proposed Expense</a:t>
                      </a:r>
                    </a:p>
                  </a:txBody>
                  <a:tcPr marL="77801" marR="77801"/>
                </a:tc>
                <a:tc>
                  <a:txBody>
                    <a:bodyPr/>
                    <a:lstStyle/>
                    <a:p>
                      <a:pPr algn="just"/>
                      <a:r>
                        <a:rPr lang="en-US" dirty="0"/>
                        <a:t>Proposed New Salary</a:t>
                      </a:r>
                    </a:p>
                  </a:txBody>
                  <a:tcPr marL="77801" marR="77801"/>
                </a:tc>
                <a:extLst>
                  <a:ext uri="{0D108BD9-81ED-4DB2-BD59-A6C34878D82A}">
                    <a16:rowId xmlns:a16="http://schemas.microsoft.com/office/drawing/2014/main" xmlns="" val="2241190414"/>
                  </a:ext>
                </a:extLst>
              </a:tr>
              <a:tr h="370840">
                <a:tc>
                  <a:txBody>
                    <a:bodyPr/>
                    <a:lstStyle/>
                    <a:p>
                      <a:pPr algn="just"/>
                      <a:r>
                        <a:rPr lang="en-US" dirty="0"/>
                        <a:t>Tier 1</a:t>
                      </a:r>
                    </a:p>
                  </a:txBody>
                  <a:tcPr marL="77801" marR="77801"/>
                </a:tc>
                <a:tc>
                  <a:txBody>
                    <a:bodyPr/>
                    <a:lstStyle/>
                    <a:p>
                      <a:pPr algn="just"/>
                      <a:r>
                        <a:rPr lang="en-US" dirty="0"/>
                        <a:t>165</a:t>
                      </a:r>
                    </a:p>
                  </a:txBody>
                  <a:tcPr marL="77801" marR="77801"/>
                </a:tc>
                <a:tc>
                  <a:txBody>
                    <a:bodyPr/>
                    <a:lstStyle/>
                    <a:p>
                      <a:pPr algn="just"/>
                      <a:r>
                        <a:rPr lang="en-US" dirty="0"/>
                        <a:t>$5,984,680.57</a:t>
                      </a:r>
                    </a:p>
                  </a:txBody>
                  <a:tcPr marL="77801" marR="77801"/>
                </a:tc>
                <a:tc>
                  <a:txBody>
                    <a:bodyPr/>
                    <a:lstStyle/>
                    <a:p>
                      <a:pPr algn="just"/>
                      <a:r>
                        <a:rPr lang="en-US" dirty="0"/>
                        <a:t>$514,211.77</a:t>
                      </a:r>
                    </a:p>
                  </a:txBody>
                  <a:tcPr marL="77801" marR="77801"/>
                </a:tc>
                <a:tc>
                  <a:txBody>
                    <a:bodyPr/>
                    <a:lstStyle/>
                    <a:p>
                      <a:pPr algn="just"/>
                      <a:r>
                        <a:rPr lang="en-US" dirty="0"/>
                        <a:t>$6,498,892.34</a:t>
                      </a:r>
                    </a:p>
                  </a:txBody>
                  <a:tcPr marL="77801" marR="77801"/>
                </a:tc>
                <a:extLst>
                  <a:ext uri="{0D108BD9-81ED-4DB2-BD59-A6C34878D82A}">
                    <a16:rowId xmlns:a16="http://schemas.microsoft.com/office/drawing/2014/main" xmlns="" val="3739521311"/>
                  </a:ext>
                </a:extLst>
              </a:tr>
              <a:tr h="370840">
                <a:tc>
                  <a:txBody>
                    <a:bodyPr/>
                    <a:lstStyle/>
                    <a:p>
                      <a:pPr algn="just"/>
                      <a:r>
                        <a:rPr lang="en-US" dirty="0"/>
                        <a:t>Tier 2</a:t>
                      </a:r>
                    </a:p>
                  </a:txBody>
                  <a:tcPr marL="77801" marR="77801"/>
                </a:tc>
                <a:tc>
                  <a:txBody>
                    <a:bodyPr/>
                    <a:lstStyle/>
                    <a:p>
                      <a:pPr algn="just"/>
                      <a:r>
                        <a:rPr lang="en-US" dirty="0"/>
                        <a:t>141</a:t>
                      </a:r>
                    </a:p>
                  </a:txBody>
                  <a:tcPr marL="77801" marR="77801"/>
                </a:tc>
                <a:tc>
                  <a:txBody>
                    <a:bodyPr/>
                    <a:lstStyle/>
                    <a:p>
                      <a:pPr algn="just"/>
                      <a:r>
                        <a:rPr lang="en-US" dirty="0"/>
                        <a:t>$5,290,754.61</a:t>
                      </a:r>
                    </a:p>
                  </a:txBody>
                  <a:tcPr marL="77801" marR="77801"/>
                </a:tc>
                <a:tc>
                  <a:txBody>
                    <a:bodyPr/>
                    <a:lstStyle/>
                    <a:p>
                      <a:pPr algn="just"/>
                      <a:r>
                        <a:rPr lang="en-US" dirty="0"/>
                        <a:t>$936,660.07</a:t>
                      </a:r>
                    </a:p>
                  </a:txBody>
                  <a:tcPr marL="77801" marR="77801"/>
                </a:tc>
                <a:tc>
                  <a:txBody>
                    <a:bodyPr/>
                    <a:lstStyle/>
                    <a:p>
                      <a:pPr algn="just"/>
                      <a:r>
                        <a:rPr lang="en-US" dirty="0"/>
                        <a:t>$6,227,414.68</a:t>
                      </a:r>
                    </a:p>
                  </a:txBody>
                  <a:tcPr marL="77801" marR="77801"/>
                </a:tc>
                <a:extLst>
                  <a:ext uri="{0D108BD9-81ED-4DB2-BD59-A6C34878D82A}">
                    <a16:rowId xmlns:a16="http://schemas.microsoft.com/office/drawing/2014/main" xmlns="" val="1799601758"/>
                  </a:ext>
                </a:extLst>
              </a:tr>
              <a:tr h="370840">
                <a:tc>
                  <a:txBody>
                    <a:bodyPr/>
                    <a:lstStyle/>
                    <a:p>
                      <a:pPr algn="just"/>
                      <a:r>
                        <a:rPr lang="en-US" dirty="0"/>
                        <a:t>Tier 3</a:t>
                      </a:r>
                    </a:p>
                  </a:txBody>
                  <a:tcPr marL="77801" marR="77801"/>
                </a:tc>
                <a:tc>
                  <a:txBody>
                    <a:bodyPr/>
                    <a:lstStyle/>
                    <a:p>
                      <a:pPr algn="just"/>
                      <a:r>
                        <a:rPr lang="en-US" dirty="0"/>
                        <a:t>73</a:t>
                      </a:r>
                    </a:p>
                  </a:txBody>
                  <a:tcPr marL="77801" marR="77801"/>
                </a:tc>
                <a:tc>
                  <a:txBody>
                    <a:bodyPr/>
                    <a:lstStyle/>
                    <a:p>
                      <a:pPr algn="just"/>
                      <a:r>
                        <a:rPr lang="en-US" dirty="0"/>
                        <a:t>$3,108,379.03</a:t>
                      </a:r>
                    </a:p>
                  </a:txBody>
                  <a:tcPr marL="77801" marR="77801"/>
                </a:tc>
                <a:tc>
                  <a:txBody>
                    <a:bodyPr/>
                    <a:lstStyle/>
                    <a:p>
                      <a:pPr algn="just"/>
                      <a:r>
                        <a:rPr lang="en-US" dirty="0"/>
                        <a:t>$429,215.97</a:t>
                      </a:r>
                    </a:p>
                  </a:txBody>
                  <a:tcPr marL="77801" marR="77801"/>
                </a:tc>
                <a:tc>
                  <a:txBody>
                    <a:bodyPr/>
                    <a:lstStyle/>
                    <a:p>
                      <a:pPr algn="just"/>
                      <a:r>
                        <a:rPr lang="en-US" dirty="0"/>
                        <a:t>$3,537,595.00</a:t>
                      </a:r>
                    </a:p>
                  </a:txBody>
                  <a:tcPr marL="77801" marR="77801"/>
                </a:tc>
                <a:extLst>
                  <a:ext uri="{0D108BD9-81ED-4DB2-BD59-A6C34878D82A}">
                    <a16:rowId xmlns:a16="http://schemas.microsoft.com/office/drawing/2014/main" xmlns="" val="171619660"/>
                  </a:ext>
                </a:extLst>
              </a:tr>
              <a:tr h="370839">
                <a:tc>
                  <a:txBody>
                    <a:bodyPr/>
                    <a:lstStyle/>
                    <a:p>
                      <a:pPr algn="just"/>
                      <a:endParaRPr lang="en-US" dirty="0"/>
                    </a:p>
                  </a:txBody>
                  <a:tcPr marL="77801" marR="77801"/>
                </a:tc>
                <a:tc>
                  <a:txBody>
                    <a:bodyPr/>
                    <a:lstStyle/>
                    <a:p>
                      <a:pPr algn="just"/>
                      <a:endParaRPr lang="en-US" dirty="0"/>
                    </a:p>
                  </a:txBody>
                  <a:tcPr marL="77801" marR="77801"/>
                </a:tc>
                <a:tc>
                  <a:txBody>
                    <a:bodyPr/>
                    <a:lstStyle/>
                    <a:p>
                      <a:pPr algn="just"/>
                      <a:endParaRPr lang="en-US" dirty="0"/>
                    </a:p>
                  </a:txBody>
                  <a:tcPr marL="77801" marR="77801"/>
                </a:tc>
                <a:tc>
                  <a:txBody>
                    <a:bodyPr/>
                    <a:lstStyle/>
                    <a:p>
                      <a:pPr algn="just"/>
                      <a:endParaRPr lang="en-US" dirty="0"/>
                    </a:p>
                  </a:txBody>
                  <a:tcPr marL="77801" marR="77801"/>
                </a:tc>
                <a:tc>
                  <a:txBody>
                    <a:bodyPr/>
                    <a:lstStyle/>
                    <a:p>
                      <a:pPr algn="just"/>
                      <a:endParaRPr lang="en-US" dirty="0"/>
                    </a:p>
                  </a:txBody>
                  <a:tcPr marL="77801" marR="77801"/>
                </a:tc>
                <a:extLst>
                  <a:ext uri="{0D108BD9-81ED-4DB2-BD59-A6C34878D82A}">
                    <a16:rowId xmlns:a16="http://schemas.microsoft.com/office/drawing/2014/main" xmlns="" val="3844055945"/>
                  </a:ext>
                </a:extLst>
              </a:tr>
              <a:tr h="370840">
                <a:tc>
                  <a:txBody>
                    <a:bodyPr/>
                    <a:lstStyle/>
                    <a:p>
                      <a:pPr algn="just"/>
                      <a:endParaRPr lang="en-US"/>
                    </a:p>
                  </a:txBody>
                  <a:tcPr marL="77801" marR="77801"/>
                </a:tc>
                <a:tc>
                  <a:txBody>
                    <a:bodyPr/>
                    <a:lstStyle/>
                    <a:p>
                      <a:pPr algn="just"/>
                      <a:r>
                        <a:rPr lang="en-US" dirty="0"/>
                        <a:t>379</a:t>
                      </a:r>
                    </a:p>
                  </a:txBody>
                  <a:tcPr marL="77801" marR="77801"/>
                </a:tc>
                <a:tc>
                  <a:txBody>
                    <a:bodyPr/>
                    <a:lstStyle/>
                    <a:p>
                      <a:pPr algn="just"/>
                      <a:r>
                        <a:rPr lang="en-US" dirty="0"/>
                        <a:t>$14,383,814.20</a:t>
                      </a:r>
                    </a:p>
                  </a:txBody>
                  <a:tcPr marL="77801" marR="77801"/>
                </a:tc>
                <a:tc>
                  <a:txBody>
                    <a:bodyPr/>
                    <a:lstStyle/>
                    <a:p>
                      <a:pPr algn="just"/>
                      <a:r>
                        <a:rPr lang="en-US" dirty="0"/>
                        <a:t>$1,880,087.81</a:t>
                      </a:r>
                    </a:p>
                  </a:txBody>
                  <a:tcPr marL="77801" marR="77801"/>
                </a:tc>
                <a:tc>
                  <a:txBody>
                    <a:bodyPr/>
                    <a:lstStyle/>
                    <a:p>
                      <a:pPr algn="just"/>
                      <a:r>
                        <a:rPr lang="en-US" dirty="0"/>
                        <a:t>$16,263,902.00</a:t>
                      </a:r>
                    </a:p>
                  </a:txBody>
                  <a:tcPr marL="77801" marR="77801"/>
                </a:tc>
                <a:extLst>
                  <a:ext uri="{0D108BD9-81ED-4DB2-BD59-A6C34878D82A}">
                    <a16:rowId xmlns:a16="http://schemas.microsoft.com/office/drawing/2014/main" xmlns="" val="76277207"/>
                  </a:ext>
                </a:extLst>
              </a:tr>
              <a:tr h="370839">
                <a:tc>
                  <a:txBody>
                    <a:bodyPr/>
                    <a:lstStyle/>
                    <a:p>
                      <a:pPr algn="just"/>
                      <a:endParaRPr lang="en-US" dirty="0"/>
                    </a:p>
                  </a:txBody>
                  <a:tcPr marL="77801" marR="77801"/>
                </a:tc>
                <a:tc>
                  <a:txBody>
                    <a:bodyPr/>
                    <a:lstStyle/>
                    <a:p>
                      <a:pPr algn="just"/>
                      <a:endParaRPr lang="en-US" dirty="0"/>
                    </a:p>
                  </a:txBody>
                  <a:tcPr marL="77801" marR="77801"/>
                </a:tc>
                <a:tc>
                  <a:txBody>
                    <a:bodyPr/>
                    <a:lstStyle/>
                    <a:p>
                      <a:pPr algn="just"/>
                      <a:endParaRPr lang="en-US" dirty="0"/>
                    </a:p>
                  </a:txBody>
                  <a:tcPr marL="77801" marR="77801"/>
                </a:tc>
                <a:tc>
                  <a:txBody>
                    <a:bodyPr/>
                    <a:lstStyle/>
                    <a:p>
                      <a:pPr algn="just"/>
                      <a:endParaRPr lang="en-US" dirty="0"/>
                    </a:p>
                  </a:txBody>
                  <a:tcPr marL="77801" marR="77801"/>
                </a:tc>
                <a:tc>
                  <a:txBody>
                    <a:bodyPr/>
                    <a:lstStyle/>
                    <a:p>
                      <a:pPr algn="just"/>
                      <a:endParaRPr lang="en-US" dirty="0"/>
                    </a:p>
                  </a:txBody>
                  <a:tcPr marL="77801" marR="77801"/>
                </a:tc>
                <a:extLst>
                  <a:ext uri="{0D108BD9-81ED-4DB2-BD59-A6C34878D82A}">
                    <a16:rowId xmlns:a16="http://schemas.microsoft.com/office/drawing/2014/main" xmlns="" val="280394474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20647375"/>
              </p:ext>
            </p:extLst>
          </p:nvPr>
        </p:nvGraphicFramePr>
        <p:xfrm>
          <a:off x="5447546" y="4624516"/>
          <a:ext cx="5731098" cy="1005840"/>
        </p:xfrm>
        <a:graphic>
          <a:graphicData uri="http://schemas.openxmlformats.org/drawingml/2006/table">
            <a:tbl>
              <a:tblPr firstRow="1" bandRow="1">
                <a:tableStyleId>{5C22544A-7EE6-4342-B048-85BDC9FD1C3A}</a:tableStyleId>
              </a:tblPr>
              <a:tblGrid>
                <a:gridCol w="2853441"/>
                <a:gridCol w="2877657"/>
              </a:tblGrid>
              <a:tr h="0">
                <a:tc>
                  <a:txBody>
                    <a:bodyPr/>
                    <a:lstStyle/>
                    <a:p>
                      <a:r>
                        <a:rPr lang="en-US" dirty="0" smtClean="0"/>
                        <a:t>+20% OT and Pension expense</a:t>
                      </a:r>
                      <a:endParaRPr lang="en-US" dirty="0"/>
                    </a:p>
                  </a:txBody>
                  <a:tcPr/>
                </a:tc>
                <a:tc>
                  <a:txBody>
                    <a:bodyPr/>
                    <a:lstStyle/>
                    <a:p>
                      <a:r>
                        <a:rPr lang="en-US" dirty="0" smtClean="0"/>
                        <a:t>$2,256,105.37</a:t>
                      </a:r>
                      <a:endParaRPr lang="en-US" dirty="0"/>
                    </a:p>
                  </a:txBody>
                  <a:tcPr/>
                </a:tc>
              </a:tr>
              <a:tr h="0">
                <a:tc>
                  <a:txBody>
                    <a:bodyPr/>
                    <a:lstStyle/>
                    <a:p>
                      <a:r>
                        <a:rPr lang="en-US" dirty="0" smtClean="0"/>
                        <a:t>Proposed Salary + 20%</a:t>
                      </a:r>
                      <a:endParaRPr lang="en-US" dirty="0"/>
                    </a:p>
                  </a:txBody>
                  <a:tcPr/>
                </a:tc>
                <a:tc>
                  <a:txBody>
                    <a:bodyPr/>
                    <a:lstStyle/>
                    <a:p>
                      <a:r>
                        <a:rPr lang="en-US" dirty="0" smtClean="0"/>
                        <a:t>$18,520,007.40</a:t>
                      </a:r>
                      <a:endParaRPr lang="en-US" dirty="0"/>
                    </a:p>
                  </a:txBody>
                  <a:tcPr/>
                </a:tc>
              </a:tr>
            </a:tbl>
          </a:graphicData>
        </a:graphic>
      </p:graphicFrame>
    </p:spTree>
    <p:extLst>
      <p:ext uri="{BB962C8B-B14F-4D97-AF65-F5344CB8AC3E}">
        <p14:creationId xmlns:p14="http://schemas.microsoft.com/office/powerpoint/2010/main" val="38991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Firefighter I, II, III Program</a:t>
            </a:r>
          </a:p>
        </p:txBody>
      </p:sp>
      <p:sp>
        <p:nvSpPr>
          <p:cNvPr id="3" name="Text Placeholder 2"/>
          <p:cNvSpPr>
            <a:spLocks noGrp="1"/>
          </p:cNvSpPr>
          <p:nvPr>
            <p:ph type="body" idx="1"/>
          </p:nvPr>
        </p:nvSpPr>
        <p:spPr/>
        <p:txBody>
          <a:bodyPr/>
          <a:lstStyle/>
          <a:p>
            <a:r>
              <a:rPr lang="en-US" dirty="0">
                <a:solidFill>
                  <a:srgbClr val="F5A408"/>
                </a:solidFill>
                <a:latin typeface="Century Gothic"/>
              </a:rPr>
              <a:t>Firefighter Development</a:t>
            </a:r>
          </a:p>
        </p:txBody>
      </p:sp>
      <p:sp>
        <p:nvSpPr>
          <p:cNvPr id="4" name="Content Placeholder 3"/>
          <p:cNvSpPr>
            <a:spLocks noGrp="1"/>
          </p:cNvSpPr>
          <p:nvPr>
            <p:ph sz="half" idx="2"/>
          </p:nvPr>
        </p:nvSpPr>
        <p:spPr/>
        <p:txBody>
          <a:bodyPr vert="horz" lIns="91440" tIns="45720" rIns="91440" bIns="45720" rtlCol="0" anchor="t">
            <a:normAutofit fontScale="77500" lnSpcReduction="20000"/>
          </a:bodyPr>
          <a:lstStyle/>
          <a:p>
            <a:r>
              <a:rPr lang="en-US" sz="2000" dirty="0"/>
              <a:t>Firefighter I </a:t>
            </a:r>
          </a:p>
          <a:p>
            <a:pPr lvl="1"/>
            <a:r>
              <a:rPr lang="en-US" sz="2000" dirty="0"/>
              <a:t>Extra Engine Driver --40 hours class </a:t>
            </a:r>
          </a:p>
          <a:p>
            <a:r>
              <a:rPr lang="en-US" dirty="0"/>
              <a:t>Firefighter II </a:t>
            </a:r>
          </a:p>
          <a:p>
            <a:pPr lvl="1"/>
            <a:r>
              <a:rPr lang="en-US" sz="1800" dirty="0"/>
              <a:t>Extra Engine Driver </a:t>
            </a:r>
          </a:p>
          <a:p>
            <a:pPr lvl="1"/>
            <a:r>
              <a:rPr lang="en-US" sz="1800" dirty="0"/>
              <a:t>Extra Truck Driver -- 40 hour class </a:t>
            </a:r>
          </a:p>
          <a:p>
            <a:pPr marL="457200" lvl="1" indent="0">
              <a:buNone/>
            </a:pPr>
            <a:r>
              <a:rPr lang="en-US" sz="1800" dirty="0"/>
              <a:t>OR</a:t>
            </a:r>
          </a:p>
          <a:p>
            <a:pPr lvl="1"/>
            <a:r>
              <a:rPr lang="en-US" sz="1800" dirty="0"/>
              <a:t>Extra Engine Driver</a:t>
            </a:r>
          </a:p>
          <a:p>
            <a:pPr lvl="1"/>
            <a:r>
              <a:rPr lang="en-US" sz="1800" dirty="0"/>
              <a:t>Acting Officer in Charge – 80 hrs</a:t>
            </a:r>
          </a:p>
          <a:p>
            <a:r>
              <a:rPr lang="en-US" dirty="0"/>
              <a:t>Firefighter III </a:t>
            </a:r>
          </a:p>
          <a:p>
            <a:pPr lvl="1"/>
            <a:r>
              <a:rPr lang="en-US" sz="1800" dirty="0"/>
              <a:t>Extra Engine Driver </a:t>
            </a:r>
          </a:p>
          <a:p>
            <a:pPr lvl="1"/>
            <a:r>
              <a:rPr lang="en-US" sz="1800" dirty="0"/>
              <a:t>Extra Truck Driver </a:t>
            </a:r>
          </a:p>
          <a:p>
            <a:pPr lvl="1"/>
            <a:r>
              <a:rPr lang="en-US" sz="1800" dirty="0"/>
              <a:t>Acting Officer In Charge</a:t>
            </a:r>
          </a:p>
        </p:txBody>
      </p:sp>
      <p:sp>
        <p:nvSpPr>
          <p:cNvPr id="5" name="Text Placeholder 4"/>
          <p:cNvSpPr>
            <a:spLocks noGrp="1"/>
          </p:cNvSpPr>
          <p:nvPr>
            <p:ph type="body" sz="quarter" idx="3"/>
          </p:nvPr>
        </p:nvSpPr>
        <p:spPr/>
        <p:txBody>
          <a:bodyPr/>
          <a:lstStyle/>
          <a:p>
            <a:r>
              <a:rPr lang="en-US" dirty="0">
                <a:solidFill>
                  <a:srgbClr val="F5A408"/>
                </a:solidFill>
                <a:latin typeface="Century Gothic"/>
              </a:rPr>
              <a:t>Pay Incentive</a:t>
            </a:r>
          </a:p>
        </p:txBody>
      </p:sp>
      <p:sp>
        <p:nvSpPr>
          <p:cNvPr id="6" name="Content Placeholder 5"/>
          <p:cNvSpPr>
            <a:spLocks noGrp="1"/>
          </p:cNvSpPr>
          <p:nvPr>
            <p:ph sz="quarter" idx="4"/>
          </p:nvPr>
        </p:nvSpPr>
        <p:spPr/>
        <p:txBody>
          <a:bodyPr vert="horz" lIns="91440" tIns="45720" rIns="91440" bIns="45720" rtlCol="0" anchor="t">
            <a:normAutofit/>
          </a:bodyPr>
          <a:lstStyle/>
          <a:p>
            <a:r>
              <a:rPr lang="en-US" dirty="0">
                <a:solidFill>
                  <a:srgbClr val="FFFFFF"/>
                </a:solidFill>
                <a:latin typeface="Century Gothic"/>
              </a:rPr>
              <a:t>1.75% pay  incentive for each 40 hour class</a:t>
            </a:r>
          </a:p>
          <a:p>
            <a:pPr lvl="1"/>
            <a:r>
              <a:rPr lang="en-US" dirty="0">
                <a:solidFill>
                  <a:srgbClr val="FFFFFF"/>
                </a:solidFill>
                <a:latin typeface="Century Gothic"/>
              </a:rPr>
              <a:t>Extra Engine Driver</a:t>
            </a:r>
          </a:p>
          <a:p>
            <a:pPr lvl="1"/>
            <a:r>
              <a:rPr lang="en-US" dirty="0">
                <a:solidFill>
                  <a:srgbClr val="FFFFFF"/>
                </a:solidFill>
                <a:latin typeface="Century Gothic"/>
              </a:rPr>
              <a:t>Extra Truck Driver</a:t>
            </a:r>
          </a:p>
          <a:p>
            <a:r>
              <a:rPr lang="en-US" dirty="0">
                <a:solidFill>
                  <a:srgbClr val="FFFFFF"/>
                </a:solidFill>
                <a:latin typeface="Century Gothic"/>
              </a:rPr>
              <a:t>3.5% increase for 80 hour class</a:t>
            </a:r>
          </a:p>
          <a:p>
            <a:pPr lvl="1"/>
            <a:r>
              <a:rPr lang="en-US" dirty="0">
                <a:solidFill>
                  <a:srgbClr val="FFFFFF"/>
                </a:solidFill>
                <a:latin typeface="Century Gothic"/>
              </a:rPr>
              <a:t>Acting Officer in Charge</a:t>
            </a:r>
          </a:p>
        </p:txBody>
      </p:sp>
    </p:spTree>
    <p:extLst>
      <p:ext uri="{BB962C8B-B14F-4D97-AF65-F5344CB8AC3E}">
        <p14:creationId xmlns:p14="http://schemas.microsoft.com/office/powerpoint/2010/main" val="167383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 calcmode="lin" valueType="num">
                                      <p:cBhvr additive="base">
                                        <p:cTn id="5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additive="base">
                                        <p:cTn id="5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additive="base">
                                        <p:cTn id="6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
                                            <p:txEl>
                                              <p:pRg st="1" end="1"/>
                                            </p:txEl>
                                          </p:spTgt>
                                        </p:tgtEl>
                                        <p:attrNameLst>
                                          <p:attrName>style.visibility</p:attrName>
                                        </p:attrNameLst>
                                      </p:cBhvr>
                                      <p:to>
                                        <p:strVal val="visible"/>
                                      </p:to>
                                    </p:set>
                                    <p:anim calcmode="lin" valueType="num">
                                      <p:cBhvr additive="base">
                                        <p:cTn id="6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 calcmode="lin" valueType="num">
                                      <p:cBhvr additive="base">
                                        <p:cTn id="6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
                                            <p:txEl>
                                              <p:pRg st="3" end="3"/>
                                            </p:txEl>
                                          </p:spTgt>
                                        </p:tgtEl>
                                        <p:attrNameLst>
                                          <p:attrName>style.visibility</p:attrName>
                                        </p:attrNameLst>
                                      </p:cBhvr>
                                      <p:to>
                                        <p:strVal val="visible"/>
                                      </p:to>
                                    </p:set>
                                    <p:anim calcmode="lin" valueType="num">
                                      <p:cBhvr additive="base">
                                        <p:cTn id="7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 calcmode="lin" valueType="num">
                                      <p:cBhvr additive="base">
                                        <p:cTn id="7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last 8 years</a:t>
            </a:r>
          </a:p>
        </p:txBody>
      </p:sp>
      <p:sp>
        <p:nvSpPr>
          <p:cNvPr id="3" name="Text Placeholder 2"/>
          <p:cNvSpPr>
            <a:spLocks noGrp="1"/>
          </p:cNvSpPr>
          <p:nvPr>
            <p:ph type="body" idx="1"/>
          </p:nvPr>
        </p:nvSpPr>
        <p:spPr/>
        <p:txBody>
          <a:bodyPr/>
          <a:lstStyle/>
          <a:p>
            <a:r>
              <a:rPr lang="en-US" dirty="0"/>
              <a:t>Changes in the City</a:t>
            </a:r>
          </a:p>
        </p:txBody>
      </p:sp>
      <p:sp>
        <p:nvSpPr>
          <p:cNvPr id="4" name="Content Placeholder 3"/>
          <p:cNvSpPr>
            <a:spLocks noGrp="1"/>
          </p:cNvSpPr>
          <p:nvPr>
            <p:ph sz="half" idx="2"/>
          </p:nvPr>
        </p:nvSpPr>
        <p:spPr/>
        <p:txBody>
          <a:bodyPr vert="horz" lIns="91440" tIns="45720" rIns="91440" bIns="45720" rtlCol="0" anchor="t">
            <a:normAutofit/>
          </a:bodyPr>
          <a:lstStyle/>
          <a:p>
            <a:r>
              <a:rPr lang="en-US" sz="2400" dirty="0"/>
              <a:t>AFRD Chief pay increase</a:t>
            </a:r>
          </a:p>
          <a:p>
            <a:r>
              <a:rPr lang="en-US" sz="2400" dirty="0" err="1"/>
              <a:t>APD:  all</a:t>
            </a:r>
            <a:r>
              <a:rPr lang="en-US" sz="2400" dirty="0"/>
              <a:t> ranks  pay increase</a:t>
            </a:r>
          </a:p>
          <a:p>
            <a:r>
              <a:rPr lang="en-US" sz="2400" dirty="0"/>
              <a:t>AFRD Captain, Lieutenant, and Sergeants pay increase</a:t>
            </a:r>
          </a:p>
          <a:p>
            <a:r>
              <a:rPr lang="en-US" sz="2400" dirty="0"/>
              <a:t>City Councilmember pay increase</a:t>
            </a:r>
          </a:p>
        </p:txBody>
      </p:sp>
      <p:sp>
        <p:nvSpPr>
          <p:cNvPr id="5" name="Text Placeholder 4"/>
          <p:cNvSpPr>
            <a:spLocks noGrp="1"/>
          </p:cNvSpPr>
          <p:nvPr>
            <p:ph type="body" sz="quarter" idx="3"/>
          </p:nvPr>
        </p:nvSpPr>
        <p:spPr/>
        <p:txBody>
          <a:bodyPr/>
          <a:lstStyle/>
          <a:p>
            <a:r>
              <a:rPr lang="en-US" dirty="0"/>
              <a:t>Remained the same</a:t>
            </a:r>
          </a:p>
        </p:txBody>
      </p:sp>
      <p:sp>
        <p:nvSpPr>
          <p:cNvPr id="6" name="Content Placeholder 5"/>
          <p:cNvSpPr>
            <a:spLocks noGrp="1"/>
          </p:cNvSpPr>
          <p:nvPr>
            <p:ph sz="quarter" idx="4"/>
          </p:nvPr>
        </p:nvSpPr>
        <p:spPr/>
        <p:txBody>
          <a:bodyPr vert="horz" lIns="91440" tIns="45720" rIns="91440" bIns="45720" rtlCol="0" anchor="t">
            <a:normAutofit/>
          </a:bodyPr>
          <a:lstStyle/>
          <a:p>
            <a:r>
              <a:rPr lang="en-US" sz="2400" dirty="0"/>
              <a:t>Firefighter salary</a:t>
            </a:r>
          </a:p>
        </p:txBody>
      </p:sp>
    </p:spTree>
    <p:extLst>
      <p:ext uri="{BB962C8B-B14F-4D97-AF65-F5344CB8AC3E}">
        <p14:creationId xmlns:p14="http://schemas.microsoft.com/office/powerpoint/2010/main" val="354088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EBEBEB"/>
              </a:solidFill>
              <a:latin typeface="Century Gothic"/>
            </a:endParaRP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800" dirty="0">
                <a:solidFill>
                  <a:srgbClr val="FFFFFF"/>
                </a:solidFill>
                <a:latin typeface="Century Gothic"/>
              </a:rPr>
              <a:t>City Council members, let's do the right thing and implement the Firefighter Rank Tier Program.  </a:t>
            </a:r>
          </a:p>
          <a:p>
            <a:pPr marL="0" indent="0">
              <a:buNone/>
            </a:pPr>
            <a:endParaRPr lang="en-US" dirty="0">
              <a:solidFill>
                <a:srgbClr val="FFFFFF"/>
              </a:solidFill>
              <a:latin typeface="Century Gothic"/>
            </a:endParaRPr>
          </a:p>
          <a:p>
            <a:pPr marL="0" indent="0">
              <a:buNone/>
            </a:pPr>
            <a:endParaRPr lang="en-US" dirty="0">
              <a:solidFill>
                <a:srgbClr val="FFFFFF"/>
              </a:solidFill>
              <a:latin typeface="Century Gothic"/>
            </a:endParaRPr>
          </a:p>
          <a:p>
            <a:pPr marL="0" indent="0">
              <a:buNone/>
            </a:pPr>
            <a:r>
              <a:rPr lang="en-US" dirty="0">
                <a:solidFill>
                  <a:srgbClr val="FFFFFF"/>
                </a:solidFill>
                <a:latin typeface="Century Gothic"/>
              </a:rPr>
              <a:t>Questions?</a:t>
            </a:r>
          </a:p>
        </p:txBody>
      </p:sp>
    </p:spTree>
    <p:extLst>
      <p:ext uri="{BB962C8B-B14F-4D97-AF65-F5344CB8AC3E}">
        <p14:creationId xmlns:p14="http://schemas.microsoft.com/office/powerpoint/2010/main" val="2895033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0000"/>
                </a:solidFill>
                <a:latin typeface="Calibri Light"/>
              </a:rPr>
              <a:t>2017 FEC</a:t>
            </a:r>
          </a:p>
        </p:txBody>
      </p:sp>
      <p:sp>
        <p:nvSpPr>
          <p:cNvPr id="3" name="Subtitle 2"/>
          <p:cNvSpPr>
            <a:spLocks noGrp="1"/>
          </p:cNvSpPr>
          <p:nvPr>
            <p:ph type="subTitle" idx="1"/>
          </p:nvPr>
        </p:nvSpPr>
        <p:spPr/>
        <p:txBody>
          <a:bodyPr vert="horz" lIns="91440" tIns="45720" rIns="91440" bIns="45720" rtlCol="0" anchor="t">
            <a:normAutofit fontScale="70000" lnSpcReduction="20000"/>
          </a:bodyPr>
          <a:lstStyle/>
          <a:p>
            <a:r>
              <a:rPr lang="en-US" dirty="0"/>
              <a:t>Atlanta Professional Firefighters</a:t>
            </a:r>
          </a:p>
          <a:p>
            <a:r>
              <a:rPr lang="en-US" dirty="0"/>
              <a:t>IAFF-Local 134</a:t>
            </a:r>
          </a:p>
          <a:p>
            <a:r>
              <a:rPr lang="en-US" dirty="0"/>
              <a:t>May 4, 2017</a:t>
            </a:r>
          </a:p>
        </p:txBody>
      </p:sp>
    </p:spTree>
    <p:extLst>
      <p:ext uri="{BB962C8B-B14F-4D97-AF65-F5344CB8AC3E}">
        <p14:creationId xmlns:p14="http://schemas.microsoft.com/office/powerpoint/2010/main" val="3501849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Atlanta Professional Firefighters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Represent sworn members of the AFRD</a:t>
            </a:r>
          </a:p>
          <a:p>
            <a:pPr lvl="1"/>
            <a:r>
              <a:rPr lang="en-US" dirty="0"/>
              <a:t>Firefighter</a:t>
            </a:r>
          </a:p>
          <a:p>
            <a:pPr lvl="1"/>
            <a:r>
              <a:rPr lang="en-US" dirty="0"/>
              <a:t>Sergeant</a:t>
            </a:r>
          </a:p>
          <a:p>
            <a:pPr lvl="1"/>
            <a:r>
              <a:rPr lang="en-US" dirty="0"/>
              <a:t>Lieutenant</a:t>
            </a:r>
          </a:p>
          <a:p>
            <a:pPr lvl="1"/>
            <a:r>
              <a:rPr lang="en-US" dirty="0"/>
              <a:t>Captain</a:t>
            </a:r>
          </a:p>
          <a:p>
            <a:r>
              <a:rPr lang="en-US" dirty="0"/>
              <a:t>Diverse group of men and women</a:t>
            </a:r>
          </a:p>
          <a:p>
            <a:pPr lvl="1"/>
            <a:r>
              <a:rPr lang="en-US" dirty="0"/>
              <a:t>Multi-ethnic</a:t>
            </a:r>
          </a:p>
          <a:p>
            <a:pPr lvl="1"/>
            <a:r>
              <a:rPr lang="en-US" dirty="0"/>
              <a:t>Multi-racial</a:t>
            </a:r>
          </a:p>
          <a:p>
            <a:pPr lvl="1"/>
            <a:r>
              <a:rPr lang="en-US" dirty="0"/>
              <a:t>LGBT</a:t>
            </a:r>
          </a:p>
          <a:p>
            <a:pPr lvl="1"/>
            <a:endParaRPr lang="en-US" dirty="0"/>
          </a:p>
        </p:txBody>
      </p:sp>
    </p:spTree>
    <p:extLst>
      <p:ext uri="{BB962C8B-B14F-4D97-AF65-F5344CB8AC3E}">
        <p14:creationId xmlns:p14="http://schemas.microsoft.com/office/powerpoint/2010/main" val="415727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Mission of the Local 134</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"The Atlanta Professional Fire Fighters are dedicated to represent, protect, and be advocates for the sworn members of the Atlanta Fire and Rescue Department.  We will be proactive to fight for equality, safety, development, and the longevity of our members."  </a:t>
            </a:r>
          </a:p>
        </p:txBody>
      </p:sp>
    </p:spTree>
    <p:extLst>
      <p:ext uri="{BB962C8B-B14F-4D97-AF65-F5344CB8AC3E}">
        <p14:creationId xmlns:p14="http://schemas.microsoft.com/office/powerpoint/2010/main" val="4330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and Political Awareness</a:t>
            </a:r>
          </a:p>
        </p:txBody>
      </p:sp>
      <p:sp>
        <p:nvSpPr>
          <p:cNvPr id="3" name="Text Placeholder 2"/>
          <p:cNvSpPr>
            <a:spLocks noGrp="1"/>
          </p:cNvSpPr>
          <p:nvPr>
            <p:ph type="body" idx="1"/>
          </p:nvPr>
        </p:nvSpPr>
        <p:spPr/>
        <p:txBody>
          <a:bodyPr/>
          <a:lstStyle/>
          <a:p>
            <a:r>
              <a:rPr lang="en-US" dirty="0"/>
              <a:t>Community Food Bank</a:t>
            </a:r>
          </a:p>
        </p:txBody>
      </p:sp>
      <p:pic>
        <p:nvPicPr>
          <p:cNvPr id="12" name="Picture 12" descr="photo.jpg"/>
          <p:cNvPicPr>
            <a:picLocks noGrp="1" noChangeAspect="1"/>
          </p:cNvPicPr>
          <p:nvPr>
            <p:ph type="pic" idx="15"/>
          </p:nvPr>
        </p:nvPicPr>
        <p:blipFill rotWithShape="1">
          <a:blip r:embed="rId3"/>
          <a:srcRect t="15443" b="15443"/>
          <a:stretch/>
        </p:blipFill>
        <p:spPr>
          <a:xfrm>
            <a:off x="646111" y="2133600"/>
            <a:ext cx="2940050" cy="1757038"/>
          </a:xfrm>
          <a:prstGeom prst="rect">
            <a:avLst/>
          </a:prstGeom>
        </p:spPr>
      </p:pic>
      <p:sp>
        <p:nvSpPr>
          <p:cNvPr id="5" name="Text Placeholder 4"/>
          <p:cNvSpPr>
            <a:spLocks noGrp="1"/>
          </p:cNvSpPr>
          <p:nvPr>
            <p:ph type="body" sz="half" idx="18"/>
          </p:nvPr>
        </p:nvSpPr>
        <p:spPr/>
        <p:txBody>
          <a:bodyPr>
            <a:normAutofit fontScale="92500"/>
          </a:bodyPr>
          <a:lstStyle/>
          <a:p>
            <a:r>
              <a:rPr lang="en-US" dirty="0">
                <a:solidFill>
                  <a:srgbClr val="FFFFFF"/>
                </a:solidFill>
                <a:latin typeface="Century Gothic"/>
              </a:rPr>
              <a:t>300 canned foods delivered to Lutheran Community Food Ministry</a:t>
            </a:r>
          </a:p>
        </p:txBody>
      </p:sp>
      <p:sp>
        <p:nvSpPr>
          <p:cNvPr id="6" name="Text Placeholder 5"/>
          <p:cNvSpPr>
            <a:spLocks noGrp="1"/>
          </p:cNvSpPr>
          <p:nvPr>
            <p:ph type="body" sz="quarter" idx="3"/>
          </p:nvPr>
        </p:nvSpPr>
        <p:spPr/>
        <p:txBody>
          <a:bodyPr/>
          <a:lstStyle/>
          <a:p>
            <a:r>
              <a:rPr lang="en-US" dirty="0"/>
              <a:t>DNC Chair vote</a:t>
            </a:r>
          </a:p>
        </p:txBody>
      </p:sp>
      <p:pic>
        <p:nvPicPr>
          <p:cNvPr id="14" name="Picture 14" descr="photo1.PNG"/>
          <p:cNvPicPr>
            <a:picLocks noGrp="1" noChangeAspect="1"/>
          </p:cNvPicPr>
          <p:nvPr>
            <p:ph type="pic" idx="21"/>
          </p:nvPr>
        </p:nvPicPr>
        <p:blipFill rotWithShape="1">
          <a:blip r:embed="rId4"/>
          <a:srcRect t="3685" b="1765"/>
          <a:stretch/>
        </p:blipFill>
        <p:spPr>
          <a:xfrm>
            <a:off x="4200525" y="1952625"/>
            <a:ext cx="2054525" cy="2226970"/>
          </a:xfrm>
          <a:prstGeom prst="rect">
            <a:avLst/>
          </a:prstGeom>
        </p:spPr>
      </p:pic>
      <p:sp>
        <p:nvSpPr>
          <p:cNvPr id="8" name="Text Placeholder 7"/>
          <p:cNvSpPr>
            <a:spLocks noGrp="1"/>
          </p:cNvSpPr>
          <p:nvPr>
            <p:ph type="body" sz="half" idx="19"/>
          </p:nvPr>
        </p:nvSpPr>
        <p:spPr/>
        <p:txBody>
          <a:bodyPr/>
          <a:lstStyle/>
          <a:p>
            <a:r>
              <a:rPr lang="en-US" dirty="0"/>
              <a:t>DNC Chairman Tom Perez and L134 President Paul </a:t>
            </a:r>
            <a:r>
              <a:rPr lang="en-US" dirty="0" err="1"/>
              <a:t>Gerdis</a:t>
            </a:r>
          </a:p>
        </p:txBody>
      </p:sp>
      <p:sp>
        <p:nvSpPr>
          <p:cNvPr id="9" name="Text Placeholder 8"/>
          <p:cNvSpPr>
            <a:spLocks noGrp="1"/>
          </p:cNvSpPr>
          <p:nvPr>
            <p:ph type="body" sz="quarter" idx="13"/>
          </p:nvPr>
        </p:nvSpPr>
        <p:spPr/>
        <p:txBody>
          <a:bodyPr/>
          <a:lstStyle/>
          <a:p>
            <a:r>
              <a:rPr lang="en-US" dirty="0"/>
              <a:t>Atl Pride Parade</a:t>
            </a:r>
          </a:p>
        </p:txBody>
      </p:sp>
      <p:pic>
        <p:nvPicPr>
          <p:cNvPr id="16" name="Picture 16" descr="Photo2.PNG"/>
          <p:cNvPicPr>
            <a:picLocks noGrp="1" noChangeAspect="1"/>
          </p:cNvPicPr>
          <p:nvPr>
            <p:ph type="pic" idx="22"/>
          </p:nvPr>
        </p:nvPicPr>
        <p:blipFill rotWithShape="1">
          <a:blip r:embed="rId5"/>
          <a:srcRect t="11357" b="11357"/>
          <a:stretch/>
        </p:blipFill>
        <p:spPr>
          <a:xfrm>
            <a:off x="6975475" y="1943470"/>
            <a:ext cx="3081338" cy="2206255"/>
          </a:xfrm>
          <a:prstGeom prst="rect">
            <a:avLst/>
          </a:prstGeom>
        </p:spPr>
      </p:pic>
      <p:sp>
        <p:nvSpPr>
          <p:cNvPr id="11" name="Text Placeholder 10"/>
          <p:cNvSpPr>
            <a:spLocks noGrp="1"/>
          </p:cNvSpPr>
          <p:nvPr>
            <p:ph type="body" sz="half" idx="20"/>
          </p:nvPr>
        </p:nvSpPr>
        <p:spPr/>
        <p:txBody>
          <a:bodyPr/>
          <a:lstStyle/>
          <a:p>
            <a:r>
              <a:rPr lang="en-US" dirty="0">
                <a:solidFill>
                  <a:srgbClr val="FFFFFF"/>
                </a:solidFill>
                <a:latin typeface="Century Gothic"/>
              </a:rPr>
              <a:t>L134 member AFRD Sgt Clark</a:t>
            </a:r>
          </a:p>
        </p:txBody>
      </p:sp>
    </p:spTree>
    <p:extLst>
      <p:ext uri="{BB962C8B-B14F-4D97-AF65-F5344CB8AC3E}">
        <p14:creationId xmlns:p14="http://schemas.microsoft.com/office/powerpoint/2010/main" val="381299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and Political Awareness</a:t>
            </a:r>
          </a:p>
        </p:txBody>
      </p:sp>
      <p:sp>
        <p:nvSpPr>
          <p:cNvPr id="3" name="Text Placeholder 2"/>
          <p:cNvSpPr>
            <a:spLocks noGrp="1"/>
          </p:cNvSpPr>
          <p:nvPr>
            <p:ph type="body" idx="1"/>
          </p:nvPr>
        </p:nvSpPr>
        <p:spPr/>
        <p:txBody>
          <a:bodyPr/>
          <a:lstStyle/>
          <a:p>
            <a:r>
              <a:rPr lang="en-US" dirty="0">
                <a:solidFill>
                  <a:srgbClr val="F5A408"/>
                </a:solidFill>
                <a:latin typeface="Century Gothic"/>
              </a:rPr>
              <a:t>Unity</a:t>
            </a:r>
          </a:p>
        </p:txBody>
      </p:sp>
      <p:pic>
        <p:nvPicPr>
          <p:cNvPr id="12" name="Picture 12" descr="Photo3.PNG"/>
          <p:cNvPicPr>
            <a:picLocks noGrp="1" noChangeAspect="1"/>
          </p:cNvPicPr>
          <p:nvPr>
            <p:ph type="pic" idx="15"/>
          </p:nvPr>
        </p:nvPicPr>
        <p:blipFill rotWithShape="1">
          <a:blip r:embed="rId3"/>
          <a:srcRect l="-1139" t="10250" r="812" b="50979"/>
          <a:stretch/>
        </p:blipFill>
        <p:spPr>
          <a:xfrm>
            <a:off x="652463" y="2181225"/>
            <a:ext cx="2949664" cy="2004580"/>
          </a:xfrm>
          <a:prstGeom prst="rect">
            <a:avLst/>
          </a:prstGeom>
        </p:spPr>
      </p:pic>
      <p:sp>
        <p:nvSpPr>
          <p:cNvPr id="5" name="Text Placeholder 4"/>
          <p:cNvSpPr>
            <a:spLocks noGrp="1"/>
          </p:cNvSpPr>
          <p:nvPr>
            <p:ph type="body" sz="half" idx="18"/>
          </p:nvPr>
        </p:nvSpPr>
        <p:spPr/>
        <p:txBody>
          <a:bodyPr/>
          <a:lstStyle/>
          <a:p>
            <a:r>
              <a:rPr lang="en-US" dirty="0"/>
              <a:t>L134 President with Progressive Firefighters of Atlanta</a:t>
            </a:r>
          </a:p>
        </p:txBody>
      </p:sp>
      <p:sp>
        <p:nvSpPr>
          <p:cNvPr id="6" name="Text Placeholder 5"/>
          <p:cNvSpPr>
            <a:spLocks noGrp="1"/>
          </p:cNvSpPr>
          <p:nvPr>
            <p:ph type="body" sz="quarter" idx="3"/>
          </p:nvPr>
        </p:nvSpPr>
        <p:spPr/>
        <p:txBody>
          <a:bodyPr/>
          <a:lstStyle/>
          <a:p>
            <a:r>
              <a:rPr lang="en-US" dirty="0"/>
              <a:t>Monthly guest speakers</a:t>
            </a:r>
          </a:p>
        </p:txBody>
      </p:sp>
      <p:pic>
        <p:nvPicPr>
          <p:cNvPr id="14" name="Picture 14" descr="Photo4.PNG"/>
          <p:cNvPicPr>
            <a:picLocks noGrp="1" noChangeAspect="1"/>
          </p:cNvPicPr>
          <p:nvPr>
            <p:ph type="pic" idx="21"/>
          </p:nvPr>
        </p:nvPicPr>
        <p:blipFill rotWithShape="1">
          <a:blip r:embed="rId4"/>
          <a:srcRect t="22542" b="22542"/>
          <a:stretch/>
        </p:blipFill>
        <p:spPr>
          <a:xfrm>
            <a:off x="3889375" y="2181225"/>
            <a:ext cx="2930525" cy="1907637"/>
          </a:xfrm>
          <a:prstGeom prst="rect">
            <a:avLst/>
          </a:prstGeom>
        </p:spPr>
      </p:pic>
      <p:sp>
        <p:nvSpPr>
          <p:cNvPr id="8" name="Text Placeholder 7"/>
          <p:cNvSpPr>
            <a:spLocks noGrp="1"/>
          </p:cNvSpPr>
          <p:nvPr>
            <p:ph type="body" sz="half" idx="19"/>
          </p:nvPr>
        </p:nvSpPr>
        <p:spPr/>
        <p:txBody>
          <a:bodyPr/>
          <a:lstStyle/>
          <a:p>
            <a:r>
              <a:rPr lang="en-US" dirty="0"/>
              <a:t>City Council President Mitchell visiting L134 meeting.  </a:t>
            </a:r>
          </a:p>
        </p:txBody>
      </p:sp>
      <p:sp>
        <p:nvSpPr>
          <p:cNvPr id="9" name="Text Placeholder 8"/>
          <p:cNvSpPr>
            <a:spLocks noGrp="1"/>
          </p:cNvSpPr>
          <p:nvPr>
            <p:ph type="body" sz="quarter" idx="13"/>
          </p:nvPr>
        </p:nvSpPr>
        <p:spPr/>
        <p:txBody>
          <a:bodyPr/>
          <a:lstStyle/>
          <a:p>
            <a:r>
              <a:rPr lang="en-US" dirty="0">
                <a:solidFill>
                  <a:srgbClr val="F5A408"/>
                </a:solidFill>
                <a:latin typeface="Century Gothic"/>
              </a:rPr>
              <a:t>GA Rep </a:t>
            </a:r>
            <a:r>
              <a:rPr lang="en-US" dirty="0" err="1">
                <a:solidFill>
                  <a:srgbClr val="F5A408"/>
                </a:solidFill>
                <a:latin typeface="Century Gothic"/>
              </a:rPr>
              <a:t>Gravley</a:t>
            </a:r>
          </a:p>
        </p:txBody>
      </p:sp>
      <p:pic>
        <p:nvPicPr>
          <p:cNvPr id="16" name="Picture 16" descr="photo6.PNG"/>
          <p:cNvPicPr>
            <a:picLocks noGrp="1" noChangeAspect="1"/>
          </p:cNvPicPr>
          <p:nvPr>
            <p:ph type="pic" idx="22"/>
          </p:nvPr>
        </p:nvPicPr>
        <p:blipFill rotWithShape="1">
          <a:blip r:embed="rId5"/>
          <a:srcRect t="24154" b="24154"/>
          <a:stretch/>
        </p:blipFill>
        <p:spPr>
          <a:xfrm>
            <a:off x="7070725" y="2127250"/>
            <a:ext cx="2956510" cy="2055813"/>
          </a:xfrm>
          <a:prstGeom prst="rect">
            <a:avLst/>
          </a:prstGeom>
        </p:spPr>
      </p:pic>
      <p:sp>
        <p:nvSpPr>
          <p:cNvPr id="11" name="Text Placeholder 10"/>
          <p:cNvSpPr>
            <a:spLocks noGrp="1"/>
          </p:cNvSpPr>
          <p:nvPr>
            <p:ph type="body" sz="half" idx="20"/>
          </p:nvPr>
        </p:nvSpPr>
        <p:spPr/>
        <p:txBody>
          <a:bodyPr/>
          <a:lstStyle/>
          <a:p>
            <a:r>
              <a:rPr lang="en-US" dirty="0"/>
              <a:t>Author of HB 146, FF Cancer Protection</a:t>
            </a:r>
          </a:p>
        </p:txBody>
      </p:sp>
    </p:spTree>
    <p:extLst>
      <p:ext uri="{BB962C8B-B14F-4D97-AF65-F5344CB8AC3E}">
        <p14:creationId xmlns:p14="http://schemas.microsoft.com/office/powerpoint/2010/main" val="25790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Squad 4 Firefighter </a:t>
            </a:r>
            <a:r>
              <a:rPr lang="en-US" dirty="0">
                <a:solidFill>
                  <a:schemeClr val="tx1"/>
                </a:solidFill>
              </a:rPr>
              <a:t/>
            </a:r>
            <a:br>
              <a:rPr lang="en-US" dirty="0">
                <a:solidFill>
                  <a:schemeClr val="tx1"/>
                </a:solidFill>
              </a:rPr>
            </a:br>
            <a:r>
              <a:rPr lang="en-US" dirty="0"/>
              <a:t>Frank Martinez</a:t>
            </a:r>
          </a:p>
        </p:txBody>
      </p:sp>
      <p:pic>
        <p:nvPicPr>
          <p:cNvPr id="5" name="Picture 5" descr="photo7.PNG"/>
          <p:cNvPicPr>
            <a:picLocks noGrp="1" noChangeAspect="1"/>
          </p:cNvPicPr>
          <p:nvPr>
            <p:ph type="pic" idx="1"/>
          </p:nvPr>
        </p:nvPicPr>
        <p:blipFill rotWithShape="1">
          <a:blip r:embed="rId3"/>
          <a:srcRect l="14887" r="14887"/>
          <a:stretch/>
        </p:blipFill>
        <p:spPr>
          <a:prstGeom prst="rect">
            <a:avLst/>
          </a:prstGeom>
        </p:spPr>
      </p:pic>
      <p:sp>
        <p:nvSpPr>
          <p:cNvPr id="4" name="Text Placeholder 3"/>
          <p:cNvSpPr>
            <a:spLocks noGrp="1"/>
          </p:cNvSpPr>
          <p:nvPr>
            <p:ph type="body" sz="half" idx="2"/>
          </p:nvPr>
        </p:nvSpPr>
        <p:spPr/>
        <p:txBody>
          <a:bodyPr vert="horz" lIns="91440" tIns="45720" rIns="91440" bIns="45720" rtlCol="0" anchor="t">
            <a:normAutofit/>
          </a:bodyPr>
          <a:lstStyle/>
          <a:p>
            <a:r>
              <a:rPr lang="en-US" dirty="0"/>
              <a:t>May 7, 1991 – December 20, 2016</a:t>
            </a:r>
          </a:p>
        </p:txBody>
      </p:sp>
    </p:spTree>
    <p:extLst>
      <p:ext uri="{BB962C8B-B14F-4D97-AF65-F5344CB8AC3E}">
        <p14:creationId xmlns:p14="http://schemas.microsoft.com/office/powerpoint/2010/main" val="2122456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Atlanta Firefighter</a:t>
            </a:r>
            <a:r>
              <a:rPr lang="en-US" dirty="0">
                <a:solidFill>
                  <a:schemeClr val="tx1"/>
                </a:solidFill>
              </a:rPr>
              <a:t/>
            </a:r>
            <a:br>
              <a:rPr lang="en-US" dirty="0">
                <a:solidFill>
                  <a:schemeClr val="tx1"/>
                </a:solidFill>
              </a:rPr>
            </a:br>
            <a:r>
              <a:rPr lang="en-US" dirty="0">
                <a:solidFill>
                  <a:srgbClr val="EBEBEB"/>
                </a:solidFill>
                <a:latin typeface="Century Gothic"/>
              </a:rPr>
              <a:t>What does it take?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solidFill>
                  <a:srgbClr val="FFFFFF"/>
                </a:solidFill>
                <a:latin typeface="Century Gothic"/>
              </a:rPr>
              <a:t>Rigorous background check</a:t>
            </a:r>
          </a:p>
          <a:p>
            <a:r>
              <a:rPr lang="en-US" dirty="0">
                <a:solidFill>
                  <a:srgbClr val="FFFFFF"/>
                </a:solidFill>
                <a:latin typeface="Century Gothic"/>
              </a:rPr>
              <a:t>9 months of fire science and hands on training</a:t>
            </a:r>
          </a:p>
          <a:p>
            <a:pPr lvl="1"/>
            <a:r>
              <a:rPr lang="en-US" dirty="0">
                <a:solidFill>
                  <a:srgbClr val="FFFFFF"/>
                </a:solidFill>
                <a:latin typeface="Century Gothic"/>
              </a:rPr>
              <a:t>Intense physical and mental training</a:t>
            </a:r>
          </a:p>
          <a:p>
            <a:pPr lvl="1"/>
            <a:r>
              <a:rPr lang="en-US" dirty="0">
                <a:solidFill>
                  <a:srgbClr val="FFFFFF"/>
                </a:solidFill>
                <a:latin typeface="Century Gothic"/>
              </a:rPr>
              <a:t>State mandated testing</a:t>
            </a:r>
          </a:p>
          <a:p>
            <a:r>
              <a:rPr lang="en-US" dirty="0">
                <a:solidFill>
                  <a:srgbClr val="FFFFFF"/>
                </a:solidFill>
                <a:latin typeface="Century Gothic"/>
              </a:rPr>
              <a:t>6 months of emergency medical training</a:t>
            </a:r>
          </a:p>
          <a:p>
            <a:pPr lvl="1"/>
            <a:r>
              <a:rPr lang="en-US" dirty="0">
                <a:solidFill>
                  <a:srgbClr val="FFFFFF"/>
                </a:solidFill>
                <a:latin typeface="Century Gothic"/>
              </a:rPr>
              <a:t>CPR certification</a:t>
            </a:r>
          </a:p>
          <a:p>
            <a:pPr lvl="1"/>
            <a:r>
              <a:rPr lang="en-US" dirty="0">
                <a:solidFill>
                  <a:srgbClr val="FFFFFF"/>
                </a:solidFill>
                <a:latin typeface="Century Gothic"/>
              </a:rPr>
              <a:t>National Registry testing</a:t>
            </a:r>
          </a:p>
          <a:p>
            <a:pPr lvl="1"/>
            <a:r>
              <a:rPr lang="en-US" dirty="0">
                <a:solidFill>
                  <a:srgbClr val="FFFFFF"/>
                </a:solidFill>
                <a:latin typeface="Century Gothic"/>
              </a:rPr>
              <a:t>Recognize signs of symptoms of major medical emergency</a:t>
            </a:r>
          </a:p>
          <a:p>
            <a:pPr lvl="1"/>
            <a:r>
              <a:rPr lang="en-US" dirty="0">
                <a:solidFill>
                  <a:srgbClr val="FFFFFF"/>
                </a:solidFill>
                <a:latin typeface="Century Gothic"/>
              </a:rPr>
              <a:t>Calculate dosage and administer proper life saving medication</a:t>
            </a:r>
          </a:p>
          <a:p>
            <a:endParaRPr lang="en-US" dirty="0">
              <a:solidFill>
                <a:srgbClr val="FFFFFF"/>
              </a:solidFill>
              <a:latin typeface="Century Gothic"/>
            </a:endParaRPr>
          </a:p>
        </p:txBody>
      </p:sp>
    </p:spTree>
    <p:extLst>
      <p:ext uri="{BB962C8B-B14F-4D97-AF65-F5344CB8AC3E}">
        <p14:creationId xmlns:p14="http://schemas.microsoft.com/office/powerpoint/2010/main" val="196211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cost to train an Atlanta Firefighter?</a:t>
            </a:r>
          </a:p>
        </p:txBody>
      </p:sp>
      <p:sp>
        <p:nvSpPr>
          <p:cNvPr id="4" name="Rectangle: Rounded Corners 3"/>
          <p:cNvSpPr/>
          <p:nvPr/>
        </p:nvSpPr>
        <p:spPr>
          <a:xfrm>
            <a:off x="2427288" y="1992313"/>
            <a:ext cx="7140575" cy="4110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800" b="1" u="sng" dirty="0">
                <a:solidFill>
                  <a:srgbClr val="000000"/>
                </a:solidFill>
              </a:rPr>
              <a:t>$80,000 per recruit</a:t>
            </a:r>
          </a:p>
        </p:txBody>
      </p:sp>
    </p:spTree>
    <p:extLst>
      <p:ext uri="{BB962C8B-B14F-4D97-AF65-F5344CB8AC3E}">
        <p14:creationId xmlns:p14="http://schemas.microsoft.com/office/powerpoint/2010/main" val="286651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48</TotalTime>
  <Words>505</Words>
  <Application>Microsoft Office PowerPoint</Application>
  <PresentationFormat>Widescreen</PresentationFormat>
  <Paragraphs>192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Wingdings 3</vt:lpstr>
      <vt:lpstr>Ion</vt:lpstr>
      <vt:lpstr>PowerPoint Presentation</vt:lpstr>
      <vt:lpstr>2017 FEC</vt:lpstr>
      <vt:lpstr>Atlanta Professional Firefighters</vt:lpstr>
      <vt:lpstr>The Mission of the Local 134</vt:lpstr>
      <vt:lpstr>Social and Political Awareness</vt:lpstr>
      <vt:lpstr>Social and Political Awareness</vt:lpstr>
      <vt:lpstr>Squad 4 Firefighter  Frank Martinez</vt:lpstr>
      <vt:lpstr>The Atlanta Firefighter What does it take?</vt:lpstr>
      <vt:lpstr>What does it cost to train an Atlanta Firefighter?</vt:lpstr>
      <vt:lpstr>Firefighter Retention </vt:lpstr>
      <vt:lpstr>PowerPoint Presentation</vt:lpstr>
      <vt:lpstr>Firefighter exit interviews</vt:lpstr>
      <vt:lpstr>Metro Atlanta vs. City of Atlanta</vt:lpstr>
      <vt:lpstr>Metro Atlanta Firefighter Job Postings</vt:lpstr>
      <vt:lpstr>Firefighter Rank Tier Program</vt:lpstr>
      <vt:lpstr>Estimated Expense of FF Rank Tier Program</vt:lpstr>
      <vt:lpstr>Firefighter I, II, III Program</vt:lpstr>
      <vt:lpstr>In the last 8 years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Gerdis, Jennifer</dc:creator>
  <cp:lastModifiedBy>Jennifer Gerdis</cp:lastModifiedBy>
  <cp:revision>26</cp:revision>
  <dcterms:created xsi:type="dcterms:W3CDTF">2015-09-21T23:08:53Z</dcterms:created>
  <dcterms:modified xsi:type="dcterms:W3CDTF">2017-05-04T06:28:05Z</dcterms:modified>
</cp:coreProperties>
</file>