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375" r:id="rId2"/>
    <p:sldId id="376" r:id="rId3"/>
  </p:sldIdLst>
  <p:sldSz cx="9144000" cy="6858000" type="letter"/>
  <p:notesSz cx="7010400" cy="92233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9867" autoAdjust="0"/>
  </p:normalViewPr>
  <p:slideViewPr>
    <p:cSldViewPr snapToGrid="0">
      <p:cViewPr varScale="1">
        <p:scale>
          <a:sx n="101" d="100"/>
          <a:sy n="101" d="100"/>
        </p:scale>
        <p:origin x="1500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06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t" anchorCtr="0" compatLnSpc="1">
            <a:prstTxWarp prst="textNoShape">
              <a:avLst/>
            </a:prstTxWarp>
          </a:bodyPr>
          <a:lstStyle>
            <a:lvl1pPr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t" anchorCtr="0" compatLnSpc="1">
            <a:prstTxWarp prst="textNoShape">
              <a:avLst/>
            </a:prstTxWarp>
          </a:bodyPr>
          <a:lstStyle>
            <a:lvl1pPr algn="r"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b" anchorCtr="0" compatLnSpc="1">
            <a:prstTxWarp prst="textNoShape">
              <a:avLst/>
            </a:prstTxWarp>
          </a:bodyPr>
          <a:lstStyle>
            <a:lvl1pPr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b" anchorCtr="0" compatLnSpc="1">
            <a:prstTxWarp prst="textNoShape">
              <a:avLst/>
            </a:prstTxWarp>
          </a:bodyPr>
          <a:lstStyle>
            <a:lvl1pPr algn="r"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t" anchorCtr="0" compatLnSpc="1">
            <a:prstTxWarp prst="textNoShape">
              <a:avLst/>
            </a:prstTxWarp>
          </a:bodyPr>
          <a:lstStyle>
            <a:lvl1pPr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t" anchorCtr="0" compatLnSpc="1">
            <a:prstTxWarp prst="textNoShape">
              <a:avLst/>
            </a:prstTxWarp>
          </a:bodyPr>
          <a:lstStyle>
            <a:lvl1pPr algn="r"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5325"/>
            <a:ext cx="4606925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3" y="4379844"/>
            <a:ext cx="5605133" cy="41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b" anchorCtr="0" compatLnSpc="1">
            <a:prstTxWarp prst="textNoShape">
              <a:avLst/>
            </a:prstTxWarp>
          </a:bodyPr>
          <a:lstStyle>
            <a:lvl1pPr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4" rIns="93133" bIns="46564" numCol="1" anchor="b" anchorCtr="0" compatLnSpc="1">
            <a:prstTxWarp prst="textNoShape">
              <a:avLst/>
            </a:prstTxWarp>
          </a:bodyPr>
          <a:lstStyle>
            <a:lvl1pPr algn="r" defTabSz="9319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8F3A2-EF11-4B76-A67A-BC660BF1F8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Atlanta Police Department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FY18 Proposed Budget: </a:t>
            </a:r>
            <a:r>
              <a:rPr lang="en-US" dirty="0"/>
              <a:t>$</a:t>
            </a:r>
            <a:r>
              <a:rPr lang="en-US" dirty="0" smtClean="0"/>
              <a:t>227,354,177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6" y="2720646"/>
            <a:ext cx="3116189" cy="39102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Patrol </a:t>
            </a:r>
            <a:r>
              <a:rPr lang="en-US" dirty="0"/>
              <a:t>city streets, answer calls for service, and </a:t>
            </a:r>
            <a:r>
              <a:rPr lang="en-US" dirty="0" smtClean="0"/>
              <a:t>work with </a:t>
            </a:r>
            <a:r>
              <a:rPr lang="en-US" dirty="0"/>
              <a:t>the community to solve </a:t>
            </a:r>
            <a:r>
              <a:rPr lang="en-US" dirty="0" smtClean="0"/>
              <a:t>pressing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problems</a:t>
            </a:r>
          </a:p>
          <a:p>
            <a:r>
              <a:rPr lang="en-US" dirty="0" smtClean="0"/>
              <a:t>Coordinate Community Oriented </a:t>
            </a:r>
            <a:r>
              <a:rPr lang="en-US" dirty="0"/>
              <a:t>Policing </a:t>
            </a:r>
            <a:r>
              <a:rPr lang="en-US" dirty="0" smtClean="0"/>
              <a:t>programs, Special </a:t>
            </a:r>
            <a:r>
              <a:rPr lang="en-US" dirty="0"/>
              <a:t>Operations, </a:t>
            </a:r>
            <a:r>
              <a:rPr lang="en-US" dirty="0" smtClean="0"/>
              <a:t>and Code </a:t>
            </a:r>
            <a:r>
              <a:rPr lang="en-US" dirty="0"/>
              <a:t>Enforcement Section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Investigate crimes </a:t>
            </a:r>
            <a:r>
              <a:rPr lang="en-US" dirty="0"/>
              <a:t>committed against persons or </a:t>
            </a:r>
            <a:r>
              <a:rPr lang="en-US" dirty="0" smtClean="0"/>
              <a:t>property</a:t>
            </a:r>
          </a:p>
          <a:p>
            <a:r>
              <a:rPr lang="en-US" dirty="0" smtClean="0"/>
              <a:t>Conduct strategic </a:t>
            </a:r>
            <a:r>
              <a:rPr lang="en-US" dirty="0"/>
              <a:t>crime fighting </a:t>
            </a:r>
            <a:r>
              <a:rPr lang="en-US" dirty="0" smtClean="0"/>
              <a:t>initiatives</a:t>
            </a:r>
          </a:p>
          <a:p>
            <a:r>
              <a:rPr lang="en-US" dirty="0" smtClean="0"/>
              <a:t>Implement new technology and projects</a:t>
            </a:r>
          </a:p>
          <a:p>
            <a:r>
              <a:rPr lang="en-US" dirty="0" smtClean="0"/>
              <a:t>Coordinate public safety efforts  with myriad federal, state and local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305" y="2022812"/>
            <a:ext cx="354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Ongoing 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853" y="2022812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Strategic Initiatives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504468"/>
              </p:ext>
            </p:extLst>
          </p:nvPr>
        </p:nvGraphicFramePr>
        <p:xfrm>
          <a:off x="3457575" y="2492366"/>
          <a:ext cx="5554078" cy="4023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89957"/>
                <a:gridCol w="1795346"/>
                <a:gridCol w="1672683"/>
                <a:gridCol w="1596092"/>
              </a:tblGrid>
              <a:tr h="2122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Strategic Objective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Outcome Metrics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Initiative</a:t>
                      </a:r>
                      <a:endParaRPr lang="en-US" sz="1200" dirty="0"/>
                    </a:p>
                  </a:txBody>
                  <a:tcPr/>
                </a:tc>
              </a:tr>
              <a:tr h="636808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New in FY18</a:t>
                      </a:r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Attract, train and retain the best police officers in the region, state and country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Increase in recruits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Decrease</a:t>
                      </a:r>
                      <a:r>
                        <a:rPr lang="en-US" sz="1200" baseline="0" dirty="0" smtClean="0"/>
                        <a:t> in turnover 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Legislated compensation increases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5295">
                <a:tc v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Continuous funding of positions</a:t>
                      </a:r>
                      <a:r>
                        <a:rPr lang="en-US" sz="1200" b="0" baseline="0" dirty="0" smtClean="0"/>
                        <a:t> previously funded by a grant</a:t>
                      </a:r>
                      <a:endParaRPr lang="en-US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b="0" dirty="0" smtClean="0"/>
                        <a:t>Decrease in crime</a:t>
                      </a:r>
                    </a:p>
                    <a:p>
                      <a:endParaRPr lang="en-US" sz="1200" b="0" dirty="0" smtClean="0"/>
                    </a:p>
                    <a:p>
                      <a:r>
                        <a:rPr lang="en-US" sz="1200" b="0" dirty="0" smtClean="0"/>
                        <a:t>Decrease in response</a:t>
                      </a:r>
                      <a:r>
                        <a:rPr lang="en-US" sz="1200" b="0" baseline="0" dirty="0" smtClean="0"/>
                        <a:t> time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Match expiring COPS</a:t>
                      </a:r>
                      <a:r>
                        <a:rPr lang="en-US" sz="1200" b="0" baseline="0" dirty="0" smtClean="0"/>
                        <a:t> grant funds</a:t>
                      </a:r>
                      <a:endParaRPr lang="en-US" sz="1200" b="0" dirty="0"/>
                    </a:p>
                  </a:txBody>
                  <a:tcPr/>
                </a:tc>
              </a:tr>
              <a:tr h="495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Provide</a:t>
                      </a:r>
                      <a:r>
                        <a:rPr lang="en-US" sz="1200" b="0" baseline="0" dirty="0" smtClean="0"/>
                        <a:t> best in class services to the constituents of Atlanta</a:t>
                      </a:r>
                      <a:endParaRPr lang="en-US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Increase in overtime</a:t>
                      </a:r>
                      <a:r>
                        <a:rPr lang="en-US" sz="1200" b="0" baseline="0" dirty="0" smtClean="0"/>
                        <a:t> </a:t>
                      </a:r>
                      <a:endParaRPr lang="en-US" sz="1200" b="0" dirty="0"/>
                    </a:p>
                  </a:txBody>
                  <a:tcPr/>
                </a:tc>
              </a:tr>
              <a:tr h="78905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Sustaining prior investments</a:t>
                      </a:r>
                      <a:r>
                        <a:rPr lang="en-US" sz="1200" b="0" baseline="0" dirty="0" smtClean="0"/>
                        <a:t> from FY17</a:t>
                      </a:r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Enhance Code Enforcement operations to reduce blight</a:t>
                      </a:r>
                      <a:r>
                        <a:rPr lang="en-US" sz="1200" b="0" baseline="0" dirty="0" smtClean="0"/>
                        <a:t> and improve public safety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Increase # of demolitions completed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</a:t>
                      </a:r>
                      <a:r>
                        <a:rPr lang="en-US" sz="1200" baseline="0" dirty="0" smtClean="0"/>
                        <a:t> Code Enforcement building demolition</a:t>
                      </a:r>
                      <a:endParaRPr lang="en-US" sz="1200" dirty="0"/>
                    </a:p>
                  </a:txBody>
                  <a:tcPr/>
                </a:tc>
              </a:tr>
              <a:tr h="789057">
                <a:tc v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Increase use of technology to enhance public safety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Increase # of cameras linked into Video</a:t>
                      </a:r>
                      <a:r>
                        <a:rPr lang="en-US" sz="1200" baseline="0" dirty="0" smtClean="0"/>
                        <a:t> Integration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</a:t>
                      </a:r>
                      <a:r>
                        <a:rPr lang="en-US" sz="1200" baseline="0" dirty="0" smtClean="0"/>
                        <a:t> hardware and software maintenance at Video Integration Center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6157879" y="-386390"/>
            <a:ext cx="153467" cy="555407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553540" y="908149"/>
            <a:ext cx="153467" cy="29477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 </a:t>
              </a:r>
              <a:r>
                <a:rPr lang="en-US" sz="2000" i="1" dirty="0" smtClean="0">
                  <a:latin typeface="+mj-lt"/>
                </a:rPr>
                <a:t>FY18 Budget    $185,922,990</a:t>
              </a:r>
              <a:r>
                <a:rPr lang="en-US" sz="2000" i="1" dirty="0">
                  <a:latin typeface="+mj-lt"/>
                </a:rPr>
                <a:t>        $</a:t>
              </a:r>
              <a:r>
                <a:rPr lang="en-US" sz="2000" i="1" dirty="0" smtClean="0">
                  <a:latin typeface="+mj-lt"/>
                </a:rPr>
                <a:t>227,354,177</a:t>
              </a:r>
              <a:endParaRPr lang="en-US" sz="2000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$188,709,727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Enterprise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Funds</a:t>
              </a: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</a:t>
              </a: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$38,644,450</a:t>
              </a:r>
              <a:endPara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>
            <a:off x="6396273" y="1639446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5074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Atlanta Police Department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FY18 Proposed </a:t>
            </a:r>
            <a:r>
              <a:rPr lang="en-US" dirty="0" smtClean="0"/>
              <a:t>Budget:   </a:t>
            </a:r>
            <a:r>
              <a:rPr lang="en-US" dirty="0"/>
              <a:t>$ 227,354,177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433110"/>
              </p:ext>
            </p:extLst>
          </p:nvPr>
        </p:nvGraphicFramePr>
        <p:xfrm>
          <a:off x="572836" y="2087468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65210"/>
                <a:gridCol w="2230867"/>
                <a:gridCol w="19761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Trust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Fee</a:t>
                      </a:r>
                      <a:r>
                        <a:rPr lang="en-US" baseline="0" dirty="0" smtClean="0"/>
                        <a:t> Funds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 balances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$5,849,036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$4,589,619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$2,063,377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Principal objectives</a:t>
                      </a:r>
                    </a:p>
                    <a:p>
                      <a:r>
                        <a:rPr lang="en-US" dirty="0" smtClean="0"/>
                        <a:t>(Ongoing initiatives)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RICO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 RICO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Police Athletic 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COPS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JAG program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New Zone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SWAT Expansion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099" y="1268668"/>
            <a:ext cx="4544842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itchFamily="34" charset="0"/>
              </a:rPr>
              <a:t>Non-Operating Funds</a:t>
            </a:r>
            <a:r>
              <a:rPr lang="en-US" sz="2000" dirty="0">
                <a:solidFill>
                  <a:srgbClr val="1F497D"/>
                </a:solidFill>
                <a:latin typeface="Calibri" pitchFamily="34" charset="0"/>
              </a:rPr>
              <a:t>: $</a:t>
            </a:r>
            <a:r>
              <a:rPr lang="en-US" sz="2000" dirty="0" smtClean="0">
                <a:solidFill>
                  <a:srgbClr val="1F497D"/>
                </a:solidFill>
                <a:latin typeface="Calibri" pitchFamily="34" charset="0"/>
              </a:rPr>
              <a:t>12,502,032</a:t>
            </a:r>
            <a:endParaRPr lang="en-US" sz="2000" dirty="0">
              <a:solidFill>
                <a:srgbClr val="1F497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666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27610</TotalTime>
  <Words>208</Words>
  <Application>Microsoft Office PowerPoint</Application>
  <PresentationFormat>Letter Paper (8.5x11 in)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ATLStat</vt:lpstr>
      <vt:lpstr>Atlanta Police Department  FY18 Proposed Budget: $227,354,177</vt:lpstr>
      <vt:lpstr>Atlanta Police Department FY18 Proposed Budget:   $ 227,354,177</vt:lpstr>
    </vt:vector>
  </TitlesOfParts>
  <Company>Lenovo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1298</cp:revision>
  <cp:lastPrinted>2017-05-04T12:38:11Z</cp:lastPrinted>
  <dcterms:created xsi:type="dcterms:W3CDTF">2011-10-05T18:52:35Z</dcterms:created>
  <dcterms:modified xsi:type="dcterms:W3CDTF">2017-05-04T12:40:31Z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