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4"/>
  </p:notesMasterIdLst>
  <p:handoutMasterIdLst>
    <p:handoutMasterId r:id="rId5"/>
  </p:handoutMasterIdLst>
  <p:sldIdLst>
    <p:sldId id="377" r:id="rId2"/>
    <p:sldId id="378" r:id="rId3"/>
  </p:sldIdLst>
  <p:sldSz cx="9144000" cy="6858000" type="letter"/>
  <p:notesSz cx="7102475" cy="9388475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73">
          <p15:clr>
            <a:srgbClr val="A4A3A4"/>
          </p15:clr>
        </p15:guide>
        <p15:guide id="2" orient="horz" pos="1909">
          <p15:clr>
            <a:srgbClr val="A4A3A4"/>
          </p15:clr>
        </p15:guide>
        <p15:guide id="3" orient="horz" pos="3481">
          <p15:clr>
            <a:srgbClr val="A4A3A4"/>
          </p15:clr>
        </p15:guide>
        <p15:guide id="4" orient="horz" pos="3693">
          <p15:clr>
            <a:srgbClr val="A4A3A4"/>
          </p15:clr>
        </p15:guide>
        <p15:guide id="5" orient="horz" pos="279">
          <p15:clr>
            <a:srgbClr val="A4A3A4"/>
          </p15:clr>
        </p15:guide>
        <p15:guide id="6" pos="424">
          <p15:clr>
            <a:srgbClr val="A4A3A4"/>
          </p15:clr>
        </p15:guide>
        <p15:guide id="7" pos="4759">
          <p15:clr>
            <a:srgbClr val="A4A3A4"/>
          </p15:clr>
        </p15:guide>
        <p15:guide id="8" pos="346">
          <p15:clr>
            <a:srgbClr val="A4A3A4"/>
          </p15:clr>
        </p15:guide>
        <p15:guide id="9" pos="340">
          <p15:clr>
            <a:srgbClr val="A4A3A4"/>
          </p15:clr>
        </p15:guide>
        <p15:guide id="10" pos="3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8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tyUser" initials="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DDDDD"/>
    <a:srgbClr val="C0C0C0"/>
    <a:srgbClr val="B2B2B2"/>
    <a:srgbClr val="3276C8"/>
    <a:srgbClr val="83AEE1"/>
    <a:srgbClr val="6BA42C"/>
    <a:srgbClr val="94D32D"/>
    <a:srgbClr val="BEE381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7" autoAdjust="0"/>
    <p:restoredTop sz="89867" autoAdjust="0"/>
  </p:normalViewPr>
  <p:slideViewPr>
    <p:cSldViewPr snapToGrid="0">
      <p:cViewPr varScale="1">
        <p:scale>
          <a:sx n="101" d="100"/>
          <a:sy n="101" d="100"/>
        </p:scale>
        <p:origin x="1512" y="102"/>
      </p:cViewPr>
      <p:guideLst>
        <p:guide orient="horz" pos="4073"/>
        <p:guide orient="horz" pos="1909"/>
        <p:guide orient="horz" pos="3481"/>
        <p:guide orient="horz" pos="3693"/>
        <p:guide orient="horz" pos="279"/>
        <p:guide pos="424"/>
        <p:guide pos="4759"/>
        <p:guide pos="346"/>
        <p:guide pos="340"/>
        <p:guide pos="3202"/>
      </p:guideLst>
    </p:cSldViewPr>
  </p:slideViewPr>
  <p:outlineViewPr>
    <p:cViewPr>
      <p:scale>
        <a:sx n="33" d="100"/>
        <a:sy n="33" d="100"/>
      </p:scale>
      <p:origin x="0" y="11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578" y="-84"/>
      </p:cViewPr>
      <p:guideLst>
        <p:guide orient="horz" pos="2958"/>
        <p:guide pos="2237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8"/>
            <a:ext cx="3078278" cy="46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74" tIns="47085" rIns="94174" bIns="47085" numCol="1" anchor="t" anchorCtr="0" compatLnSpc="1">
            <a:prstTxWarp prst="textNoShape">
              <a:avLst/>
            </a:prstTxWarp>
          </a:bodyPr>
          <a:lstStyle>
            <a:lvl1pPr defTabSz="942390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585" y="8"/>
            <a:ext cx="3078278" cy="46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74" tIns="47085" rIns="94174" bIns="47085" numCol="1" anchor="t" anchorCtr="0" compatLnSpc="1">
            <a:prstTxWarp prst="textNoShape">
              <a:avLst/>
            </a:prstTxWarp>
          </a:bodyPr>
          <a:lstStyle>
            <a:lvl1pPr algn="r" defTabSz="942390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097"/>
            <a:ext cx="3078278" cy="46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74" tIns="47085" rIns="94174" bIns="47085" numCol="1" anchor="b" anchorCtr="0" compatLnSpc="1">
            <a:prstTxWarp prst="textNoShape">
              <a:avLst/>
            </a:prstTxWarp>
          </a:bodyPr>
          <a:lstStyle>
            <a:lvl1pPr defTabSz="942390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585" y="8918097"/>
            <a:ext cx="3078278" cy="46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74" tIns="47085" rIns="94174" bIns="47085" numCol="1" anchor="b" anchorCtr="0" compatLnSpc="1">
            <a:prstTxWarp prst="textNoShape">
              <a:avLst/>
            </a:prstTxWarp>
          </a:bodyPr>
          <a:lstStyle>
            <a:lvl1pPr algn="r" defTabSz="942390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6BB75019-A3EC-4EC3-8158-8D99A2DF95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2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8"/>
            <a:ext cx="3078278" cy="46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74" tIns="47085" rIns="94174" bIns="47085" numCol="1" anchor="t" anchorCtr="0" compatLnSpc="1">
            <a:prstTxWarp prst="textNoShape">
              <a:avLst/>
            </a:prstTxWarp>
          </a:bodyPr>
          <a:lstStyle>
            <a:lvl1pPr defTabSz="942390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585" y="8"/>
            <a:ext cx="3078278" cy="46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74" tIns="47085" rIns="94174" bIns="47085" numCol="1" anchor="t" anchorCtr="0" compatLnSpc="1">
            <a:prstTxWarp prst="textNoShape">
              <a:avLst/>
            </a:prstTxWarp>
          </a:bodyPr>
          <a:lstStyle>
            <a:lvl1pPr algn="r" defTabSz="942390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708025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871" y="4458245"/>
            <a:ext cx="5678751" cy="422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74" tIns="47085" rIns="94174" bIns="470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097"/>
            <a:ext cx="3078278" cy="46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74" tIns="47085" rIns="94174" bIns="47085" numCol="1" anchor="b" anchorCtr="0" compatLnSpc="1">
            <a:prstTxWarp prst="textNoShape">
              <a:avLst/>
            </a:prstTxWarp>
          </a:bodyPr>
          <a:lstStyle>
            <a:lvl1pPr defTabSz="942390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585" y="8918097"/>
            <a:ext cx="3078278" cy="46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74" tIns="47085" rIns="94174" bIns="47085" numCol="1" anchor="b" anchorCtr="0" compatLnSpc="1">
            <a:prstTxWarp prst="textNoShape">
              <a:avLst/>
            </a:prstTxWarp>
          </a:bodyPr>
          <a:lstStyle>
            <a:lvl1pPr algn="r" defTabSz="942390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9DD8F3A2-EF11-4B76-A67A-BC660BF1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92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ChangeArrowheads="1"/>
          </p:cNvSpPr>
          <p:nvPr userDrawn="1"/>
        </p:nvSpPr>
        <p:spPr bwMode="auto">
          <a:xfrm>
            <a:off x="0" y="5040313"/>
            <a:ext cx="9144000" cy="428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01688" y="2394515"/>
            <a:ext cx="7540646" cy="914400"/>
          </a:xfrm>
        </p:spPr>
        <p:txBody>
          <a:bodyPr anchor="ctr"/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76288" y="3594665"/>
            <a:ext cx="7566046" cy="914400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229600" y="0"/>
            <a:ext cx="914400" cy="399223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</a:p>
        </p:txBody>
      </p:sp>
      <p:pic>
        <p:nvPicPr>
          <p:cNvPr id="28674" name="Picture 2" descr="for atlanta with 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9315" y="773482"/>
            <a:ext cx="5362768" cy="15444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644" y="144244"/>
            <a:ext cx="7094793" cy="952500"/>
          </a:xfrm>
        </p:spPr>
        <p:txBody>
          <a:bodyPr lIns="137160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1353588"/>
            <a:ext cx="8229600" cy="4587875"/>
          </a:xfrm>
        </p:spPr>
        <p:txBody>
          <a:bodyPr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2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8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6905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9144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1477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229600" y="0"/>
            <a:ext cx="914400" cy="399223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b="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8099"/>
            <a:ext cx="4040188" cy="5160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41533"/>
            <a:ext cx="4040188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33499"/>
            <a:ext cx="4041775" cy="4906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41533"/>
            <a:ext cx="4041775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18095" y="152400"/>
            <a:ext cx="7378700" cy="96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33500"/>
            <a:ext cx="8229600" cy="20955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43300"/>
            <a:ext cx="8229600" cy="216950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65597" y="152400"/>
            <a:ext cx="7378700" cy="96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358901"/>
            <a:ext cx="8229600" cy="456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8750300" y="6605648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>
              <a:spcBef>
                <a:spcPct val="0"/>
              </a:spcBef>
              <a:defRPr/>
            </a:pPr>
            <a:fld id="{CCDEBD78-9166-4FFE-9FC4-988821FD7BC2}" type="slidenum">
              <a:rPr lang="en-US" sz="900" b="0">
                <a:solidFill>
                  <a:schemeClr val="tx2"/>
                </a:solidFill>
                <a:cs typeface="+mn-cs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900" b="0" dirty="0">
              <a:solidFill>
                <a:schemeClr val="tx2"/>
              </a:solidFill>
              <a:cs typeface="+mn-cs"/>
            </a:endParaRPr>
          </a:p>
        </p:txBody>
      </p:sp>
      <p:cxnSp>
        <p:nvCxnSpPr>
          <p:cNvPr id="1029" name="Straight Connector 7"/>
          <p:cNvCxnSpPr>
            <a:cxnSpLocks noChangeShapeType="1"/>
          </p:cNvCxnSpPr>
          <p:nvPr/>
        </p:nvCxnSpPr>
        <p:spPr bwMode="auto">
          <a:xfrm>
            <a:off x="438150" y="1206500"/>
            <a:ext cx="8274050" cy="1588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0795" y="165100"/>
            <a:ext cx="7366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29698" name="Picture 2" descr="for atlanta with seal"/>
          <p:cNvPicPr>
            <a:picLocks noChangeAspect="1" noChangeArrowheads="1"/>
          </p:cNvPicPr>
          <p:nvPr userDrawn="1"/>
        </p:nvPicPr>
        <p:blipFill>
          <a:blip r:embed="rId6" cstate="print"/>
          <a:srcRect r="69262"/>
          <a:stretch>
            <a:fillRect/>
          </a:stretch>
        </p:blipFill>
        <p:spPr bwMode="auto">
          <a:xfrm>
            <a:off x="212653" y="141215"/>
            <a:ext cx="903766" cy="89882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0" r:id="rId3"/>
    <p:sldLayoutId id="2147483848" r:id="rId4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9pPr>
    </p:titleStyle>
    <p:bodyStyle>
      <a:lvl1pPr marL="2333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4572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Calibri" pitchFamily="34" charset="0"/>
        <a:buChar char="–"/>
        <a:defRPr sz="1800">
          <a:solidFill>
            <a:schemeClr val="tx1"/>
          </a:solidFill>
          <a:latin typeface="Calibri" pitchFamily="34" charset="0"/>
        </a:defRPr>
      </a:lvl2pPr>
      <a:lvl3pPr marL="6905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•"/>
        <a:defRPr sz="1400">
          <a:solidFill>
            <a:schemeClr val="tx1"/>
          </a:solidFill>
          <a:latin typeface="Calibri" pitchFamily="34" charset="0"/>
        </a:defRPr>
      </a:lvl3pPr>
      <a:lvl4pPr marL="9144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1400">
          <a:solidFill>
            <a:schemeClr val="tx1"/>
          </a:solidFill>
          <a:latin typeface="Calibri" pitchFamily="34" charset="0"/>
        </a:defRPr>
      </a:lvl4pPr>
      <a:lvl5pPr marL="11477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charset="0"/>
        <a:buChar char="–"/>
        <a:defRPr sz="1400">
          <a:solidFill>
            <a:schemeClr val="tx1"/>
          </a:solidFill>
          <a:latin typeface="Calibri" pitchFamily="34" charset="0"/>
        </a:defRPr>
      </a:lvl5pPr>
      <a:lvl6pPr marL="22352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6pPr>
      <a:lvl7pPr marL="26924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7pPr>
      <a:lvl8pPr marL="31496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8pPr>
      <a:lvl9pPr marL="36068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Department of Corrections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FY18 Proposed Budget: $33,365,220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06" y="2814632"/>
            <a:ext cx="3031968" cy="39102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Maintain a safe, secure, humane and efficiently-managed jail</a:t>
            </a:r>
          </a:p>
          <a:p>
            <a:r>
              <a:rPr lang="en-US" dirty="0" smtClean="0"/>
              <a:t>Transport and manage offenders when outside of facility</a:t>
            </a:r>
          </a:p>
          <a:p>
            <a:r>
              <a:rPr lang="en-US" dirty="0" smtClean="0"/>
              <a:t>Provide counseling medical </a:t>
            </a:r>
            <a:r>
              <a:rPr lang="en-US" dirty="0"/>
              <a:t>care </a:t>
            </a:r>
            <a:r>
              <a:rPr lang="en-US" dirty="0" smtClean="0"/>
              <a:t>for detainees</a:t>
            </a:r>
          </a:p>
          <a:p>
            <a:r>
              <a:rPr lang="en-US" dirty="0" smtClean="0"/>
              <a:t>Board federal </a:t>
            </a:r>
            <a:r>
              <a:rPr lang="en-US" dirty="0"/>
              <a:t>and </a:t>
            </a:r>
            <a:r>
              <a:rPr lang="en-US" dirty="0" smtClean="0"/>
              <a:t>state inmates </a:t>
            </a:r>
            <a:r>
              <a:rPr lang="en-US" dirty="0"/>
              <a:t>awaiting pretrial court proceedings, </a:t>
            </a:r>
            <a:r>
              <a:rPr lang="en-US" dirty="0" smtClean="0"/>
              <a:t>trial or </a:t>
            </a:r>
            <a:r>
              <a:rPr lang="en-US" dirty="0"/>
              <a:t>sentencing in </a:t>
            </a:r>
            <a:r>
              <a:rPr lang="en-US" dirty="0" smtClean="0"/>
              <a:t>other jurisdictions</a:t>
            </a:r>
          </a:p>
          <a:p>
            <a:r>
              <a:rPr lang="en-US" dirty="0" smtClean="0"/>
              <a:t>Provide community-focused inmate work detail services</a:t>
            </a:r>
          </a:p>
          <a:p>
            <a:r>
              <a:rPr lang="en-US" dirty="0" smtClean="0"/>
              <a:t>Provides tour of </a:t>
            </a:r>
            <a:r>
              <a:rPr lang="en-US" dirty="0"/>
              <a:t>the facility to at-risk </a:t>
            </a:r>
            <a:r>
              <a:rPr lang="en-US" dirty="0" smtClean="0"/>
              <a:t>youth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45" y="2116798"/>
            <a:ext cx="3543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Ongoing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6853" y="2116798"/>
            <a:ext cx="3465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Strategic </a:t>
            </a:r>
            <a:r>
              <a:rPr lang="en-US" dirty="0" smtClean="0"/>
              <a:t>Initiatives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00440"/>
              </p:ext>
            </p:extLst>
          </p:nvPr>
        </p:nvGraphicFramePr>
        <p:xfrm>
          <a:off x="3427494" y="2646190"/>
          <a:ext cx="5584159" cy="387328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91053"/>
                <a:gridCol w="1443790"/>
                <a:gridCol w="1793739"/>
                <a:gridCol w="1755577"/>
              </a:tblGrid>
              <a:tr h="24177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Strategic Objective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Outcome Metrics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Initiative</a:t>
                      </a:r>
                      <a:endParaRPr lang="en-US" sz="1200" dirty="0"/>
                    </a:p>
                  </a:txBody>
                  <a:tcPr/>
                </a:tc>
              </a:tr>
              <a:tr h="793641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Sustaining prior investments from FY17</a:t>
                      </a:r>
                      <a:endParaRPr lang="en-US" sz="1200" b="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Provide</a:t>
                      </a:r>
                      <a:r>
                        <a:rPr lang="en-US" sz="1200" b="0" baseline="0" dirty="0" smtClean="0"/>
                        <a:t> effective and efficient operations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On-time development and rollout of website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/>
                        <a:t>Corrections website</a:t>
                      </a:r>
                      <a:endParaRPr lang="en-US" sz="1200" b="0" dirty="0"/>
                    </a:p>
                  </a:txBody>
                  <a:tcPr/>
                </a:tc>
              </a:tr>
              <a:tr h="793641">
                <a:tc vMerge="1"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Ensure safety of staff and inmates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Pass</a:t>
                      </a:r>
                      <a:r>
                        <a:rPr lang="en-US" sz="1200" baseline="0" dirty="0" smtClean="0"/>
                        <a:t> FY16 PREA audit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Compliance with federal</a:t>
                      </a:r>
                      <a:r>
                        <a:rPr lang="en-US" sz="1200" baseline="0" dirty="0" smtClean="0"/>
                        <a:t> Prison Rape Elimination Act</a:t>
                      </a:r>
                      <a:endParaRPr lang="en-US" sz="1200" dirty="0"/>
                    </a:p>
                  </a:txBody>
                  <a:tcPr/>
                </a:tc>
              </a:tr>
              <a:tr h="1047692">
                <a:tc vMerge="1"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Enhance Code Enforcement operations to reduce blight</a:t>
                      </a:r>
                      <a:r>
                        <a:rPr lang="en-US" sz="1200" b="0" baseline="0" dirty="0" smtClean="0"/>
                        <a:t> and improve public safety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Increase # of properties cleaned</a:t>
                      </a:r>
                      <a:r>
                        <a:rPr lang="en-US" sz="1200" baseline="0" dirty="0" smtClean="0"/>
                        <a:t> and closed by inmates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Professional Services to facilitate inmate Clean</a:t>
                      </a:r>
                      <a:r>
                        <a:rPr lang="en-US" sz="1200" baseline="0" dirty="0" smtClean="0"/>
                        <a:t> and Close details</a:t>
                      </a:r>
                      <a:endParaRPr lang="en-US" sz="1200" dirty="0"/>
                    </a:p>
                  </a:txBody>
                  <a:tcPr/>
                </a:tc>
              </a:tr>
              <a:tr h="793641">
                <a:tc vMerge="1"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200" b="0" i="0" dirty="0" smtClean="0"/>
                        <a:t>Provide quality work environment for administrative employees</a:t>
                      </a:r>
                      <a:endParaRPr lang="en-US" sz="12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0" dirty="0" smtClean="0"/>
                        <a:t>Increase OPS employee satisfaction</a:t>
                      </a:r>
                      <a:endParaRPr lang="en-US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0" dirty="0" smtClean="0"/>
                        <a:t>Relocate Office of Professional Standards to new space</a:t>
                      </a:r>
                      <a:endParaRPr lang="en-US" sz="1200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Left Brace 34"/>
          <p:cNvSpPr/>
          <p:nvPr/>
        </p:nvSpPr>
        <p:spPr bwMode="auto">
          <a:xfrm rot="5400000">
            <a:off x="6385724" y="-47308"/>
            <a:ext cx="153467" cy="509838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Left Brace 35"/>
          <p:cNvSpPr/>
          <p:nvPr/>
        </p:nvSpPr>
        <p:spPr bwMode="auto">
          <a:xfrm rot="5400000">
            <a:off x="1487366" y="1094187"/>
            <a:ext cx="153467" cy="2815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34564" y="1268668"/>
            <a:ext cx="8247709" cy="707886"/>
            <a:chOff x="434564" y="1268668"/>
            <a:chExt cx="8247709" cy="707886"/>
          </a:xfrm>
        </p:grpSpPr>
        <p:sp>
          <p:nvSpPr>
            <p:cNvPr id="14" name="TextBox 13"/>
            <p:cNvSpPr txBox="1"/>
            <p:nvPr/>
          </p:nvSpPr>
          <p:spPr>
            <a:xfrm>
              <a:off x="4463359" y="1268668"/>
              <a:ext cx="4218914" cy="707886"/>
            </a:xfrm>
            <a:prstGeom prst="rect">
              <a:avLst/>
            </a:prstGeom>
            <a:noFill/>
            <a:ln w="25400">
              <a:solidFill>
                <a:srgbClr val="00B050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smtClean="0">
                  <a:latin typeface="+mj-lt"/>
                </a:rPr>
                <a:t>FY10 Budget   </a:t>
              </a:r>
              <a:r>
                <a:rPr lang="en-US" sz="2000" i="1" dirty="0">
                  <a:latin typeface="+mj-lt"/>
                  <a:sym typeface="Wingdings" panose="05000000000000000000" pitchFamily="2" charset="2"/>
                </a:rPr>
                <a:t> </a:t>
              </a:r>
              <a:r>
                <a:rPr lang="en-US" sz="2000" i="1" dirty="0" smtClean="0">
                  <a:latin typeface="+mj-lt"/>
                  <a:sym typeface="Wingdings" panose="05000000000000000000" pitchFamily="2" charset="2"/>
                </a:rPr>
                <a:t>     </a:t>
              </a:r>
              <a:r>
                <a:rPr lang="en-US" sz="2000" i="1" dirty="0" smtClean="0">
                  <a:latin typeface="+mj-lt"/>
                </a:rPr>
                <a:t>FY18 </a:t>
              </a:r>
              <a:r>
                <a:rPr lang="en-US" sz="2000" i="1" smtClean="0">
                  <a:latin typeface="+mj-lt"/>
                </a:rPr>
                <a:t>Budget   $</a:t>
              </a:r>
              <a:r>
                <a:rPr lang="en-US" sz="2000" i="1">
                  <a:latin typeface="+mj-lt"/>
                </a:rPr>
                <a:t>23,078,235       </a:t>
              </a:r>
              <a:r>
                <a:rPr lang="en-US" sz="2000" i="1" smtClean="0">
                  <a:latin typeface="+mj-lt"/>
                </a:rPr>
                <a:t> </a:t>
              </a:r>
              <a:r>
                <a:rPr lang="en-US" sz="2000" i="1" dirty="0">
                  <a:latin typeface="+mj-lt"/>
                </a:rPr>
                <a:t>$</a:t>
              </a:r>
              <a:r>
                <a:rPr lang="en-US" sz="2000" i="1" dirty="0" smtClean="0">
                  <a:latin typeface="+mj-lt"/>
                </a:rPr>
                <a:t>33,365,220</a:t>
              </a:r>
              <a:endParaRPr lang="en-US" sz="2000" i="1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4564" y="1268668"/>
              <a:ext cx="3938259" cy="707886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General Fund      </a:t>
              </a:r>
              <a:r>
                <a:rPr lang="en-US" sz="200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        </a:t>
              </a: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$33,365,220</a:t>
              </a:r>
              <a:endParaRPr lang="en-US" sz="200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endParaRPr>
            </a:p>
            <a:p>
              <a:endParaRPr lang="en-US" sz="1200" dirty="0" smtClean="0">
                <a:solidFill>
                  <a:schemeClr val="accent1"/>
                </a:solidFill>
                <a:latin typeface="+mn-lt"/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 bwMode="auto">
          <a:xfrm>
            <a:off x="6402798" y="1622611"/>
            <a:ext cx="35308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993555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671241"/>
              </p:ext>
            </p:extLst>
          </p:nvPr>
        </p:nvGraphicFramePr>
        <p:xfrm>
          <a:off x="572836" y="20874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965210"/>
                <a:gridCol w="2230867"/>
                <a:gridCol w="197612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Trust Funds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Grant Funds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 Fee</a:t>
                      </a:r>
                      <a:r>
                        <a:rPr lang="en-US" baseline="0" dirty="0" smtClean="0"/>
                        <a:t> Funds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Fund balances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$266,781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$1,280,885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5099" y="1268668"/>
            <a:ext cx="4544842" cy="40011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Non-Operating Funds: $</a:t>
            </a:r>
            <a:r>
              <a:rPr lang="en-US" sz="200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1,547,666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234044" y="132750"/>
            <a:ext cx="709479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7160" tIns="45714" rIns="91429" bIns="45714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D4D4D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D4D4D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D4D4D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D4D4D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/>
            <a:r>
              <a:rPr lang="en-US" b="1" kern="0" dirty="0" smtClean="0"/>
              <a:t>Department of Corrections </a:t>
            </a:r>
            <a:br>
              <a:rPr lang="en-US" b="1" kern="0" dirty="0" smtClean="0"/>
            </a:br>
            <a:r>
              <a:rPr lang="en-US" b="0" kern="0" dirty="0" smtClean="0"/>
              <a:t>FY18 Proposed Budget: $33,365,220</a:t>
            </a:r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38675024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Stat">
  <a:themeElements>
    <a:clrScheme name="ATLSta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E36C09"/>
      </a:accent5>
      <a:accent6>
        <a:srgbClr val="7F7F7F"/>
      </a:accent6>
      <a:hlink>
        <a:srgbClr val="FFCCFF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4D4D4D"/>
        </a:dk1>
        <a:lt1>
          <a:srgbClr val="FFFFFF"/>
        </a:lt1>
        <a:dk2>
          <a:srgbClr val="999999"/>
        </a:dk2>
        <a:lt2>
          <a:srgbClr val="000000"/>
        </a:lt2>
        <a:accent1>
          <a:srgbClr val="F04E22"/>
        </a:accent1>
        <a:accent2>
          <a:srgbClr val="F0B500"/>
        </a:accent2>
        <a:accent3>
          <a:srgbClr val="FFFFFF"/>
        </a:accent3>
        <a:accent4>
          <a:srgbClr val="404040"/>
        </a:accent4>
        <a:accent5>
          <a:srgbClr val="F6B2AB"/>
        </a:accent5>
        <a:accent6>
          <a:srgbClr val="D9A400"/>
        </a:accent6>
        <a:hlink>
          <a:srgbClr val="F07800"/>
        </a:hlink>
        <a:folHlink>
          <a:srgbClr val="00A6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24253</TotalTime>
  <Words>184</Words>
  <Application>Microsoft Office PowerPoint</Application>
  <PresentationFormat>Letter Paper (8.5x11 in)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ATLStat</vt:lpstr>
      <vt:lpstr>Department of Corrections  FY18 Proposed Budget: $33,365,220</vt:lpstr>
      <vt:lpstr>PowerPoint Presentation</vt:lpstr>
    </vt:vector>
  </TitlesOfParts>
  <Company>Lenovo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mdnguyen</dc:creator>
  <cp:lastModifiedBy>Pace, Theodis</cp:lastModifiedBy>
  <cp:revision>1281</cp:revision>
  <cp:lastPrinted>2017-05-04T12:41:18Z</cp:lastPrinted>
  <dcterms:created xsi:type="dcterms:W3CDTF">2011-10-05T18:52:35Z</dcterms:created>
  <dcterms:modified xsi:type="dcterms:W3CDTF">2017-05-04T12:41:40Z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