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144000" cy="6858000" type="letter"/>
  <p:notesSz cx="7010400" cy="9223375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73">
          <p15:clr>
            <a:srgbClr val="A4A3A4"/>
          </p15:clr>
        </p15:guide>
        <p15:guide id="2" orient="horz" pos="1909">
          <p15:clr>
            <a:srgbClr val="A4A3A4"/>
          </p15:clr>
        </p15:guide>
        <p15:guide id="3" orient="horz" pos="3481">
          <p15:clr>
            <a:srgbClr val="A4A3A4"/>
          </p15:clr>
        </p15:guide>
        <p15:guide id="4" orient="horz" pos="3693">
          <p15:clr>
            <a:srgbClr val="A4A3A4"/>
          </p15:clr>
        </p15:guide>
        <p15:guide id="5" orient="horz" pos="279">
          <p15:clr>
            <a:srgbClr val="A4A3A4"/>
          </p15:clr>
        </p15:guide>
        <p15:guide id="6" pos="424">
          <p15:clr>
            <a:srgbClr val="A4A3A4"/>
          </p15:clr>
        </p15:guide>
        <p15:guide id="7" pos="4759">
          <p15:clr>
            <a:srgbClr val="A4A3A4"/>
          </p15:clr>
        </p15:guide>
        <p15:guide id="8" pos="346">
          <p15:clr>
            <a:srgbClr val="A4A3A4"/>
          </p15:clr>
        </p15:guide>
        <p15:guide id="9" pos="340">
          <p15:clr>
            <a:srgbClr val="A4A3A4"/>
          </p15:clr>
        </p15:guide>
        <p15:guide id="10" pos="3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6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tyUser" initials="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DDDDD"/>
    <a:srgbClr val="C0C0C0"/>
    <a:srgbClr val="B2B2B2"/>
    <a:srgbClr val="3276C8"/>
    <a:srgbClr val="83AEE1"/>
    <a:srgbClr val="6BA42C"/>
    <a:srgbClr val="94D32D"/>
    <a:srgbClr val="BEE381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46" autoAdjust="0"/>
    <p:restoredTop sz="89918" autoAdjust="0"/>
  </p:normalViewPr>
  <p:slideViewPr>
    <p:cSldViewPr snapToGrid="0">
      <p:cViewPr varScale="1">
        <p:scale>
          <a:sx n="101" d="100"/>
          <a:sy n="101" d="100"/>
        </p:scale>
        <p:origin x="1506" y="102"/>
      </p:cViewPr>
      <p:guideLst>
        <p:guide orient="horz" pos="4073"/>
        <p:guide orient="horz" pos="1909"/>
        <p:guide orient="horz" pos="3481"/>
        <p:guide orient="horz" pos="3693"/>
        <p:guide orient="horz" pos="279"/>
        <p:guide pos="424"/>
        <p:guide pos="4759"/>
        <p:guide pos="346"/>
        <p:guide pos="340"/>
        <p:guide pos="3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1578" y="-84"/>
      </p:cViewPr>
      <p:guideLst>
        <p:guide orient="horz" pos="2906"/>
        <p:guide pos="2208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3" tIns="46355" rIns="92713" bIns="46355" numCol="1" anchor="t" anchorCtr="0" compatLnSpc="1">
            <a:prstTxWarp prst="textNoShape">
              <a:avLst/>
            </a:prstTxWarp>
          </a:bodyPr>
          <a:lstStyle>
            <a:lvl1pPr defTabSz="927771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436" y="7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3" tIns="46355" rIns="92713" bIns="46355" numCol="1" anchor="t" anchorCtr="0" compatLnSpc="1">
            <a:prstTxWarp prst="textNoShape">
              <a:avLst/>
            </a:prstTxWarp>
          </a:bodyPr>
          <a:lstStyle>
            <a:lvl1pPr algn="r" defTabSz="927771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1267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3" tIns="46355" rIns="92713" bIns="46355" numCol="1" anchor="b" anchorCtr="0" compatLnSpc="1">
            <a:prstTxWarp prst="textNoShape">
              <a:avLst/>
            </a:prstTxWarp>
          </a:bodyPr>
          <a:lstStyle>
            <a:lvl1pPr defTabSz="927771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436" y="8761267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3" tIns="46355" rIns="92713" bIns="46355" numCol="1" anchor="b" anchorCtr="0" compatLnSpc="1">
            <a:prstTxWarp prst="textNoShape">
              <a:avLst/>
            </a:prstTxWarp>
          </a:bodyPr>
          <a:lstStyle>
            <a:lvl1pPr algn="r" defTabSz="927771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fld id="{6BB75019-A3EC-4EC3-8158-8D99A2DF95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529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3" tIns="46355" rIns="92713" bIns="46355" numCol="1" anchor="t" anchorCtr="0" compatLnSpc="1">
            <a:prstTxWarp prst="textNoShape">
              <a:avLst/>
            </a:prstTxWarp>
          </a:bodyPr>
          <a:lstStyle>
            <a:lvl1pPr defTabSz="927771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436" y="7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3" tIns="46355" rIns="92713" bIns="46355" numCol="1" anchor="t" anchorCtr="0" compatLnSpc="1">
            <a:prstTxWarp prst="textNoShape">
              <a:avLst/>
            </a:prstTxWarp>
          </a:bodyPr>
          <a:lstStyle>
            <a:lvl1pPr algn="r" defTabSz="927771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695325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42" y="4379844"/>
            <a:ext cx="5605133" cy="41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3" tIns="46355" rIns="92713" bIns="463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1267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3" tIns="46355" rIns="92713" bIns="46355" numCol="1" anchor="b" anchorCtr="0" compatLnSpc="1">
            <a:prstTxWarp prst="textNoShape">
              <a:avLst/>
            </a:prstTxWarp>
          </a:bodyPr>
          <a:lstStyle>
            <a:lvl1pPr defTabSz="927771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436" y="8761267"/>
            <a:ext cx="3038372" cy="4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13" tIns="46355" rIns="92713" bIns="46355" numCol="1" anchor="b" anchorCtr="0" compatLnSpc="1">
            <a:prstTxWarp prst="textNoShape">
              <a:avLst/>
            </a:prstTxWarp>
          </a:bodyPr>
          <a:lstStyle>
            <a:lvl1pPr algn="r" defTabSz="927771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fld id="{9DD8F3A2-EF11-4B76-A67A-BC660BF1F8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92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D8F3A2-EF11-4B76-A67A-BC660BF1F87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802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>
            <a:spLocks noChangeArrowheads="1"/>
          </p:cNvSpPr>
          <p:nvPr userDrawn="1"/>
        </p:nvSpPr>
        <p:spPr bwMode="auto">
          <a:xfrm>
            <a:off x="0" y="5040313"/>
            <a:ext cx="9144000" cy="428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01688" y="2394515"/>
            <a:ext cx="7540646" cy="914400"/>
          </a:xfrm>
        </p:spPr>
        <p:txBody>
          <a:bodyPr anchor="ctr"/>
          <a:lstStyle>
            <a:lvl1pPr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776288" y="3594665"/>
            <a:ext cx="7566046" cy="914400"/>
          </a:xfrm>
        </p:spPr>
        <p:txBody>
          <a:bodyPr anchor="ctr"/>
          <a:lstStyle>
            <a:lvl1pPr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229600" y="0"/>
            <a:ext cx="914400" cy="399223"/>
          </a:xfrm>
          <a:prstGeom prst="rect">
            <a:avLst/>
          </a:prstGeom>
          <a:solidFill>
            <a:schemeClr val="accent2"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solidFill>
                  <a:schemeClr val="bg1"/>
                </a:solidFill>
                <a:latin typeface="Calibri" pitchFamily="34" charset="0"/>
              </a:rPr>
              <a:t>DRAFT</a:t>
            </a:r>
          </a:p>
        </p:txBody>
      </p:sp>
      <p:pic>
        <p:nvPicPr>
          <p:cNvPr id="28674" name="Picture 2" descr="for atlanta with se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9315" y="773482"/>
            <a:ext cx="5362768" cy="15444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644" y="144244"/>
            <a:ext cx="7094793" cy="952500"/>
          </a:xfrm>
        </p:spPr>
        <p:txBody>
          <a:bodyPr lIns="137160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1353588"/>
            <a:ext cx="8229600" cy="4587875"/>
          </a:xfrm>
        </p:spPr>
        <p:txBody>
          <a:bodyPr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20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-22383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8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690563" indent="-2333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914400" indent="-22383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147763" indent="-2333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08099"/>
            <a:ext cx="4040188" cy="51604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41533"/>
            <a:ext cx="4040188" cy="414611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33499"/>
            <a:ext cx="4041775" cy="49064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41533"/>
            <a:ext cx="4041775" cy="414611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18095" y="152400"/>
            <a:ext cx="7378700" cy="965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33500"/>
            <a:ext cx="8229600" cy="20955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43300"/>
            <a:ext cx="8229600" cy="216950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65597" y="152400"/>
            <a:ext cx="7378700" cy="965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1358901"/>
            <a:ext cx="8229600" cy="456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04834" name="Text Box 34"/>
          <p:cNvSpPr txBox="1">
            <a:spLocks noChangeArrowheads="1"/>
          </p:cNvSpPr>
          <p:nvPr/>
        </p:nvSpPr>
        <p:spPr bwMode="auto">
          <a:xfrm>
            <a:off x="8750300" y="6605648"/>
            <a:ext cx="304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pPr>
              <a:spcBef>
                <a:spcPct val="0"/>
              </a:spcBef>
              <a:defRPr/>
            </a:pPr>
            <a:fld id="{CCDEBD78-9166-4FFE-9FC4-988821FD7BC2}" type="slidenum">
              <a:rPr lang="en-US" sz="900" b="0">
                <a:solidFill>
                  <a:schemeClr val="tx2"/>
                </a:solidFill>
                <a:cs typeface="+mn-cs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900" b="0" dirty="0">
              <a:solidFill>
                <a:schemeClr val="tx2"/>
              </a:solidFill>
              <a:cs typeface="+mn-cs"/>
            </a:endParaRPr>
          </a:p>
        </p:txBody>
      </p:sp>
      <p:cxnSp>
        <p:nvCxnSpPr>
          <p:cNvPr id="1029" name="Straight Connector 7"/>
          <p:cNvCxnSpPr>
            <a:cxnSpLocks noChangeShapeType="1"/>
          </p:cNvCxnSpPr>
          <p:nvPr/>
        </p:nvCxnSpPr>
        <p:spPr bwMode="auto">
          <a:xfrm>
            <a:off x="438150" y="1206500"/>
            <a:ext cx="8274050" cy="1588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0795" y="165100"/>
            <a:ext cx="7366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29698" name="Picture 2" descr="for atlanta with seal"/>
          <p:cNvPicPr>
            <a:picLocks noChangeAspect="1" noChangeArrowheads="1"/>
          </p:cNvPicPr>
          <p:nvPr userDrawn="1"/>
        </p:nvPicPr>
        <p:blipFill>
          <a:blip r:embed="rId6" cstate="print"/>
          <a:srcRect r="69262"/>
          <a:stretch>
            <a:fillRect/>
          </a:stretch>
        </p:blipFill>
        <p:spPr bwMode="auto">
          <a:xfrm>
            <a:off x="212653" y="141215"/>
            <a:ext cx="903766" cy="89882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0" r:id="rId3"/>
    <p:sldLayoutId id="2147483848" r:id="rId4"/>
  </p:sldLayoutIdLst>
  <p:transition spd="med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9pPr>
    </p:titleStyle>
    <p:bodyStyle>
      <a:lvl1pPr marL="2333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457200" indent="-223838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Calibri" pitchFamily="34" charset="0"/>
        <a:buChar char="–"/>
        <a:defRPr sz="1800">
          <a:solidFill>
            <a:schemeClr val="tx1"/>
          </a:solidFill>
          <a:latin typeface="Calibri" pitchFamily="34" charset="0"/>
        </a:defRPr>
      </a:lvl2pPr>
      <a:lvl3pPr marL="6905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Arial" pitchFamily="34" charset="0"/>
        <a:buChar char="•"/>
        <a:defRPr sz="1400">
          <a:solidFill>
            <a:schemeClr val="tx1"/>
          </a:solidFill>
          <a:latin typeface="Calibri" pitchFamily="34" charset="0"/>
        </a:defRPr>
      </a:lvl3pPr>
      <a:lvl4pPr marL="914400" indent="-223838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Wingdings" pitchFamily="2" charset="2"/>
        <a:buChar char="§"/>
        <a:defRPr sz="1400">
          <a:solidFill>
            <a:schemeClr val="tx1"/>
          </a:solidFill>
          <a:latin typeface="Calibri" pitchFamily="34" charset="0"/>
        </a:defRPr>
      </a:lvl4pPr>
      <a:lvl5pPr marL="11477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Arial" charset="0"/>
        <a:buChar char="–"/>
        <a:defRPr sz="1400">
          <a:solidFill>
            <a:schemeClr val="tx1"/>
          </a:solidFill>
          <a:latin typeface="Calibri" pitchFamily="34" charset="0"/>
        </a:defRPr>
      </a:lvl5pPr>
      <a:lvl6pPr marL="22352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6pPr>
      <a:lvl7pPr marL="26924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7pPr>
      <a:lvl8pPr marL="31496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8pPr>
      <a:lvl9pPr marL="36068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Atlanta Fire Rescue Department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FY18 Proposed Budget: $113,164,801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06" y="2758624"/>
            <a:ext cx="2875557" cy="39102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Respond </a:t>
            </a:r>
            <a:r>
              <a:rPr lang="en-US" dirty="0"/>
              <a:t>to, </a:t>
            </a:r>
            <a:r>
              <a:rPr lang="en-US" dirty="0" smtClean="0"/>
              <a:t>prevent, </a:t>
            </a:r>
            <a:r>
              <a:rPr lang="en-US" dirty="0"/>
              <a:t>and </a:t>
            </a:r>
            <a:r>
              <a:rPr lang="en-US" dirty="0" smtClean="0"/>
              <a:t>mitigate disastrous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incidents, including </a:t>
            </a:r>
            <a:r>
              <a:rPr lang="en-US" dirty="0"/>
              <a:t>fire </a:t>
            </a:r>
            <a:r>
              <a:rPr lang="en-US" dirty="0" smtClean="0"/>
              <a:t>suppression, emergency </a:t>
            </a:r>
            <a:r>
              <a:rPr lang="en-US" dirty="0"/>
              <a:t>medical services, hazardous </a:t>
            </a:r>
            <a:r>
              <a:rPr lang="en-US" dirty="0" smtClean="0"/>
              <a:t>materials response</a:t>
            </a:r>
            <a:r>
              <a:rPr lang="en-US" dirty="0"/>
              <a:t>, technical rescue service and other </a:t>
            </a:r>
            <a:r>
              <a:rPr lang="en-US" dirty="0" smtClean="0"/>
              <a:t>special services </a:t>
            </a:r>
            <a:r>
              <a:rPr lang="en-US" dirty="0"/>
              <a:t>and </a:t>
            </a:r>
            <a:r>
              <a:rPr lang="en-US" dirty="0" smtClean="0"/>
              <a:t>activities</a:t>
            </a:r>
            <a:endParaRPr lang="en-US" dirty="0"/>
          </a:p>
          <a:p>
            <a:r>
              <a:rPr lang="en-US" dirty="0" smtClean="0"/>
              <a:t>Manage Fire Training Academy</a:t>
            </a:r>
          </a:p>
          <a:p>
            <a:r>
              <a:rPr lang="en-US" dirty="0" smtClean="0"/>
              <a:t>Conduct fire investigations and inspections</a:t>
            </a:r>
          </a:p>
          <a:p>
            <a:r>
              <a:rPr lang="en-US" dirty="0" smtClean="0"/>
              <a:t>Conduct community risk assessments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113" y="2060790"/>
            <a:ext cx="35433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Ongoing Operations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6853" y="2060790"/>
            <a:ext cx="3465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Strategic Initiatives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797279"/>
              </p:ext>
            </p:extLst>
          </p:nvPr>
        </p:nvGraphicFramePr>
        <p:xfrm>
          <a:off x="3234905" y="2590181"/>
          <a:ext cx="5644401" cy="423160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67074"/>
                <a:gridCol w="1696453"/>
                <a:gridCol w="1826853"/>
                <a:gridCol w="1554021"/>
              </a:tblGrid>
              <a:tr h="3911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Strategic Objective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Outcome Metrics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Initiative</a:t>
                      </a:r>
                      <a:endParaRPr lang="en-US" sz="1200" dirty="0"/>
                    </a:p>
                  </a:txBody>
                  <a:tcPr/>
                </a:tc>
              </a:tr>
              <a:tr h="906991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New in FY18</a:t>
                      </a:r>
                      <a:endParaRPr lang="en-US" sz="1200" b="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Attract, train and retain the best firefighters in the region, state and country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Reduce turnover rates</a:t>
                      </a:r>
                    </a:p>
                    <a:p>
                      <a:endParaRPr lang="en-US" sz="1200" b="0" dirty="0" smtClean="0"/>
                    </a:p>
                    <a:p>
                      <a:r>
                        <a:rPr lang="en-US" sz="1200" b="0" dirty="0" smtClean="0"/>
                        <a:t>Increase</a:t>
                      </a:r>
                      <a:r>
                        <a:rPr lang="en-US" sz="1200" b="0" baseline="0" dirty="0" smtClean="0"/>
                        <a:t> staffing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Legislated</a:t>
                      </a:r>
                      <a:r>
                        <a:rPr lang="en-US" sz="1200" b="0" baseline="0" dirty="0" smtClean="0"/>
                        <a:t> compensation increases for Sergeants, Lieutenants and Captains</a:t>
                      </a:r>
                      <a:endParaRPr lang="en-US" sz="1200" b="0" dirty="0"/>
                    </a:p>
                  </a:txBody>
                  <a:tcPr/>
                </a:tc>
              </a:tr>
              <a:tr h="8090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Maintain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best in class EMS services to the constituents of Atlanta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Decrease</a:t>
                      </a:r>
                      <a:r>
                        <a:rPr lang="en-US" sz="1200" baseline="0" dirty="0" smtClean="0"/>
                        <a:t> response time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Inter-Governmental</a:t>
                      </a:r>
                      <a:r>
                        <a:rPr lang="en-US" sz="1200" baseline="0" dirty="0" smtClean="0"/>
                        <a:t> agreement with Fulton and DeKalb County</a:t>
                      </a:r>
                      <a:endParaRPr lang="en-US" sz="1200" dirty="0"/>
                    </a:p>
                  </a:txBody>
                  <a:tcPr/>
                </a:tc>
              </a:tr>
              <a:tr h="8229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Decrease</a:t>
                      </a:r>
                      <a:r>
                        <a:rPr lang="en-US" sz="1200" baseline="0" dirty="0" smtClean="0"/>
                        <a:t> response time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Continuous improvement to EMS functions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Assign Deputy Chief of EMS</a:t>
                      </a:r>
                      <a:endParaRPr lang="en-US" sz="1200" dirty="0"/>
                    </a:p>
                  </a:txBody>
                  <a:tcPr/>
                </a:tc>
              </a:tr>
              <a:tr h="4114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Enhance staffing on fire apparatus in and around high-density, high population areas of the City of Atlanta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Increase staffing</a:t>
                      </a:r>
                    </a:p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 overall safety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SAFER Grant (additional 47 Firefighters)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Left Brace 34"/>
          <p:cNvSpPr/>
          <p:nvPr/>
        </p:nvSpPr>
        <p:spPr bwMode="auto">
          <a:xfrm rot="5400000">
            <a:off x="6024979" y="-464060"/>
            <a:ext cx="153468" cy="581987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Left Brace 35"/>
          <p:cNvSpPr/>
          <p:nvPr/>
        </p:nvSpPr>
        <p:spPr bwMode="auto">
          <a:xfrm rot="5400000">
            <a:off x="1415177" y="1110368"/>
            <a:ext cx="153468" cy="2671021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34564" y="1268668"/>
            <a:ext cx="8247709" cy="707886"/>
            <a:chOff x="434564" y="1268668"/>
            <a:chExt cx="8247709" cy="707886"/>
          </a:xfrm>
        </p:grpSpPr>
        <p:sp>
          <p:nvSpPr>
            <p:cNvPr id="13" name="TextBox 12"/>
            <p:cNvSpPr txBox="1"/>
            <p:nvPr/>
          </p:nvSpPr>
          <p:spPr>
            <a:xfrm>
              <a:off x="4463359" y="1268668"/>
              <a:ext cx="4218914" cy="707886"/>
            </a:xfrm>
            <a:prstGeom prst="rect">
              <a:avLst/>
            </a:prstGeom>
            <a:noFill/>
            <a:ln w="25400">
              <a:solidFill>
                <a:srgbClr val="00B050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+mj-lt"/>
                </a:rPr>
                <a:t>FY10 Budget   </a:t>
              </a:r>
              <a:r>
                <a:rPr lang="en-US" sz="2000" i="1" dirty="0">
                  <a:latin typeface="+mj-lt"/>
                  <a:sym typeface="Wingdings" panose="05000000000000000000" pitchFamily="2" charset="2"/>
                </a:rPr>
                <a:t> </a:t>
              </a:r>
              <a:r>
                <a:rPr lang="en-US" sz="2000" i="1" dirty="0" smtClean="0">
                  <a:latin typeface="+mj-lt"/>
                  <a:sym typeface="Wingdings" panose="05000000000000000000" pitchFamily="2" charset="2"/>
                </a:rPr>
                <a:t>       </a:t>
              </a:r>
              <a:r>
                <a:rPr lang="en-US" sz="2000" i="1" dirty="0" smtClean="0">
                  <a:latin typeface="+mj-lt"/>
                </a:rPr>
                <a:t>FY18 Budget    </a:t>
              </a:r>
              <a:br>
                <a:rPr lang="en-US" sz="2000" i="1" dirty="0" smtClean="0">
                  <a:latin typeface="+mj-lt"/>
                </a:rPr>
              </a:br>
              <a:r>
                <a:rPr lang="en-US" sz="2000" i="1" dirty="0">
                  <a:latin typeface="+mj-lt"/>
                </a:rPr>
                <a:t> $95,281,596       </a:t>
              </a:r>
              <a:r>
                <a:rPr lang="en-US" sz="2000" i="1" dirty="0" smtClean="0">
                  <a:latin typeface="+mj-lt"/>
                </a:rPr>
                <a:t>   $113,164,801</a:t>
              </a:r>
              <a:endParaRPr lang="en-US" sz="2000" i="1" dirty="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4564" y="1268668"/>
              <a:ext cx="3938259" cy="707886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General Fund      </a:t>
              </a:r>
              <a:r>
                <a:rPr lang="en-US" sz="2000" dirty="0" smtClean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        </a:t>
              </a: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$85,390,755</a:t>
              </a:r>
              <a:endParaRPr lang="en-US" sz="2000" dirty="0" smtClean="0">
                <a:solidFill>
                  <a:schemeClr val="accent1"/>
                </a:solidFill>
                <a:latin typeface="+mn-lt"/>
              </a:endParaRPr>
            </a:p>
            <a:p>
              <a:pPr>
                <a:spcBef>
                  <a:spcPts val="0"/>
                </a:spcBef>
              </a:pPr>
              <a:r>
                <a:rPr lang="en-US" sz="2000" dirty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Enterprise </a:t>
              </a:r>
              <a:r>
                <a:rPr lang="en-US" sz="2000" dirty="0" smtClean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Funds</a:t>
              </a:r>
              <a:r>
                <a:rPr lang="en-US" sz="2000" dirty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 </a:t>
              </a:r>
              <a:r>
                <a:rPr lang="en-US" sz="2000" dirty="0" smtClean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       $27,774,046</a:t>
              </a:r>
              <a:endParaRPr lang="en-US" sz="200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 bwMode="auto">
          <a:xfrm>
            <a:off x="6006002" y="1622611"/>
            <a:ext cx="35308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9122569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Stat">
  <a:themeElements>
    <a:clrScheme name="ATLSta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C0504D"/>
      </a:accent2>
      <a:accent3>
        <a:srgbClr val="9BBB59"/>
      </a:accent3>
      <a:accent4>
        <a:srgbClr val="8064A2"/>
      </a:accent4>
      <a:accent5>
        <a:srgbClr val="E36C09"/>
      </a:accent5>
      <a:accent6>
        <a:srgbClr val="7F7F7F"/>
      </a:accent6>
      <a:hlink>
        <a:srgbClr val="FFCCFF"/>
      </a:hlink>
      <a:folHlink>
        <a:srgbClr val="B8CC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4D4D4D"/>
        </a:dk1>
        <a:lt1>
          <a:srgbClr val="FFFFFF"/>
        </a:lt1>
        <a:dk2>
          <a:srgbClr val="999999"/>
        </a:dk2>
        <a:lt2>
          <a:srgbClr val="000000"/>
        </a:lt2>
        <a:accent1>
          <a:srgbClr val="F04E22"/>
        </a:accent1>
        <a:accent2>
          <a:srgbClr val="F0B500"/>
        </a:accent2>
        <a:accent3>
          <a:srgbClr val="FFFFFF"/>
        </a:accent3>
        <a:accent4>
          <a:srgbClr val="404040"/>
        </a:accent4>
        <a:accent5>
          <a:srgbClr val="F6B2AB"/>
        </a:accent5>
        <a:accent6>
          <a:srgbClr val="D9A400"/>
        </a:accent6>
        <a:hlink>
          <a:srgbClr val="F07800"/>
        </a:hlink>
        <a:folHlink>
          <a:srgbClr val="00A6A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24385</TotalTime>
  <Words>130</Words>
  <Application>Microsoft Office PowerPoint</Application>
  <PresentationFormat>Letter Paper (8.5x11 in)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ATLStat</vt:lpstr>
      <vt:lpstr>Atlanta Fire Rescue Department  FY18 Proposed Budget: $113,164,801</vt:lpstr>
    </vt:vector>
  </TitlesOfParts>
  <Company>Lenovo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mdnguyen</dc:creator>
  <cp:lastModifiedBy>Pace, Theodis</cp:lastModifiedBy>
  <cp:revision>1291</cp:revision>
  <cp:lastPrinted>2017-05-04T12:28:38Z</cp:lastPrinted>
  <dcterms:created xsi:type="dcterms:W3CDTF">2011-10-05T18:52:35Z</dcterms:created>
  <dcterms:modified xsi:type="dcterms:W3CDTF">2017-05-04T12:40:58Z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