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"/>
  </p:notesMasterIdLst>
  <p:handoutMasterIdLst>
    <p:handoutMasterId r:id="rId10"/>
  </p:handoutMasterIdLst>
  <p:sldIdLst>
    <p:sldId id="383" r:id="rId2"/>
    <p:sldId id="387" r:id="rId3"/>
    <p:sldId id="386" r:id="rId4"/>
    <p:sldId id="384" r:id="rId5"/>
    <p:sldId id="389" r:id="rId6"/>
    <p:sldId id="390" r:id="rId7"/>
    <p:sldId id="385" r:id="rId8"/>
  </p:sldIdLst>
  <p:sldSz cx="9144000" cy="6858000" type="letter"/>
  <p:notesSz cx="7010400" cy="9223375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73">
          <p15:clr>
            <a:srgbClr val="A4A3A4"/>
          </p15:clr>
        </p15:guide>
        <p15:guide id="2" orient="horz" pos="1909">
          <p15:clr>
            <a:srgbClr val="A4A3A4"/>
          </p15:clr>
        </p15:guide>
        <p15:guide id="3" orient="horz" pos="3481">
          <p15:clr>
            <a:srgbClr val="A4A3A4"/>
          </p15:clr>
        </p15:guide>
        <p15:guide id="4" orient="horz" pos="3693">
          <p15:clr>
            <a:srgbClr val="A4A3A4"/>
          </p15:clr>
        </p15:guide>
        <p15:guide id="5" orient="horz" pos="279">
          <p15:clr>
            <a:srgbClr val="A4A3A4"/>
          </p15:clr>
        </p15:guide>
        <p15:guide id="6" pos="424">
          <p15:clr>
            <a:srgbClr val="A4A3A4"/>
          </p15:clr>
        </p15:guide>
        <p15:guide id="7" pos="4759">
          <p15:clr>
            <a:srgbClr val="A4A3A4"/>
          </p15:clr>
        </p15:guide>
        <p15:guide id="8" pos="346">
          <p15:clr>
            <a:srgbClr val="A4A3A4"/>
          </p15:clr>
        </p15:guide>
        <p15:guide id="9" pos="340">
          <p15:clr>
            <a:srgbClr val="A4A3A4"/>
          </p15:clr>
        </p15:guide>
        <p15:guide id="10" pos="3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6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tyUser" initials="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DDDDD"/>
    <a:srgbClr val="C0C0C0"/>
    <a:srgbClr val="B2B2B2"/>
    <a:srgbClr val="3276C8"/>
    <a:srgbClr val="83AEE1"/>
    <a:srgbClr val="6BA42C"/>
    <a:srgbClr val="94D32D"/>
    <a:srgbClr val="BEE381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3371" autoAdjust="0"/>
  </p:normalViewPr>
  <p:slideViewPr>
    <p:cSldViewPr snapToGrid="0">
      <p:cViewPr varScale="1">
        <p:scale>
          <a:sx n="105" d="100"/>
          <a:sy n="105" d="100"/>
        </p:scale>
        <p:origin x="1392" y="102"/>
      </p:cViewPr>
      <p:guideLst>
        <p:guide orient="horz" pos="4073"/>
        <p:guide orient="horz" pos="1909"/>
        <p:guide orient="horz" pos="3481"/>
        <p:guide orient="horz" pos="3693"/>
        <p:guide orient="horz" pos="279"/>
        <p:guide pos="424"/>
        <p:guide pos="4759"/>
        <p:guide pos="346"/>
        <p:guide pos="340"/>
        <p:guide pos="3202"/>
      </p:guideLst>
    </p:cSldViewPr>
  </p:slideViewPr>
  <p:outlineViewPr>
    <p:cViewPr>
      <p:scale>
        <a:sx n="33" d="100"/>
        <a:sy n="33" d="100"/>
      </p:scale>
      <p:origin x="0" y="11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578" y="-84"/>
      </p:cViewPr>
      <p:guideLst>
        <p:guide orient="horz" pos="2906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3038372" cy="4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13" tIns="46355" rIns="92713" bIns="46355" numCol="1" anchor="t" anchorCtr="0" compatLnSpc="1">
            <a:prstTxWarp prst="textNoShape">
              <a:avLst/>
            </a:prstTxWarp>
          </a:bodyPr>
          <a:lstStyle>
            <a:lvl1pPr defTabSz="927771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7"/>
            <a:ext cx="3038372" cy="4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13" tIns="46355" rIns="92713" bIns="46355" numCol="1" anchor="t" anchorCtr="0" compatLnSpc="1">
            <a:prstTxWarp prst="textNoShape">
              <a:avLst/>
            </a:prstTxWarp>
          </a:bodyPr>
          <a:lstStyle>
            <a:lvl1pPr algn="r" defTabSz="927771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267"/>
            <a:ext cx="3038372" cy="4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13" tIns="46355" rIns="92713" bIns="46355" numCol="1" anchor="b" anchorCtr="0" compatLnSpc="1">
            <a:prstTxWarp prst="textNoShape">
              <a:avLst/>
            </a:prstTxWarp>
          </a:bodyPr>
          <a:lstStyle>
            <a:lvl1pPr defTabSz="927771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761267"/>
            <a:ext cx="3038372" cy="4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13" tIns="46355" rIns="92713" bIns="46355" numCol="1" anchor="b" anchorCtr="0" compatLnSpc="1">
            <a:prstTxWarp prst="textNoShape">
              <a:avLst/>
            </a:prstTxWarp>
          </a:bodyPr>
          <a:lstStyle>
            <a:lvl1pPr algn="r" defTabSz="927771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6BB75019-A3EC-4EC3-8158-8D99A2DF9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2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3038372" cy="4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13" tIns="46355" rIns="92713" bIns="46355" numCol="1" anchor="t" anchorCtr="0" compatLnSpc="1">
            <a:prstTxWarp prst="textNoShape">
              <a:avLst/>
            </a:prstTxWarp>
          </a:bodyPr>
          <a:lstStyle>
            <a:lvl1pPr defTabSz="927771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6" y="7"/>
            <a:ext cx="3038372" cy="4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13" tIns="46355" rIns="92713" bIns="46355" numCol="1" anchor="t" anchorCtr="0" compatLnSpc="1">
            <a:prstTxWarp prst="textNoShape">
              <a:avLst/>
            </a:prstTxWarp>
          </a:bodyPr>
          <a:lstStyle>
            <a:lvl1pPr algn="r" defTabSz="927771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95325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42" y="4379844"/>
            <a:ext cx="5605133" cy="41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13" tIns="46355" rIns="92713" bIns="46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267"/>
            <a:ext cx="3038372" cy="4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13" tIns="46355" rIns="92713" bIns="46355" numCol="1" anchor="b" anchorCtr="0" compatLnSpc="1">
            <a:prstTxWarp prst="textNoShape">
              <a:avLst/>
            </a:prstTxWarp>
          </a:bodyPr>
          <a:lstStyle>
            <a:lvl1pPr defTabSz="927771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6" y="8761267"/>
            <a:ext cx="3038372" cy="4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13" tIns="46355" rIns="92713" bIns="46355" numCol="1" anchor="b" anchorCtr="0" compatLnSpc="1">
            <a:prstTxWarp prst="textNoShape">
              <a:avLst/>
            </a:prstTxWarp>
          </a:bodyPr>
          <a:lstStyle>
            <a:lvl1pPr algn="r" defTabSz="927771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9DD8F3A2-EF11-4B76-A67A-BC660BF1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9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9144000" cy="42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01688" y="2394515"/>
            <a:ext cx="7540646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6288" y="3594665"/>
            <a:ext cx="7566046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8674" name="Picture 2" descr="for atlanta with 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315" y="773482"/>
            <a:ext cx="5362768" cy="1544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644" y="144244"/>
            <a:ext cx="7094793" cy="952500"/>
          </a:xfrm>
        </p:spPr>
        <p:txBody>
          <a:bodyPr lIns="13716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353588"/>
            <a:ext cx="8229600" cy="4587875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8099"/>
            <a:ext cx="4040188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1533"/>
            <a:ext cx="4040188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3499"/>
            <a:ext cx="4041775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1533"/>
            <a:ext cx="4041775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8095" y="152400"/>
            <a:ext cx="73787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8229600" cy="2095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43300"/>
            <a:ext cx="8229600" cy="21695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5597" y="152400"/>
            <a:ext cx="73787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358901"/>
            <a:ext cx="8229600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8750300" y="6605648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>
              <a:spcBef>
                <a:spcPct val="0"/>
              </a:spcBef>
              <a:defRPr/>
            </a:pPr>
            <a:fld id="{CCDEBD78-9166-4FFE-9FC4-988821FD7BC2}" type="slidenum">
              <a:rPr lang="en-US" sz="900" b="0">
                <a:solidFill>
                  <a:schemeClr val="tx2"/>
                </a:solidFill>
                <a:cs typeface="+mn-cs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900" b="0" dirty="0">
              <a:solidFill>
                <a:schemeClr val="tx2"/>
              </a:solidFill>
              <a:cs typeface="+mn-cs"/>
            </a:endParaRPr>
          </a:p>
        </p:txBody>
      </p:sp>
      <p:cxnSp>
        <p:nvCxnSpPr>
          <p:cNvPr id="1029" name="Straight Connector 7"/>
          <p:cNvCxnSpPr>
            <a:cxnSpLocks noChangeShapeType="1"/>
          </p:cNvCxnSpPr>
          <p:nvPr/>
        </p:nvCxnSpPr>
        <p:spPr bwMode="auto">
          <a:xfrm>
            <a:off x="438150" y="1206500"/>
            <a:ext cx="8274050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0795" y="165100"/>
            <a:ext cx="7366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9698" name="Picture 2" descr="for atlanta with seal"/>
          <p:cNvPicPr>
            <a:picLocks noChangeAspect="1" noChangeArrowheads="1"/>
          </p:cNvPicPr>
          <p:nvPr userDrawn="1"/>
        </p:nvPicPr>
        <p:blipFill>
          <a:blip r:embed="rId6" cstate="print"/>
          <a:srcRect r="69262"/>
          <a:stretch>
            <a:fillRect/>
          </a:stretch>
        </p:blipFill>
        <p:spPr bwMode="auto">
          <a:xfrm>
            <a:off x="212653" y="141215"/>
            <a:ext cx="903766" cy="8988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0" r:id="rId3"/>
    <p:sldLayoutId id="2147483848" r:id="rId4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</a:defRPr>
      </a:lvl2pPr>
      <a:lvl3pPr marL="6905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400">
          <a:solidFill>
            <a:schemeClr val="tx1"/>
          </a:solidFill>
          <a:latin typeface="Calibri" pitchFamily="34" charset="0"/>
        </a:defRPr>
      </a:lvl3pPr>
      <a:lvl4pPr marL="9144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4pPr>
      <a:lvl5pPr marL="11477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charset="0"/>
        <a:buChar char="–"/>
        <a:defRPr sz="1400">
          <a:solidFill>
            <a:schemeClr val="tx1"/>
          </a:solidFill>
          <a:latin typeface="Calibri" pitchFamily="34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Public Works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FY18 Proposed Budget: $115,403,083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06" y="2752288"/>
            <a:ext cx="3080094" cy="39102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Oversee and maintain the City's transportation infrastructure </a:t>
            </a:r>
            <a:r>
              <a:rPr lang="en-US" dirty="0"/>
              <a:t>in the Public </a:t>
            </a:r>
            <a:r>
              <a:rPr lang="en-US" dirty="0" smtClean="0"/>
              <a:t>Right-of-way</a:t>
            </a:r>
          </a:p>
          <a:p>
            <a:r>
              <a:rPr lang="en-US" dirty="0" smtClean="0"/>
              <a:t>Manage large-scale infrastructure capital projects</a:t>
            </a:r>
          </a:p>
          <a:p>
            <a:r>
              <a:rPr lang="en-US" dirty="0" smtClean="0"/>
              <a:t>Lead transportation planning efforts</a:t>
            </a:r>
          </a:p>
          <a:p>
            <a:r>
              <a:rPr lang="en-US" dirty="0" smtClean="0"/>
              <a:t>Oversee Atlanta Streetcar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17" y="2054454"/>
            <a:ext cx="354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Ongoing Operations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6853" y="2054454"/>
            <a:ext cx="34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Strategic Initiatives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64735"/>
              </p:ext>
            </p:extLst>
          </p:nvPr>
        </p:nvGraphicFramePr>
        <p:xfrm>
          <a:off x="3555329" y="2583845"/>
          <a:ext cx="5456323" cy="404149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39946"/>
                <a:gridCol w="1335505"/>
                <a:gridCol w="1431757"/>
                <a:gridCol w="1949115"/>
              </a:tblGrid>
              <a:tr h="4300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 Objective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Outcome Metrics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Initiative</a:t>
                      </a:r>
                      <a:endParaRPr lang="en-US" sz="1200" dirty="0"/>
                    </a:p>
                  </a:txBody>
                  <a:tcPr/>
                </a:tc>
              </a:tr>
              <a:tr h="97825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New in FY18</a:t>
                      </a:r>
                      <a:endParaRPr lang="en-US" sz="11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Increase maintenance and repair of aging city</a:t>
                      </a:r>
                      <a:r>
                        <a:rPr lang="en-US" sz="1100" b="0" baseline="0" dirty="0" smtClean="0"/>
                        <a:t> horizontal infrastructure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</a:t>
                      </a:r>
                      <a:r>
                        <a:rPr lang="en-US" sz="1100" baseline="0" dirty="0" smtClean="0"/>
                        <a:t> # of miles repaved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Additional funding to create a recycled asphalt paving program</a:t>
                      </a:r>
                    </a:p>
                  </a:txBody>
                  <a:tcPr/>
                </a:tc>
              </a:tr>
              <a:tr h="196667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Continued</a:t>
                      </a:r>
                      <a:r>
                        <a:rPr lang="en-US" sz="1100" b="0" baseline="0" dirty="0" smtClean="0"/>
                        <a:t> from FY17</a:t>
                      </a:r>
                      <a:endParaRPr lang="en-US" sz="11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Increase maintenance and repair of aging city</a:t>
                      </a:r>
                      <a:r>
                        <a:rPr lang="en-US" sz="1100" b="0" baseline="0" dirty="0" smtClean="0"/>
                        <a:t> horizontal infrastructure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</a:t>
                      </a:r>
                      <a:r>
                        <a:rPr lang="en-US" sz="1100" baseline="0" dirty="0" smtClean="0"/>
                        <a:t> % of transportation service requests completed within standard</a:t>
                      </a:r>
                    </a:p>
                    <a:p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Increase # of miles repaved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Additional funding to annual sidewalk</a:t>
                      </a:r>
                      <a:r>
                        <a:rPr lang="en-US" sz="1100" baseline="0" dirty="0" smtClean="0"/>
                        <a:t> maintenance contracts</a:t>
                      </a:r>
                      <a:endParaRPr lang="en-US" sz="11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Continued outsourcing of contract milling</a:t>
                      </a:r>
                      <a:endParaRPr lang="en-US" sz="11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Pavement preservation program</a:t>
                      </a:r>
                      <a:endParaRPr lang="en-US" sz="11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Sign replacement program</a:t>
                      </a:r>
                      <a:endParaRPr lang="en-US" sz="11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In-house</a:t>
                      </a:r>
                      <a:r>
                        <a:rPr lang="en-US" sz="1100" baseline="0" dirty="0" smtClean="0"/>
                        <a:t> thermoplastic striping</a:t>
                      </a:r>
                      <a:endParaRPr lang="en-US" sz="11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In-house bridge repair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Increase pay for technical positions to reduce</a:t>
                      </a:r>
                      <a:r>
                        <a:rPr lang="en-US" sz="1100" baseline="0" dirty="0" smtClean="0"/>
                        <a:t> attrition and attract quality candidates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Left Brace 34"/>
          <p:cNvSpPr/>
          <p:nvPr/>
        </p:nvSpPr>
        <p:spPr bwMode="auto">
          <a:xfrm rot="5400000">
            <a:off x="6221856" y="-273520"/>
            <a:ext cx="123268" cy="545632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5400000">
            <a:off x="1511429" y="1007780"/>
            <a:ext cx="153467" cy="286352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2672" y="1226333"/>
            <a:ext cx="8247709" cy="707886"/>
            <a:chOff x="434564" y="1268668"/>
            <a:chExt cx="8247709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4463359" y="1268668"/>
              <a:ext cx="4218914" cy="707886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latin typeface="+mj-lt"/>
                </a:rPr>
                <a:t>FY10 Budget   </a:t>
              </a:r>
              <a:r>
                <a:rPr lang="en-US" sz="2000" i="1" dirty="0"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i="1" dirty="0" smtClean="0">
                  <a:latin typeface="+mj-lt"/>
                  <a:sym typeface="Wingdings" panose="05000000000000000000" pitchFamily="2" charset="2"/>
                </a:rPr>
                <a:t>     </a:t>
              </a:r>
              <a:r>
                <a:rPr lang="en-US" sz="2000" i="1" dirty="0" smtClean="0">
                  <a:latin typeface="+mj-lt"/>
                </a:rPr>
                <a:t>FY18 Budget    </a:t>
              </a:r>
              <a:br>
                <a:rPr lang="en-US" sz="2000" i="1" dirty="0" smtClean="0">
                  <a:latin typeface="+mj-lt"/>
                </a:rPr>
              </a:br>
              <a:r>
                <a:rPr lang="en-US" sz="2000" i="1" dirty="0">
                  <a:latin typeface="+mj-lt"/>
                </a:rPr>
                <a:t>$</a:t>
              </a:r>
              <a:r>
                <a:rPr lang="en-US" sz="2000" i="1" dirty="0" smtClean="0">
                  <a:latin typeface="+mj-lt"/>
                </a:rPr>
                <a:t>91,596,542          $115,403,083</a:t>
              </a:r>
              <a:endParaRPr lang="en-US" sz="2000" i="1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564" y="1268668"/>
              <a:ext cx="3938259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Calibri" pitchFamily="34" charset="0"/>
                  <a:ea typeface="+mj-ea"/>
                  <a:cs typeface="+mj-cs"/>
                </a:rPr>
                <a:t>General Fund      </a:t>
              </a:r>
              <a:r>
                <a:rPr lang="en-US" sz="2000" dirty="0" smtClean="0">
                  <a:solidFill>
                    <a:schemeClr val="accent1"/>
                  </a:solidFill>
                  <a:latin typeface="Calibri" pitchFamily="34" charset="0"/>
                  <a:ea typeface="+mj-ea"/>
                  <a:cs typeface="+mj-cs"/>
                </a:rPr>
                <a:t>           </a:t>
              </a:r>
              <a:r>
                <a:rPr lang="en-US" sz="2000" dirty="0" smtClean="0">
                  <a:solidFill>
                    <a:schemeClr val="accent1"/>
                  </a:solidFill>
                  <a:latin typeface="+mn-lt"/>
                </a:rPr>
                <a:t>$41,975,379</a:t>
              </a:r>
            </a:p>
            <a:p>
              <a:pPr>
                <a:spcBef>
                  <a:spcPts val="0"/>
                </a:spcBef>
              </a:pPr>
              <a:r>
                <a:rPr lang="en-US" sz="2000" dirty="0">
                  <a:solidFill>
                    <a:schemeClr val="accent1"/>
                  </a:solidFill>
                  <a:latin typeface="Calibri" pitchFamily="34" charset="0"/>
                  <a:ea typeface="+mj-ea"/>
                  <a:cs typeface="+mj-cs"/>
                </a:rPr>
                <a:t>Enterprise </a:t>
              </a:r>
              <a:r>
                <a:rPr lang="en-US" sz="2000" dirty="0" smtClean="0">
                  <a:solidFill>
                    <a:schemeClr val="accent1"/>
                  </a:solidFill>
                  <a:latin typeface="Calibri" pitchFamily="34" charset="0"/>
                  <a:ea typeface="+mj-ea"/>
                  <a:cs typeface="+mj-cs"/>
                </a:rPr>
                <a:t>Funds</a:t>
              </a:r>
              <a:r>
                <a:rPr lang="en-US" sz="2000" dirty="0">
                  <a:solidFill>
                    <a:schemeClr val="accent1"/>
                  </a:solidFill>
                  <a:latin typeface="Calibri" pitchFamily="34" charset="0"/>
                  <a:ea typeface="+mj-ea"/>
                  <a:cs typeface="+mj-cs"/>
                </a:rPr>
                <a:t> </a:t>
              </a:r>
              <a:r>
                <a:rPr lang="en-US" sz="2000" dirty="0" smtClean="0">
                  <a:solidFill>
                    <a:schemeClr val="accent1"/>
                  </a:solidFill>
                  <a:latin typeface="Calibri" pitchFamily="34" charset="0"/>
                  <a:ea typeface="+mj-ea"/>
                  <a:cs typeface="+mj-cs"/>
                </a:rPr>
                <a:t>          $73,427,704</a:t>
              </a:r>
              <a:endParaRPr lang="en-US" sz="2000" dirty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>
            <a:off x="6359087" y="1622611"/>
            <a:ext cx="3530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772478" y="1380221"/>
            <a:ext cx="98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 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15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09" y="1866547"/>
            <a:ext cx="3424127" cy="456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BDDB1D8BA74DF940BC82B0C446AE26C7@CityOfAtlanta.onmicrosoft.com" descr="BDDB1D8BA74DF940BC82B0C446AE26C7@CityOfAtlan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61" y="1868493"/>
            <a:ext cx="2991292" cy="22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C0D90F22AE9A02468989650BBC85141D@CityOfAtlanta.onmicrosoft.com" descr="C0D90F22AE9A02468989650BBC85141D@CityOfAtla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61" y="4258395"/>
            <a:ext cx="2991292" cy="224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1644" y="144244"/>
            <a:ext cx="7094793" cy="952500"/>
          </a:xfrm>
        </p:spPr>
        <p:txBody>
          <a:bodyPr/>
          <a:lstStyle/>
          <a:p>
            <a:pPr algn="ctr"/>
            <a:r>
              <a:rPr lang="en-US" b="1" dirty="0"/>
              <a:t>Public Works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FY18 Proposed Budget: $115,403,083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07265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r>
                        <a:rPr lang="en-US" baseline="0" dirty="0" smtClean="0"/>
                        <a:t> IN-PLACE RECYCLED ASPHALT (HIPRA)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90472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Public Works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FY18 Proposed </a:t>
            </a:r>
            <a:r>
              <a:rPr lang="en-US" dirty="0" smtClean="0"/>
              <a:t>Budget:   $115,403,083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778413"/>
              </p:ext>
            </p:extLst>
          </p:nvPr>
        </p:nvGraphicFramePr>
        <p:xfrm>
          <a:off x="572836" y="2087468"/>
          <a:ext cx="82296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824069"/>
                <a:gridCol w="2372008"/>
                <a:gridCol w="197612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Trust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Grant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Fee</a:t>
                      </a:r>
                      <a:r>
                        <a:rPr lang="en-US" baseline="0" dirty="0" smtClean="0"/>
                        <a:t> Funds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Fund balances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$26,246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$30,803,482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$23,344,589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Principal objectives</a:t>
                      </a:r>
                    </a:p>
                    <a:p>
                      <a:r>
                        <a:rPr lang="en-US" dirty="0" smtClean="0"/>
                        <a:t>(Ongoing initiatives)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Roadway and sidewalk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improvements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Traffic signal installations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Roadway and corridor</a:t>
                      </a:r>
                      <a:r>
                        <a:rPr lang="en-US" baseline="0" dirty="0" smtClean="0"/>
                        <a:t> improvements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Government center improvements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MLK Jr. Drive corridor</a:t>
                      </a:r>
                      <a:r>
                        <a:rPr lang="en-US" baseline="0" dirty="0" smtClean="0"/>
                        <a:t>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099" y="1268668"/>
            <a:ext cx="4116570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libri" pitchFamily="34" charset="0"/>
              </a:rPr>
              <a:t>Non-Operating Funds: $54,174,317 </a:t>
            </a:r>
            <a:endParaRPr lang="en-US" sz="2000" dirty="0">
              <a:solidFill>
                <a:srgbClr val="1F497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1794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Public Works </a:t>
            </a:r>
            <a:r>
              <a:rPr lang="en-US" b="1" dirty="0" smtClean="0"/>
              <a:t>Fleet Services</a:t>
            </a:r>
            <a:br>
              <a:rPr lang="en-US" b="1" dirty="0" smtClean="0"/>
            </a:br>
            <a:r>
              <a:rPr lang="en-US" dirty="0" smtClean="0"/>
              <a:t>FY18 Proposed Budget: $30,080,957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06" y="2768391"/>
            <a:ext cx="3116189" cy="39102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Acquire, maintain and dispose of </a:t>
            </a:r>
            <a:r>
              <a:rPr lang="en-US" dirty="0"/>
              <a:t>the City </a:t>
            </a:r>
            <a:r>
              <a:rPr lang="en-US" dirty="0" smtClean="0"/>
              <a:t>of Atlanta’s </a:t>
            </a:r>
            <a:r>
              <a:rPr lang="en-US" dirty="0"/>
              <a:t>motorized equipment fleet of 4,673 </a:t>
            </a:r>
            <a:r>
              <a:rPr lang="en-US" dirty="0" smtClean="0"/>
              <a:t>units and 756 components</a:t>
            </a:r>
            <a:r>
              <a:rPr lang="en-US" dirty="0"/>
              <a:t>, totaling over 5,429 </a:t>
            </a:r>
            <a:r>
              <a:rPr lang="en-US" dirty="0" smtClean="0"/>
              <a:t>pieces</a:t>
            </a:r>
          </a:p>
          <a:p>
            <a:r>
              <a:rPr lang="en-US" dirty="0" smtClean="0"/>
              <a:t>Purchase and dispense </a:t>
            </a:r>
            <a:r>
              <a:rPr lang="en-US" dirty="0"/>
              <a:t>over three million gallons of </a:t>
            </a:r>
            <a:r>
              <a:rPr lang="en-US" dirty="0" smtClean="0"/>
              <a:t>fuel</a:t>
            </a:r>
          </a:p>
          <a:p>
            <a:r>
              <a:rPr lang="en-US" dirty="0"/>
              <a:t>P</a:t>
            </a:r>
            <a:r>
              <a:rPr lang="en-US" dirty="0" smtClean="0"/>
              <a:t>artners with other </a:t>
            </a:r>
            <a:r>
              <a:rPr lang="en-US" dirty="0"/>
              <a:t>City departments in the delivery of critical </a:t>
            </a:r>
            <a:r>
              <a:rPr lang="en-US" dirty="0" smtClean="0"/>
              <a:t>City fleet </a:t>
            </a:r>
            <a:r>
              <a:rPr lang="en-US" dirty="0"/>
              <a:t>management </a:t>
            </a:r>
            <a:r>
              <a:rPr lang="en-US" dirty="0" smtClean="0"/>
              <a:t>services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05" y="2070557"/>
            <a:ext cx="3200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Ongoing Operations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6853" y="2070557"/>
            <a:ext cx="34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Strategic Initiatives</a:t>
            </a:r>
            <a:endParaRPr lang="en-US" dirty="0"/>
          </a:p>
        </p:txBody>
      </p:sp>
      <p:sp>
        <p:nvSpPr>
          <p:cNvPr id="35" name="Left Brace 34"/>
          <p:cNvSpPr/>
          <p:nvPr/>
        </p:nvSpPr>
        <p:spPr bwMode="auto">
          <a:xfrm rot="5400000">
            <a:off x="6262403" y="-216869"/>
            <a:ext cx="153467" cy="534502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5400000">
            <a:off x="1505414" y="1029898"/>
            <a:ext cx="153468" cy="285149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06416"/>
              </p:ext>
            </p:extLst>
          </p:nvPr>
        </p:nvGraphicFramePr>
        <p:xfrm>
          <a:off x="3666623" y="2599948"/>
          <a:ext cx="5345026" cy="22844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8335"/>
                <a:gridCol w="1431758"/>
                <a:gridCol w="1600200"/>
                <a:gridCol w="1804733"/>
              </a:tblGrid>
              <a:tr h="6995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Strategic Objective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Outcome Metrics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Initiative</a:t>
                      </a:r>
                      <a:endParaRPr lang="en-US" sz="1400" dirty="0"/>
                    </a:p>
                  </a:txBody>
                  <a:tcPr/>
                </a:tc>
              </a:tr>
              <a:tr h="6995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Continued from</a:t>
                      </a:r>
                      <a:r>
                        <a:rPr lang="en-US" sz="1400" b="0" baseline="0" dirty="0" smtClean="0"/>
                        <a:t> FY17</a:t>
                      </a:r>
                      <a:endParaRPr lang="en-US" sz="1400" b="0" dirty="0"/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Enhance ability to meet Departmental fleet maintenance service level agreements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% of vehicles maintained within scheduled preventative maintenance period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Managed competition for parts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34564" y="1268668"/>
            <a:ext cx="8247709" cy="707886"/>
            <a:chOff x="434564" y="1268668"/>
            <a:chExt cx="8247709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4463359" y="1268668"/>
              <a:ext cx="4218914" cy="707886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latin typeface="+mj-lt"/>
                </a:rPr>
                <a:t>FY10 Budget   </a:t>
              </a:r>
              <a:r>
                <a:rPr lang="en-US" sz="2000" i="1" dirty="0"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i="1" dirty="0" smtClean="0">
                  <a:latin typeface="+mj-lt"/>
                  <a:sym typeface="Wingdings" panose="05000000000000000000" pitchFamily="2" charset="2"/>
                </a:rPr>
                <a:t>     </a:t>
              </a:r>
              <a:r>
                <a:rPr lang="en-US" sz="2000" i="1" dirty="0" smtClean="0">
                  <a:latin typeface="+mj-lt"/>
                </a:rPr>
                <a:t>FY18 Budget    </a:t>
              </a:r>
              <a:br>
                <a:rPr lang="en-US" sz="2000" i="1" dirty="0" smtClean="0">
                  <a:latin typeface="+mj-lt"/>
                </a:rPr>
              </a:br>
              <a:r>
                <a:rPr lang="en-US" sz="2000" i="1" dirty="0">
                  <a:latin typeface="+mj-lt"/>
                </a:rPr>
                <a:t>$26,911,282          $30,080,957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564" y="1268668"/>
              <a:ext cx="3938259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  <a:latin typeface="Calibri" pitchFamily="34" charset="0"/>
                  <a:ea typeface="+mj-ea"/>
                  <a:cs typeface="+mj-cs"/>
                </a:rPr>
                <a:t>Fleet Service Fund      </a:t>
              </a:r>
              <a:r>
                <a:rPr lang="en-US" sz="2000" dirty="0" smtClean="0">
                  <a:solidFill>
                    <a:schemeClr val="accent1"/>
                  </a:solidFill>
                  <a:latin typeface="+mn-lt"/>
                </a:rPr>
                <a:t>$30,080,957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>
            <a:off x="6396273" y="1622611"/>
            <a:ext cx="3530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79240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Public Works Fleet Services</a:t>
            </a:r>
            <a:br>
              <a:rPr lang="en-US" b="1" dirty="0"/>
            </a:br>
            <a:r>
              <a:rPr lang="en-US" dirty="0"/>
              <a:t>FY18 Proposed Budget: $30,080,957</a:t>
            </a:r>
          </a:p>
        </p:txBody>
      </p:sp>
      <p:pic>
        <p:nvPicPr>
          <p:cNvPr id="6" name="Content Placeholder 5" descr="C:\Users\dfambrough\Desktop\IMG_0446 (002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5187" y="2056527"/>
            <a:ext cx="3235656" cy="319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dfambrough\Desktop\IMG_0445 (004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2292" y="2162371"/>
            <a:ext cx="3204835" cy="29500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31928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Medium/Heavy Duty Xpress Lube Shop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42253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Public Works Fleet Services</a:t>
            </a:r>
            <a:br>
              <a:rPr lang="en-US" b="1" dirty="0"/>
            </a:br>
            <a:r>
              <a:rPr lang="en-US" dirty="0"/>
              <a:t>FY18 Proposed Budget: $30,080,957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19257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 Duty Xpress Lube Shop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C:\Users\dfambrough\Desktop\IMG_20170501_112026 (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18" y="2070053"/>
            <a:ext cx="329946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dfambrough\Desktop\IMG_20170501_101531_resiz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16" y="2070053"/>
            <a:ext cx="3341370" cy="3428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7789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Public Works </a:t>
            </a:r>
            <a:r>
              <a:rPr lang="en-US" b="1" dirty="0" smtClean="0"/>
              <a:t>Solid Waste Services Budget</a:t>
            </a:r>
            <a:br>
              <a:rPr lang="en-US" b="1" dirty="0" smtClean="0"/>
            </a:br>
            <a:r>
              <a:rPr lang="en-US" dirty="0" smtClean="0"/>
              <a:t>FY18 Proposed Budget: $42,456,788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06" y="2814632"/>
            <a:ext cx="3164315" cy="39102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Collect and dispose </a:t>
            </a:r>
            <a:r>
              <a:rPr lang="en-US" dirty="0"/>
              <a:t>of solid</a:t>
            </a:r>
            <a:br>
              <a:rPr lang="en-US" dirty="0"/>
            </a:br>
            <a:r>
              <a:rPr lang="en-US" dirty="0" smtClean="0"/>
              <a:t>waste, including garbage, recycling and yard trimmings</a:t>
            </a:r>
          </a:p>
          <a:p>
            <a:r>
              <a:rPr lang="en-US" dirty="0" smtClean="0"/>
              <a:t>Lead </a:t>
            </a:r>
            <a:r>
              <a:rPr lang="en-US" dirty="0"/>
              <a:t>waste reduction and </a:t>
            </a:r>
            <a:r>
              <a:rPr lang="en-US" dirty="0" smtClean="0"/>
              <a:t>recycling efforts</a:t>
            </a:r>
          </a:p>
          <a:p>
            <a:r>
              <a:rPr lang="en-US" dirty="0" smtClean="0"/>
              <a:t>Lead landfill </a:t>
            </a:r>
            <a:r>
              <a:rPr lang="en-US" dirty="0"/>
              <a:t>post-closure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Manage services such as </a:t>
            </a:r>
            <a:r>
              <a:rPr lang="en-US" dirty="0"/>
              <a:t>street sweeping and </a:t>
            </a:r>
            <a:r>
              <a:rPr lang="en-US" dirty="0" smtClean="0"/>
              <a:t>cleaning, right of way </a:t>
            </a:r>
            <a:r>
              <a:rPr lang="en-US" dirty="0"/>
              <a:t>mowing and </a:t>
            </a:r>
            <a:r>
              <a:rPr lang="en-US" dirty="0" smtClean="0"/>
              <a:t>cleaning and </a:t>
            </a:r>
            <a:r>
              <a:rPr lang="en-US" dirty="0"/>
              <a:t>dead animal </a:t>
            </a:r>
            <a:r>
              <a:rPr lang="en-US" dirty="0" smtClean="0"/>
              <a:t>removal</a:t>
            </a:r>
          </a:p>
          <a:p>
            <a:r>
              <a:rPr lang="en-US" dirty="0" smtClean="0"/>
              <a:t>Facilitate the </a:t>
            </a:r>
            <a:r>
              <a:rPr lang="en-US" dirty="0"/>
              <a:t>Keep Atlanta Beautiful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Assist with </a:t>
            </a:r>
            <a:r>
              <a:rPr lang="en-US" dirty="0"/>
              <a:t>city-wide emergency </a:t>
            </a:r>
            <a:r>
              <a:rPr lang="en-US" dirty="0" smtClean="0"/>
              <a:t>operations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45" y="2116798"/>
            <a:ext cx="3248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Ongoing Operations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6854" y="211679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Strategic Initiatives</a:t>
            </a:r>
            <a:endParaRPr lang="en-US" dirty="0"/>
          </a:p>
        </p:txBody>
      </p:sp>
      <p:sp>
        <p:nvSpPr>
          <p:cNvPr id="35" name="Left Brace 34"/>
          <p:cNvSpPr/>
          <p:nvPr/>
        </p:nvSpPr>
        <p:spPr bwMode="auto">
          <a:xfrm rot="5400000">
            <a:off x="6262403" y="-170628"/>
            <a:ext cx="153468" cy="534502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5400000">
            <a:off x="1541508" y="1040045"/>
            <a:ext cx="153468" cy="292368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20993"/>
              </p:ext>
            </p:extLst>
          </p:nvPr>
        </p:nvGraphicFramePr>
        <p:xfrm>
          <a:off x="3663616" y="2646189"/>
          <a:ext cx="5251785" cy="191572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03847"/>
                <a:gridCol w="1479884"/>
                <a:gridCol w="1419727"/>
                <a:gridCol w="1648327"/>
              </a:tblGrid>
              <a:tr h="75748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Strategic Objective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Outcome Metrics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Initiative</a:t>
                      </a:r>
                      <a:endParaRPr lang="en-US" sz="1400" dirty="0"/>
                    </a:p>
                  </a:txBody>
                  <a:tcPr/>
                </a:tc>
              </a:tr>
              <a:tr h="102319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Continued</a:t>
                      </a:r>
                      <a:r>
                        <a:rPr lang="en-US" sz="1400" b="0" baseline="0" dirty="0" smtClean="0"/>
                        <a:t> from FY17</a:t>
                      </a:r>
                      <a:endParaRPr lang="en-US" sz="1400" b="0" dirty="0"/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Maintain ability to regularly meet solid waste collection</a:t>
                      </a:r>
                      <a:r>
                        <a:rPr lang="en-US" sz="1400" b="0" baseline="0" dirty="0" smtClean="0"/>
                        <a:t> standards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Maintain 99% solid waste collection rates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Review operations to increase </a:t>
                      </a:r>
                      <a:r>
                        <a:rPr lang="en-US" sz="1400" baseline="0" dirty="0" smtClean="0"/>
                        <a:t>route efficiency.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34564" y="1268668"/>
            <a:ext cx="8247709" cy="707886"/>
            <a:chOff x="434564" y="1268668"/>
            <a:chExt cx="8247709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4463359" y="1268668"/>
              <a:ext cx="4218914" cy="707886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latin typeface="+mj-lt"/>
                </a:rPr>
                <a:t>FY10 Budget   </a:t>
              </a:r>
              <a:r>
                <a:rPr lang="en-US" sz="2000" i="1" dirty="0"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i="1" dirty="0" smtClean="0">
                  <a:latin typeface="+mj-lt"/>
                  <a:sym typeface="Wingdings" panose="05000000000000000000" pitchFamily="2" charset="2"/>
                </a:rPr>
                <a:t>     </a:t>
              </a:r>
              <a:r>
                <a:rPr lang="en-US" sz="2000" i="1" dirty="0" smtClean="0">
                  <a:latin typeface="+mj-lt"/>
                </a:rPr>
                <a:t>FY18 Budget    </a:t>
              </a:r>
              <a:br>
                <a:rPr lang="en-US" sz="2000" i="1" dirty="0" smtClean="0">
                  <a:latin typeface="+mj-lt"/>
                </a:rPr>
              </a:br>
              <a:r>
                <a:rPr lang="en-US" sz="2000" i="1" dirty="0" smtClean="0">
                  <a:latin typeface="+mj-lt"/>
                </a:rPr>
                <a:t>$</a:t>
              </a:r>
              <a:r>
                <a:rPr lang="en-US" sz="2000" i="1" dirty="0">
                  <a:latin typeface="+mj-lt"/>
                </a:rPr>
                <a:t>40,557,661          </a:t>
              </a:r>
              <a:r>
                <a:rPr lang="en-US" sz="2000" i="1" dirty="0" smtClean="0">
                  <a:latin typeface="+mj-lt"/>
                </a:rPr>
                <a:t>42,456,788</a:t>
              </a:r>
              <a:endParaRPr lang="en-US" sz="2000" i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564" y="1268668"/>
              <a:ext cx="3938259" cy="40011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  <a:latin typeface="Calibri" pitchFamily="34" charset="0"/>
                  <a:ea typeface="+mj-ea"/>
                  <a:cs typeface="+mj-cs"/>
                </a:rPr>
                <a:t>Solid Waste </a:t>
              </a:r>
              <a:r>
                <a:rPr lang="en-US" sz="2000" dirty="0">
                  <a:solidFill>
                    <a:schemeClr val="accent1"/>
                  </a:solidFill>
                  <a:latin typeface="Calibri" pitchFamily="34" charset="0"/>
                  <a:ea typeface="+mj-ea"/>
                  <a:cs typeface="+mj-cs"/>
                </a:rPr>
                <a:t>Fund    </a:t>
              </a:r>
              <a:r>
                <a:rPr lang="en-US" sz="2000" dirty="0" smtClean="0">
                  <a:solidFill>
                    <a:schemeClr val="accent1"/>
                  </a:solidFill>
                  <a:latin typeface="Calibri" pitchFamily="34" charset="0"/>
                  <a:ea typeface="+mj-ea"/>
                  <a:cs typeface="+mj-cs"/>
                </a:rPr>
                <a:t>     </a:t>
              </a:r>
              <a:r>
                <a:rPr lang="en-US" sz="2000" smtClean="0">
                  <a:solidFill>
                    <a:schemeClr val="accent1"/>
                  </a:solidFill>
                  <a:latin typeface="+mn-lt"/>
                </a:rPr>
                <a:t>$42,456,788</a:t>
              </a:r>
              <a:endParaRPr lang="en-US" sz="2000" dirty="0" smtClean="0">
                <a:solidFill>
                  <a:schemeClr val="accent1"/>
                </a:solidFill>
                <a:latin typeface="+mn-lt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>
            <a:off x="6396273" y="1622611"/>
            <a:ext cx="3530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07053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Stat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25622</TotalTime>
  <Words>361</Words>
  <Application>Microsoft Office PowerPoint</Application>
  <PresentationFormat>Letter Paper (8.5x11 in)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ATLStat</vt:lpstr>
      <vt:lpstr>Public Works  FY18 Proposed Budget: $115,403,083</vt:lpstr>
      <vt:lpstr>Public Works  FY18 Proposed Budget: $115,403,083</vt:lpstr>
      <vt:lpstr>Public Works FY18 Proposed Budget:   $115,403,083 </vt:lpstr>
      <vt:lpstr>Public Works Fleet Services FY18 Proposed Budget: $30,080,957</vt:lpstr>
      <vt:lpstr>Public Works Fleet Services FY18 Proposed Budget: $30,080,957</vt:lpstr>
      <vt:lpstr>Public Works Fleet Services FY18 Proposed Budget: $30,080,957</vt:lpstr>
      <vt:lpstr>Public Works Solid Waste Services Budget FY18 Proposed Budget: $42,456,788</vt:lpstr>
    </vt:vector>
  </TitlesOfParts>
  <Company>Lenovo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mdnguyen</dc:creator>
  <cp:lastModifiedBy>Pace, Theodis</cp:lastModifiedBy>
  <cp:revision>1308</cp:revision>
  <cp:lastPrinted>2017-05-03T13:39:39Z</cp:lastPrinted>
  <dcterms:created xsi:type="dcterms:W3CDTF">2011-10-05T18:52:35Z</dcterms:created>
  <dcterms:modified xsi:type="dcterms:W3CDTF">2017-05-03T13:40:39Z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