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handoutMasterIdLst>
    <p:handoutMasterId r:id="rId4"/>
  </p:handoutMasterIdLst>
  <p:sldIdLst>
    <p:sldId id="377" r:id="rId2"/>
  </p:sldIdLst>
  <p:sldSz cx="9144000" cy="6858000" type="letter"/>
  <p:notesSz cx="7010400" cy="922337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73">
          <p15:clr>
            <a:srgbClr val="A4A3A4"/>
          </p15:clr>
        </p15:guide>
        <p15:guide id="2" orient="horz" pos="1909">
          <p15:clr>
            <a:srgbClr val="A4A3A4"/>
          </p15:clr>
        </p15:guide>
        <p15:guide id="3" orient="horz" pos="3481">
          <p15:clr>
            <a:srgbClr val="A4A3A4"/>
          </p15:clr>
        </p15:guide>
        <p15:guide id="4" orient="horz" pos="3693">
          <p15:clr>
            <a:srgbClr val="A4A3A4"/>
          </p15:clr>
        </p15:guide>
        <p15:guide id="5" orient="horz" pos="279">
          <p15:clr>
            <a:srgbClr val="A4A3A4"/>
          </p15:clr>
        </p15:guide>
        <p15:guide id="6" pos="424">
          <p15:clr>
            <a:srgbClr val="A4A3A4"/>
          </p15:clr>
        </p15:guide>
        <p15:guide id="7" pos="4759">
          <p15:clr>
            <a:srgbClr val="A4A3A4"/>
          </p15:clr>
        </p15:guide>
        <p15:guide id="8" pos="346">
          <p15:clr>
            <a:srgbClr val="A4A3A4"/>
          </p15:clr>
        </p15:guide>
        <p15:guide id="9" pos="340">
          <p15:clr>
            <a:srgbClr val="A4A3A4"/>
          </p15:clr>
        </p15:guide>
        <p15:guide id="10" pos="3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6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tyUser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DDDDD"/>
    <a:srgbClr val="C0C0C0"/>
    <a:srgbClr val="B2B2B2"/>
    <a:srgbClr val="3276C8"/>
    <a:srgbClr val="83AEE1"/>
    <a:srgbClr val="6BA42C"/>
    <a:srgbClr val="94D32D"/>
    <a:srgbClr val="BEE38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 autoAdjust="0"/>
    <p:restoredTop sz="89867" autoAdjust="0"/>
  </p:normalViewPr>
  <p:slideViewPr>
    <p:cSldViewPr snapToGrid="0">
      <p:cViewPr varScale="1">
        <p:scale>
          <a:sx n="101" d="100"/>
          <a:sy n="101" d="100"/>
        </p:scale>
        <p:origin x="858" y="102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424"/>
        <p:guide pos="4759"/>
        <p:guide pos="346"/>
        <p:guide pos="340"/>
        <p:guide pos="3202"/>
      </p:guideLst>
    </p:cSldViewPr>
  </p:slideViewPr>
  <p:outlineViewPr>
    <p:cViewPr>
      <p:scale>
        <a:sx n="33" d="100"/>
        <a:sy n="33" d="100"/>
      </p:scale>
      <p:origin x="0" y="1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906"/>
        <p:guide pos="220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5" tIns="46131" rIns="92265" bIns="46131" numCol="1" anchor="t" anchorCtr="0" compatLnSpc="1">
            <a:prstTxWarp prst="textNoShape">
              <a:avLst/>
            </a:prstTxWarp>
          </a:bodyPr>
          <a:lstStyle>
            <a:lvl1pPr defTabSz="9232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436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5" tIns="46131" rIns="92265" bIns="46131" numCol="1" anchor="t" anchorCtr="0" compatLnSpc="1">
            <a:prstTxWarp prst="textNoShape">
              <a:avLst/>
            </a:prstTxWarp>
          </a:bodyPr>
          <a:lstStyle>
            <a:lvl1pPr algn="r" defTabSz="9232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1268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5" tIns="46131" rIns="92265" bIns="46131" numCol="1" anchor="b" anchorCtr="0" compatLnSpc="1">
            <a:prstTxWarp prst="textNoShape">
              <a:avLst/>
            </a:prstTxWarp>
          </a:bodyPr>
          <a:lstStyle>
            <a:lvl1pPr defTabSz="9232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436" y="8761268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5" tIns="46131" rIns="92265" bIns="46131" numCol="1" anchor="b" anchorCtr="0" compatLnSpc="1">
            <a:prstTxWarp prst="textNoShape">
              <a:avLst/>
            </a:prstTxWarp>
          </a:bodyPr>
          <a:lstStyle>
            <a:lvl1pPr algn="r" defTabSz="9232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6BB75019-A3EC-4EC3-8158-8D99A2DF9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2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5" tIns="46131" rIns="92265" bIns="46131" numCol="1" anchor="t" anchorCtr="0" compatLnSpc="1">
            <a:prstTxWarp prst="textNoShape">
              <a:avLst/>
            </a:prstTxWarp>
          </a:bodyPr>
          <a:lstStyle>
            <a:lvl1pPr defTabSz="9232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5" tIns="46131" rIns="92265" bIns="46131" numCol="1" anchor="t" anchorCtr="0" compatLnSpc="1">
            <a:prstTxWarp prst="textNoShape">
              <a:avLst/>
            </a:prstTxWarp>
          </a:bodyPr>
          <a:lstStyle>
            <a:lvl1pPr algn="r" defTabSz="9232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695325"/>
            <a:ext cx="4608512" cy="3455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43" y="4379844"/>
            <a:ext cx="5605133" cy="41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5" tIns="46131" rIns="92265" bIns="46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1268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5" tIns="46131" rIns="92265" bIns="46131" numCol="1" anchor="b" anchorCtr="0" compatLnSpc="1">
            <a:prstTxWarp prst="textNoShape">
              <a:avLst/>
            </a:prstTxWarp>
          </a:bodyPr>
          <a:lstStyle>
            <a:lvl1pPr defTabSz="9232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761268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5" tIns="46131" rIns="92265" bIns="46131" numCol="1" anchor="b" anchorCtr="0" compatLnSpc="1">
            <a:prstTxWarp prst="textNoShape">
              <a:avLst/>
            </a:prstTxWarp>
          </a:bodyPr>
          <a:lstStyle>
            <a:lvl1pPr algn="r" defTabSz="9232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9DD8F3A2-EF11-4B76-A67A-BC660BF1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9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9144000" cy="42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88" y="2394515"/>
            <a:ext cx="7540646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76288" y="3594665"/>
            <a:ext cx="7566046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229600" y="0"/>
            <a:ext cx="914400" cy="399223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</a:p>
        </p:txBody>
      </p:sp>
      <p:pic>
        <p:nvPicPr>
          <p:cNvPr id="28674" name="Picture 2" descr="for atlanta with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9315" y="773482"/>
            <a:ext cx="5362768" cy="15444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644" y="144244"/>
            <a:ext cx="7094793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53588"/>
            <a:ext cx="8229600" cy="4587875"/>
          </a:xfrm>
        </p:spPr>
        <p:txBody>
          <a:bodyPr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9144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1477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8099"/>
            <a:ext cx="4040188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1533"/>
            <a:ext cx="4040188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3499"/>
            <a:ext cx="4041775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1533"/>
            <a:ext cx="4041775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18095" y="152400"/>
            <a:ext cx="7378700" cy="96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82296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43300"/>
            <a:ext cx="82296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5597" y="152400"/>
            <a:ext cx="7378700" cy="96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358901"/>
            <a:ext cx="8229600" cy="456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8750300" y="6605648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0"/>
              </a:spcBef>
              <a:defRPr/>
            </a:pPr>
            <a:fld id="{CCDEBD78-9166-4FFE-9FC4-988821FD7BC2}" type="slidenum">
              <a:rPr lang="en-US" sz="900" b="0">
                <a:solidFill>
                  <a:schemeClr val="tx2"/>
                </a:solidFill>
                <a:cs typeface="+mn-cs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900" b="0" dirty="0">
              <a:solidFill>
                <a:schemeClr val="tx2"/>
              </a:solidFill>
              <a:cs typeface="+mn-cs"/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38150" y="1206500"/>
            <a:ext cx="8274050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0795" y="165100"/>
            <a:ext cx="7366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29698" name="Picture 2" descr="for atlanta with seal"/>
          <p:cNvPicPr>
            <a:picLocks noChangeAspect="1" noChangeArrowheads="1"/>
          </p:cNvPicPr>
          <p:nvPr userDrawn="1"/>
        </p:nvPicPr>
        <p:blipFill>
          <a:blip r:embed="rId6" cstate="print"/>
          <a:srcRect r="69262"/>
          <a:stretch>
            <a:fillRect/>
          </a:stretch>
        </p:blipFill>
        <p:spPr bwMode="auto">
          <a:xfrm>
            <a:off x="212653" y="141215"/>
            <a:ext cx="903766" cy="8988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0" r:id="rId3"/>
    <p:sldLayoutId id="2147483848" r:id="rId4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333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572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Calibri" pitchFamily="34" charset="0"/>
        <a:buChar char="–"/>
        <a:defRPr sz="1800">
          <a:solidFill>
            <a:schemeClr val="tx1"/>
          </a:solidFill>
          <a:latin typeface="Calibri" pitchFamily="34" charset="0"/>
        </a:defRPr>
      </a:lvl2pPr>
      <a:lvl3pPr marL="6905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400">
          <a:solidFill>
            <a:schemeClr val="tx1"/>
          </a:solidFill>
          <a:latin typeface="Calibri" pitchFamily="34" charset="0"/>
        </a:defRPr>
      </a:lvl3pPr>
      <a:lvl4pPr marL="9144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1400">
          <a:solidFill>
            <a:schemeClr val="tx1"/>
          </a:solidFill>
          <a:latin typeface="Calibri" pitchFamily="34" charset="0"/>
        </a:defRPr>
      </a:lvl4pPr>
      <a:lvl5pPr marL="11477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charset="0"/>
        <a:buChar char="–"/>
        <a:defRPr sz="14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Department of Procurement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FY18 Proposed Budget: </a:t>
            </a:r>
            <a:r>
              <a:rPr lang="en-US" dirty="0"/>
              <a:t> $</a:t>
            </a:r>
            <a:r>
              <a:rPr lang="en-US" dirty="0" smtClean="0"/>
              <a:t>6,997,814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9963" y="2075307"/>
            <a:ext cx="2618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Ongoing Operations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6853" y="2085077"/>
            <a:ext cx="3465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Strategic Initiatives</a:t>
            </a:r>
            <a:endParaRPr lang="en-US" dirty="0"/>
          </a:p>
        </p:txBody>
      </p:sp>
      <p:sp>
        <p:nvSpPr>
          <p:cNvPr id="35" name="Left Brace 34"/>
          <p:cNvSpPr/>
          <p:nvPr/>
        </p:nvSpPr>
        <p:spPr bwMode="auto">
          <a:xfrm rot="5400000">
            <a:off x="6164810" y="-376668"/>
            <a:ext cx="76742" cy="561694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Left Brace 35"/>
          <p:cNvSpPr/>
          <p:nvPr/>
        </p:nvSpPr>
        <p:spPr bwMode="auto">
          <a:xfrm rot="5400000">
            <a:off x="1560019" y="989817"/>
            <a:ext cx="76741" cy="288398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34564" y="1268668"/>
            <a:ext cx="8247709" cy="707886"/>
            <a:chOff x="434564" y="1268668"/>
            <a:chExt cx="8247709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4463359" y="1268668"/>
              <a:ext cx="4218914" cy="707886"/>
            </a:xfrm>
            <a:prstGeom prst="rect">
              <a:avLst/>
            </a:prstGeom>
            <a:noFill/>
            <a:ln w="25400">
              <a:solidFill>
                <a:srgbClr val="00B05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+mj-lt"/>
                </a:rPr>
                <a:t>FY10 Budget   </a:t>
              </a:r>
              <a:r>
                <a:rPr lang="en-US" sz="2000" i="1" dirty="0">
                  <a:latin typeface="+mj-lt"/>
                  <a:sym typeface="Wingdings" panose="05000000000000000000" pitchFamily="2" charset="2"/>
                </a:rPr>
                <a:t> </a:t>
              </a:r>
              <a:r>
                <a:rPr lang="en-US" sz="2000" i="1" dirty="0" smtClean="0">
                  <a:latin typeface="+mj-lt"/>
                  <a:sym typeface="Wingdings" panose="05000000000000000000" pitchFamily="2" charset="2"/>
                </a:rPr>
                <a:t>     </a:t>
              </a:r>
              <a:r>
                <a:rPr lang="en-US" sz="2000" i="1" dirty="0">
                  <a:latin typeface="+mj-lt"/>
                  <a:sym typeface="Wingdings" panose="05000000000000000000" pitchFamily="2" charset="2"/>
                </a:rPr>
                <a:t> </a:t>
              </a:r>
              <a:r>
                <a:rPr lang="en-US" sz="2000" i="1" dirty="0" smtClean="0">
                  <a:latin typeface="+mj-lt"/>
                  <a:sym typeface="Wingdings" panose="05000000000000000000" pitchFamily="2" charset="2"/>
                </a:rPr>
                <a:t>        </a:t>
              </a:r>
              <a:r>
                <a:rPr lang="en-US" sz="2000" i="1" dirty="0" smtClean="0">
                  <a:latin typeface="+mj-lt"/>
                </a:rPr>
                <a:t>FY18 Budget    </a:t>
              </a:r>
              <a:br>
                <a:rPr lang="en-US" sz="2000" i="1" dirty="0" smtClean="0">
                  <a:latin typeface="+mj-lt"/>
                </a:rPr>
              </a:br>
              <a:r>
                <a:rPr lang="en-US" sz="2000" i="1" dirty="0">
                  <a:latin typeface="+mj-lt"/>
                </a:rPr>
                <a:t> $2,606,977           </a:t>
              </a:r>
              <a:r>
                <a:rPr lang="en-US" sz="2000" i="1" dirty="0" smtClean="0">
                  <a:latin typeface="+mj-lt"/>
                </a:rPr>
                <a:t>        </a:t>
              </a:r>
              <a:r>
                <a:rPr lang="en-US" sz="2000" i="1" dirty="0">
                  <a:latin typeface="+mj-lt"/>
                </a:rPr>
                <a:t>$</a:t>
              </a:r>
              <a:r>
                <a:rPr lang="en-US" sz="2000" i="1" dirty="0" smtClean="0">
                  <a:latin typeface="+mj-lt"/>
                </a:rPr>
                <a:t>6,997,814</a:t>
              </a:r>
              <a:endParaRPr lang="en-US" sz="2000" i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564" y="1268668"/>
              <a:ext cx="3938259" cy="70788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General Fund      </a:t>
              </a: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        </a:t>
              </a: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 </a:t>
              </a: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     $2,400,188</a:t>
              </a:r>
            </a:p>
            <a:p>
              <a:pPr>
                <a:spcBef>
                  <a:spcPts val="0"/>
                </a:spcBef>
              </a:pP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Enterprise Funds              </a:t>
              </a:r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$</a:t>
              </a: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4,597,626</a:t>
              </a:r>
              <a:endParaRPr lang="en-US" sz="200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415033"/>
              </p:ext>
            </p:extLst>
          </p:nvPr>
        </p:nvGraphicFramePr>
        <p:xfrm>
          <a:off x="3394708" y="2536714"/>
          <a:ext cx="5616947" cy="293765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48900"/>
                <a:gridCol w="1657904"/>
                <a:gridCol w="1512277"/>
                <a:gridCol w="1897866"/>
              </a:tblGrid>
              <a:tr h="44795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Strategic Objective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Outcome Metrics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Initiative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1089245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Sustaining prior investments from FY17</a:t>
                      </a:r>
                      <a:endParaRPr lang="en-US" sz="1100" b="1" dirty="0"/>
                    </a:p>
                  </a:txBody>
                  <a:tcPr marL="45720" marR="45720" vert="vert27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Increase</a:t>
                      </a:r>
                      <a:r>
                        <a:rPr lang="en-US" sz="1200" b="0" baseline="0" dirty="0" smtClean="0"/>
                        <a:t> visibility into and efficiency of procurements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Procurement Time</a:t>
                      </a:r>
                    </a:p>
                    <a:p>
                      <a:r>
                        <a:rPr lang="en-US" sz="1200" dirty="0" smtClean="0"/>
                        <a:t>Cost savings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Citywide procurement</a:t>
                      </a:r>
                      <a:r>
                        <a:rPr lang="en-US" sz="1200" baseline="0" dirty="0" smtClean="0"/>
                        <a:t> consolidation</a:t>
                      </a:r>
                      <a:endParaRPr lang="en-US" sz="1200" dirty="0"/>
                    </a:p>
                  </a:txBody>
                  <a:tcPr/>
                </a:tc>
              </a:tr>
              <a:tr h="1400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Implement best-in-class procurement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dirty="0" smtClean="0"/>
                        <a:t>practices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Higher performance and improved compliance in day-to-day operation.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Procurement professional development Training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20305" y="2598820"/>
            <a:ext cx="2954365" cy="39102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Provides guidance </a:t>
            </a:r>
            <a:r>
              <a:rPr lang="en-US" sz="1600" dirty="0"/>
              <a:t>in the</a:t>
            </a:r>
            <a:br>
              <a:rPr lang="en-US" sz="1600" dirty="0"/>
            </a:br>
            <a:r>
              <a:rPr lang="en-US" sz="1600" dirty="0"/>
              <a:t>purchasing of all goods and services according </a:t>
            </a:r>
            <a:r>
              <a:rPr lang="en-US" sz="1600" dirty="0" smtClean="0"/>
              <a:t>to the </a:t>
            </a:r>
            <a:r>
              <a:rPr lang="en-US" sz="1600" dirty="0"/>
              <a:t>City Code of </a:t>
            </a:r>
            <a:r>
              <a:rPr lang="en-US" sz="1600" dirty="0" smtClean="0"/>
              <a:t>Ordinances</a:t>
            </a:r>
          </a:p>
          <a:p>
            <a:pPr lvl="0"/>
            <a:r>
              <a:rPr lang="en-US" sz="1600" dirty="0" smtClean="0"/>
              <a:t>Enable </a:t>
            </a:r>
            <a:r>
              <a:rPr lang="en-US" sz="1600" dirty="0"/>
              <a:t>expedient procurement processes</a:t>
            </a:r>
          </a:p>
          <a:p>
            <a:pPr lvl="0"/>
            <a:r>
              <a:rPr lang="en-US" sz="1600" dirty="0"/>
              <a:t>Achieve value for money in all procurement activities</a:t>
            </a:r>
          </a:p>
          <a:p>
            <a:r>
              <a:rPr lang="en-US" sz="1600" dirty="0"/>
              <a:t>Implement innovative procurement solutions 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162418" y="1622611"/>
            <a:ext cx="3530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93555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Stat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25716</TotalTime>
  <Words>64</Words>
  <Application>Microsoft Office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ATLStat</vt:lpstr>
      <vt:lpstr>Department of Procurement FY18 Proposed Budget:  $6,997,814</vt:lpstr>
    </vt:vector>
  </TitlesOfParts>
  <Company>Lenovo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mdnguyen</dc:creator>
  <cp:lastModifiedBy>Pace, Theodis</cp:lastModifiedBy>
  <cp:revision>1298</cp:revision>
  <cp:lastPrinted>2017-05-03T13:23:34Z</cp:lastPrinted>
  <dcterms:created xsi:type="dcterms:W3CDTF">2011-10-05T18:52:35Z</dcterms:created>
  <dcterms:modified xsi:type="dcterms:W3CDTF">2017-05-03T13:41:09Z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