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"/>
  </p:notesMasterIdLst>
  <p:handoutMasterIdLst>
    <p:handoutMasterId r:id="rId5"/>
  </p:handoutMasterIdLst>
  <p:sldIdLst>
    <p:sldId id="377" r:id="rId2"/>
    <p:sldId id="378" r:id="rId3"/>
  </p:sldIdLst>
  <p:sldSz cx="9144000" cy="6858000" type="letter"/>
  <p:notesSz cx="7010400" cy="922337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6">
          <p15:clr>
            <a:srgbClr val="A4A3A4"/>
          </p15:clr>
        </p15:guide>
        <p15:guide id="9" pos="340">
          <p15:clr>
            <a:srgbClr val="A4A3A4"/>
          </p15:clr>
        </p15:guide>
        <p15:guide id="10" pos="3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6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tyUs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DDDD"/>
    <a:srgbClr val="C0C0C0"/>
    <a:srgbClr val="B2B2B2"/>
    <a:srgbClr val="3276C8"/>
    <a:srgbClr val="83AEE1"/>
    <a:srgbClr val="6BA42C"/>
    <a:srgbClr val="94D32D"/>
    <a:srgbClr val="BEE38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89867" autoAdjust="0"/>
  </p:normalViewPr>
  <p:slideViewPr>
    <p:cSldViewPr snapToGrid="0">
      <p:cViewPr varScale="1">
        <p:scale>
          <a:sx n="101" d="100"/>
          <a:sy n="101" d="100"/>
        </p:scale>
        <p:origin x="1512" y="102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6"/>
        <p:guide pos="340"/>
        <p:guide pos="3202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06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>
            <a:lvl1pPr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436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>
            <a:lvl1pPr algn="r"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26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b" anchorCtr="0" compatLnSpc="1">
            <a:prstTxWarp prst="textNoShape">
              <a:avLst/>
            </a:prstTxWarp>
          </a:bodyPr>
          <a:lstStyle>
            <a:lvl1pPr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436" y="876126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b" anchorCtr="0" compatLnSpc="1">
            <a:prstTxWarp prst="textNoShape">
              <a:avLst/>
            </a:prstTxWarp>
          </a:bodyPr>
          <a:lstStyle>
            <a:lvl1pPr algn="r"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6BB75019-A3EC-4EC3-8158-8D99A2DF9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2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>
            <a:lvl1pPr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>
            <a:lvl1pPr algn="r"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95325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42" y="4379844"/>
            <a:ext cx="5605133" cy="41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26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b" anchorCtr="0" compatLnSpc="1">
            <a:prstTxWarp prst="textNoShape">
              <a:avLst/>
            </a:prstTxWarp>
          </a:bodyPr>
          <a:lstStyle>
            <a:lvl1pPr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76126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b" anchorCtr="0" compatLnSpc="1">
            <a:prstTxWarp prst="textNoShape">
              <a:avLst/>
            </a:prstTxWarp>
          </a:bodyPr>
          <a:lstStyle>
            <a:lvl1pPr algn="r"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9DD8F3A2-EF11-4B76-A67A-BC660BF1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8F3A2-EF11-4B76-A67A-BC660BF1F8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6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674" name="Picture 2" descr="for atlanta with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9315" y="773482"/>
            <a:ext cx="5362768" cy="15444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644" y="144244"/>
            <a:ext cx="7094793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95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5597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1"/>
            <a:ext cx="8229600" cy="456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605648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0"/>
              </a:spcBef>
              <a:defRPr/>
            </a:pPr>
            <a:fld id="{CCDEBD78-9166-4FFE-9FC4-988821FD7BC2}" type="slidenum">
              <a:rPr lang="en-US" sz="900" b="0">
                <a:solidFill>
                  <a:schemeClr val="tx2"/>
                </a:solidFill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0795" y="165100"/>
            <a:ext cx="7366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9698" name="Picture 2" descr="for atlanta with seal"/>
          <p:cNvPicPr>
            <a:picLocks noChangeAspect="1" noChangeArrowheads="1"/>
          </p:cNvPicPr>
          <p:nvPr userDrawn="1"/>
        </p:nvPicPr>
        <p:blipFill>
          <a:blip r:embed="rId6" cstate="print"/>
          <a:srcRect r="69262"/>
          <a:stretch>
            <a:fillRect/>
          </a:stretch>
        </p:blipFill>
        <p:spPr bwMode="auto">
          <a:xfrm>
            <a:off x="212653" y="141215"/>
            <a:ext cx="903766" cy="89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0" r:id="rId3"/>
    <p:sldLayoutId id="2147483848" r:id="rId4"/>
  </p:sldLayoutIdLst>
  <p:transition spd="med"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</a:defRPr>
      </a:lvl2pPr>
      <a:lvl3pPr marL="6905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400">
          <a:solidFill>
            <a:schemeClr val="tx1"/>
          </a:solidFill>
          <a:latin typeface="Calibri" pitchFamily="34" charset="0"/>
        </a:defRPr>
      </a:lvl3pPr>
      <a:lvl4pPr marL="9144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4pPr>
      <a:lvl5pPr marL="11477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charset="0"/>
        <a:buChar char="–"/>
        <a:defRPr sz="14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Department of Parks and Recreation</a:t>
            </a:r>
            <a:br>
              <a:rPr lang="en-US" b="1" dirty="0"/>
            </a:br>
            <a:r>
              <a:rPr lang="en-US" dirty="0"/>
              <a:t>FY18 Proposed Budget:  $35,154,773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783" y="2075307"/>
            <a:ext cx="2618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Ongoing Operations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6853" y="2085077"/>
            <a:ext cx="3465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Strategic Initiatives</a:t>
            </a:r>
          </a:p>
        </p:txBody>
      </p:sp>
      <p:sp>
        <p:nvSpPr>
          <p:cNvPr id="35" name="Left Brace 34"/>
          <p:cNvSpPr/>
          <p:nvPr/>
        </p:nvSpPr>
        <p:spPr bwMode="auto">
          <a:xfrm rot="5400000">
            <a:off x="5766866" y="-774612"/>
            <a:ext cx="76742" cy="641283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5400000">
            <a:off x="1291416" y="1258419"/>
            <a:ext cx="76737" cy="23467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34564" y="1268668"/>
            <a:ext cx="8247709" cy="707886"/>
            <a:chOff x="434564" y="1268668"/>
            <a:chExt cx="8247709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4463359" y="1268668"/>
              <a:ext cx="4218914" cy="707886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>
                  <a:latin typeface="+mj-lt"/>
                </a:rPr>
                <a:t>FY10 Budget   </a:t>
              </a:r>
              <a:r>
                <a:rPr lang="en-US" sz="2000" i="1" dirty="0">
                  <a:latin typeface="+mj-lt"/>
                  <a:sym typeface="Wingdings" panose="05000000000000000000" pitchFamily="2" charset="2"/>
                </a:rPr>
                <a:t>      </a:t>
              </a:r>
              <a:r>
                <a:rPr lang="en-US" sz="2000" i="1" dirty="0">
                  <a:latin typeface="+mj-lt"/>
                </a:rPr>
                <a:t>FY18 Budget    $27,533,039          $35,154,773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564" y="1268668"/>
              <a:ext cx="3938259" cy="70788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General Fund              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    $35,154,773</a:t>
              </a:r>
              <a:endParaRPr lang="en-US" sz="200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endParaRPr>
            </a:p>
            <a:p>
              <a:pPr algn="ctr"/>
              <a:endParaRPr lang="en-US" sz="20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20307" y="2598820"/>
            <a:ext cx="2478514" cy="39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333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Wingdings" pitchFamily="2" charset="2"/>
              <a:buChar char="§"/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Calibri" pitchFamily="34" charset="0"/>
              <a:buChar char="–"/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Wingdings" pitchFamily="2" charset="2"/>
              <a:buChar char="§"/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–"/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35200" indent="-1397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Font typeface="Arial" charset="0"/>
              <a:buChar char="–"/>
              <a:defRPr sz="1000">
                <a:solidFill>
                  <a:srgbClr val="4D4D4D"/>
                </a:solidFill>
                <a:latin typeface="+mn-lt"/>
              </a:defRPr>
            </a:lvl6pPr>
            <a:lvl7pPr marL="2692400" indent="-1397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Font typeface="Arial" charset="0"/>
              <a:buChar char="–"/>
              <a:defRPr sz="1000">
                <a:solidFill>
                  <a:srgbClr val="4D4D4D"/>
                </a:solidFill>
                <a:latin typeface="+mn-lt"/>
              </a:defRPr>
            </a:lvl7pPr>
            <a:lvl8pPr marL="3149600" indent="-1397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Font typeface="Arial" charset="0"/>
              <a:buChar char="–"/>
              <a:defRPr sz="1000">
                <a:solidFill>
                  <a:srgbClr val="4D4D4D"/>
                </a:solidFill>
                <a:latin typeface="+mn-lt"/>
              </a:defRPr>
            </a:lvl8pPr>
            <a:lvl9pPr marL="3606800" indent="-1397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Font typeface="Arial" charset="0"/>
              <a:buChar char="–"/>
              <a:defRPr sz="1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b="0" kern="0"/>
              <a:t>Build strong communities and a vibrant economy by providing safe and exceptional parks, facilities, and programs</a:t>
            </a:r>
          </a:p>
          <a:p>
            <a:r>
              <a:rPr lang="en-US" b="0" kern="0"/>
              <a:t>Create park spaces on budget and on time</a:t>
            </a:r>
          </a:p>
          <a:p>
            <a:r>
              <a:rPr lang="en-US" b="0" kern="0"/>
              <a:t>Adhere to park planning guidelines and regulations</a:t>
            </a:r>
          </a:p>
          <a:p>
            <a:r>
              <a:rPr lang="en-US" b="0" kern="0"/>
              <a:t>Drive community development through recreational services</a:t>
            </a:r>
          </a:p>
          <a:p>
            <a:r>
              <a:rPr lang="en-US" b="0" kern="0"/>
              <a:t>Foster youth development through enriching programs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25687"/>
              </p:ext>
            </p:extLst>
          </p:nvPr>
        </p:nvGraphicFramePr>
        <p:xfrm>
          <a:off x="2598822" y="2485815"/>
          <a:ext cx="6412832" cy="43264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1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73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965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670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Strategic Objective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Outcome Metrics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Initiative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764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New in FY18</a:t>
                      </a:r>
                    </a:p>
                  </a:txBody>
                  <a:tcPr marL="45720" marR="45720" vert="vert270"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Improve customer</a:t>
                      </a:r>
                      <a:r>
                        <a:rPr lang="en-US" sz="1000" b="0" baseline="0" dirty="0"/>
                        <a:t> experience at recreation centers</a:t>
                      </a:r>
                      <a:endParaRPr lang="en-US" sz="1000" b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Ensure full staffing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Martin Luther</a:t>
                      </a:r>
                      <a:r>
                        <a:rPr lang="en-US" sz="1000" b="0" baseline="0" dirty="0"/>
                        <a:t> King Jr. Natatorium Staffing</a:t>
                      </a:r>
                      <a:endParaRPr lang="en-US" sz="1000" b="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0745">
                <a:tc vMerge="1">
                  <a:txBody>
                    <a:bodyPr/>
                    <a:lstStyle/>
                    <a:p>
                      <a:pPr algn="ctr"/>
                      <a:endParaRPr lang="en-US" sz="1100" b="0" dirty="0"/>
                    </a:p>
                  </a:txBody>
                  <a:tcPr marL="45720" marR="45720" vert="vert270"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Provide exceptional park facilities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Ensure full staffing across all seasons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Expansion of </a:t>
                      </a:r>
                      <a:r>
                        <a:rPr lang="en-US" sz="1000" b="0" dirty="0" err="1"/>
                        <a:t>BeltLine</a:t>
                      </a:r>
                      <a:r>
                        <a:rPr lang="en-US" sz="1000" b="0" baseline="0" dirty="0"/>
                        <a:t> crew</a:t>
                      </a:r>
                      <a:endParaRPr lang="en-US" sz="1000" b="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3764">
                <a:tc rowSpan="11"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Sustaining prior investments from FY16</a:t>
                      </a:r>
                      <a:r>
                        <a:rPr lang="en-US" sz="1100" b="1" baseline="0" dirty="0"/>
                        <a:t> and FY</a:t>
                      </a:r>
                      <a:r>
                        <a:rPr lang="en-US" sz="1100" b="1" dirty="0"/>
                        <a:t>17</a:t>
                      </a:r>
                    </a:p>
                  </a:txBody>
                  <a:tcPr marL="45720" marR="45720" vert="vert270"/>
                </a:tc>
                <a:tc>
                  <a:txBody>
                    <a:bodyPr/>
                    <a:lstStyle/>
                    <a:p>
                      <a:r>
                        <a:rPr lang="en-US" sz="1000" b="0" i="0" dirty="0"/>
                        <a:t>Improve park</a:t>
                      </a:r>
                      <a:r>
                        <a:rPr lang="en-US" sz="1000" b="0" i="0" baseline="0" dirty="0"/>
                        <a:t> maintenance</a:t>
                      </a:r>
                      <a:endParaRPr lang="en-US" sz="10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Increase SLA performance for park maintenance</a:t>
                      </a:r>
                      <a:r>
                        <a:rPr lang="en-US" sz="1000" baseline="0" dirty="0"/>
                        <a:t> tasks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Funding for park maintenance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3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Provide exceptional park facilities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Ensure full staffing across all seasons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CDL Driver conversion</a:t>
                      </a:r>
                      <a:r>
                        <a:rPr lang="en-US" sz="1000" b="0" baseline="0" dirty="0"/>
                        <a:t> </a:t>
                      </a:r>
                      <a:endParaRPr lang="en-US" sz="1000" b="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3764">
                <a:tc vMerge="1"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 marL="45720" marR="45720"/>
                </a:tc>
                <a:tc rowSpan="5">
                  <a:txBody>
                    <a:bodyPr/>
                    <a:lstStyle/>
                    <a:p>
                      <a:r>
                        <a:rPr lang="en-US" sz="1000" b="0" dirty="0"/>
                        <a:t>Improve youth</a:t>
                      </a:r>
                      <a:r>
                        <a:rPr lang="en-US" sz="1000" b="0" baseline="0" dirty="0"/>
                        <a:t> experience at recreation centers</a:t>
                      </a:r>
                      <a:endParaRPr lang="en-US" sz="1000" b="0" dirty="0"/>
                    </a:p>
                  </a:txBody>
                  <a:tcPr marL="45720" marR="45720"/>
                </a:tc>
                <a:tc rowSpan="5">
                  <a:txBody>
                    <a:bodyPr/>
                    <a:lstStyle/>
                    <a:p>
                      <a:r>
                        <a:rPr lang="en-US" sz="1000" dirty="0"/>
                        <a:t>Increase staff to youth ratio at COH and CBF</a:t>
                      </a:r>
                    </a:p>
                    <a:p>
                      <a:endParaRPr lang="en-US" sz="1000" dirty="0"/>
                    </a:p>
                    <a:p>
                      <a:r>
                        <a:rPr lang="en-US" sz="1000" dirty="0"/>
                        <a:t>Increase</a:t>
                      </a:r>
                      <a:r>
                        <a:rPr lang="en-US" sz="1000" baseline="0" dirty="0"/>
                        <a:t> # of programs offered</a:t>
                      </a:r>
                    </a:p>
                    <a:p>
                      <a:endParaRPr lang="en-US" sz="1000" baseline="0" dirty="0"/>
                    </a:p>
                    <a:p>
                      <a:r>
                        <a:rPr lang="en-US" sz="1000" baseline="0" dirty="0"/>
                        <a:t>Increase # of youth transported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Camp Best Friends staffing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3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Afterschool</a:t>
                      </a:r>
                      <a:r>
                        <a:rPr lang="en-US" sz="1000" baseline="0" dirty="0"/>
                        <a:t> enrichment program vendors</a:t>
                      </a:r>
                      <a:endParaRPr lang="en-US" sz="1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3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/>
                        <a:t>Youth Development Specialists</a:t>
                      </a:r>
                      <a:endParaRPr lang="en-US" sz="1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3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Hot Meals &amp; Healthy Snacks program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1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Youth transportation vehicles and bus monitors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376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/>
                    </a:p>
                  </a:txBody>
                  <a:tcPr marL="45720" marR="4572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/>
                        <a:t>Maintain</a:t>
                      </a:r>
                      <a:r>
                        <a:rPr lang="en-US" sz="1000" b="0" baseline="0" dirty="0"/>
                        <a:t> critical infrastructure</a:t>
                      </a:r>
                      <a:endParaRPr lang="en-US" sz="1000" b="0" dirty="0"/>
                    </a:p>
                  </a:txBody>
                  <a:tcPr marL="45720" marR="4572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Increase %</a:t>
                      </a:r>
                      <a:r>
                        <a:rPr lang="en-US" sz="1000" baseline="0" dirty="0"/>
                        <a:t> of maintenance requests completed within standard</a:t>
                      </a:r>
                      <a:endParaRPr lang="en-US" sz="1000" dirty="0"/>
                    </a:p>
                  </a:txBody>
                  <a:tcPr marL="45720" marR="4572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/>
                        <a:t>Recreation center maintenance</a:t>
                      </a:r>
                      <a:endParaRPr lang="en-US" sz="1000" dirty="0"/>
                    </a:p>
                  </a:txBody>
                  <a:tcPr marL="45720" marR="4572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3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On-going pool</a:t>
                      </a:r>
                      <a:r>
                        <a:rPr lang="en-US" sz="1000" baseline="0" dirty="0"/>
                        <a:t> maintenance and operations</a:t>
                      </a:r>
                      <a:endParaRPr lang="en-US" sz="1000" dirty="0"/>
                    </a:p>
                  </a:txBody>
                  <a:tcPr marL="45720" marR="4572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3047">
                <a:tc vMerge="1"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 marL="45720" marR="45720"/>
                </a:tc>
                <a:tc rowSpan="2">
                  <a:txBody>
                    <a:bodyPr/>
                    <a:lstStyle/>
                    <a:p>
                      <a:r>
                        <a:rPr lang="en-US" sz="1000" b="0" dirty="0"/>
                        <a:t>Increase security</a:t>
                      </a:r>
                    </a:p>
                  </a:txBody>
                  <a:tcPr marL="45720" marR="45720"/>
                </a:tc>
                <a:tc rowSpan="2">
                  <a:txBody>
                    <a:bodyPr/>
                    <a:lstStyle/>
                    <a:p>
                      <a:r>
                        <a:rPr lang="en-US" sz="1000" dirty="0"/>
                        <a:t>Reduce #</a:t>
                      </a:r>
                      <a:r>
                        <a:rPr lang="en-US" sz="1000" baseline="0" dirty="0"/>
                        <a:t> of </a:t>
                      </a:r>
                      <a:r>
                        <a:rPr lang="en-US" sz="1000" dirty="0"/>
                        <a:t>crimes on park property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Security services  at outdoor pools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Security</a:t>
                      </a:r>
                      <a:r>
                        <a:rPr lang="en-US" sz="1000" baseline="0" dirty="0"/>
                        <a:t> cameras</a:t>
                      </a:r>
                      <a:endParaRPr lang="en-US" sz="1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>
            <a:off x="6407578" y="1622611"/>
            <a:ext cx="3530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935550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Department of Parks and Recreation</a:t>
            </a:r>
            <a:br>
              <a:rPr lang="en-US" b="1" dirty="0"/>
            </a:br>
            <a:r>
              <a:rPr lang="en-US" dirty="0"/>
              <a:t>FY18 Proposed Budget:  $35,154,773</a:t>
            </a:r>
            <a:endParaRPr lang="en-US" b="1" dirty="0"/>
          </a:p>
        </p:txBody>
      </p:sp>
      <p:graphicFrame>
        <p:nvGraphicFramePr>
          <p:cNvPr id="2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733574"/>
              </p:ext>
            </p:extLst>
          </p:nvPr>
        </p:nvGraphicFramePr>
        <p:xfrm>
          <a:off x="572836" y="1996028"/>
          <a:ext cx="8229600" cy="351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1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4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61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Trust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Grant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Impact Fee</a:t>
                      </a:r>
                      <a:r>
                        <a:rPr lang="en-US" baseline="0" dirty="0"/>
                        <a:t> Funds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3,298,360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$1,365,413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$11,306,697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Principal objectives</a:t>
                      </a:r>
                    </a:p>
                    <a:p>
                      <a:r>
                        <a:rPr lang="en-US" dirty="0"/>
                        <a:t>(Ongoing initiatives)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Chastain Amphitheater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Youth Athletics Program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Centers of Hope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Tennis Center Operations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Parks Ground &amp; Site Improvements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Special Events &amp; Other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Community Development Block Grant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Recreation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Parks</a:t>
                      </a:r>
                      <a:r>
                        <a:rPr lang="en-US" sz="1600" baseline="0" dirty="0"/>
                        <a:t> North, Parks West, Parks South: land acquisition </a:t>
                      </a:r>
                      <a:r>
                        <a:rPr lang="en-US" sz="1600" baseline="0"/>
                        <a:t>and assemblage; </a:t>
                      </a:r>
                      <a:r>
                        <a:rPr lang="en-US" sz="1600" baseline="0" dirty="0"/>
                        <a:t>development of recently-acquired acres; existing Park capital enhancements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56519" y="1354357"/>
            <a:ext cx="4169802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Non-Operating Funds:   $15,970,470  </a:t>
            </a:r>
          </a:p>
        </p:txBody>
      </p:sp>
    </p:spTree>
    <p:extLst>
      <p:ext uri="{BB962C8B-B14F-4D97-AF65-F5344CB8AC3E}">
        <p14:creationId xmlns:p14="http://schemas.microsoft.com/office/powerpoint/2010/main" val="161848829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TLStat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26872</TotalTime>
  <Words>303</Words>
  <Application>Microsoft Office PowerPoint</Application>
  <PresentationFormat>Letter Paper (8.5x11 in)</PresentationFormat>
  <Paragraphs>67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ATLStat</vt:lpstr>
      <vt:lpstr>Department of Parks and Recreation FY18 Proposed Budget:  $35,154,773</vt:lpstr>
      <vt:lpstr>Department of Parks and Recreation FY18 Proposed Budget:  $35,154,773</vt:lpstr>
    </vt:vector>
  </TitlesOfParts>
  <Company>Lenovo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mdnguyen</dc:creator>
  <cp:lastModifiedBy>Pace, Theodis</cp:lastModifiedBy>
  <cp:revision>1301</cp:revision>
  <cp:lastPrinted>2017-05-03T13:28:55Z</cp:lastPrinted>
  <dcterms:created xsi:type="dcterms:W3CDTF">2011-10-05T18:52:35Z</dcterms:created>
  <dcterms:modified xsi:type="dcterms:W3CDTF">2017-05-03T13:41:00Z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