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 id="2147483658" r:id="rId5"/>
  </p:sldMasterIdLst>
  <p:notesMasterIdLst>
    <p:notesMasterId r:id="rId18"/>
  </p:notesMasterIdLst>
  <p:sldIdLst>
    <p:sldId id="256" r:id="rId6"/>
    <p:sldId id="297" r:id="rId7"/>
    <p:sldId id="303" r:id="rId8"/>
    <p:sldId id="300" r:id="rId9"/>
    <p:sldId id="304" r:id="rId10"/>
    <p:sldId id="305" r:id="rId11"/>
    <p:sldId id="306" r:id="rId12"/>
    <p:sldId id="271" r:id="rId13"/>
    <p:sldId id="265" r:id="rId14"/>
    <p:sldId id="267" r:id="rId15"/>
    <p:sldId id="268" r:id="rId16"/>
    <p:sldId id="295" r:id="rId17"/>
  </p:sldIdLst>
  <p:sldSz cx="9144000" cy="5143500" type="screen16x9"/>
  <p:notesSz cx="7010400" cy="9296400"/>
  <p:embeddedFontLst>
    <p:embeddedFont>
      <p:font typeface="Abadi" panose="020B0604020104020204" pitchFamily="34" charset="0"/>
      <p:regular r:id="rId19"/>
    </p:embeddedFont>
    <p:embeddedFont>
      <p:font typeface="Arv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mbria" panose="02040503050406030204" pitchFamily="18" charset="0"/>
      <p:regular r:id="rId30"/>
      <p:bold r:id="rId31"/>
      <p:italic r:id="rId32"/>
      <p:boldItalic r:id="rId33"/>
    </p:embeddedFont>
    <p:embeddedFont>
      <p:font typeface="Roboto Condensed" panose="020B0604020202020204" charset="0"/>
      <p:regular r:id="rId34"/>
      <p:bold r:id="rId35"/>
      <p:italic r:id="rId36"/>
      <p:boldItalic r:id="rId37"/>
    </p:embeddedFont>
    <p:embeddedFont>
      <p:font typeface="Roboto Condensed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0EF0FE8-3106-4F39-A425-932C826F0EF5}">
          <p14:sldIdLst>
            <p14:sldId id="256"/>
            <p14:sldId id="297"/>
            <p14:sldId id="303"/>
            <p14:sldId id="300"/>
            <p14:sldId id="304"/>
            <p14:sldId id="305"/>
            <p14:sldId id="306"/>
            <p14:sldId id="271"/>
            <p14:sldId id="265"/>
            <p14:sldId id="267"/>
            <p14:sldId id="268"/>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72F6A0-BF47-4010-8F5B-E04872EDC0F7}">
  <a:tblStyle styleId="{B272F6A0-BF47-4010-8F5B-E04872EDC0F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3" d="100"/>
          <a:sy n="113" d="100"/>
        </p:scale>
        <p:origin x="47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ityofatlanta-my.sharepoint.com/personal/vawaldon_atlantaga_gov/Documents/Budget%20FY%202018_19/Chart%20%20for%20FY21%20Budget%20Presen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Roboto Condensed" panose="020B0604020202020204" charset="0"/>
                <a:ea typeface="Roboto Condensed" panose="020B0604020202020204" charset="0"/>
              </a:rPr>
              <a:t>BUDGET TRENDS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 Millions</c:v>
                </c:pt>
              </c:strCache>
            </c:strRef>
          </c:tx>
          <c:spPr>
            <a:solidFill>
              <a:schemeClr val="accent1"/>
            </a:solidFill>
            <a:ln>
              <a:noFill/>
            </a:ln>
            <a:effectLst/>
          </c:spPr>
          <c:invertIfNegative val="0"/>
          <c:cat>
            <c:strRef>
              <c:f>Sheet1!$A$2:$A$5</c:f>
              <c:strCache>
                <c:ptCount val="4"/>
                <c:pt idx="0">
                  <c:v>FY18    Actual</c:v>
                </c:pt>
                <c:pt idx="1">
                  <c:v>FY19    Actual</c:v>
                </c:pt>
                <c:pt idx="2">
                  <c:v>FY20 Adopted</c:v>
                </c:pt>
                <c:pt idx="3">
                  <c:v>FY21 Proposed</c:v>
                </c:pt>
              </c:strCache>
            </c:strRef>
          </c:cat>
          <c:val>
            <c:numRef>
              <c:f>Sheet1!$B$2:$B$5</c:f>
              <c:numCache>
                <c:formatCode>_("$"* #,##0_);_("$"* \(#,##0\);_("$"* "-"_);_(@_)</c:formatCode>
                <c:ptCount val="4"/>
                <c:pt idx="0">
                  <c:v>9.1</c:v>
                </c:pt>
                <c:pt idx="1">
                  <c:v>8.1</c:v>
                </c:pt>
                <c:pt idx="2">
                  <c:v>12.3</c:v>
                </c:pt>
                <c:pt idx="3">
                  <c:v>11.9</c:v>
                </c:pt>
              </c:numCache>
            </c:numRef>
          </c:val>
          <c:extLst>
            <c:ext xmlns:c16="http://schemas.microsoft.com/office/drawing/2014/chart" uri="{C3380CC4-5D6E-409C-BE32-E72D297353CC}">
              <c16:uniqueId val="{00000000-F563-4D09-B163-3E5CBBB8548E}"/>
            </c:ext>
          </c:extLst>
        </c:ser>
        <c:dLbls>
          <c:showLegendKey val="0"/>
          <c:showVal val="0"/>
          <c:showCatName val="0"/>
          <c:showSerName val="0"/>
          <c:showPercent val="0"/>
          <c:showBubbleSize val="0"/>
        </c:dLbls>
        <c:gapWidth val="219"/>
        <c:overlap val="-27"/>
        <c:axId val="527363272"/>
        <c:axId val="527363600"/>
      </c:barChart>
      <c:catAx>
        <c:axId val="52736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363600"/>
        <c:crosses val="autoZero"/>
        <c:auto val="1"/>
        <c:lblAlgn val="ctr"/>
        <c:lblOffset val="100"/>
        <c:noMultiLvlLbl val="0"/>
      </c:catAx>
      <c:valAx>
        <c:axId val="5273636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36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OMC FY20</a:t>
            </a:r>
            <a:r>
              <a:rPr lang="en-US" baseline="0"/>
              <a:t> </a:t>
            </a:r>
            <a:r>
              <a:rPr lang="en-US"/>
              <a:t>Highlights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2"/>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FB4-443A-A41B-6FD8AC5D4FB4}"/>
              </c:ext>
            </c:extLst>
          </c:dPt>
          <c:dPt>
            <c:idx val="1"/>
            <c:bubble3D val="0"/>
            <c:explosion val="5"/>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FB4-443A-A41B-6FD8AC5D4FB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FB4-443A-A41B-6FD8AC5D4FB4}"/>
              </c:ext>
            </c:extLst>
          </c:dPt>
          <c:dPt>
            <c:idx val="3"/>
            <c:bubble3D val="0"/>
            <c:explosion val="11"/>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FB4-443A-A41B-6FD8AC5D4FB4}"/>
              </c:ext>
            </c:extLst>
          </c:dPt>
          <c:dPt>
            <c:idx val="4"/>
            <c:bubble3D val="0"/>
            <c:explosion val="14"/>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FB4-443A-A41B-6FD8AC5D4FB4}"/>
              </c:ext>
            </c:extLst>
          </c:dPt>
          <c:dPt>
            <c:idx val="5"/>
            <c:bubble3D val="0"/>
            <c:explosion val="18"/>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FB4-443A-A41B-6FD8AC5D4FB4}"/>
              </c:ext>
            </c:extLst>
          </c:dPt>
          <c:dPt>
            <c:idx val="6"/>
            <c:bubble3D val="0"/>
            <c:explosion val="9"/>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FB4-443A-A41B-6FD8AC5D4FB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FB4-443A-A41B-6FD8AC5D4FB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9FB4-443A-A41B-6FD8AC5D4FB4}"/>
              </c:ext>
            </c:extLst>
          </c:dPt>
          <c:dLbls>
            <c:dLbl>
              <c:idx val="8"/>
              <c:layout>
                <c:manualLayout>
                  <c:x val="2.6498614118068225E-3"/>
                  <c:y val="3.763833422259589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FB4-443A-A41B-6FD8AC5D4FB4}"/>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Sheet2!$A$1:$A$9</c:f>
              <c:strCache>
                <c:ptCount val="9"/>
                <c:pt idx="0">
                  <c:v>Scanned, imaged and completely processed final action legislative items</c:v>
                </c:pt>
                <c:pt idx="1">
                  <c:v>Adopted Legislation</c:v>
                </c:pt>
                <c:pt idx="2">
                  <c:v>Personal Papers</c:v>
                </c:pt>
                <c:pt idx="3">
                  <c:v>Adversed Claims</c:v>
                </c:pt>
                <c:pt idx="4">
                  <c:v>Filed Legislation</c:v>
                </c:pt>
                <c:pt idx="5">
                  <c:v>Approved Claims</c:v>
                </c:pt>
                <c:pt idx="6">
                  <c:v>Confirmed BACE Appointments</c:v>
                </c:pt>
                <c:pt idx="7">
                  <c:v>Proclamations</c:v>
                </c:pt>
                <c:pt idx="8">
                  <c:v>Administrative Corrections</c:v>
                </c:pt>
              </c:strCache>
            </c:strRef>
          </c:cat>
          <c:val>
            <c:numRef>
              <c:f>Sheet2!$B$1:$B$9</c:f>
              <c:numCache>
                <c:formatCode>General</c:formatCode>
                <c:ptCount val="9"/>
                <c:pt idx="0">
                  <c:v>3465</c:v>
                </c:pt>
                <c:pt idx="1">
                  <c:v>1442</c:v>
                </c:pt>
                <c:pt idx="2">
                  <c:v>559</c:v>
                </c:pt>
                <c:pt idx="3">
                  <c:v>1449</c:v>
                </c:pt>
                <c:pt idx="4">
                  <c:v>248</c:v>
                </c:pt>
                <c:pt idx="5">
                  <c:v>252</c:v>
                </c:pt>
                <c:pt idx="6">
                  <c:v>78</c:v>
                </c:pt>
                <c:pt idx="7">
                  <c:v>84</c:v>
                </c:pt>
                <c:pt idx="8">
                  <c:v>5</c:v>
                </c:pt>
              </c:numCache>
            </c:numRef>
          </c:val>
          <c:extLst>
            <c:ext xmlns:c16="http://schemas.microsoft.com/office/drawing/2014/chart" uri="{C3380CC4-5D6E-409C-BE32-E72D297353CC}">
              <c16:uniqueId val="{00000012-9FB4-443A-A41B-6FD8AC5D4FB4}"/>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566792051466166"/>
          <c:y val="0.14269721418292938"/>
          <c:w val="0.39382424343474687"/>
          <c:h val="0.7994103919761569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07026-85CB-4FBB-B120-EF89C5342FFF}"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1BCDDB09-1758-42ED-B1EE-182FF3DB5DE7}">
      <dgm:prSet/>
      <dgm:spPr/>
      <dgm:t>
        <a:bodyPr/>
        <a:lstStyle/>
        <a:p>
          <a:r>
            <a:rPr lang="en-US" dirty="0"/>
            <a:t>Legislation Processed         3465</a:t>
          </a:r>
        </a:p>
      </dgm:t>
    </dgm:pt>
    <dgm:pt modelId="{831880BA-A321-43C9-A499-3406186BA2CD}" type="parTrans" cxnId="{149193B7-7279-4BFC-94C0-2C2453C9AA53}">
      <dgm:prSet/>
      <dgm:spPr/>
      <dgm:t>
        <a:bodyPr/>
        <a:lstStyle/>
        <a:p>
          <a:endParaRPr lang="en-US"/>
        </a:p>
      </dgm:t>
    </dgm:pt>
    <dgm:pt modelId="{5FF0D534-CFFC-4953-B6EA-AADDC33FD512}" type="sibTrans" cxnId="{149193B7-7279-4BFC-94C0-2C2453C9AA53}">
      <dgm:prSet/>
      <dgm:spPr/>
      <dgm:t>
        <a:bodyPr/>
        <a:lstStyle/>
        <a:p>
          <a:endParaRPr lang="en-US"/>
        </a:p>
      </dgm:t>
    </dgm:pt>
    <dgm:pt modelId="{F96CEE52-8743-4693-84FC-8F0423ABF471}">
      <dgm:prSet/>
      <dgm:spPr/>
      <dgm:t>
        <a:bodyPr/>
        <a:lstStyle/>
        <a:p>
          <a:r>
            <a:rPr lang="en-US" dirty="0"/>
            <a:t>Council and Committee Meeting Support</a:t>
          </a:r>
        </a:p>
      </dgm:t>
    </dgm:pt>
    <dgm:pt modelId="{7B3F858B-C7D0-4914-92F5-A582886ADFB5}" type="parTrans" cxnId="{14290E76-0100-4985-AE28-CB4EECF9F541}">
      <dgm:prSet/>
      <dgm:spPr/>
      <dgm:t>
        <a:bodyPr/>
        <a:lstStyle/>
        <a:p>
          <a:endParaRPr lang="en-US"/>
        </a:p>
      </dgm:t>
    </dgm:pt>
    <dgm:pt modelId="{8A1ABC94-5FE7-4810-A555-E3D46FC0F050}" type="sibTrans" cxnId="{14290E76-0100-4985-AE28-CB4EECF9F541}">
      <dgm:prSet/>
      <dgm:spPr/>
      <dgm:t>
        <a:bodyPr/>
        <a:lstStyle/>
        <a:p>
          <a:endParaRPr lang="en-US"/>
        </a:p>
      </dgm:t>
    </dgm:pt>
    <dgm:pt modelId="{525A01A9-B0C9-4C47-AA2A-4E16CB4AD5E2}">
      <dgm:prSet/>
      <dgm:spPr/>
      <dgm:t>
        <a:bodyPr/>
        <a:lstStyle/>
        <a:p>
          <a:r>
            <a:rPr lang="en-US" dirty="0"/>
            <a:t>ELMS                Support Tickets 1,237</a:t>
          </a:r>
        </a:p>
      </dgm:t>
    </dgm:pt>
    <dgm:pt modelId="{FCB8395A-E6FF-4FD2-9520-408182AACD60}" type="parTrans" cxnId="{F183E73F-B7B4-4CB6-BE62-5FC382D34713}">
      <dgm:prSet/>
      <dgm:spPr/>
      <dgm:t>
        <a:bodyPr/>
        <a:lstStyle/>
        <a:p>
          <a:endParaRPr lang="en-US"/>
        </a:p>
      </dgm:t>
    </dgm:pt>
    <dgm:pt modelId="{5E22B01E-D88F-4E54-A0D7-118DD753D466}" type="sibTrans" cxnId="{F183E73F-B7B4-4CB6-BE62-5FC382D34713}">
      <dgm:prSet/>
      <dgm:spPr/>
      <dgm:t>
        <a:bodyPr/>
        <a:lstStyle/>
        <a:p>
          <a:endParaRPr lang="en-US"/>
        </a:p>
      </dgm:t>
    </dgm:pt>
    <dgm:pt modelId="{AAD1FE0D-7EFA-4A9F-A147-49B0EFB1EAC4}">
      <dgm:prSet/>
      <dgm:spPr/>
      <dgm:t>
        <a:bodyPr/>
        <a:lstStyle/>
        <a:p>
          <a:r>
            <a:rPr lang="en-US" dirty="0"/>
            <a:t>Advertisements           70 Ads        Legal/Displays</a:t>
          </a:r>
        </a:p>
      </dgm:t>
    </dgm:pt>
    <dgm:pt modelId="{2900E0E8-2FA1-4954-8C1C-F359AAE473B8}" type="parTrans" cxnId="{FDC180D9-051E-46F4-AC81-07B5ADC9E7B0}">
      <dgm:prSet/>
      <dgm:spPr/>
      <dgm:t>
        <a:bodyPr/>
        <a:lstStyle/>
        <a:p>
          <a:endParaRPr lang="en-US"/>
        </a:p>
      </dgm:t>
    </dgm:pt>
    <dgm:pt modelId="{7BB75729-CA06-44B7-B12C-F374FCBC0921}" type="sibTrans" cxnId="{FDC180D9-051E-46F4-AC81-07B5ADC9E7B0}">
      <dgm:prSet/>
      <dgm:spPr/>
      <dgm:t>
        <a:bodyPr/>
        <a:lstStyle/>
        <a:p>
          <a:endParaRPr lang="en-US"/>
        </a:p>
      </dgm:t>
    </dgm:pt>
    <dgm:pt modelId="{F6A97506-A126-458C-AE0F-9C3DDB52BC93}">
      <dgm:prSet/>
      <dgm:spPr/>
      <dgm:t>
        <a:bodyPr/>
        <a:lstStyle/>
        <a:p>
          <a:r>
            <a:rPr lang="en-US" dirty="0"/>
            <a:t>Annexations                       8</a:t>
          </a:r>
        </a:p>
      </dgm:t>
    </dgm:pt>
    <dgm:pt modelId="{88B726F1-946B-4E2E-8942-E56544BA4A1D}" type="parTrans" cxnId="{9FE96A5E-0823-46F1-88F3-CAA018C7AEDA}">
      <dgm:prSet/>
      <dgm:spPr/>
      <dgm:t>
        <a:bodyPr/>
        <a:lstStyle/>
        <a:p>
          <a:endParaRPr lang="en-US"/>
        </a:p>
      </dgm:t>
    </dgm:pt>
    <dgm:pt modelId="{F2E4B0BE-A5C2-45D2-AB12-1E9450647FB3}" type="sibTrans" cxnId="{9FE96A5E-0823-46F1-88F3-CAA018C7AEDA}">
      <dgm:prSet/>
      <dgm:spPr/>
      <dgm:t>
        <a:bodyPr/>
        <a:lstStyle/>
        <a:p>
          <a:endParaRPr lang="en-US"/>
        </a:p>
      </dgm:t>
    </dgm:pt>
    <dgm:pt modelId="{298CFE65-A10E-4B6C-8B34-6BA9A1A16708}">
      <dgm:prSet/>
      <dgm:spPr/>
      <dgm:t>
        <a:bodyPr/>
        <a:lstStyle/>
        <a:p>
          <a:r>
            <a:rPr lang="en-US" dirty="0"/>
            <a:t>Open Meeting/Record Compliance           1,409</a:t>
          </a:r>
        </a:p>
      </dgm:t>
    </dgm:pt>
    <dgm:pt modelId="{E1179E70-B659-45EC-9D47-B943D2498654}" type="parTrans" cxnId="{CD69AF7F-C206-4695-90D1-A2D9D336D883}">
      <dgm:prSet/>
      <dgm:spPr/>
      <dgm:t>
        <a:bodyPr/>
        <a:lstStyle/>
        <a:p>
          <a:endParaRPr lang="en-US"/>
        </a:p>
      </dgm:t>
    </dgm:pt>
    <dgm:pt modelId="{BE13B215-9EFF-4497-B602-573422EC23BB}" type="sibTrans" cxnId="{CD69AF7F-C206-4695-90D1-A2D9D336D883}">
      <dgm:prSet/>
      <dgm:spPr/>
      <dgm:t>
        <a:bodyPr/>
        <a:lstStyle/>
        <a:p>
          <a:endParaRPr lang="en-US"/>
        </a:p>
      </dgm:t>
    </dgm:pt>
    <dgm:pt modelId="{93537D4D-1D11-40AB-A439-5BC9E115DB06}">
      <dgm:prSet/>
      <dgm:spPr/>
      <dgm:t>
        <a:bodyPr/>
        <a:lstStyle/>
        <a:p>
          <a:r>
            <a:rPr lang="en-US" dirty="0"/>
            <a:t>2019 City of Atlanta Special Municipal Election</a:t>
          </a:r>
        </a:p>
      </dgm:t>
    </dgm:pt>
    <dgm:pt modelId="{480A6187-EB5F-4A66-B189-1D900AFA74F5}" type="parTrans" cxnId="{233B4209-AB16-4730-A900-058BAC5B5A12}">
      <dgm:prSet/>
      <dgm:spPr/>
      <dgm:t>
        <a:bodyPr/>
        <a:lstStyle/>
        <a:p>
          <a:endParaRPr lang="en-US"/>
        </a:p>
      </dgm:t>
    </dgm:pt>
    <dgm:pt modelId="{52746C36-7D56-469D-B69C-24003B16805E}" type="sibTrans" cxnId="{233B4209-AB16-4730-A900-058BAC5B5A12}">
      <dgm:prSet/>
      <dgm:spPr/>
      <dgm:t>
        <a:bodyPr/>
        <a:lstStyle/>
        <a:p>
          <a:endParaRPr lang="en-US"/>
        </a:p>
      </dgm:t>
    </dgm:pt>
    <dgm:pt modelId="{CF99E056-3404-4859-9C87-12A69FC5C966}" type="pres">
      <dgm:prSet presAssocID="{DF507026-85CB-4FBB-B120-EF89C5342FFF}" presName="diagram" presStyleCnt="0">
        <dgm:presLayoutVars>
          <dgm:dir/>
          <dgm:resizeHandles val="exact"/>
        </dgm:presLayoutVars>
      </dgm:prSet>
      <dgm:spPr/>
    </dgm:pt>
    <dgm:pt modelId="{F9E5CDD7-03FC-4FBA-9A3F-5242F1466DB5}" type="pres">
      <dgm:prSet presAssocID="{1BCDDB09-1758-42ED-B1EE-182FF3DB5DE7}" presName="node" presStyleLbl="node1" presStyleIdx="0" presStyleCnt="7">
        <dgm:presLayoutVars>
          <dgm:bulletEnabled val="1"/>
        </dgm:presLayoutVars>
      </dgm:prSet>
      <dgm:spPr/>
    </dgm:pt>
    <dgm:pt modelId="{36CFF337-7E6F-4D13-8741-98DB0793ADAD}" type="pres">
      <dgm:prSet presAssocID="{5FF0D534-CFFC-4953-B6EA-AADDC33FD512}" presName="sibTrans" presStyleCnt="0"/>
      <dgm:spPr/>
    </dgm:pt>
    <dgm:pt modelId="{18F1685E-A98F-4D43-B901-11157AA2A80F}" type="pres">
      <dgm:prSet presAssocID="{F96CEE52-8743-4693-84FC-8F0423ABF471}" presName="node" presStyleLbl="node1" presStyleIdx="1" presStyleCnt="7">
        <dgm:presLayoutVars>
          <dgm:bulletEnabled val="1"/>
        </dgm:presLayoutVars>
      </dgm:prSet>
      <dgm:spPr/>
    </dgm:pt>
    <dgm:pt modelId="{8AB3B2FB-E72F-4397-8C82-1AB80CAB16B7}" type="pres">
      <dgm:prSet presAssocID="{8A1ABC94-5FE7-4810-A555-E3D46FC0F050}" presName="sibTrans" presStyleCnt="0"/>
      <dgm:spPr/>
    </dgm:pt>
    <dgm:pt modelId="{4A23C5D2-47BA-40E4-BA99-6DDFF3E70243}" type="pres">
      <dgm:prSet presAssocID="{525A01A9-B0C9-4C47-AA2A-4E16CB4AD5E2}" presName="node" presStyleLbl="node1" presStyleIdx="2" presStyleCnt="7">
        <dgm:presLayoutVars>
          <dgm:bulletEnabled val="1"/>
        </dgm:presLayoutVars>
      </dgm:prSet>
      <dgm:spPr/>
    </dgm:pt>
    <dgm:pt modelId="{D36B7F28-58E7-4325-A817-BA66DD618FA2}" type="pres">
      <dgm:prSet presAssocID="{5E22B01E-D88F-4E54-A0D7-118DD753D466}" presName="sibTrans" presStyleCnt="0"/>
      <dgm:spPr/>
    </dgm:pt>
    <dgm:pt modelId="{209C9C8A-EC3A-413A-9D20-FD6B4CA2678E}" type="pres">
      <dgm:prSet presAssocID="{AAD1FE0D-7EFA-4A9F-A147-49B0EFB1EAC4}" presName="node" presStyleLbl="node1" presStyleIdx="3" presStyleCnt="7">
        <dgm:presLayoutVars>
          <dgm:bulletEnabled val="1"/>
        </dgm:presLayoutVars>
      </dgm:prSet>
      <dgm:spPr/>
    </dgm:pt>
    <dgm:pt modelId="{BA272218-CD64-40DF-A601-618A0FBBE858}" type="pres">
      <dgm:prSet presAssocID="{7BB75729-CA06-44B7-B12C-F374FCBC0921}" presName="sibTrans" presStyleCnt="0"/>
      <dgm:spPr/>
    </dgm:pt>
    <dgm:pt modelId="{AFC787AB-6E76-4BA2-8279-C06246CE355A}" type="pres">
      <dgm:prSet presAssocID="{F6A97506-A126-458C-AE0F-9C3DDB52BC93}" presName="node" presStyleLbl="node1" presStyleIdx="4" presStyleCnt="7">
        <dgm:presLayoutVars>
          <dgm:bulletEnabled val="1"/>
        </dgm:presLayoutVars>
      </dgm:prSet>
      <dgm:spPr/>
    </dgm:pt>
    <dgm:pt modelId="{6C1C15F8-BD55-4B24-A1B5-5532E6C5E0FD}" type="pres">
      <dgm:prSet presAssocID="{F2E4B0BE-A5C2-45D2-AB12-1E9450647FB3}" presName="sibTrans" presStyleCnt="0"/>
      <dgm:spPr/>
    </dgm:pt>
    <dgm:pt modelId="{B571403A-68D9-4836-9AE9-3F625189488E}" type="pres">
      <dgm:prSet presAssocID="{298CFE65-A10E-4B6C-8B34-6BA9A1A16708}" presName="node" presStyleLbl="node1" presStyleIdx="5" presStyleCnt="7">
        <dgm:presLayoutVars>
          <dgm:bulletEnabled val="1"/>
        </dgm:presLayoutVars>
      </dgm:prSet>
      <dgm:spPr/>
    </dgm:pt>
    <dgm:pt modelId="{B04197D1-84BF-437D-B053-D665C47E13AF}" type="pres">
      <dgm:prSet presAssocID="{BE13B215-9EFF-4497-B602-573422EC23BB}" presName="sibTrans" presStyleCnt="0"/>
      <dgm:spPr/>
    </dgm:pt>
    <dgm:pt modelId="{DAF2C956-0CA6-4AF8-9288-9A7CDA65A92C}" type="pres">
      <dgm:prSet presAssocID="{93537D4D-1D11-40AB-A439-5BC9E115DB06}" presName="node" presStyleLbl="node1" presStyleIdx="6" presStyleCnt="7">
        <dgm:presLayoutVars>
          <dgm:bulletEnabled val="1"/>
        </dgm:presLayoutVars>
      </dgm:prSet>
      <dgm:spPr/>
    </dgm:pt>
  </dgm:ptLst>
  <dgm:cxnLst>
    <dgm:cxn modelId="{233B4209-AB16-4730-A900-058BAC5B5A12}" srcId="{DF507026-85CB-4FBB-B120-EF89C5342FFF}" destId="{93537D4D-1D11-40AB-A439-5BC9E115DB06}" srcOrd="6" destOrd="0" parTransId="{480A6187-EB5F-4A66-B189-1D900AFA74F5}" sibTransId="{52746C36-7D56-469D-B69C-24003B16805E}"/>
    <dgm:cxn modelId="{E4796831-7F9F-4DE6-81EC-149364E4386D}" type="presOf" srcId="{298CFE65-A10E-4B6C-8B34-6BA9A1A16708}" destId="{B571403A-68D9-4836-9AE9-3F625189488E}" srcOrd="0" destOrd="0" presId="urn:microsoft.com/office/officeart/2005/8/layout/default"/>
    <dgm:cxn modelId="{F183E73F-B7B4-4CB6-BE62-5FC382D34713}" srcId="{DF507026-85CB-4FBB-B120-EF89C5342FFF}" destId="{525A01A9-B0C9-4C47-AA2A-4E16CB4AD5E2}" srcOrd="2" destOrd="0" parTransId="{FCB8395A-E6FF-4FD2-9520-408182AACD60}" sibTransId="{5E22B01E-D88F-4E54-A0D7-118DD753D466}"/>
    <dgm:cxn modelId="{9FE96A5E-0823-46F1-88F3-CAA018C7AEDA}" srcId="{DF507026-85CB-4FBB-B120-EF89C5342FFF}" destId="{F6A97506-A126-458C-AE0F-9C3DDB52BC93}" srcOrd="4" destOrd="0" parTransId="{88B726F1-946B-4E2E-8942-E56544BA4A1D}" sibTransId="{F2E4B0BE-A5C2-45D2-AB12-1E9450647FB3}"/>
    <dgm:cxn modelId="{297DD664-E623-4089-8A4A-C0ED6AAB726B}" type="presOf" srcId="{1BCDDB09-1758-42ED-B1EE-182FF3DB5DE7}" destId="{F9E5CDD7-03FC-4FBA-9A3F-5242F1466DB5}" srcOrd="0" destOrd="0" presId="urn:microsoft.com/office/officeart/2005/8/layout/default"/>
    <dgm:cxn modelId="{3BDD6C47-0954-4121-A020-2D1EF3BE2B08}" type="presOf" srcId="{93537D4D-1D11-40AB-A439-5BC9E115DB06}" destId="{DAF2C956-0CA6-4AF8-9288-9A7CDA65A92C}" srcOrd="0" destOrd="0" presId="urn:microsoft.com/office/officeart/2005/8/layout/default"/>
    <dgm:cxn modelId="{735C2F48-C3F5-4C27-B146-6A1ABA1313F5}" type="presOf" srcId="{AAD1FE0D-7EFA-4A9F-A147-49B0EFB1EAC4}" destId="{209C9C8A-EC3A-413A-9D20-FD6B4CA2678E}" srcOrd="0" destOrd="0" presId="urn:microsoft.com/office/officeart/2005/8/layout/default"/>
    <dgm:cxn modelId="{14290E76-0100-4985-AE28-CB4EECF9F541}" srcId="{DF507026-85CB-4FBB-B120-EF89C5342FFF}" destId="{F96CEE52-8743-4693-84FC-8F0423ABF471}" srcOrd="1" destOrd="0" parTransId="{7B3F858B-C7D0-4914-92F5-A582886ADFB5}" sibTransId="{8A1ABC94-5FE7-4810-A555-E3D46FC0F050}"/>
    <dgm:cxn modelId="{CD69AF7F-C206-4695-90D1-A2D9D336D883}" srcId="{DF507026-85CB-4FBB-B120-EF89C5342FFF}" destId="{298CFE65-A10E-4B6C-8B34-6BA9A1A16708}" srcOrd="5" destOrd="0" parTransId="{E1179E70-B659-45EC-9D47-B943D2498654}" sibTransId="{BE13B215-9EFF-4497-B602-573422EC23BB}"/>
    <dgm:cxn modelId="{4CD49C83-C6A5-4811-8677-AD0F4AED5AA1}" type="presOf" srcId="{F96CEE52-8743-4693-84FC-8F0423ABF471}" destId="{18F1685E-A98F-4D43-B901-11157AA2A80F}" srcOrd="0" destOrd="0" presId="urn:microsoft.com/office/officeart/2005/8/layout/default"/>
    <dgm:cxn modelId="{C0B06BB0-F011-469A-8329-6D12FE6E1F31}" type="presOf" srcId="{525A01A9-B0C9-4C47-AA2A-4E16CB4AD5E2}" destId="{4A23C5D2-47BA-40E4-BA99-6DDFF3E70243}" srcOrd="0" destOrd="0" presId="urn:microsoft.com/office/officeart/2005/8/layout/default"/>
    <dgm:cxn modelId="{149193B7-7279-4BFC-94C0-2C2453C9AA53}" srcId="{DF507026-85CB-4FBB-B120-EF89C5342FFF}" destId="{1BCDDB09-1758-42ED-B1EE-182FF3DB5DE7}" srcOrd="0" destOrd="0" parTransId="{831880BA-A321-43C9-A499-3406186BA2CD}" sibTransId="{5FF0D534-CFFC-4953-B6EA-AADDC33FD512}"/>
    <dgm:cxn modelId="{FDC180D9-051E-46F4-AC81-07B5ADC9E7B0}" srcId="{DF507026-85CB-4FBB-B120-EF89C5342FFF}" destId="{AAD1FE0D-7EFA-4A9F-A147-49B0EFB1EAC4}" srcOrd="3" destOrd="0" parTransId="{2900E0E8-2FA1-4954-8C1C-F359AAE473B8}" sibTransId="{7BB75729-CA06-44B7-B12C-F374FCBC0921}"/>
    <dgm:cxn modelId="{D908FFDC-BCF3-4B10-8920-055236344F00}" type="presOf" srcId="{F6A97506-A126-458C-AE0F-9C3DDB52BC93}" destId="{AFC787AB-6E76-4BA2-8279-C06246CE355A}" srcOrd="0" destOrd="0" presId="urn:microsoft.com/office/officeart/2005/8/layout/default"/>
    <dgm:cxn modelId="{6BC48FF2-CC54-4A22-B46D-5AE6397D85BA}" type="presOf" srcId="{DF507026-85CB-4FBB-B120-EF89C5342FFF}" destId="{CF99E056-3404-4859-9C87-12A69FC5C966}" srcOrd="0" destOrd="0" presId="urn:microsoft.com/office/officeart/2005/8/layout/default"/>
    <dgm:cxn modelId="{69D0E5A8-9DC1-44E2-9A02-947BD5B7ADFB}" type="presParOf" srcId="{CF99E056-3404-4859-9C87-12A69FC5C966}" destId="{F9E5CDD7-03FC-4FBA-9A3F-5242F1466DB5}" srcOrd="0" destOrd="0" presId="urn:microsoft.com/office/officeart/2005/8/layout/default"/>
    <dgm:cxn modelId="{FECD6FC2-1EC3-431A-8955-FE7C7F6E61C0}" type="presParOf" srcId="{CF99E056-3404-4859-9C87-12A69FC5C966}" destId="{36CFF337-7E6F-4D13-8741-98DB0793ADAD}" srcOrd="1" destOrd="0" presId="urn:microsoft.com/office/officeart/2005/8/layout/default"/>
    <dgm:cxn modelId="{F23AA346-098A-4EF1-A396-C1C5D73625C7}" type="presParOf" srcId="{CF99E056-3404-4859-9C87-12A69FC5C966}" destId="{18F1685E-A98F-4D43-B901-11157AA2A80F}" srcOrd="2" destOrd="0" presId="urn:microsoft.com/office/officeart/2005/8/layout/default"/>
    <dgm:cxn modelId="{DC01C997-5E90-44CC-BBE6-92A6A1AA8A09}" type="presParOf" srcId="{CF99E056-3404-4859-9C87-12A69FC5C966}" destId="{8AB3B2FB-E72F-4397-8C82-1AB80CAB16B7}" srcOrd="3" destOrd="0" presId="urn:microsoft.com/office/officeart/2005/8/layout/default"/>
    <dgm:cxn modelId="{C1549B35-EE99-41ED-9FF4-675BA0C3801D}" type="presParOf" srcId="{CF99E056-3404-4859-9C87-12A69FC5C966}" destId="{4A23C5D2-47BA-40E4-BA99-6DDFF3E70243}" srcOrd="4" destOrd="0" presId="urn:microsoft.com/office/officeart/2005/8/layout/default"/>
    <dgm:cxn modelId="{924CD717-C285-423F-8874-FA1CA5F2604C}" type="presParOf" srcId="{CF99E056-3404-4859-9C87-12A69FC5C966}" destId="{D36B7F28-58E7-4325-A817-BA66DD618FA2}" srcOrd="5" destOrd="0" presId="urn:microsoft.com/office/officeart/2005/8/layout/default"/>
    <dgm:cxn modelId="{858DB968-FE09-4446-8972-6EEA2563CA6F}" type="presParOf" srcId="{CF99E056-3404-4859-9C87-12A69FC5C966}" destId="{209C9C8A-EC3A-413A-9D20-FD6B4CA2678E}" srcOrd="6" destOrd="0" presId="urn:microsoft.com/office/officeart/2005/8/layout/default"/>
    <dgm:cxn modelId="{6271EB9F-39A1-4877-9BEF-0A6DB46ED19E}" type="presParOf" srcId="{CF99E056-3404-4859-9C87-12A69FC5C966}" destId="{BA272218-CD64-40DF-A601-618A0FBBE858}" srcOrd="7" destOrd="0" presId="urn:microsoft.com/office/officeart/2005/8/layout/default"/>
    <dgm:cxn modelId="{35C9F721-9DC2-4CBF-B9DB-10FB2057AEEE}" type="presParOf" srcId="{CF99E056-3404-4859-9C87-12A69FC5C966}" destId="{AFC787AB-6E76-4BA2-8279-C06246CE355A}" srcOrd="8" destOrd="0" presId="urn:microsoft.com/office/officeart/2005/8/layout/default"/>
    <dgm:cxn modelId="{E2D0127E-EBF9-4D16-9478-CC1B7A6C7382}" type="presParOf" srcId="{CF99E056-3404-4859-9C87-12A69FC5C966}" destId="{6C1C15F8-BD55-4B24-A1B5-5532E6C5E0FD}" srcOrd="9" destOrd="0" presId="urn:microsoft.com/office/officeart/2005/8/layout/default"/>
    <dgm:cxn modelId="{4C98CF30-D729-4777-B9AC-882D341E1D32}" type="presParOf" srcId="{CF99E056-3404-4859-9C87-12A69FC5C966}" destId="{B571403A-68D9-4836-9AE9-3F625189488E}" srcOrd="10" destOrd="0" presId="urn:microsoft.com/office/officeart/2005/8/layout/default"/>
    <dgm:cxn modelId="{B3288A7A-1EF8-4615-9D14-8DE0FF70E381}" type="presParOf" srcId="{CF99E056-3404-4859-9C87-12A69FC5C966}" destId="{B04197D1-84BF-437D-B053-D665C47E13AF}" srcOrd="11" destOrd="0" presId="urn:microsoft.com/office/officeart/2005/8/layout/default"/>
    <dgm:cxn modelId="{2863D375-001A-43F8-BA49-86612D543D59}" type="presParOf" srcId="{CF99E056-3404-4859-9C87-12A69FC5C966}" destId="{DAF2C956-0CA6-4AF8-9288-9A7CDA65A92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07026-85CB-4FBB-B120-EF89C5342FF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BCDDB09-1758-42ED-B1EE-182FF3DB5DE7}">
      <dgm:prSet custT="1"/>
      <dgm:spPr/>
      <dgm:t>
        <a:bodyPr/>
        <a:lstStyle/>
        <a:p>
          <a:r>
            <a:rPr lang="en-US" sz="1800" dirty="0"/>
            <a:t>Building Permit Affidavits</a:t>
          </a:r>
        </a:p>
        <a:p>
          <a:r>
            <a:rPr lang="en-US" sz="1800" dirty="0"/>
            <a:t>154</a:t>
          </a:r>
        </a:p>
      </dgm:t>
    </dgm:pt>
    <dgm:pt modelId="{831880BA-A321-43C9-A499-3406186BA2CD}" type="parTrans" cxnId="{149193B7-7279-4BFC-94C0-2C2453C9AA53}">
      <dgm:prSet/>
      <dgm:spPr/>
      <dgm:t>
        <a:bodyPr/>
        <a:lstStyle/>
        <a:p>
          <a:endParaRPr lang="en-US" sz="2000"/>
        </a:p>
      </dgm:t>
    </dgm:pt>
    <dgm:pt modelId="{5FF0D534-CFFC-4953-B6EA-AADDC33FD512}" type="sibTrans" cxnId="{149193B7-7279-4BFC-94C0-2C2453C9AA53}">
      <dgm:prSet/>
      <dgm:spPr/>
      <dgm:t>
        <a:bodyPr/>
        <a:lstStyle/>
        <a:p>
          <a:endParaRPr lang="en-US" sz="2000"/>
        </a:p>
      </dgm:t>
    </dgm:pt>
    <dgm:pt modelId="{F96CEE52-8743-4693-84FC-8F0423ABF471}">
      <dgm:prSet custT="1"/>
      <dgm:spPr/>
      <dgm:t>
        <a:bodyPr/>
        <a:lstStyle/>
        <a:p>
          <a:r>
            <a:rPr lang="en-US" sz="2000" dirty="0"/>
            <a:t>Codifications             74</a:t>
          </a:r>
        </a:p>
      </dgm:t>
    </dgm:pt>
    <dgm:pt modelId="{7B3F858B-C7D0-4914-92F5-A582886ADFB5}" type="parTrans" cxnId="{14290E76-0100-4985-AE28-CB4EECF9F541}">
      <dgm:prSet/>
      <dgm:spPr/>
      <dgm:t>
        <a:bodyPr/>
        <a:lstStyle/>
        <a:p>
          <a:endParaRPr lang="en-US" sz="2000"/>
        </a:p>
      </dgm:t>
    </dgm:pt>
    <dgm:pt modelId="{8A1ABC94-5FE7-4810-A555-E3D46FC0F050}" type="sibTrans" cxnId="{14290E76-0100-4985-AE28-CB4EECF9F541}">
      <dgm:prSet/>
      <dgm:spPr/>
      <dgm:t>
        <a:bodyPr/>
        <a:lstStyle/>
        <a:p>
          <a:endParaRPr lang="en-US" sz="2000"/>
        </a:p>
      </dgm:t>
    </dgm:pt>
    <dgm:pt modelId="{525A01A9-B0C9-4C47-AA2A-4E16CB4AD5E2}">
      <dgm:prSet custT="1"/>
      <dgm:spPr/>
      <dgm:t>
        <a:bodyPr/>
        <a:lstStyle/>
        <a:p>
          <a:r>
            <a:rPr lang="en-US" sz="2000" dirty="0"/>
            <a:t>Contracts              676</a:t>
          </a:r>
        </a:p>
      </dgm:t>
    </dgm:pt>
    <dgm:pt modelId="{FCB8395A-E6FF-4FD2-9520-408182AACD60}" type="parTrans" cxnId="{F183E73F-B7B4-4CB6-BE62-5FC382D34713}">
      <dgm:prSet/>
      <dgm:spPr/>
      <dgm:t>
        <a:bodyPr/>
        <a:lstStyle/>
        <a:p>
          <a:endParaRPr lang="en-US" sz="2000"/>
        </a:p>
      </dgm:t>
    </dgm:pt>
    <dgm:pt modelId="{5E22B01E-D88F-4E54-A0D7-118DD753D466}" type="sibTrans" cxnId="{F183E73F-B7B4-4CB6-BE62-5FC382D34713}">
      <dgm:prSet/>
      <dgm:spPr/>
      <dgm:t>
        <a:bodyPr/>
        <a:lstStyle/>
        <a:p>
          <a:endParaRPr lang="en-US" sz="2000"/>
        </a:p>
      </dgm:t>
    </dgm:pt>
    <dgm:pt modelId="{AAD1FE0D-7EFA-4A9F-A147-49B0EFB1EAC4}">
      <dgm:prSet custT="1"/>
      <dgm:spPr/>
      <dgm:t>
        <a:bodyPr/>
        <a:lstStyle/>
        <a:p>
          <a:r>
            <a:rPr lang="en-US" sz="2000" dirty="0"/>
            <a:t>Certifications         549</a:t>
          </a:r>
        </a:p>
      </dgm:t>
    </dgm:pt>
    <dgm:pt modelId="{2900E0E8-2FA1-4954-8C1C-F359AAE473B8}" type="parTrans" cxnId="{FDC180D9-051E-46F4-AC81-07B5ADC9E7B0}">
      <dgm:prSet/>
      <dgm:spPr/>
      <dgm:t>
        <a:bodyPr/>
        <a:lstStyle/>
        <a:p>
          <a:endParaRPr lang="en-US" sz="2000"/>
        </a:p>
      </dgm:t>
    </dgm:pt>
    <dgm:pt modelId="{7BB75729-CA06-44B7-B12C-F374FCBC0921}" type="sibTrans" cxnId="{FDC180D9-051E-46F4-AC81-07B5ADC9E7B0}">
      <dgm:prSet/>
      <dgm:spPr/>
      <dgm:t>
        <a:bodyPr/>
        <a:lstStyle/>
        <a:p>
          <a:endParaRPr lang="en-US" sz="2000"/>
        </a:p>
      </dgm:t>
    </dgm:pt>
    <dgm:pt modelId="{F6A97506-A126-458C-AE0F-9C3DDB52BC93}">
      <dgm:prSet custT="1"/>
      <dgm:spPr/>
      <dgm:t>
        <a:bodyPr/>
        <a:lstStyle/>
        <a:p>
          <a:r>
            <a:rPr lang="en-US" sz="1400" dirty="0"/>
            <a:t>Campaign and Personal Financial Disclosure Reporting/State Ethics Compliance</a:t>
          </a:r>
        </a:p>
      </dgm:t>
    </dgm:pt>
    <dgm:pt modelId="{88B726F1-946B-4E2E-8942-E56544BA4A1D}" type="parTrans" cxnId="{9FE96A5E-0823-46F1-88F3-CAA018C7AEDA}">
      <dgm:prSet/>
      <dgm:spPr/>
      <dgm:t>
        <a:bodyPr/>
        <a:lstStyle/>
        <a:p>
          <a:endParaRPr lang="en-US" sz="2000"/>
        </a:p>
      </dgm:t>
    </dgm:pt>
    <dgm:pt modelId="{F2E4B0BE-A5C2-45D2-AB12-1E9450647FB3}" type="sibTrans" cxnId="{9FE96A5E-0823-46F1-88F3-CAA018C7AEDA}">
      <dgm:prSet/>
      <dgm:spPr/>
      <dgm:t>
        <a:bodyPr/>
        <a:lstStyle/>
        <a:p>
          <a:endParaRPr lang="en-US" sz="2000"/>
        </a:p>
      </dgm:t>
    </dgm:pt>
    <dgm:pt modelId="{298CFE65-A10E-4B6C-8B34-6BA9A1A16708}">
      <dgm:prSet custT="1"/>
      <dgm:spPr/>
      <dgm:t>
        <a:bodyPr/>
        <a:lstStyle/>
        <a:p>
          <a:r>
            <a:rPr lang="en-US" sz="1600" dirty="0"/>
            <a:t>Boards Authorities Commissions Etc. (BACE)                   141 active BACE</a:t>
          </a:r>
        </a:p>
      </dgm:t>
    </dgm:pt>
    <dgm:pt modelId="{E1179E70-B659-45EC-9D47-B943D2498654}" type="parTrans" cxnId="{CD69AF7F-C206-4695-90D1-A2D9D336D883}">
      <dgm:prSet/>
      <dgm:spPr/>
      <dgm:t>
        <a:bodyPr/>
        <a:lstStyle/>
        <a:p>
          <a:endParaRPr lang="en-US" sz="2000"/>
        </a:p>
      </dgm:t>
    </dgm:pt>
    <dgm:pt modelId="{BE13B215-9EFF-4497-B602-573422EC23BB}" type="sibTrans" cxnId="{CD69AF7F-C206-4695-90D1-A2D9D336D883}">
      <dgm:prSet/>
      <dgm:spPr/>
      <dgm:t>
        <a:bodyPr/>
        <a:lstStyle/>
        <a:p>
          <a:endParaRPr lang="en-US" sz="2000"/>
        </a:p>
      </dgm:t>
    </dgm:pt>
    <dgm:pt modelId="{868BD066-9BF7-43BC-8E9E-0B43D7373601}">
      <dgm:prSet custT="1"/>
      <dgm:spPr/>
      <dgm:t>
        <a:bodyPr/>
        <a:lstStyle/>
        <a:p>
          <a:r>
            <a:rPr lang="en-US" sz="2000" dirty="0"/>
            <a:t>Oaths                          63</a:t>
          </a:r>
        </a:p>
      </dgm:t>
    </dgm:pt>
    <dgm:pt modelId="{625A7357-D427-412F-942A-91F05327895B}" type="parTrans" cxnId="{81320CA2-C541-4769-9228-3C6B860D58BD}">
      <dgm:prSet/>
      <dgm:spPr/>
      <dgm:t>
        <a:bodyPr/>
        <a:lstStyle/>
        <a:p>
          <a:endParaRPr lang="en-US" sz="2000"/>
        </a:p>
      </dgm:t>
    </dgm:pt>
    <dgm:pt modelId="{180B7B43-99D4-4265-A1E1-F08ED0EC630E}" type="sibTrans" cxnId="{81320CA2-C541-4769-9228-3C6B860D58BD}">
      <dgm:prSet/>
      <dgm:spPr/>
      <dgm:t>
        <a:bodyPr/>
        <a:lstStyle/>
        <a:p>
          <a:endParaRPr lang="en-US" sz="2000"/>
        </a:p>
      </dgm:t>
    </dgm:pt>
    <dgm:pt modelId="{7C84548D-F8B1-41BF-AA27-F7C0D78E689A}">
      <dgm:prSet custT="1"/>
      <dgm:spPr/>
      <dgm:t>
        <a:bodyPr/>
        <a:lstStyle/>
        <a:p>
          <a:r>
            <a:rPr lang="en-US" sz="2000" dirty="0"/>
            <a:t>Domestic Partnerships            78</a:t>
          </a:r>
        </a:p>
      </dgm:t>
    </dgm:pt>
    <dgm:pt modelId="{3D326EBB-E633-45F0-B7E7-6A48887E9565}" type="parTrans" cxnId="{00D1087F-DC4F-4AB7-8303-19520224EEDC}">
      <dgm:prSet/>
      <dgm:spPr/>
      <dgm:t>
        <a:bodyPr/>
        <a:lstStyle/>
        <a:p>
          <a:endParaRPr lang="en-US" sz="2000"/>
        </a:p>
      </dgm:t>
    </dgm:pt>
    <dgm:pt modelId="{4FB75241-07F0-4362-9A0F-86DB1E56FD23}" type="sibTrans" cxnId="{00D1087F-DC4F-4AB7-8303-19520224EEDC}">
      <dgm:prSet/>
      <dgm:spPr/>
      <dgm:t>
        <a:bodyPr/>
        <a:lstStyle/>
        <a:p>
          <a:endParaRPr lang="en-US" sz="2000"/>
        </a:p>
      </dgm:t>
    </dgm:pt>
    <dgm:pt modelId="{3C99A173-3412-47E2-AB05-463053059F64}">
      <dgm:prSet custT="1"/>
      <dgm:spPr/>
      <dgm:t>
        <a:bodyPr/>
        <a:lstStyle/>
        <a:p>
          <a:r>
            <a:rPr lang="en-US" sz="2000" dirty="0"/>
            <a:t>OMC IT Support </a:t>
          </a:r>
        </a:p>
      </dgm:t>
    </dgm:pt>
    <dgm:pt modelId="{6B49236E-5840-4D10-9BAA-6161FB38B2BC}" type="parTrans" cxnId="{A940D70A-C19D-4995-9BA6-506017BD99C0}">
      <dgm:prSet/>
      <dgm:spPr/>
      <dgm:t>
        <a:bodyPr/>
        <a:lstStyle/>
        <a:p>
          <a:endParaRPr lang="en-US" sz="2000"/>
        </a:p>
      </dgm:t>
    </dgm:pt>
    <dgm:pt modelId="{2876E92C-3962-485E-A959-1E66E1C08A3D}" type="sibTrans" cxnId="{A940D70A-C19D-4995-9BA6-506017BD99C0}">
      <dgm:prSet/>
      <dgm:spPr/>
      <dgm:t>
        <a:bodyPr/>
        <a:lstStyle/>
        <a:p>
          <a:endParaRPr lang="en-US" sz="2000"/>
        </a:p>
      </dgm:t>
    </dgm:pt>
    <dgm:pt modelId="{404933CE-8083-4537-AF21-47A87FA2A503}">
      <dgm:prSet custT="1"/>
      <dgm:spPr/>
      <dgm:t>
        <a:bodyPr/>
        <a:lstStyle/>
        <a:p>
          <a:r>
            <a:rPr lang="en-US" sz="2000" dirty="0"/>
            <a:t>Requests for Information       8,095</a:t>
          </a:r>
        </a:p>
      </dgm:t>
    </dgm:pt>
    <dgm:pt modelId="{1F43E517-E23F-4DFE-98A8-3235151619F3}" type="parTrans" cxnId="{AAF8025A-AA71-438B-B8AA-36349F25C55A}">
      <dgm:prSet/>
      <dgm:spPr/>
      <dgm:t>
        <a:bodyPr/>
        <a:lstStyle/>
        <a:p>
          <a:endParaRPr lang="en-US" sz="2000"/>
        </a:p>
      </dgm:t>
    </dgm:pt>
    <dgm:pt modelId="{EC36ED0D-710B-49CC-9D54-390443E37A0E}" type="sibTrans" cxnId="{AAF8025A-AA71-438B-B8AA-36349F25C55A}">
      <dgm:prSet/>
      <dgm:spPr/>
      <dgm:t>
        <a:bodyPr/>
        <a:lstStyle/>
        <a:p>
          <a:endParaRPr lang="en-US" sz="2000"/>
        </a:p>
      </dgm:t>
    </dgm:pt>
    <dgm:pt modelId="{A2C42FEE-09A5-4B48-942C-6FD90C638A68}" type="pres">
      <dgm:prSet presAssocID="{DF507026-85CB-4FBB-B120-EF89C5342FFF}" presName="diagram" presStyleCnt="0">
        <dgm:presLayoutVars>
          <dgm:dir/>
          <dgm:resizeHandles val="exact"/>
        </dgm:presLayoutVars>
      </dgm:prSet>
      <dgm:spPr/>
    </dgm:pt>
    <dgm:pt modelId="{CA294324-230D-4165-858D-87386DDB3D24}" type="pres">
      <dgm:prSet presAssocID="{1BCDDB09-1758-42ED-B1EE-182FF3DB5DE7}" presName="node" presStyleLbl="node1" presStyleIdx="0" presStyleCnt="10" custLinFactNeighborY="-1431">
        <dgm:presLayoutVars>
          <dgm:bulletEnabled val="1"/>
        </dgm:presLayoutVars>
      </dgm:prSet>
      <dgm:spPr/>
    </dgm:pt>
    <dgm:pt modelId="{DF819710-306A-4F97-812C-55FD32B2BB47}" type="pres">
      <dgm:prSet presAssocID="{5FF0D534-CFFC-4953-B6EA-AADDC33FD512}" presName="sibTrans" presStyleCnt="0"/>
      <dgm:spPr/>
    </dgm:pt>
    <dgm:pt modelId="{D5E33667-95F7-45F7-A805-0E9DD4F8F005}" type="pres">
      <dgm:prSet presAssocID="{F96CEE52-8743-4693-84FC-8F0423ABF471}" presName="node" presStyleLbl="node1" presStyleIdx="1" presStyleCnt="10" custLinFactNeighborY="-1431">
        <dgm:presLayoutVars>
          <dgm:bulletEnabled val="1"/>
        </dgm:presLayoutVars>
      </dgm:prSet>
      <dgm:spPr/>
    </dgm:pt>
    <dgm:pt modelId="{35AE2650-D6A6-498C-A123-B354D69C6580}" type="pres">
      <dgm:prSet presAssocID="{8A1ABC94-5FE7-4810-A555-E3D46FC0F050}" presName="sibTrans" presStyleCnt="0"/>
      <dgm:spPr/>
    </dgm:pt>
    <dgm:pt modelId="{E0A05963-97FE-4E05-A699-3992FC080535}" type="pres">
      <dgm:prSet presAssocID="{525A01A9-B0C9-4C47-AA2A-4E16CB4AD5E2}" presName="node" presStyleLbl="node1" presStyleIdx="2" presStyleCnt="10" custLinFactNeighborY="-1431">
        <dgm:presLayoutVars>
          <dgm:bulletEnabled val="1"/>
        </dgm:presLayoutVars>
      </dgm:prSet>
      <dgm:spPr/>
    </dgm:pt>
    <dgm:pt modelId="{B23D3EDF-7555-4B64-88C0-47DA2CE74505}" type="pres">
      <dgm:prSet presAssocID="{5E22B01E-D88F-4E54-A0D7-118DD753D466}" presName="sibTrans" presStyleCnt="0"/>
      <dgm:spPr/>
    </dgm:pt>
    <dgm:pt modelId="{84FACB21-F0C1-429A-9179-FE258899AE8A}" type="pres">
      <dgm:prSet presAssocID="{AAD1FE0D-7EFA-4A9F-A147-49B0EFB1EAC4}" presName="node" presStyleLbl="node1" presStyleIdx="3" presStyleCnt="10" custLinFactNeighborY="-1431">
        <dgm:presLayoutVars>
          <dgm:bulletEnabled val="1"/>
        </dgm:presLayoutVars>
      </dgm:prSet>
      <dgm:spPr/>
    </dgm:pt>
    <dgm:pt modelId="{036AD926-E4D1-4E0C-8C62-1AC5ECE6C2D9}" type="pres">
      <dgm:prSet presAssocID="{7BB75729-CA06-44B7-B12C-F374FCBC0921}" presName="sibTrans" presStyleCnt="0"/>
      <dgm:spPr/>
    </dgm:pt>
    <dgm:pt modelId="{FF2235E8-9060-4553-99C0-D6BA356B744A}" type="pres">
      <dgm:prSet presAssocID="{F6A97506-A126-458C-AE0F-9C3DDB52BC93}" presName="node" presStyleLbl="node1" presStyleIdx="4" presStyleCnt="10" custLinFactNeighborY="-1431">
        <dgm:presLayoutVars>
          <dgm:bulletEnabled val="1"/>
        </dgm:presLayoutVars>
      </dgm:prSet>
      <dgm:spPr/>
    </dgm:pt>
    <dgm:pt modelId="{A8CE6C5D-DFD2-4698-A7CF-8E5A61563707}" type="pres">
      <dgm:prSet presAssocID="{F2E4B0BE-A5C2-45D2-AB12-1E9450647FB3}" presName="sibTrans" presStyleCnt="0"/>
      <dgm:spPr/>
    </dgm:pt>
    <dgm:pt modelId="{A3CC0A4B-2AA4-4F5E-8FD9-CB36E30DE85B}" type="pres">
      <dgm:prSet presAssocID="{298CFE65-A10E-4B6C-8B34-6BA9A1A16708}" presName="node" presStyleLbl="node1" presStyleIdx="5" presStyleCnt="10" custLinFactNeighborY="-1431">
        <dgm:presLayoutVars>
          <dgm:bulletEnabled val="1"/>
        </dgm:presLayoutVars>
      </dgm:prSet>
      <dgm:spPr/>
    </dgm:pt>
    <dgm:pt modelId="{6F49C1F4-287C-4D24-89A4-C47E549D0878}" type="pres">
      <dgm:prSet presAssocID="{BE13B215-9EFF-4497-B602-573422EC23BB}" presName="sibTrans" presStyleCnt="0"/>
      <dgm:spPr/>
    </dgm:pt>
    <dgm:pt modelId="{842ABD73-E063-4944-B8F3-00B6EEFAE506}" type="pres">
      <dgm:prSet presAssocID="{868BD066-9BF7-43BC-8E9E-0B43D7373601}" presName="node" presStyleLbl="node1" presStyleIdx="6" presStyleCnt="10" custLinFactNeighborY="-1431">
        <dgm:presLayoutVars>
          <dgm:bulletEnabled val="1"/>
        </dgm:presLayoutVars>
      </dgm:prSet>
      <dgm:spPr/>
    </dgm:pt>
    <dgm:pt modelId="{08420995-7CCE-4A14-910B-EB99269612B7}" type="pres">
      <dgm:prSet presAssocID="{180B7B43-99D4-4265-A1E1-F08ED0EC630E}" presName="sibTrans" presStyleCnt="0"/>
      <dgm:spPr/>
    </dgm:pt>
    <dgm:pt modelId="{9AE810AD-8D21-4849-95D9-629ADC262411}" type="pres">
      <dgm:prSet presAssocID="{7C84548D-F8B1-41BF-AA27-F7C0D78E689A}" presName="node" presStyleLbl="node1" presStyleIdx="7" presStyleCnt="10" custLinFactNeighborY="-1431">
        <dgm:presLayoutVars>
          <dgm:bulletEnabled val="1"/>
        </dgm:presLayoutVars>
      </dgm:prSet>
      <dgm:spPr/>
    </dgm:pt>
    <dgm:pt modelId="{9DF4D432-EE0E-4F4D-B355-6C779F128900}" type="pres">
      <dgm:prSet presAssocID="{4FB75241-07F0-4362-9A0F-86DB1E56FD23}" presName="sibTrans" presStyleCnt="0"/>
      <dgm:spPr/>
    </dgm:pt>
    <dgm:pt modelId="{9DF1C357-6F62-4A43-9FF3-15C4838A584E}" type="pres">
      <dgm:prSet presAssocID="{3C99A173-3412-47E2-AB05-463053059F64}" presName="node" presStyleLbl="node1" presStyleIdx="8" presStyleCnt="10" custLinFactNeighborY="-1431">
        <dgm:presLayoutVars>
          <dgm:bulletEnabled val="1"/>
        </dgm:presLayoutVars>
      </dgm:prSet>
      <dgm:spPr/>
    </dgm:pt>
    <dgm:pt modelId="{36D675B5-322E-4F1C-BCAD-F964F9776C41}" type="pres">
      <dgm:prSet presAssocID="{2876E92C-3962-485E-A959-1E66E1C08A3D}" presName="sibTrans" presStyleCnt="0"/>
      <dgm:spPr/>
    </dgm:pt>
    <dgm:pt modelId="{947A9BF5-6B32-45EC-A642-8A95577616D6}" type="pres">
      <dgm:prSet presAssocID="{404933CE-8083-4537-AF21-47A87FA2A503}" presName="node" presStyleLbl="node1" presStyleIdx="9" presStyleCnt="10" custLinFactNeighborY="-1431">
        <dgm:presLayoutVars>
          <dgm:bulletEnabled val="1"/>
        </dgm:presLayoutVars>
      </dgm:prSet>
      <dgm:spPr/>
    </dgm:pt>
  </dgm:ptLst>
  <dgm:cxnLst>
    <dgm:cxn modelId="{AB663700-6F44-4279-8BE9-65AF201ED5B5}" type="presOf" srcId="{1BCDDB09-1758-42ED-B1EE-182FF3DB5DE7}" destId="{CA294324-230D-4165-858D-87386DDB3D24}" srcOrd="0" destOrd="0" presId="urn:microsoft.com/office/officeart/2005/8/layout/default"/>
    <dgm:cxn modelId="{A940D70A-C19D-4995-9BA6-506017BD99C0}" srcId="{DF507026-85CB-4FBB-B120-EF89C5342FFF}" destId="{3C99A173-3412-47E2-AB05-463053059F64}" srcOrd="8" destOrd="0" parTransId="{6B49236E-5840-4D10-9BAA-6161FB38B2BC}" sibTransId="{2876E92C-3962-485E-A959-1E66E1C08A3D}"/>
    <dgm:cxn modelId="{CCE7122C-0DD1-4365-9458-A3F7A587501D}" type="presOf" srcId="{F6A97506-A126-458C-AE0F-9C3DDB52BC93}" destId="{FF2235E8-9060-4553-99C0-D6BA356B744A}" srcOrd="0" destOrd="0" presId="urn:microsoft.com/office/officeart/2005/8/layout/default"/>
    <dgm:cxn modelId="{525C263C-7228-4547-8E10-70EEDA8F9650}" type="presOf" srcId="{298CFE65-A10E-4B6C-8B34-6BA9A1A16708}" destId="{A3CC0A4B-2AA4-4F5E-8FD9-CB36E30DE85B}" srcOrd="0" destOrd="0" presId="urn:microsoft.com/office/officeart/2005/8/layout/default"/>
    <dgm:cxn modelId="{F183E73F-B7B4-4CB6-BE62-5FC382D34713}" srcId="{DF507026-85CB-4FBB-B120-EF89C5342FFF}" destId="{525A01A9-B0C9-4C47-AA2A-4E16CB4AD5E2}" srcOrd="2" destOrd="0" parTransId="{FCB8395A-E6FF-4FD2-9520-408182AACD60}" sibTransId="{5E22B01E-D88F-4E54-A0D7-118DD753D466}"/>
    <dgm:cxn modelId="{9FE96A5E-0823-46F1-88F3-CAA018C7AEDA}" srcId="{DF507026-85CB-4FBB-B120-EF89C5342FFF}" destId="{F6A97506-A126-458C-AE0F-9C3DDB52BC93}" srcOrd="4" destOrd="0" parTransId="{88B726F1-946B-4E2E-8942-E56544BA4A1D}" sibTransId="{F2E4B0BE-A5C2-45D2-AB12-1E9450647FB3}"/>
    <dgm:cxn modelId="{75C08A68-F3E0-449D-8CF0-FFF4234414D3}" type="presOf" srcId="{7C84548D-F8B1-41BF-AA27-F7C0D78E689A}" destId="{9AE810AD-8D21-4849-95D9-629ADC262411}" srcOrd="0" destOrd="0" presId="urn:microsoft.com/office/officeart/2005/8/layout/default"/>
    <dgm:cxn modelId="{0654D250-B7D4-4A85-9C93-4C2D87361814}" type="presOf" srcId="{525A01A9-B0C9-4C47-AA2A-4E16CB4AD5E2}" destId="{E0A05963-97FE-4E05-A699-3992FC080535}" srcOrd="0" destOrd="0" presId="urn:microsoft.com/office/officeart/2005/8/layout/default"/>
    <dgm:cxn modelId="{878E7D54-7ECA-4CA9-9ACF-805B98B6E02E}" type="presOf" srcId="{868BD066-9BF7-43BC-8E9E-0B43D7373601}" destId="{842ABD73-E063-4944-B8F3-00B6EEFAE506}" srcOrd="0" destOrd="0" presId="urn:microsoft.com/office/officeart/2005/8/layout/default"/>
    <dgm:cxn modelId="{0D20B855-40DD-4B4B-802D-6DA1761010F7}" type="presOf" srcId="{3C99A173-3412-47E2-AB05-463053059F64}" destId="{9DF1C357-6F62-4A43-9FF3-15C4838A584E}" srcOrd="0" destOrd="0" presId="urn:microsoft.com/office/officeart/2005/8/layout/default"/>
    <dgm:cxn modelId="{14290E76-0100-4985-AE28-CB4EECF9F541}" srcId="{DF507026-85CB-4FBB-B120-EF89C5342FFF}" destId="{F96CEE52-8743-4693-84FC-8F0423ABF471}" srcOrd="1" destOrd="0" parTransId="{7B3F858B-C7D0-4914-92F5-A582886ADFB5}" sibTransId="{8A1ABC94-5FE7-4810-A555-E3D46FC0F050}"/>
    <dgm:cxn modelId="{AAF8025A-AA71-438B-B8AA-36349F25C55A}" srcId="{DF507026-85CB-4FBB-B120-EF89C5342FFF}" destId="{404933CE-8083-4537-AF21-47A87FA2A503}" srcOrd="9" destOrd="0" parTransId="{1F43E517-E23F-4DFE-98A8-3235151619F3}" sibTransId="{EC36ED0D-710B-49CC-9D54-390443E37A0E}"/>
    <dgm:cxn modelId="{59750F7E-CFF4-462C-803C-721E14B383A1}" type="presOf" srcId="{404933CE-8083-4537-AF21-47A87FA2A503}" destId="{947A9BF5-6B32-45EC-A642-8A95577616D6}" srcOrd="0" destOrd="0" presId="urn:microsoft.com/office/officeart/2005/8/layout/default"/>
    <dgm:cxn modelId="{00D1087F-DC4F-4AB7-8303-19520224EEDC}" srcId="{DF507026-85CB-4FBB-B120-EF89C5342FFF}" destId="{7C84548D-F8B1-41BF-AA27-F7C0D78E689A}" srcOrd="7" destOrd="0" parTransId="{3D326EBB-E633-45F0-B7E7-6A48887E9565}" sibTransId="{4FB75241-07F0-4362-9A0F-86DB1E56FD23}"/>
    <dgm:cxn modelId="{CD69AF7F-C206-4695-90D1-A2D9D336D883}" srcId="{DF507026-85CB-4FBB-B120-EF89C5342FFF}" destId="{298CFE65-A10E-4B6C-8B34-6BA9A1A16708}" srcOrd="5" destOrd="0" parTransId="{E1179E70-B659-45EC-9D47-B943D2498654}" sibTransId="{BE13B215-9EFF-4497-B602-573422EC23BB}"/>
    <dgm:cxn modelId="{0C39A48E-A3D6-4207-98C5-D7F5C1500F46}" type="presOf" srcId="{DF507026-85CB-4FBB-B120-EF89C5342FFF}" destId="{A2C42FEE-09A5-4B48-942C-6FD90C638A68}" srcOrd="0" destOrd="0" presId="urn:microsoft.com/office/officeart/2005/8/layout/default"/>
    <dgm:cxn modelId="{81320CA2-C541-4769-9228-3C6B860D58BD}" srcId="{DF507026-85CB-4FBB-B120-EF89C5342FFF}" destId="{868BD066-9BF7-43BC-8E9E-0B43D7373601}" srcOrd="6" destOrd="0" parTransId="{625A7357-D427-412F-942A-91F05327895B}" sibTransId="{180B7B43-99D4-4265-A1E1-F08ED0EC630E}"/>
    <dgm:cxn modelId="{C68A55AF-2DF5-45B7-B876-D41116AAD861}" type="presOf" srcId="{AAD1FE0D-7EFA-4A9F-A147-49B0EFB1EAC4}" destId="{84FACB21-F0C1-429A-9179-FE258899AE8A}" srcOrd="0" destOrd="0" presId="urn:microsoft.com/office/officeart/2005/8/layout/default"/>
    <dgm:cxn modelId="{149193B7-7279-4BFC-94C0-2C2453C9AA53}" srcId="{DF507026-85CB-4FBB-B120-EF89C5342FFF}" destId="{1BCDDB09-1758-42ED-B1EE-182FF3DB5DE7}" srcOrd="0" destOrd="0" parTransId="{831880BA-A321-43C9-A499-3406186BA2CD}" sibTransId="{5FF0D534-CFFC-4953-B6EA-AADDC33FD512}"/>
    <dgm:cxn modelId="{FDC180D9-051E-46F4-AC81-07B5ADC9E7B0}" srcId="{DF507026-85CB-4FBB-B120-EF89C5342FFF}" destId="{AAD1FE0D-7EFA-4A9F-A147-49B0EFB1EAC4}" srcOrd="3" destOrd="0" parTransId="{2900E0E8-2FA1-4954-8C1C-F359AAE473B8}" sibTransId="{7BB75729-CA06-44B7-B12C-F374FCBC0921}"/>
    <dgm:cxn modelId="{8F6970FF-C75D-486C-B04C-561802DE1992}" type="presOf" srcId="{F96CEE52-8743-4693-84FC-8F0423ABF471}" destId="{D5E33667-95F7-45F7-A805-0E9DD4F8F005}" srcOrd="0" destOrd="0" presId="urn:microsoft.com/office/officeart/2005/8/layout/default"/>
    <dgm:cxn modelId="{461EF86B-9A74-474C-9725-CE3B853DBE7B}" type="presParOf" srcId="{A2C42FEE-09A5-4B48-942C-6FD90C638A68}" destId="{CA294324-230D-4165-858D-87386DDB3D24}" srcOrd="0" destOrd="0" presId="urn:microsoft.com/office/officeart/2005/8/layout/default"/>
    <dgm:cxn modelId="{697BB583-FD9B-4BE7-B0BB-D77607E078B6}" type="presParOf" srcId="{A2C42FEE-09A5-4B48-942C-6FD90C638A68}" destId="{DF819710-306A-4F97-812C-55FD32B2BB47}" srcOrd="1" destOrd="0" presId="urn:microsoft.com/office/officeart/2005/8/layout/default"/>
    <dgm:cxn modelId="{4ABC627E-36CC-4A79-88DE-1B848A65DF73}" type="presParOf" srcId="{A2C42FEE-09A5-4B48-942C-6FD90C638A68}" destId="{D5E33667-95F7-45F7-A805-0E9DD4F8F005}" srcOrd="2" destOrd="0" presId="urn:microsoft.com/office/officeart/2005/8/layout/default"/>
    <dgm:cxn modelId="{9B0B0B9F-A17A-4D91-93EA-CBDBD59218D2}" type="presParOf" srcId="{A2C42FEE-09A5-4B48-942C-6FD90C638A68}" destId="{35AE2650-D6A6-498C-A123-B354D69C6580}" srcOrd="3" destOrd="0" presId="urn:microsoft.com/office/officeart/2005/8/layout/default"/>
    <dgm:cxn modelId="{026DA757-00E2-43FC-A91A-A31B5CA8B88B}" type="presParOf" srcId="{A2C42FEE-09A5-4B48-942C-6FD90C638A68}" destId="{E0A05963-97FE-4E05-A699-3992FC080535}" srcOrd="4" destOrd="0" presId="urn:microsoft.com/office/officeart/2005/8/layout/default"/>
    <dgm:cxn modelId="{F0448CC8-491C-4E07-8C97-AA1804F7C13C}" type="presParOf" srcId="{A2C42FEE-09A5-4B48-942C-6FD90C638A68}" destId="{B23D3EDF-7555-4B64-88C0-47DA2CE74505}" srcOrd="5" destOrd="0" presId="urn:microsoft.com/office/officeart/2005/8/layout/default"/>
    <dgm:cxn modelId="{0E7BF019-E3CE-44B8-8B69-B1CE1FDADC46}" type="presParOf" srcId="{A2C42FEE-09A5-4B48-942C-6FD90C638A68}" destId="{84FACB21-F0C1-429A-9179-FE258899AE8A}" srcOrd="6" destOrd="0" presId="urn:microsoft.com/office/officeart/2005/8/layout/default"/>
    <dgm:cxn modelId="{52F94300-FF8E-432A-A1A2-85B7078991D9}" type="presParOf" srcId="{A2C42FEE-09A5-4B48-942C-6FD90C638A68}" destId="{036AD926-E4D1-4E0C-8C62-1AC5ECE6C2D9}" srcOrd="7" destOrd="0" presId="urn:microsoft.com/office/officeart/2005/8/layout/default"/>
    <dgm:cxn modelId="{B84AD703-97EE-47C1-BC0E-F40F6E8138F7}" type="presParOf" srcId="{A2C42FEE-09A5-4B48-942C-6FD90C638A68}" destId="{FF2235E8-9060-4553-99C0-D6BA356B744A}" srcOrd="8" destOrd="0" presId="urn:microsoft.com/office/officeart/2005/8/layout/default"/>
    <dgm:cxn modelId="{A973A390-7D05-43C6-849B-FC9A672A5643}" type="presParOf" srcId="{A2C42FEE-09A5-4B48-942C-6FD90C638A68}" destId="{A8CE6C5D-DFD2-4698-A7CF-8E5A61563707}" srcOrd="9" destOrd="0" presId="urn:microsoft.com/office/officeart/2005/8/layout/default"/>
    <dgm:cxn modelId="{BB9EB707-B9BA-4AA7-8876-CE40527144AF}" type="presParOf" srcId="{A2C42FEE-09A5-4B48-942C-6FD90C638A68}" destId="{A3CC0A4B-2AA4-4F5E-8FD9-CB36E30DE85B}" srcOrd="10" destOrd="0" presId="urn:microsoft.com/office/officeart/2005/8/layout/default"/>
    <dgm:cxn modelId="{35001F5A-32CF-4B61-AB1E-4C76CBF73415}" type="presParOf" srcId="{A2C42FEE-09A5-4B48-942C-6FD90C638A68}" destId="{6F49C1F4-287C-4D24-89A4-C47E549D0878}" srcOrd="11" destOrd="0" presId="urn:microsoft.com/office/officeart/2005/8/layout/default"/>
    <dgm:cxn modelId="{20AFFD4C-E538-4775-A51E-55837D9CB665}" type="presParOf" srcId="{A2C42FEE-09A5-4B48-942C-6FD90C638A68}" destId="{842ABD73-E063-4944-B8F3-00B6EEFAE506}" srcOrd="12" destOrd="0" presId="urn:microsoft.com/office/officeart/2005/8/layout/default"/>
    <dgm:cxn modelId="{0FAD97A2-840F-46C3-A9D2-2BD49261FB0F}" type="presParOf" srcId="{A2C42FEE-09A5-4B48-942C-6FD90C638A68}" destId="{08420995-7CCE-4A14-910B-EB99269612B7}" srcOrd="13" destOrd="0" presId="urn:microsoft.com/office/officeart/2005/8/layout/default"/>
    <dgm:cxn modelId="{CBB9B50C-42BB-442F-8ECB-A88F6716C168}" type="presParOf" srcId="{A2C42FEE-09A5-4B48-942C-6FD90C638A68}" destId="{9AE810AD-8D21-4849-95D9-629ADC262411}" srcOrd="14" destOrd="0" presId="urn:microsoft.com/office/officeart/2005/8/layout/default"/>
    <dgm:cxn modelId="{9D6F0991-A7D4-4DE8-A42A-F8AD10F125D2}" type="presParOf" srcId="{A2C42FEE-09A5-4B48-942C-6FD90C638A68}" destId="{9DF4D432-EE0E-4F4D-B355-6C779F128900}" srcOrd="15" destOrd="0" presId="urn:microsoft.com/office/officeart/2005/8/layout/default"/>
    <dgm:cxn modelId="{258B274D-5269-4E10-94F1-5EB6DEE35530}" type="presParOf" srcId="{A2C42FEE-09A5-4B48-942C-6FD90C638A68}" destId="{9DF1C357-6F62-4A43-9FF3-15C4838A584E}" srcOrd="16" destOrd="0" presId="urn:microsoft.com/office/officeart/2005/8/layout/default"/>
    <dgm:cxn modelId="{13B04578-1E8E-4EC9-BC46-DE42DF8961F9}" type="presParOf" srcId="{A2C42FEE-09A5-4B48-942C-6FD90C638A68}" destId="{36D675B5-322E-4F1C-BCAD-F964F9776C41}" srcOrd="17" destOrd="0" presId="urn:microsoft.com/office/officeart/2005/8/layout/default"/>
    <dgm:cxn modelId="{3504613A-17FA-42D0-8E54-7D9A0845F0A5}" type="presParOf" srcId="{A2C42FEE-09A5-4B48-942C-6FD90C638A68}" destId="{947A9BF5-6B32-45EC-A642-8A95577616D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5CDD7-03FC-4FBA-9A3F-5242F1466DB5}">
      <dsp:nvSpPr>
        <dsp:cNvPr id="0" name=""/>
        <dsp:cNvSpPr/>
      </dsp:nvSpPr>
      <dsp:spPr>
        <a:xfrm>
          <a:off x="2379" y="171299"/>
          <a:ext cx="1887833" cy="11327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Legislation Processed         3465</a:t>
          </a:r>
        </a:p>
      </dsp:txBody>
      <dsp:txXfrm>
        <a:off x="2379" y="171299"/>
        <a:ext cx="1887833" cy="1132700"/>
      </dsp:txXfrm>
    </dsp:sp>
    <dsp:sp modelId="{18F1685E-A98F-4D43-B901-11157AA2A80F}">
      <dsp:nvSpPr>
        <dsp:cNvPr id="0" name=""/>
        <dsp:cNvSpPr/>
      </dsp:nvSpPr>
      <dsp:spPr>
        <a:xfrm>
          <a:off x="2078996" y="171299"/>
          <a:ext cx="1887833" cy="1132700"/>
        </a:xfrm>
        <a:prstGeom prst="rect">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Council and Committee Meeting Support</a:t>
          </a:r>
        </a:p>
      </dsp:txBody>
      <dsp:txXfrm>
        <a:off x="2078996" y="171299"/>
        <a:ext cx="1887833" cy="1132700"/>
      </dsp:txXfrm>
    </dsp:sp>
    <dsp:sp modelId="{4A23C5D2-47BA-40E4-BA99-6DDFF3E70243}">
      <dsp:nvSpPr>
        <dsp:cNvPr id="0" name=""/>
        <dsp:cNvSpPr/>
      </dsp:nvSpPr>
      <dsp:spPr>
        <a:xfrm>
          <a:off x="4155613" y="171299"/>
          <a:ext cx="1887833" cy="1132700"/>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ELMS                Support Tickets 1,237</a:t>
          </a:r>
        </a:p>
      </dsp:txBody>
      <dsp:txXfrm>
        <a:off x="4155613" y="171299"/>
        <a:ext cx="1887833" cy="1132700"/>
      </dsp:txXfrm>
    </dsp:sp>
    <dsp:sp modelId="{209C9C8A-EC3A-413A-9D20-FD6B4CA2678E}">
      <dsp:nvSpPr>
        <dsp:cNvPr id="0" name=""/>
        <dsp:cNvSpPr/>
      </dsp:nvSpPr>
      <dsp:spPr>
        <a:xfrm>
          <a:off x="6232230" y="171299"/>
          <a:ext cx="1887833" cy="1132700"/>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Advertisements           70 Ads        Legal/Displays</a:t>
          </a:r>
        </a:p>
      </dsp:txBody>
      <dsp:txXfrm>
        <a:off x="6232230" y="171299"/>
        <a:ext cx="1887833" cy="1132700"/>
      </dsp:txXfrm>
    </dsp:sp>
    <dsp:sp modelId="{AFC787AB-6E76-4BA2-8279-C06246CE355A}">
      <dsp:nvSpPr>
        <dsp:cNvPr id="0" name=""/>
        <dsp:cNvSpPr/>
      </dsp:nvSpPr>
      <dsp:spPr>
        <a:xfrm>
          <a:off x="1040688" y="1492782"/>
          <a:ext cx="1887833" cy="1132700"/>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Annexations                       8</a:t>
          </a:r>
        </a:p>
      </dsp:txBody>
      <dsp:txXfrm>
        <a:off x="1040688" y="1492782"/>
        <a:ext cx="1887833" cy="1132700"/>
      </dsp:txXfrm>
    </dsp:sp>
    <dsp:sp modelId="{B571403A-68D9-4836-9AE9-3F625189488E}">
      <dsp:nvSpPr>
        <dsp:cNvPr id="0" name=""/>
        <dsp:cNvSpPr/>
      </dsp:nvSpPr>
      <dsp:spPr>
        <a:xfrm>
          <a:off x="3117305" y="1492782"/>
          <a:ext cx="1887833" cy="1132700"/>
        </a:xfrm>
        <a:prstGeom prst="rect">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Open Meeting/Record Compliance           1,409</a:t>
          </a:r>
        </a:p>
      </dsp:txBody>
      <dsp:txXfrm>
        <a:off x="3117305" y="1492782"/>
        <a:ext cx="1887833" cy="1132700"/>
      </dsp:txXfrm>
    </dsp:sp>
    <dsp:sp modelId="{DAF2C956-0CA6-4AF8-9288-9A7CDA65A92C}">
      <dsp:nvSpPr>
        <dsp:cNvPr id="0" name=""/>
        <dsp:cNvSpPr/>
      </dsp:nvSpPr>
      <dsp:spPr>
        <a:xfrm>
          <a:off x="5193922" y="1492782"/>
          <a:ext cx="1887833" cy="113270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2019 City of Atlanta Special Municipal Election</a:t>
          </a:r>
        </a:p>
      </dsp:txBody>
      <dsp:txXfrm>
        <a:off x="5193922" y="1492782"/>
        <a:ext cx="1887833" cy="113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94324-230D-4165-858D-87386DDB3D24}">
      <dsp:nvSpPr>
        <dsp:cNvPr id="0" name=""/>
        <dsp:cNvSpPr/>
      </dsp:nvSpPr>
      <dsp:spPr>
        <a:xfrm>
          <a:off x="3069" y="523641"/>
          <a:ext cx="1661769" cy="9970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Building Permit Affidavits</a:t>
          </a:r>
        </a:p>
        <a:p>
          <a:pPr marL="0" lvl="0" indent="0" algn="ctr" defTabSz="800100">
            <a:lnSpc>
              <a:spcPct val="90000"/>
            </a:lnSpc>
            <a:spcBef>
              <a:spcPct val="0"/>
            </a:spcBef>
            <a:spcAft>
              <a:spcPct val="35000"/>
            </a:spcAft>
            <a:buNone/>
          </a:pPr>
          <a:r>
            <a:rPr lang="en-US" sz="1800" kern="1200" dirty="0"/>
            <a:t>154</a:t>
          </a:r>
        </a:p>
      </dsp:txBody>
      <dsp:txXfrm>
        <a:off x="3069" y="523641"/>
        <a:ext cx="1661769" cy="997061"/>
      </dsp:txXfrm>
    </dsp:sp>
    <dsp:sp modelId="{D5E33667-95F7-45F7-A805-0E9DD4F8F005}">
      <dsp:nvSpPr>
        <dsp:cNvPr id="0" name=""/>
        <dsp:cNvSpPr/>
      </dsp:nvSpPr>
      <dsp:spPr>
        <a:xfrm>
          <a:off x="1831015" y="523641"/>
          <a:ext cx="1661769" cy="997061"/>
        </a:xfrm>
        <a:prstGeom prst="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Codifications             74</a:t>
          </a:r>
        </a:p>
      </dsp:txBody>
      <dsp:txXfrm>
        <a:off x="1831015" y="523641"/>
        <a:ext cx="1661769" cy="997061"/>
      </dsp:txXfrm>
    </dsp:sp>
    <dsp:sp modelId="{E0A05963-97FE-4E05-A699-3992FC080535}">
      <dsp:nvSpPr>
        <dsp:cNvPr id="0" name=""/>
        <dsp:cNvSpPr/>
      </dsp:nvSpPr>
      <dsp:spPr>
        <a:xfrm>
          <a:off x="3658961" y="523641"/>
          <a:ext cx="1661769" cy="997061"/>
        </a:xfrm>
        <a:prstGeom prst="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Contracts              676</a:t>
          </a:r>
        </a:p>
      </dsp:txBody>
      <dsp:txXfrm>
        <a:off x="3658961" y="523641"/>
        <a:ext cx="1661769" cy="997061"/>
      </dsp:txXfrm>
    </dsp:sp>
    <dsp:sp modelId="{84FACB21-F0C1-429A-9179-FE258899AE8A}">
      <dsp:nvSpPr>
        <dsp:cNvPr id="0" name=""/>
        <dsp:cNvSpPr/>
      </dsp:nvSpPr>
      <dsp:spPr>
        <a:xfrm>
          <a:off x="5486908" y="523641"/>
          <a:ext cx="1661769" cy="99706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Certifications         549</a:t>
          </a:r>
        </a:p>
      </dsp:txBody>
      <dsp:txXfrm>
        <a:off x="5486908" y="523641"/>
        <a:ext cx="1661769" cy="997061"/>
      </dsp:txXfrm>
    </dsp:sp>
    <dsp:sp modelId="{FF2235E8-9060-4553-99C0-D6BA356B744A}">
      <dsp:nvSpPr>
        <dsp:cNvPr id="0" name=""/>
        <dsp:cNvSpPr/>
      </dsp:nvSpPr>
      <dsp:spPr>
        <a:xfrm>
          <a:off x="7314854" y="523641"/>
          <a:ext cx="1661769" cy="997061"/>
        </a:xfrm>
        <a:prstGeom prst="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Campaign and Personal Financial Disclosure Reporting/State Ethics Compliance</a:t>
          </a:r>
        </a:p>
      </dsp:txBody>
      <dsp:txXfrm>
        <a:off x="7314854" y="523641"/>
        <a:ext cx="1661769" cy="997061"/>
      </dsp:txXfrm>
    </dsp:sp>
    <dsp:sp modelId="{A3CC0A4B-2AA4-4F5E-8FD9-CB36E30DE85B}">
      <dsp:nvSpPr>
        <dsp:cNvPr id="0" name=""/>
        <dsp:cNvSpPr/>
      </dsp:nvSpPr>
      <dsp:spPr>
        <a:xfrm>
          <a:off x="3069" y="1686880"/>
          <a:ext cx="1661769" cy="997061"/>
        </a:xfrm>
        <a:prstGeom prst="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Boards Authorities Commissions Etc. (BACE)                   141 active BACE</a:t>
          </a:r>
        </a:p>
      </dsp:txBody>
      <dsp:txXfrm>
        <a:off x="3069" y="1686880"/>
        <a:ext cx="1661769" cy="997061"/>
      </dsp:txXfrm>
    </dsp:sp>
    <dsp:sp modelId="{842ABD73-E063-4944-B8F3-00B6EEFAE506}">
      <dsp:nvSpPr>
        <dsp:cNvPr id="0" name=""/>
        <dsp:cNvSpPr/>
      </dsp:nvSpPr>
      <dsp:spPr>
        <a:xfrm>
          <a:off x="1831015" y="1686880"/>
          <a:ext cx="1661769" cy="99706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Oaths                          63</a:t>
          </a:r>
        </a:p>
      </dsp:txBody>
      <dsp:txXfrm>
        <a:off x="1831015" y="1686880"/>
        <a:ext cx="1661769" cy="997061"/>
      </dsp:txXfrm>
    </dsp:sp>
    <dsp:sp modelId="{9AE810AD-8D21-4849-95D9-629ADC262411}">
      <dsp:nvSpPr>
        <dsp:cNvPr id="0" name=""/>
        <dsp:cNvSpPr/>
      </dsp:nvSpPr>
      <dsp:spPr>
        <a:xfrm>
          <a:off x="3658961" y="1686880"/>
          <a:ext cx="1661769" cy="997061"/>
        </a:xfrm>
        <a:prstGeom prst="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Domestic Partnerships            78</a:t>
          </a:r>
        </a:p>
      </dsp:txBody>
      <dsp:txXfrm>
        <a:off x="3658961" y="1686880"/>
        <a:ext cx="1661769" cy="997061"/>
      </dsp:txXfrm>
    </dsp:sp>
    <dsp:sp modelId="{9DF1C357-6F62-4A43-9FF3-15C4838A584E}">
      <dsp:nvSpPr>
        <dsp:cNvPr id="0" name=""/>
        <dsp:cNvSpPr/>
      </dsp:nvSpPr>
      <dsp:spPr>
        <a:xfrm>
          <a:off x="5486908" y="1686880"/>
          <a:ext cx="1661769" cy="997061"/>
        </a:xfrm>
        <a:prstGeom prst="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OMC IT Support </a:t>
          </a:r>
        </a:p>
      </dsp:txBody>
      <dsp:txXfrm>
        <a:off x="5486908" y="1686880"/>
        <a:ext cx="1661769" cy="997061"/>
      </dsp:txXfrm>
    </dsp:sp>
    <dsp:sp modelId="{947A9BF5-6B32-45EC-A642-8A95577616D6}">
      <dsp:nvSpPr>
        <dsp:cNvPr id="0" name=""/>
        <dsp:cNvSpPr/>
      </dsp:nvSpPr>
      <dsp:spPr>
        <a:xfrm>
          <a:off x="7314854" y="1686880"/>
          <a:ext cx="1661769" cy="99706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Requests for Information       8,095</a:t>
          </a:r>
        </a:p>
      </dsp:txBody>
      <dsp:txXfrm>
        <a:off x="7314854" y="1686880"/>
        <a:ext cx="1661769" cy="9970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Legislation Processed</a:t>
            </a:r>
            <a:endParaRPr lang="en-US" dirty="0"/>
          </a:p>
          <a:p>
            <a:r>
              <a:rPr lang="en-US" dirty="0"/>
              <a:t> </a:t>
            </a:r>
          </a:p>
          <a:p>
            <a:pPr lvl="0"/>
            <a:r>
              <a:rPr lang="en-US" dirty="0"/>
              <a:t>2871 Scanned, imaged and completely processed</a:t>
            </a:r>
            <a:r>
              <a:rPr lang="en-US" b="1" dirty="0"/>
              <a:t> </a:t>
            </a:r>
            <a:r>
              <a:rPr lang="en-US" dirty="0"/>
              <a:t>final action legislative items</a:t>
            </a:r>
          </a:p>
          <a:p>
            <a:pPr lvl="0"/>
            <a:r>
              <a:rPr lang="en-US" dirty="0"/>
              <a:t>1737 Adopted items</a:t>
            </a:r>
          </a:p>
          <a:p>
            <a:pPr lvl="0"/>
            <a:r>
              <a:rPr lang="en-US" dirty="0"/>
              <a:t>1063 Personal papers</a:t>
            </a:r>
          </a:p>
          <a:p>
            <a:pPr lvl="0"/>
            <a:r>
              <a:rPr lang="en-US" dirty="0"/>
              <a:t>207 Approved claims</a:t>
            </a:r>
          </a:p>
          <a:p>
            <a:pPr lvl="0"/>
            <a:r>
              <a:rPr lang="en-US" dirty="0"/>
              <a:t>640 Adversed claims</a:t>
            </a:r>
          </a:p>
          <a:p>
            <a:pPr lvl="0"/>
            <a:r>
              <a:rPr lang="en-US" dirty="0"/>
              <a:t>407 Filed communications, ordinances, and resolutions</a:t>
            </a:r>
          </a:p>
          <a:p>
            <a:pPr lvl="0"/>
            <a:r>
              <a:rPr lang="en-US" dirty="0"/>
              <a:t>86 Confirmed BACE communications\appointments</a:t>
            </a:r>
          </a:p>
          <a:p>
            <a:pPr lvl="0"/>
            <a:r>
              <a:rPr lang="en-US" dirty="0"/>
              <a:t>8 Administrative Corrections</a:t>
            </a:r>
          </a:p>
          <a:p>
            <a:pPr lvl="0"/>
            <a:r>
              <a:rPr lang="en-US" dirty="0"/>
              <a:t>63 Proclamations</a:t>
            </a:r>
          </a:p>
          <a:p>
            <a:r>
              <a:rPr lang="en-US" b="1" dirty="0"/>
              <a:t> </a:t>
            </a:r>
            <a:endParaRPr lang="en-US" dirty="0"/>
          </a:p>
          <a:p>
            <a:r>
              <a:rPr lang="en-US" b="1" dirty="0"/>
              <a:t>II. 	Council and Committee Meeting Support</a:t>
            </a:r>
            <a:endParaRPr lang="en-US" dirty="0"/>
          </a:p>
          <a:p>
            <a:r>
              <a:rPr lang="en-US" dirty="0"/>
              <a:t> </a:t>
            </a:r>
          </a:p>
          <a:p>
            <a:pPr lvl="0"/>
            <a:r>
              <a:rPr lang="en-US" dirty="0"/>
              <a:t>92 hours minutes of council meetings</a:t>
            </a:r>
          </a:p>
          <a:p>
            <a:pPr lvl="0"/>
            <a:r>
              <a:rPr lang="en-US" dirty="0"/>
              <a:t>438 roll call votes recorded &amp; filed</a:t>
            </a:r>
          </a:p>
          <a:p>
            <a:pPr lvl="0"/>
            <a:r>
              <a:rPr lang="en-US" dirty="0"/>
              <a:t>258 Council and Council Committee DVDs logged</a:t>
            </a:r>
          </a:p>
          <a:p>
            <a:pPr lvl="0"/>
            <a:r>
              <a:rPr lang="en-US" dirty="0"/>
              <a:t>31 Videos uploaded to ELMS Web Portal</a:t>
            </a:r>
          </a:p>
          <a:p>
            <a:pPr lvl="0"/>
            <a:r>
              <a:rPr lang="en-US" dirty="0"/>
              <a:t>21 council meeting minutes published and distributed</a:t>
            </a:r>
          </a:p>
          <a:p>
            <a:pPr lvl="0"/>
            <a:r>
              <a:rPr lang="en-US" dirty="0"/>
              <a:t>21 council meeting minutes recorded and published</a:t>
            </a:r>
          </a:p>
          <a:p>
            <a:pPr lvl="0"/>
            <a:r>
              <a:rPr lang="en-US" dirty="0"/>
              <a:t>21 council meetings reconciled with legislation, transferred custody to and from the Mayor</a:t>
            </a:r>
          </a:p>
          <a:p>
            <a:r>
              <a:rPr lang="en-US" dirty="0"/>
              <a:t> </a:t>
            </a:r>
          </a:p>
          <a:p>
            <a:r>
              <a:rPr lang="en-US" b="1" dirty="0"/>
              <a:t>III. 	ELMS</a:t>
            </a:r>
            <a:endParaRPr lang="en-US" dirty="0"/>
          </a:p>
          <a:p>
            <a:r>
              <a:rPr lang="en-US" dirty="0"/>
              <a:t> </a:t>
            </a:r>
          </a:p>
          <a:p>
            <a:pPr lvl="0"/>
            <a:r>
              <a:rPr lang="en-US" dirty="0"/>
              <a:t>1690 hours of ELMS city-wide user training and support, ELMS testing and ELMS meetings</a:t>
            </a:r>
          </a:p>
          <a:p>
            <a:pPr lvl="0"/>
            <a:r>
              <a:rPr lang="en-US" dirty="0"/>
              <a:t>1519 ELMS support tickets</a:t>
            </a:r>
          </a:p>
          <a:p>
            <a:pPr lvl="0"/>
            <a:r>
              <a:rPr lang="en-US" dirty="0"/>
              <a:t>448 ELMS\AIM\Accela support tickets</a:t>
            </a:r>
          </a:p>
          <a:p>
            <a:r>
              <a:rPr lang="en-US" dirty="0"/>
              <a:t> </a:t>
            </a:r>
          </a:p>
          <a:p>
            <a:r>
              <a:rPr lang="en-US" b="1" dirty="0"/>
              <a:t>IV.	Advertisement</a:t>
            </a:r>
            <a:endParaRPr lang="en-US" dirty="0"/>
          </a:p>
          <a:p>
            <a:r>
              <a:rPr lang="en-US" b="1" dirty="0"/>
              <a:t> </a:t>
            </a:r>
            <a:endParaRPr lang="en-US" dirty="0"/>
          </a:p>
          <a:p>
            <a:pPr lvl="0"/>
            <a:r>
              <a:rPr lang="en-US" dirty="0"/>
              <a:t>69 Legal advertisements (legal &amp; display ads)</a:t>
            </a:r>
          </a:p>
          <a:p>
            <a:r>
              <a:rPr lang="en-US" dirty="0"/>
              <a:t> </a:t>
            </a:r>
          </a:p>
          <a:p>
            <a:r>
              <a:rPr lang="en-US" b="1" dirty="0"/>
              <a:t>V.	Annexations</a:t>
            </a:r>
            <a:endParaRPr lang="en-US" dirty="0"/>
          </a:p>
          <a:p>
            <a:r>
              <a:rPr lang="en-US" b="1" dirty="0"/>
              <a:t> </a:t>
            </a:r>
            <a:endParaRPr lang="en-US" dirty="0"/>
          </a:p>
          <a:p>
            <a:pPr lvl="0"/>
            <a:r>
              <a:rPr lang="en-US" dirty="0"/>
              <a:t>15 annexation requests processed</a:t>
            </a:r>
          </a:p>
          <a:p>
            <a:endParaRPr lang="en-US" dirty="0"/>
          </a:p>
          <a:p>
            <a:r>
              <a:rPr lang="en-US" b="1" dirty="0"/>
              <a:t>X.	Open Meeting </a:t>
            </a:r>
            <a:r>
              <a:rPr lang="en-US" b="1" i="1" dirty="0"/>
              <a:t>/ </a:t>
            </a:r>
            <a:r>
              <a:rPr lang="en-US" b="1" dirty="0"/>
              <a:t>Record Compliance</a:t>
            </a:r>
            <a:endParaRPr lang="en-US" dirty="0"/>
          </a:p>
          <a:p>
            <a:r>
              <a:rPr lang="en-US" dirty="0"/>
              <a:t> </a:t>
            </a:r>
            <a:endParaRPr lang="en-US" sz="2000" dirty="0"/>
          </a:p>
          <a:p>
            <a:pPr lvl="0"/>
            <a:r>
              <a:rPr lang="en-US" dirty="0"/>
              <a:t>135 public notices regarding city council and city wide public meetings processed and posted</a:t>
            </a:r>
          </a:p>
          <a:p>
            <a:pPr lvl="0"/>
            <a:r>
              <a:rPr lang="en-US" dirty="0"/>
              <a:t>1892 city wide open records request received and provided notice to city council</a:t>
            </a:r>
          </a:p>
          <a:p>
            <a:pPr lvl="0"/>
            <a:r>
              <a:rPr lang="en-US" dirty="0"/>
              <a:t>221 open records request received and responded to by the Office of the Municipal Clerk</a:t>
            </a:r>
          </a:p>
          <a:p>
            <a:r>
              <a:rPr lang="en-US" dirty="0"/>
              <a:t> </a:t>
            </a:r>
            <a:endParaRPr lang="en-US" sz="2000" dirty="0"/>
          </a:p>
          <a:p>
            <a:r>
              <a:rPr lang="en-US" b="1" dirty="0"/>
              <a:t>XI.</a:t>
            </a:r>
            <a:r>
              <a:rPr lang="en-US" dirty="0"/>
              <a:t>	</a:t>
            </a:r>
            <a:r>
              <a:rPr lang="en-US" b="1" dirty="0"/>
              <a:t>2017 City of Atlanta General Municipal Election</a:t>
            </a:r>
            <a:endParaRPr lang="en-US" dirty="0"/>
          </a:p>
          <a:p>
            <a:r>
              <a:rPr lang="en-US" dirty="0"/>
              <a:t> </a:t>
            </a:r>
            <a:endParaRPr lang="en-US" sz="2000" dirty="0"/>
          </a:p>
          <a:p>
            <a:pPr lvl="1"/>
            <a:r>
              <a:rPr lang="en-US" dirty="0"/>
              <a:t>$1,932,547.10 Total Cost – Fulton County</a:t>
            </a:r>
          </a:p>
          <a:p>
            <a:pPr lvl="1"/>
            <a:r>
              <a:rPr lang="en-US" dirty="0"/>
              <a:t>$     65,047.75 Total Cost – DeKalb County</a:t>
            </a:r>
          </a:p>
          <a:p>
            <a:pPr lvl="1"/>
            <a:r>
              <a:rPr lang="en-US" dirty="0"/>
              <a:t>$       5,895.37 Total Cost for Deposition Hearings</a:t>
            </a:r>
          </a:p>
          <a:p>
            <a:pPr lvl="1"/>
            <a:r>
              <a:rPr lang="en-US" dirty="0"/>
              <a:t>$   352,485.06 Total Refund from General Municipal Election</a:t>
            </a:r>
          </a:p>
          <a:p>
            <a:pPr lvl="1"/>
            <a:r>
              <a:rPr lang="en-US" dirty="0"/>
              <a:t>139 Number of Precinct and Polling Places</a:t>
            </a:r>
          </a:p>
          <a:p>
            <a:pPr lvl="0"/>
            <a:r>
              <a:rPr lang="en-US" dirty="0"/>
              <a:t>8 Challenge Hearings</a:t>
            </a:r>
          </a:p>
          <a:p>
            <a:pPr lvl="1"/>
            <a:r>
              <a:rPr lang="en-US" dirty="0"/>
              <a:t>143 Admin support emails (Precincts, Polls,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C16C3-7CE0-42F3-8C51-0F8A84301A7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69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3738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7716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2075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8889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357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5129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C16C3-7CE0-42F3-8C51-0F8A84301A7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59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C16C3-7CE0-42F3-8C51-0F8A84301A7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55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C16C3-7CE0-42F3-8C51-0F8A84301A7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43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0628-C759-469D-917C-7500E719E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109CCC-2211-446E-A994-AA5858818399}"/>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4" name="Footer Placeholder 3">
            <a:extLst>
              <a:ext uri="{FF2B5EF4-FFF2-40B4-BE49-F238E27FC236}">
                <a16:creationId xmlns:a16="http://schemas.microsoft.com/office/drawing/2014/main" id="{C812ADB1-636F-45CC-B0D6-857AF52887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9D40C7-06A9-41CE-B53D-AA44A9CA055B}"/>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425370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A15CA-3295-4109-B62A-F157DF8D2E66}"/>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3" name="Footer Placeholder 2">
            <a:extLst>
              <a:ext uri="{FF2B5EF4-FFF2-40B4-BE49-F238E27FC236}">
                <a16:creationId xmlns:a16="http://schemas.microsoft.com/office/drawing/2014/main" id="{409634DD-708D-4E56-92F3-49C7682281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1A1FFC-9517-445C-B898-2D30F5A4772A}"/>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296782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C341-DA18-4388-9630-9D3A6B976B7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84E6D4-C6C1-41C3-8AF4-27F07C6C00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733762-F8BD-4591-BD16-3ABF697B908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B46EBA-9472-4C23-A38D-3D5B3954C472}"/>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6" name="Footer Placeholder 5">
            <a:extLst>
              <a:ext uri="{FF2B5EF4-FFF2-40B4-BE49-F238E27FC236}">
                <a16:creationId xmlns:a16="http://schemas.microsoft.com/office/drawing/2014/main" id="{5CFB5F38-9BAC-4F2D-BB2A-1978DF0118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5E383F-A753-4393-A166-3CE371093913}"/>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137393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3C0F-284E-4E7D-ADF3-A55DD43B2B0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E43A71D-472D-4EFD-AA31-7F069D1A063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5755085-4B90-4340-9274-503B45F5E92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566B4BA-6256-4476-9334-5B6690421010}"/>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6" name="Footer Placeholder 5">
            <a:extLst>
              <a:ext uri="{FF2B5EF4-FFF2-40B4-BE49-F238E27FC236}">
                <a16:creationId xmlns:a16="http://schemas.microsoft.com/office/drawing/2014/main" id="{01473F3A-2A44-45E5-93D2-C481F4773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47E017-AAB9-49ED-BC16-95EDB95FB255}"/>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187912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8C34-6FA7-4DA1-BDDD-D1E9EA2DE6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6BE8E-C2DC-4678-BE78-6665956F42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5DDD2-0BCD-4D75-80A9-411CA3D7B455}"/>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5" name="Footer Placeholder 4">
            <a:extLst>
              <a:ext uri="{FF2B5EF4-FFF2-40B4-BE49-F238E27FC236}">
                <a16:creationId xmlns:a16="http://schemas.microsoft.com/office/drawing/2014/main" id="{1536857B-3FCA-40AB-A22C-D7FE614077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B2DAF-905C-43D2-9B15-A37DBF3D6A41}"/>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420939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4F5BB-69C7-4D18-87F3-91405217864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4BC1FC-6A25-499F-985C-38B78FC341D1}"/>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AD9FF-B477-4D12-8B46-505E6FF853C2}"/>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5" name="Footer Placeholder 4">
            <a:extLst>
              <a:ext uri="{FF2B5EF4-FFF2-40B4-BE49-F238E27FC236}">
                <a16:creationId xmlns:a16="http://schemas.microsoft.com/office/drawing/2014/main" id="{AC820C5C-5A15-45B1-9301-B721F6D690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39E80C-5EB0-4CD4-AD22-E50FF98349DF}"/>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330759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3A4A-6607-4E1D-98A9-DA4E271578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C6C64D9-C8D8-419B-B7CA-AFDC9B55977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1BD6E3F-382F-4389-A583-11805DA18CEA}"/>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5" name="Footer Placeholder 4">
            <a:extLst>
              <a:ext uri="{FF2B5EF4-FFF2-40B4-BE49-F238E27FC236}">
                <a16:creationId xmlns:a16="http://schemas.microsoft.com/office/drawing/2014/main" id="{6F06BE32-7056-4914-9BB6-9278DC173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BDFF9B-9141-453E-A54E-5B55B77BC9BB}"/>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164953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CB98-BDE0-4418-A1C4-833B6EE6A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90FCE-7C50-4D29-B439-179CAC0BC4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193F4-90AE-4EF3-9609-C977F4D339F9}"/>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5" name="Footer Placeholder 4">
            <a:extLst>
              <a:ext uri="{FF2B5EF4-FFF2-40B4-BE49-F238E27FC236}">
                <a16:creationId xmlns:a16="http://schemas.microsoft.com/office/drawing/2014/main" id="{A554373D-4A10-4322-9BAA-90D6B74094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6691E4-96E5-4BC6-BBB9-B73924326E27}"/>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42167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B66A-48F4-463D-8461-B20BED4813E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7ED8935-0092-4E6D-921A-FE5A0976A2D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E218DF-D8DE-44BB-9FD3-9957BF84CFEF}"/>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5" name="Footer Placeholder 4">
            <a:extLst>
              <a:ext uri="{FF2B5EF4-FFF2-40B4-BE49-F238E27FC236}">
                <a16:creationId xmlns:a16="http://schemas.microsoft.com/office/drawing/2014/main" id="{22B60676-31EC-4CDA-8DA9-6CFE4272BF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5F7EF2-642C-4551-BD3C-C2C966FA5B2A}"/>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317167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1BC4-D6EB-4480-B1D7-A21511255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9620E-0954-412A-880C-861093BC5CE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041D-0643-41F5-A774-1D787369FB1D}"/>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C025D-A695-4D15-8168-2A58C475B082}"/>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6" name="Footer Placeholder 5">
            <a:extLst>
              <a:ext uri="{FF2B5EF4-FFF2-40B4-BE49-F238E27FC236}">
                <a16:creationId xmlns:a16="http://schemas.microsoft.com/office/drawing/2014/main" id="{BE3F0959-4520-4D79-99E5-6B1E31DF81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9FFB8C-2173-437F-B775-BFBC2A464184}"/>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223090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0337-7FF1-4431-93D4-4062D402185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3428E-8144-4E21-95B3-888A53A1E63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09C24C-ABA6-47E4-AD80-FFE8DE40036B}"/>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E3302-F76B-4F08-BED4-956BDB77F30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420DB6A-16EC-4594-A003-2F43B5F50FE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F2992-A47B-4AAA-85E9-753D9A5AAADA}"/>
              </a:ext>
            </a:extLst>
          </p:cNvPr>
          <p:cNvSpPr>
            <a:spLocks noGrp="1"/>
          </p:cNvSpPr>
          <p:nvPr>
            <p:ph type="dt" sz="half" idx="10"/>
          </p:nvPr>
        </p:nvSpPr>
        <p:spPr/>
        <p:txBody>
          <a:bodyPr/>
          <a:lstStyle/>
          <a:p>
            <a:fld id="{37C79513-F3F2-4617-80B3-007CD059308C}" type="datetimeFigureOut">
              <a:rPr lang="en-US" smtClean="0"/>
              <a:t>6/2/2020</a:t>
            </a:fld>
            <a:endParaRPr lang="en-US" dirty="0"/>
          </a:p>
        </p:txBody>
      </p:sp>
      <p:sp>
        <p:nvSpPr>
          <p:cNvPr id="8" name="Footer Placeholder 7">
            <a:extLst>
              <a:ext uri="{FF2B5EF4-FFF2-40B4-BE49-F238E27FC236}">
                <a16:creationId xmlns:a16="http://schemas.microsoft.com/office/drawing/2014/main" id="{D36D665C-B36E-432A-9C28-FF6FDFA152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A83D9F-9A9A-403B-A6C6-7A25C3162C1F}"/>
              </a:ext>
            </a:extLst>
          </p:cNvPr>
          <p:cNvSpPr>
            <a:spLocks noGrp="1"/>
          </p:cNvSpPr>
          <p:nvPr>
            <p:ph type="sldNum" sz="quarter" idx="12"/>
          </p:nvPr>
        </p:nvSpPr>
        <p:spPr/>
        <p:txBody>
          <a:bodyPr/>
          <a:lstStyle/>
          <a:p>
            <a:fld id="{12DAA2F6-E4C8-445D-8356-66BF9E3D2C8B}" type="slidenum">
              <a:rPr lang="en-US" smtClean="0"/>
              <a:t>‹#›</a:t>
            </a:fld>
            <a:endParaRPr lang="en-US" dirty="0"/>
          </a:p>
        </p:txBody>
      </p:sp>
    </p:spTree>
    <p:extLst>
      <p:ext uri="{BB962C8B-B14F-4D97-AF65-F5344CB8AC3E}">
        <p14:creationId xmlns:p14="http://schemas.microsoft.com/office/powerpoint/2010/main" val="2022736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B05E3-C564-4F50-918F-7CB8B772445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2438A2-AE0B-4140-B99A-B5856A05EB3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FA9D7-F30C-458A-8CC8-6725B2B33BD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7C79513-F3F2-4617-80B3-007CD059308C}" type="datetimeFigureOut">
              <a:rPr lang="en-US" smtClean="0"/>
              <a:t>6/2/2020</a:t>
            </a:fld>
            <a:endParaRPr lang="en-US" dirty="0"/>
          </a:p>
        </p:txBody>
      </p:sp>
      <p:sp>
        <p:nvSpPr>
          <p:cNvPr id="5" name="Footer Placeholder 4">
            <a:extLst>
              <a:ext uri="{FF2B5EF4-FFF2-40B4-BE49-F238E27FC236}">
                <a16:creationId xmlns:a16="http://schemas.microsoft.com/office/drawing/2014/main" id="{5725A886-F4C6-4742-B9D2-DDA4964B1A4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F62F4C1-F85D-4B96-9FA8-2768672288C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2DAA2F6-E4C8-445D-8356-66BF9E3D2C8B}" type="slidenum">
              <a:rPr lang="en-US" smtClean="0"/>
              <a:t>‹#›</a:t>
            </a:fld>
            <a:endParaRPr lang="en-US" dirty="0"/>
          </a:p>
        </p:txBody>
      </p:sp>
    </p:spTree>
    <p:extLst>
      <p:ext uri="{BB962C8B-B14F-4D97-AF65-F5344CB8AC3E}">
        <p14:creationId xmlns:p14="http://schemas.microsoft.com/office/powerpoint/2010/main" val="40234731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tiff"/><Relationship Id="rId4" Type="http://schemas.openxmlformats.org/officeDocument/2006/relationships/hyperlink" Target="http://commons.wikimedia.org/wiki/file:atlanta_city_hall_inside.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507206" y="1090800"/>
            <a:ext cx="5907881" cy="296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ATLANTA CITY COUNCIL</a:t>
            </a:r>
            <a:br>
              <a:rPr lang="en-US" sz="4000" dirty="0"/>
            </a:br>
            <a:r>
              <a:rPr lang="en-US" sz="3600" dirty="0"/>
              <a:t>FY21 BUDGET PRESENTATION</a:t>
            </a:r>
            <a:endParaRPr sz="3600" dirty="0"/>
          </a:p>
        </p:txBody>
      </p:sp>
      <p:pic>
        <p:nvPicPr>
          <p:cNvPr id="3" name="Picture 2" descr="A close up of a sign&#10;&#10;Description automatically generated">
            <a:extLst>
              <a:ext uri="{FF2B5EF4-FFF2-40B4-BE49-F238E27FC236}">
                <a16:creationId xmlns:a16="http://schemas.microsoft.com/office/drawing/2014/main" id="{85EC85BC-381E-46F7-809A-91006F533CCC}"/>
              </a:ext>
            </a:extLst>
          </p:cNvPr>
          <p:cNvPicPr>
            <a:picLocks noChangeAspect="1"/>
          </p:cNvPicPr>
          <p:nvPr/>
        </p:nvPicPr>
        <p:blipFill>
          <a:blip r:embed="rId3"/>
          <a:stretch>
            <a:fillRect/>
          </a:stretch>
        </p:blipFill>
        <p:spPr>
          <a:xfrm>
            <a:off x="7316704" y="2363754"/>
            <a:ext cx="1659209" cy="1688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999" cy="16047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04771"/>
            <a:ext cx="9144000" cy="10972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D9741B8-724F-4153-B904-5C1909BF9654}"/>
              </a:ext>
            </a:extLst>
          </p:cNvPr>
          <p:cNvSpPr>
            <a:spLocks noGrp="1"/>
          </p:cNvSpPr>
          <p:nvPr>
            <p:ph type="title"/>
          </p:nvPr>
        </p:nvSpPr>
        <p:spPr>
          <a:xfrm>
            <a:off x="263623" y="322118"/>
            <a:ext cx="8616753" cy="702871"/>
          </a:xfrm>
        </p:spPr>
        <p:txBody>
          <a:bodyPr anchor="b">
            <a:normAutofit/>
          </a:bodyPr>
          <a:lstStyle/>
          <a:p>
            <a:pPr algn="ctr"/>
            <a:r>
              <a:rPr lang="en-US" sz="3000" dirty="0">
                <a:solidFill>
                  <a:schemeClr val="bg1"/>
                </a:solidFill>
                <a:latin typeface="Abadi" panose="020B0604020104020204" pitchFamily="34" charset="0"/>
              </a:rPr>
              <a:t>Office of the Municipal </a:t>
            </a:r>
            <a:r>
              <a:rPr lang="en-US" sz="3000">
                <a:solidFill>
                  <a:schemeClr val="bg1"/>
                </a:solidFill>
                <a:latin typeface="Abadi" panose="020B0604020104020204" pitchFamily="34" charset="0"/>
              </a:rPr>
              <a:t>Clerk FY20 </a:t>
            </a:r>
            <a:r>
              <a:rPr lang="en-US" sz="3000" dirty="0">
                <a:solidFill>
                  <a:schemeClr val="bg1"/>
                </a:solidFill>
                <a:latin typeface="Abadi" panose="020B0604020104020204" pitchFamily="34" charset="0"/>
              </a:rPr>
              <a:t>Highlights</a:t>
            </a:r>
          </a:p>
        </p:txBody>
      </p:sp>
      <p:graphicFrame>
        <p:nvGraphicFramePr>
          <p:cNvPr id="5" name="Content Placeholder 2">
            <a:extLst>
              <a:ext uri="{FF2B5EF4-FFF2-40B4-BE49-F238E27FC236}">
                <a16:creationId xmlns:a16="http://schemas.microsoft.com/office/drawing/2014/main" id="{4F7B4C63-A9EA-4E7F-9E88-E9A6D89CA915}"/>
              </a:ext>
            </a:extLst>
          </p:cNvPr>
          <p:cNvGraphicFramePr>
            <a:graphicFrameLocks noGrp="1"/>
          </p:cNvGraphicFramePr>
          <p:nvPr>
            <p:ph idx="1"/>
            <p:extLst>
              <p:ext uri="{D42A27DB-BD31-4B8C-83A1-F6EECF244321}">
                <p14:modId xmlns:p14="http://schemas.microsoft.com/office/powerpoint/2010/main" val="2755765686"/>
              </p:ext>
            </p:extLst>
          </p:nvPr>
        </p:nvGraphicFramePr>
        <p:xfrm>
          <a:off x="85726" y="1714499"/>
          <a:ext cx="8979693" cy="323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2C72645-009E-4717-AAEB-4372778C6C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C07F27-82E1-47E2-8D59-6FF496DF0ED7}"/>
              </a:ext>
            </a:extLst>
          </p:cNvPr>
          <p:cNvSpPr>
            <a:spLocks noGrp="1"/>
          </p:cNvSpPr>
          <p:nvPr>
            <p:ph type="sldNum" sz="quarter" idx="12"/>
          </p:nvPr>
        </p:nvSpPr>
        <p:spPr/>
        <p:txBody>
          <a:bodyPr/>
          <a:lstStyle/>
          <a:p>
            <a:fld id="{12DAA2F6-E4C8-445D-8356-66BF9E3D2C8B}" type="slidenum">
              <a:rPr lang="en-US" smtClean="0"/>
              <a:t>10</a:t>
            </a:fld>
            <a:endParaRPr lang="en-US" dirty="0"/>
          </a:p>
        </p:txBody>
      </p:sp>
    </p:spTree>
    <p:extLst>
      <p:ext uri="{BB962C8B-B14F-4D97-AF65-F5344CB8AC3E}">
        <p14:creationId xmlns:p14="http://schemas.microsoft.com/office/powerpoint/2010/main" val="273108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9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23358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D9741B8-724F-4153-B904-5C1909BF9654}"/>
              </a:ext>
            </a:extLst>
          </p:cNvPr>
          <p:cNvSpPr>
            <a:spLocks noGrp="1"/>
          </p:cNvSpPr>
          <p:nvPr>
            <p:ph type="title"/>
          </p:nvPr>
        </p:nvSpPr>
        <p:spPr>
          <a:xfrm>
            <a:off x="557213" y="557213"/>
            <a:ext cx="2464593" cy="3675459"/>
          </a:xfrm>
          <a:prstGeom prst="ellipse">
            <a:avLst/>
          </a:prstGeom>
        </p:spPr>
        <p:txBody>
          <a:bodyPr vert="horz" lIns="68580" tIns="34290" rIns="68580" bIns="34290" rtlCol="0" anchor="ctr">
            <a:normAutofit fontScale="90000"/>
          </a:bodyPr>
          <a:lstStyle/>
          <a:p>
            <a:pPr algn="ctr"/>
            <a:r>
              <a:rPr lang="en-US" sz="2550" dirty="0">
                <a:solidFill>
                  <a:srgbClr val="FFFFFF"/>
                </a:solidFill>
              </a:rPr>
              <a:t>Office of the Municipal Clerk FY20 </a:t>
            </a:r>
            <a:br>
              <a:rPr lang="en-US" sz="2550" dirty="0">
                <a:solidFill>
                  <a:srgbClr val="FFFFFF"/>
                </a:solidFill>
              </a:rPr>
            </a:br>
            <a:r>
              <a:rPr lang="en-US" sz="2550" dirty="0">
                <a:solidFill>
                  <a:srgbClr val="FFFFFF"/>
                </a:solidFill>
              </a:rPr>
              <a:t>Full Council Meeting Legislative Impact</a:t>
            </a:r>
          </a:p>
        </p:txBody>
      </p:sp>
      <p:graphicFrame>
        <p:nvGraphicFramePr>
          <p:cNvPr id="6" name="Chart 5">
            <a:extLst>
              <a:ext uri="{FF2B5EF4-FFF2-40B4-BE49-F238E27FC236}">
                <a16:creationId xmlns:a16="http://schemas.microsoft.com/office/drawing/2014/main" id="{3291C5A2-750F-4D0C-9542-23728A611735}"/>
              </a:ext>
            </a:extLst>
          </p:cNvPr>
          <p:cNvGraphicFramePr>
            <a:graphicFrameLocks/>
          </p:cNvGraphicFramePr>
          <p:nvPr/>
        </p:nvGraphicFramePr>
        <p:xfrm>
          <a:off x="2627865" y="337277"/>
          <a:ext cx="6382951" cy="4039916"/>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F5E50E9C-6D51-4C9D-B8EB-77DA1AF03D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33E5BA-A41A-420C-A956-64C7AB87BE43}"/>
              </a:ext>
            </a:extLst>
          </p:cNvPr>
          <p:cNvSpPr>
            <a:spLocks noGrp="1"/>
          </p:cNvSpPr>
          <p:nvPr>
            <p:ph type="sldNum" sz="quarter" idx="12"/>
          </p:nvPr>
        </p:nvSpPr>
        <p:spPr/>
        <p:txBody>
          <a:bodyPr/>
          <a:lstStyle/>
          <a:p>
            <a:fld id="{12DAA2F6-E4C8-445D-8356-66BF9E3D2C8B}" type="slidenum">
              <a:rPr lang="en-US" smtClean="0"/>
              <a:t>11</a:t>
            </a:fld>
            <a:endParaRPr lang="en-US" dirty="0"/>
          </a:p>
        </p:txBody>
      </p:sp>
    </p:spTree>
    <p:extLst>
      <p:ext uri="{BB962C8B-B14F-4D97-AF65-F5344CB8AC3E}">
        <p14:creationId xmlns:p14="http://schemas.microsoft.com/office/powerpoint/2010/main" val="281523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234925" y="2959278"/>
            <a:ext cx="4807722" cy="1159800"/>
          </a:xfrm>
          <a:prstGeom prst="rect">
            <a:avLst/>
          </a:prstGeom>
        </p:spPr>
        <p:txBody>
          <a:bodyPr spcFirstLastPara="1" wrap="square" lIns="91425" tIns="91425" rIns="91425" bIns="91425" anchor="b" anchorCtr="0">
            <a:noAutofit/>
          </a:bodyPr>
          <a:lstStyle/>
          <a:p>
            <a:pPr lvl="0"/>
            <a:r>
              <a:rPr lang="en-US" dirty="0"/>
              <a:t>ATLANTA CITY COUNCIL </a:t>
            </a:r>
            <a:br>
              <a:rPr lang="en-US" dirty="0"/>
            </a:br>
            <a:r>
              <a:rPr lang="en-US" sz="2000" dirty="0"/>
              <a:t>FY21 BUDGET PRESENTATION</a:t>
            </a:r>
            <a:endParaRPr sz="2000" dirty="0"/>
          </a:p>
        </p:txBody>
      </p:sp>
      <p:sp>
        <p:nvSpPr>
          <p:cNvPr id="222" name="Google Shape;222;p14"/>
          <p:cNvSpPr txBox="1">
            <a:spLocks noGrp="1"/>
          </p:cNvSpPr>
          <p:nvPr>
            <p:ph type="subTitle" idx="1"/>
          </p:nvPr>
        </p:nvSpPr>
        <p:spPr>
          <a:xfrm>
            <a:off x="234925" y="3914937"/>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US" dirty="0"/>
              <a:t>QUESTIONS</a:t>
            </a:r>
            <a:endParaRPr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descr="A close up of a sign&#10;&#10;Description automatically generated">
            <a:extLst>
              <a:ext uri="{FF2B5EF4-FFF2-40B4-BE49-F238E27FC236}">
                <a16:creationId xmlns:a16="http://schemas.microsoft.com/office/drawing/2014/main" id="{BA7317C3-60B4-4184-9CD4-7D95298B7617}"/>
              </a:ext>
            </a:extLst>
          </p:cNvPr>
          <p:cNvPicPr>
            <a:picLocks noChangeAspect="1"/>
          </p:cNvPicPr>
          <p:nvPr/>
        </p:nvPicPr>
        <p:blipFill>
          <a:blip r:embed="rId3"/>
          <a:stretch>
            <a:fillRect/>
          </a:stretch>
        </p:blipFill>
        <p:spPr>
          <a:xfrm>
            <a:off x="1884092" y="263420"/>
            <a:ext cx="2271049" cy="2311684"/>
          </a:xfrm>
          <a:prstGeom prst="rect">
            <a:avLst/>
          </a:prstGeom>
        </p:spPr>
      </p:pic>
    </p:spTree>
    <p:extLst>
      <p:ext uri="{BB962C8B-B14F-4D97-AF65-F5344CB8AC3E}">
        <p14:creationId xmlns:p14="http://schemas.microsoft.com/office/powerpoint/2010/main" val="276688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71394" y="392575"/>
            <a:ext cx="5979394"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RESEARCH AND POLICY ANALYSIS FISCAL YEAR 2020</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Table 4">
            <a:extLst>
              <a:ext uri="{FF2B5EF4-FFF2-40B4-BE49-F238E27FC236}">
                <a16:creationId xmlns:a16="http://schemas.microsoft.com/office/drawing/2014/main" id="{45D42507-F6FB-4309-9001-436A521FFE32}"/>
              </a:ext>
            </a:extLst>
          </p:cNvPr>
          <p:cNvGraphicFramePr>
            <a:graphicFrameLocks noGrp="1"/>
          </p:cNvGraphicFramePr>
          <p:nvPr>
            <p:extLst>
              <p:ext uri="{D42A27DB-BD31-4B8C-83A1-F6EECF244321}">
                <p14:modId xmlns:p14="http://schemas.microsoft.com/office/powerpoint/2010/main" val="35645421"/>
              </p:ext>
            </p:extLst>
          </p:nvPr>
        </p:nvGraphicFramePr>
        <p:xfrm>
          <a:off x="460655" y="1800223"/>
          <a:ext cx="8497608" cy="2436020"/>
        </p:xfrm>
        <a:graphic>
          <a:graphicData uri="http://schemas.openxmlformats.org/drawingml/2006/table">
            <a:tbl>
              <a:tblPr firstRow="1" firstCol="1" bandRow="1">
                <a:tableStyleId>{B272F6A0-BF47-4010-8F5B-E04872EDC0F7}</a:tableStyleId>
              </a:tblPr>
              <a:tblGrid>
                <a:gridCol w="5126051">
                  <a:extLst>
                    <a:ext uri="{9D8B030D-6E8A-4147-A177-3AD203B41FA5}">
                      <a16:colId xmlns:a16="http://schemas.microsoft.com/office/drawing/2014/main" val="3754220210"/>
                    </a:ext>
                  </a:extLst>
                </a:gridCol>
                <a:gridCol w="3371557">
                  <a:extLst>
                    <a:ext uri="{9D8B030D-6E8A-4147-A177-3AD203B41FA5}">
                      <a16:colId xmlns:a16="http://schemas.microsoft.com/office/drawing/2014/main" val="519887806"/>
                    </a:ext>
                  </a:extLst>
                </a:gridCol>
              </a:tblGrid>
              <a:tr h="487204">
                <a:tc>
                  <a:txBody>
                    <a:bodyPr/>
                    <a:lstStyle/>
                    <a:p>
                      <a:pPr marL="0" marR="0" algn="ctr">
                        <a:lnSpc>
                          <a:spcPct val="107000"/>
                        </a:lnSpc>
                        <a:spcBef>
                          <a:spcPts val="0"/>
                        </a:spcBef>
                        <a:spcAft>
                          <a:spcPts val="0"/>
                        </a:spcAft>
                      </a:pPr>
                      <a:r>
                        <a:rPr lang="en-US" sz="2800" dirty="0">
                          <a:effectLst/>
                          <a:latin typeface="Roboto Condensed" panose="020B0604020202020204" charset="0"/>
                          <a:ea typeface="Roboto Condensed" panose="020B0604020202020204" charset="0"/>
                        </a:rPr>
                        <a:t>Total Research Requests</a:t>
                      </a:r>
                      <a:endParaRPr lang="en-US" sz="2800" dirty="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latin typeface="Roboto Condensed" panose="020B0604020202020204" charset="0"/>
                          <a:ea typeface="Roboto Condensed" panose="020B0604020202020204" charset="0"/>
                        </a:rPr>
                        <a:t>53</a:t>
                      </a:r>
                      <a:endParaRPr lang="en-US" sz="280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extLst>
                  <a:ext uri="{0D108BD9-81ED-4DB2-BD59-A6C34878D82A}">
                    <a16:rowId xmlns:a16="http://schemas.microsoft.com/office/drawing/2014/main" val="3059565457"/>
                  </a:ext>
                </a:extLst>
              </a:tr>
              <a:tr h="487204">
                <a:tc>
                  <a:txBody>
                    <a:bodyPr/>
                    <a:lstStyle/>
                    <a:p>
                      <a:pPr marL="0" marR="0" algn="ctr">
                        <a:lnSpc>
                          <a:spcPct val="107000"/>
                        </a:lnSpc>
                        <a:spcBef>
                          <a:spcPts val="0"/>
                        </a:spcBef>
                        <a:spcAft>
                          <a:spcPts val="0"/>
                        </a:spcAft>
                      </a:pPr>
                      <a:r>
                        <a:rPr lang="en-US" sz="2800" dirty="0">
                          <a:effectLst/>
                          <a:latin typeface="Roboto Condensed" panose="020B0604020202020204" charset="0"/>
                          <a:ea typeface="Roboto Condensed" panose="020B0604020202020204" charset="0"/>
                        </a:rPr>
                        <a:t>Total Drafted Legislation Requests</a:t>
                      </a:r>
                      <a:endParaRPr lang="en-US" sz="2800" dirty="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latin typeface="Roboto Condensed" panose="020B0604020202020204" charset="0"/>
                          <a:ea typeface="Roboto Condensed" panose="020B0604020202020204" charset="0"/>
                        </a:rPr>
                        <a:t>221</a:t>
                      </a:r>
                      <a:endParaRPr lang="en-US" sz="280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extLst>
                  <a:ext uri="{0D108BD9-81ED-4DB2-BD59-A6C34878D82A}">
                    <a16:rowId xmlns:a16="http://schemas.microsoft.com/office/drawing/2014/main" val="1897692931"/>
                  </a:ext>
                </a:extLst>
              </a:tr>
              <a:tr h="487204">
                <a:tc>
                  <a:txBody>
                    <a:bodyPr/>
                    <a:lstStyle/>
                    <a:p>
                      <a:pPr marL="0" marR="0" algn="ctr">
                        <a:lnSpc>
                          <a:spcPct val="107000"/>
                        </a:lnSpc>
                        <a:spcBef>
                          <a:spcPts val="0"/>
                        </a:spcBef>
                        <a:spcAft>
                          <a:spcPts val="0"/>
                        </a:spcAft>
                      </a:pPr>
                      <a:r>
                        <a:rPr lang="en-US" sz="2800" dirty="0">
                          <a:effectLst/>
                          <a:latin typeface="Roboto Condensed" panose="020B0604020202020204" charset="0"/>
                          <a:ea typeface="Roboto Condensed" panose="020B0604020202020204" charset="0"/>
                        </a:rPr>
                        <a:t>Total Work Sessions Staffed</a:t>
                      </a:r>
                      <a:endParaRPr lang="en-US" sz="2800" dirty="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latin typeface="Roboto Condensed" panose="020B0604020202020204" charset="0"/>
                          <a:ea typeface="Roboto Condensed" panose="020B0604020202020204" charset="0"/>
                        </a:rPr>
                        <a:t>7</a:t>
                      </a:r>
                      <a:endParaRPr lang="en-US" sz="2800" dirty="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extLst>
                  <a:ext uri="{0D108BD9-81ED-4DB2-BD59-A6C34878D82A}">
                    <a16:rowId xmlns:a16="http://schemas.microsoft.com/office/drawing/2014/main" val="3059689131"/>
                  </a:ext>
                </a:extLst>
              </a:tr>
              <a:tr h="487204">
                <a:tc>
                  <a:txBody>
                    <a:bodyPr/>
                    <a:lstStyle/>
                    <a:p>
                      <a:pPr marL="0" marR="0" algn="ctr">
                        <a:lnSpc>
                          <a:spcPct val="107000"/>
                        </a:lnSpc>
                        <a:spcBef>
                          <a:spcPts val="0"/>
                        </a:spcBef>
                        <a:spcAft>
                          <a:spcPts val="0"/>
                        </a:spcAft>
                      </a:pPr>
                      <a:r>
                        <a:rPr lang="en-US" sz="2800">
                          <a:effectLst/>
                          <a:latin typeface="Roboto Condensed" panose="020B0604020202020204" charset="0"/>
                          <a:ea typeface="Roboto Condensed" panose="020B0604020202020204" charset="0"/>
                        </a:rPr>
                        <a:t>Analyzed Legislation</a:t>
                      </a:r>
                      <a:endParaRPr lang="en-US" sz="280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latin typeface="Roboto Condensed" panose="020B0604020202020204" charset="0"/>
                          <a:ea typeface="Roboto Condensed" panose="020B0604020202020204" charset="0"/>
                        </a:rPr>
                        <a:t>1,105</a:t>
                      </a:r>
                      <a:endParaRPr lang="en-US" sz="2800" dirty="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extLst>
                  <a:ext uri="{0D108BD9-81ED-4DB2-BD59-A6C34878D82A}">
                    <a16:rowId xmlns:a16="http://schemas.microsoft.com/office/drawing/2014/main" val="1376176736"/>
                  </a:ext>
                </a:extLst>
              </a:tr>
              <a:tr h="487204">
                <a:tc>
                  <a:txBody>
                    <a:bodyPr/>
                    <a:lstStyle/>
                    <a:p>
                      <a:pPr marL="0" marR="0" algn="ctr">
                        <a:lnSpc>
                          <a:spcPct val="107000"/>
                        </a:lnSpc>
                        <a:spcBef>
                          <a:spcPts val="0"/>
                        </a:spcBef>
                        <a:spcAft>
                          <a:spcPts val="0"/>
                        </a:spcAft>
                      </a:pPr>
                      <a:r>
                        <a:rPr lang="en-US" sz="2800">
                          <a:effectLst/>
                          <a:latin typeface="Roboto Condensed" panose="020B0604020202020204" charset="0"/>
                          <a:ea typeface="Roboto Condensed" panose="020B0604020202020204" charset="0"/>
                        </a:rPr>
                        <a:t>Total Meeting Hours Staffed</a:t>
                      </a:r>
                      <a:endParaRPr lang="en-US" sz="280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latin typeface="Roboto Condensed" panose="020B0604020202020204" charset="0"/>
                          <a:ea typeface="Roboto Condensed" panose="020B0604020202020204" charset="0"/>
                        </a:rPr>
                        <a:t>171 hours, 35 minutes</a:t>
                      </a:r>
                      <a:endParaRPr lang="en-US" sz="2800" dirty="0">
                        <a:effectLst/>
                        <a:latin typeface="Roboto Condensed" panose="020B0604020202020204" charset="0"/>
                        <a:ea typeface="Roboto Condensed" panose="020B0604020202020204" charset="0"/>
                        <a:cs typeface="Times New Roman" panose="02020603050405020304" pitchFamily="18" charset="0"/>
                      </a:endParaRPr>
                    </a:p>
                  </a:txBody>
                  <a:tcPr marL="68580" marR="68580" marT="0" marB="0" anchor="b"/>
                </a:tc>
                <a:extLst>
                  <a:ext uri="{0D108BD9-81ED-4DB2-BD59-A6C34878D82A}">
                    <a16:rowId xmlns:a16="http://schemas.microsoft.com/office/drawing/2014/main" val="780982455"/>
                  </a:ext>
                </a:extLst>
              </a:tr>
            </a:tbl>
          </a:graphicData>
        </a:graphic>
      </p:graphicFrame>
    </p:spTree>
    <p:extLst>
      <p:ext uri="{BB962C8B-B14F-4D97-AF65-F5344CB8AC3E}">
        <p14:creationId xmlns:p14="http://schemas.microsoft.com/office/powerpoint/2010/main" val="136464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COMMUNICATIONS FISCAL YEAR 2020</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11CFD0E5-2A68-4334-BD65-70A612284508}"/>
              </a:ext>
            </a:extLst>
          </p:cNvPr>
          <p:cNvGraphicFramePr>
            <a:graphicFrameLocks noGrp="1"/>
          </p:cNvGraphicFramePr>
          <p:nvPr>
            <p:extLst>
              <p:ext uri="{D42A27DB-BD31-4B8C-83A1-F6EECF244321}">
                <p14:modId xmlns:p14="http://schemas.microsoft.com/office/powerpoint/2010/main" val="3370194496"/>
              </p:ext>
            </p:extLst>
          </p:nvPr>
        </p:nvGraphicFramePr>
        <p:xfrm>
          <a:off x="132823" y="1388687"/>
          <a:ext cx="7296676" cy="1565686"/>
        </p:xfrm>
        <a:graphic>
          <a:graphicData uri="http://schemas.openxmlformats.org/drawingml/2006/table">
            <a:tbl>
              <a:tblPr firstRow="1" firstCol="1" bandRow="1">
                <a:tableStyleId>{B272F6A0-BF47-4010-8F5B-E04872EDC0F7}</a:tableStyleId>
              </a:tblPr>
              <a:tblGrid>
                <a:gridCol w="3019315">
                  <a:extLst>
                    <a:ext uri="{9D8B030D-6E8A-4147-A177-3AD203B41FA5}">
                      <a16:colId xmlns:a16="http://schemas.microsoft.com/office/drawing/2014/main" val="4034966855"/>
                    </a:ext>
                  </a:extLst>
                </a:gridCol>
                <a:gridCol w="1887073">
                  <a:extLst>
                    <a:ext uri="{9D8B030D-6E8A-4147-A177-3AD203B41FA5}">
                      <a16:colId xmlns:a16="http://schemas.microsoft.com/office/drawing/2014/main" val="3334394460"/>
                    </a:ext>
                  </a:extLst>
                </a:gridCol>
                <a:gridCol w="1258045">
                  <a:extLst>
                    <a:ext uri="{9D8B030D-6E8A-4147-A177-3AD203B41FA5}">
                      <a16:colId xmlns:a16="http://schemas.microsoft.com/office/drawing/2014/main" val="1982354048"/>
                    </a:ext>
                  </a:extLst>
                </a:gridCol>
                <a:gridCol w="1132243">
                  <a:extLst>
                    <a:ext uri="{9D8B030D-6E8A-4147-A177-3AD203B41FA5}">
                      <a16:colId xmlns:a16="http://schemas.microsoft.com/office/drawing/2014/main" val="3293618328"/>
                    </a:ext>
                  </a:extLst>
                </a:gridCol>
              </a:tblGrid>
              <a:tr h="218309">
                <a:tc gridSpan="4">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SOCIAL MEDIA METRICS</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102647" marR="102647" marT="51323" marB="51323"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8501378"/>
                  </a:ext>
                </a:extLst>
              </a:tr>
              <a:tr h="217515">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PLATFORM</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2019</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2020</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PCT.</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155077914"/>
                  </a:ext>
                </a:extLst>
              </a:tr>
              <a:tr h="217515">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TWITTER</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17,196</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20,681</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+ 20.2</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1895028030"/>
                  </a:ext>
                </a:extLst>
              </a:tr>
              <a:tr h="217515">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FACEBOOK</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4,830</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7,442</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+ 54.0</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29659180"/>
                  </a:ext>
                </a:extLst>
              </a:tr>
              <a:tr h="217515">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INSTAGRAM</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a:effectLst/>
                          <a:latin typeface="Roboto Condensed" panose="020B0604020202020204" charset="0"/>
                          <a:ea typeface="Roboto Condensed" panose="020B0604020202020204" charset="0"/>
                        </a:rPr>
                        <a:t>1,435</a:t>
                      </a:r>
                      <a:endParaRPr lang="en-US" sz="160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3,492</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+ 143.3</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1817634715"/>
                  </a:ext>
                </a:extLst>
              </a:tr>
              <a:tr h="217515">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MEDIUM</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X</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20</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X</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390706760"/>
                  </a:ext>
                </a:extLst>
              </a:tr>
            </a:tbl>
          </a:graphicData>
        </a:graphic>
      </p:graphicFrame>
      <p:graphicFrame>
        <p:nvGraphicFramePr>
          <p:cNvPr id="23" name="Table 22">
            <a:extLst>
              <a:ext uri="{FF2B5EF4-FFF2-40B4-BE49-F238E27FC236}">
                <a16:creationId xmlns:a16="http://schemas.microsoft.com/office/drawing/2014/main" id="{710F0493-3302-41AE-BFA7-DE1D6A98D0A2}"/>
              </a:ext>
            </a:extLst>
          </p:cNvPr>
          <p:cNvGraphicFramePr>
            <a:graphicFrameLocks noGrp="1"/>
          </p:cNvGraphicFramePr>
          <p:nvPr>
            <p:extLst>
              <p:ext uri="{D42A27DB-BD31-4B8C-83A1-F6EECF244321}">
                <p14:modId xmlns:p14="http://schemas.microsoft.com/office/powerpoint/2010/main" val="2311638182"/>
              </p:ext>
            </p:extLst>
          </p:nvPr>
        </p:nvGraphicFramePr>
        <p:xfrm>
          <a:off x="132823" y="3031956"/>
          <a:ext cx="7296676" cy="1565686"/>
        </p:xfrm>
        <a:graphic>
          <a:graphicData uri="http://schemas.openxmlformats.org/drawingml/2006/table">
            <a:tbl>
              <a:tblPr firstRow="1" firstCol="1" bandRow="1">
                <a:tableStyleId>{B272F6A0-BF47-4010-8F5B-E04872EDC0F7}</a:tableStyleId>
              </a:tblPr>
              <a:tblGrid>
                <a:gridCol w="3019315">
                  <a:extLst>
                    <a:ext uri="{9D8B030D-6E8A-4147-A177-3AD203B41FA5}">
                      <a16:colId xmlns:a16="http://schemas.microsoft.com/office/drawing/2014/main" val="4034966855"/>
                    </a:ext>
                  </a:extLst>
                </a:gridCol>
                <a:gridCol w="1887073">
                  <a:extLst>
                    <a:ext uri="{9D8B030D-6E8A-4147-A177-3AD203B41FA5}">
                      <a16:colId xmlns:a16="http://schemas.microsoft.com/office/drawing/2014/main" val="3334394460"/>
                    </a:ext>
                  </a:extLst>
                </a:gridCol>
                <a:gridCol w="1258045">
                  <a:extLst>
                    <a:ext uri="{9D8B030D-6E8A-4147-A177-3AD203B41FA5}">
                      <a16:colId xmlns:a16="http://schemas.microsoft.com/office/drawing/2014/main" val="1982354048"/>
                    </a:ext>
                  </a:extLst>
                </a:gridCol>
                <a:gridCol w="1132243">
                  <a:extLst>
                    <a:ext uri="{9D8B030D-6E8A-4147-A177-3AD203B41FA5}">
                      <a16:colId xmlns:a16="http://schemas.microsoft.com/office/drawing/2014/main" val="3293618328"/>
                    </a:ext>
                  </a:extLst>
                </a:gridCol>
              </a:tblGrid>
              <a:tr h="315650">
                <a:tc gridSpan="4">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COMMUNICATION MEDIA METRICS</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102647" marR="102647" marT="51323" marB="51323"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8501378"/>
                  </a:ext>
                </a:extLst>
              </a:tr>
              <a:tr h="222139">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DOCUMENT</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2019</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2020</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b="1" dirty="0">
                          <a:effectLst/>
                          <a:latin typeface="Roboto Condensed" panose="020B0604020202020204" charset="0"/>
                          <a:ea typeface="Roboto Condensed" panose="020B0604020202020204" charset="0"/>
                        </a:rPr>
                        <a:t>PCT.</a:t>
                      </a:r>
                      <a:endParaRPr lang="en-US" sz="1600" b="1"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155077914"/>
                  </a:ext>
                </a:extLst>
              </a:tr>
              <a:tr h="222139">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PRESS RELEASE</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281</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107</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- 61.9</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1895028030"/>
                  </a:ext>
                </a:extLst>
              </a:tr>
              <a:tr h="222139">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MEDIA ADVISORY</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X</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38</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X</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29659180"/>
                  </a:ext>
                </a:extLst>
              </a:tr>
              <a:tr h="222139">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STATEMENTS</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X</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12</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X</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1817634715"/>
                  </a:ext>
                </a:extLst>
              </a:tr>
              <a:tr h="222139">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PROCLAMATIONS</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406</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76985" marR="76985" marT="0" marB="0" anchor="b"/>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cs typeface="Times New Roman" panose="02020603050405020304" pitchFamily="18" charset="0"/>
                        </a:rPr>
                        <a:t>200</a:t>
                      </a:r>
                    </a:p>
                  </a:txBody>
                  <a:tcPr marL="0" marR="0" marT="0" marB="0"/>
                </a:tc>
                <a:tc>
                  <a:txBody>
                    <a:bodyPr/>
                    <a:lstStyle/>
                    <a:p>
                      <a:pPr marL="0" marR="0" algn="ctr">
                        <a:lnSpc>
                          <a:spcPct val="100000"/>
                        </a:lnSpc>
                        <a:spcBef>
                          <a:spcPts val="0"/>
                        </a:spcBef>
                        <a:spcAft>
                          <a:spcPts val="0"/>
                        </a:spcAft>
                      </a:pPr>
                      <a:r>
                        <a:rPr lang="en-US" sz="1600" dirty="0">
                          <a:effectLst/>
                          <a:latin typeface="Roboto Condensed" panose="020B0604020202020204" charset="0"/>
                          <a:ea typeface="Roboto Condensed" panose="020B0604020202020204" charset="0"/>
                        </a:rPr>
                        <a:t>- 50.7</a:t>
                      </a:r>
                      <a:endParaRPr lang="en-US" sz="1600" dirty="0">
                        <a:effectLst/>
                        <a:latin typeface="Roboto Condensed" panose="020B0604020202020204" charset="0"/>
                        <a:ea typeface="Roboto Condensed" panose="020B0604020202020204" charset="0"/>
                        <a:cs typeface="Times New Roman" panose="02020603050405020304" pitchFamily="18" charset="0"/>
                      </a:endParaRPr>
                    </a:p>
                  </a:txBody>
                  <a:tcPr marL="0" marR="0" marT="0" marB="0"/>
                </a:tc>
                <a:extLst>
                  <a:ext uri="{0D108BD9-81ED-4DB2-BD59-A6C34878D82A}">
                    <a16:rowId xmlns:a16="http://schemas.microsoft.com/office/drawing/2014/main" val="390706760"/>
                  </a:ext>
                </a:extLst>
              </a:tr>
            </a:tbl>
          </a:graphicData>
        </a:graphic>
      </p:graphicFrame>
    </p:spTree>
    <p:extLst>
      <p:ext uri="{BB962C8B-B14F-4D97-AF65-F5344CB8AC3E}">
        <p14:creationId xmlns:p14="http://schemas.microsoft.com/office/powerpoint/2010/main" val="103016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ADMINISTRATIVE STAFF FISCAL YEAR 2020</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93;p12">
            <a:extLst>
              <a:ext uri="{FF2B5EF4-FFF2-40B4-BE49-F238E27FC236}">
                <a16:creationId xmlns:a16="http://schemas.microsoft.com/office/drawing/2014/main" id="{3975C5E6-1D90-4FCE-A2FE-35AEC1A62C36}"/>
              </a:ext>
            </a:extLst>
          </p:cNvPr>
          <p:cNvSpPr txBox="1">
            <a:spLocks/>
          </p:cNvSpPr>
          <p:nvPr/>
        </p:nvSpPr>
        <p:spPr>
          <a:xfrm>
            <a:off x="84600" y="1331565"/>
            <a:ext cx="4630275" cy="1025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pPr>
            <a:r>
              <a:rPr lang="en-US" sz="2000" b="1" dirty="0"/>
              <a:t>PROCUREMENT TRANSACTIONS</a:t>
            </a:r>
            <a:endParaRPr lang="en-US" sz="2000" dirty="0"/>
          </a:p>
          <a:p>
            <a:pPr marL="0" indent="0">
              <a:spcBef>
                <a:spcPts val="0"/>
              </a:spcBef>
              <a:buNone/>
            </a:pPr>
            <a:r>
              <a:rPr lang="en-US" sz="2000" b="1" dirty="0"/>
              <a:t>Invoices processed: 896</a:t>
            </a:r>
          </a:p>
          <a:p>
            <a:pPr marL="342900" indent="-342900">
              <a:spcBef>
                <a:spcPts val="0"/>
              </a:spcBef>
            </a:pPr>
            <a:r>
              <a:rPr lang="en-US" sz="2000" b="1" dirty="0"/>
              <a:t>Purchase Orders: 771</a:t>
            </a:r>
          </a:p>
          <a:p>
            <a:pPr marL="342900" indent="-342900">
              <a:spcBef>
                <a:spcPts val="0"/>
              </a:spcBef>
            </a:pPr>
            <a:r>
              <a:rPr lang="en-US" sz="2000" b="1" dirty="0"/>
              <a:t>Direct Pay Invoices: 125</a:t>
            </a:r>
            <a:r>
              <a:rPr lang="en-US" sz="1400" dirty="0"/>
              <a:t>	</a:t>
            </a:r>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
        <p:nvSpPr>
          <p:cNvPr id="13" name="Google Shape;193;p12">
            <a:extLst>
              <a:ext uri="{FF2B5EF4-FFF2-40B4-BE49-F238E27FC236}">
                <a16:creationId xmlns:a16="http://schemas.microsoft.com/office/drawing/2014/main" id="{6E36DA44-B16C-482A-B98F-E1F26AE1CA45}"/>
              </a:ext>
            </a:extLst>
          </p:cNvPr>
          <p:cNvSpPr txBox="1">
            <a:spLocks/>
          </p:cNvSpPr>
          <p:nvPr/>
        </p:nvSpPr>
        <p:spPr>
          <a:xfrm>
            <a:off x="72305" y="2786062"/>
            <a:ext cx="4265944" cy="8715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pPr>
            <a:r>
              <a:rPr lang="en-US" sz="2000" b="1" dirty="0"/>
              <a:t>FINANCIAL TRANSACTIONS</a:t>
            </a:r>
            <a:endParaRPr lang="en-US" sz="2000" dirty="0"/>
          </a:p>
          <a:p>
            <a:pPr marL="0" indent="0">
              <a:spcBef>
                <a:spcPts val="0"/>
              </a:spcBef>
              <a:buNone/>
            </a:pPr>
            <a:r>
              <a:rPr lang="en-US" sz="2000" b="1" dirty="0"/>
              <a:t>Budget Adjustments: 13</a:t>
            </a:r>
          </a:p>
          <a:p>
            <a:pPr marL="0" indent="0">
              <a:spcBef>
                <a:spcPts val="0"/>
              </a:spcBef>
              <a:buNone/>
            </a:pPr>
            <a:r>
              <a:rPr lang="en-US" sz="2000" b="1" dirty="0"/>
              <a:t>Journal Entries: 5</a:t>
            </a:r>
          </a:p>
          <a:p>
            <a:pPr marL="0" indent="0">
              <a:spcBef>
                <a:spcPts val="0"/>
              </a:spcBef>
              <a:buNone/>
            </a:pPr>
            <a:r>
              <a:rPr lang="en-US" sz="1400" dirty="0"/>
              <a:t>	</a:t>
            </a:r>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
        <p:nvSpPr>
          <p:cNvPr id="15" name="Google Shape;193;p12">
            <a:extLst>
              <a:ext uri="{FF2B5EF4-FFF2-40B4-BE49-F238E27FC236}">
                <a16:creationId xmlns:a16="http://schemas.microsoft.com/office/drawing/2014/main" id="{77C4EE11-EE9B-4E72-86C6-DB7332669893}"/>
              </a:ext>
            </a:extLst>
          </p:cNvPr>
          <p:cNvSpPr txBox="1">
            <a:spLocks/>
          </p:cNvSpPr>
          <p:nvPr/>
        </p:nvSpPr>
        <p:spPr>
          <a:xfrm>
            <a:off x="4291835" y="1331565"/>
            <a:ext cx="4630275" cy="8715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pPr>
            <a:r>
              <a:rPr lang="en-US" sz="2000" b="1" dirty="0"/>
              <a:t>HUMAN RESOURCES TRANSACTIONS</a:t>
            </a:r>
            <a:endParaRPr lang="en-US" sz="2000" dirty="0"/>
          </a:p>
          <a:p>
            <a:pPr marL="0" indent="0">
              <a:spcBef>
                <a:spcPts val="0"/>
              </a:spcBef>
              <a:buNone/>
            </a:pPr>
            <a:r>
              <a:rPr lang="en-US" sz="2000" b="1" dirty="0"/>
              <a:t>Maintenance: 49</a:t>
            </a:r>
          </a:p>
          <a:p>
            <a:pPr marL="0" indent="0">
              <a:spcBef>
                <a:spcPts val="0"/>
              </a:spcBef>
              <a:buNone/>
            </a:pPr>
            <a:r>
              <a:rPr lang="en-US" sz="2000" b="1" dirty="0"/>
              <a:t>New Hires: 23</a:t>
            </a:r>
          </a:p>
          <a:p>
            <a:pPr marL="0" indent="0">
              <a:spcBef>
                <a:spcPts val="0"/>
              </a:spcBef>
              <a:buNone/>
            </a:pPr>
            <a:r>
              <a:rPr lang="en-US" sz="2000" b="1" dirty="0"/>
              <a:t>Separations: 22</a:t>
            </a:r>
          </a:p>
          <a:p>
            <a:pPr marL="0" indent="0">
              <a:spcBef>
                <a:spcPts val="0"/>
              </a:spcBef>
              <a:buNone/>
            </a:pPr>
            <a:r>
              <a:rPr lang="en-US" sz="2000" b="1" dirty="0"/>
              <a:t>Retirements: 2</a:t>
            </a:r>
          </a:p>
          <a:p>
            <a:pPr marL="0" indent="0">
              <a:spcBef>
                <a:spcPts val="0"/>
              </a:spcBef>
              <a:buNone/>
            </a:pPr>
            <a:r>
              <a:rPr lang="en-US" sz="2000" b="1" dirty="0"/>
              <a:t>Internal Transfers: 5</a:t>
            </a:r>
          </a:p>
          <a:p>
            <a:pPr marL="0" indent="0">
              <a:spcBef>
                <a:spcPts val="0"/>
              </a:spcBef>
              <a:buNone/>
            </a:pPr>
            <a:r>
              <a:rPr lang="en-US" sz="1400" dirty="0"/>
              <a:t>	</a:t>
            </a:r>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
        <p:nvSpPr>
          <p:cNvPr id="16" name="Google Shape;193;p12">
            <a:extLst>
              <a:ext uri="{FF2B5EF4-FFF2-40B4-BE49-F238E27FC236}">
                <a16:creationId xmlns:a16="http://schemas.microsoft.com/office/drawing/2014/main" id="{990374FB-992D-4FAB-9FAB-13E985257089}"/>
              </a:ext>
            </a:extLst>
          </p:cNvPr>
          <p:cNvSpPr txBox="1">
            <a:spLocks/>
          </p:cNvSpPr>
          <p:nvPr/>
        </p:nvSpPr>
        <p:spPr>
          <a:xfrm>
            <a:off x="84600" y="3916025"/>
            <a:ext cx="4805751" cy="544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pPr>
            <a:r>
              <a:rPr lang="en-US" sz="2000" b="1" dirty="0"/>
              <a:t>EDUCATION AND TRAINING</a:t>
            </a:r>
            <a:endParaRPr lang="en-US" sz="2000" dirty="0"/>
          </a:p>
          <a:p>
            <a:pPr marL="0" indent="0">
              <a:spcBef>
                <a:spcPts val="0"/>
              </a:spcBef>
              <a:buNone/>
            </a:pPr>
            <a:r>
              <a:rPr lang="en-US" sz="2000" b="1" dirty="0"/>
              <a:t>Classes Provided: 13</a:t>
            </a:r>
          </a:p>
          <a:p>
            <a:pPr marL="0" indent="0">
              <a:spcBef>
                <a:spcPts val="0"/>
              </a:spcBef>
              <a:buNone/>
            </a:pPr>
            <a:r>
              <a:rPr lang="en-US" sz="1400" dirty="0"/>
              <a:t>	</a:t>
            </a:r>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
        <p:nvSpPr>
          <p:cNvPr id="17" name="Google Shape;193;p12">
            <a:extLst>
              <a:ext uri="{FF2B5EF4-FFF2-40B4-BE49-F238E27FC236}">
                <a16:creationId xmlns:a16="http://schemas.microsoft.com/office/drawing/2014/main" id="{A2C1F06E-DD13-473D-9A6B-EBEDBDFEA23E}"/>
              </a:ext>
            </a:extLst>
          </p:cNvPr>
          <p:cNvSpPr txBox="1">
            <a:spLocks/>
          </p:cNvSpPr>
          <p:nvPr/>
        </p:nvSpPr>
        <p:spPr>
          <a:xfrm>
            <a:off x="4235119" y="3308878"/>
            <a:ext cx="4555721" cy="12142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pPr>
            <a:r>
              <a:rPr lang="en-US" sz="2000" b="1" dirty="0"/>
              <a:t>ADDITIONAL TRANSACTIONS</a:t>
            </a:r>
            <a:endParaRPr lang="en-US" sz="2000" dirty="0"/>
          </a:p>
          <a:p>
            <a:pPr marL="0" indent="0">
              <a:spcBef>
                <a:spcPts val="0"/>
              </a:spcBef>
              <a:buNone/>
            </a:pPr>
            <a:r>
              <a:rPr lang="en-US" sz="2000" b="1" dirty="0"/>
              <a:t>VISITORS: 3,800</a:t>
            </a:r>
          </a:p>
          <a:p>
            <a:pPr marL="285750" indent="-285750">
              <a:spcBef>
                <a:spcPts val="0"/>
              </a:spcBef>
            </a:pPr>
            <a:r>
              <a:rPr lang="en-US" sz="2000" b="1" dirty="0"/>
              <a:t> EXTERNAL: 2,438</a:t>
            </a:r>
          </a:p>
          <a:p>
            <a:pPr marL="285750" indent="-285750">
              <a:spcBef>
                <a:spcPts val="0"/>
              </a:spcBef>
            </a:pPr>
            <a:r>
              <a:rPr lang="en-US" sz="2000" b="1" dirty="0"/>
              <a:t> INTERNAL: 1,446</a:t>
            </a:r>
            <a:r>
              <a:rPr lang="en-US" sz="1400" dirty="0"/>
              <a:t>	</a:t>
            </a:r>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Tree>
    <p:extLst>
      <p:ext uri="{BB962C8B-B14F-4D97-AF65-F5344CB8AC3E}">
        <p14:creationId xmlns:p14="http://schemas.microsoft.com/office/powerpoint/2010/main" val="394134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INTERGRATED TECHNOLOGY FISCAL YEAR 2020</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93;p12">
            <a:extLst>
              <a:ext uri="{FF2B5EF4-FFF2-40B4-BE49-F238E27FC236}">
                <a16:creationId xmlns:a16="http://schemas.microsoft.com/office/drawing/2014/main" id="{3975C5E6-1D90-4FCE-A2FE-35AEC1A62C36}"/>
              </a:ext>
            </a:extLst>
          </p:cNvPr>
          <p:cNvSpPr txBox="1">
            <a:spLocks/>
          </p:cNvSpPr>
          <p:nvPr/>
        </p:nvSpPr>
        <p:spPr>
          <a:xfrm>
            <a:off x="84600" y="1331564"/>
            <a:ext cx="9020800" cy="3519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lvl="0"/>
            <a:r>
              <a:rPr lang="en-US" dirty="0"/>
              <a:t>Replaced/Upgraded shared standalone printers throughout suites</a:t>
            </a:r>
          </a:p>
          <a:p>
            <a:pPr lvl="0"/>
            <a:r>
              <a:rPr lang="en-US" dirty="0"/>
              <a:t>Refreshed all PCs including issuing one laptop for each office (in collaboration with AIM)</a:t>
            </a:r>
          </a:p>
          <a:p>
            <a:pPr lvl="0"/>
            <a:r>
              <a:rPr lang="en-US" dirty="0"/>
              <a:t>Assisted 1,280 separate technical issues</a:t>
            </a:r>
          </a:p>
          <a:p>
            <a:pPr lvl="0"/>
            <a:r>
              <a:rPr lang="en-US" dirty="0"/>
              <a:t>Remotely assist with Councilmembers and Staffs technical issues</a:t>
            </a:r>
          </a:p>
          <a:p>
            <a:pPr lvl="0"/>
            <a:r>
              <a:rPr lang="en-US" dirty="0"/>
              <a:t>Researched, strategized,  assisted with the creation of the roadmap to allow the Legislative Body to have continuity during the COVID – 19 pandemic</a:t>
            </a:r>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Tree>
    <p:extLst>
      <p:ext uri="{BB962C8B-B14F-4D97-AF65-F5344CB8AC3E}">
        <p14:creationId xmlns:p14="http://schemas.microsoft.com/office/powerpoint/2010/main" val="324268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6865256" cy="766200"/>
          </a:xfrm>
          <a:prstGeom prst="rect">
            <a:avLst/>
          </a:prstGeom>
        </p:spPr>
        <p:txBody>
          <a:bodyPr spcFirstLastPara="1" wrap="square" lIns="91425" tIns="91425" rIns="91425" bIns="91425" anchor="ctr" anchorCtr="0">
            <a:noAutofit/>
          </a:bodyPr>
          <a:lstStyle/>
          <a:p>
            <a:pPr lvl="0">
              <a:spcBef>
                <a:spcPct val="0"/>
              </a:spcBef>
              <a:buClrTx/>
              <a:buSzTx/>
              <a:defRPr/>
            </a:pPr>
            <a:r>
              <a:rPr lang="en-GB" kern="1200" dirty="0">
                <a:solidFill>
                  <a:schemeClr val="tx2"/>
                </a:solidFill>
                <a:latin typeface="Roboto Condensed" panose="020B0604020202020204" charset="0"/>
                <a:ea typeface="Roboto Condensed" panose="020B0604020202020204" charset="0"/>
                <a:cs typeface="Arial"/>
              </a:rPr>
              <a:t>FY21 PROPOSED OPERATING BUDGET </a:t>
            </a:r>
            <a:r>
              <a:rPr lang="en-GB" dirty="0">
                <a:solidFill>
                  <a:schemeClr val="tx2"/>
                </a:solidFill>
                <a:latin typeface="Roboto Condensed" panose="020B0604020202020204" charset="0"/>
                <a:ea typeface="Roboto Condensed" panose="020B0604020202020204" charset="0"/>
                <a:cs typeface="Arial"/>
              </a:rPr>
              <a:t>$11,995,344</a:t>
            </a:r>
            <a:r>
              <a:rPr lang="en-GB" kern="1200" dirty="0">
                <a:solidFill>
                  <a:schemeClr val="tx2"/>
                </a:solidFill>
                <a:latin typeface="Roboto Condensed" panose="020B0604020202020204" charset="0"/>
                <a:ea typeface="Roboto Condensed" panose="020B0604020202020204" charset="0"/>
                <a:cs typeface="Arial"/>
              </a:rPr>
              <a:t> </a:t>
            </a:r>
            <a:endParaRPr lang="th-TH" kern="1200" dirty="0">
              <a:solidFill>
                <a:schemeClr val="tx2"/>
              </a:solidFill>
              <a:latin typeface="Roboto Condensed" panose="020B0604020202020204" charset="0"/>
              <a:ea typeface="Roboto Condensed" panose="020B0604020202020204" charset="0"/>
              <a:cs typeface="Arial"/>
            </a:endParaRP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0" name="Chart 9">
            <a:extLst>
              <a:ext uri="{FF2B5EF4-FFF2-40B4-BE49-F238E27FC236}">
                <a16:creationId xmlns:a16="http://schemas.microsoft.com/office/drawing/2014/main" id="{8A875FD1-CD0E-40B6-A260-D5F47933B646}"/>
              </a:ext>
            </a:extLst>
          </p:cNvPr>
          <p:cNvGraphicFramePr/>
          <p:nvPr>
            <p:extLst>
              <p:ext uri="{D42A27DB-BD31-4B8C-83A1-F6EECF244321}">
                <p14:modId xmlns:p14="http://schemas.microsoft.com/office/powerpoint/2010/main" val="3279970543"/>
              </p:ext>
            </p:extLst>
          </p:nvPr>
        </p:nvGraphicFramePr>
        <p:xfrm>
          <a:off x="127463" y="1383685"/>
          <a:ext cx="5666118" cy="3568415"/>
        </p:xfrm>
        <a:graphic>
          <a:graphicData uri="http://schemas.openxmlformats.org/drawingml/2006/chart">
            <c:chart xmlns:c="http://schemas.openxmlformats.org/drawingml/2006/chart" xmlns:r="http://schemas.openxmlformats.org/officeDocument/2006/relationships" r:id="rId3"/>
          </a:graphicData>
        </a:graphic>
      </p:graphicFrame>
      <p:sp>
        <p:nvSpPr>
          <p:cNvPr id="11" name="Google Shape;193;p12">
            <a:extLst>
              <a:ext uri="{FF2B5EF4-FFF2-40B4-BE49-F238E27FC236}">
                <a16:creationId xmlns:a16="http://schemas.microsoft.com/office/drawing/2014/main" id="{88DD014A-B542-42D9-9DE8-4E17953A91C3}"/>
              </a:ext>
            </a:extLst>
          </p:cNvPr>
          <p:cNvSpPr txBox="1">
            <a:spLocks/>
          </p:cNvSpPr>
          <p:nvPr/>
        </p:nvSpPr>
        <p:spPr>
          <a:xfrm>
            <a:off x="5709394" y="3025637"/>
            <a:ext cx="3396006" cy="18668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buNone/>
            </a:pPr>
            <a:r>
              <a:rPr lang="en-US" sz="1200" b="1" dirty="0"/>
              <a:t>CURRENT PROPOSED REDUCTIONS $340,711</a:t>
            </a:r>
            <a:endParaRPr lang="en-US" sz="1200" dirty="0"/>
          </a:p>
          <a:p>
            <a:pPr marL="342900" indent="-342900"/>
            <a:r>
              <a:rPr lang="en-US" sz="1200" dirty="0"/>
              <a:t>$162K Salaries, Regular </a:t>
            </a:r>
          </a:p>
          <a:p>
            <a:pPr marL="342900" indent="-342900"/>
            <a:r>
              <a:rPr lang="en-US" sz="1200" dirty="0"/>
              <a:t>$94K Other Personnel Costs</a:t>
            </a:r>
          </a:p>
          <a:p>
            <a:pPr marL="342900" indent="-342900"/>
            <a:r>
              <a:rPr lang="en-US" sz="1200" dirty="0"/>
              <a:t>$129K Purchased/Contracted Services</a:t>
            </a:r>
          </a:p>
          <a:p>
            <a:pPr marL="342900" indent="-342900"/>
            <a:r>
              <a:rPr lang="en-US" sz="1200" dirty="0"/>
              <a:t>$11K Other Financing Uses</a:t>
            </a:r>
          </a:p>
          <a:p>
            <a:pPr marL="0" indent="0">
              <a:spcAft>
                <a:spcPts val="1000"/>
              </a:spcAft>
              <a:buFont typeface="Roboto Condensed Light"/>
              <a:buNone/>
            </a:pPr>
            <a:endParaRPr lang="en-US" dirty="0"/>
          </a:p>
        </p:txBody>
      </p:sp>
      <p:sp>
        <p:nvSpPr>
          <p:cNvPr id="13" name="Google Shape;193;p12">
            <a:extLst>
              <a:ext uri="{FF2B5EF4-FFF2-40B4-BE49-F238E27FC236}">
                <a16:creationId xmlns:a16="http://schemas.microsoft.com/office/drawing/2014/main" id="{609A99AB-3026-4F65-929B-5EDAB403B593}"/>
              </a:ext>
            </a:extLst>
          </p:cNvPr>
          <p:cNvSpPr txBox="1">
            <a:spLocks/>
          </p:cNvSpPr>
          <p:nvPr/>
        </p:nvSpPr>
        <p:spPr>
          <a:xfrm>
            <a:off x="5751488" y="1382204"/>
            <a:ext cx="3396006" cy="19264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buNone/>
            </a:pPr>
            <a:r>
              <a:rPr lang="en-US" sz="1200" b="1" dirty="0"/>
              <a:t>OPERATIONAL AREAS</a:t>
            </a:r>
          </a:p>
          <a:p>
            <a:pPr marL="171450" indent="-171450"/>
            <a:r>
              <a:rPr lang="en-US" sz="1200" dirty="0"/>
              <a:t>Elected Official Offices</a:t>
            </a:r>
          </a:p>
          <a:p>
            <a:pPr marL="171450" indent="-171450"/>
            <a:r>
              <a:rPr lang="en-US" sz="1200" dirty="0"/>
              <a:t>Office of Research &amp; Policy Analysis</a:t>
            </a:r>
          </a:p>
          <a:p>
            <a:pPr marL="171450" indent="-171450"/>
            <a:r>
              <a:rPr lang="en-US" sz="1200" dirty="0"/>
              <a:t>Office of Communications</a:t>
            </a:r>
          </a:p>
          <a:p>
            <a:pPr marL="171450" indent="-171450"/>
            <a:r>
              <a:rPr lang="en-US" sz="1200" dirty="0"/>
              <a:t>Administration &amp; IT</a:t>
            </a:r>
          </a:p>
          <a:p>
            <a:pPr marL="171450" indent="-171450"/>
            <a:r>
              <a:rPr lang="en-US" sz="1200" dirty="0"/>
              <a:t>Office of the Municipal Clerk</a:t>
            </a:r>
            <a:endParaRPr lang="en-US" sz="1200" b="1" dirty="0"/>
          </a:p>
          <a:p>
            <a:pPr marL="76200" indent="0">
              <a:buNone/>
            </a:pPr>
            <a:endParaRPr lang="en-US" sz="1200" i="1" dirty="0"/>
          </a:p>
          <a:p>
            <a:pPr marL="0" indent="0" algn="just">
              <a:buClr>
                <a:schemeClr val="dk1"/>
              </a:buClr>
              <a:buSzPts val="1100"/>
              <a:buFont typeface="Roboto Condensed Light"/>
              <a:buNone/>
            </a:pPr>
            <a:endParaRPr lang="en-US" sz="1200" i="1" dirty="0"/>
          </a:p>
          <a:p>
            <a:pPr marL="0" indent="0" algn="just">
              <a:buClr>
                <a:schemeClr val="dk1"/>
              </a:buClr>
              <a:buSzPts val="1100"/>
              <a:buFont typeface="Roboto Condensed Light"/>
              <a:buNone/>
            </a:pPr>
            <a:endParaRPr lang="en-US" sz="1200" dirty="0"/>
          </a:p>
          <a:p>
            <a:pPr marL="0" indent="0">
              <a:spcAft>
                <a:spcPts val="1000"/>
              </a:spcAft>
              <a:buFont typeface="Roboto Condensed Light"/>
              <a:buNone/>
            </a:pPr>
            <a:endParaRPr lang="en-US" dirty="0"/>
          </a:p>
        </p:txBody>
      </p:sp>
    </p:spTree>
    <p:extLst>
      <p:ext uri="{BB962C8B-B14F-4D97-AF65-F5344CB8AC3E}">
        <p14:creationId xmlns:p14="http://schemas.microsoft.com/office/powerpoint/2010/main" val="265137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building&#10;&#10;Description generated with high confidence">
            <a:extLst>
              <a:ext uri="{FF2B5EF4-FFF2-40B4-BE49-F238E27FC236}">
                <a16:creationId xmlns:a16="http://schemas.microsoft.com/office/drawing/2014/main" id="{7017307D-FC53-421C-8C30-FA1E29AB52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8862" y="93518"/>
            <a:ext cx="8697711" cy="4985949"/>
          </a:xfrm>
          <a:prstGeom prst="rect">
            <a:avLst/>
          </a:prstGeom>
        </p:spPr>
      </p:pic>
      <p:sp>
        <p:nvSpPr>
          <p:cNvPr id="7" name="Rectangle 6">
            <a:extLst>
              <a:ext uri="{FF2B5EF4-FFF2-40B4-BE49-F238E27FC236}">
                <a16:creationId xmlns:a16="http://schemas.microsoft.com/office/drawing/2014/main" id="{96157233-8C34-4102-9D6B-228B0A8EC782}"/>
              </a:ext>
            </a:extLst>
          </p:cNvPr>
          <p:cNvSpPr/>
          <p:nvPr/>
        </p:nvSpPr>
        <p:spPr>
          <a:xfrm>
            <a:off x="837816" y="2826327"/>
            <a:ext cx="7516476" cy="1408933"/>
          </a:xfrm>
          <a:prstGeom prst="rect">
            <a:avLst/>
          </a:prstGeom>
          <a:solidFill>
            <a:schemeClr val="accent1">
              <a:lumMod val="50000"/>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900" kern="1200"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8A31F191-8F2A-46C5-BD5A-878876C37CD1}"/>
              </a:ext>
            </a:extLst>
          </p:cNvPr>
          <p:cNvSpPr txBox="1"/>
          <p:nvPr/>
        </p:nvSpPr>
        <p:spPr>
          <a:xfrm>
            <a:off x="1327909" y="2961431"/>
            <a:ext cx="6803351" cy="1093889"/>
          </a:xfrm>
          <a:prstGeom prst="rect">
            <a:avLst/>
          </a:prstGeom>
          <a:noFill/>
        </p:spPr>
        <p:txBody>
          <a:bodyPr wrap="square" rtlCol="0">
            <a:spAutoFit/>
          </a:bodyPr>
          <a:lstStyle/>
          <a:p>
            <a:pPr algn="ctr" defTabSz="685800">
              <a:buClrTx/>
            </a:pPr>
            <a:r>
              <a:rPr lang="en-US" sz="1800" b="1" kern="1200" dirty="0">
                <a:solidFill>
                  <a:prstClr val="white"/>
                </a:solidFill>
                <a:latin typeface="Cambria" panose="02040503050406030204" pitchFamily="18" charset="0"/>
                <a:ea typeface="Cambria" panose="02040503050406030204" pitchFamily="18" charset="0"/>
                <a:cs typeface="+mn-cs"/>
              </a:rPr>
              <a:t>City Council</a:t>
            </a:r>
          </a:p>
          <a:p>
            <a:pPr algn="ctr" defTabSz="685800">
              <a:buClrTx/>
            </a:pPr>
            <a:r>
              <a:rPr lang="en-US" sz="1800" b="1" kern="1200" dirty="0">
                <a:solidFill>
                  <a:prstClr val="white"/>
                </a:solidFill>
                <a:latin typeface="Cambria" panose="02040503050406030204" pitchFamily="18" charset="0"/>
                <a:ea typeface="Cambria" panose="02040503050406030204" pitchFamily="18" charset="0"/>
                <a:cs typeface="+mn-cs"/>
              </a:rPr>
              <a:t>Budget Hearing | June 2, 2020</a:t>
            </a:r>
          </a:p>
          <a:p>
            <a:pPr algn="ctr" defTabSz="685800">
              <a:spcAft>
                <a:spcPts val="675"/>
              </a:spcAft>
              <a:buClrTx/>
            </a:pPr>
            <a:r>
              <a:rPr lang="en-US" sz="1125" i="1" kern="1200" dirty="0">
                <a:solidFill>
                  <a:prstClr val="white"/>
                </a:solidFill>
                <a:latin typeface="Calibri" panose="020F0502020204030204"/>
                <a:ea typeface="Arial" charset="0"/>
                <a:cs typeface="+mn-cs"/>
              </a:rPr>
              <a:t> </a:t>
            </a:r>
            <a:endParaRPr lang="en-US" sz="1125" kern="1200" dirty="0">
              <a:solidFill>
                <a:prstClr val="white"/>
              </a:solidFill>
              <a:latin typeface="Calibri" panose="020F0502020204030204"/>
              <a:ea typeface="Arial" charset="0"/>
              <a:cs typeface="+mn-cs"/>
            </a:endParaRPr>
          </a:p>
          <a:p>
            <a:pPr algn="ctr" defTabSz="685800">
              <a:buClrTx/>
            </a:pPr>
            <a:r>
              <a:rPr lang="en-US" sz="1200" b="1" kern="1200" dirty="0">
                <a:solidFill>
                  <a:prstClr val="white"/>
                </a:solidFill>
                <a:latin typeface="Cambria" panose="02040503050406030204" pitchFamily="18" charset="0"/>
                <a:ea typeface="Cambria" panose="02040503050406030204" pitchFamily="18" charset="0"/>
                <a:cs typeface="+mn-cs"/>
              </a:rPr>
              <a:t>Foris Webb, III, Municipal Clerk | Vanessa Waldon, Deputy Municipal Clerk</a:t>
            </a:r>
          </a:p>
        </p:txBody>
      </p:sp>
      <p:pic>
        <p:nvPicPr>
          <p:cNvPr id="8" name="Picture 7">
            <a:extLst>
              <a:ext uri="{FF2B5EF4-FFF2-40B4-BE49-F238E27FC236}">
                <a16:creationId xmlns:a16="http://schemas.microsoft.com/office/drawing/2014/main" id="{9341E52A-C23A-4E43-BD75-E42849D5AAB6}"/>
              </a:ext>
            </a:extLst>
          </p:cNvPr>
          <p:cNvPicPr>
            <a:picLocks noChangeAspect="1"/>
          </p:cNvPicPr>
          <p:nvPr/>
        </p:nvPicPr>
        <p:blipFill>
          <a:blip r:embed="rId5"/>
          <a:stretch>
            <a:fillRect/>
          </a:stretch>
        </p:blipFill>
        <p:spPr>
          <a:xfrm>
            <a:off x="1104877" y="2961431"/>
            <a:ext cx="887402" cy="898357"/>
          </a:xfrm>
          <a:prstGeom prst="rect">
            <a:avLst/>
          </a:prstGeom>
        </p:spPr>
      </p:pic>
    </p:spTree>
    <p:extLst>
      <p:ext uri="{BB962C8B-B14F-4D97-AF65-F5344CB8AC3E}">
        <p14:creationId xmlns:p14="http://schemas.microsoft.com/office/powerpoint/2010/main" val="376349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6C943-417B-4B9A-A55D-C47070C38C92}"/>
              </a:ext>
            </a:extLst>
          </p:cNvPr>
          <p:cNvSpPr txBox="1"/>
          <p:nvPr/>
        </p:nvSpPr>
        <p:spPr>
          <a:xfrm>
            <a:off x="187036" y="285750"/>
            <a:ext cx="4750049" cy="3955454"/>
          </a:xfrm>
          <a:prstGeom prst="rect">
            <a:avLst/>
          </a:prstGeom>
        </p:spPr>
        <p:txBody>
          <a:bodyPr vert="horz" lIns="68580" tIns="34290" rIns="68580" bIns="34290" rtlCol="0" anchor="t">
            <a:noAutofit/>
          </a:bodyPr>
          <a:lstStyle/>
          <a:p>
            <a:pPr algn="just" defTabSz="685800">
              <a:lnSpc>
                <a:spcPct val="90000"/>
              </a:lnSpc>
              <a:spcAft>
                <a:spcPts val="450"/>
              </a:spcAft>
              <a:buClrTx/>
            </a:pPr>
            <a:r>
              <a:rPr lang="en-US" sz="1200" b="1" kern="1200" dirty="0">
                <a:solidFill>
                  <a:prstClr val="white"/>
                </a:solidFill>
                <a:latin typeface="Cambria" panose="02040503050406030204" pitchFamily="18" charset="0"/>
                <a:ea typeface="Cambria" panose="02040503050406030204" pitchFamily="18" charset="0"/>
                <a:cs typeface="+mn-cs"/>
              </a:rPr>
              <a:t>The Office of the Municipal Clerk (OMC) </a:t>
            </a:r>
            <a:r>
              <a:rPr lang="en-US" sz="1050" kern="1200" dirty="0">
                <a:solidFill>
                  <a:prstClr val="white"/>
                </a:solidFill>
                <a:latin typeface="Cambria" panose="02040503050406030204" pitchFamily="18" charset="0"/>
                <a:ea typeface="Cambria" panose="02040503050406030204" pitchFamily="18" charset="0"/>
                <a:cs typeface="+mn-cs"/>
              </a:rPr>
              <a:t>or as it is more commonly referred - “the Clerk’s Office” - is the City of Atlanta’s central repository for information regarding all legislative actions of the governing authority. The Municipal Clerk serves as designated custodian and administrator of the City Council’s legislative actions. As custodian of the City’s legislative record, the Municipal Clerk codifies and maintains the City of Atlanta Charter and Code of Ordinances. The Charter and Code contain all laws of the City of Atlanta. The Municipal Clerk is statutorily the custodian of the Official Seal of the City and attest the Mayor’s signature and affix the seal to City contracts and intergovernmental agreements. Additionally, the Mayor’s Executive and Administrative Orders are recorded in the Clerk’s Office. All City Boards, Commissions, Authorities, (BACE) are maintained by OMC as well.</a:t>
            </a:r>
          </a:p>
          <a:p>
            <a:pPr algn="just" defTabSz="685800">
              <a:lnSpc>
                <a:spcPct val="90000"/>
              </a:lnSpc>
              <a:spcAft>
                <a:spcPts val="450"/>
              </a:spcAft>
              <a:buClrTx/>
            </a:pPr>
            <a:endParaRPr lang="en-US" sz="1050" kern="1200" dirty="0">
              <a:solidFill>
                <a:prstClr val="white"/>
              </a:solidFill>
              <a:latin typeface="Cambria" panose="02040503050406030204" pitchFamily="18" charset="0"/>
              <a:ea typeface="Cambria" panose="02040503050406030204" pitchFamily="18" charset="0"/>
              <a:cs typeface="+mn-cs"/>
            </a:endParaRPr>
          </a:p>
          <a:p>
            <a:pPr algn="just" defTabSz="685800">
              <a:lnSpc>
                <a:spcPct val="90000"/>
              </a:lnSpc>
              <a:spcAft>
                <a:spcPts val="450"/>
              </a:spcAft>
              <a:buClrTx/>
            </a:pPr>
            <a:r>
              <a:rPr lang="en-US" sz="1050" kern="1200" dirty="0">
                <a:solidFill>
                  <a:prstClr val="white"/>
                </a:solidFill>
                <a:latin typeface="Cambria" panose="02040503050406030204" pitchFamily="18" charset="0"/>
                <a:ea typeface="Cambria" panose="02040503050406030204" pitchFamily="18" charset="0"/>
                <a:cs typeface="+mn-cs"/>
              </a:rPr>
              <a:t>The Municipal Clerk also serves as the City’s Election Superintendent and administers election related matters such as ballot referendums, candidate qualifying, challenge hearing proceedings and recalls. Atlanta’s certified election results are filed in the Clerk’s Office. The Municipal Clerk serves as compliance officer regarding State Ethics mandated financial and campaign disclosure filings by candidates and elected office holders. Additionally, building permit affidavits are filed in the Clerk’s Office.</a:t>
            </a:r>
          </a:p>
          <a:p>
            <a:pPr algn="just" defTabSz="685800">
              <a:lnSpc>
                <a:spcPct val="90000"/>
              </a:lnSpc>
              <a:spcAft>
                <a:spcPts val="450"/>
              </a:spcAft>
              <a:buClrTx/>
            </a:pPr>
            <a:endParaRPr lang="en-US" sz="1050" kern="1200" dirty="0">
              <a:solidFill>
                <a:prstClr val="white"/>
              </a:solidFill>
              <a:latin typeface="Cambria" panose="02040503050406030204" pitchFamily="18" charset="0"/>
              <a:ea typeface="Cambria" panose="02040503050406030204" pitchFamily="18" charset="0"/>
              <a:cs typeface="+mn-cs"/>
            </a:endParaRPr>
          </a:p>
          <a:p>
            <a:pPr algn="just" defTabSz="685800">
              <a:lnSpc>
                <a:spcPct val="90000"/>
              </a:lnSpc>
              <a:spcAft>
                <a:spcPts val="450"/>
              </a:spcAft>
              <a:buClrTx/>
            </a:pPr>
            <a:r>
              <a:rPr lang="en-US" sz="1050" kern="1200" dirty="0">
                <a:solidFill>
                  <a:prstClr val="white"/>
                </a:solidFill>
                <a:latin typeface="Cambria" panose="02040503050406030204" pitchFamily="18" charset="0"/>
                <a:ea typeface="Cambria" panose="02040503050406030204" pitchFamily="18" charset="0"/>
                <a:cs typeface="+mn-cs"/>
              </a:rPr>
              <a:t>The Clerk’s Office routinely researches and responds to request for information from Atlanta citizens, the worldwide public, elected officials, employees of the City of Atlanta as well as requests from other local, state, national and international governments. The common denominator is that each requestor whether in-person, by mail, phone or e-mail is always engaged by a friendly, capable, willing and available OMC staff person who will assist in all research efforts. It is the objective of the Office of Municipal Clerk to serve in a personal welcoming manner reflective of our city and exceed one’s expectation.</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pic>
        <p:nvPicPr>
          <p:cNvPr id="6" name="Picture 5" descr="A close up of a sign&#10;&#10;Description generated with very high confidence">
            <a:extLst>
              <a:ext uri="{FF2B5EF4-FFF2-40B4-BE49-F238E27FC236}">
                <a16:creationId xmlns:a16="http://schemas.microsoft.com/office/drawing/2014/main" id="{9975B1A8-EFC0-4692-A975-F3B594460EAB}"/>
              </a:ext>
            </a:extLst>
          </p:cNvPr>
          <p:cNvPicPr>
            <a:picLocks noChangeAspect="1"/>
          </p:cNvPicPr>
          <p:nvPr/>
        </p:nvPicPr>
        <p:blipFill rotWithShape="1">
          <a:blip r:embed="rId2">
            <a:extLst>
              <a:ext uri="{28A0092B-C50C-407E-A947-70E740481C1C}">
                <a14:useLocalDpi xmlns:a14="http://schemas.microsoft.com/office/drawing/2010/main" val="0"/>
              </a:ext>
            </a:extLst>
          </a:blip>
          <a:srcRect l="718" r="1334" b="-2"/>
          <a:stretch/>
        </p:blipFill>
        <p:spPr>
          <a:xfrm>
            <a:off x="5457825" y="-2"/>
            <a:ext cx="3686175" cy="383051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Footer Placeholder 2">
            <a:extLst>
              <a:ext uri="{FF2B5EF4-FFF2-40B4-BE49-F238E27FC236}">
                <a16:creationId xmlns:a16="http://schemas.microsoft.com/office/drawing/2014/main" id="{0F4DC991-73B6-4D25-B7D6-2D98BA710F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327113-D30E-4A56-8756-5347725514A8}"/>
              </a:ext>
            </a:extLst>
          </p:cNvPr>
          <p:cNvSpPr>
            <a:spLocks noGrp="1"/>
          </p:cNvSpPr>
          <p:nvPr>
            <p:ph type="sldNum" sz="quarter" idx="12"/>
          </p:nvPr>
        </p:nvSpPr>
        <p:spPr/>
        <p:txBody>
          <a:bodyPr/>
          <a:lstStyle/>
          <a:p>
            <a:fld id="{12DAA2F6-E4C8-445D-8356-66BF9E3D2C8B}" type="slidenum">
              <a:rPr lang="en-US" smtClean="0"/>
              <a:t>8</a:t>
            </a:fld>
            <a:endParaRPr lang="en-US" dirty="0"/>
          </a:p>
        </p:txBody>
      </p:sp>
    </p:spTree>
    <p:extLst>
      <p:ext uri="{BB962C8B-B14F-4D97-AF65-F5344CB8AC3E}">
        <p14:creationId xmlns:p14="http://schemas.microsoft.com/office/powerpoint/2010/main" val="158299582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999" cy="16047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8" name="Rectangle 13">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04771"/>
            <a:ext cx="9144000" cy="10972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D9741B8-724F-4153-B904-5C1909BF9654}"/>
              </a:ext>
            </a:extLst>
          </p:cNvPr>
          <p:cNvSpPr>
            <a:spLocks noGrp="1"/>
          </p:cNvSpPr>
          <p:nvPr>
            <p:ph type="title"/>
          </p:nvPr>
        </p:nvSpPr>
        <p:spPr>
          <a:xfrm>
            <a:off x="377576" y="300034"/>
            <a:ext cx="8376007" cy="747032"/>
          </a:xfrm>
        </p:spPr>
        <p:txBody>
          <a:bodyPr anchor="b">
            <a:normAutofit fontScale="90000"/>
          </a:bodyPr>
          <a:lstStyle/>
          <a:p>
            <a:r>
              <a:rPr lang="en-US" sz="3600" dirty="0">
                <a:solidFill>
                  <a:schemeClr val="bg1"/>
                </a:solidFill>
                <a:latin typeface="Abadi" panose="020B0604020104020204" pitchFamily="34" charset="0"/>
              </a:rPr>
              <a:t>Office of the Municipal Clerk FY20 Highlights</a:t>
            </a:r>
          </a:p>
        </p:txBody>
      </p:sp>
      <p:graphicFrame>
        <p:nvGraphicFramePr>
          <p:cNvPr id="5" name="Content Placeholder 2">
            <a:extLst>
              <a:ext uri="{FF2B5EF4-FFF2-40B4-BE49-F238E27FC236}">
                <a16:creationId xmlns:a16="http://schemas.microsoft.com/office/drawing/2014/main" id="{4F7B4C63-A9EA-4E7F-9E88-E9A6D89CA915}"/>
              </a:ext>
            </a:extLst>
          </p:cNvPr>
          <p:cNvGraphicFramePr>
            <a:graphicFrameLocks noGrp="1"/>
          </p:cNvGraphicFramePr>
          <p:nvPr>
            <p:ph idx="1"/>
          </p:nvPr>
        </p:nvGraphicFramePr>
        <p:xfrm>
          <a:off x="514350" y="2046685"/>
          <a:ext cx="8122444" cy="2796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D254B2A-C1FE-4C1E-87EB-473D967C5A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9B9805-7B17-4603-BDDA-F57F737B05B9}"/>
              </a:ext>
            </a:extLst>
          </p:cNvPr>
          <p:cNvSpPr>
            <a:spLocks noGrp="1"/>
          </p:cNvSpPr>
          <p:nvPr>
            <p:ph type="sldNum" sz="quarter" idx="12"/>
          </p:nvPr>
        </p:nvSpPr>
        <p:spPr/>
        <p:txBody>
          <a:bodyPr/>
          <a:lstStyle/>
          <a:p>
            <a:fld id="{12DAA2F6-E4C8-445D-8356-66BF9E3D2C8B}" type="slidenum">
              <a:rPr lang="en-US" smtClean="0"/>
              <a:t>9</a:t>
            </a:fld>
            <a:endParaRPr lang="en-US" dirty="0"/>
          </a:p>
        </p:txBody>
      </p:sp>
    </p:spTree>
    <p:extLst>
      <p:ext uri="{BB962C8B-B14F-4D97-AF65-F5344CB8AC3E}">
        <p14:creationId xmlns:p14="http://schemas.microsoft.com/office/powerpoint/2010/main" val="13207951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F3F3F3"/>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199582686D34DB5D16A59CE462AE5" ma:contentTypeVersion="7" ma:contentTypeDescription="Create a new document." ma:contentTypeScope="" ma:versionID="a2f9995258a87e59b4055723a7e4f2ed">
  <xsd:schema xmlns:xsd="http://www.w3.org/2001/XMLSchema" xmlns:xs="http://www.w3.org/2001/XMLSchema" xmlns:p="http://schemas.microsoft.com/office/2006/metadata/properties" xmlns:ns3="c7bfe609-edc5-4bb7-ac00-31f96c36bffc" targetNamespace="http://schemas.microsoft.com/office/2006/metadata/properties" ma:root="true" ma:fieldsID="5644784b621efff4cab57cc991e3833a" ns3:_="">
    <xsd:import namespace="c7bfe609-edc5-4bb7-ac00-31f96c36bf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fe609-edc5-4bb7-ac00-31f96c36bf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92F456-E063-4DA0-81E9-7EDC96942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fe609-edc5-4bb7-ac00-31f96c36b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41001F-A6E3-48FF-BB35-E09BE9FD206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36EDEC-CA6C-4E66-98A5-B3C2F14DF9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8766</TotalTime>
  <Words>774</Words>
  <Application>Microsoft Office PowerPoint</Application>
  <PresentationFormat>On-screen Show (16:9)</PresentationFormat>
  <Paragraphs>210</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 Light</vt:lpstr>
      <vt:lpstr>Abadi</vt:lpstr>
      <vt:lpstr>Roboto Condensed Light</vt:lpstr>
      <vt:lpstr>Arvo</vt:lpstr>
      <vt:lpstr>Cambria</vt:lpstr>
      <vt:lpstr>Roboto Condensed</vt:lpstr>
      <vt:lpstr>Calibri</vt:lpstr>
      <vt:lpstr>Salerio template</vt:lpstr>
      <vt:lpstr>Office Theme</vt:lpstr>
      <vt:lpstr>ATLANTA CITY COUNCIL FY21 BUDGET PRESENTATION</vt:lpstr>
      <vt:lpstr>RESEARCH AND POLICY ANALYSIS FISCAL YEAR 2020</vt:lpstr>
      <vt:lpstr>COMMUNICATIONS FISCAL YEAR 2020</vt:lpstr>
      <vt:lpstr>ADMINISTRATIVE STAFF FISCAL YEAR 2020</vt:lpstr>
      <vt:lpstr>INTERGRATED TECHNOLOGY FISCAL YEAR 2020</vt:lpstr>
      <vt:lpstr>FY21 PROPOSED OPERATING BUDGET $11,995,344 </vt:lpstr>
      <vt:lpstr>PowerPoint Presentation</vt:lpstr>
      <vt:lpstr>PowerPoint Presentation</vt:lpstr>
      <vt:lpstr>Office of the Municipal Clerk FY20 Highlights</vt:lpstr>
      <vt:lpstr>Office of the Municipal Clerk FY20 Highlights</vt:lpstr>
      <vt:lpstr>Office of the Municipal Clerk FY20  Full Council Meeting Legislative Impact</vt:lpstr>
      <vt:lpstr>ATLANTA CITY COUNCIL  FY21 BUDGET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ATLANTA CITY COUNCIL EMERGENCY OPERATING PROCEDURES</dc:title>
  <dc:creator>Lewis, Zena O</dc:creator>
  <cp:lastModifiedBy>Kempson-Wright, Santana</cp:lastModifiedBy>
  <cp:revision>60</cp:revision>
  <cp:lastPrinted>2020-03-05T21:23:48Z</cp:lastPrinted>
  <dcterms:modified xsi:type="dcterms:W3CDTF">2020-06-02T16:45:19Z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0x010100F8C199582686D34DB5D16A59CE462AE5</vt:lpwstr>
  </property>
</Properties>
</file>