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0" r:id="rId4"/>
  </p:sldMasterIdLst>
  <p:notesMasterIdLst>
    <p:notesMasterId r:id="rId13"/>
  </p:notesMasterIdLst>
  <p:handoutMasterIdLst>
    <p:handoutMasterId r:id="rId14"/>
  </p:handoutMasterIdLst>
  <p:sldIdLst>
    <p:sldId id="327" r:id="rId5"/>
    <p:sldId id="341" r:id="rId6"/>
    <p:sldId id="343" r:id="rId7"/>
    <p:sldId id="332" r:id="rId8"/>
    <p:sldId id="333" r:id="rId9"/>
    <p:sldId id="334" r:id="rId10"/>
    <p:sldId id="335" r:id="rId11"/>
    <p:sldId id="342" r:id="rId12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A61E0003-B6DF-408E-912B-96167635D6FD}">
          <p14:sldIdLst>
            <p14:sldId id="327"/>
            <p14:sldId id="341"/>
            <p14:sldId id="343"/>
            <p14:sldId id="332"/>
            <p14:sldId id="333"/>
            <p14:sldId id="334"/>
            <p14:sldId id="335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1909">
          <p15:clr>
            <a:srgbClr val="A4A3A4"/>
          </p15:clr>
        </p15:guide>
        <p15:guide id="3" orient="horz" pos="3481">
          <p15:clr>
            <a:srgbClr val="A4A3A4"/>
          </p15:clr>
        </p15:guide>
        <p15:guide id="4" orient="horz" pos="3693">
          <p15:clr>
            <a:srgbClr val="A4A3A4"/>
          </p15:clr>
        </p15:guide>
        <p15:guide id="5" orient="horz" pos="279">
          <p15:clr>
            <a:srgbClr val="A4A3A4"/>
          </p15:clr>
        </p15:guide>
        <p15:guide id="6" pos="424">
          <p15:clr>
            <a:srgbClr val="A4A3A4"/>
          </p15:clr>
        </p15:guide>
        <p15:guide id="7" pos="4759">
          <p15:clr>
            <a:srgbClr val="A4A3A4"/>
          </p15:clr>
        </p15:guide>
        <p15:guide id="8" pos="347">
          <p15:clr>
            <a:srgbClr val="A4A3A4"/>
          </p15:clr>
        </p15:guide>
        <p15:guide id="9" pos="340">
          <p15:clr>
            <a:srgbClr val="A4A3A4"/>
          </p15:clr>
        </p15:guide>
        <p15:guide id="10" pos="32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oyd, Kathy" initials="LK" lastIdx="1" clrIdx="0">
    <p:extLst>
      <p:ext uri="{19B8F6BF-5375-455C-9EA6-DF929625EA0E}">
        <p15:presenceInfo xmlns:p15="http://schemas.microsoft.com/office/powerpoint/2012/main" userId="S-1-5-21-1998280219-2088136258-456279356-148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2458A"/>
    <a:srgbClr val="333399"/>
    <a:srgbClr val="003399"/>
    <a:srgbClr val="6BA42C"/>
    <a:srgbClr val="3276C8"/>
    <a:srgbClr val="83AEE1"/>
    <a:srgbClr val="FFFF99"/>
    <a:srgbClr val="94D32D"/>
    <a:srgbClr val="BEE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3817" autoAdjust="0"/>
  </p:normalViewPr>
  <p:slideViewPr>
    <p:cSldViewPr snapToGrid="0">
      <p:cViewPr varScale="1">
        <p:scale>
          <a:sx n="114" d="100"/>
          <a:sy n="114" d="100"/>
        </p:scale>
        <p:origin x="1500" y="102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7"/>
        <p:guide pos="340"/>
        <p:guide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399D0E-40DF-453A-B495-945FED796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6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21188"/>
            <a:ext cx="5613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39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34" tIns="46816" rIns="93634" bIns="46816" numCol="1" anchor="b" anchorCtr="0" compatLnSpc="1">
            <a:prstTxWarp prst="textNoShape">
              <a:avLst/>
            </a:prstTxWarp>
          </a:bodyPr>
          <a:lstStyle>
            <a:lvl1pPr algn="r" defTabSz="937000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B8297E-02D4-4F10-B1BC-7C29DC59B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73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588" indent="-22860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1788" indent="-22860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8988" indent="-228600" defTabSz="935038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61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33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05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7788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0DE5065-48CA-4276-B298-AE473FF030B9}" type="slidenum">
              <a:rPr lang="en-US" altLang="en-US" sz="1200" b="0">
                <a:solidFill>
                  <a:prstClr val="black"/>
                </a:solidFill>
              </a:rPr>
              <a:pPr/>
              <a:t>1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8297E-02D4-4F10-B1BC-7C29DC59B1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1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prstClr val="black"/>
              </a:solidFill>
            </a:endParaRPr>
          </a:p>
        </p:txBody>
      </p:sp>
      <p:pic>
        <p:nvPicPr>
          <p:cNvPr id="5" name="Picture 21" descr="Atlanta Se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776288"/>
            <a:ext cx="1568450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45591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8750300" y="6450013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4987DA2A-8B39-4DEE-9923-4BF83E4DF522}" type="slidenum">
              <a:rPr lang="en-US" altLang="en-US" sz="900" b="0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sz="900" b="0" dirty="0">
              <a:solidFill>
                <a:srgbClr val="1F497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4244"/>
            <a:ext cx="7391400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1978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08100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1112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8412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08100" y="152400"/>
            <a:ext cx="7378700" cy="96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81714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165100"/>
            <a:ext cx="7378700" cy="952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46088" y="1346200"/>
            <a:ext cx="8229600" cy="457517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15648959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65100"/>
            <a:ext cx="7366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0"/>
            <a:ext cx="82296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450013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0B922DA4-8763-4C35-9E00-27B2367AD807}" type="slidenum">
              <a:rPr lang="en-US" altLang="en-US" sz="900" b="0" smtClean="0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sz="900" b="0" dirty="0">
              <a:solidFill>
                <a:srgbClr val="1F497D"/>
              </a:solidFill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0" name="Picture 21" descr="Atlanta Seal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47625"/>
            <a:ext cx="11557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8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</p:sldLayoutIdLst>
  <p:transition spd="med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Blip>
          <a:blip r:embed="rId10"/>
        </a:buBlip>
        <a:defRPr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0010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Blip>
          <a:blip r:embed="rId11"/>
        </a:buBlip>
        <a:defRPr sz="1600">
          <a:solidFill>
            <a:schemeClr val="tx1"/>
          </a:solidFill>
          <a:latin typeface="Calibri" pitchFamily="34" charset="0"/>
        </a:defRPr>
      </a:lvl2pPr>
      <a:lvl3pPr marL="1092200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Calibri" pitchFamily="34" charset="0"/>
        </a:defRPr>
      </a:lvl3pPr>
      <a:lvl4pPr marL="1435100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Calibri" pitchFamily="34" charset="0"/>
        </a:defRPr>
      </a:lvl4pPr>
      <a:lvl5pPr marL="1778000" indent="-1397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2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2"/>
          <p:cNvSpPr>
            <a:spLocks noGrp="1" noChangeArrowheads="1"/>
          </p:cNvSpPr>
          <p:nvPr>
            <p:ph type="body" sz="quarter" idx="10"/>
          </p:nvPr>
        </p:nvSpPr>
        <p:spPr>
          <a:xfrm>
            <a:off x="890650" y="2576945"/>
            <a:ext cx="7386452" cy="2327564"/>
          </a:xfrm>
        </p:spPr>
        <p:txBody>
          <a:bodyPr/>
          <a:lstStyle/>
          <a:p>
            <a:r>
              <a:rPr lang="en-US" altLang="en-US" b="1" dirty="0">
                <a:latin typeface="Arial Black" pitchFamily="34" charset="0"/>
              </a:rPr>
              <a:t>City of Atlanta </a:t>
            </a:r>
          </a:p>
          <a:p>
            <a:endParaRPr lang="en-US" altLang="en-US" sz="800" dirty="0">
              <a:latin typeface="Arial" charset="0"/>
              <a:cs typeface="Arial" charset="0"/>
            </a:endParaRPr>
          </a:p>
          <a:p>
            <a:endParaRPr lang="en-US" altLang="en-US" sz="800" dirty="0">
              <a:latin typeface="Arial" charset="0"/>
              <a:cs typeface="Arial" charset="0"/>
            </a:endParaRPr>
          </a:p>
          <a:p>
            <a:r>
              <a:rPr lang="en-US" sz="2000" b="1" dirty="0"/>
              <a:t>COVID-19 Funds Report</a:t>
            </a:r>
            <a:endParaRPr lang="en-US" sz="2000" dirty="0"/>
          </a:p>
          <a:p>
            <a:r>
              <a:rPr lang="en-US" sz="2000" b="1" dirty="0"/>
              <a:t> </a:t>
            </a:r>
            <a:endParaRPr lang="en-US" sz="2000" dirty="0"/>
          </a:p>
          <a:p>
            <a:endParaRPr lang="en-US" altLang="en-US" sz="800" dirty="0">
              <a:latin typeface="Arial" charset="0"/>
              <a:cs typeface="Arial" charset="0"/>
            </a:endParaRPr>
          </a:p>
          <a:p>
            <a:r>
              <a:rPr lang="en-US" altLang="en-US" sz="8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099" name="Text Placeholder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246063" y="4787900"/>
            <a:ext cx="8678862" cy="1876425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en-US" b="1" dirty="0">
                <a:latin typeface="+mn-lt"/>
              </a:rPr>
              <a:t>Department of Finance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b="1" dirty="0">
                <a:latin typeface="+mn-lt"/>
              </a:rPr>
              <a:t>May 27, 2020</a:t>
            </a:r>
          </a:p>
          <a:p>
            <a:pPr>
              <a:spcBef>
                <a:spcPts val="600"/>
              </a:spcBef>
              <a:defRPr/>
            </a:pPr>
            <a:endParaRPr lang="en-US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514514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F0BF-CDE4-4F4B-940C-F1638F1EB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Reporting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1E617-0A31-44FC-944E-37C6A01BE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2438280"/>
            <a:ext cx="8229600" cy="3939659"/>
          </a:xfrm>
        </p:spPr>
        <p:txBody>
          <a:bodyPr/>
          <a:lstStyle/>
          <a:p>
            <a:r>
              <a:rPr lang="en-US" b="1" dirty="0"/>
              <a:t>20-R-3773</a:t>
            </a:r>
            <a:r>
              <a:rPr lang="en-US" dirty="0"/>
              <a:t> requires the “Chief Financial Officer provide a report on the accounting of all federal and state funds the City of Atlanta has received or will receive to assist with battling the harmful effects of the COVID-19 pandemic.”</a:t>
            </a:r>
          </a:p>
          <a:p>
            <a:endParaRPr lang="en-US" dirty="0"/>
          </a:p>
          <a:p>
            <a:r>
              <a:rPr lang="en-US" b="1" dirty="0"/>
              <a:t>20-R-3774</a:t>
            </a:r>
            <a:r>
              <a:rPr lang="en-US" dirty="0"/>
              <a:t> requires the “Chief Financial Officer to provide the Council President and all members of the City Council an accounting of all funds that will be contributed to non-profit and philanthropic organizations as part of the City’s emergency assistance in response to the COVID-19 pandemic.”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20-R-3787</a:t>
            </a:r>
            <a:r>
              <a:rPr lang="en-US" dirty="0"/>
              <a:t> (not to exceed $5M) and </a:t>
            </a:r>
            <a:r>
              <a:rPr lang="en-US" b="1" dirty="0"/>
              <a:t>20-R-3914</a:t>
            </a:r>
            <a:r>
              <a:rPr lang="en-US" dirty="0"/>
              <a:t> (not to exceed $20k) requires that the “Chief Financial Officer shall submit to the Atlanta City Council and to the Atlanta Ethics Office before the 15th of each month a report listing for the previous month, the details of  ... each </a:t>
            </a:r>
            <a:r>
              <a:rPr lang="en-US" u="sng" dirty="0"/>
              <a:t>donation </a:t>
            </a:r>
            <a:r>
              <a:rPr lang="en-US" dirty="0"/>
              <a:t>. . .”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F00616-6337-4478-8C01-8D33F9CA7C6A}"/>
              </a:ext>
            </a:extLst>
          </p:cNvPr>
          <p:cNvSpPr/>
          <p:nvPr/>
        </p:nvSpPr>
        <p:spPr>
          <a:xfrm>
            <a:off x="548640" y="1268730"/>
            <a:ext cx="82295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/>
              <a:t>The City of Atlanta adopted four pieces of legislation which required the Chief Financial Officer to prepare and submit certain reports in a timely fashion regarding the financial impact of COVID-19.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6848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644F-568E-47E4-9F36-79D39D59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cs typeface="Calibri" panose="020F0502020204030204" pitchFamily="34" charset="0"/>
              </a:rPr>
              <a:t>		Federal Funds</a:t>
            </a:r>
            <a:br>
              <a:rPr lang="en-US" altLang="en-US" b="1" dirty="0">
                <a:cs typeface="Calibri" panose="020F0502020204030204" pitchFamily="34" charset="0"/>
              </a:rPr>
            </a:br>
            <a:r>
              <a:rPr lang="en-US" altLang="en-US" b="1" dirty="0">
                <a:cs typeface="Calibri" panose="020F0502020204030204" pitchFamily="34" charset="0"/>
              </a:rPr>
              <a:t> 		  20-R-3773 *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69D0EA6-E33E-43F2-9E79-384D4BDCC1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641542"/>
              </p:ext>
            </p:extLst>
          </p:nvPr>
        </p:nvGraphicFramePr>
        <p:xfrm>
          <a:off x="708660" y="1996068"/>
          <a:ext cx="7703820" cy="3090282"/>
        </p:xfrm>
        <a:graphic>
          <a:graphicData uri="http://schemas.openxmlformats.org/drawingml/2006/table">
            <a:tbl>
              <a:tblPr/>
              <a:tblGrid>
                <a:gridCol w="3590620">
                  <a:extLst>
                    <a:ext uri="{9D8B030D-6E8A-4147-A177-3AD203B41FA5}">
                      <a16:colId xmlns:a16="http://schemas.microsoft.com/office/drawing/2014/main" val="3514264944"/>
                    </a:ext>
                  </a:extLst>
                </a:gridCol>
                <a:gridCol w="1194817">
                  <a:extLst>
                    <a:ext uri="{9D8B030D-6E8A-4147-A177-3AD203B41FA5}">
                      <a16:colId xmlns:a16="http://schemas.microsoft.com/office/drawing/2014/main" val="2533769678"/>
                    </a:ext>
                  </a:extLst>
                </a:gridCol>
                <a:gridCol w="1569793">
                  <a:extLst>
                    <a:ext uri="{9D8B030D-6E8A-4147-A177-3AD203B41FA5}">
                      <a16:colId xmlns:a16="http://schemas.microsoft.com/office/drawing/2014/main" val="4063268181"/>
                    </a:ext>
                  </a:extLst>
                </a:gridCol>
                <a:gridCol w="1348590">
                  <a:extLst>
                    <a:ext uri="{9D8B030D-6E8A-4147-A177-3AD203B41FA5}">
                      <a16:colId xmlns:a16="http://schemas.microsoft.com/office/drawing/2014/main" val="3734968569"/>
                    </a:ext>
                  </a:extLst>
                </a:gridCol>
              </a:tblGrid>
              <a:tr h="259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175519"/>
                  </a:ext>
                </a:extLst>
              </a:tr>
              <a:tr h="4678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Coronavirus Emergency Supplemental Grant (DOJ)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30-Apr-20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$1,380,000.00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115819"/>
                  </a:ext>
                </a:extLst>
              </a:tr>
              <a:tr h="25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Aviation Administration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Aviation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27-Apr-20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$338,535,265.00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318106"/>
                  </a:ext>
                </a:extLst>
              </a:tr>
              <a:tr h="25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U.S. Department of the Treasury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22-Apr-20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$88,434,611.30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884229"/>
                  </a:ext>
                </a:extLst>
              </a:tr>
              <a:tr h="25989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$428,349,876.30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081096"/>
                  </a:ext>
                </a:extLst>
              </a:tr>
              <a:tr h="249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66622"/>
                  </a:ext>
                </a:extLst>
              </a:tr>
              <a:tr h="249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164338"/>
                  </a:ext>
                </a:extLst>
              </a:tr>
              <a:tr h="249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484509"/>
                  </a:ext>
                </a:extLst>
              </a:tr>
              <a:tr h="249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478868"/>
                  </a:ext>
                </a:extLst>
              </a:tr>
              <a:tr h="249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134961"/>
                  </a:ext>
                </a:extLst>
              </a:tr>
              <a:tr h="3353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As of May 27, 2020, no funds have been spent from federal dollars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71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60754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1646236" y="227013"/>
            <a:ext cx="5829300" cy="952500"/>
          </a:xfrm>
        </p:spPr>
        <p:txBody>
          <a:bodyPr/>
          <a:lstStyle/>
          <a:p>
            <a:pPr algn="ctr"/>
            <a:r>
              <a:rPr lang="en-US" altLang="en-US" sz="2000" b="1" dirty="0">
                <a:cs typeface="Calibri" panose="020F0502020204030204" pitchFamily="34" charset="0"/>
              </a:rPr>
              <a:t>Non-Profit and Philanthropic Organizations</a:t>
            </a:r>
            <a:br>
              <a:rPr lang="en-US" altLang="en-US" sz="2000" b="1" dirty="0">
                <a:cs typeface="Calibri" panose="020F0502020204030204" pitchFamily="34" charset="0"/>
              </a:rPr>
            </a:br>
            <a:r>
              <a:rPr lang="en-US" altLang="en-US" sz="2000" b="1" dirty="0">
                <a:cs typeface="Calibri" panose="020F0502020204030204" pitchFamily="34" charset="0"/>
              </a:rPr>
              <a:t>20-R-3774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1E6214-E559-4661-A1A4-D106348A0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650615"/>
              </p:ext>
            </p:extLst>
          </p:nvPr>
        </p:nvGraphicFramePr>
        <p:xfrm>
          <a:off x="825189" y="2274849"/>
          <a:ext cx="7585385" cy="1297026"/>
        </p:xfrm>
        <a:graphic>
          <a:graphicData uri="http://schemas.openxmlformats.org/drawingml/2006/table">
            <a:tbl>
              <a:tblPr/>
              <a:tblGrid>
                <a:gridCol w="1679886">
                  <a:extLst>
                    <a:ext uri="{9D8B030D-6E8A-4147-A177-3AD203B41FA5}">
                      <a16:colId xmlns:a16="http://schemas.microsoft.com/office/drawing/2014/main" val="2420968619"/>
                    </a:ext>
                  </a:extLst>
                </a:gridCol>
                <a:gridCol w="2807469">
                  <a:extLst>
                    <a:ext uri="{9D8B030D-6E8A-4147-A177-3AD203B41FA5}">
                      <a16:colId xmlns:a16="http://schemas.microsoft.com/office/drawing/2014/main" val="3077592222"/>
                    </a:ext>
                  </a:extLst>
                </a:gridCol>
                <a:gridCol w="1277538">
                  <a:extLst>
                    <a:ext uri="{9D8B030D-6E8A-4147-A177-3AD203B41FA5}">
                      <a16:colId xmlns:a16="http://schemas.microsoft.com/office/drawing/2014/main" val="1851329964"/>
                    </a:ext>
                  </a:extLst>
                </a:gridCol>
                <a:gridCol w="1053969">
                  <a:extLst>
                    <a:ext uri="{9D8B030D-6E8A-4147-A177-3AD203B41FA5}">
                      <a16:colId xmlns:a16="http://schemas.microsoft.com/office/drawing/2014/main" val="1876835360"/>
                    </a:ext>
                  </a:extLst>
                </a:gridCol>
                <a:gridCol w="766523">
                  <a:extLst>
                    <a:ext uri="{9D8B030D-6E8A-4147-A177-3AD203B41FA5}">
                      <a16:colId xmlns:a16="http://schemas.microsoft.com/office/drawing/2014/main" val="3041591413"/>
                    </a:ext>
                  </a:extLst>
                </a:gridCol>
              </a:tblGrid>
              <a:tr h="363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Entity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Allocated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Disbursed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Recipients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689804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</a:t>
                      </a: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Georgia’s Own Foundation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provide financial support to  employees of City of Atlanta Contractors. Each awarded is $2,000.00                            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$1,250,000.00                 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$1,156,000.00  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913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04213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A1D0D-7CB6-44D5-979D-4B3CB2802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767" y="3217860"/>
            <a:ext cx="4095316" cy="273623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97FAF7-8ACB-4ECF-ADDD-454BDBC85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976" y="199842"/>
            <a:ext cx="4550351" cy="272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DB324E-2EFD-42F4-BB43-3F8FA72CB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(Summary)</a:t>
            </a: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EB9FAB-E928-4876-8370-069DAA647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463" y="2001750"/>
            <a:ext cx="5151512" cy="363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24690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56B4C-1551-4C16-8369-590D9DEFA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9" y="5579249"/>
            <a:ext cx="3400238" cy="34950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996E4-354B-4D4E-B1AC-284C9C271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93187"/>
            <a:ext cx="3778043" cy="5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EOC 1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BD72F9-27CF-401D-8D4C-95A83690B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(Detail)</a:t>
            </a: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DC4A073-E2EC-4FA8-835A-04FFCAB45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939460"/>
            <a:ext cx="8677275" cy="297908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015898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C7598FE-0255-4F7A-93FE-300953D6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93791"/>
            <a:ext cx="210883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AC5846A-2703-43BC-B2A9-DCA8590F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6" y="227013"/>
            <a:ext cx="5829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160" tIns="45714" rIns="91429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kern="0" dirty="0">
                <a:cs typeface="Calibri" panose="020F0502020204030204" pitchFamily="34" charset="0"/>
              </a:rPr>
              <a:t>Donations (Detail) </a:t>
            </a:r>
            <a:r>
              <a:rPr lang="en-US" altLang="en-US" sz="2000" kern="0" dirty="0" err="1">
                <a:cs typeface="Calibri" panose="020F0502020204030204" pitchFamily="34" charset="0"/>
              </a:rPr>
              <a:t>con’t</a:t>
            </a:r>
            <a:endParaRPr lang="en-US" altLang="en-US" sz="2000" kern="0" dirty="0">
              <a:cs typeface="Calibri" panose="020F0502020204030204" pitchFamily="34" charset="0"/>
            </a:endParaRPr>
          </a:p>
          <a:p>
            <a:pPr algn="ctr"/>
            <a:r>
              <a:rPr lang="en-US" altLang="en-US" sz="2000" b="1" kern="0" dirty="0">
                <a:cs typeface="Calibri" panose="020F0502020204030204" pitchFamily="34" charset="0"/>
              </a:rPr>
              <a:t>20-R-3787 and 20-R-3914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E241AB-D6F6-426A-9EB4-7055E757D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46292"/>
            <a:ext cx="8353426" cy="494973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8363491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93025" y="5595938"/>
            <a:ext cx="304800" cy="30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28702" y="6784975"/>
            <a:ext cx="551571" cy="33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D9AF41-AE99-4A27-87FC-F1A75F6FA3B2}"/>
              </a:ext>
            </a:extLst>
          </p:cNvPr>
          <p:cNvSpPr txBox="1">
            <a:spLocks/>
          </p:cNvSpPr>
          <p:nvPr/>
        </p:nvSpPr>
        <p:spPr>
          <a:xfrm>
            <a:off x="1295400" y="144244"/>
            <a:ext cx="7391400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4D4D4D"/>
                </a:solidFill>
                <a:latin typeface="Arial" charset="0"/>
              </a:defRPr>
            </a:lvl9pPr>
          </a:lstStyle>
          <a:p>
            <a:r>
              <a:rPr lang="en-US" sz="2600" b="0" kern="0" dirty="0"/>
              <a:t>COVID-19 Expenditures (Function Activity 5510001)</a:t>
            </a:r>
          </a:p>
          <a:p>
            <a:r>
              <a:rPr lang="en-US" sz="2600" b="0" kern="0" dirty="0"/>
              <a:t>As of May 26, 2020</a:t>
            </a:r>
          </a:p>
        </p:txBody>
      </p:sp>
      <p:sp>
        <p:nvSpPr>
          <p:cNvPr id="12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56732" y="6788150"/>
            <a:ext cx="466163" cy="34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C7CCF18-C774-434F-B100-33AF2110B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75335"/>
              </p:ext>
            </p:extLst>
          </p:nvPr>
        </p:nvGraphicFramePr>
        <p:xfrm>
          <a:off x="581025" y="1304938"/>
          <a:ext cx="7915276" cy="5305411"/>
        </p:xfrm>
        <a:graphic>
          <a:graphicData uri="http://schemas.openxmlformats.org/drawingml/2006/table">
            <a:tbl>
              <a:tblPr/>
              <a:tblGrid>
                <a:gridCol w="1556925">
                  <a:extLst>
                    <a:ext uri="{9D8B030D-6E8A-4147-A177-3AD203B41FA5}">
                      <a16:colId xmlns:a16="http://schemas.microsoft.com/office/drawing/2014/main" val="918817348"/>
                    </a:ext>
                  </a:extLst>
                </a:gridCol>
                <a:gridCol w="1197634">
                  <a:extLst>
                    <a:ext uri="{9D8B030D-6E8A-4147-A177-3AD203B41FA5}">
                      <a16:colId xmlns:a16="http://schemas.microsoft.com/office/drawing/2014/main" val="240258542"/>
                    </a:ext>
                  </a:extLst>
                </a:gridCol>
                <a:gridCol w="1252073">
                  <a:extLst>
                    <a:ext uri="{9D8B030D-6E8A-4147-A177-3AD203B41FA5}">
                      <a16:colId xmlns:a16="http://schemas.microsoft.com/office/drawing/2014/main" val="3244059772"/>
                    </a:ext>
                  </a:extLst>
                </a:gridCol>
                <a:gridCol w="3908644">
                  <a:extLst>
                    <a:ext uri="{9D8B030D-6E8A-4147-A177-3AD203B41FA5}">
                      <a16:colId xmlns:a16="http://schemas.microsoft.com/office/drawing/2014/main" val="1840267338"/>
                    </a:ext>
                  </a:extLst>
                </a:gridCol>
              </a:tblGrid>
              <a:tr h="15959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Executive Ordinance - Ordinance # 20-O-1259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$7MM Ordinance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31295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Expenditures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29690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1,000,000.00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48,848.25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 - Children's Food Program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31351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1,000,000.00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 - Seniors Food Program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860728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1,000,000.00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 Atlanta - Homeless Preparedness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057138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1,500,000.00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1,469,944.00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 Atlanta - Assist small businesses continuity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156254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1,500,000.00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1,156,000.00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Georgia's Own Foundation - Assisting hourly wagers earners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24845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1,000,000.00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927,605.00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Laptops/Teleworking Equipment - AIM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540437"/>
                  </a:ext>
                </a:extLst>
              </a:tr>
              <a:tr h="163907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7,000,000.00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3,602,397.25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565713"/>
                  </a:ext>
                </a:extLst>
              </a:tr>
              <a:tr h="163907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007107"/>
                  </a:ext>
                </a:extLst>
              </a:tr>
              <a:tr h="15959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Executive Ordinance - Ordinance # 20-O-1332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$1.5MM Ordinance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439916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Expenditures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893323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1,500,000.00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182,196.00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Shelter options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936755"/>
                  </a:ext>
                </a:extLst>
              </a:tr>
              <a:tr h="163907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1,500,000.00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182,196.00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775316"/>
                  </a:ext>
                </a:extLst>
              </a:tr>
              <a:tr h="163907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389120"/>
                  </a:ext>
                </a:extLst>
              </a:tr>
              <a:tr h="15959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Other Expenses (Various Departments)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290982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Expenditures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335491"/>
                  </a:ext>
                </a:extLst>
              </a:tr>
              <a:tr h="2501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Funds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2,162,406.37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Supplies/Cleaning and Sanitizing Buildings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869545"/>
                  </a:ext>
                </a:extLst>
              </a:tr>
              <a:tr h="163907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2,162,406.37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27795"/>
                  </a:ext>
                </a:extLst>
              </a:tr>
              <a:tr h="163907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896496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8,500,000.00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5,946,999.62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251187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714162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954036"/>
                  </a:ext>
                </a:extLst>
              </a:tr>
              <a:tr h="15959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Hazardous Pay &amp; Other Personnel Expenses (Various Departments)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66264"/>
                  </a:ext>
                </a:extLst>
              </a:tr>
              <a:tr h="1595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Budget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Expenditures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11780"/>
                  </a:ext>
                </a:extLst>
              </a:tr>
              <a:tr h="144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Hazardous Pay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7,578,676.73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Hazardous Pay for Various Departments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214571"/>
                  </a:ext>
                </a:extLst>
              </a:tr>
              <a:tr h="144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Comp Time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506.43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Comp Time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984988"/>
                  </a:ext>
                </a:extLst>
              </a:tr>
              <a:tr h="144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COVID- 19 Comp Leave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1,445.02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Comp Leave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241631"/>
                  </a:ext>
                </a:extLst>
              </a:tr>
              <a:tr h="144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EFMLA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144.50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EFMLA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27920"/>
                  </a:ext>
                </a:extLst>
              </a:tr>
              <a:tr h="144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Overtime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Overtime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348775"/>
                  </a:ext>
                </a:extLst>
              </a:tr>
              <a:tr h="163907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7,580,772.68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14740"/>
                  </a:ext>
                </a:extLst>
              </a:tr>
              <a:tr h="129400"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7655"/>
                  </a:ext>
                </a:extLst>
              </a:tr>
              <a:tr h="1811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$ 8,500,000.00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$13,527,772.30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749294"/>
                  </a:ext>
                </a:extLst>
              </a:tr>
            </a:tbl>
          </a:graphicData>
        </a:graphic>
      </p:graphicFrame>
      <p:sp>
        <p:nvSpPr>
          <p:cNvPr id="15" name="AutoShape 1" descr="*">
            <a:extLst>
              <a:ext uri="{FF2B5EF4-FFF2-40B4-BE49-F238E27FC236}">
                <a16:creationId xmlns:a16="http://schemas.microsoft.com/office/drawing/2014/main" id="{D619F5FA-46FC-484E-A5C6-15F6D8950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807" y="6784564"/>
            <a:ext cx="447324" cy="35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1197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ATLStat_template_10102011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27AD3BA8AA3641B32EE1524404F232" ma:contentTypeVersion="10" ma:contentTypeDescription="Create a new document." ma:contentTypeScope="" ma:versionID="546fd30b3b8a290644e5f0b0279cf8da">
  <xsd:schema xmlns:xsd="http://www.w3.org/2001/XMLSchema" xmlns:xs="http://www.w3.org/2001/XMLSchema" xmlns:p="http://schemas.microsoft.com/office/2006/metadata/properties" xmlns:ns3="74eb0a42-2fde-4631-b723-db6d987b3792" xmlns:ns4="b10727ed-2944-4f7f-a470-c510c13a050e" targetNamespace="http://schemas.microsoft.com/office/2006/metadata/properties" ma:root="true" ma:fieldsID="6ad54d2d1ccaa32a8e5c538630628914" ns3:_="" ns4:_="">
    <xsd:import namespace="74eb0a42-2fde-4631-b723-db6d987b3792"/>
    <xsd:import namespace="b10727ed-2944-4f7f-a470-c510c13a05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b0a42-2fde-4631-b723-db6d987b37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0727ed-2944-4f7f-a470-c510c13a050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80C5A4-6E3D-43A3-B387-C94FC432907F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b10727ed-2944-4f7f-a470-c510c13a050e"/>
    <ds:schemaRef ds:uri="http://schemas.microsoft.com/office/2006/documentManagement/types"/>
    <ds:schemaRef ds:uri="74eb0a42-2fde-4631-b723-db6d987b3792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EDF1E86-1870-4B0D-AF40-2E317F99AF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AC3684-C804-4E4B-9719-730315F1A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eb0a42-2fde-4631-b723-db6d987b3792"/>
    <ds:schemaRef ds:uri="b10727ed-2944-4f7f-a470-c510c13a05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ATLStat_template_10102011</Template>
  <TotalTime>51287</TotalTime>
  <Words>569</Words>
  <Application>Microsoft Office PowerPoint</Application>
  <PresentationFormat>Letter Paper (8.5x11 in)</PresentationFormat>
  <Paragraphs>155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1_ATLStat_template_10102011</vt:lpstr>
      <vt:lpstr>PowerPoint Presentation</vt:lpstr>
      <vt:lpstr>COVID-19 Reporting Requirements</vt:lpstr>
      <vt:lpstr>  Federal Funds      20-R-3773 *</vt:lpstr>
      <vt:lpstr>Non-Profit and Philanthropic Organizations 20-R-3774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Risk Management</dc:creator>
  <cp:lastModifiedBy>Joseph, Latoya</cp:lastModifiedBy>
  <cp:revision>630</cp:revision>
  <cp:lastPrinted>2020-04-17T16:36:46Z</cp:lastPrinted>
  <dcterms:created xsi:type="dcterms:W3CDTF">2011-10-25T22:26:57Z</dcterms:created>
  <dcterms:modified xsi:type="dcterms:W3CDTF">2020-05-27T16:54:11Z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ContentTypeId">
    <vt:lpwstr>0x010100C627AD3BA8AA3641B32EE1524404F232</vt:lpwstr>
  </property>
</Properties>
</file>