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9">
  <p:sldMasterIdLst>
    <p:sldMasterId id="2147483864" r:id="rId4"/>
  </p:sldMasterIdLst>
  <p:notesMasterIdLst>
    <p:notesMasterId r:id="rId9"/>
  </p:notesMasterIdLst>
  <p:handoutMasterIdLst>
    <p:handoutMasterId r:id="rId10"/>
  </p:handoutMasterIdLst>
  <p:sldIdLst>
    <p:sldId id="256" r:id="rId5"/>
    <p:sldId id="270" r:id="rId6"/>
    <p:sldId id="271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3152"/>
    <a:srgbClr val="660066"/>
    <a:srgbClr val="000000"/>
    <a:srgbClr val="FFE5FF"/>
    <a:srgbClr val="CCC0DA"/>
    <a:srgbClr val="00FF00"/>
    <a:srgbClr val="500050"/>
    <a:srgbClr val="B4A4C8"/>
    <a:srgbClr val="CEC3DB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75124" autoAdjust="0"/>
  </p:normalViewPr>
  <p:slideViewPr>
    <p:cSldViewPr>
      <p:cViewPr varScale="1">
        <p:scale>
          <a:sx n="50" d="100"/>
          <a:sy n="50" d="100"/>
        </p:scale>
        <p:origin x="1284" y="4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F7CCA336-F38F-48AF-B7F9-B9E4E1B6716F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ECD3C73A-29C0-45F4-BB5C-187D0C3506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959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4E3F1D8E-6436-45A5-8040-394B62323B81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1"/>
            <a:ext cx="5486400" cy="4114800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74C00671-62EC-409E-8BF3-4318651B76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609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32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028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551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00671-62EC-409E-8BF3-4318651B76F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931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0B8DA1-CCC7-4673-86B2-00DEA040D3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939657" y="6356351"/>
            <a:ext cx="37973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F5BB5-242C-488C-ACC0-5E807DDA99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7F4B9-072B-4C97-8F77-67621F56A04E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987F4B9-072B-4C97-8F77-67621F56A04E}" type="datetimeFigureOut">
              <a:rPr lang="en-US" smtClean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0F4AF30-94D3-4CA0-BBB0-AD4A5FDE4FD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546204"/>
            <a:ext cx="7772400" cy="1219200"/>
          </a:xfrm>
        </p:spPr>
        <p:txBody>
          <a:bodyPr/>
          <a:lstStyle/>
          <a:p>
            <a:r>
              <a:rPr lang="en-US" sz="4000" dirty="0">
                <a:solidFill>
                  <a:srgbClr val="500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Auditor’s Office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876800"/>
            <a:ext cx="7391400" cy="12192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Quarterly Report to Finance/Executive Committee</a:t>
            </a:r>
          </a:p>
          <a:p>
            <a:pPr algn="l"/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27, 2020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9BBC2C-0FE7-457D-8AF2-7DE34C0015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666" t="45209" r="27500" b="36260"/>
          <a:stretch/>
        </p:blipFill>
        <p:spPr>
          <a:xfrm>
            <a:off x="0" y="0"/>
            <a:ext cx="121920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8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02BD3-F81F-4EC8-A058-BD7685CE1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9666"/>
            <a:ext cx="10972800" cy="1038824"/>
          </a:xfrm>
        </p:spPr>
        <p:txBody>
          <a:bodyPr/>
          <a:lstStyle/>
          <a:p>
            <a:r>
              <a:rPr lang="en-US" dirty="0">
                <a:solidFill>
                  <a:srgbClr val="40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FY20 Summary</a:t>
            </a:r>
            <a:endParaRPr lang="en-US" dirty="0">
              <a:solidFill>
                <a:srgbClr val="403152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450FAA1-8D86-4022-B805-E9975BCE2902}"/>
              </a:ext>
            </a:extLst>
          </p:cNvPr>
          <p:cNvSpPr/>
          <p:nvPr/>
        </p:nvSpPr>
        <p:spPr>
          <a:xfrm>
            <a:off x="993554" y="1651425"/>
            <a:ext cx="2901376" cy="2152642"/>
          </a:xfrm>
          <a:prstGeom prst="rect">
            <a:avLst/>
          </a:prstGeom>
          <a:solidFill>
            <a:srgbClr val="40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en-US" sz="2800" b="1" dirty="0">
              <a:latin typeface="+mj-lt"/>
            </a:endParaRPr>
          </a:p>
          <a:p>
            <a:pPr algn="ctr">
              <a:spcBef>
                <a:spcPts val="600"/>
              </a:spcBef>
            </a:pPr>
            <a:r>
              <a:rPr lang="en-US" sz="2800" b="1" dirty="0">
                <a:latin typeface="+mj-lt"/>
              </a:rPr>
              <a:t>6 Audit Reports</a:t>
            </a:r>
          </a:p>
          <a:p>
            <a:pPr algn="ctr">
              <a:spcBef>
                <a:spcPts val="600"/>
              </a:spcBef>
            </a:pPr>
            <a:endParaRPr lang="en-US" sz="2000" b="1" dirty="0"/>
          </a:p>
          <a:p>
            <a:pPr algn="ctr">
              <a:spcBef>
                <a:spcPts val="600"/>
              </a:spcBef>
            </a:pPr>
            <a:r>
              <a:rPr lang="en-US" sz="2800" b="1" dirty="0"/>
              <a:t>1 Investigation Report</a:t>
            </a:r>
          </a:p>
          <a:p>
            <a:pPr algn="ctr">
              <a:spcBef>
                <a:spcPts val="600"/>
              </a:spcBef>
            </a:pPr>
            <a:endParaRPr lang="en-US" sz="2800" b="1" dirty="0">
              <a:latin typeface="+mj-lt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8244BEF-2EE7-4119-BF3F-DE3121E799BF}"/>
              </a:ext>
            </a:extLst>
          </p:cNvPr>
          <p:cNvCxnSpPr>
            <a:cxnSpLocks/>
          </p:cNvCxnSpPr>
          <p:nvPr/>
        </p:nvCxnSpPr>
        <p:spPr>
          <a:xfrm flipV="1">
            <a:off x="4292887" y="1551889"/>
            <a:ext cx="12893" cy="4391427"/>
          </a:xfrm>
          <a:prstGeom prst="line">
            <a:avLst/>
          </a:prstGeom>
          <a:ln w="15875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7FD77641-14EE-465A-8593-51DAA27330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3710" y="4114800"/>
            <a:ext cx="581993" cy="581993"/>
          </a:xfrm>
          <a:prstGeom prst="ellipse">
            <a:avLst/>
          </a:prstGeom>
          <a:solidFill>
            <a:srgbClr val="40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en-US" sz="2800" b="1" dirty="0">
              <a:latin typeface="+mj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5576BC3-BA6A-4FC3-B636-81EC53ADE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3709" y="4800600"/>
            <a:ext cx="581993" cy="581993"/>
          </a:xfrm>
          <a:prstGeom prst="ellipse">
            <a:avLst/>
          </a:prstGeom>
          <a:solidFill>
            <a:srgbClr val="40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en-US" sz="2800" b="1" dirty="0">
              <a:latin typeface="+mj-l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F9555E8-4DBE-4283-A22B-96FBB9758087}"/>
              </a:ext>
            </a:extLst>
          </p:cNvPr>
          <p:cNvSpPr/>
          <p:nvPr/>
        </p:nvSpPr>
        <p:spPr>
          <a:xfrm>
            <a:off x="1464667" y="4267296"/>
            <a:ext cx="2718064" cy="27699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Audits in Progress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219A030-F16F-4D44-B052-4FC1B84BAE5C}"/>
              </a:ext>
            </a:extLst>
          </p:cNvPr>
          <p:cNvSpPr/>
          <p:nvPr/>
        </p:nvSpPr>
        <p:spPr>
          <a:xfrm>
            <a:off x="1451905" y="4970083"/>
            <a:ext cx="2718064" cy="27699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Revised Audit Plan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57A5D69-0839-4475-A425-20453884BDBE}"/>
              </a:ext>
            </a:extLst>
          </p:cNvPr>
          <p:cNvSpPr txBox="1"/>
          <p:nvPr/>
        </p:nvSpPr>
        <p:spPr>
          <a:xfrm>
            <a:off x="704593" y="4906930"/>
            <a:ext cx="695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FY20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70C69D2-E0BA-424F-BF8C-D2C58AD451EB}"/>
              </a:ext>
            </a:extLst>
          </p:cNvPr>
          <p:cNvSpPr txBox="1"/>
          <p:nvPr/>
        </p:nvSpPr>
        <p:spPr>
          <a:xfrm>
            <a:off x="894160" y="4204037"/>
            <a:ext cx="581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1E3C9B1-A258-4A86-8E4F-F9F52804CDEF}"/>
              </a:ext>
            </a:extLst>
          </p:cNvPr>
          <p:cNvSpPr/>
          <p:nvPr/>
        </p:nvSpPr>
        <p:spPr>
          <a:xfrm>
            <a:off x="4668924" y="1627126"/>
            <a:ext cx="2718012" cy="1447653"/>
          </a:xfrm>
          <a:prstGeom prst="rect">
            <a:avLst/>
          </a:prstGeom>
          <a:solidFill>
            <a:srgbClr val="40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US" sz="2800" b="1" dirty="0">
                <a:latin typeface="+mj-lt"/>
              </a:rPr>
              <a:t>Audit </a:t>
            </a:r>
          </a:p>
          <a:p>
            <a:pPr algn="ctr">
              <a:spcBef>
                <a:spcPts val="600"/>
              </a:spcBef>
            </a:pPr>
            <a:r>
              <a:rPr lang="en-US" sz="2800" b="1" dirty="0">
                <a:latin typeface="+mj-lt"/>
              </a:rPr>
              <a:t>Follow-up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05362E4-65C9-4773-A6D4-DA8801262536}"/>
              </a:ext>
            </a:extLst>
          </p:cNvPr>
          <p:cNvSpPr/>
          <p:nvPr/>
        </p:nvSpPr>
        <p:spPr>
          <a:xfrm>
            <a:off x="8196629" y="1645557"/>
            <a:ext cx="2718012" cy="1447653"/>
          </a:xfrm>
          <a:prstGeom prst="rect">
            <a:avLst/>
          </a:prstGeom>
          <a:solidFill>
            <a:srgbClr val="40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+mj-lt"/>
              </a:rPr>
              <a:t>24</a:t>
            </a:r>
          </a:p>
          <a:p>
            <a:pPr algn="ctr"/>
            <a:r>
              <a:rPr lang="en-US" sz="2400" b="1" dirty="0">
                <a:latin typeface="+mj-lt"/>
              </a:rPr>
              <a:t>Independent Procurement Reviews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B99EB0E-6325-474A-AAA5-7C47961B56D0}"/>
              </a:ext>
            </a:extLst>
          </p:cNvPr>
          <p:cNvSpPr/>
          <p:nvPr/>
        </p:nvSpPr>
        <p:spPr>
          <a:xfrm>
            <a:off x="5162766" y="3442603"/>
            <a:ext cx="2275019" cy="528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Departments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F4C3416-0461-4B47-91A6-2C2E17B22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84888" y="3392227"/>
            <a:ext cx="581993" cy="581993"/>
          </a:xfrm>
          <a:prstGeom prst="ellipse">
            <a:avLst/>
          </a:prstGeom>
          <a:solidFill>
            <a:srgbClr val="40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en-US" sz="2800" b="1" dirty="0">
              <a:latin typeface="+mj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A26D905-4273-4AC7-A4EB-7AD24C9BC385}"/>
              </a:ext>
            </a:extLst>
          </p:cNvPr>
          <p:cNvSpPr txBox="1"/>
          <p:nvPr/>
        </p:nvSpPr>
        <p:spPr>
          <a:xfrm>
            <a:off x="4615338" y="3481464"/>
            <a:ext cx="581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164816A-B658-459D-A394-661E0C162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73207" y="4166239"/>
            <a:ext cx="581993" cy="581993"/>
          </a:xfrm>
          <a:prstGeom prst="ellipse">
            <a:avLst/>
          </a:prstGeom>
          <a:solidFill>
            <a:srgbClr val="40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en-US" sz="2800" b="1" dirty="0">
              <a:latin typeface="+mj-lt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7A962F4-5731-42BA-A00F-211D393A6BEA}"/>
              </a:ext>
            </a:extLst>
          </p:cNvPr>
          <p:cNvSpPr txBox="1"/>
          <p:nvPr/>
        </p:nvSpPr>
        <p:spPr>
          <a:xfrm>
            <a:off x="4502511" y="4264338"/>
            <a:ext cx="581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151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84F7B41-ACED-4201-9C0D-8C99FCE42F21}"/>
              </a:ext>
            </a:extLst>
          </p:cNvPr>
          <p:cNvSpPr/>
          <p:nvPr/>
        </p:nvSpPr>
        <p:spPr>
          <a:xfrm>
            <a:off x="5150004" y="4166239"/>
            <a:ext cx="2275019" cy="528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Reviewed Open Recommendations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80B6937-3235-4D5D-A84D-6D50C12B1E2D}"/>
              </a:ext>
            </a:extLst>
          </p:cNvPr>
          <p:cNvSpPr/>
          <p:nvPr/>
        </p:nvSpPr>
        <p:spPr>
          <a:xfrm>
            <a:off x="5162766" y="5091818"/>
            <a:ext cx="2275019" cy="528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Closed Following Review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EFE7A94-90C2-4C8B-A146-6B3B27088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77036" y="5091818"/>
            <a:ext cx="581993" cy="581993"/>
          </a:xfrm>
          <a:prstGeom prst="ellipse">
            <a:avLst/>
          </a:prstGeom>
          <a:solidFill>
            <a:srgbClr val="40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en-US" sz="2800" b="1" dirty="0">
              <a:latin typeface="+mj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9BCF91D-F6C0-4A92-A833-CD56D1312C78}"/>
              </a:ext>
            </a:extLst>
          </p:cNvPr>
          <p:cNvSpPr txBox="1"/>
          <p:nvPr/>
        </p:nvSpPr>
        <p:spPr>
          <a:xfrm>
            <a:off x="4576445" y="5175602"/>
            <a:ext cx="581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73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7E5D202-2ED1-42A6-A541-1D5B781B4A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06225" y="3456607"/>
            <a:ext cx="581993" cy="581993"/>
          </a:xfrm>
          <a:prstGeom prst="ellipse">
            <a:avLst/>
          </a:prstGeom>
          <a:solidFill>
            <a:srgbClr val="40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en-US" sz="2800" b="1" dirty="0">
              <a:latin typeface="+mj-l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583DF5E-7419-4B83-9F2A-48D2AB666706}"/>
              </a:ext>
            </a:extLst>
          </p:cNvPr>
          <p:cNvSpPr/>
          <p:nvPr/>
        </p:nvSpPr>
        <p:spPr>
          <a:xfrm>
            <a:off x="8807182" y="3470604"/>
            <a:ext cx="2927618" cy="553998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Value of Solicitations Reviewed (millions)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60D668D-5AE1-4621-9C6C-2B16E41A6AFC}"/>
              </a:ext>
            </a:extLst>
          </p:cNvPr>
          <p:cNvSpPr txBox="1"/>
          <p:nvPr/>
        </p:nvSpPr>
        <p:spPr>
          <a:xfrm>
            <a:off x="8056815" y="3562937"/>
            <a:ext cx="700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$330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114FBED-2EA6-4339-B3DB-FA1A2E5D9528}"/>
              </a:ext>
            </a:extLst>
          </p:cNvPr>
          <p:cNvSpPr/>
          <p:nvPr/>
        </p:nvSpPr>
        <p:spPr>
          <a:xfrm>
            <a:off x="8807182" y="5118362"/>
            <a:ext cx="2927618" cy="27699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Solicitations Under Review 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D808A54-8EF9-4FC8-82BE-A5CEDE1A3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06225" y="5056807"/>
            <a:ext cx="581993" cy="581993"/>
          </a:xfrm>
          <a:prstGeom prst="ellipse">
            <a:avLst/>
          </a:prstGeom>
          <a:solidFill>
            <a:srgbClr val="40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en-US" sz="2800" b="1" dirty="0">
              <a:latin typeface="+mj-l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9112E0A-25AC-4F09-A301-CE05BB5CEAF0}"/>
              </a:ext>
            </a:extLst>
          </p:cNvPr>
          <p:cNvSpPr txBox="1"/>
          <p:nvPr/>
        </p:nvSpPr>
        <p:spPr>
          <a:xfrm>
            <a:off x="8087909" y="5140591"/>
            <a:ext cx="581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44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7E1BE13-BE8F-4A55-8127-224672531F1B}"/>
              </a:ext>
            </a:extLst>
          </p:cNvPr>
          <p:cNvCxnSpPr>
            <a:cxnSpLocks/>
          </p:cNvCxnSpPr>
          <p:nvPr/>
        </p:nvCxnSpPr>
        <p:spPr>
          <a:xfrm flipV="1">
            <a:off x="7785336" y="1572050"/>
            <a:ext cx="12893" cy="4391427"/>
          </a:xfrm>
          <a:prstGeom prst="line">
            <a:avLst/>
          </a:prstGeom>
          <a:ln w="15875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5DF5A935-38BE-44A6-AEEE-C9E029B61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06225" y="4265097"/>
            <a:ext cx="581993" cy="581993"/>
          </a:xfrm>
          <a:prstGeom prst="ellipse">
            <a:avLst/>
          </a:prstGeom>
          <a:solidFill>
            <a:srgbClr val="40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en-US" b="1" dirty="0"/>
              <a:t>99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54B3F6-480D-4198-9C4B-B7E900A1391F}"/>
              </a:ext>
            </a:extLst>
          </p:cNvPr>
          <p:cNvSpPr txBox="1"/>
          <p:nvPr/>
        </p:nvSpPr>
        <p:spPr>
          <a:xfrm>
            <a:off x="8823191" y="437142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Findings</a:t>
            </a:r>
          </a:p>
        </p:txBody>
      </p:sp>
    </p:spTree>
    <p:extLst>
      <p:ext uri="{BB962C8B-B14F-4D97-AF65-F5344CB8AC3E}">
        <p14:creationId xmlns:p14="http://schemas.microsoft.com/office/powerpoint/2010/main" val="3064848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47F2C-A7E0-4905-821E-28D3F96E9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031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Audits In Progress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D0ED937-79A3-4AA9-9C79-E3F81B4B7B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9819865"/>
              </p:ext>
            </p:extLst>
          </p:nvPr>
        </p:nvGraphicFramePr>
        <p:xfrm>
          <a:off x="1447800" y="1828800"/>
          <a:ext cx="8989060" cy="4265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505783080"/>
                    </a:ext>
                  </a:extLst>
                </a:gridCol>
                <a:gridCol w="3121660">
                  <a:extLst>
                    <a:ext uri="{9D8B030D-6E8A-4147-A177-3AD203B41FA5}">
                      <a16:colId xmlns:a16="http://schemas.microsoft.com/office/drawing/2014/main" val="6885034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Audit</a:t>
                      </a:r>
                    </a:p>
                  </a:txBody>
                  <a:tcPr>
                    <a:solidFill>
                      <a:srgbClr val="40315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Status</a:t>
                      </a:r>
                    </a:p>
                  </a:txBody>
                  <a:tcPr>
                    <a:solidFill>
                      <a:srgbClr val="4031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365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Management of Live Nation Contracts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224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Aviation Security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Management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731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Renew Atlanta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Management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108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Comcast Franchise Fee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Finished Fieldwork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178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Hiring Process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Internal Review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090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Tree Trust Fund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Finishing Fieldwork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14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Forensic Audit (contract)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Contract Execution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360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DWM Office of Engineering Services Contract Management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Preliminary Planning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607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Office of Contract Compliance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Preliminary Planning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657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697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905000"/>
            <a:ext cx="8229600" cy="1600200"/>
          </a:xfrm>
        </p:spPr>
        <p:txBody>
          <a:bodyPr/>
          <a:lstStyle/>
          <a:p>
            <a:r>
              <a:rPr lang="en-US" dirty="0">
                <a:solidFill>
                  <a:srgbClr val="660066"/>
                </a:solidFill>
              </a:rPr>
              <a:t>Questions?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3B6318-A37A-4908-8899-51D0E38ADF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666" t="45209" r="27500" b="36260"/>
          <a:stretch/>
        </p:blipFill>
        <p:spPr>
          <a:xfrm>
            <a:off x="0" y="5181600"/>
            <a:ext cx="121920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011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rgbClr val="403152"/>
        </a:solidFill>
      </a:spPr>
      <a:bodyPr/>
      <a:lstStyle/>
      <a:style>
        <a:lnRef idx="0">
          <a:schemeClr val="accent1">
            <a:tint val="60000"/>
            <a:hueOff val="0"/>
            <a:satOff val="0"/>
            <a:lumOff val="0"/>
            <a:alphaOff val="0"/>
          </a:schemeClr>
        </a:lnRef>
        <a:fillRef idx="1">
          <a:schemeClr val="accent1">
            <a:tint val="60000"/>
            <a:hueOff val="0"/>
            <a:satOff val="0"/>
            <a:lumOff val="0"/>
            <a:alphaOff val="0"/>
          </a:schemeClr>
        </a:fillRef>
        <a:effectRef idx="0">
          <a:schemeClr val="accent1">
            <a:tint val="60000"/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27AD3BA8AA3641B32EE1524404F232" ma:contentTypeVersion="10" ma:contentTypeDescription="Create a new document." ma:contentTypeScope="" ma:versionID="546fd30b3b8a290644e5f0b0279cf8da">
  <xsd:schema xmlns:xsd="http://www.w3.org/2001/XMLSchema" xmlns:xs="http://www.w3.org/2001/XMLSchema" xmlns:p="http://schemas.microsoft.com/office/2006/metadata/properties" xmlns:ns3="74eb0a42-2fde-4631-b723-db6d987b3792" xmlns:ns4="b10727ed-2944-4f7f-a470-c510c13a050e" targetNamespace="http://schemas.microsoft.com/office/2006/metadata/properties" ma:root="true" ma:fieldsID="6ad54d2d1ccaa32a8e5c538630628914" ns3:_="" ns4:_="">
    <xsd:import namespace="74eb0a42-2fde-4631-b723-db6d987b3792"/>
    <xsd:import namespace="b10727ed-2944-4f7f-a470-c510c13a050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eb0a42-2fde-4631-b723-db6d987b37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0727ed-2944-4f7f-a470-c510c13a050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1D06E0-A278-4A36-B29E-203E131E9E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eb0a42-2fde-4631-b723-db6d987b3792"/>
    <ds:schemaRef ds:uri="b10727ed-2944-4f7f-a470-c510c13a05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851858-B2E9-48C0-9CE7-05D8EF8A30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26B9FF-4DA6-47BE-B298-10A7C6F5D2A6}">
  <ds:schemaRefs>
    <ds:schemaRef ds:uri="http://schemas.openxmlformats.org/package/2006/metadata/core-properties"/>
    <ds:schemaRef ds:uri="74eb0a42-2fde-4631-b723-db6d987b3792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b10727ed-2944-4f7f-a470-c510c13a050e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122</Words>
  <Application>Microsoft Office PowerPoint</Application>
  <PresentationFormat>Widescreen</PresentationFormat>
  <Paragraphs>54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Courier New</vt:lpstr>
      <vt:lpstr>Palatino Linotype</vt:lpstr>
      <vt:lpstr>Executive</vt:lpstr>
      <vt:lpstr>City Auditor’s Office</vt:lpstr>
      <vt:lpstr>FY20 Summary</vt:lpstr>
      <vt:lpstr>Audits In Progress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2018-02-27T21:01:31Z</dcterms:created>
  <dcterms:modified xsi:type="dcterms:W3CDTF">2020-05-27T12:13:10Z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0x010100C627AD3BA8AA3641B32EE1524404F232</vt:lpwstr>
  </property>
</Properties>
</file>