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drawings/drawing7.xml" ContentType="application/vnd.openxmlformats-officedocument.drawingml.chartshapes+xml"/>
  <Override PartName="/ppt/charts/chart11.xml" ContentType="application/vnd.openxmlformats-officedocument.drawingml.chart+xml"/>
  <Override PartName="/ppt/theme/themeOverride10.xml" ContentType="application/vnd.openxmlformats-officedocument.themeOverride+xml"/>
  <Override PartName="/ppt/drawings/drawing8.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89" r:id="rId2"/>
    <p:sldId id="467" r:id="rId3"/>
    <p:sldId id="291" r:id="rId4"/>
    <p:sldId id="289" r:id="rId5"/>
    <p:sldId id="436" r:id="rId6"/>
    <p:sldId id="490" r:id="rId7"/>
    <p:sldId id="298" r:id="rId8"/>
    <p:sldId id="299" r:id="rId9"/>
    <p:sldId id="488" r:id="rId10"/>
    <p:sldId id="485" r:id="rId11"/>
    <p:sldId id="487" r:id="rId12"/>
    <p:sldId id="491"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5298"/>
    <a:srgbClr val="0000FF"/>
    <a:srgbClr val="7097D9"/>
    <a:srgbClr val="002F58"/>
    <a:srgbClr val="ACE3FF"/>
    <a:srgbClr val="9AE1F7"/>
    <a:srgbClr val="F08221"/>
    <a:srgbClr val="FFD324"/>
    <a:srgbClr val="FFC8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2821" autoAdjust="0"/>
  </p:normalViewPr>
  <p:slideViewPr>
    <p:cSldViewPr snapToGrid="0" snapToObjects="1">
      <p:cViewPr varScale="1">
        <p:scale>
          <a:sx n="85" d="100"/>
          <a:sy n="85" d="100"/>
        </p:scale>
        <p:origin x="-9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8" d="100"/>
          <a:sy n="68" d="100"/>
        </p:scale>
        <p:origin x="-2778"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 Id="rId5" Type="http://schemas.microsoft.com/office/2011/relationships/chartStyle" Target="style1.xml"/><Relationship Id="rId4" Type="http://schemas.microsoft.com/office/2011/relationships/chartColorStyle" Target="colors1.xml"/></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4.xlsx"/><Relationship Id="rId1" Type="http://schemas.openxmlformats.org/officeDocument/2006/relationships/themeOverride" Target="../theme/themeOverride3.xml"/><Relationship Id="rId4"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rajdev.ATLANTA\Documents\Madhavi%20COA%20Documents\CLose%20Folders\FY%202016\June%202016\FEC%20Presentation\Copy%20of%202016%20GO%20Rating%20Presentation%20Tables%20v3.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5.xml"/><Relationship Id="rId5" Type="http://schemas.microsoft.com/office/2011/relationships/chartStyle" Target="style3.xml"/><Relationship Id="rId4" Type="http://schemas.microsoft.com/office/2011/relationships/chartColorStyle" Target="colors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741162013839179"/>
          <c:y val="0.22160026638461236"/>
          <c:w val="0.40934347411119065"/>
          <c:h val="0.67205645003329806"/>
        </c:manualLayout>
      </c:layout>
      <c:doughnutChart>
        <c:varyColors val="1"/>
        <c:dLbls>
          <c:showLegendKey val="0"/>
          <c:showVal val="0"/>
          <c:showCatName val="0"/>
          <c:showSerName val="0"/>
          <c:showPercent val="0"/>
          <c:showBubbleSize val="0"/>
          <c:showLeaderLines val="0"/>
        </c:dLbls>
        <c:firstSliceAng val="0"/>
        <c:holeSize val="50"/>
      </c:doughnutChart>
      <c:spPr>
        <a:noFill/>
        <a:ln w="25373">
          <a:noFill/>
        </a:ln>
      </c:spPr>
    </c:plotArea>
    <c:plotVisOnly val="1"/>
    <c:dispBlanksAs val="zero"/>
    <c:showDLblsOverMax val="0"/>
  </c:chart>
  <c:txPr>
    <a:bodyPr/>
    <a:lstStyle/>
    <a:p>
      <a:pPr>
        <a:defRPr sz="1798"/>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latin typeface="Franklin Gothic Book" panose="020B0503020102020204" pitchFamily="34" charset="0"/>
              </a:rPr>
              <a:t>Unfunded Actuarial</a:t>
            </a:r>
            <a:r>
              <a:rPr lang="en-US" sz="1200" baseline="0" dirty="0">
                <a:latin typeface="Franklin Gothic Book" panose="020B0503020102020204" pitchFamily="34" charset="0"/>
              </a:rPr>
              <a:t> Accrued Liability</a:t>
            </a:r>
          </a:p>
        </c:rich>
      </c:tx>
      <c:layout>
        <c:manualLayout>
          <c:xMode val="edge"/>
          <c:yMode val="edge"/>
          <c:x val="0.24034668603317788"/>
          <c:y val="1.5376680535020459E-2"/>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7549523163366715"/>
          <c:y val="0.17842811951999449"/>
          <c:w val="0.79701682049800238"/>
          <c:h val="0.59725054155348489"/>
        </c:manualLayout>
      </c:layout>
      <c:bar3DChart>
        <c:barDir val="col"/>
        <c:grouping val="clustered"/>
        <c:varyColors val="0"/>
        <c:ser>
          <c:idx val="0"/>
          <c:order val="0"/>
          <c:tx>
            <c:strRef>
              <c:f>Sheet3!$B$9</c:f>
              <c:strCache>
                <c:ptCount val="1"/>
                <c:pt idx="0">
                  <c:v>UAAL</c:v>
                </c:pt>
              </c:strCache>
            </c:strRef>
          </c:tx>
          <c:invertIfNegative val="0"/>
          <c:cat>
            <c:strRef>
              <c:f>Sheet3!$A$10:$A$12</c:f>
              <c:strCache>
                <c:ptCount val="3"/>
                <c:pt idx="0">
                  <c:v>June 2010</c:v>
                </c:pt>
                <c:pt idx="1">
                  <c:v>June 2012</c:v>
                </c:pt>
                <c:pt idx="2">
                  <c:v>June 2014</c:v>
                </c:pt>
              </c:strCache>
            </c:strRef>
          </c:cat>
          <c:val>
            <c:numRef>
              <c:f>Sheet3!$B$10:$B$12</c:f>
              <c:numCache>
                <c:formatCode>_(* #,##0_);_(* \(#,##0\);_(* "-"??_);_(@_)</c:formatCode>
                <c:ptCount val="3"/>
                <c:pt idx="0">
                  <c:v>1400</c:v>
                </c:pt>
                <c:pt idx="1">
                  <c:v>1480</c:v>
                </c:pt>
                <c:pt idx="2">
                  <c:v>1120</c:v>
                </c:pt>
              </c:numCache>
            </c:numRef>
          </c:val>
        </c:ser>
        <c:dLbls>
          <c:showLegendKey val="0"/>
          <c:showVal val="0"/>
          <c:showCatName val="0"/>
          <c:showSerName val="0"/>
          <c:showPercent val="0"/>
          <c:showBubbleSize val="0"/>
        </c:dLbls>
        <c:gapWidth val="150"/>
        <c:shape val="box"/>
        <c:axId val="37337728"/>
        <c:axId val="37880192"/>
        <c:axId val="0"/>
      </c:bar3DChart>
      <c:catAx>
        <c:axId val="37337728"/>
        <c:scaling>
          <c:orientation val="minMax"/>
        </c:scaling>
        <c:delete val="0"/>
        <c:axPos val="b"/>
        <c:numFmt formatCode="General" sourceLinked="0"/>
        <c:majorTickMark val="out"/>
        <c:minorTickMark val="none"/>
        <c:tickLblPos val="nextTo"/>
        <c:txPr>
          <a:bodyPr/>
          <a:lstStyle/>
          <a:p>
            <a:pPr>
              <a:defRPr b="1"/>
            </a:pPr>
            <a:endParaRPr lang="en-US"/>
          </a:p>
        </c:txPr>
        <c:crossAx val="37880192"/>
        <c:crosses val="autoZero"/>
        <c:auto val="1"/>
        <c:lblAlgn val="ctr"/>
        <c:lblOffset val="100"/>
        <c:noMultiLvlLbl val="0"/>
      </c:catAx>
      <c:valAx>
        <c:axId val="37880192"/>
        <c:scaling>
          <c:orientation val="minMax"/>
        </c:scaling>
        <c:delete val="0"/>
        <c:axPos val="l"/>
        <c:majorGridlines>
          <c:spPr>
            <a:ln>
              <a:noFill/>
            </a:ln>
          </c:spPr>
        </c:majorGridlines>
        <c:title>
          <c:tx>
            <c:rich>
              <a:bodyPr rot="-5400000" vert="horz"/>
              <a:lstStyle/>
              <a:p>
                <a:pPr>
                  <a:defRPr/>
                </a:pPr>
                <a:r>
                  <a:rPr lang="en-US" dirty="0" smtClean="0"/>
                  <a:t>$ Millions</a:t>
                </a:r>
                <a:endParaRPr lang="en-US" dirty="0"/>
              </a:p>
            </c:rich>
          </c:tx>
          <c:overlay val="0"/>
        </c:title>
        <c:numFmt formatCode="&quot;$&quot;#,##0" sourceLinked="0"/>
        <c:majorTickMark val="out"/>
        <c:minorTickMark val="none"/>
        <c:tickLblPos val="nextTo"/>
        <c:txPr>
          <a:bodyPr/>
          <a:lstStyle/>
          <a:p>
            <a:pPr>
              <a:defRPr b="1"/>
            </a:pPr>
            <a:endParaRPr lang="en-US"/>
          </a:p>
        </c:txPr>
        <c:crossAx val="37337728"/>
        <c:crosses val="autoZero"/>
        <c:crossBetween val="between"/>
      </c:valAx>
    </c:plotArea>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Pension!$A$70</c:f>
              <c:strCache>
                <c:ptCount val="1"/>
                <c:pt idx="0">
                  <c:v>2014</c:v>
                </c:pt>
              </c:strCache>
            </c:strRef>
          </c:tx>
          <c:invertIfNegative val="0"/>
          <c:cat>
            <c:strRef>
              <c:f>Pension!$B$69:$D$69</c:f>
              <c:strCache>
                <c:ptCount val="3"/>
                <c:pt idx="0">
                  <c:v>General Employees</c:v>
                </c:pt>
                <c:pt idx="1">
                  <c:v>Firefighters</c:v>
                </c:pt>
                <c:pt idx="2">
                  <c:v>Police Officers</c:v>
                </c:pt>
              </c:strCache>
            </c:strRef>
          </c:cat>
          <c:val>
            <c:numRef>
              <c:f>Pension!$B$70:$D$70</c:f>
              <c:numCache>
                <c:formatCode>_(* #,##0_);_(* \(#,##0\);_(* "-"??_);_(@_)</c:formatCode>
                <c:ptCount val="3"/>
                <c:pt idx="0">
                  <c:v>42145</c:v>
                </c:pt>
                <c:pt idx="1">
                  <c:v>20656</c:v>
                </c:pt>
                <c:pt idx="2">
                  <c:v>30197</c:v>
                </c:pt>
              </c:numCache>
            </c:numRef>
          </c:val>
        </c:ser>
        <c:ser>
          <c:idx val="1"/>
          <c:order val="1"/>
          <c:tx>
            <c:strRef>
              <c:f>Pension!$A$71</c:f>
              <c:strCache>
                <c:ptCount val="1"/>
                <c:pt idx="0">
                  <c:v>2015</c:v>
                </c:pt>
              </c:strCache>
            </c:strRef>
          </c:tx>
          <c:invertIfNegative val="0"/>
          <c:cat>
            <c:strRef>
              <c:f>Pension!$B$69:$D$69</c:f>
              <c:strCache>
                <c:ptCount val="3"/>
                <c:pt idx="0">
                  <c:v>General Employees</c:v>
                </c:pt>
                <c:pt idx="1">
                  <c:v>Firefighters</c:v>
                </c:pt>
                <c:pt idx="2">
                  <c:v>Police Officers</c:v>
                </c:pt>
              </c:strCache>
            </c:strRef>
          </c:cat>
          <c:val>
            <c:numRef>
              <c:f>Pension!$B$71:$D$71</c:f>
              <c:numCache>
                <c:formatCode>_(* #,##0_);_(* \(#,##0\);_(* "-"??_);_(@_)</c:formatCode>
                <c:ptCount val="3"/>
                <c:pt idx="0">
                  <c:v>47970</c:v>
                </c:pt>
                <c:pt idx="1">
                  <c:v>20865</c:v>
                </c:pt>
                <c:pt idx="2">
                  <c:v>32693</c:v>
                </c:pt>
              </c:numCache>
            </c:numRef>
          </c:val>
        </c:ser>
        <c:ser>
          <c:idx val="2"/>
          <c:order val="2"/>
          <c:tx>
            <c:strRef>
              <c:f>Pension!$A$72</c:f>
              <c:strCache>
                <c:ptCount val="1"/>
                <c:pt idx="0">
                  <c:v>2016</c:v>
                </c:pt>
              </c:strCache>
            </c:strRef>
          </c:tx>
          <c:invertIfNegative val="0"/>
          <c:cat>
            <c:strRef>
              <c:f>Pension!$B$69:$D$69</c:f>
              <c:strCache>
                <c:ptCount val="3"/>
                <c:pt idx="0">
                  <c:v>General Employees</c:v>
                </c:pt>
                <c:pt idx="1">
                  <c:v>Firefighters</c:v>
                </c:pt>
                <c:pt idx="2">
                  <c:v>Police Officers</c:v>
                </c:pt>
              </c:strCache>
            </c:strRef>
          </c:cat>
          <c:val>
            <c:numRef>
              <c:f>Pension!$B$72:$D$72</c:f>
              <c:numCache>
                <c:formatCode>_(* #,##0_);_(* \(#,##0\);_(* "-"??_);_(@_)</c:formatCode>
                <c:ptCount val="3"/>
                <c:pt idx="0">
                  <c:v>54235</c:v>
                </c:pt>
                <c:pt idx="1">
                  <c:v>16454</c:v>
                </c:pt>
                <c:pt idx="2">
                  <c:v>25440</c:v>
                </c:pt>
              </c:numCache>
            </c:numRef>
          </c:val>
        </c:ser>
        <c:dLbls>
          <c:showLegendKey val="0"/>
          <c:showVal val="0"/>
          <c:showCatName val="0"/>
          <c:showSerName val="0"/>
          <c:showPercent val="0"/>
          <c:showBubbleSize val="0"/>
        </c:dLbls>
        <c:gapWidth val="150"/>
        <c:shape val="box"/>
        <c:axId val="37624832"/>
        <c:axId val="37630720"/>
        <c:axId val="0"/>
      </c:bar3DChart>
      <c:catAx>
        <c:axId val="37624832"/>
        <c:scaling>
          <c:orientation val="minMax"/>
        </c:scaling>
        <c:delete val="0"/>
        <c:axPos val="b"/>
        <c:numFmt formatCode="General" sourceLinked="0"/>
        <c:majorTickMark val="out"/>
        <c:minorTickMark val="none"/>
        <c:tickLblPos val="nextTo"/>
        <c:txPr>
          <a:bodyPr/>
          <a:lstStyle/>
          <a:p>
            <a:pPr>
              <a:defRPr b="1"/>
            </a:pPr>
            <a:endParaRPr lang="en-US"/>
          </a:p>
        </c:txPr>
        <c:crossAx val="37630720"/>
        <c:crosses val="autoZero"/>
        <c:auto val="1"/>
        <c:lblAlgn val="ctr"/>
        <c:lblOffset val="100"/>
        <c:noMultiLvlLbl val="0"/>
      </c:catAx>
      <c:valAx>
        <c:axId val="37630720"/>
        <c:scaling>
          <c:orientation val="minMax"/>
        </c:scaling>
        <c:delete val="0"/>
        <c:axPos val="l"/>
        <c:majorGridlines>
          <c:spPr>
            <a:ln>
              <a:noFill/>
            </a:ln>
          </c:spPr>
        </c:majorGridlines>
        <c:title>
          <c:tx>
            <c:rich>
              <a:bodyPr rot="-5400000" vert="horz"/>
              <a:lstStyle/>
              <a:p>
                <a:pPr>
                  <a:defRPr/>
                </a:pPr>
                <a:r>
                  <a:rPr lang="en-US" dirty="0" smtClean="0"/>
                  <a:t>$ Thousands</a:t>
                </a:r>
                <a:endParaRPr lang="en-US" dirty="0"/>
              </a:p>
            </c:rich>
          </c:tx>
          <c:overlay val="0"/>
        </c:title>
        <c:numFmt formatCode="_(* #,##0_);_(* \(#,##0\);_(* &quot;-&quot;??_);_(@_)" sourceLinked="1"/>
        <c:majorTickMark val="out"/>
        <c:minorTickMark val="none"/>
        <c:tickLblPos val="nextTo"/>
        <c:txPr>
          <a:bodyPr/>
          <a:lstStyle/>
          <a:p>
            <a:pPr algn="ctr" rtl="0">
              <a:defRPr lang="en-US" sz="1000" b="1" i="0" u="none" strike="noStrike" kern="1200" baseline="0">
                <a:solidFill>
                  <a:prstClr val="black"/>
                </a:solidFill>
                <a:latin typeface="+mn-lt"/>
                <a:ea typeface="+mn-ea"/>
                <a:cs typeface="+mn-cs"/>
              </a:defRPr>
            </a:pPr>
            <a:endParaRPr lang="en-US"/>
          </a:p>
        </c:txPr>
        <c:crossAx val="37624832"/>
        <c:crosses val="autoZero"/>
        <c:crossBetween val="between"/>
      </c:valAx>
    </c:plotArea>
    <c:legend>
      <c:legendPos val="b"/>
      <c:layout>
        <c:manualLayout>
          <c:xMode val="edge"/>
          <c:yMode val="edge"/>
          <c:x val="0.30732693536494082"/>
          <c:y val="0.85225220786222133"/>
          <c:w val="0.39954561641147657"/>
          <c:h val="0.11093801175014564"/>
        </c:manualLayout>
      </c:layout>
      <c:overlay val="0"/>
      <c:txPr>
        <a:bodyPr/>
        <a:lstStyle/>
        <a:p>
          <a:pPr>
            <a:defRPr b="1"/>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319591438046735E-2"/>
          <c:y val="4.081335003579098E-2"/>
          <c:w val="0.75926820510186555"/>
          <c:h val="0.95918664996420899"/>
        </c:manualLayout>
      </c:layout>
      <c:doughnutChart>
        <c:varyColors val="1"/>
        <c:ser>
          <c:idx val="0"/>
          <c:order val="0"/>
          <c:spPr>
            <a:ln w="0">
              <a:solidFill>
                <a:schemeClr val="tx1"/>
              </a:solidFill>
            </a:ln>
          </c:spPr>
          <c:dPt>
            <c:idx val="0"/>
            <c:bubble3D val="0"/>
            <c:spPr>
              <a:solidFill>
                <a:srgbClr val="4F81BD"/>
              </a:solidFill>
              <a:ln w="0">
                <a:solidFill>
                  <a:schemeClr val="tx1"/>
                </a:solidFill>
              </a:ln>
            </c:spPr>
          </c:dPt>
          <c:dPt>
            <c:idx val="1"/>
            <c:bubble3D val="0"/>
          </c:dPt>
          <c:dPt>
            <c:idx val="2"/>
            <c:bubble3D val="0"/>
          </c:dPt>
          <c:dPt>
            <c:idx val="3"/>
            <c:bubble3D val="0"/>
          </c:dPt>
          <c:dPt>
            <c:idx val="4"/>
            <c:bubble3D val="0"/>
          </c:dPt>
          <c:dPt>
            <c:idx val="5"/>
            <c:bubble3D val="0"/>
          </c:dPt>
          <c:cat>
            <c:strRef>
              <c:f>'[Chart in Microsoft PowerPoint]Slide 4'!$A$4:$A$9</c:f>
              <c:strCache>
                <c:ptCount val="6"/>
                <c:pt idx="0">
                  <c:v>General Government</c:v>
                </c:pt>
                <c:pt idx="1">
                  <c:v>Watershed</c:v>
                </c:pt>
                <c:pt idx="2">
                  <c:v>Aviation</c:v>
                </c:pt>
                <c:pt idx="3">
                  <c:v>Solid Waste</c:v>
                </c:pt>
                <c:pt idx="4">
                  <c:v>Building Permits</c:v>
                </c:pt>
                <c:pt idx="5">
                  <c:v>Others</c:v>
                </c:pt>
              </c:strCache>
            </c:strRef>
          </c:cat>
          <c:val>
            <c:numRef>
              <c:f>'[Chart in Microsoft PowerPoint]Slide 4'!$B$4:$B$9</c:f>
              <c:numCache>
                <c:formatCode>_(* #,##0_);_(* \(#,##0\);_(* "-"??_);_(@_)</c:formatCode>
                <c:ptCount val="6"/>
                <c:pt idx="0">
                  <c:v>833242</c:v>
                </c:pt>
                <c:pt idx="1">
                  <c:v>619221</c:v>
                </c:pt>
                <c:pt idx="2">
                  <c:v>738989</c:v>
                </c:pt>
                <c:pt idx="3">
                  <c:v>46574</c:v>
                </c:pt>
                <c:pt idx="4">
                  <c:v>28155</c:v>
                </c:pt>
                <c:pt idx="5">
                  <c:v>64365</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b="1">
                <a:latin typeface="Franklin Gothic Book" panose="020B0503020102020204" pitchFamily="34" charset="0"/>
              </a:rPr>
              <a:t>Asset Composition</a:t>
            </a:r>
          </a:p>
        </c:rich>
      </c:tx>
      <c:layout/>
      <c:overlay val="0"/>
      <c:spPr>
        <a:noFill/>
        <a:ln>
          <a:noFill/>
        </a:ln>
        <a:effectLst/>
      </c:spPr>
    </c:title>
    <c:autoTitleDeleted val="0"/>
    <c:plotArea>
      <c:layout/>
      <c:barChart>
        <c:barDir val="col"/>
        <c:grouping val="percentStacked"/>
        <c:varyColors val="0"/>
        <c:ser>
          <c:idx val="0"/>
          <c:order val="0"/>
          <c:tx>
            <c:strRef>
              <c:f>Sheet10!$B$11</c:f>
              <c:strCache>
                <c:ptCount val="1"/>
                <c:pt idx="0">
                  <c:v>Cash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Sheet10!$C$10:$D$10</c:f>
              <c:numCache>
                <c:formatCode>General</c:formatCode>
                <c:ptCount val="2"/>
                <c:pt idx="0">
                  <c:v>2009</c:v>
                </c:pt>
                <c:pt idx="1">
                  <c:v>2016</c:v>
                </c:pt>
              </c:numCache>
            </c:numRef>
          </c:cat>
          <c:val>
            <c:numRef>
              <c:f>Sheet10!$C$11:$D$11</c:f>
              <c:numCache>
                <c:formatCode>0%</c:formatCode>
                <c:ptCount val="2"/>
                <c:pt idx="0">
                  <c:v>0.28000000000000003</c:v>
                </c:pt>
                <c:pt idx="1">
                  <c:v>0.55000000000000004</c:v>
                </c:pt>
              </c:numCache>
            </c:numRef>
          </c:val>
        </c:ser>
        <c:ser>
          <c:idx val="1"/>
          <c:order val="1"/>
          <c:tx>
            <c:strRef>
              <c:f>Sheet10!$B$12</c:f>
              <c:strCache>
                <c:ptCount val="1"/>
                <c:pt idx="0">
                  <c:v>Receivables</c:v>
                </c:pt>
              </c:strCache>
            </c:strRef>
          </c:tx>
          <c:spPr>
            <a:solidFill>
              <a:schemeClr val="accent2"/>
            </a:solidFill>
            <a:ln>
              <a:noFill/>
            </a:ln>
            <a:effectLst/>
          </c:spPr>
          <c:invertIfNegative val="0"/>
          <c:dLbls>
            <c:dLbl>
              <c:idx val="0"/>
              <c:layout>
                <c:manualLayout>
                  <c:x val="-4.0035037723243925E-17"/>
                  <c:y val="1.7173454567514478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9.3494819742151278E-2"/>
                      <c:h val="0.12409226025857424"/>
                    </c:manualLayout>
                  </c15:layout>
                </c:ext>
              </c:extLst>
            </c:dLbl>
            <c:dLbl>
              <c:idx val="1"/>
              <c:layout>
                <c:manualLayout>
                  <c:x val="7.2212023975056546E-3"/>
                  <c:y val="2.1063130511117072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9.3494819742151278E-2"/>
                      <c:h val="0.10709723119305994"/>
                    </c:manualLayout>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Sheet10!$C$10:$D$10</c:f>
              <c:numCache>
                <c:formatCode>General</c:formatCode>
                <c:ptCount val="2"/>
                <c:pt idx="0">
                  <c:v>2009</c:v>
                </c:pt>
                <c:pt idx="1">
                  <c:v>2016</c:v>
                </c:pt>
              </c:numCache>
            </c:numRef>
          </c:cat>
          <c:val>
            <c:numRef>
              <c:f>Sheet10!$C$12:$D$12</c:f>
              <c:numCache>
                <c:formatCode>0%</c:formatCode>
                <c:ptCount val="2"/>
                <c:pt idx="0">
                  <c:v>0.11</c:v>
                </c:pt>
                <c:pt idx="1">
                  <c:v>0.12</c:v>
                </c:pt>
              </c:numCache>
            </c:numRef>
          </c:val>
        </c:ser>
        <c:ser>
          <c:idx val="2"/>
          <c:order val="2"/>
          <c:tx>
            <c:strRef>
              <c:f>Sheet10!$B$13</c:f>
              <c:strCache>
                <c:ptCount val="1"/>
                <c:pt idx="0">
                  <c:v>Due From Other Funds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Sheet10!$C$10:$D$10</c:f>
              <c:numCache>
                <c:formatCode>General</c:formatCode>
                <c:ptCount val="2"/>
                <c:pt idx="0">
                  <c:v>2009</c:v>
                </c:pt>
                <c:pt idx="1">
                  <c:v>2016</c:v>
                </c:pt>
              </c:numCache>
            </c:numRef>
          </c:cat>
          <c:val>
            <c:numRef>
              <c:f>Sheet10!$C$13:$D$13</c:f>
              <c:numCache>
                <c:formatCode>0%</c:formatCode>
                <c:ptCount val="2"/>
                <c:pt idx="0">
                  <c:v>0.56000000000000005</c:v>
                </c:pt>
                <c:pt idx="1">
                  <c:v>0.33</c:v>
                </c:pt>
              </c:numCache>
            </c:numRef>
          </c:val>
        </c:ser>
        <c:ser>
          <c:idx val="3"/>
          <c:order val="3"/>
          <c:tx>
            <c:strRef>
              <c:f>Sheet10!$B$14</c:f>
              <c:strCache>
                <c:ptCount val="1"/>
                <c:pt idx="0">
                  <c:v>Others</c:v>
                </c:pt>
              </c:strCache>
            </c:strRef>
          </c:tx>
          <c:spPr>
            <a:solidFill>
              <a:schemeClr val="accent4"/>
            </a:solidFill>
            <a:ln>
              <a:noFill/>
            </a:ln>
            <a:effectLst/>
          </c:spPr>
          <c:invertIfNegative val="0"/>
          <c:dLbls>
            <c:delete val="1"/>
          </c:dLbls>
          <c:cat>
            <c:numRef>
              <c:f>Sheet10!$C$10:$D$10</c:f>
              <c:numCache>
                <c:formatCode>General</c:formatCode>
                <c:ptCount val="2"/>
                <c:pt idx="0">
                  <c:v>2009</c:v>
                </c:pt>
                <c:pt idx="1">
                  <c:v>2016</c:v>
                </c:pt>
              </c:numCache>
            </c:numRef>
          </c:cat>
          <c:val>
            <c:numRef>
              <c:f>Sheet10!$C$14:$D$14</c:f>
              <c:numCache>
                <c:formatCode>0%</c:formatCode>
                <c:ptCount val="2"/>
                <c:pt idx="0">
                  <c:v>0.05</c:v>
                </c:pt>
                <c:pt idx="1">
                  <c:v>0</c:v>
                </c:pt>
              </c:numCache>
            </c:numRef>
          </c:val>
        </c:ser>
        <c:dLbls>
          <c:dLblPos val="inBase"/>
          <c:showLegendKey val="0"/>
          <c:showVal val="1"/>
          <c:showCatName val="0"/>
          <c:showSerName val="0"/>
          <c:showPercent val="0"/>
          <c:showBubbleSize val="0"/>
        </c:dLbls>
        <c:gapWidth val="150"/>
        <c:overlap val="100"/>
        <c:axId val="32833536"/>
        <c:axId val="32835072"/>
      </c:barChart>
      <c:catAx>
        <c:axId val="328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835072"/>
        <c:crosses val="autoZero"/>
        <c:auto val="1"/>
        <c:lblAlgn val="ctr"/>
        <c:lblOffset val="100"/>
        <c:noMultiLvlLbl val="0"/>
      </c:catAx>
      <c:valAx>
        <c:axId val="32835072"/>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Franklin Gothic Book" panose="020B0503020102020204" pitchFamily="34" charset="0"/>
                    <a:ea typeface="+mn-ea"/>
                    <a:cs typeface="+mn-cs"/>
                  </a:defRPr>
                </a:pPr>
                <a:r>
                  <a:rPr lang="en-US" sz="1050" b="1">
                    <a:latin typeface="Franklin Gothic Book" panose="020B0503020102020204" pitchFamily="34" charset="0"/>
                  </a:rPr>
                  <a:t>Percent Total</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833536"/>
        <c:crosses val="autoZero"/>
        <c:crossBetween val="between"/>
        <c:majorUnit val="0.2"/>
      </c:valAx>
      <c:spPr>
        <a:noFill/>
        <a:ln>
          <a:noFill/>
        </a:ln>
        <a:effectLst/>
      </c:spPr>
    </c:plotArea>
    <c:legend>
      <c:legendPos val="r"/>
      <c:layout>
        <c:manualLayout>
          <c:xMode val="edge"/>
          <c:yMode val="edge"/>
          <c:x val="0.69236836822701298"/>
          <c:y val="0.1750250273450121"/>
          <c:w val="0.3046648420457963"/>
          <c:h val="0.6967614464858559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Franklin Gothic Book" panose="020B0503020102020204" pitchFamily="34" charset="0"/>
              </a:rPr>
              <a:t>Cash</a:t>
            </a:r>
            <a:r>
              <a:rPr lang="en-US" b="1" baseline="0" dirty="0">
                <a:latin typeface="Franklin Gothic Book" panose="020B0503020102020204" pitchFamily="34" charset="0"/>
              </a:rPr>
              <a:t> Vs. Due to Other </a:t>
            </a:r>
            <a:r>
              <a:rPr lang="en-US" b="1" baseline="0" dirty="0" smtClean="0">
                <a:latin typeface="Franklin Gothic Book" panose="020B0503020102020204" pitchFamily="34" charset="0"/>
              </a:rPr>
              <a:t>Funds</a:t>
            </a:r>
          </a:p>
          <a:p>
            <a:pPr>
              <a:defRPr sz="1400" b="0" i="0" u="none" strike="noStrike" kern="1200" spc="0" baseline="0">
                <a:solidFill>
                  <a:schemeClr val="tx1">
                    <a:lumMod val="65000"/>
                    <a:lumOff val="35000"/>
                  </a:schemeClr>
                </a:solidFill>
                <a:latin typeface="+mn-lt"/>
                <a:ea typeface="+mn-ea"/>
                <a:cs typeface="+mn-cs"/>
              </a:defRPr>
            </a:pPr>
            <a:r>
              <a:rPr lang="en-US" sz="900" b="1" baseline="0" dirty="0" smtClean="0">
                <a:latin typeface="Franklin Gothic Book" panose="020B0503020102020204" pitchFamily="34" charset="0"/>
              </a:rPr>
              <a:t>($000’s)</a:t>
            </a:r>
            <a:endParaRPr lang="en-US" sz="900" b="1" dirty="0">
              <a:latin typeface="Franklin Gothic Book" panose="020B0503020102020204" pitchFamily="34" charset="0"/>
            </a:endParaRPr>
          </a:p>
        </c:rich>
      </c:tx>
      <c:layout/>
      <c:overlay val="0"/>
      <c:spPr>
        <a:noFill/>
        <a:ln>
          <a:noFill/>
        </a:ln>
        <a:effectLst/>
      </c:spPr>
    </c:title>
    <c:autoTitleDeleted val="0"/>
    <c:plotArea>
      <c:layout>
        <c:manualLayout>
          <c:layoutTarget val="inner"/>
          <c:xMode val="edge"/>
          <c:yMode val="edge"/>
          <c:x val="0.19994591551595406"/>
          <c:y val="0.19653314537384059"/>
          <c:w val="0.63778937007874015"/>
          <c:h val="0.665239501312336"/>
        </c:manualLayout>
      </c:layout>
      <c:barChart>
        <c:barDir val="col"/>
        <c:grouping val="clustered"/>
        <c:varyColors val="0"/>
        <c:ser>
          <c:idx val="0"/>
          <c:order val="0"/>
          <c:tx>
            <c:strRef>
              <c:f>Sheet10!$B$34</c:f>
              <c:strCache>
                <c:ptCount val="1"/>
                <c:pt idx="0">
                  <c:v>Cash</c:v>
                </c:pt>
              </c:strCache>
            </c:strRef>
          </c:tx>
          <c:spPr>
            <a:solidFill>
              <a:schemeClr val="accent1"/>
            </a:solidFill>
            <a:ln>
              <a:noFill/>
            </a:ln>
            <a:effectLst/>
          </c:spPr>
          <c:invertIfNegative val="0"/>
          <c:cat>
            <c:numRef>
              <c:f>Sheet10!$C$33:$D$33</c:f>
              <c:numCache>
                <c:formatCode>General</c:formatCode>
                <c:ptCount val="2"/>
                <c:pt idx="0">
                  <c:v>2009</c:v>
                </c:pt>
                <c:pt idx="1">
                  <c:v>2016</c:v>
                </c:pt>
              </c:numCache>
            </c:numRef>
          </c:cat>
          <c:val>
            <c:numRef>
              <c:f>Sheet10!$C$34:$D$34</c:f>
              <c:numCache>
                <c:formatCode>_(* #,##0_);_(* \(#,##0\);_(* "-"??_);_(@_)</c:formatCode>
                <c:ptCount val="2"/>
                <c:pt idx="0">
                  <c:v>85530</c:v>
                </c:pt>
                <c:pt idx="1">
                  <c:v>138119</c:v>
                </c:pt>
              </c:numCache>
            </c:numRef>
          </c:val>
        </c:ser>
        <c:ser>
          <c:idx val="1"/>
          <c:order val="1"/>
          <c:tx>
            <c:strRef>
              <c:f>Sheet10!$B$35</c:f>
              <c:strCache>
                <c:ptCount val="1"/>
                <c:pt idx="0">
                  <c:v>Due To Other Funds</c:v>
                </c:pt>
              </c:strCache>
            </c:strRef>
          </c:tx>
          <c:spPr>
            <a:solidFill>
              <a:schemeClr val="accent2"/>
            </a:solidFill>
            <a:ln>
              <a:noFill/>
            </a:ln>
            <a:effectLst/>
          </c:spPr>
          <c:invertIfNegative val="0"/>
          <c:cat>
            <c:numRef>
              <c:f>Sheet10!$C$33:$D$33</c:f>
              <c:numCache>
                <c:formatCode>General</c:formatCode>
                <c:ptCount val="2"/>
                <c:pt idx="0">
                  <c:v>2009</c:v>
                </c:pt>
                <c:pt idx="1">
                  <c:v>2016</c:v>
                </c:pt>
              </c:numCache>
            </c:numRef>
          </c:cat>
          <c:val>
            <c:numRef>
              <c:f>Sheet10!$C$35:$D$35</c:f>
              <c:numCache>
                <c:formatCode>_(* #,##0_);_(* \(#,##0\);_(* "-"??_);_(@_)</c:formatCode>
                <c:ptCount val="2"/>
                <c:pt idx="0">
                  <c:v>191380</c:v>
                </c:pt>
                <c:pt idx="1">
                  <c:v>47517</c:v>
                </c:pt>
              </c:numCache>
            </c:numRef>
          </c:val>
        </c:ser>
        <c:dLbls>
          <c:showLegendKey val="0"/>
          <c:showVal val="0"/>
          <c:showCatName val="0"/>
          <c:showSerName val="0"/>
          <c:showPercent val="0"/>
          <c:showBubbleSize val="0"/>
        </c:dLbls>
        <c:gapWidth val="150"/>
        <c:axId val="33087488"/>
        <c:axId val="33089024"/>
      </c:barChart>
      <c:catAx>
        <c:axId val="33087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089024"/>
        <c:crosses val="autoZero"/>
        <c:auto val="1"/>
        <c:lblAlgn val="ctr"/>
        <c:lblOffset val="100"/>
        <c:noMultiLvlLbl val="0"/>
      </c:catAx>
      <c:valAx>
        <c:axId val="3308902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087488"/>
        <c:crosses val="autoZero"/>
        <c:crossBetween val="between"/>
      </c:valAx>
      <c:spPr>
        <a:noFill/>
        <a:ln>
          <a:noFill/>
        </a:ln>
        <a:effectLst/>
      </c:spPr>
    </c:plotArea>
    <c:legend>
      <c:legendPos val="r"/>
      <c:layout>
        <c:manualLayout>
          <c:xMode val="edge"/>
          <c:yMode val="edge"/>
          <c:x val="0.74989763779527563"/>
          <c:y val="0.38222149314669002"/>
          <c:w val="0.20288013998250221"/>
          <c:h val="0.3831029454651501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50396325459317581"/>
          <c:y val="0"/>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084020747406574"/>
          <c:y val="5.0776759758484537E-2"/>
          <c:w val="0.84574631296087988"/>
          <c:h val="0.78023415774712368"/>
        </c:manualLayout>
      </c:layout>
      <c:bar3DChart>
        <c:barDir val="col"/>
        <c:grouping val="clustered"/>
        <c:varyColors val="0"/>
        <c:ser>
          <c:idx val="0"/>
          <c:order val="0"/>
          <c:tx>
            <c:strRef>
              <c:f>'Trending Revs'!$C$24</c:f>
              <c:strCache>
                <c:ptCount val="1"/>
              </c:strCache>
            </c:strRef>
          </c:tx>
          <c:invertIfNegative val="0"/>
          <c:dLbls>
            <c:dLbl>
              <c:idx val="0"/>
              <c:layout>
                <c:manualLayout>
                  <c:x val="1.650943396226413E-2"/>
                  <c:y val="-3.05084745762711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867924528301886E-2"/>
                  <c:y val="-2.3728813559322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226415094339621E-2"/>
                  <c:y val="-6.779661016949214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92455183714169E-2"/>
                  <c:y val="-3.04219720765362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904665790071546E-2"/>
                  <c:y val="-1.679517056922886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'Trending Revs'!$D$23:$I$23</c:f>
              <c:numCache>
                <c:formatCode>General</c:formatCode>
                <c:ptCount val="5"/>
                <c:pt idx="0">
                  <c:v>2012</c:v>
                </c:pt>
                <c:pt idx="1">
                  <c:v>2013</c:v>
                </c:pt>
                <c:pt idx="2">
                  <c:v>2014</c:v>
                </c:pt>
                <c:pt idx="3">
                  <c:v>2015</c:v>
                </c:pt>
                <c:pt idx="4">
                  <c:v>2016</c:v>
                </c:pt>
              </c:numCache>
            </c:numRef>
          </c:cat>
          <c:val>
            <c:numRef>
              <c:f>'Trending Revs'!$D$24:$I$24</c:f>
              <c:numCache>
                <c:formatCode>"$"#,##0_);[Red]\("$"#,##0\)</c:formatCode>
                <c:ptCount val="5"/>
                <c:pt idx="0">
                  <c:v>507419</c:v>
                </c:pt>
                <c:pt idx="1">
                  <c:v>501490</c:v>
                </c:pt>
                <c:pt idx="2">
                  <c:v>532639</c:v>
                </c:pt>
                <c:pt idx="3">
                  <c:v>552543</c:v>
                </c:pt>
                <c:pt idx="4">
                  <c:v>567901</c:v>
                </c:pt>
              </c:numCache>
            </c:numRef>
          </c:val>
        </c:ser>
        <c:dLbls>
          <c:showLegendKey val="0"/>
          <c:showVal val="0"/>
          <c:showCatName val="0"/>
          <c:showSerName val="0"/>
          <c:showPercent val="0"/>
          <c:showBubbleSize val="0"/>
        </c:dLbls>
        <c:gapWidth val="150"/>
        <c:shape val="box"/>
        <c:axId val="86826368"/>
        <c:axId val="97727616"/>
        <c:axId val="0"/>
      </c:bar3DChart>
      <c:catAx>
        <c:axId val="86826368"/>
        <c:scaling>
          <c:orientation val="minMax"/>
        </c:scaling>
        <c:delete val="0"/>
        <c:axPos val="b"/>
        <c:numFmt formatCode="General" sourceLinked="0"/>
        <c:majorTickMark val="out"/>
        <c:minorTickMark val="none"/>
        <c:tickLblPos val="nextTo"/>
        <c:txPr>
          <a:bodyPr/>
          <a:lstStyle/>
          <a:p>
            <a:pPr>
              <a:defRPr sz="1400"/>
            </a:pPr>
            <a:endParaRPr lang="en-US"/>
          </a:p>
        </c:txPr>
        <c:crossAx val="97727616"/>
        <c:crosses val="autoZero"/>
        <c:auto val="1"/>
        <c:lblAlgn val="ctr"/>
        <c:lblOffset val="100"/>
        <c:noMultiLvlLbl val="0"/>
      </c:catAx>
      <c:valAx>
        <c:axId val="97727616"/>
        <c:scaling>
          <c:orientation val="minMax"/>
          <c:max val="575000"/>
          <c:min val="475000"/>
        </c:scaling>
        <c:delete val="0"/>
        <c:axPos val="l"/>
        <c:majorGridlines/>
        <c:numFmt formatCode="&quot;$&quot;#,##0_);[Red]\(&quot;$&quot;#,##0\)" sourceLinked="1"/>
        <c:majorTickMark val="out"/>
        <c:minorTickMark val="none"/>
        <c:tickLblPos val="nextTo"/>
        <c:txPr>
          <a:bodyPr/>
          <a:lstStyle/>
          <a:p>
            <a:pPr>
              <a:defRPr sz="1200"/>
            </a:pPr>
            <a:endParaRPr lang="en-US"/>
          </a:p>
        </c:txPr>
        <c:crossAx val="86826368"/>
        <c:crosses val="autoZero"/>
        <c:crossBetween val="between"/>
        <c:majorUnit val="50000"/>
      </c:valAx>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188632233143517E-2"/>
          <c:y val="1.8070229803848564E-2"/>
          <c:w val="0.83997013830995904"/>
          <c:h val="0.79474929522698556"/>
        </c:manualLayout>
      </c:layout>
      <c:barChart>
        <c:barDir val="col"/>
        <c:grouping val="clustered"/>
        <c:varyColors val="0"/>
        <c:ser>
          <c:idx val="0"/>
          <c:order val="0"/>
          <c:tx>
            <c:strRef>
              <c:f>'Sheet8 (2)'!$D$31</c:f>
              <c:strCache>
                <c:ptCount val="1"/>
                <c:pt idx="0">
                  <c:v>Fund Balance</c:v>
                </c:pt>
              </c:strCache>
            </c:strRef>
          </c:tx>
          <c:spPr>
            <a:solidFill>
              <a:srgbClr val="2F5897">
                <a:lumMod val="40000"/>
                <a:lumOff val="60000"/>
              </a:srgbClr>
            </a:solidFill>
            <a:ln w="57150">
              <a:noFill/>
            </a:ln>
            <a:effectLst/>
          </c:spPr>
          <c:invertIfNegative val="0"/>
          <c:cat>
            <c:strRef>
              <c:f>'Sheet8 (2)'!$E$30:$L$30</c:f>
              <c:strCache>
                <c:ptCount val="8"/>
                <c:pt idx="0">
                  <c:v>FY09</c:v>
                </c:pt>
                <c:pt idx="1">
                  <c:v>FY10</c:v>
                </c:pt>
                <c:pt idx="2">
                  <c:v>FY11</c:v>
                </c:pt>
                <c:pt idx="3">
                  <c:v>FY12</c:v>
                </c:pt>
                <c:pt idx="4">
                  <c:v>FY13</c:v>
                </c:pt>
                <c:pt idx="5">
                  <c:v>FY14</c:v>
                </c:pt>
                <c:pt idx="6">
                  <c:v>FY15</c:v>
                </c:pt>
                <c:pt idx="7">
                  <c:v>FY16</c:v>
                </c:pt>
              </c:strCache>
            </c:strRef>
          </c:cat>
          <c:val>
            <c:numRef>
              <c:f>'Sheet8 (2)'!$E$31:$L$31</c:f>
              <c:numCache>
                <c:formatCode>"$"#,##0.0</c:formatCode>
                <c:ptCount val="8"/>
                <c:pt idx="0">
                  <c:v>7.4</c:v>
                </c:pt>
                <c:pt idx="1">
                  <c:v>72.400000000000006</c:v>
                </c:pt>
                <c:pt idx="2">
                  <c:v>94.4</c:v>
                </c:pt>
                <c:pt idx="3">
                  <c:v>126.7</c:v>
                </c:pt>
                <c:pt idx="4">
                  <c:v>138.19999999999999</c:v>
                </c:pt>
                <c:pt idx="5">
                  <c:v>142</c:v>
                </c:pt>
                <c:pt idx="6">
                  <c:v>151</c:v>
                </c:pt>
                <c:pt idx="7">
                  <c:v>153.1</c:v>
                </c:pt>
              </c:numCache>
            </c:numRef>
          </c:val>
        </c:ser>
        <c:ser>
          <c:idx val="1"/>
          <c:order val="1"/>
          <c:tx>
            <c:strRef>
              <c:f>'Sheet8 (2)'!$D$32</c:f>
              <c:strCache>
                <c:ptCount val="1"/>
                <c:pt idx="0">
                  <c:v>Deficit Funds</c:v>
                </c:pt>
              </c:strCache>
            </c:strRef>
          </c:tx>
          <c:spPr>
            <a:solidFill>
              <a:schemeClr val="accent1"/>
            </a:solidFill>
            <a:ln w="60325">
              <a:noFill/>
            </a:ln>
            <a:effectLst/>
          </c:spPr>
          <c:invertIfNegative val="0"/>
          <c:cat>
            <c:strRef>
              <c:f>'Sheet8 (2)'!$E$30:$L$30</c:f>
              <c:strCache>
                <c:ptCount val="8"/>
                <c:pt idx="0">
                  <c:v>FY09</c:v>
                </c:pt>
                <c:pt idx="1">
                  <c:v>FY10</c:v>
                </c:pt>
                <c:pt idx="2">
                  <c:v>FY11</c:v>
                </c:pt>
                <c:pt idx="3">
                  <c:v>FY12</c:v>
                </c:pt>
                <c:pt idx="4">
                  <c:v>FY13</c:v>
                </c:pt>
                <c:pt idx="5">
                  <c:v>FY14</c:v>
                </c:pt>
                <c:pt idx="6">
                  <c:v>FY15</c:v>
                </c:pt>
                <c:pt idx="7">
                  <c:v>FY16</c:v>
                </c:pt>
              </c:strCache>
            </c:strRef>
          </c:cat>
          <c:val>
            <c:numRef>
              <c:f>'Sheet8 (2)'!$E$32:$L$32</c:f>
              <c:numCache>
                <c:formatCode>"$"#,##0.0</c:formatCode>
                <c:ptCount val="8"/>
                <c:pt idx="0">
                  <c:v>136.19999999999999</c:v>
                </c:pt>
                <c:pt idx="1">
                  <c:v>127.8</c:v>
                </c:pt>
                <c:pt idx="2">
                  <c:v>98.6</c:v>
                </c:pt>
                <c:pt idx="3">
                  <c:v>87.5</c:v>
                </c:pt>
                <c:pt idx="4">
                  <c:v>78.099999999999994</c:v>
                </c:pt>
                <c:pt idx="5">
                  <c:v>77.3</c:v>
                </c:pt>
                <c:pt idx="6">
                  <c:v>58.1</c:v>
                </c:pt>
                <c:pt idx="7">
                  <c:v>64.424999999999997</c:v>
                </c:pt>
              </c:numCache>
            </c:numRef>
          </c:val>
        </c:ser>
        <c:dLbls>
          <c:showLegendKey val="0"/>
          <c:showVal val="0"/>
          <c:showCatName val="0"/>
          <c:showSerName val="0"/>
          <c:showPercent val="0"/>
          <c:showBubbleSize val="0"/>
        </c:dLbls>
        <c:gapWidth val="219"/>
        <c:axId val="34167808"/>
        <c:axId val="34174080"/>
      </c:barChart>
      <c:lineChart>
        <c:grouping val="standard"/>
        <c:varyColors val="0"/>
        <c:ser>
          <c:idx val="2"/>
          <c:order val="2"/>
          <c:tx>
            <c:strRef>
              <c:f>'Sheet8 (2)'!$D$33</c:f>
              <c:strCache>
                <c:ptCount val="1"/>
                <c:pt idx="0">
                  <c:v>Cumulative Surplus</c:v>
                </c:pt>
              </c:strCache>
            </c:strRef>
          </c:tx>
          <c:spPr>
            <a:ln w="28575" cap="rnd">
              <a:solidFill>
                <a:schemeClr val="tx2">
                  <a:lumMod val="75000"/>
                </a:schemeClr>
              </a:solidFill>
              <a:round/>
            </a:ln>
            <a:effectLst/>
          </c:spPr>
          <c:marker>
            <c:symbol val="triangle"/>
            <c:size val="14"/>
            <c:spPr>
              <a:solidFill>
                <a:schemeClr val="tx2">
                  <a:lumMod val="60000"/>
                  <a:lumOff val="40000"/>
                </a:schemeClr>
              </a:solidFill>
              <a:ln w="22225" cmpd="sng">
                <a:noFill/>
                <a:bevel/>
                <a:headEnd type="stealth" w="lg" len="lg"/>
                <a:tailEnd type="stealth"/>
              </a:ln>
              <a:effectLst/>
            </c:spPr>
          </c:marker>
          <c:cat>
            <c:strRef>
              <c:f>'Sheet8 (2)'!$E$30:$L$30</c:f>
              <c:strCache>
                <c:ptCount val="8"/>
                <c:pt idx="0">
                  <c:v>FY09</c:v>
                </c:pt>
                <c:pt idx="1">
                  <c:v>FY10</c:v>
                </c:pt>
                <c:pt idx="2">
                  <c:v>FY11</c:v>
                </c:pt>
                <c:pt idx="3">
                  <c:v>FY12</c:v>
                </c:pt>
                <c:pt idx="4">
                  <c:v>FY13</c:v>
                </c:pt>
                <c:pt idx="5">
                  <c:v>FY14</c:v>
                </c:pt>
                <c:pt idx="6">
                  <c:v>FY15</c:v>
                </c:pt>
                <c:pt idx="7">
                  <c:v>FY16</c:v>
                </c:pt>
              </c:strCache>
            </c:strRef>
          </c:cat>
          <c:val>
            <c:numRef>
              <c:f>'Sheet8 (2)'!$E$33:$L$33</c:f>
              <c:numCache>
                <c:formatCode>"$"#,##0.0</c:formatCode>
                <c:ptCount val="8"/>
                <c:pt idx="0">
                  <c:v>0</c:v>
                </c:pt>
                <c:pt idx="1">
                  <c:v>65</c:v>
                </c:pt>
                <c:pt idx="2">
                  <c:v>116</c:v>
                </c:pt>
                <c:pt idx="3">
                  <c:v>156</c:v>
                </c:pt>
                <c:pt idx="4">
                  <c:v>182.6</c:v>
                </c:pt>
                <c:pt idx="5">
                  <c:v>193.4</c:v>
                </c:pt>
                <c:pt idx="6">
                  <c:v>224.4</c:v>
                </c:pt>
                <c:pt idx="7">
                  <c:v>230.1</c:v>
                </c:pt>
              </c:numCache>
            </c:numRef>
          </c:val>
          <c:smooth val="0"/>
        </c:ser>
        <c:dLbls>
          <c:showLegendKey val="0"/>
          <c:showVal val="0"/>
          <c:showCatName val="0"/>
          <c:showSerName val="0"/>
          <c:showPercent val="0"/>
          <c:showBubbleSize val="0"/>
        </c:dLbls>
        <c:marker val="1"/>
        <c:smooth val="0"/>
        <c:axId val="34189696"/>
        <c:axId val="34175616"/>
      </c:lineChart>
      <c:catAx>
        <c:axId val="34167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74080"/>
        <c:crosses val="autoZero"/>
        <c:auto val="1"/>
        <c:lblAlgn val="ctr"/>
        <c:lblOffset val="100"/>
        <c:noMultiLvlLbl val="0"/>
      </c:catAx>
      <c:valAx>
        <c:axId val="34174080"/>
        <c:scaling>
          <c:orientation val="minMax"/>
          <c:max val="240"/>
        </c:scaling>
        <c:delete val="0"/>
        <c:axPos val="l"/>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167808"/>
        <c:crosses val="autoZero"/>
        <c:crossBetween val="between"/>
        <c:majorUnit val="40"/>
      </c:valAx>
      <c:valAx>
        <c:axId val="34175616"/>
        <c:scaling>
          <c:orientation val="minMax"/>
        </c:scaling>
        <c:delete val="1"/>
        <c:axPos val="r"/>
        <c:numFmt formatCode="&quot;$&quot;#,##0.0" sourceLinked="1"/>
        <c:majorTickMark val="out"/>
        <c:minorTickMark val="none"/>
        <c:tickLblPos val="nextTo"/>
        <c:crossAx val="34189696"/>
        <c:crosses val="max"/>
        <c:crossBetween val="between"/>
      </c:valAx>
      <c:catAx>
        <c:axId val="34189696"/>
        <c:scaling>
          <c:orientation val="minMax"/>
        </c:scaling>
        <c:delete val="1"/>
        <c:axPos val="b"/>
        <c:numFmt formatCode="General" sourceLinked="1"/>
        <c:majorTickMark val="out"/>
        <c:minorTickMark val="none"/>
        <c:tickLblPos val="nextTo"/>
        <c:crossAx val="341756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2308843053839"/>
          <c:y val="3.585004401249231E-2"/>
          <c:w val="0.82859931270525033"/>
          <c:h val="0.78325475395208066"/>
        </c:manualLayout>
      </c:layout>
      <c:barChart>
        <c:barDir val="col"/>
        <c:grouping val="stacked"/>
        <c:varyColors val="0"/>
        <c:ser>
          <c:idx val="0"/>
          <c:order val="0"/>
          <c:tx>
            <c:strRef>
              <c:f>Sheet1!$B$1</c:f>
              <c:strCache>
                <c:ptCount val="1"/>
                <c:pt idx="0">
                  <c:v>Unrestricted</c:v>
                </c:pt>
              </c:strCache>
            </c:strRef>
          </c:tx>
          <c:invertIfNegative val="0"/>
          <c:cat>
            <c:strRef>
              <c:f>Sheet1!$A$2:$A$9</c:f>
              <c:strCache>
                <c:ptCount val="8"/>
                <c:pt idx="0">
                  <c:v>FY09</c:v>
                </c:pt>
                <c:pt idx="1">
                  <c:v>FY10</c:v>
                </c:pt>
                <c:pt idx="2">
                  <c:v>FY11</c:v>
                </c:pt>
                <c:pt idx="3">
                  <c:v>FY12</c:v>
                </c:pt>
                <c:pt idx="4">
                  <c:v>FY13</c:v>
                </c:pt>
                <c:pt idx="5">
                  <c:v>FY14</c:v>
                </c:pt>
                <c:pt idx="6">
                  <c:v>FY15</c:v>
                </c:pt>
                <c:pt idx="7">
                  <c:v>FY16</c:v>
                </c:pt>
              </c:strCache>
            </c:strRef>
          </c:cat>
          <c:val>
            <c:numRef>
              <c:f>Sheet1!$B$2:$B$9</c:f>
              <c:numCache>
                <c:formatCode>_(* #,##0.00_);_(* \(#,##0.00\);_(* "-"??_);_(@_)</c:formatCode>
                <c:ptCount val="8"/>
                <c:pt idx="0">
                  <c:v>-5.6</c:v>
                </c:pt>
                <c:pt idx="1">
                  <c:v>34.392000000000003</c:v>
                </c:pt>
                <c:pt idx="2">
                  <c:v>80.128170000000054</c:v>
                </c:pt>
                <c:pt idx="3">
                  <c:v>107.11181207</c:v>
                </c:pt>
                <c:pt idx="4">
                  <c:v>119</c:v>
                </c:pt>
                <c:pt idx="5">
                  <c:v>130.9</c:v>
                </c:pt>
                <c:pt idx="6">
                  <c:v>149.1</c:v>
                </c:pt>
                <c:pt idx="7">
                  <c:v>137.41999999999999</c:v>
                </c:pt>
              </c:numCache>
            </c:numRef>
          </c:val>
        </c:ser>
        <c:ser>
          <c:idx val="1"/>
          <c:order val="1"/>
          <c:tx>
            <c:strRef>
              <c:f>Sheet1!$C$1</c:f>
              <c:strCache>
                <c:ptCount val="1"/>
                <c:pt idx="0">
                  <c:v>Restricted</c:v>
                </c:pt>
              </c:strCache>
            </c:strRef>
          </c:tx>
          <c:spPr>
            <a:solidFill>
              <a:schemeClr val="tx2">
                <a:lumMod val="40000"/>
                <a:lumOff val="60000"/>
              </a:schemeClr>
            </a:solidFill>
          </c:spPr>
          <c:invertIfNegative val="0"/>
          <c:cat>
            <c:strRef>
              <c:f>Sheet1!$A$2:$A$9</c:f>
              <c:strCache>
                <c:ptCount val="8"/>
                <c:pt idx="0">
                  <c:v>FY09</c:v>
                </c:pt>
                <c:pt idx="1">
                  <c:v>FY10</c:v>
                </c:pt>
                <c:pt idx="2">
                  <c:v>FY11</c:v>
                </c:pt>
                <c:pt idx="3">
                  <c:v>FY12</c:v>
                </c:pt>
                <c:pt idx="4">
                  <c:v>FY13</c:v>
                </c:pt>
                <c:pt idx="5">
                  <c:v>FY14</c:v>
                </c:pt>
                <c:pt idx="6">
                  <c:v>FY15</c:v>
                </c:pt>
                <c:pt idx="7">
                  <c:v>FY16</c:v>
                </c:pt>
              </c:strCache>
            </c:strRef>
          </c:cat>
          <c:val>
            <c:numRef>
              <c:f>Sheet1!$C$2:$C$9</c:f>
              <c:numCache>
                <c:formatCode>_(* #,##0.00_);_(* \(#,##0.00\);_(* "-"??_);_(@_)</c:formatCode>
                <c:ptCount val="8"/>
                <c:pt idx="0">
                  <c:v>7.4</c:v>
                </c:pt>
                <c:pt idx="1">
                  <c:v>38.041000000000004</c:v>
                </c:pt>
                <c:pt idx="2">
                  <c:v>14.22182999999994</c:v>
                </c:pt>
                <c:pt idx="3">
                  <c:v>19.588187930000004</c:v>
                </c:pt>
                <c:pt idx="4">
                  <c:v>19.164000000000001</c:v>
                </c:pt>
                <c:pt idx="5">
                  <c:v>11.1</c:v>
                </c:pt>
                <c:pt idx="6">
                  <c:v>1.9</c:v>
                </c:pt>
                <c:pt idx="7">
                  <c:v>15.72</c:v>
                </c:pt>
              </c:numCache>
            </c:numRef>
          </c:val>
        </c:ser>
        <c:dLbls>
          <c:showLegendKey val="0"/>
          <c:showVal val="0"/>
          <c:showCatName val="0"/>
          <c:showSerName val="0"/>
          <c:showPercent val="0"/>
          <c:showBubbleSize val="0"/>
        </c:dLbls>
        <c:gapWidth val="55"/>
        <c:overlap val="100"/>
        <c:axId val="34294400"/>
        <c:axId val="37224832"/>
      </c:barChart>
      <c:catAx>
        <c:axId val="34294400"/>
        <c:scaling>
          <c:orientation val="minMax"/>
        </c:scaling>
        <c:delete val="0"/>
        <c:axPos val="b"/>
        <c:numFmt formatCode="General" sourceLinked="0"/>
        <c:majorTickMark val="none"/>
        <c:minorTickMark val="none"/>
        <c:tickLblPos val="nextTo"/>
        <c:txPr>
          <a:bodyPr/>
          <a:lstStyle/>
          <a:p>
            <a:pPr>
              <a:defRPr sz="1200" b="1"/>
            </a:pPr>
            <a:endParaRPr lang="en-US"/>
          </a:p>
        </c:txPr>
        <c:crossAx val="37224832"/>
        <c:crosses val="autoZero"/>
        <c:auto val="1"/>
        <c:lblAlgn val="ctr"/>
        <c:lblOffset val="100"/>
        <c:noMultiLvlLbl val="0"/>
      </c:catAx>
      <c:valAx>
        <c:axId val="37224832"/>
        <c:scaling>
          <c:orientation val="minMax"/>
          <c:max val="180"/>
        </c:scaling>
        <c:delete val="0"/>
        <c:axPos val="l"/>
        <c:majorGridlines/>
        <c:title>
          <c:tx>
            <c:rich>
              <a:bodyPr rot="-5400000" vert="horz"/>
              <a:lstStyle/>
              <a:p>
                <a:pPr>
                  <a:defRPr/>
                </a:pPr>
                <a:r>
                  <a:rPr lang="en-US" sz="1400" dirty="0" smtClean="0"/>
                  <a:t>$ Millions</a:t>
                </a:r>
                <a:endParaRPr lang="en-US" sz="1400" dirty="0"/>
              </a:p>
            </c:rich>
          </c:tx>
          <c:layout>
            <c:manualLayout>
              <c:xMode val="edge"/>
              <c:yMode val="edge"/>
              <c:x val="7.4770683612071639E-3"/>
              <c:y val="0.36987856362081117"/>
            </c:manualLayout>
          </c:layout>
          <c:overlay val="0"/>
        </c:title>
        <c:numFmt formatCode="&quot;$&quot;#,##0" sourceLinked="0"/>
        <c:majorTickMark val="none"/>
        <c:minorTickMark val="none"/>
        <c:tickLblPos val="nextTo"/>
        <c:txPr>
          <a:bodyPr/>
          <a:lstStyle/>
          <a:p>
            <a:pPr>
              <a:defRPr sz="1200" b="1"/>
            </a:pPr>
            <a:endParaRPr lang="en-US"/>
          </a:p>
        </c:txPr>
        <c:crossAx val="34294400"/>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Pension!$A$22</c:f>
              <c:strCache>
                <c:ptCount val="1"/>
                <c:pt idx="0">
                  <c:v>Total Pension Liability</c:v>
                </c:pt>
              </c:strCache>
            </c:strRef>
          </c:tx>
          <c:invertIfNegative val="0"/>
          <c:cat>
            <c:strRef>
              <c:f>Pension!$B$21:$D$21</c:f>
              <c:strCache>
                <c:ptCount val="3"/>
                <c:pt idx="0">
                  <c:v>General Employees</c:v>
                </c:pt>
                <c:pt idx="1">
                  <c:v>Firefighters</c:v>
                </c:pt>
                <c:pt idx="2">
                  <c:v>Police Officers</c:v>
                </c:pt>
              </c:strCache>
            </c:strRef>
          </c:cat>
          <c:val>
            <c:numRef>
              <c:f>Pension!$B$22:$D$22</c:f>
              <c:numCache>
                <c:formatCode>_(* #,##0_);_(* \(#,##0\);_(* "-"??_);_(@_)</c:formatCode>
                <c:ptCount val="3"/>
                <c:pt idx="0">
                  <c:v>1873</c:v>
                </c:pt>
                <c:pt idx="1">
                  <c:v>854</c:v>
                </c:pt>
                <c:pt idx="2">
                  <c:v>1295</c:v>
                </c:pt>
              </c:numCache>
            </c:numRef>
          </c:val>
        </c:ser>
        <c:ser>
          <c:idx val="1"/>
          <c:order val="1"/>
          <c:tx>
            <c:strRef>
              <c:f>Pension!$A$23</c:f>
              <c:strCache>
                <c:ptCount val="1"/>
                <c:pt idx="0">
                  <c:v>Fund Net Position </c:v>
                </c:pt>
              </c:strCache>
            </c:strRef>
          </c:tx>
          <c:invertIfNegative val="0"/>
          <c:cat>
            <c:strRef>
              <c:f>Pension!$B$21:$D$21</c:f>
              <c:strCache>
                <c:ptCount val="3"/>
                <c:pt idx="0">
                  <c:v>General Employees</c:v>
                </c:pt>
                <c:pt idx="1">
                  <c:v>Firefighters</c:v>
                </c:pt>
                <c:pt idx="2">
                  <c:v>Police Officers</c:v>
                </c:pt>
              </c:strCache>
            </c:strRef>
          </c:cat>
          <c:val>
            <c:numRef>
              <c:f>Pension!$B$23:$D$23</c:f>
              <c:numCache>
                <c:formatCode>_(* #,##0_);_(* \(#,##0\);_(* "-"??_);_(@_)</c:formatCode>
                <c:ptCount val="3"/>
                <c:pt idx="0">
                  <c:v>1154</c:v>
                </c:pt>
                <c:pt idx="1">
                  <c:v>645</c:v>
                </c:pt>
                <c:pt idx="2">
                  <c:v>983</c:v>
                </c:pt>
              </c:numCache>
            </c:numRef>
          </c:val>
        </c:ser>
        <c:ser>
          <c:idx val="2"/>
          <c:order val="2"/>
          <c:tx>
            <c:strRef>
              <c:f>Pension!$A$24</c:f>
              <c:strCache>
                <c:ptCount val="1"/>
                <c:pt idx="0">
                  <c:v>Net Pension Liability</c:v>
                </c:pt>
              </c:strCache>
            </c:strRef>
          </c:tx>
          <c:invertIfNegative val="0"/>
          <c:cat>
            <c:strRef>
              <c:f>Pension!$B$21:$D$21</c:f>
              <c:strCache>
                <c:ptCount val="3"/>
                <c:pt idx="0">
                  <c:v>General Employees</c:v>
                </c:pt>
                <c:pt idx="1">
                  <c:v>Firefighters</c:v>
                </c:pt>
                <c:pt idx="2">
                  <c:v>Police Officers</c:v>
                </c:pt>
              </c:strCache>
            </c:strRef>
          </c:cat>
          <c:val>
            <c:numRef>
              <c:f>Pension!$B$24:$D$24</c:f>
              <c:numCache>
                <c:formatCode>_(* #,##0_);_(* \(#,##0\);_(* "-"??_);_(@_)</c:formatCode>
                <c:ptCount val="3"/>
                <c:pt idx="0">
                  <c:v>719</c:v>
                </c:pt>
                <c:pt idx="1">
                  <c:v>209</c:v>
                </c:pt>
                <c:pt idx="2">
                  <c:v>312</c:v>
                </c:pt>
              </c:numCache>
            </c:numRef>
          </c:val>
        </c:ser>
        <c:dLbls>
          <c:showLegendKey val="0"/>
          <c:showVal val="0"/>
          <c:showCatName val="0"/>
          <c:showSerName val="0"/>
          <c:showPercent val="0"/>
          <c:showBubbleSize val="0"/>
        </c:dLbls>
        <c:gapWidth val="150"/>
        <c:shape val="box"/>
        <c:axId val="37370880"/>
        <c:axId val="37376768"/>
        <c:axId val="0"/>
      </c:bar3DChart>
      <c:catAx>
        <c:axId val="37370880"/>
        <c:scaling>
          <c:orientation val="minMax"/>
        </c:scaling>
        <c:delete val="0"/>
        <c:axPos val="b"/>
        <c:numFmt formatCode="General" sourceLinked="0"/>
        <c:majorTickMark val="out"/>
        <c:minorTickMark val="none"/>
        <c:tickLblPos val="nextTo"/>
        <c:txPr>
          <a:bodyPr/>
          <a:lstStyle/>
          <a:p>
            <a:pPr>
              <a:defRPr b="1" i="0" baseline="0"/>
            </a:pPr>
            <a:endParaRPr lang="en-US"/>
          </a:p>
        </c:txPr>
        <c:crossAx val="37376768"/>
        <c:crosses val="autoZero"/>
        <c:auto val="1"/>
        <c:lblAlgn val="ctr"/>
        <c:lblOffset val="100"/>
        <c:noMultiLvlLbl val="0"/>
      </c:catAx>
      <c:valAx>
        <c:axId val="37376768"/>
        <c:scaling>
          <c:orientation val="minMax"/>
        </c:scaling>
        <c:delete val="0"/>
        <c:axPos val="l"/>
        <c:majorGridlines>
          <c:spPr>
            <a:ln>
              <a:noFill/>
            </a:ln>
          </c:spPr>
        </c:majorGridlines>
        <c:title>
          <c:tx>
            <c:rich>
              <a:bodyPr rot="-5400000" vert="horz"/>
              <a:lstStyle/>
              <a:p>
                <a:pPr>
                  <a:defRPr/>
                </a:pPr>
                <a:r>
                  <a:rPr lang="en-US" dirty="0" smtClean="0"/>
                  <a:t>$ Millions</a:t>
                </a:r>
                <a:endParaRPr lang="en-US" dirty="0"/>
              </a:p>
            </c:rich>
          </c:tx>
          <c:overlay val="0"/>
        </c:title>
        <c:numFmt formatCode="_(* #,##0_);_(* \(#,##0\);_(* &quot;-&quot;??_);_(@_)" sourceLinked="1"/>
        <c:majorTickMark val="out"/>
        <c:minorTickMark val="none"/>
        <c:tickLblPos val="nextTo"/>
        <c:txPr>
          <a:bodyPr/>
          <a:lstStyle/>
          <a:p>
            <a:pPr>
              <a:defRPr b="1" i="0" baseline="0"/>
            </a:pPr>
            <a:endParaRPr lang="en-US"/>
          </a:p>
        </c:txPr>
        <c:crossAx val="37370880"/>
        <c:crosses val="autoZero"/>
        <c:crossBetween val="between"/>
      </c:valAx>
    </c:plotArea>
    <c:legend>
      <c:legendPos val="b"/>
      <c:layout>
        <c:manualLayout>
          <c:xMode val="edge"/>
          <c:yMode val="edge"/>
          <c:x val="6.4952153110047844E-2"/>
          <c:y val="0.81422740003711325"/>
          <c:w val="0.9"/>
          <c:h val="0.10470713161831387"/>
        </c:manualLayout>
      </c:layout>
      <c:overlay val="0"/>
      <c:txPr>
        <a:bodyPr/>
        <a:lstStyle/>
        <a:p>
          <a:pPr>
            <a:defRPr b="1" i="0" baseline="0"/>
          </a:pPr>
          <a:endParaRPr lang="en-US"/>
        </a:p>
      </c:txPr>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smtClean="0"/>
              <a:t>Pay-as-you-go</a:t>
            </a:r>
            <a:r>
              <a:rPr lang="en-US" sz="1200" baseline="0" dirty="0" smtClean="0"/>
              <a:t> OPEB costs</a:t>
            </a:r>
            <a:endParaRPr lang="en-US" sz="1200" dirty="0"/>
          </a:p>
        </c:rich>
      </c:tx>
      <c:overlay val="1"/>
    </c:title>
    <c:autoTitleDeleted val="0"/>
    <c:view3D>
      <c:rotX val="15"/>
      <c:rotY val="20"/>
      <c:rAngAx val="1"/>
    </c:view3D>
    <c:floor>
      <c:thickness val="0"/>
    </c:floor>
    <c:sideWall>
      <c:thickness val="0"/>
      <c:spPr>
        <a:noFill/>
      </c:spPr>
    </c:sideWall>
    <c:backWall>
      <c:thickness val="0"/>
      <c:spPr>
        <a:noFill/>
      </c:spPr>
    </c:backWall>
    <c:plotArea>
      <c:layout/>
      <c:bar3DChart>
        <c:barDir val="col"/>
        <c:grouping val="clustered"/>
        <c:varyColors val="0"/>
        <c:ser>
          <c:idx val="0"/>
          <c:order val="0"/>
          <c:tx>
            <c:strRef>
              <c:f>Pension!$A$54</c:f>
              <c:strCache>
                <c:ptCount val="1"/>
                <c:pt idx="0">
                  <c:v>Annual OPEB Expense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Pension!$B$53:$D$53</c:f>
              <c:numCache>
                <c:formatCode>General</c:formatCode>
                <c:ptCount val="3"/>
                <c:pt idx="0">
                  <c:v>2014</c:v>
                </c:pt>
                <c:pt idx="1">
                  <c:v>2015</c:v>
                </c:pt>
                <c:pt idx="2">
                  <c:v>2016</c:v>
                </c:pt>
              </c:numCache>
            </c:numRef>
          </c:cat>
          <c:val>
            <c:numRef>
              <c:f>Pension!$B$54:$D$54</c:f>
              <c:numCache>
                <c:formatCode>_(* #,##0_);_(* \(#,##0\);_(* "-"??_);_(@_)</c:formatCode>
                <c:ptCount val="3"/>
                <c:pt idx="0">
                  <c:v>103766</c:v>
                </c:pt>
                <c:pt idx="1">
                  <c:v>74141</c:v>
                </c:pt>
                <c:pt idx="2">
                  <c:v>76158</c:v>
                </c:pt>
              </c:numCache>
            </c:numRef>
          </c:val>
        </c:ser>
        <c:ser>
          <c:idx val="1"/>
          <c:order val="1"/>
          <c:tx>
            <c:strRef>
              <c:f>Pension!$A$55</c:f>
              <c:strCache>
                <c:ptCount val="1"/>
                <c:pt idx="0">
                  <c:v>"Pay as You Go" Payments Made</c:v>
                </c:pt>
              </c:strCache>
            </c:strRef>
          </c:tx>
          <c:invertIfNegative val="0"/>
          <c:dLbls>
            <c:dLbl>
              <c:idx val="0"/>
              <c:layout>
                <c:manualLayout>
                  <c:x val="4.3352601156069363E-2"/>
                  <c:y val="-2.46913580246914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4913294797687862E-2"/>
                  <c:y val="-2.46913580246913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583815028901841E-2"/>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Pension!$B$53:$D$53</c:f>
              <c:numCache>
                <c:formatCode>General</c:formatCode>
                <c:ptCount val="3"/>
                <c:pt idx="0">
                  <c:v>2014</c:v>
                </c:pt>
                <c:pt idx="1">
                  <c:v>2015</c:v>
                </c:pt>
                <c:pt idx="2">
                  <c:v>2016</c:v>
                </c:pt>
              </c:numCache>
            </c:numRef>
          </c:cat>
          <c:val>
            <c:numRef>
              <c:f>Pension!$B$55:$D$55</c:f>
              <c:numCache>
                <c:formatCode>_(* #,##0_);_(* \(#,##0\);_(* "-"??_);_(@_)</c:formatCode>
                <c:ptCount val="3"/>
                <c:pt idx="0">
                  <c:v>44591</c:v>
                </c:pt>
                <c:pt idx="1">
                  <c:v>43309</c:v>
                </c:pt>
                <c:pt idx="2">
                  <c:v>43717</c:v>
                </c:pt>
              </c:numCache>
            </c:numRef>
          </c:val>
        </c:ser>
        <c:dLbls>
          <c:showLegendKey val="0"/>
          <c:showVal val="0"/>
          <c:showCatName val="0"/>
          <c:showSerName val="0"/>
          <c:showPercent val="0"/>
          <c:showBubbleSize val="0"/>
        </c:dLbls>
        <c:gapWidth val="150"/>
        <c:shape val="box"/>
        <c:axId val="37474688"/>
        <c:axId val="37476224"/>
        <c:axId val="0"/>
      </c:bar3DChart>
      <c:catAx>
        <c:axId val="37474688"/>
        <c:scaling>
          <c:orientation val="minMax"/>
        </c:scaling>
        <c:delete val="0"/>
        <c:axPos val="b"/>
        <c:numFmt formatCode="General" sourceLinked="1"/>
        <c:majorTickMark val="out"/>
        <c:minorTickMark val="none"/>
        <c:tickLblPos val="nextTo"/>
        <c:txPr>
          <a:bodyPr/>
          <a:lstStyle/>
          <a:p>
            <a:pPr>
              <a:defRPr b="1" i="0" baseline="0"/>
            </a:pPr>
            <a:endParaRPr lang="en-US"/>
          </a:p>
        </c:txPr>
        <c:crossAx val="37476224"/>
        <c:crosses val="autoZero"/>
        <c:auto val="1"/>
        <c:lblAlgn val="ctr"/>
        <c:lblOffset val="100"/>
        <c:noMultiLvlLbl val="0"/>
      </c:catAx>
      <c:valAx>
        <c:axId val="37476224"/>
        <c:scaling>
          <c:orientation val="minMax"/>
        </c:scaling>
        <c:delete val="0"/>
        <c:axPos val="l"/>
        <c:majorGridlines>
          <c:spPr>
            <a:ln>
              <a:noFill/>
            </a:ln>
          </c:spPr>
        </c:majorGridlines>
        <c:title>
          <c:tx>
            <c:rich>
              <a:bodyPr rot="-5400000" vert="horz"/>
              <a:lstStyle/>
              <a:p>
                <a:pPr>
                  <a:defRPr/>
                </a:pPr>
                <a:r>
                  <a:rPr lang="en-US" dirty="0" smtClean="0"/>
                  <a:t>$ Thousands </a:t>
                </a:r>
                <a:endParaRPr lang="en-US" dirty="0"/>
              </a:p>
            </c:rich>
          </c:tx>
          <c:overlay val="0"/>
        </c:title>
        <c:numFmt formatCode="&quot;$&quot;#,##0" sourceLinked="0"/>
        <c:majorTickMark val="out"/>
        <c:minorTickMark val="none"/>
        <c:tickLblPos val="nextTo"/>
        <c:txPr>
          <a:bodyPr/>
          <a:lstStyle/>
          <a:p>
            <a:pPr>
              <a:defRPr b="1" i="0" baseline="0"/>
            </a:pPr>
            <a:endParaRPr lang="en-US"/>
          </a:p>
        </c:txPr>
        <c:crossAx val="37474688"/>
        <c:crosses val="autoZero"/>
        <c:crossBetween val="between"/>
      </c:valAx>
    </c:plotArea>
    <c:legend>
      <c:legendPos val="b"/>
      <c:overlay val="0"/>
      <c:txPr>
        <a:bodyPr/>
        <a:lstStyle/>
        <a:p>
          <a:pPr>
            <a:defRPr b="1" i="0" baseline="0"/>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cdr:x>
      <cdr:y>0.49534</cdr:y>
    </cdr:from>
    <cdr:to>
      <cdr:x>0.21839</cdr:x>
      <cdr:y>0.73727</cdr:y>
    </cdr:to>
    <cdr:sp macro="" textlink="">
      <cdr:nvSpPr>
        <cdr:cNvPr id="5" name="Rectangular Callout 4"/>
        <cdr:cNvSpPr/>
      </cdr:nvSpPr>
      <cdr:spPr>
        <a:xfrm xmlns:a="http://schemas.openxmlformats.org/drawingml/2006/main">
          <a:off x="0" y="2618276"/>
          <a:ext cx="1930393" cy="1278797"/>
        </a:xfrm>
        <a:prstGeom xmlns:a="http://schemas.openxmlformats.org/drawingml/2006/main" prst="wedgeRectCallout">
          <a:avLst>
            <a:gd name="adj1" fmla="val 77539"/>
            <a:gd name="adj2" fmla="val -26274"/>
          </a:avLst>
        </a:prstGeom>
        <a:solidFill xmlns:a="http://schemas.openxmlformats.org/drawingml/2006/main">
          <a:schemeClr val="accent3">
            <a:lumMod val="20000"/>
            <a:lumOff val="80000"/>
          </a:schemeClr>
        </a:solidFill>
        <a:ln xmlns:a="http://schemas.openxmlformats.org/drawingml/2006/main" w="3175"/>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2000" b="1" dirty="0" smtClean="0">
              <a:solidFill>
                <a:schemeClr val="accent3">
                  <a:lumMod val="75000"/>
                </a:schemeClr>
              </a:solidFill>
            </a:rPr>
            <a:t>32%</a:t>
          </a:r>
          <a:r>
            <a:rPr lang="en-US" sz="1600" b="1" dirty="0" smtClean="0">
              <a:solidFill>
                <a:schemeClr val="accent3">
                  <a:lumMod val="75000"/>
                </a:schemeClr>
              </a:solidFill>
            </a:rPr>
            <a:t> </a:t>
          </a:r>
        </a:p>
        <a:p xmlns:a="http://schemas.openxmlformats.org/drawingml/2006/main">
          <a:pPr algn="ctr"/>
          <a:r>
            <a:rPr lang="en-US" sz="1600" b="1" dirty="0" smtClean="0">
              <a:solidFill>
                <a:schemeClr val="accent3">
                  <a:lumMod val="75000"/>
                </a:schemeClr>
              </a:solidFill>
            </a:rPr>
            <a:t>Aviation</a:t>
          </a:r>
        </a:p>
        <a:p xmlns:a="http://schemas.openxmlformats.org/drawingml/2006/main">
          <a:pPr algn="l">
            <a:lnSpc>
              <a:spcPts val="1000"/>
            </a:lnSpc>
          </a:pPr>
          <a:r>
            <a:rPr lang="en-US" b="1" dirty="0" smtClean="0">
              <a:solidFill>
                <a:schemeClr val="accent3">
                  <a:lumMod val="75000"/>
                </a:schemeClr>
              </a:solidFill>
            </a:rPr>
            <a:t>Approximately 103.7 million passengers traveled through</a:t>
          </a:r>
          <a:r>
            <a:rPr lang="en-US" b="1" baseline="0" dirty="0" smtClean="0">
              <a:solidFill>
                <a:schemeClr val="accent3">
                  <a:lumMod val="75000"/>
                </a:schemeClr>
              </a:solidFill>
            </a:rPr>
            <a:t> Hartsfield-Jackson Atlanta International Airport in 2016.</a:t>
          </a:r>
          <a:endParaRPr lang="en-US" b="1" dirty="0">
            <a:solidFill>
              <a:schemeClr val="accent3">
                <a:lumMod val="75000"/>
              </a:schemeClr>
            </a:solidFill>
          </a:endParaRPr>
        </a:p>
      </cdr:txBody>
    </cdr:sp>
  </cdr:relSizeAnchor>
  <cdr:relSizeAnchor xmlns:cdr="http://schemas.openxmlformats.org/drawingml/2006/chartDrawing">
    <cdr:from>
      <cdr:x>0.36283</cdr:x>
      <cdr:y>0.44776</cdr:y>
    </cdr:from>
    <cdr:to>
      <cdr:x>0.54867</cdr:x>
      <cdr:y>0.58209</cdr:y>
    </cdr:to>
    <cdr:sp macro="" textlink="">
      <cdr:nvSpPr>
        <cdr:cNvPr id="3" name="TextBox 2"/>
        <cdr:cNvSpPr txBox="1"/>
      </cdr:nvSpPr>
      <cdr:spPr>
        <a:xfrm xmlns:a="http://schemas.openxmlformats.org/drawingml/2006/main">
          <a:off x="3124200" y="2286000"/>
          <a:ext cx="1600201" cy="68580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3600" b="1" dirty="0" smtClean="0">
              <a:solidFill>
                <a:schemeClr val="accent1">
                  <a:lumMod val="50000"/>
                </a:schemeClr>
              </a:solidFill>
              <a:latin typeface="Arial" panose="020B0604020202020204" pitchFamily="34" charset="0"/>
              <a:cs typeface="Arial" panose="020B0604020202020204" pitchFamily="34" charset="0"/>
            </a:rPr>
            <a:t>$2.3B</a:t>
          </a:r>
        </a:p>
      </cdr:txBody>
    </cdr:sp>
  </cdr:relSizeAnchor>
  <cdr:relSizeAnchor xmlns:cdr="http://schemas.openxmlformats.org/drawingml/2006/chartDrawing">
    <cdr:from>
      <cdr:x>0.66364</cdr:x>
      <cdr:y>0.75894</cdr:y>
    </cdr:from>
    <cdr:to>
      <cdr:x>0.9452</cdr:x>
      <cdr:y>0.9393</cdr:y>
    </cdr:to>
    <cdr:sp macro="" textlink="">
      <cdr:nvSpPr>
        <cdr:cNvPr id="6" name="Rectangular Callout 5"/>
        <cdr:cNvSpPr/>
      </cdr:nvSpPr>
      <cdr:spPr>
        <a:xfrm xmlns:a="http://schemas.openxmlformats.org/drawingml/2006/main">
          <a:off x="5866047" y="4011616"/>
          <a:ext cx="2488765" cy="953350"/>
        </a:xfrm>
        <a:prstGeom xmlns:a="http://schemas.openxmlformats.org/drawingml/2006/main" prst="wedgeRectCallout">
          <a:avLst>
            <a:gd name="adj1" fmla="val -91361"/>
            <a:gd name="adj2" fmla="val -38615"/>
          </a:avLst>
        </a:prstGeom>
        <a:solidFill xmlns:a="http://schemas.openxmlformats.org/drawingml/2006/main">
          <a:schemeClr val="accent6">
            <a:lumMod val="20000"/>
            <a:lumOff val="80000"/>
          </a:schemeClr>
        </a:solidFill>
        <a:ln xmlns:a="http://schemas.openxmlformats.org/drawingml/2006/main" w="3175"/>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lnSpc>
              <a:spcPts val="1200"/>
            </a:lnSpc>
          </a:pPr>
          <a:r>
            <a:rPr lang="en-US" sz="2000" b="1" dirty="0" smtClean="0">
              <a:solidFill>
                <a:schemeClr val="accent2">
                  <a:lumMod val="75000"/>
                </a:schemeClr>
              </a:solidFill>
            </a:rPr>
            <a:t>26%</a:t>
          </a:r>
        </a:p>
        <a:p xmlns:a="http://schemas.openxmlformats.org/drawingml/2006/main">
          <a:pPr algn="ctr">
            <a:lnSpc>
              <a:spcPts val="1200"/>
            </a:lnSpc>
          </a:pPr>
          <a:r>
            <a:rPr lang="en-US" b="1" dirty="0" smtClean="0">
              <a:solidFill>
                <a:schemeClr val="accent2">
                  <a:lumMod val="75000"/>
                </a:schemeClr>
              </a:solidFill>
            </a:rPr>
            <a:t>Watershed</a:t>
          </a:r>
        </a:p>
        <a:p xmlns:a="http://schemas.openxmlformats.org/drawingml/2006/main">
          <a:pPr algn="l">
            <a:lnSpc>
              <a:spcPts val="900"/>
            </a:lnSpc>
          </a:pPr>
          <a:r>
            <a:rPr lang="en-US" b="1" baseline="0" dirty="0" smtClean="0">
              <a:solidFill>
                <a:schemeClr val="accent2">
                  <a:lumMod val="75000"/>
                </a:schemeClr>
              </a:solidFill>
            </a:rPr>
            <a:t>The City's Average daily consumption of water in 2016 was 96.9 million gallons.</a:t>
          </a:r>
          <a:endParaRPr lang="en-US" b="1" dirty="0">
            <a:solidFill>
              <a:schemeClr val="accent2">
                <a:lumMod val="75000"/>
              </a:schemeClr>
            </a:solidFill>
          </a:endParaRPr>
        </a:p>
      </cdr:txBody>
    </cdr:sp>
  </cdr:relSizeAnchor>
  <cdr:relSizeAnchor xmlns:cdr="http://schemas.openxmlformats.org/drawingml/2006/chartDrawing">
    <cdr:from>
      <cdr:x>0.72745</cdr:x>
      <cdr:y>0.22828</cdr:y>
    </cdr:from>
    <cdr:to>
      <cdr:x>0.99134</cdr:x>
      <cdr:y>0.43358</cdr:y>
    </cdr:to>
    <cdr:sp macro="" textlink="">
      <cdr:nvSpPr>
        <cdr:cNvPr id="7" name="Rectangular Callout 6"/>
        <cdr:cNvSpPr/>
      </cdr:nvSpPr>
      <cdr:spPr>
        <a:xfrm xmlns:a="http://schemas.openxmlformats.org/drawingml/2006/main">
          <a:off x="6430076" y="1206646"/>
          <a:ext cx="2332577" cy="1085178"/>
        </a:xfrm>
        <a:prstGeom xmlns:a="http://schemas.openxmlformats.org/drawingml/2006/main" prst="wedgeRectCallout">
          <a:avLst>
            <a:gd name="adj1" fmla="val -85287"/>
            <a:gd name="adj2" fmla="val 59667"/>
          </a:avLst>
        </a:prstGeom>
        <a:solidFill xmlns:a="http://schemas.openxmlformats.org/drawingml/2006/main">
          <a:schemeClr val="tx2">
            <a:lumMod val="20000"/>
            <a:lumOff val="80000"/>
          </a:schemeClr>
        </a:solidFill>
        <a:ln xmlns:a="http://schemas.openxmlformats.org/drawingml/2006/main" w="3175"/>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lnSpc>
              <a:spcPts val="1500"/>
            </a:lnSpc>
          </a:pPr>
          <a:endParaRPr lang="en-US" sz="2000" b="1" dirty="0" smtClean="0">
            <a:solidFill>
              <a:schemeClr val="tx2">
                <a:lumMod val="75000"/>
              </a:schemeClr>
            </a:solidFill>
          </a:endParaRPr>
        </a:p>
        <a:p xmlns:a="http://schemas.openxmlformats.org/drawingml/2006/main">
          <a:pPr algn="ctr">
            <a:lnSpc>
              <a:spcPts val="1500"/>
            </a:lnSpc>
          </a:pPr>
          <a:r>
            <a:rPr lang="en-US" sz="2000" b="1" dirty="0" smtClean="0">
              <a:solidFill>
                <a:schemeClr val="tx2">
                  <a:lumMod val="75000"/>
                </a:schemeClr>
              </a:solidFill>
            </a:rPr>
            <a:t>36%</a:t>
          </a:r>
        </a:p>
        <a:p xmlns:a="http://schemas.openxmlformats.org/drawingml/2006/main">
          <a:pPr algn="l">
            <a:lnSpc>
              <a:spcPts val="1200"/>
            </a:lnSpc>
          </a:pPr>
          <a:r>
            <a:rPr lang="en-US" b="1" dirty="0" smtClean="0">
              <a:solidFill>
                <a:schemeClr val="tx2">
                  <a:lumMod val="75000"/>
                </a:schemeClr>
              </a:solidFill>
            </a:rPr>
            <a:t>General</a:t>
          </a:r>
          <a:r>
            <a:rPr lang="en-US" b="1" baseline="0" dirty="0" smtClean="0">
              <a:solidFill>
                <a:schemeClr val="tx2">
                  <a:lumMod val="75000"/>
                </a:schemeClr>
              </a:solidFill>
            </a:rPr>
            <a:t> Government     </a:t>
          </a:r>
        </a:p>
        <a:p xmlns:a="http://schemas.openxmlformats.org/drawingml/2006/main">
          <a:pPr algn="l">
            <a:lnSpc>
              <a:spcPts val="1000"/>
            </a:lnSpc>
          </a:pPr>
          <a:r>
            <a:rPr lang="en-US" b="1" baseline="0" dirty="0" smtClean="0">
              <a:solidFill>
                <a:schemeClr val="tx2">
                  <a:lumMod val="75000"/>
                </a:schemeClr>
              </a:solidFill>
            </a:rPr>
            <a:t>2016 assessed value of taxable property of $25 billion.</a:t>
          </a:r>
        </a:p>
        <a:p xmlns:a="http://schemas.openxmlformats.org/drawingml/2006/main">
          <a:pPr algn="l"/>
          <a:endParaRPr lang="en-US" dirty="0"/>
        </a:p>
      </cdr:txBody>
    </cdr:sp>
  </cdr:relSizeAnchor>
  <cdr:relSizeAnchor xmlns:cdr="http://schemas.openxmlformats.org/drawingml/2006/chartDrawing">
    <cdr:from>
      <cdr:x>0.54442</cdr:x>
      <cdr:y>0.01432</cdr:y>
    </cdr:from>
    <cdr:to>
      <cdr:x>0.67592</cdr:x>
      <cdr:y>0.15181</cdr:y>
    </cdr:to>
    <cdr:sp macro="" textlink="">
      <cdr:nvSpPr>
        <cdr:cNvPr id="8" name="Rectangular Callout 7"/>
        <cdr:cNvSpPr/>
      </cdr:nvSpPr>
      <cdr:spPr>
        <a:xfrm xmlns:a="http://schemas.openxmlformats.org/drawingml/2006/main">
          <a:off x="4812237" y="75693"/>
          <a:ext cx="1162360" cy="726747"/>
        </a:xfrm>
        <a:prstGeom xmlns:a="http://schemas.openxmlformats.org/drawingml/2006/main" prst="wedgeRectCallout">
          <a:avLst>
            <a:gd name="adj1" fmla="val -129056"/>
            <a:gd name="adj2" fmla="val 91906"/>
          </a:avLst>
        </a:prstGeom>
        <a:solidFill xmlns:a="http://schemas.openxmlformats.org/drawingml/2006/main">
          <a:schemeClr val="accent6">
            <a:lumMod val="20000"/>
            <a:lumOff val="80000"/>
          </a:schemeClr>
        </a:solidFill>
        <a:ln xmlns:a="http://schemas.openxmlformats.org/drawingml/2006/main" w="3175"/>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400" b="1" dirty="0" smtClean="0">
              <a:solidFill>
                <a:schemeClr val="accent6">
                  <a:lumMod val="75000"/>
                </a:schemeClr>
              </a:solidFill>
            </a:rPr>
            <a:t>3%</a:t>
          </a:r>
        </a:p>
        <a:p xmlns:a="http://schemas.openxmlformats.org/drawingml/2006/main">
          <a:pPr algn="ctr"/>
          <a:r>
            <a:rPr lang="en-US" b="1" dirty="0" smtClean="0">
              <a:solidFill>
                <a:schemeClr val="accent6">
                  <a:lumMod val="75000"/>
                </a:schemeClr>
              </a:solidFill>
            </a:rPr>
            <a:t>Investment Earnings/</a:t>
          </a:r>
          <a:r>
            <a:rPr lang="en-US" b="1" baseline="0" dirty="0" smtClean="0">
              <a:solidFill>
                <a:schemeClr val="accent6">
                  <a:lumMod val="75000"/>
                </a:schemeClr>
              </a:solidFill>
            </a:rPr>
            <a:t>Other</a:t>
          </a:r>
        </a:p>
        <a:p xmlns:a="http://schemas.openxmlformats.org/drawingml/2006/main">
          <a:endParaRPr lang="en-US" dirty="0"/>
        </a:p>
      </cdr:txBody>
    </cdr:sp>
  </cdr:relSizeAnchor>
  <cdr:relSizeAnchor xmlns:cdr="http://schemas.openxmlformats.org/drawingml/2006/chartDrawing">
    <cdr:from>
      <cdr:x>0.13413</cdr:x>
      <cdr:y>0.13777</cdr:y>
    </cdr:from>
    <cdr:to>
      <cdr:x>0.24258</cdr:x>
      <cdr:y>0.24564</cdr:y>
    </cdr:to>
    <cdr:sp macro="" textlink="">
      <cdr:nvSpPr>
        <cdr:cNvPr id="9" name="Rectangular Callout 8"/>
        <cdr:cNvSpPr/>
      </cdr:nvSpPr>
      <cdr:spPr>
        <a:xfrm xmlns:a="http://schemas.openxmlformats.org/drawingml/2006/main">
          <a:off x="1185621" y="728227"/>
          <a:ext cx="958592" cy="570181"/>
        </a:xfrm>
        <a:prstGeom xmlns:a="http://schemas.openxmlformats.org/drawingml/2006/main" prst="wedgeRectCallout">
          <a:avLst>
            <a:gd name="adj1" fmla="val 194590"/>
            <a:gd name="adj2" fmla="val 30510"/>
          </a:avLst>
        </a:prstGeom>
        <a:solidFill xmlns:a="http://schemas.openxmlformats.org/drawingml/2006/main">
          <a:schemeClr val="accent4">
            <a:lumMod val="20000"/>
            <a:lumOff val="80000"/>
          </a:schemeClr>
        </a:solidFill>
        <a:ln xmlns:a="http://schemas.openxmlformats.org/drawingml/2006/main" w="3175"/>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400" b="1" dirty="0" smtClean="0">
              <a:solidFill>
                <a:schemeClr val="accent4">
                  <a:lumMod val="75000"/>
                </a:schemeClr>
              </a:solidFill>
            </a:rPr>
            <a:t>2%</a:t>
          </a:r>
        </a:p>
        <a:p xmlns:a="http://schemas.openxmlformats.org/drawingml/2006/main">
          <a:pPr algn="ctr"/>
          <a:r>
            <a:rPr lang="en-US" b="1" dirty="0" smtClean="0">
              <a:solidFill>
                <a:schemeClr val="accent4">
                  <a:lumMod val="75000"/>
                </a:schemeClr>
              </a:solidFill>
            </a:rPr>
            <a:t>Solid Waste</a:t>
          </a:r>
          <a:endParaRPr lang="en-US" dirty="0">
            <a:solidFill>
              <a:schemeClr val="accent4">
                <a:lumMod val="75000"/>
              </a:schemeClr>
            </a:solidFill>
          </a:endParaRPr>
        </a:p>
      </cdr:txBody>
    </cdr:sp>
  </cdr:relSizeAnchor>
  <cdr:relSizeAnchor xmlns:cdr="http://schemas.openxmlformats.org/drawingml/2006/chartDrawing">
    <cdr:from>
      <cdr:x>0.27273</cdr:x>
      <cdr:y>0.0296</cdr:y>
    </cdr:from>
    <cdr:to>
      <cdr:x>0.41427</cdr:x>
      <cdr:y>0.13756</cdr:y>
    </cdr:to>
    <cdr:sp macro="" textlink="">
      <cdr:nvSpPr>
        <cdr:cNvPr id="10" name="Rectangular Callout 9"/>
        <cdr:cNvSpPr/>
      </cdr:nvSpPr>
      <cdr:spPr>
        <a:xfrm xmlns:a="http://schemas.openxmlformats.org/drawingml/2006/main">
          <a:off x="2410715" y="156460"/>
          <a:ext cx="1251100" cy="570657"/>
        </a:xfrm>
        <a:prstGeom xmlns:a="http://schemas.openxmlformats.org/drawingml/2006/main" prst="wedgeRectCallout">
          <a:avLst>
            <a:gd name="adj1" fmla="val 54292"/>
            <a:gd name="adj2" fmla="val 124787"/>
          </a:avLst>
        </a:prstGeom>
        <a:solidFill xmlns:a="http://schemas.openxmlformats.org/drawingml/2006/main">
          <a:schemeClr val="accent1">
            <a:lumMod val="20000"/>
            <a:lumOff val="80000"/>
          </a:schemeClr>
        </a:solidFill>
        <a:ln xmlns:a="http://schemas.openxmlformats.org/drawingml/2006/main" w="3175"/>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400" b="1" dirty="0" smtClean="0">
              <a:solidFill>
                <a:schemeClr val="accent1">
                  <a:lumMod val="50000"/>
                </a:schemeClr>
              </a:solidFill>
            </a:rPr>
            <a:t>1%</a:t>
          </a:r>
        </a:p>
        <a:p xmlns:a="http://schemas.openxmlformats.org/drawingml/2006/main">
          <a:pPr algn="ctr"/>
          <a:r>
            <a:rPr lang="en-US" b="1" dirty="0" smtClean="0">
              <a:solidFill>
                <a:schemeClr val="accent1">
                  <a:lumMod val="50000"/>
                </a:schemeClr>
              </a:solidFill>
            </a:rPr>
            <a:t>Building Permits</a:t>
          </a:r>
          <a:endParaRPr lang="en-US" b="1" dirty="0">
            <a:solidFill>
              <a:schemeClr val="accent1">
                <a:lumMod val="50000"/>
              </a:schemeClr>
            </a:solidFill>
          </a:endParaRPr>
        </a:p>
      </cdr:txBody>
    </cdr:sp>
  </cdr:relSizeAnchor>
  <cdr:relSizeAnchor xmlns:cdr="http://schemas.openxmlformats.org/drawingml/2006/chartDrawing">
    <cdr:from>
      <cdr:x>0.38556</cdr:x>
      <cdr:y>0.56996</cdr:y>
    </cdr:from>
    <cdr:to>
      <cdr:x>0.53005</cdr:x>
      <cdr:y>0.61741</cdr:y>
    </cdr:to>
    <cdr:sp macro="" textlink="">
      <cdr:nvSpPr>
        <cdr:cNvPr id="11" name="TextBox 1"/>
        <cdr:cNvSpPr txBox="1"/>
      </cdr:nvSpPr>
      <cdr:spPr>
        <a:xfrm xmlns:a="http://schemas.openxmlformats.org/drawingml/2006/main">
          <a:off x="3319917" y="2909887"/>
          <a:ext cx="1244146" cy="24225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bg2">
                  <a:lumMod val="25000"/>
                </a:schemeClr>
              </a:solidFill>
            </a:rPr>
            <a:t>IN REVENUES</a:t>
          </a:r>
          <a:endParaRPr lang="en-US" sz="1400" b="1" dirty="0">
            <a:solidFill>
              <a:schemeClr val="bg2">
                <a:lumMod val="2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0.40808</cdr:x>
      <cdr:y>0.33608</cdr:y>
    </cdr:from>
    <cdr:to>
      <cdr:x>0.60159</cdr:x>
      <cdr:y>0.68823</cdr:y>
    </cdr:to>
    <cdr:sp macro="" textlink="">
      <cdr:nvSpPr>
        <cdr:cNvPr id="2" name="TextBox 1"/>
        <cdr:cNvSpPr txBox="1"/>
      </cdr:nvSpPr>
      <cdr:spPr>
        <a:xfrm xmlns:a="http://schemas.openxmlformats.org/drawingml/2006/main">
          <a:off x="1866900" y="923924"/>
          <a:ext cx="885825" cy="962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0.31354</cdr:x>
      <cdr:y>0.35378</cdr:y>
    </cdr:from>
    <cdr:to>
      <cdr:x>0.58881</cdr:x>
      <cdr:y>0.44864</cdr:y>
    </cdr:to>
    <cdr:sp macro="" textlink="">
      <cdr:nvSpPr>
        <cdr:cNvPr id="3" name="TextBox 2"/>
        <cdr:cNvSpPr txBox="1"/>
      </cdr:nvSpPr>
      <cdr:spPr>
        <a:xfrm xmlns:a="http://schemas.openxmlformats.org/drawingml/2006/main">
          <a:off x="1385721" y="1186169"/>
          <a:ext cx="1216583" cy="318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chemeClr val="tx1">
                  <a:lumMod val="50000"/>
                  <a:lumOff val="50000"/>
                </a:schemeClr>
              </a:solidFill>
            </a:rPr>
            <a:t>APPROXIMATELY</a:t>
          </a:r>
          <a:endParaRPr lang="en-US" b="1" dirty="0">
            <a:solidFill>
              <a:schemeClr val="tx1">
                <a:lumMod val="50000"/>
                <a:lumOff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0.3543</cdr:x>
      <cdr:y>0.51317</cdr:y>
    </cdr:from>
    <cdr:to>
      <cdr:x>0.49266</cdr:x>
      <cdr:y>0.69738</cdr:y>
    </cdr:to>
    <cdr:cxnSp macro="">
      <cdr:nvCxnSpPr>
        <cdr:cNvPr id="2" name="Straight Connector 1"/>
        <cdr:cNvCxnSpPr/>
      </cdr:nvCxnSpPr>
      <cdr:spPr>
        <a:xfrm xmlns:a="http://schemas.openxmlformats.org/drawingml/2006/main" flipV="1">
          <a:off x="1246238" y="1150451"/>
          <a:ext cx="486697" cy="4129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0.35642</cdr:x>
      <cdr:y>0.20923</cdr:y>
    </cdr:from>
    <cdr:to>
      <cdr:x>0.4919</cdr:x>
      <cdr:y>0.22371</cdr:y>
    </cdr:to>
    <cdr:cxnSp macro="">
      <cdr:nvCxnSpPr>
        <cdr:cNvPr id="6" name="Straight Connector 5"/>
        <cdr:cNvCxnSpPr/>
      </cdr:nvCxnSpPr>
      <cdr:spPr>
        <a:xfrm xmlns:a="http://schemas.openxmlformats.org/drawingml/2006/main">
          <a:off x="1253703" y="469060"/>
          <a:ext cx="476544" cy="3246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0.35353</cdr:x>
      <cdr:y>0.41742</cdr:y>
    </cdr:from>
    <cdr:to>
      <cdr:x>0.4919</cdr:x>
      <cdr:y>0.60162</cdr:y>
    </cdr:to>
    <cdr:cxnSp macro="">
      <cdr:nvCxnSpPr>
        <cdr:cNvPr id="7" name="Straight Connector 6"/>
        <cdr:cNvCxnSpPr/>
      </cdr:nvCxnSpPr>
      <cdr:spPr>
        <a:xfrm xmlns:a="http://schemas.openxmlformats.org/drawingml/2006/main" flipV="1">
          <a:off x="1243550" y="935780"/>
          <a:ext cx="486697" cy="4129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0.21273</cdr:x>
      <cdr:y>0.69398</cdr:y>
    </cdr:from>
    <cdr:to>
      <cdr:x>0.2988</cdr:x>
      <cdr:y>0.76672</cdr:y>
    </cdr:to>
    <cdr:sp macro="" textlink="">
      <cdr:nvSpPr>
        <cdr:cNvPr id="2" name="Rectangle 1"/>
        <cdr:cNvSpPr/>
      </cdr:nvSpPr>
      <cdr:spPr>
        <a:xfrm xmlns:a="http://schemas.openxmlformats.org/drawingml/2006/main">
          <a:off x="1663562" y="2936166"/>
          <a:ext cx="673069"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400" b="1" dirty="0">
              <a:solidFill>
                <a:schemeClr val="tx1">
                  <a:lumMod val="65000"/>
                  <a:lumOff val="35000"/>
                </a:schemeClr>
              </a:solidFill>
              <a:latin typeface="Franklin Gothic Book" panose="020B0503020102020204" pitchFamily="34" charset="0"/>
              <a:cs typeface="Arial" charset="0"/>
            </a:rPr>
            <a:t>$7.4m</a:t>
          </a:r>
        </a:p>
      </cdr:txBody>
    </cdr:sp>
  </cdr:relSizeAnchor>
  <cdr:relSizeAnchor xmlns:cdr="http://schemas.openxmlformats.org/drawingml/2006/chartDrawing">
    <cdr:from>
      <cdr:x>0.2248</cdr:x>
      <cdr:y>0.28976</cdr:y>
    </cdr:from>
    <cdr:to>
      <cdr:x>0.32098</cdr:x>
      <cdr:y>0.3625</cdr:y>
    </cdr:to>
    <cdr:sp macro="" textlink="">
      <cdr:nvSpPr>
        <cdr:cNvPr id="3" name="Rectangle 2"/>
        <cdr:cNvSpPr/>
      </cdr:nvSpPr>
      <cdr:spPr>
        <a:xfrm xmlns:a="http://schemas.openxmlformats.org/drawingml/2006/main">
          <a:off x="1757905" y="1225943"/>
          <a:ext cx="752129"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400" b="1" dirty="0">
              <a:solidFill>
                <a:schemeClr val="tx1">
                  <a:lumMod val="65000"/>
                  <a:lumOff val="35000"/>
                </a:schemeClr>
              </a:solidFill>
              <a:latin typeface="Franklin Gothic Book" panose="020B0503020102020204" pitchFamily="34" charset="0"/>
              <a:cs typeface="Arial" charset="0"/>
            </a:rPr>
            <a:t>$136m</a:t>
          </a:r>
        </a:p>
      </cdr:txBody>
    </cdr:sp>
  </cdr:relSizeAnchor>
  <cdr:relSizeAnchor xmlns:cdr="http://schemas.openxmlformats.org/drawingml/2006/chartDrawing">
    <cdr:from>
      <cdr:x>0.85493</cdr:x>
      <cdr:y>0.51559</cdr:y>
    </cdr:from>
    <cdr:to>
      <cdr:x>0.93792</cdr:x>
      <cdr:y>0.58834</cdr:y>
    </cdr:to>
    <cdr:sp macro="" textlink="">
      <cdr:nvSpPr>
        <cdr:cNvPr id="4" name="Rectangle 3"/>
        <cdr:cNvSpPr/>
      </cdr:nvSpPr>
      <cdr:spPr>
        <a:xfrm xmlns:a="http://schemas.openxmlformats.org/drawingml/2006/main">
          <a:off x="6685593" y="2181424"/>
          <a:ext cx="648960"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400" b="1" dirty="0">
              <a:solidFill>
                <a:schemeClr val="tx1">
                  <a:lumMod val="65000"/>
                  <a:lumOff val="35000"/>
                </a:schemeClr>
              </a:solidFill>
              <a:latin typeface="Franklin Gothic Book" panose="020B0503020102020204" pitchFamily="34" charset="0"/>
              <a:cs typeface="Arial" charset="0"/>
            </a:rPr>
            <a:t>$</a:t>
          </a:r>
          <a:r>
            <a:rPr lang="en-US" altLang="en-US" sz="1400" b="1" dirty="0" smtClean="0">
              <a:solidFill>
                <a:schemeClr val="tx1">
                  <a:lumMod val="65000"/>
                  <a:lumOff val="35000"/>
                </a:schemeClr>
              </a:solidFill>
              <a:latin typeface="Franklin Gothic Book" panose="020B0503020102020204" pitchFamily="34" charset="0"/>
              <a:cs typeface="Arial" charset="0"/>
            </a:rPr>
            <a:t>64m</a:t>
          </a:r>
          <a:endParaRPr lang="en-US" altLang="en-US" sz="1400" b="1" dirty="0">
            <a:solidFill>
              <a:schemeClr val="tx1">
                <a:lumMod val="65000"/>
                <a:lumOff val="35000"/>
              </a:schemeClr>
            </a:solidFill>
            <a:latin typeface="Franklin Gothic Book" panose="020B0503020102020204" pitchFamily="34" charset="0"/>
            <a:cs typeface="Arial" charset="0"/>
          </a:endParaRPr>
        </a:p>
      </cdr:txBody>
    </cdr:sp>
  </cdr:relSizeAnchor>
  <cdr:relSizeAnchor xmlns:cdr="http://schemas.openxmlformats.org/drawingml/2006/chartDrawing">
    <cdr:from>
      <cdr:x>0.82599</cdr:x>
      <cdr:y>0.23198</cdr:y>
    </cdr:from>
    <cdr:to>
      <cdr:x>0.92205</cdr:x>
      <cdr:y>0.30472</cdr:y>
    </cdr:to>
    <cdr:sp macro="" textlink="">
      <cdr:nvSpPr>
        <cdr:cNvPr id="5" name="Rectangle 4"/>
        <cdr:cNvSpPr/>
      </cdr:nvSpPr>
      <cdr:spPr>
        <a:xfrm xmlns:a="http://schemas.openxmlformats.org/drawingml/2006/main">
          <a:off x="6459256" y="981470"/>
          <a:ext cx="751168"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400" b="1" dirty="0">
              <a:solidFill>
                <a:schemeClr val="tx1">
                  <a:lumMod val="65000"/>
                  <a:lumOff val="35000"/>
                </a:schemeClr>
              </a:solidFill>
              <a:latin typeface="Franklin Gothic Book" panose="020B0503020102020204" pitchFamily="34" charset="0"/>
              <a:cs typeface="Arial" charset="0"/>
            </a:rPr>
            <a:t>$153m</a:t>
          </a:r>
        </a:p>
      </cdr:txBody>
    </cdr:sp>
  </cdr:relSizeAnchor>
  <cdr:relSizeAnchor xmlns:cdr="http://schemas.openxmlformats.org/drawingml/2006/chartDrawing">
    <cdr:from>
      <cdr:x>0.87392</cdr:x>
      <cdr:y>0</cdr:y>
    </cdr:from>
    <cdr:to>
      <cdr:x>0.9703</cdr:x>
      <cdr:y>0.07274</cdr:y>
    </cdr:to>
    <cdr:sp macro="" textlink="">
      <cdr:nvSpPr>
        <cdr:cNvPr id="6" name="Rectangle 5"/>
        <cdr:cNvSpPr/>
      </cdr:nvSpPr>
      <cdr:spPr>
        <a:xfrm xmlns:a="http://schemas.openxmlformats.org/drawingml/2006/main">
          <a:off x="6834063" y="-1821543"/>
          <a:ext cx="753732"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400" b="1" dirty="0">
              <a:solidFill>
                <a:schemeClr val="tx1">
                  <a:lumMod val="65000"/>
                  <a:lumOff val="35000"/>
                </a:schemeClr>
              </a:solidFill>
              <a:latin typeface="Franklin Gothic Book" panose="020B0503020102020204" pitchFamily="34" charset="0"/>
              <a:cs typeface="Arial" charset="0"/>
            </a:rPr>
            <a:t>$230m</a:t>
          </a:r>
        </a:p>
      </cdr:txBody>
    </cdr:sp>
  </cdr:relSizeAnchor>
</c:userShapes>
</file>

<file path=ppt/drawings/drawing5.xml><?xml version="1.0" encoding="utf-8"?>
<c:userShapes xmlns:c="http://schemas.openxmlformats.org/drawingml/2006/chart">
  <cdr:relSizeAnchor xmlns:cdr="http://schemas.openxmlformats.org/drawingml/2006/chartDrawing">
    <cdr:from>
      <cdr:x>0.8613</cdr:x>
      <cdr:y>0.07793</cdr:y>
    </cdr:from>
    <cdr:to>
      <cdr:x>0.99013</cdr:x>
      <cdr:y>0.14068</cdr:y>
    </cdr:to>
    <cdr:sp macro="" textlink="">
      <cdr:nvSpPr>
        <cdr:cNvPr id="3" name="TextBox 20"/>
        <cdr:cNvSpPr txBox="1"/>
      </cdr:nvSpPr>
      <cdr:spPr>
        <a:xfrm xmlns:a="http://schemas.openxmlformats.org/drawingml/2006/main">
          <a:off x="4213798" y="343995"/>
          <a:ext cx="63030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$153M</a:t>
          </a:r>
          <a:endParaRPr lang="en-US" sz="1200" b="0" dirty="0"/>
        </a:p>
      </cdr:txBody>
    </cdr:sp>
  </cdr:relSizeAnchor>
  <cdr:relSizeAnchor xmlns:cdr="http://schemas.openxmlformats.org/drawingml/2006/chartDrawing">
    <cdr:from>
      <cdr:x>0.13444</cdr:x>
      <cdr:y>0.26599</cdr:y>
    </cdr:from>
    <cdr:to>
      <cdr:x>0.95743</cdr:x>
      <cdr:y>0.26808</cdr:y>
    </cdr:to>
    <cdr:cxnSp macro="">
      <cdr:nvCxnSpPr>
        <cdr:cNvPr id="4" name="Straight Connector 3"/>
        <cdr:cNvCxnSpPr/>
      </cdr:nvCxnSpPr>
      <cdr:spPr bwMode="auto">
        <a:xfrm xmlns:a="http://schemas.openxmlformats.org/drawingml/2006/main" flipV="1">
          <a:off x="657720" y="1174120"/>
          <a:ext cx="4026380" cy="9226"/>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ysDash"/>
          <a:round/>
          <a:headEnd type="none" w="med" len="med"/>
          <a:tailEnd type="none" w="med" len="med"/>
        </a:ln>
        <a:effectLst xmlns:a="http://schemas.openxmlformats.org/drawingml/2006/main"/>
      </cdr:spPr>
    </cdr:cxnSp>
  </cdr:relSizeAnchor>
  <cdr:relSizeAnchor xmlns:cdr="http://schemas.openxmlformats.org/drawingml/2006/chartDrawing">
    <cdr:from>
      <cdr:x>0.14211</cdr:x>
      <cdr:y>0.21096</cdr:y>
    </cdr:from>
    <cdr:to>
      <cdr:x>0.40603</cdr:x>
      <cdr:y>0.27371</cdr:y>
    </cdr:to>
    <cdr:sp macro="" textlink="">
      <cdr:nvSpPr>
        <cdr:cNvPr id="5" name="TextBox 22"/>
        <cdr:cNvSpPr txBox="1"/>
      </cdr:nvSpPr>
      <cdr:spPr>
        <a:xfrm xmlns:a="http://schemas.openxmlformats.org/drawingml/2006/main">
          <a:off x="695262" y="931204"/>
          <a:ext cx="129118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20% budget</a:t>
          </a:r>
          <a:endParaRPr lang="en-US" sz="1200" dirty="0"/>
        </a:p>
      </cdr:txBody>
    </cdr:sp>
  </cdr:relSizeAnchor>
  <cdr:relSizeAnchor xmlns:cdr="http://schemas.openxmlformats.org/drawingml/2006/chartDrawing">
    <cdr:from>
      <cdr:x>0.14795</cdr:x>
      <cdr:y>0.33146</cdr:y>
    </cdr:from>
    <cdr:to>
      <cdr:x>0.37786</cdr:x>
      <cdr:y>0.39421</cdr:y>
    </cdr:to>
    <cdr:sp macro="" textlink="">
      <cdr:nvSpPr>
        <cdr:cNvPr id="6" name="TextBox 23"/>
        <cdr:cNvSpPr txBox="1"/>
      </cdr:nvSpPr>
      <cdr:spPr>
        <a:xfrm xmlns:a="http://schemas.openxmlformats.org/drawingml/2006/main">
          <a:off x="723837" y="1463119"/>
          <a:ext cx="112479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15% budget</a:t>
          </a:r>
          <a:endParaRPr lang="en-US" sz="1200" dirty="0"/>
        </a:p>
      </cdr:txBody>
    </cdr:sp>
  </cdr:relSizeAnchor>
  <cdr:relSizeAnchor xmlns:cdr="http://schemas.openxmlformats.org/drawingml/2006/chartDrawing">
    <cdr:from>
      <cdr:x>0.7341</cdr:x>
      <cdr:y>0.08631</cdr:y>
    </cdr:from>
    <cdr:to>
      <cdr:x>0.86294</cdr:x>
      <cdr:y>0.14906</cdr:y>
    </cdr:to>
    <cdr:sp macro="" textlink="">
      <cdr:nvSpPr>
        <cdr:cNvPr id="7" name="TextBox 20"/>
        <cdr:cNvSpPr txBox="1"/>
      </cdr:nvSpPr>
      <cdr:spPr>
        <a:xfrm xmlns:a="http://schemas.openxmlformats.org/drawingml/2006/main">
          <a:off x="3591519" y="380984"/>
          <a:ext cx="63030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$151M</a:t>
          </a:r>
          <a:endParaRPr lang="en-US" sz="1200" b="0" dirty="0"/>
        </a:p>
      </cdr:txBody>
    </cdr:sp>
  </cdr:relSizeAnchor>
  <cdr:relSizeAnchor xmlns:cdr="http://schemas.openxmlformats.org/drawingml/2006/chartDrawing">
    <cdr:from>
      <cdr:x>0.53186</cdr:x>
      <cdr:y>0.15303</cdr:y>
    </cdr:from>
    <cdr:to>
      <cdr:x>0.6607</cdr:x>
      <cdr:y>0.21578</cdr:y>
    </cdr:to>
    <cdr:sp macro="" textlink="">
      <cdr:nvSpPr>
        <cdr:cNvPr id="8" name="TextBox 19"/>
        <cdr:cNvSpPr txBox="1"/>
      </cdr:nvSpPr>
      <cdr:spPr>
        <a:xfrm xmlns:a="http://schemas.openxmlformats.org/drawingml/2006/main">
          <a:off x="2602084" y="675481"/>
          <a:ext cx="63030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$138M</a:t>
          </a:r>
          <a:endParaRPr lang="en-US" sz="1200" b="0" dirty="0"/>
        </a:p>
      </cdr:txBody>
    </cdr:sp>
  </cdr:relSizeAnchor>
  <cdr:relSizeAnchor xmlns:cdr="http://schemas.openxmlformats.org/drawingml/2006/chartDrawing">
    <cdr:from>
      <cdr:x>0.42669</cdr:x>
      <cdr:y>0.1844</cdr:y>
    </cdr:from>
    <cdr:to>
      <cdr:x>0.55552</cdr:x>
      <cdr:y>0.24715</cdr:y>
    </cdr:to>
    <cdr:sp macro="" textlink="">
      <cdr:nvSpPr>
        <cdr:cNvPr id="9" name="TextBox 17"/>
        <cdr:cNvSpPr txBox="1"/>
      </cdr:nvSpPr>
      <cdr:spPr>
        <a:xfrm xmlns:a="http://schemas.openxmlformats.org/drawingml/2006/main">
          <a:off x="2087506" y="813981"/>
          <a:ext cx="63030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$126M</a:t>
          </a:r>
          <a:endParaRPr lang="en-US" sz="1200" b="0" dirty="0"/>
        </a:p>
      </cdr:txBody>
    </cdr:sp>
  </cdr:relSizeAnchor>
  <cdr:relSizeAnchor xmlns:cdr="http://schemas.openxmlformats.org/drawingml/2006/chartDrawing">
    <cdr:from>
      <cdr:x>0.33887</cdr:x>
      <cdr:y>0.31095</cdr:y>
    </cdr:from>
    <cdr:to>
      <cdr:x>0.45164</cdr:x>
      <cdr:y>0.3737</cdr:y>
    </cdr:to>
    <cdr:sp macro="" textlink="">
      <cdr:nvSpPr>
        <cdr:cNvPr id="10" name="TextBox 15"/>
        <cdr:cNvSpPr txBox="1"/>
      </cdr:nvSpPr>
      <cdr:spPr>
        <a:xfrm xmlns:a="http://schemas.openxmlformats.org/drawingml/2006/main">
          <a:off x="1657865" y="1372570"/>
          <a:ext cx="551753"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$94M</a:t>
          </a:r>
          <a:endParaRPr lang="en-US" sz="1200" b="0" dirty="0"/>
        </a:p>
      </cdr:txBody>
    </cdr:sp>
  </cdr:relSizeAnchor>
  <cdr:relSizeAnchor xmlns:cdr="http://schemas.openxmlformats.org/drawingml/2006/chartDrawing">
    <cdr:from>
      <cdr:x>0.23372</cdr:x>
      <cdr:y>0.39421</cdr:y>
    </cdr:from>
    <cdr:to>
      <cdr:x>0.3465</cdr:x>
      <cdr:y>0.45697</cdr:y>
    </cdr:to>
    <cdr:sp macro="" textlink="">
      <cdr:nvSpPr>
        <cdr:cNvPr id="11" name="TextBox 14"/>
        <cdr:cNvSpPr txBox="1"/>
      </cdr:nvSpPr>
      <cdr:spPr>
        <a:xfrm xmlns:a="http://schemas.openxmlformats.org/drawingml/2006/main">
          <a:off x="1143466" y="1740118"/>
          <a:ext cx="551753"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$72M</a:t>
          </a:r>
          <a:endParaRPr lang="en-US" sz="1200" b="0" dirty="0"/>
        </a:p>
      </cdr:txBody>
    </cdr:sp>
  </cdr:relSizeAnchor>
  <cdr:relSizeAnchor xmlns:cdr="http://schemas.openxmlformats.org/drawingml/2006/chartDrawing">
    <cdr:from>
      <cdr:x>0.14563</cdr:x>
      <cdr:y>0.64954</cdr:y>
    </cdr:from>
    <cdr:to>
      <cdr:x>0.24236</cdr:x>
      <cdr:y>0.71229</cdr:y>
    </cdr:to>
    <cdr:sp macro="" textlink="">
      <cdr:nvSpPr>
        <cdr:cNvPr id="12" name="TextBox 25"/>
        <cdr:cNvSpPr txBox="1"/>
      </cdr:nvSpPr>
      <cdr:spPr>
        <a:xfrm xmlns:a="http://schemas.openxmlformats.org/drawingml/2006/main">
          <a:off x="712492" y="2867161"/>
          <a:ext cx="47320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0" dirty="0" smtClean="0"/>
            <a:t>$7M</a:t>
          </a:r>
          <a:endParaRPr lang="en-US" sz="1200" b="0" dirty="0"/>
        </a:p>
      </cdr:txBody>
    </cdr:sp>
  </cdr:relSizeAnchor>
</c:userShapes>
</file>

<file path=ppt/drawings/drawing6.xml><?xml version="1.0" encoding="utf-8"?>
<c:userShapes xmlns:c="http://schemas.openxmlformats.org/drawingml/2006/chart">
  <cdr:relSizeAnchor xmlns:cdr="http://schemas.openxmlformats.org/drawingml/2006/chartDrawing">
    <cdr:from>
      <cdr:x>0.55273</cdr:x>
      <cdr:y>0.33088</cdr:y>
    </cdr:from>
    <cdr:to>
      <cdr:x>0.66931</cdr:x>
      <cdr:y>0.41977</cdr:y>
    </cdr:to>
    <cdr:sp macro="" textlink="">
      <cdr:nvSpPr>
        <cdr:cNvPr id="2" name="TextBox 1"/>
        <cdr:cNvSpPr txBox="1"/>
      </cdr:nvSpPr>
      <cdr:spPr>
        <a:xfrm xmlns:a="http://schemas.openxmlformats.org/drawingml/2006/main">
          <a:off x="2347377" y="725725"/>
          <a:ext cx="495102" cy="1949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76%</a:t>
          </a:r>
          <a:endParaRPr lang="en-US" sz="1100" b="1" dirty="0"/>
        </a:p>
      </cdr:txBody>
    </cdr:sp>
  </cdr:relSizeAnchor>
  <cdr:relSizeAnchor xmlns:cdr="http://schemas.openxmlformats.org/drawingml/2006/chartDrawing">
    <cdr:from>
      <cdr:x>0.77609</cdr:x>
      <cdr:y>0.24973</cdr:y>
    </cdr:from>
    <cdr:to>
      <cdr:x>0.88502</cdr:x>
      <cdr:y>0.34826</cdr:y>
    </cdr:to>
    <cdr:sp macro="" textlink="">
      <cdr:nvSpPr>
        <cdr:cNvPr id="3" name="TextBox 2"/>
        <cdr:cNvSpPr txBox="1"/>
      </cdr:nvSpPr>
      <cdr:spPr>
        <a:xfrm xmlns:a="http://schemas.openxmlformats.org/drawingml/2006/main">
          <a:off x="3295953" y="547740"/>
          <a:ext cx="462613" cy="2161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76%</a:t>
          </a:r>
          <a:endParaRPr lang="en-US" sz="1100" b="1" dirty="0"/>
        </a:p>
      </cdr:txBody>
    </cdr:sp>
  </cdr:relSizeAnchor>
  <cdr:relSizeAnchor xmlns:cdr="http://schemas.openxmlformats.org/drawingml/2006/chartDrawing">
    <cdr:from>
      <cdr:x>0.33695</cdr:x>
      <cdr:y>0.16561</cdr:y>
    </cdr:from>
    <cdr:to>
      <cdr:x>0.45896</cdr:x>
      <cdr:y>0.30023</cdr:y>
    </cdr:to>
    <cdr:sp macro="" textlink="">
      <cdr:nvSpPr>
        <cdr:cNvPr id="4" name="TextBox 3"/>
        <cdr:cNvSpPr txBox="1"/>
      </cdr:nvSpPr>
      <cdr:spPr>
        <a:xfrm xmlns:a="http://schemas.openxmlformats.org/drawingml/2006/main">
          <a:off x="1430971" y="363220"/>
          <a:ext cx="518161"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62%</a:t>
          </a:r>
          <a:endParaRPr lang="en-US"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0.2858</cdr:x>
      <cdr:y>0.28412</cdr:y>
    </cdr:from>
    <cdr:to>
      <cdr:x>0.42779</cdr:x>
      <cdr:y>0.42386</cdr:y>
    </cdr:to>
    <cdr:sp macro="" textlink="">
      <cdr:nvSpPr>
        <cdr:cNvPr id="2" name="TextBox 1"/>
        <cdr:cNvSpPr txBox="1"/>
      </cdr:nvSpPr>
      <cdr:spPr>
        <a:xfrm xmlns:a="http://schemas.openxmlformats.org/drawingml/2006/main">
          <a:off x="1196344" y="661042"/>
          <a:ext cx="594359" cy="32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$1.40B</a:t>
          </a:r>
          <a:endParaRPr lang="en-US" sz="1100" b="1" dirty="0">
            <a:solidFill>
              <a:schemeClr val="bg1"/>
            </a:solidFill>
          </a:endParaRPr>
        </a:p>
      </cdr:txBody>
    </cdr:sp>
  </cdr:relSizeAnchor>
  <cdr:relSizeAnchor xmlns:cdr="http://schemas.openxmlformats.org/drawingml/2006/chartDrawing">
    <cdr:from>
      <cdr:x>0.7167</cdr:x>
      <cdr:y>0.4184</cdr:y>
    </cdr:from>
    <cdr:to>
      <cdr:x>0.88456</cdr:x>
      <cdr:y>0.51447</cdr:y>
    </cdr:to>
    <cdr:sp macro="" textlink="">
      <cdr:nvSpPr>
        <cdr:cNvPr id="3" name="TextBox 2"/>
        <cdr:cNvSpPr txBox="1"/>
      </cdr:nvSpPr>
      <cdr:spPr>
        <a:xfrm xmlns:a="http://schemas.openxmlformats.org/drawingml/2006/main">
          <a:off x="3000046" y="973455"/>
          <a:ext cx="702649" cy="223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$1.12B</a:t>
          </a:r>
          <a:endParaRPr lang="en-US" sz="1100" b="1" dirty="0">
            <a:solidFill>
              <a:schemeClr val="bg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0.80405</cdr:x>
      <cdr:y>0.27001</cdr:y>
    </cdr:from>
    <cdr:to>
      <cdr:x>1</cdr:x>
      <cdr:y>0.42894</cdr:y>
    </cdr:to>
    <cdr:sp macro="" textlink="">
      <cdr:nvSpPr>
        <cdr:cNvPr id="2" name="TextBox 1"/>
        <cdr:cNvSpPr txBox="1"/>
      </cdr:nvSpPr>
      <cdr:spPr>
        <a:xfrm xmlns:a="http://schemas.openxmlformats.org/drawingml/2006/main">
          <a:off x="2960167" y="558954"/>
          <a:ext cx="721404" cy="329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  25,440  </a:t>
          </a:r>
          <a:endParaRPr lang="en-US" sz="12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Powerpoint_Slidebcgrnd2.jpg"/>
          <p:cNvPicPr>
            <a:picLocks noChangeAspect="1"/>
          </p:cNvPicPr>
          <p:nvPr/>
        </p:nvPicPr>
        <p:blipFill rotWithShape="1">
          <a:blip r:embed="rId2">
            <a:extLst>
              <a:ext uri="{28A0092B-C50C-407E-A947-70E740481C1C}">
                <a14:useLocalDpi xmlns:a14="http://schemas.microsoft.com/office/drawing/2010/main"/>
              </a:ext>
            </a:extLst>
          </a:blip>
          <a:srcRect l="46672" r="-44505"/>
          <a:stretch/>
        </p:blipFill>
        <p:spPr>
          <a:xfrm>
            <a:off x="0" y="2"/>
            <a:ext cx="13018268" cy="9709573"/>
          </a:xfrm>
          <a:prstGeom prst="rect">
            <a:avLst/>
          </a:prstGeom>
        </p:spPr>
      </p:pic>
      <p:sp>
        <p:nvSpPr>
          <p:cNvPr id="2" name="Header Placeholder 1"/>
          <p:cNvSpPr>
            <a:spLocks noGrp="1"/>
          </p:cNvSpPr>
          <p:nvPr>
            <p:ph type="hdr" sz="quarter"/>
          </p:nvPr>
        </p:nvSpPr>
        <p:spPr>
          <a:xfrm>
            <a:off x="441398" y="1097494"/>
            <a:ext cx="6361289" cy="929641"/>
          </a:xfrm>
          <a:prstGeom prst="rect">
            <a:avLst/>
          </a:prstGeom>
        </p:spPr>
        <p:txBody>
          <a:bodyPr vert="horz" lIns="93140" tIns="46570" rIns="93140" bIns="4657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40" tIns="46570" rIns="93140" bIns="46570" rtlCol="0"/>
          <a:lstStyle>
            <a:lvl1pPr algn="r">
              <a:defRPr sz="1200"/>
            </a:lvl1pPr>
          </a:lstStyle>
          <a:p>
            <a:fld id="{0E22E1C9-D88C-944C-AF71-20745A711C30}" type="datetimeFigureOut">
              <a:rPr lang="en-US" smtClean="0"/>
              <a:t>3/14/2017</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40" tIns="46570" rIns="93140"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40" tIns="46570" rIns="93140" bIns="46570" rtlCol="0" anchor="b"/>
          <a:lstStyle>
            <a:lvl1pPr algn="r">
              <a:defRPr sz="1200"/>
            </a:lvl1pPr>
          </a:lstStyle>
          <a:p>
            <a:fld id="{7C11E509-EDAD-7549-B425-DA708A1F8978}" type="slidenum">
              <a:rPr lang="en-US" smtClean="0"/>
              <a:t>‹#›</a:t>
            </a:fld>
            <a:endParaRPr lang="en-US"/>
          </a:p>
        </p:txBody>
      </p:sp>
    </p:spTree>
    <p:extLst>
      <p:ext uri="{BB962C8B-B14F-4D97-AF65-F5344CB8AC3E}">
        <p14:creationId xmlns:p14="http://schemas.microsoft.com/office/powerpoint/2010/main" val="3166967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0" tIns="46570" rIns="93140" bIns="46570"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40" tIns="46570" rIns="93140" bIns="46570" rtlCol="0"/>
          <a:lstStyle>
            <a:lvl1pPr algn="r">
              <a:defRPr sz="1200">
                <a:latin typeface="Franklin Gothic Book"/>
              </a:defRPr>
            </a:lvl1pPr>
          </a:lstStyle>
          <a:p>
            <a:fld id="{CE3523B9-78E1-4345-AA62-5BD6105820A1}" type="datetimeFigureOut">
              <a:rPr lang="en-US" smtClean="0"/>
              <a:pPr/>
              <a:t>3/14/2017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0" tIns="46570" rIns="93140" bIns="4657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0" tIns="46570" rIns="93140" bIns="4657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140" tIns="46570" rIns="93140" bIns="46570"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40" tIns="46570" rIns="93140" bIns="46570" rtlCol="0" anchor="b"/>
          <a:lstStyle>
            <a:lvl1pPr algn="r">
              <a:defRPr sz="1200">
                <a:latin typeface="Franklin Gothic Book"/>
              </a:defRPr>
            </a:lvl1pPr>
          </a:lstStyle>
          <a:p>
            <a:fld id="{DCF597B0-247E-D54D-9977-2B387D37207D}" type="slidenum">
              <a:rPr lang="en-US" smtClean="0"/>
              <a:pPr/>
              <a:t>‹#›</a:t>
            </a:fld>
            <a:endParaRPr lang="en-US" dirty="0"/>
          </a:p>
        </p:txBody>
      </p:sp>
    </p:spTree>
    <p:extLst>
      <p:ext uri="{BB962C8B-B14F-4D97-AF65-F5344CB8AC3E}">
        <p14:creationId xmlns:p14="http://schemas.microsoft.com/office/powerpoint/2010/main" val="6707542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1</a:t>
            </a:fld>
            <a:endParaRPr lang="en-US" dirty="0"/>
          </a:p>
        </p:txBody>
      </p:sp>
    </p:spTree>
    <p:extLst>
      <p:ext uri="{BB962C8B-B14F-4D97-AF65-F5344CB8AC3E}">
        <p14:creationId xmlns:p14="http://schemas.microsoft.com/office/powerpoint/2010/main" val="406116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a:t>
            </a:r>
            <a:r>
              <a:rPr lang="en-US" baseline="0" dirty="0" smtClean="0"/>
              <a:t> legislation 12-O-0501 – Per City’s fund balance policy, city is required to maintain a unrestricted fund balance of 15% of its budgeted expenditures. Since 2013, city has consistently reported unrestricted net position of more than 20% touching as high as 25% in FY2015. Any balance in excess of 20% is available for one time non recurring expenditures as long as the deficit funds are being paid off. Keeping the deficit fund balance low is in the best interest of the city as that contains the restricted portion of fund balance and increases the unrestricted portion of the fund balance. The FY16 general fund net position was $153M the highest balance since 2010.</a:t>
            </a:r>
          </a:p>
        </p:txBody>
      </p:sp>
      <p:sp>
        <p:nvSpPr>
          <p:cNvPr id="4" name="Slide Number Placeholder 3"/>
          <p:cNvSpPr>
            <a:spLocks noGrp="1"/>
          </p:cNvSpPr>
          <p:nvPr>
            <p:ph type="sldNum" sz="quarter" idx="10"/>
          </p:nvPr>
        </p:nvSpPr>
        <p:spPr/>
        <p:txBody>
          <a:bodyPr/>
          <a:lstStyle/>
          <a:p>
            <a:fld id="{DCF597B0-247E-D54D-9977-2B387D37207D}" type="slidenum">
              <a:rPr lang="en-US" smtClean="0"/>
              <a:pPr/>
              <a:t>10</a:t>
            </a:fld>
            <a:endParaRPr lang="en-US" dirty="0"/>
          </a:p>
        </p:txBody>
      </p:sp>
    </p:spTree>
    <p:extLst>
      <p:ext uri="{BB962C8B-B14F-4D97-AF65-F5344CB8AC3E}">
        <p14:creationId xmlns:p14="http://schemas.microsoft.com/office/powerpoint/2010/main" val="336141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look</a:t>
            </a:r>
            <a:r>
              <a:rPr lang="en-US" baseline="0" dirty="0" smtClean="0"/>
              <a:t> at Pension and OPEB expenses. The general fund pension expenses increased due to change in funding method for general pension from ultimate entry age normal cost method to traditional entry normal cost method. The fire and police annual expenses have decreased due to change in demographics and investment returns. The General pension funded percentage remained consistent at 62% compared to FY15 and the funding percentage for Fire and Police decreased slightly from 78% to 76%. Per FY16 assessment of pension costs, City was at 25.9% well within the 35% cap placed by 2011 pension reforms. </a:t>
            </a:r>
          </a:p>
          <a:p>
            <a:r>
              <a:rPr lang="en-US" baseline="0" dirty="0" smtClean="0"/>
              <a:t>OPEB pay as you go costs have remained constant in the $40M range, The unfunded actuarial liability for OPEB is at $1.1B. Implementation of GASB 75 will require us to book this liability in our financial statements just like Pension GASB 68.  This  will be effective FY18.  </a:t>
            </a:r>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11</a:t>
            </a:fld>
            <a:endParaRPr lang="en-US" dirty="0"/>
          </a:p>
        </p:txBody>
      </p:sp>
    </p:spTree>
    <p:extLst>
      <p:ext uri="{BB962C8B-B14F-4D97-AF65-F5344CB8AC3E}">
        <p14:creationId xmlns:p14="http://schemas.microsoft.com/office/powerpoint/2010/main" val="253251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F597B0-247E-D54D-9977-2B387D37207D}"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41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43">
              <a:defRPr>
                <a:solidFill>
                  <a:schemeClr val="tx1"/>
                </a:solidFill>
                <a:latin typeface="Arial" charset="0"/>
              </a:defRPr>
            </a:lvl1pPr>
            <a:lvl2pPr marL="741695" indent="-285267" defTabSz="935043">
              <a:defRPr>
                <a:solidFill>
                  <a:schemeClr val="tx1"/>
                </a:solidFill>
                <a:latin typeface="Arial" charset="0"/>
              </a:defRPr>
            </a:lvl2pPr>
            <a:lvl3pPr marL="1141069" indent="-228213" defTabSz="935043">
              <a:defRPr>
                <a:solidFill>
                  <a:schemeClr val="tx1"/>
                </a:solidFill>
                <a:latin typeface="Arial" charset="0"/>
              </a:defRPr>
            </a:lvl3pPr>
            <a:lvl4pPr marL="1597495" indent="-228213" defTabSz="935043">
              <a:defRPr>
                <a:solidFill>
                  <a:schemeClr val="tx1"/>
                </a:solidFill>
                <a:latin typeface="Arial" charset="0"/>
              </a:defRPr>
            </a:lvl4pPr>
            <a:lvl5pPr marL="2053923" indent="-228213" defTabSz="935043">
              <a:defRPr>
                <a:solidFill>
                  <a:schemeClr val="tx1"/>
                </a:solidFill>
                <a:latin typeface="Arial" charset="0"/>
              </a:defRPr>
            </a:lvl5pPr>
            <a:lvl6pPr marL="2510350" indent="-228213" defTabSz="935043" eaLnBrk="0" fontAlgn="base" hangingPunct="0">
              <a:spcBef>
                <a:spcPct val="0"/>
              </a:spcBef>
              <a:spcAft>
                <a:spcPct val="0"/>
              </a:spcAft>
              <a:defRPr>
                <a:solidFill>
                  <a:schemeClr val="tx1"/>
                </a:solidFill>
                <a:latin typeface="Arial" charset="0"/>
              </a:defRPr>
            </a:lvl6pPr>
            <a:lvl7pPr marL="2966778" indent="-228213" defTabSz="935043" eaLnBrk="0" fontAlgn="base" hangingPunct="0">
              <a:spcBef>
                <a:spcPct val="0"/>
              </a:spcBef>
              <a:spcAft>
                <a:spcPct val="0"/>
              </a:spcAft>
              <a:defRPr>
                <a:solidFill>
                  <a:schemeClr val="tx1"/>
                </a:solidFill>
                <a:latin typeface="Arial" charset="0"/>
              </a:defRPr>
            </a:lvl7pPr>
            <a:lvl8pPr marL="3423206" indent="-228213" defTabSz="935043" eaLnBrk="0" fontAlgn="base" hangingPunct="0">
              <a:spcBef>
                <a:spcPct val="0"/>
              </a:spcBef>
              <a:spcAft>
                <a:spcPct val="0"/>
              </a:spcAft>
              <a:defRPr>
                <a:solidFill>
                  <a:schemeClr val="tx1"/>
                </a:solidFill>
                <a:latin typeface="Arial" charset="0"/>
              </a:defRPr>
            </a:lvl8pPr>
            <a:lvl9pPr marL="3879633" indent="-228213" defTabSz="935043" eaLnBrk="0" fontAlgn="base" hangingPunct="0">
              <a:spcBef>
                <a:spcPct val="0"/>
              </a:spcBef>
              <a:spcAft>
                <a:spcPct val="0"/>
              </a:spcAft>
              <a:defRPr>
                <a:solidFill>
                  <a:schemeClr val="tx1"/>
                </a:solidFill>
                <a:latin typeface="Arial" charset="0"/>
              </a:defRPr>
            </a:lvl9pPr>
          </a:lstStyle>
          <a:p>
            <a:fld id="{5CCAE042-FA05-4FCE-B231-F0197D0A8DCB}" type="slidenum">
              <a:rPr lang="en-US" altLang="en-US" smtClean="0">
                <a:latin typeface="Calibri" pitchFamily="34" charset="0"/>
              </a:rPr>
              <a:pPr/>
              <a:t>2</a:t>
            </a:fld>
            <a:endParaRPr lang="en-US" altLang="en-US" smtClean="0">
              <a:latin typeface="Calibri" pitchFamily="34" charset="0"/>
            </a:endParaRPr>
          </a:p>
        </p:txBody>
      </p:sp>
      <p:sp>
        <p:nvSpPr>
          <p:cNvPr id="2" name="Notes Placeholder 1"/>
          <p:cNvSpPr>
            <a:spLocks noGrp="1"/>
          </p:cNvSpPr>
          <p:nvPr>
            <p:ph type="body" idx="1"/>
          </p:nvPr>
        </p:nvSpPr>
        <p:spPr>
          <a:xfrm>
            <a:off x="903171" y="4414824"/>
            <a:ext cx="5608320" cy="4183380"/>
          </a:xfrm>
        </p:spPr>
        <p:txBody>
          <a:bodyPr/>
          <a:lstStyle/>
          <a:p>
            <a:r>
              <a:rPr lang="en-US" dirty="0" smtClean="0"/>
              <a:t>The</a:t>
            </a:r>
            <a:r>
              <a:rPr lang="en-US" baseline="0" dirty="0" smtClean="0"/>
              <a:t> total overall revenue for FY16 was $2.3B which remained the same as last year FY15. About roughly a third was generated by airport and general fund  revenues and Watershed contributed 26%</a:t>
            </a:r>
            <a:r>
              <a:rPr lang="en-US" dirty="0" smtClean="0"/>
              <a:t> of the total revenues. </a:t>
            </a:r>
            <a:r>
              <a:rPr lang="en-US" baseline="0" dirty="0" smtClean="0"/>
              <a:t>Solid waste is at 2% and building permit is at 1% which will consolidate with general fund in FY17. Investment revenue was at 3%</a:t>
            </a:r>
            <a:endParaRPr lang="en-US" dirty="0"/>
          </a:p>
        </p:txBody>
      </p:sp>
    </p:spTree>
    <p:extLst>
      <p:ext uri="{BB962C8B-B14F-4D97-AF65-F5344CB8AC3E}">
        <p14:creationId xmlns:p14="http://schemas.microsoft.com/office/powerpoint/2010/main" val="360305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71">
              <a:defRPr>
                <a:solidFill>
                  <a:schemeClr val="tx1"/>
                </a:solidFill>
                <a:latin typeface="Arial" charset="0"/>
              </a:defRPr>
            </a:lvl1pPr>
            <a:lvl2pPr marL="741705" indent="-285271" defTabSz="933471">
              <a:defRPr>
                <a:solidFill>
                  <a:schemeClr val="tx1"/>
                </a:solidFill>
                <a:latin typeface="Arial" charset="0"/>
              </a:defRPr>
            </a:lvl2pPr>
            <a:lvl3pPr marL="1141084" indent="-228217" defTabSz="933471">
              <a:defRPr>
                <a:solidFill>
                  <a:schemeClr val="tx1"/>
                </a:solidFill>
                <a:latin typeface="Arial" charset="0"/>
              </a:defRPr>
            </a:lvl3pPr>
            <a:lvl4pPr marL="1597518" indent="-228217" defTabSz="933471">
              <a:defRPr>
                <a:solidFill>
                  <a:schemeClr val="tx1"/>
                </a:solidFill>
                <a:latin typeface="Arial" charset="0"/>
              </a:defRPr>
            </a:lvl4pPr>
            <a:lvl5pPr marL="2053952" indent="-228217" defTabSz="933471">
              <a:defRPr>
                <a:solidFill>
                  <a:schemeClr val="tx1"/>
                </a:solidFill>
                <a:latin typeface="Arial" charset="0"/>
              </a:defRPr>
            </a:lvl5pPr>
            <a:lvl6pPr marL="2510386" indent="-228217" defTabSz="933471" eaLnBrk="0" fontAlgn="base" hangingPunct="0">
              <a:spcBef>
                <a:spcPct val="0"/>
              </a:spcBef>
              <a:spcAft>
                <a:spcPct val="0"/>
              </a:spcAft>
              <a:defRPr>
                <a:solidFill>
                  <a:schemeClr val="tx1"/>
                </a:solidFill>
                <a:latin typeface="Arial" charset="0"/>
              </a:defRPr>
            </a:lvl6pPr>
            <a:lvl7pPr marL="2966817" indent="-228217" defTabSz="933471" eaLnBrk="0" fontAlgn="base" hangingPunct="0">
              <a:spcBef>
                <a:spcPct val="0"/>
              </a:spcBef>
              <a:spcAft>
                <a:spcPct val="0"/>
              </a:spcAft>
              <a:defRPr>
                <a:solidFill>
                  <a:schemeClr val="tx1"/>
                </a:solidFill>
                <a:latin typeface="Arial" charset="0"/>
              </a:defRPr>
            </a:lvl7pPr>
            <a:lvl8pPr marL="3423254" indent="-228217" defTabSz="933471" eaLnBrk="0" fontAlgn="base" hangingPunct="0">
              <a:spcBef>
                <a:spcPct val="0"/>
              </a:spcBef>
              <a:spcAft>
                <a:spcPct val="0"/>
              </a:spcAft>
              <a:defRPr>
                <a:solidFill>
                  <a:schemeClr val="tx1"/>
                </a:solidFill>
                <a:latin typeface="Arial" charset="0"/>
              </a:defRPr>
            </a:lvl8pPr>
            <a:lvl9pPr marL="3879687" indent="-228217" defTabSz="933471" eaLnBrk="0" fontAlgn="base" hangingPunct="0">
              <a:spcBef>
                <a:spcPct val="0"/>
              </a:spcBef>
              <a:spcAft>
                <a:spcPct val="0"/>
              </a:spcAft>
              <a:defRPr>
                <a:solidFill>
                  <a:schemeClr val="tx1"/>
                </a:solidFill>
                <a:latin typeface="Arial" charset="0"/>
              </a:defRPr>
            </a:lvl9pPr>
          </a:lstStyle>
          <a:p>
            <a:fld id="{D2A230F1-0FAB-4DDE-A554-85F0F5C57204}" type="slidenum">
              <a:rPr lang="en-US" altLang="en-US" smtClean="0">
                <a:latin typeface="Calibri" pitchFamily="34" charset="0"/>
              </a:rPr>
              <a:pPr/>
              <a:t>3</a:t>
            </a:fld>
            <a:endParaRPr lang="en-US" altLang="en-US" smtClean="0">
              <a:latin typeface="Calibri" pitchFamily="34" charset="0"/>
            </a:endParaRPr>
          </a:p>
        </p:txBody>
      </p:sp>
      <p:sp>
        <p:nvSpPr>
          <p:cNvPr id="2" name="Notes Placeholder 1"/>
          <p:cNvSpPr>
            <a:spLocks noGrp="1"/>
          </p:cNvSpPr>
          <p:nvPr>
            <p:ph type="body" idx="1"/>
          </p:nvPr>
        </p:nvSpPr>
        <p:spPr>
          <a:xfrm>
            <a:off x="701040" y="4646586"/>
            <a:ext cx="5608320" cy="4183380"/>
          </a:xfrm>
        </p:spPr>
        <p:txBody>
          <a:bodyPr/>
          <a:lstStyle/>
          <a:p>
            <a:r>
              <a:rPr lang="en-US" dirty="0" smtClean="0"/>
              <a:t>The net position for the city increased by $304M which</a:t>
            </a:r>
            <a:r>
              <a:rPr lang="en-US" baseline="0" dirty="0" smtClean="0"/>
              <a:t> was due to an increase of $22M in governmental activities and $282M increases in Business type activities. The governmental activity increase related to increase in operating grants and contributions among other things and business type activities net position increased due to increase in charges for services capital grants and contributions and investment income. Program Revenues includes charges for services and General Revenues include property and sales taxes.  The total revenues remained flat between FY15 and FY16 total expenses decreased by $98M.</a:t>
            </a:r>
            <a:endParaRPr lang="en-US" dirty="0"/>
          </a:p>
        </p:txBody>
      </p:sp>
    </p:spTree>
    <p:extLst>
      <p:ext uri="{BB962C8B-B14F-4D97-AF65-F5344CB8AC3E}">
        <p14:creationId xmlns:p14="http://schemas.microsoft.com/office/powerpoint/2010/main" val="38861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71">
              <a:defRPr>
                <a:solidFill>
                  <a:schemeClr val="tx1"/>
                </a:solidFill>
                <a:latin typeface="Arial" charset="0"/>
              </a:defRPr>
            </a:lvl1pPr>
            <a:lvl2pPr marL="741705" indent="-285271" defTabSz="933471">
              <a:defRPr>
                <a:solidFill>
                  <a:schemeClr val="tx1"/>
                </a:solidFill>
                <a:latin typeface="Arial" charset="0"/>
              </a:defRPr>
            </a:lvl2pPr>
            <a:lvl3pPr marL="1141084" indent="-228217" defTabSz="933471">
              <a:defRPr>
                <a:solidFill>
                  <a:schemeClr val="tx1"/>
                </a:solidFill>
                <a:latin typeface="Arial" charset="0"/>
              </a:defRPr>
            </a:lvl3pPr>
            <a:lvl4pPr marL="1597518" indent="-228217" defTabSz="933471">
              <a:defRPr>
                <a:solidFill>
                  <a:schemeClr val="tx1"/>
                </a:solidFill>
                <a:latin typeface="Arial" charset="0"/>
              </a:defRPr>
            </a:lvl4pPr>
            <a:lvl5pPr marL="2053952" indent="-228217" defTabSz="933471">
              <a:defRPr>
                <a:solidFill>
                  <a:schemeClr val="tx1"/>
                </a:solidFill>
                <a:latin typeface="Arial" charset="0"/>
              </a:defRPr>
            </a:lvl5pPr>
            <a:lvl6pPr marL="2510386" indent="-228217" defTabSz="933471" eaLnBrk="0" fontAlgn="base" hangingPunct="0">
              <a:spcBef>
                <a:spcPct val="0"/>
              </a:spcBef>
              <a:spcAft>
                <a:spcPct val="0"/>
              </a:spcAft>
              <a:defRPr>
                <a:solidFill>
                  <a:schemeClr val="tx1"/>
                </a:solidFill>
                <a:latin typeface="Arial" charset="0"/>
              </a:defRPr>
            </a:lvl6pPr>
            <a:lvl7pPr marL="2966817" indent="-228217" defTabSz="933471" eaLnBrk="0" fontAlgn="base" hangingPunct="0">
              <a:spcBef>
                <a:spcPct val="0"/>
              </a:spcBef>
              <a:spcAft>
                <a:spcPct val="0"/>
              </a:spcAft>
              <a:defRPr>
                <a:solidFill>
                  <a:schemeClr val="tx1"/>
                </a:solidFill>
                <a:latin typeface="Arial" charset="0"/>
              </a:defRPr>
            </a:lvl7pPr>
            <a:lvl8pPr marL="3423254" indent="-228217" defTabSz="933471" eaLnBrk="0" fontAlgn="base" hangingPunct="0">
              <a:spcBef>
                <a:spcPct val="0"/>
              </a:spcBef>
              <a:spcAft>
                <a:spcPct val="0"/>
              </a:spcAft>
              <a:defRPr>
                <a:solidFill>
                  <a:schemeClr val="tx1"/>
                </a:solidFill>
                <a:latin typeface="Arial" charset="0"/>
              </a:defRPr>
            </a:lvl8pPr>
            <a:lvl9pPr marL="3879687" indent="-228217" defTabSz="933471" eaLnBrk="0" fontAlgn="base" hangingPunct="0">
              <a:spcBef>
                <a:spcPct val="0"/>
              </a:spcBef>
              <a:spcAft>
                <a:spcPct val="0"/>
              </a:spcAft>
              <a:defRPr>
                <a:solidFill>
                  <a:schemeClr val="tx1"/>
                </a:solidFill>
                <a:latin typeface="Arial" charset="0"/>
              </a:defRPr>
            </a:lvl9pPr>
          </a:lstStyle>
          <a:p>
            <a:fld id="{5A789950-0F4C-4AFE-8252-212828BC2D87}" type="slidenum">
              <a:rPr lang="en-US" altLang="en-US" smtClean="0">
                <a:latin typeface="Calibri" pitchFamily="34" charset="0"/>
              </a:rPr>
              <a:pPr/>
              <a:t>4</a:t>
            </a:fld>
            <a:endParaRPr lang="en-US" altLang="en-US" smtClean="0">
              <a:latin typeface="Calibri" pitchFamily="34" charset="0"/>
            </a:endParaRPr>
          </a:p>
        </p:txBody>
      </p:sp>
      <p:sp>
        <p:nvSpPr>
          <p:cNvPr id="2" name="Notes Placeholder 1"/>
          <p:cNvSpPr>
            <a:spLocks noGrp="1"/>
          </p:cNvSpPr>
          <p:nvPr>
            <p:ph type="body" idx="1"/>
          </p:nvPr>
        </p:nvSpPr>
        <p:spPr>
          <a:xfrm>
            <a:off x="701359" y="4540920"/>
            <a:ext cx="5608320" cy="4183380"/>
          </a:xfrm>
        </p:spPr>
        <p:txBody>
          <a:bodyPr/>
          <a:lstStyle/>
          <a:p>
            <a:r>
              <a:rPr lang="en-US" dirty="0" smtClean="0"/>
              <a:t>This presents</a:t>
            </a:r>
            <a:r>
              <a:rPr lang="en-US" baseline="0" dirty="0" smtClean="0"/>
              <a:t> the statement of total net position for the city. The total assets exceeded total liabilities by $6.9 roughly $7B. About 78% of the net position is invested in capital assets like building equipment, land etc. and 25% is restricted as of FY16 end. Restricted net position primarily means the usage of those funds is subject to external restrictions like laws or regulations or other governments etc. The unrestricted net position is negative $95M due to the booking of GASB 68 reporting of pension liability causing the government wide net position to be negative $1.1B offset by positive unrestricted net position of $1B. The deferred inflows of resources relates to unearned revenue (liability) and deferred outflow (asset) relates to investments, gain/loss activity., deferred outflow contribution pension etc.</a:t>
            </a:r>
            <a:endParaRPr lang="en-US" dirty="0"/>
          </a:p>
        </p:txBody>
      </p:sp>
    </p:spTree>
    <p:extLst>
      <p:ext uri="{BB962C8B-B14F-4D97-AF65-F5344CB8AC3E}">
        <p14:creationId xmlns:p14="http://schemas.microsoft.com/office/powerpoint/2010/main" val="150370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71">
              <a:defRPr>
                <a:solidFill>
                  <a:schemeClr val="tx1"/>
                </a:solidFill>
                <a:latin typeface="Arial" charset="0"/>
              </a:defRPr>
            </a:lvl1pPr>
            <a:lvl2pPr marL="741705" indent="-285271" defTabSz="933471">
              <a:defRPr>
                <a:solidFill>
                  <a:schemeClr val="tx1"/>
                </a:solidFill>
                <a:latin typeface="Arial" charset="0"/>
              </a:defRPr>
            </a:lvl2pPr>
            <a:lvl3pPr marL="1141084" indent="-228217" defTabSz="933471">
              <a:defRPr>
                <a:solidFill>
                  <a:schemeClr val="tx1"/>
                </a:solidFill>
                <a:latin typeface="Arial" charset="0"/>
              </a:defRPr>
            </a:lvl3pPr>
            <a:lvl4pPr marL="1597518" indent="-228217" defTabSz="933471">
              <a:defRPr>
                <a:solidFill>
                  <a:schemeClr val="tx1"/>
                </a:solidFill>
                <a:latin typeface="Arial" charset="0"/>
              </a:defRPr>
            </a:lvl4pPr>
            <a:lvl5pPr marL="2053952" indent="-228217" defTabSz="933471">
              <a:defRPr>
                <a:solidFill>
                  <a:schemeClr val="tx1"/>
                </a:solidFill>
                <a:latin typeface="Arial" charset="0"/>
              </a:defRPr>
            </a:lvl5pPr>
            <a:lvl6pPr marL="2510386" indent="-228217" defTabSz="933471" eaLnBrk="0" fontAlgn="base" hangingPunct="0">
              <a:spcBef>
                <a:spcPct val="0"/>
              </a:spcBef>
              <a:spcAft>
                <a:spcPct val="0"/>
              </a:spcAft>
              <a:defRPr>
                <a:solidFill>
                  <a:schemeClr val="tx1"/>
                </a:solidFill>
                <a:latin typeface="Arial" charset="0"/>
              </a:defRPr>
            </a:lvl6pPr>
            <a:lvl7pPr marL="2966817" indent="-228217" defTabSz="933471" eaLnBrk="0" fontAlgn="base" hangingPunct="0">
              <a:spcBef>
                <a:spcPct val="0"/>
              </a:spcBef>
              <a:spcAft>
                <a:spcPct val="0"/>
              </a:spcAft>
              <a:defRPr>
                <a:solidFill>
                  <a:schemeClr val="tx1"/>
                </a:solidFill>
                <a:latin typeface="Arial" charset="0"/>
              </a:defRPr>
            </a:lvl7pPr>
            <a:lvl8pPr marL="3423254" indent="-228217" defTabSz="933471" eaLnBrk="0" fontAlgn="base" hangingPunct="0">
              <a:spcBef>
                <a:spcPct val="0"/>
              </a:spcBef>
              <a:spcAft>
                <a:spcPct val="0"/>
              </a:spcAft>
              <a:defRPr>
                <a:solidFill>
                  <a:schemeClr val="tx1"/>
                </a:solidFill>
                <a:latin typeface="Arial" charset="0"/>
              </a:defRPr>
            </a:lvl8pPr>
            <a:lvl9pPr marL="3879687" indent="-228217" defTabSz="933471" eaLnBrk="0" fontAlgn="base" hangingPunct="0">
              <a:spcBef>
                <a:spcPct val="0"/>
              </a:spcBef>
              <a:spcAft>
                <a:spcPct val="0"/>
              </a:spcAft>
              <a:defRPr>
                <a:solidFill>
                  <a:schemeClr val="tx1"/>
                </a:solidFill>
                <a:latin typeface="Arial" charset="0"/>
              </a:defRPr>
            </a:lvl9pPr>
          </a:lstStyle>
          <a:p>
            <a:fld id="{2F0B727F-6661-412E-8FB6-2C79C78B2AA4}" type="slidenum">
              <a:rPr lang="en-US" altLang="en-US" smtClean="0">
                <a:latin typeface="Calibri" pitchFamily="34" charset="0"/>
              </a:rPr>
              <a:pPr/>
              <a:t>5</a:t>
            </a:fld>
            <a:endParaRPr lang="en-US" altLang="en-US" smtClean="0">
              <a:latin typeface="Calibri" pitchFamily="34" charset="0"/>
            </a:endParaRPr>
          </a:p>
        </p:txBody>
      </p:sp>
      <p:sp>
        <p:nvSpPr>
          <p:cNvPr id="2" name="Notes Placeholder 1"/>
          <p:cNvSpPr>
            <a:spLocks noGrp="1"/>
          </p:cNvSpPr>
          <p:nvPr>
            <p:ph type="body" idx="1"/>
          </p:nvPr>
        </p:nvSpPr>
        <p:spPr>
          <a:xfrm>
            <a:off x="768417" y="4534083"/>
            <a:ext cx="5608320" cy="4183380"/>
          </a:xfrm>
        </p:spPr>
        <p:txBody>
          <a:bodyPr/>
          <a:lstStyle/>
          <a:p>
            <a:r>
              <a:rPr lang="en-US" dirty="0" smtClean="0"/>
              <a:t>This</a:t>
            </a:r>
            <a:r>
              <a:rPr lang="en-US" baseline="0" dirty="0" smtClean="0"/>
              <a:t> shows a fund level summary of the financial statements. The top 3 funds are the governmental funds which had total revenues of $883M with an ending fund balance of $779M. The total general fund revenues were $568M including PILOT and Franchise Fees ($19M) and Hotel Motel Taxes ($18M). The Budgeted general fund revenue of $593M needs to be adjusted for budgeted transfers (reported as other financing sources) and indirect cost (reflected as an offset to general government expenditures) . </a:t>
            </a:r>
          </a:p>
          <a:p>
            <a:r>
              <a:rPr lang="en-US" baseline="0" dirty="0" smtClean="0"/>
              <a:t>The capital project funds negative change in fund balance reflects the spending on renew Atlanta projects. </a:t>
            </a:r>
          </a:p>
          <a:p>
            <a:r>
              <a:rPr lang="en-US" baseline="0" dirty="0" smtClean="0"/>
              <a:t>The non major governmental funds includes TADS, grants E911 and debt service funds. The negative change in NP is due to the increase in GO bonds debt service payments. </a:t>
            </a:r>
          </a:p>
          <a:p>
            <a:r>
              <a:rPr lang="en-US" baseline="0" dirty="0" smtClean="0"/>
              <a:t>DWM reported total revenues of 467M with ending fund balance of $2.7B and DOA reported net revenues of $487M with ending fund balance of $4.8B. </a:t>
            </a:r>
          </a:p>
          <a:p>
            <a:r>
              <a:rPr lang="en-US" baseline="0" dirty="0" smtClean="0"/>
              <a:t>The non major enterprise funds include solid waste, underground, building permits, civic center etc. The negative change in net position was due to operational deficits in solid waste fund and operational losses incurred on properties like underground and civic center pending sale. The overall net position was negative due to booking of pension liability related to GSASB 68 to the solid waste and building permit funds. </a:t>
            </a:r>
          </a:p>
          <a:p>
            <a:endParaRPr lang="en-US" baseline="0" dirty="0" smtClean="0"/>
          </a:p>
          <a:p>
            <a:r>
              <a:rPr lang="en-US" baseline="0" dirty="0" smtClean="0"/>
              <a:t>The fleet services fund balance was negative due to accumulated deficits over last several years. The proposed legislation will address this deficit. The group insurance fund reported total revenues of $144M with net position balance of $11M at the end of FY16</a:t>
            </a:r>
          </a:p>
          <a:p>
            <a:r>
              <a:rPr lang="en-US" baseline="0" dirty="0" smtClean="0"/>
              <a:t> </a:t>
            </a:r>
            <a:endParaRPr lang="en-US" dirty="0"/>
          </a:p>
        </p:txBody>
      </p:sp>
    </p:spTree>
    <p:extLst>
      <p:ext uri="{BB962C8B-B14F-4D97-AF65-F5344CB8AC3E}">
        <p14:creationId xmlns:p14="http://schemas.microsoft.com/office/powerpoint/2010/main" val="135086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comparative</a:t>
            </a:r>
            <a:r>
              <a:rPr lang="en-US" baseline="0" dirty="0" smtClean="0"/>
              <a:t> balance sheet for general fund between 2009 to 2016. The cash position is much stronger and it has increased by around 60%, the due from other funds which includes the deficit fund balances of $64M and other </a:t>
            </a:r>
            <a:r>
              <a:rPr lang="en-US" baseline="0" dirty="0" err="1" smtClean="0"/>
              <a:t>interfund</a:t>
            </a:r>
            <a:r>
              <a:rPr lang="en-US" baseline="0" dirty="0" smtClean="0"/>
              <a:t> receivables has  reduced by more than 50%. The Due to other funds which includes the DWM MOU balance of $46M as of FY16 has reduced by more than 75%. The current DWM MOU balance as of FY17 is $36M.  The graphs show the healthy trend of huge reduction in due from other funds, due to other funds along with a steady increase in cash balance.</a:t>
            </a:r>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6</a:t>
            </a:fld>
            <a:endParaRPr lang="en-US" dirty="0"/>
          </a:p>
        </p:txBody>
      </p:sp>
    </p:spTree>
    <p:extLst>
      <p:ext uri="{BB962C8B-B14F-4D97-AF65-F5344CB8AC3E}">
        <p14:creationId xmlns:p14="http://schemas.microsoft.com/office/powerpoint/2010/main" val="60279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a:t>
            </a:r>
            <a:r>
              <a:rPr lang="en-US" baseline="0" dirty="0" smtClean="0"/>
              <a:t> slides show the trending of total revenues and expenditures. The total revenue has steadily increased over the years with an overall growth of 12% since 2012. Licenses and permits contribute the largest to the overall increase followed by public utility and other taxes. Property taxes continue to rise despite consistent millage rate roll backs.</a:t>
            </a:r>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7</a:t>
            </a:fld>
            <a:endParaRPr lang="en-US" dirty="0"/>
          </a:p>
        </p:txBody>
      </p:sp>
    </p:spTree>
    <p:extLst>
      <p:ext uri="{BB962C8B-B14F-4D97-AF65-F5344CB8AC3E}">
        <p14:creationId xmlns:p14="http://schemas.microsoft.com/office/powerpoint/2010/main" val="419246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general fund expenditures have increased 19% since 2012 with roughly 50% of the increase attributed to general government expenditures. The increase was primarily due to some long term capital expenditures in FY16. About 43% of the increase was related to public safety expenditures. Debt service payments declined by over 50% over that period.</a:t>
            </a:r>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8</a:t>
            </a:fld>
            <a:endParaRPr lang="en-US" dirty="0"/>
          </a:p>
        </p:txBody>
      </p:sp>
    </p:spTree>
    <p:extLst>
      <p:ext uri="{BB962C8B-B14F-4D97-AF65-F5344CB8AC3E}">
        <p14:creationId xmlns:p14="http://schemas.microsoft.com/office/powerpoint/2010/main" val="239922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a:t>
            </a:r>
            <a:r>
              <a:rPr lang="en-US" baseline="0" dirty="0" smtClean="0"/>
              <a:t> see the consistent increase in fund balance position for general fund while steadily reducing the deficit fund balances. Since 2009 the fund balance has increased by $146M and the deficit fund balance has reduced by more than $70M. The remaining deficit fund balance of $64M mainly relates to fleet fund (24), solid waste (18) , E911 (5) underground (13M) and civic center (4). </a:t>
            </a:r>
            <a:endParaRPr lang="en-US" dirty="0"/>
          </a:p>
        </p:txBody>
      </p:sp>
      <p:sp>
        <p:nvSpPr>
          <p:cNvPr id="4" name="Slide Number Placeholder 3"/>
          <p:cNvSpPr>
            <a:spLocks noGrp="1"/>
          </p:cNvSpPr>
          <p:nvPr>
            <p:ph type="sldNum" sz="quarter" idx="10"/>
          </p:nvPr>
        </p:nvSpPr>
        <p:spPr/>
        <p:txBody>
          <a:bodyPr/>
          <a:lstStyle/>
          <a:p>
            <a:fld id="{DCF597B0-247E-D54D-9977-2B387D37207D}" type="slidenum">
              <a:rPr lang="en-US" smtClean="0"/>
              <a:pPr/>
              <a:t>9</a:t>
            </a:fld>
            <a:endParaRPr lang="en-US" dirty="0"/>
          </a:p>
        </p:txBody>
      </p:sp>
    </p:spTree>
    <p:extLst>
      <p:ext uri="{BB962C8B-B14F-4D97-AF65-F5344CB8AC3E}">
        <p14:creationId xmlns:p14="http://schemas.microsoft.com/office/powerpoint/2010/main" val="3201645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Powerpoint_Cov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36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242933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80617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67739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55BABB5-A2ED-0041-A542-64358E3D5C7F}" type="slidenum">
              <a:rPr lang="en-US" smtClean="0"/>
              <a:pPr/>
              <a:t>‹#›</a:t>
            </a:fld>
            <a:endParaRPr lang="en-US" dirty="0"/>
          </a:p>
        </p:txBody>
      </p:sp>
    </p:spTree>
    <p:extLst>
      <p:ext uri="{BB962C8B-B14F-4D97-AF65-F5344CB8AC3E}">
        <p14:creationId xmlns:p14="http://schemas.microsoft.com/office/powerpoint/2010/main" val="219393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3219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Powerpoint_SectionCover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0" y="2481347"/>
            <a:ext cx="9144000" cy="1470025"/>
          </a:xfrm>
        </p:spPr>
        <p:txBody>
          <a:bodyPr>
            <a:normAutofit/>
          </a:bodyPr>
          <a:lstStyle>
            <a:lvl1pPr algn="ctr">
              <a:defRPr sz="4000" spc="580">
                <a:solidFill>
                  <a:schemeClr val="bg1"/>
                </a:solidFill>
              </a:defRPr>
            </a:lvl1pPr>
          </a:lstStyle>
          <a:p>
            <a:r>
              <a:rPr lang="en-US" dirty="0" smtClean="0"/>
              <a:t>Click to edit Master title</a:t>
            </a:r>
            <a:endParaRPr lang="en-US" dirty="0"/>
          </a:p>
        </p:txBody>
      </p:sp>
    </p:spTree>
    <p:extLst>
      <p:ext uri="{BB962C8B-B14F-4D97-AF65-F5344CB8AC3E}">
        <p14:creationId xmlns:p14="http://schemas.microsoft.com/office/powerpoint/2010/main" val="387015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41256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1178418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1487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56200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4197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Powerpoint_Slidebcgrnd2.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76155"/>
            <a:ext cx="6915619" cy="9458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07156"/>
            <a:ext cx="8229600" cy="41190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21" descr="Atlanta Seal"/>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923988" y="624777"/>
            <a:ext cx="881332" cy="861962"/>
          </a:xfrm>
          <a:prstGeom prst="rect">
            <a:avLst/>
          </a:prstGeom>
          <a:noFill/>
          <a:ln w="9525">
            <a:noFill/>
            <a:miter lim="800000"/>
            <a:headEnd/>
            <a:tailEnd/>
          </a:ln>
        </p:spPr>
      </p:pic>
      <p:sp>
        <p:nvSpPr>
          <p:cNvPr id="6" name="Slide Number Placeholder 5"/>
          <p:cNvSpPr>
            <a:spLocks noGrp="1"/>
          </p:cNvSpPr>
          <p:nvPr>
            <p:ph type="sldNum" sz="quarter" idx="4"/>
          </p:nvPr>
        </p:nvSpPr>
        <p:spPr>
          <a:xfrm>
            <a:off x="6604000" y="6492875"/>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355BABB5-A2ED-0041-A542-64358E3D5C7F}" type="slidenum">
              <a:rPr lang="en-US" smtClean="0"/>
              <a:pPr/>
              <a:t>‹#›</a:t>
            </a:fld>
            <a:endParaRPr lang="en-US" dirty="0"/>
          </a:p>
        </p:txBody>
      </p:sp>
    </p:spTree>
    <p:extLst>
      <p:ext uri="{BB962C8B-B14F-4D97-AF65-F5344CB8AC3E}">
        <p14:creationId xmlns:p14="http://schemas.microsoft.com/office/powerpoint/2010/main" val="16967821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2600" b="1" i="0" kern="1200" cap="all" spc="30">
          <a:solidFill>
            <a:schemeClr val="bg1"/>
          </a:solidFill>
          <a:latin typeface="+mj-lt"/>
          <a:ea typeface="+mj-ea"/>
          <a:cs typeface="+mj-cs"/>
        </a:defRPr>
      </a:lvl1pPr>
    </p:titleStyle>
    <p:bodyStyle>
      <a:lvl1pPr marL="164592" indent="-164592" algn="l" defTabSz="457200" rtl="0" eaLnBrk="1" latinLnBrk="0" hangingPunct="1">
        <a:spcBef>
          <a:spcPct val="20000"/>
        </a:spcBef>
        <a:buClr>
          <a:schemeClr val="tx2">
            <a:lumMod val="60000"/>
            <a:lumOff val="40000"/>
          </a:schemeClr>
        </a:buClr>
        <a:buFont typeface="Arial"/>
        <a:buChar char="•"/>
        <a:defRPr sz="2000" kern="1200" spc="0">
          <a:solidFill>
            <a:schemeClr val="tx1">
              <a:lumMod val="85000"/>
              <a:lumOff val="15000"/>
            </a:schemeClr>
          </a:solidFill>
          <a:latin typeface="+mn-lt"/>
          <a:ea typeface="+mn-ea"/>
          <a:cs typeface="+mn-cs"/>
        </a:defRPr>
      </a:lvl1pPr>
      <a:lvl2pPr marL="438912" indent="-256032" algn="l" defTabSz="457200" rtl="0" eaLnBrk="1" latinLnBrk="0" hangingPunct="1">
        <a:spcBef>
          <a:spcPct val="20000"/>
        </a:spcBef>
        <a:buClr>
          <a:schemeClr val="tx2">
            <a:lumMod val="60000"/>
            <a:lumOff val="40000"/>
          </a:schemeClr>
        </a:buClr>
        <a:buFont typeface="Arial"/>
        <a:buChar char="–"/>
        <a:defRPr sz="2000" kern="1200" spc="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spc="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spc="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spc="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6.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Microsoft_Excel_97-2003_Worksheet1.xls"/><Relationship Id="rId5" Type="http://schemas.openxmlformats.org/officeDocument/2006/relationships/oleObject" Target="../embeddings/oleObject3.bin"/><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8.xml"/><Relationship Id="rId7"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83000" y="2792594"/>
            <a:ext cx="1854200" cy="1754006"/>
          </a:xfrm>
          <a:prstGeom prst="rect">
            <a:avLst/>
          </a:prstGeom>
          <a:solidFill>
            <a:schemeClr val="bg1"/>
          </a:solidFill>
          <a:ln>
            <a:noFill/>
          </a:ln>
          <a:effectLst>
            <a:softEdge rad="3556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21" descr="Atlanta S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77926" y="3021972"/>
            <a:ext cx="1289750" cy="1261404"/>
          </a:xfrm>
          <a:prstGeom prst="rect">
            <a:avLst/>
          </a:prstGeom>
          <a:noFill/>
          <a:ln w="9525">
            <a:noFill/>
            <a:miter lim="800000"/>
            <a:headEnd/>
            <a:tailEnd/>
          </a:ln>
        </p:spPr>
      </p:pic>
      <p:sp>
        <p:nvSpPr>
          <p:cNvPr id="3" name="Rectangle 2"/>
          <p:cNvSpPr/>
          <p:nvPr/>
        </p:nvSpPr>
        <p:spPr>
          <a:xfrm>
            <a:off x="0" y="5963425"/>
            <a:ext cx="9096024" cy="387798"/>
          </a:xfrm>
          <a:prstGeom prst="rect">
            <a:avLst/>
          </a:prstGeom>
        </p:spPr>
        <p:txBody>
          <a:bodyPr wrap="square">
            <a:spAutoFit/>
          </a:bodyPr>
          <a:lstStyle/>
          <a:p>
            <a:pPr algn="ctr">
              <a:lnSpc>
                <a:spcPct val="120000"/>
              </a:lnSpc>
            </a:pPr>
            <a:r>
              <a:rPr lang="en-US" sz="1600" b="1" cap="all" spc="70" dirty="0" smtClean="0">
                <a:solidFill>
                  <a:schemeClr val="bg1"/>
                </a:solidFill>
                <a:cs typeface="Franklin Gothic Book"/>
              </a:rPr>
              <a:t>MADHAVI RAJDEV, CONTROLLER </a:t>
            </a:r>
            <a:endParaRPr lang="en-US" sz="1600" b="1" cap="all" spc="70" dirty="0">
              <a:solidFill>
                <a:schemeClr val="bg1"/>
              </a:solidFill>
              <a:cs typeface="Franklin Gothic Book"/>
            </a:endParaRPr>
          </a:p>
        </p:txBody>
      </p:sp>
      <p:sp>
        <p:nvSpPr>
          <p:cNvPr id="4" name="Title 1"/>
          <p:cNvSpPr txBox="1">
            <a:spLocks/>
          </p:cNvSpPr>
          <p:nvPr/>
        </p:nvSpPr>
        <p:spPr>
          <a:xfrm>
            <a:off x="0" y="4381500"/>
            <a:ext cx="9144000" cy="1828800"/>
          </a:xfrm>
          <a:prstGeom prst="rect">
            <a:avLst/>
          </a:prstGeom>
        </p:spPr>
        <p:txBody>
          <a:bodyPr>
            <a:normAutofit/>
          </a:bodyPr>
          <a:lstStyle>
            <a:lvl1pPr algn="r" defTabSz="457200" rtl="0" eaLnBrk="1" latinLnBrk="0" hangingPunct="1">
              <a:spcBef>
                <a:spcPct val="0"/>
              </a:spcBef>
              <a:buNone/>
              <a:defRPr sz="2000" b="1" i="0" kern="1200" cap="all" spc="170">
                <a:solidFill>
                  <a:schemeClr val="bg1"/>
                </a:solidFill>
                <a:latin typeface="+mj-lt"/>
                <a:ea typeface="+mj-ea"/>
                <a:cs typeface="+mj-cs"/>
              </a:defRPr>
            </a:lvl1pPr>
          </a:lstStyle>
          <a:p>
            <a:pPr algn="ctr">
              <a:lnSpc>
                <a:spcPct val="110000"/>
              </a:lnSpc>
            </a:pPr>
            <a:r>
              <a:rPr lang="en-US" sz="2200" dirty="0" smtClean="0"/>
              <a:t>City of Atlanta, department of finance</a:t>
            </a:r>
            <a:br>
              <a:rPr lang="en-US" sz="2200" dirty="0" smtClean="0"/>
            </a:br>
            <a:r>
              <a:rPr lang="en-US" sz="2200" dirty="0" smtClean="0"/>
              <a:t>FISCAL YEAR 2016 RESULTS</a:t>
            </a:r>
          </a:p>
          <a:p>
            <a:pPr algn="ctr">
              <a:lnSpc>
                <a:spcPct val="90000"/>
              </a:lnSpc>
            </a:pPr>
            <a:r>
              <a:rPr lang="en-US" sz="1600" dirty="0" smtClean="0">
                <a:solidFill>
                  <a:srgbClr val="ACE3FF"/>
                </a:solidFill>
                <a:latin typeface="+mn-lt"/>
              </a:rPr>
              <a:t/>
            </a:r>
            <a:br>
              <a:rPr lang="en-US" sz="1600" dirty="0" smtClean="0">
                <a:solidFill>
                  <a:srgbClr val="ACE3FF"/>
                </a:solidFill>
                <a:latin typeface="+mn-lt"/>
              </a:rPr>
            </a:br>
            <a:r>
              <a:rPr lang="en-US" sz="1600" dirty="0" smtClean="0">
                <a:solidFill>
                  <a:srgbClr val="ACE3FF"/>
                </a:solidFill>
                <a:latin typeface="+mn-lt"/>
              </a:rPr>
              <a:t>MARCH 15, 2017</a:t>
            </a:r>
            <a:endParaRPr lang="en-US" sz="1600" dirty="0">
              <a:solidFill>
                <a:srgbClr val="ACE3FF"/>
              </a:solidFill>
              <a:latin typeface="+mn-lt"/>
            </a:endParaRPr>
          </a:p>
        </p:txBody>
      </p:sp>
      <p:cxnSp>
        <p:nvCxnSpPr>
          <p:cNvPr id="7" name="Straight Connector 6"/>
          <p:cNvCxnSpPr/>
          <p:nvPr/>
        </p:nvCxnSpPr>
        <p:spPr>
          <a:xfrm>
            <a:off x="558800" y="5929557"/>
            <a:ext cx="7950200" cy="0"/>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58800" y="6424857"/>
            <a:ext cx="7950200" cy="0"/>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09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FBFA02F-8A09-4AAD-A9F2-D20CCBD81C62}" type="slidenum">
              <a:rPr lang="en-US" altLang="en-US" sz="1200" smtClean="0">
                <a:solidFill>
                  <a:srgbClr val="898989"/>
                </a:solidFill>
              </a:rPr>
              <a:pPr/>
              <a:t>10</a:t>
            </a:fld>
            <a:endParaRPr lang="en-US" altLang="en-US" sz="1200" dirty="0" smtClean="0">
              <a:solidFill>
                <a:srgbClr val="898989"/>
              </a:solidFill>
            </a:endParaRPr>
          </a:p>
        </p:txBody>
      </p:sp>
      <p:sp>
        <p:nvSpPr>
          <p:cNvPr id="7" name="Title 6"/>
          <p:cNvSpPr>
            <a:spLocks noGrp="1"/>
          </p:cNvSpPr>
          <p:nvPr>
            <p:ph type="title"/>
          </p:nvPr>
        </p:nvSpPr>
        <p:spPr>
          <a:xfrm>
            <a:off x="467360" y="576942"/>
            <a:ext cx="6878320" cy="957954"/>
          </a:xfrm>
        </p:spPr>
        <p:txBody>
          <a:bodyPr/>
          <a:lstStyle/>
          <a:p>
            <a:pPr>
              <a:defRPr/>
            </a:pPr>
            <a:r>
              <a:rPr lang="en-US" b="1" dirty="0" smtClean="0"/>
              <a:t>FY16 </a:t>
            </a:r>
            <a:r>
              <a:rPr lang="en-US" b="1" dirty="0"/>
              <a:t>General Fund Balance</a:t>
            </a:r>
          </a:p>
        </p:txBody>
      </p:sp>
      <p:sp>
        <p:nvSpPr>
          <p:cNvPr id="20485" name="Rectangle 8"/>
          <p:cNvSpPr>
            <a:spLocks noChangeArrowheads="1"/>
          </p:cNvSpPr>
          <p:nvPr/>
        </p:nvSpPr>
        <p:spPr bwMode="auto">
          <a:xfrm>
            <a:off x="467360" y="1592042"/>
            <a:ext cx="8284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b="1" dirty="0">
                <a:solidFill>
                  <a:srgbClr val="000000"/>
                </a:solidFill>
              </a:rPr>
              <a:t>Unrestricted Fund Balance is </a:t>
            </a:r>
            <a:r>
              <a:rPr lang="en-US" altLang="en-US" b="1" dirty="0" smtClean="0">
                <a:solidFill>
                  <a:srgbClr val="000000"/>
                </a:solidFill>
              </a:rPr>
              <a:t>over 22% </a:t>
            </a:r>
            <a:r>
              <a:rPr lang="en-US" altLang="en-US" b="1" dirty="0">
                <a:solidFill>
                  <a:srgbClr val="000000"/>
                </a:solidFill>
              </a:rPr>
              <a:t>of budgeted expenditures</a:t>
            </a:r>
          </a:p>
        </p:txBody>
      </p:sp>
      <p:sp>
        <p:nvSpPr>
          <p:cNvPr id="20486" name="Content Placeholder 4"/>
          <p:cNvSpPr>
            <a:spLocks noGrp="1"/>
          </p:cNvSpPr>
          <p:nvPr>
            <p:ph sz="quarter" idx="4294967295"/>
          </p:nvPr>
        </p:nvSpPr>
        <p:spPr>
          <a:xfrm>
            <a:off x="5262880" y="1992153"/>
            <a:ext cx="3474719" cy="4500722"/>
          </a:xfrm>
        </p:spPr>
        <p:txBody>
          <a:bodyPr>
            <a:noAutofit/>
          </a:bodyPr>
          <a:lstStyle/>
          <a:p>
            <a:pPr>
              <a:spcAft>
                <a:spcPts val="600"/>
              </a:spcAft>
              <a:buClr>
                <a:schemeClr val="accent1"/>
              </a:buClr>
              <a:buFont typeface="Wingdings" pitchFamily="2" charset="2"/>
              <a:buChar char="§"/>
            </a:pPr>
            <a:r>
              <a:rPr lang="en-US" altLang="en-US" sz="1800" dirty="0" smtClean="0"/>
              <a:t>Total Fund Balance has grown by $146 million since the beginning of FY2010</a:t>
            </a:r>
          </a:p>
          <a:p>
            <a:pPr>
              <a:spcAft>
                <a:spcPts val="600"/>
              </a:spcAft>
              <a:buClr>
                <a:schemeClr val="accent1"/>
              </a:buClr>
              <a:buFont typeface="Wingdings" pitchFamily="2" charset="2"/>
              <a:buChar char="§"/>
            </a:pPr>
            <a:r>
              <a:rPr lang="en-US" altLang="en-US" sz="1800" dirty="0" smtClean="0"/>
              <a:t>Budgeted reserves and strong cost control were key factors in restoring fund balance</a:t>
            </a:r>
          </a:p>
          <a:p>
            <a:pPr>
              <a:spcAft>
                <a:spcPts val="600"/>
              </a:spcAft>
              <a:buClr>
                <a:schemeClr val="accent1"/>
              </a:buClr>
              <a:buFont typeface="Wingdings" pitchFamily="2" charset="2"/>
              <a:buChar char="§"/>
            </a:pPr>
            <a:r>
              <a:rPr lang="en-US" altLang="en-US" sz="1800" dirty="0" smtClean="0"/>
              <a:t>$153 million is the largest fund balance the City has had in the last 10 years</a:t>
            </a:r>
          </a:p>
          <a:p>
            <a:pPr>
              <a:spcAft>
                <a:spcPts val="600"/>
              </a:spcAft>
              <a:buClr>
                <a:schemeClr val="accent1"/>
              </a:buClr>
              <a:buFont typeface="Wingdings" pitchFamily="2" charset="2"/>
              <a:buChar char="§"/>
            </a:pPr>
            <a:r>
              <a:rPr lang="en-US" altLang="en-US" sz="1800" dirty="0" smtClean="0"/>
              <a:t>Unrestricted fund balance above 20% is available for one-time, nonrecurring purchases as long as a portion goes toward reducing any remaining deficit funds</a:t>
            </a:r>
          </a:p>
        </p:txBody>
      </p:sp>
      <p:graphicFrame>
        <p:nvGraphicFramePr>
          <p:cNvPr id="12" name="Content Placeholder 6"/>
          <p:cNvGraphicFramePr>
            <a:graphicFrameLocks/>
          </p:cNvGraphicFramePr>
          <p:nvPr>
            <p:extLst>
              <p:ext uri="{D42A27DB-BD31-4B8C-83A1-F6EECF244321}">
                <p14:modId xmlns:p14="http://schemas.microsoft.com/office/powerpoint/2010/main" val="3660997440"/>
              </p:ext>
            </p:extLst>
          </p:nvPr>
        </p:nvGraphicFramePr>
        <p:xfrm>
          <a:off x="167300" y="2357120"/>
          <a:ext cx="4892380" cy="441416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788352" y="4097238"/>
            <a:ext cx="4057968" cy="0"/>
          </a:xfrm>
          <a:prstGeom prst="line">
            <a:avLst/>
          </a:prstGeom>
          <a:solidFill>
            <a:schemeClr val="accent1"/>
          </a:solidFill>
          <a:ln w="28575" cap="flat" cmpd="sng" algn="ctr">
            <a:solidFill>
              <a:schemeClr val="tx1"/>
            </a:solidFill>
            <a:prstDash val="sysDash"/>
            <a:round/>
            <a:headEnd type="none" w="med" len="med"/>
            <a:tailEnd type="none" w="med" len="med"/>
          </a:ln>
          <a:effectLst/>
        </p:spPr>
      </p:cxnSp>
      <p:sp>
        <p:nvSpPr>
          <p:cNvPr id="14" name="TextBox 13"/>
          <p:cNvSpPr txBox="1"/>
          <p:nvPr/>
        </p:nvSpPr>
        <p:spPr>
          <a:xfrm>
            <a:off x="3287925" y="3023375"/>
            <a:ext cx="630301" cy="276999"/>
          </a:xfrm>
          <a:prstGeom prst="rect">
            <a:avLst/>
          </a:prstGeom>
          <a:noFill/>
        </p:spPr>
        <p:txBody>
          <a:bodyPr wrap="none" rtlCol="0">
            <a:spAutoFit/>
          </a:bodyPr>
          <a:lstStyle/>
          <a:p>
            <a:pPr algn="ctr"/>
            <a:r>
              <a:rPr lang="en-US" sz="1200" b="0" dirty="0" smtClean="0">
                <a:latin typeface="Calibri" panose="020F0502020204030204" pitchFamily="34" charset="0"/>
              </a:rPr>
              <a:t>$142M</a:t>
            </a:r>
            <a:endParaRPr lang="en-US" sz="1200" b="0" dirty="0">
              <a:latin typeface="Calibri" panose="020F0502020204030204" pitchFamily="34" charset="0"/>
            </a:endParaRPr>
          </a:p>
        </p:txBody>
      </p:sp>
      <p:cxnSp>
        <p:nvCxnSpPr>
          <p:cNvPr id="9" name="Straight Connector 8"/>
          <p:cNvCxnSpPr/>
          <p:nvPr/>
        </p:nvCxnSpPr>
        <p:spPr bwMode="auto">
          <a:xfrm flipV="1">
            <a:off x="825020" y="3023375"/>
            <a:ext cx="4026380" cy="9226"/>
          </a:xfrm>
          <a:prstGeom prst="line">
            <a:avLst/>
          </a:prstGeom>
          <a:solidFill>
            <a:schemeClr val="accent1"/>
          </a:solidFill>
          <a:ln w="28575" cap="flat" cmpd="sng" algn="ctr">
            <a:solidFill>
              <a:schemeClr val="tx1"/>
            </a:solidFill>
            <a:prstDash val="sysDash"/>
            <a:round/>
            <a:headEnd type="none" w="med" len="med"/>
            <a:tailEnd type="none" w="med" len="med"/>
          </a:ln>
          <a:effectLst/>
        </p:spPr>
      </p:cxnSp>
      <p:sp>
        <p:nvSpPr>
          <p:cNvPr id="10" name="TextBox 22"/>
          <p:cNvSpPr txBox="1"/>
          <p:nvPr/>
        </p:nvSpPr>
        <p:spPr>
          <a:xfrm>
            <a:off x="882170" y="2777848"/>
            <a:ext cx="1291197" cy="2769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25% budget</a:t>
            </a:r>
            <a:endParaRPr lang="en-US" sz="1200" dirty="0"/>
          </a:p>
        </p:txBody>
      </p:sp>
    </p:spTree>
    <p:extLst>
      <p:ext uri="{BB962C8B-B14F-4D97-AF65-F5344CB8AC3E}">
        <p14:creationId xmlns:p14="http://schemas.microsoft.com/office/powerpoint/2010/main" val="214869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3129" y="6494145"/>
            <a:ext cx="6878321" cy="246221"/>
          </a:xfrm>
          <a:prstGeom prst="rect">
            <a:avLst/>
          </a:prstGeom>
          <a:noFill/>
        </p:spPr>
        <p:txBody>
          <a:bodyPr wrap="square">
            <a:spAutoFit/>
          </a:bodyPr>
          <a:lstStyle/>
          <a:p>
            <a:pPr eaLnBrk="1" fontAlgn="auto" hangingPunct="1">
              <a:spcBef>
                <a:spcPts val="0"/>
              </a:spcBef>
              <a:spcAft>
                <a:spcPts val="0"/>
              </a:spcAft>
              <a:defRPr/>
            </a:pPr>
            <a:r>
              <a:rPr lang="en-US" sz="1000" b="1" dirty="0" smtClean="0">
                <a:latin typeface="+mn-lt"/>
                <a:cs typeface="Arial" panose="020B0604020202020204" pitchFamily="34" charset="0"/>
              </a:rPr>
              <a:t>The FY16 actuarial assessment determined the City was at 25.9% well within the  35% cap placed by 2011 pension reforms</a:t>
            </a:r>
          </a:p>
        </p:txBody>
      </p:sp>
      <p:sp>
        <p:nvSpPr>
          <p:cNvPr id="7" name="Title 6"/>
          <p:cNvSpPr>
            <a:spLocks noGrp="1"/>
          </p:cNvSpPr>
          <p:nvPr>
            <p:ph type="title"/>
          </p:nvPr>
        </p:nvSpPr>
        <p:spPr>
          <a:xfrm>
            <a:off x="457196" y="566056"/>
            <a:ext cx="7161213" cy="957953"/>
          </a:xfrm>
        </p:spPr>
        <p:txBody>
          <a:bodyPr/>
          <a:lstStyle/>
          <a:p>
            <a:pPr>
              <a:defRPr/>
            </a:pPr>
            <a:r>
              <a:rPr lang="en-US" altLang="en-US" b="1" dirty="0" smtClean="0">
                <a:cs typeface="Arial" charset="0"/>
              </a:rPr>
              <a:t>Pensions and other post employment benefits</a:t>
            </a:r>
            <a:endParaRPr lang="en-US" b="1" dirty="0"/>
          </a:p>
        </p:txBody>
      </p:sp>
      <p:sp>
        <p:nvSpPr>
          <p:cNvPr id="12" name="TextBox 11"/>
          <p:cNvSpPr txBox="1"/>
          <p:nvPr/>
        </p:nvSpPr>
        <p:spPr>
          <a:xfrm>
            <a:off x="1122680" y="4317250"/>
            <a:ext cx="2811145" cy="276999"/>
          </a:xfrm>
          <a:prstGeom prst="rect">
            <a:avLst/>
          </a:prstGeom>
          <a:noFill/>
        </p:spPr>
        <p:txBody>
          <a:bodyPr wrap="square">
            <a:spAutoFit/>
          </a:bodyPr>
          <a:lstStyle/>
          <a:p>
            <a:pPr eaLnBrk="1" fontAlgn="auto" hangingPunct="1">
              <a:spcBef>
                <a:spcPts val="0"/>
              </a:spcBef>
              <a:spcAft>
                <a:spcPts val="0"/>
              </a:spcAft>
              <a:defRPr/>
            </a:pPr>
            <a:r>
              <a:rPr lang="en-US" sz="1200" b="1" dirty="0">
                <a:latin typeface="+mn-lt"/>
              </a:rPr>
              <a:t>Pension Liability and Funded </a:t>
            </a:r>
            <a:r>
              <a:rPr lang="en-US" sz="1200" b="1" dirty="0" smtClean="0">
                <a:latin typeface="+mn-lt"/>
              </a:rPr>
              <a:t>Percentage</a:t>
            </a:r>
            <a:endParaRPr lang="en-US" sz="1200" b="1" dirty="0">
              <a:latin typeface="+mn-lt"/>
            </a:endParaRPr>
          </a:p>
        </p:txBody>
      </p:sp>
      <p:sp>
        <p:nvSpPr>
          <p:cNvPr id="2" name="Slide Number Placeholder 1"/>
          <p:cNvSpPr>
            <a:spLocks noGrp="1"/>
          </p:cNvSpPr>
          <p:nvPr>
            <p:ph type="sldNum" sz="quarter" idx="12"/>
          </p:nvPr>
        </p:nvSpPr>
        <p:spPr/>
        <p:txBody>
          <a:bodyPr/>
          <a:lstStyle/>
          <a:p>
            <a:fld id="{355BABB5-A2ED-0041-A542-64358E3D5C7F}" type="slidenum">
              <a:rPr lang="en-US" smtClean="0"/>
              <a:t>11</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559151739"/>
              </p:ext>
            </p:extLst>
          </p:nvPr>
        </p:nvGraphicFramePr>
        <p:xfrm>
          <a:off x="276224" y="4455750"/>
          <a:ext cx="4246880" cy="2095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22608153"/>
              </p:ext>
            </p:extLst>
          </p:nvPr>
        </p:nvGraphicFramePr>
        <p:xfrm>
          <a:off x="4801239" y="1852572"/>
          <a:ext cx="43942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425855" y="1615249"/>
            <a:ext cx="1497330" cy="276999"/>
          </a:xfrm>
          <a:prstGeom prst="rect">
            <a:avLst/>
          </a:prstGeom>
          <a:noFill/>
        </p:spPr>
        <p:txBody>
          <a:bodyPr wrap="square">
            <a:spAutoFit/>
          </a:bodyPr>
          <a:lstStyle/>
          <a:p>
            <a:pPr eaLnBrk="1" fontAlgn="auto" hangingPunct="1">
              <a:spcBef>
                <a:spcPts val="0"/>
              </a:spcBef>
              <a:spcAft>
                <a:spcPts val="0"/>
              </a:spcAft>
              <a:defRPr/>
            </a:pPr>
            <a:r>
              <a:rPr lang="en-US" sz="1200" b="1" dirty="0" smtClean="0">
                <a:latin typeface="+mn-lt"/>
              </a:rPr>
              <a:t>Annual OPEB Costs</a:t>
            </a:r>
            <a:endParaRPr lang="en-US" sz="1200" b="1" dirty="0">
              <a:latin typeface="+mn-lt"/>
            </a:endParaRPr>
          </a:p>
        </p:txBody>
      </p:sp>
      <p:graphicFrame>
        <p:nvGraphicFramePr>
          <p:cNvPr id="13" name="Chart 12"/>
          <p:cNvGraphicFramePr>
            <a:graphicFrameLocks/>
          </p:cNvGraphicFramePr>
          <p:nvPr>
            <p:extLst>
              <p:ext uri="{D42A27DB-BD31-4B8C-83A1-F6EECF244321}">
                <p14:modId xmlns:p14="http://schemas.microsoft.com/office/powerpoint/2010/main" val="465932896"/>
              </p:ext>
            </p:extLst>
          </p:nvPr>
        </p:nvGraphicFramePr>
        <p:xfrm>
          <a:off x="4958080" y="4323460"/>
          <a:ext cx="4185920" cy="232664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7029129" y="4991110"/>
            <a:ext cx="589280" cy="261610"/>
          </a:xfrm>
          <a:prstGeom prst="rect">
            <a:avLst/>
          </a:prstGeom>
          <a:noFill/>
        </p:spPr>
        <p:txBody>
          <a:bodyPr wrap="square" rtlCol="0">
            <a:spAutoFit/>
          </a:bodyPr>
          <a:lstStyle/>
          <a:p>
            <a:r>
              <a:rPr lang="en-US" sz="1100" dirty="0" smtClean="0">
                <a:solidFill>
                  <a:schemeClr val="bg1"/>
                </a:solidFill>
                <a:latin typeface="Calibri" panose="020F0502020204030204" pitchFamily="34" charset="0"/>
              </a:rPr>
              <a:t>$</a:t>
            </a:r>
            <a:r>
              <a:rPr lang="en-US" sz="1100" b="1" dirty="0" smtClean="0">
                <a:solidFill>
                  <a:schemeClr val="bg1"/>
                </a:solidFill>
                <a:latin typeface="Calibri" panose="020F0502020204030204" pitchFamily="34" charset="0"/>
              </a:rPr>
              <a:t>1.48B</a:t>
            </a:r>
            <a:endParaRPr lang="en-US" sz="1100" b="1" dirty="0">
              <a:solidFill>
                <a:schemeClr val="bg1"/>
              </a:solidFill>
              <a:latin typeface="Calibri" panose="020F050202020403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909562997"/>
              </p:ext>
            </p:extLst>
          </p:nvPr>
        </p:nvGraphicFramePr>
        <p:xfrm>
          <a:off x="356230" y="1782682"/>
          <a:ext cx="3681571" cy="2070102"/>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1470977" y="1615250"/>
            <a:ext cx="2114550" cy="276999"/>
          </a:xfrm>
          <a:prstGeom prst="rect">
            <a:avLst/>
          </a:prstGeom>
          <a:noFill/>
        </p:spPr>
        <p:txBody>
          <a:bodyPr wrap="square">
            <a:spAutoFit/>
          </a:bodyPr>
          <a:lstStyle/>
          <a:p>
            <a:pPr eaLnBrk="1" fontAlgn="auto" hangingPunct="1">
              <a:spcBef>
                <a:spcPts val="0"/>
              </a:spcBef>
              <a:spcAft>
                <a:spcPts val="0"/>
              </a:spcAft>
              <a:defRPr/>
            </a:pPr>
            <a:r>
              <a:rPr lang="en-US" sz="1200" b="1" dirty="0" smtClean="0">
                <a:latin typeface="+mn-lt"/>
              </a:rPr>
              <a:t>Annual Pension Expenses</a:t>
            </a:r>
            <a:endParaRPr lang="en-US" sz="1200" b="1" dirty="0">
              <a:latin typeface="+mn-lt"/>
            </a:endParaRPr>
          </a:p>
        </p:txBody>
      </p:sp>
      <p:sp>
        <p:nvSpPr>
          <p:cNvPr id="4" name="TextBox 3"/>
          <p:cNvSpPr txBox="1"/>
          <p:nvPr/>
        </p:nvSpPr>
        <p:spPr>
          <a:xfrm>
            <a:off x="1720312" y="1851427"/>
            <a:ext cx="699452" cy="276999"/>
          </a:xfrm>
          <a:prstGeom prst="rect">
            <a:avLst/>
          </a:prstGeom>
          <a:noFill/>
        </p:spPr>
        <p:txBody>
          <a:bodyPr wrap="square" rtlCol="0">
            <a:spAutoFit/>
          </a:bodyPr>
          <a:lstStyle/>
          <a:p>
            <a:r>
              <a:rPr lang="en-US" sz="1200" dirty="0" smtClean="0">
                <a:latin typeface="Calibri" panose="020F0502020204030204" pitchFamily="34" charset="0"/>
              </a:rPr>
              <a:t>54,235</a:t>
            </a:r>
            <a:endParaRPr lang="en-US" sz="1200" dirty="0">
              <a:latin typeface="Calibri" panose="020F0502020204030204" pitchFamily="34" charset="0"/>
            </a:endParaRPr>
          </a:p>
        </p:txBody>
      </p:sp>
      <p:sp>
        <p:nvSpPr>
          <p:cNvPr id="5" name="TextBox 4"/>
          <p:cNvSpPr txBox="1"/>
          <p:nvPr/>
        </p:nvSpPr>
        <p:spPr>
          <a:xfrm>
            <a:off x="2522531" y="2427809"/>
            <a:ext cx="685800" cy="276999"/>
          </a:xfrm>
          <a:prstGeom prst="rect">
            <a:avLst/>
          </a:prstGeom>
          <a:noFill/>
        </p:spPr>
        <p:txBody>
          <a:bodyPr wrap="square" rtlCol="0">
            <a:spAutoFit/>
          </a:bodyPr>
          <a:lstStyle/>
          <a:p>
            <a:r>
              <a:rPr lang="en-US" sz="1200" dirty="0" smtClean="0">
                <a:latin typeface="Calibri" panose="020F0502020204030204" pitchFamily="34" charset="0"/>
              </a:rPr>
              <a:t>16,454</a:t>
            </a:r>
            <a:endParaRPr lang="en-US" sz="1200" dirty="0">
              <a:latin typeface="Calibri" panose="020F0502020204030204" pitchFamily="34" charset="0"/>
            </a:endParaRPr>
          </a:p>
        </p:txBody>
      </p:sp>
      <p:sp>
        <p:nvSpPr>
          <p:cNvPr id="16" name="TextBox 15"/>
          <p:cNvSpPr txBox="1"/>
          <p:nvPr/>
        </p:nvSpPr>
        <p:spPr>
          <a:xfrm>
            <a:off x="356231" y="3830284"/>
            <a:ext cx="8263477" cy="369332"/>
          </a:xfrm>
          <a:prstGeom prst="rect">
            <a:avLst/>
          </a:prstGeom>
          <a:noFill/>
        </p:spPr>
        <p:txBody>
          <a:bodyPr wrap="square" rtlCol="0">
            <a:spAutoFit/>
          </a:bodyPr>
          <a:lstStyle/>
          <a:p>
            <a:r>
              <a:rPr lang="en-US" b="1" dirty="0">
                <a:solidFill>
                  <a:srgbClr val="FF0000"/>
                </a:solidFill>
              </a:rPr>
              <a:t>                         PENSION                                                                       OPEB</a:t>
            </a:r>
          </a:p>
        </p:txBody>
      </p:sp>
    </p:spTree>
    <p:extLst>
      <p:ext uri="{BB962C8B-B14F-4D97-AF65-F5344CB8AC3E}">
        <p14:creationId xmlns:p14="http://schemas.microsoft.com/office/powerpoint/2010/main" val="3201472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5C31806-6AD8-4044-98C2-4BC620733F73}" type="slidenum">
              <a:rPr lang="en-US" altLang="en-US" sz="1200" smtClean="0">
                <a:solidFill>
                  <a:srgbClr val="898989"/>
                </a:solidFill>
              </a:rPr>
              <a:pPr/>
              <a:t>12</a:t>
            </a:fld>
            <a:endParaRPr lang="en-US" altLang="en-US" sz="1200" smtClean="0">
              <a:solidFill>
                <a:srgbClr val="898989"/>
              </a:solidFill>
            </a:endParaRPr>
          </a:p>
        </p:txBody>
      </p:sp>
      <p:sp>
        <p:nvSpPr>
          <p:cNvPr id="7" name="Title 6"/>
          <p:cNvSpPr>
            <a:spLocks noGrp="1"/>
          </p:cNvSpPr>
          <p:nvPr>
            <p:ph type="title"/>
          </p:nvPr>
        </p:nvSpPr>
        <p:spPr>
          <a:xfrm>
            <a:off x="609600" y="566056"/>
            <a:ext cx="7239000" cy="979725"/>
          </a:xfrm>
        </p:spPr>
        <p:txBody>
          <a:bodyPr/>
          <a:lstStyle/>
          <a:p>
            <a:pPr>
              <a:defRPr/>
            </a:pPr>
            <a:r>
              <a:rPr lang="en-US" b="1" dirty="0" err="1" smtClean="0"/>
              <a:t>Fy</a:t>
            </a:r>
            <a:r>
              <a:rPr lang="en-US" b="1" dirty="0" smtClean="0"/>
              <a:t> 2016 results</a:t>
            </a:r>
            <a:endParaRPr lang="en-US" b="1" dirty="0"/>
          </a:p>
        </p:txBody>
      </p:sp>
      <p:sp>
        <p:nvSpPr>
          <p:cNvPr id="2" name="TextBox 1"/>
          <p:cNvSpPr txBox="1"/>
          <p:nvPr/>
        </p:nvSpPr>
        <p:spPr>
          <a:xfrm>
            <a:off x="2340244" y="2851688"/>
            <a:ext cx="4587498" cy="769441"/>
          </a:xfrm>
          <a:prstGeom prst="rect">
            <a:avLst/>
          </a:prstGeom>
          <a:noFill/>
        </p:spPr>
        <p:txBody>
          <a:bodyPr wrap="square" rtlCol="0">
            <a:spAutoFit/>
          </a:bodyPr>
          <a:lstStyle/>
          <a:p>
            <a:pPr algn="ctr"/>
            <a:r>
              <a:rPr lang="en-US" sz="4400" dirty="0" smtClean="0">
                <a:solidFill>
                  <a:srgbClr val="025298"/>
                </a:solidFill>
              </a:rPr>
              <a:t>Thank you!</a:t>
            </a:r>
            <a:endParaRPr lang="en-US" sz="4400" dirty="0">
              <a:solidFill>
                <a:srgbClr val="025298"/>
              </a:solidFill>
            </a:endParaRPr>
          </a:p>
        </p:txBody>
      </p:sp>
    </p:spTree>
    <p:extLst>
      <p:ext uri="{BB962C8B-B14F-4D97-AF65-F5344CB8AC3E}">
        <p14:creationId xmlns:p14="http://schemas.microsoft.com/office/powerpoint/2010/main" val="398939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477520" y="555184"/>
            <a:ext cx="6847840" cy="1004088"/>
          </a:xfrm>
        </p:spPr>
        <p:txBody>
          <a:bodyPr/>
          <a:lstStyle/>
          <a:p>
            <a:pPr eaLnBrk="1" hangingPunct="1">
              <a:defRPr/>
            </a:pPr>
            <a:r>
              <a:rPr lang="en-US" altLang="en-US" b="1" dirty="0" smtClean="0"/>
              <a:t>City Revenues</a:t>
            </a:r>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E5D887E-B22D-477A-9A8C-39B1DDB62B89}" type="slidenum">
              <a:rPr lang="en-US" altLang="en-US" sz="1200" smtClean="0">
                <a:solidFill>
                  <a:srgbClr val="898989"/>
                </a:solidFill>
              </a:rPr>
              <a:pPr/>
              <a:t>2</a:t>
            </a:fld>
            <a:endParaRPr lang="en-US" altLang="en-US" sz="1200" smtClean="0">
              <a:solidFill>
                <a:srgbClr val="898989"/>
              </a:solidFill>
            </a:endParaRPr>
          </a:p>
        </p:txBody>
      </p:sp>
      <p:graphicFrame>
        <p:nvGraphicFramePr>
          <p:cNvPr id="3" name="Object 1"/>
          <p:cNvGraphicFramePr>
            <a:graphicFrameLocks/>
          </p:cNvGraphicFramePr>
          <p:nvPr>
            <p:extLst>
              <p:ext uri="{D42A27DB-BD31-4B8C-83A1-F6EECF244321}">
                <p14:modId xmlns:p14="http://schemas.microsoft.com/office/powerpoint/2010/main" val="3477102357"/>
              </p:ext>
            </p:extLst>
          </p:nvPr>
        </p:nvGraphicFramePr>
        <p:xfrm>
          <a:off x="100739" y="1550630"/>
          <a:ext cx="8839200" cy="5285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39626345"/>
              </p:ext>
            </p:extLst>
          </p:nvPr>
        </p:nvGraphicFramePr>
        <p:xfrm>
          <a:off x="2184401" y="2521857"/>
          <a:ext cx="4419599"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412230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468088" y="555184"/>
            <a:ext cx="6847112" cy="979703"/>
          </a:xfrm>
        </p:spPr>
        <p:txBody>
          <a:bodyPr/>
          <a:lstStyle/>
          <a:p>
            <a:pPr eaLnBrk="1" hangingPunct="1">
              <a:defRPr/>
            </a:pPr>
            <a:r>
              <a:rPr lang="en-US" altLang="en-US" b="1" dirty="0" smtClean="0">
                <a:cs typeface="Arial" charset="0"/>
              </a:rPr>
              <a:t>Government-wide Changes in Net Position</a:t>
            </a:r>
          </a:p>
        </p:txBody>
      </p:sp>
      <p:sp>
        <p:nvSpPr>
          <p:cNvPr id="1024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7CBEA8C-1A30-4F9B-81FA-762BBD6324AD}" type="slidenum">
              <a:rPr lang="en-US" altLang="en-US" sz="1200" smtClean="0">
                <a:solidFill>
                  <a:srgbClr val="898989"/>
                </a:solidFill>
              </a:rPr>
              <a:pPr/>
              <a:t>3</a:t>
            </a:fld>
            <a:endParaRPr lang="en-US" altLang="en-US" sz="1200" smtClean="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98943118"/>
              </p:ext>
            </p:extLst>
          </p:nvPr>
        </p:nvGraphicFramePr>
        <p:xfrm>
          <a:off x="301336" y="1666133"/>
          <a:ext cx="8541328" cy="4716542"/>
        </p:xfrm>
        <a:graphic>
          <a:graphicData uri="http://schemas.openxmlformats.org/drawingml/2006/table">
            <a:tbl>
              <a:tblPr>
                <a:effectLst/>
              </a:tblPr>
              <a:tblGrid>
                <a:gridCol w="3271366"/>
                <a:gridCol w="1388097"/>
                <a:gridCol w="1411959"/>
                <a:gridCol w="1157021"/>
                <a:gridCol w="1312885"/>
              </a:tblGrid>
              <a:tr h="413390">
                <a:tc gridSpan="5">
                  <a:txBody>
                    <a:bodyPr/>
                    <a:lstStyle/>
                    <a:p>
                      <a:pPr algn="l" fontAlgn="t"/>
                      <a:r>
                        <a:rPr lang="en-US" sz="1800" b="1" i="0" u="none" strike="noStrike" dirty="0">
                          <a:solidFill>
                            <a:srgbClr val="000000"/>
                          </a:solidFill>
                          <a:effectLst/>
                          <a:latin typeface="+mn-lt"/>
                        </a:rPr>
                        <a:t>Statement of Changes in Net Position as of June 30, </a:t>
                      </a:r>
                      <a:r>
                        <a:rPr lang="en-US" sz="1800" b="1" i="0" u="none" strike="noStrike" dirty="0" smtClean="0">
                          <a:solidFill>
                            <a:srgbClr val="000000"/>
                          </a:solidFill>
                          <a:effectLst/>
                          <a:latin typeface="+mn-lt"/>
                        </a:rPr>
                        <a:t>2016</a:t>
                      </a:r>
                    </a:p>
                  </a:txBody>
                  <a:tcPr marL="7620" marR="7620" marT="76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473">
                <a:tc>
                  <a:txBody>
                    <a:bodyPr/>
                    <a:lstStyle/>
                    <a:p>
                      <a:pPr algn="l"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($-Millions)</a:t>
                      </a:r>
                      <a:endParaRPr lang="en-US" sz="1400" b="1" i="0" u="none" strike="noStrike" dirty="0">
                        <a:solidFill>
                          <a:srgbClr val="000000"/>
                        </a:solidFill>
                        <a:effectLst/>
                        <a:latin typeface="+mn-lt"/>
                      </a:endParaRPr>
                    </a:p>
                  </a:txBody>
                  <a:tcPr marL="7620" marR="7620" marT="7621" marB="0">
                    <a:lnL w="19050" cap="flat" cmpd="sng" algn="ctr">
                      <a:solidFill>
                        <a:schemeClr val="bg1">
                          <a:lumMod val="50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mn-lt"/>
                        </a:rPr>
                        <a:t> Governmental Activities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mn-lt"/>
                        </a:rPr>
                        <a:t> Business-type Activities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none" strike="noStrike">
                          <a:solidFill>
                            <a:srgbClr val="000000"/>
                          </a:solidFill>
                          <a:effectLst/>
                          <a:latin typeface="+mn-lt"/>
                        </a:rPr>
                        <a:t> Total  2016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none" strike="noStrike" dirty="0">
                          <a:solidFill>
                            <a:srgbClr val="000000"/>
                          </a:solidFill>
                          <a:effectLst/>
                          <a:latin typeface="+mn-lt"/>
                        </a:rPr>
                        <a:t> Total  2015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00737">
                <a:tc>
                  <a:txBody>
                    <a:bodyPr/>
                    <a:lstStyle/>
                    <a:p>
                      <a:pPr algn="l" fontAlgn="b"/>
                      <a:r>
                        <a:rPr lang="en-US" sz="1200" b="1" i="0" u="none" strike="noStrike" dirty="0">
                          <a:solidFill>
                            <a:srgbClr val="000000"/>
                          </a:solidFill>
                          <a:effectLst/>
                          <a:latin typeface="+mn-lt"/>
                        </a:rPr>
                        <a:t>Revenues</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a:solidFill>
                            <a:srgbClr val="000000"/>
                          </a:solidFill>
                          <a:effectLst/>
                          <a:latin typeface="+mn-lt"/>
                        </a:rPr>
                        <a:t>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Program </a:t>
                      </a:r>
                      <a:r>
                        <a:rPr lang="en-US" sz="1200" b="0" i="0" u="none" strike="noStrike" dirty="0" smtClean="0">
                          <a:solidFill>
                            <a:srgbClr val="000000"/>
                          </a:solidFill>
                          <a:effectLst/>
                          <a:latin typeface="+mn-lt"/>
                        </a:rPr>
                        <a:t>Revenues</a:t>
                      </a:r>
                      <a:endParaRPr lang="en-US" sz="1200" b="0" i="0" u="none" strike="noStrike" dirty="0">
                        <a:solidFill>
                          <a:srgbClr val="000000"/>
                        </a:solidFill>
                        <a:effectLst/>
                        <a:latin typeface="+mn-lt"/>
                      </a:endParaRP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219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r>
                        <a:rPr lang="en-US" sz="1200" b="0" i="0" u="none" strike="noStrike" dirty="0" smtClean="0">
                          <a:solidFill>
                            <a:srgbClr val="000000"/>
                          </a:solidFill>
                          <a:effectLst/>
                          <a:latin typeface="+mn-lt"/>
                        </a:rPr>
                        <a:t>1,303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r>
                        <a:rPr lang="en-US" sz="1200" b="0" i="0" u="none" strike="noStrike" dirty="0" smtClean="0">
                          <a:solidFill>
                            <a:srgbClr val="000000"/>
                          </a:solidFill>
                          <a:effectLst/>
                          <a:latin typeface="+mn-lt"/>
                        </a:rPr>
                        <a:t>1,523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a:solidFill>
                            <a:srgbClr val="000000"/>
                          </a:solidFill>
                          <a:effectLst/>
                          <a:latin typeface="+mn-lt"/>
                        </a:rPr>
                        <a:t> $             1,575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General </a:t>
                      </a:r>
                      <a:r>
                        <a:rPr lang="en-US" sz="1200" b="0" i="0" u="none" strike="noStrike" dirty="0" smtClean="0">
                          <a:solidFill>
                            <a:srgbClr val="000000"/>
                          </a:solidFill>
                          <a:effectLst/>
                          <a:latin typeface="+mn-lt"/>
                        </a:rPr>
                        <a:t>Revenues</a:t>
                      </a:r>
                      <a:endParaRPr lang="en-US" sz="1200" b="0" i="0" u="none" strike="noStrike" dirty="0">
                        <a:solidFill>
                          <a:srgbClr val="000000"/>
                        </a:solidFill>
                        <a:effectLst/>
                        <a:latin typeface="+mn-lt"/>
                      </a:endParaRP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755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42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797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744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Total Revenues</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974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1,345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2,320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2,319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1" i="0" u="none" strike="noStrike">
                          <a:solidFill>
                            <a:srgbClr val="000000"/>
                          </a:solidFill>
                          <a:effectLst/>
                          <a:latin typeface="+mn-lt"/>
                        </a:rPr>
                        <a:t>Expenses</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General </a:t>
                      </a:r>
                      <a:r>
                        <a:rPr lang="en-US" sz="1200" b="0" i="0" u="none" strike="noStrike" dirty="0" smtClean="0">
                          <a:solidFill>
                            <a:srgbClr val="000000"/>
                          </a:solidFill>
                          <a:effectLst/>
                          <a:latin typeface="+mn-lt"/>
                        </a:rPr>
                        <a:t>Government</a:t>
                      </a:r>
                      <a:endParaRPr lang="en-US" sz="1200" b="0" i="0" u="none" strike="noStrike" dirty="0">
                        <a:solidFill>
                          <a:srgbClr val="000000"/>
                        </a:solidFill>
                        <a:effectLst/>
                        <a:latin typeface="+mn-lt"/>
                      </a:endParaRP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309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309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473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Public Safety</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334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334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318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Water and Wastewater System</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451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451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443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Department of Aviation</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641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641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629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Sanitation</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60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smtClean="0">
                          <a:solidFill>
                            <a:srgbClr val="000000"/>
                          </a:solidFill>
                          <a:effectLst/>
                          <a:latin typeface="+mn-lt"/>
                        </a:rPr>
                        <a:t>Other </a:t>
                      </a:r>
                      <a:endParaRPr lang="en-US" sz="1200" b="0" i="0" u="none" strike="noStrike" dirty="0">
                        <a:solidFill>
                          <a:srgbClr val="000000"/>
                        </a:solidFill>
                        <a:effectLst/>
                        <a:latin typeface="+mn-lt"/>
                      </a:endParaRP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193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27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220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191 </a:t>
                      </a:r>
                      <a:endParaRPr lang="en-US" sz="1200" b="0" i="0" u="sng"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Total Expenses</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836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1,180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2,016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2,114 </a:t>
                      </a:r>
                      <a:endParaRPr lang="en-US" sz="1200" b="0" i="0" u="sng"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 </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Increase in Net Position before transfers</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138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165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304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205 </a:t>
                      </a:r>
                      <a:endParaRPr lang="en-US" sz="1200" b="0" i="0" u="none"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Transfers in(out)</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(116)</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116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a:solidFill>
                            <a:srgbClr val="000000"/>
                          </a:solidFill>
                          <a:effectLst/>
                          <a:latin typeface="+mn-lt"/>
                        </a:rPr>
                        <a:t>Increase (decrease) in Net Position</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22</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281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304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205 </a:t>
                      </a:r>
                      <a:endParaRPr lang="en-US" sz="1200" b="0" i="0" u="none"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341942">
                <a:tc>
                  <a:txBody>
                    <a:bodyPr/>
                    <a:lstStyle/>
                    <a:p>
                      <a:pPr algn="l" fontAlgn="b"/>
                      <a:r>
                        <a:rPr lang="en-US" sz="1200" b="0" i="0" u="none" strike="noStrike" dirty="0">
                          <a:solidFill>
                            <a:srgbClr val="000000"/>
                          </a:solidFill>
                          <a:effectLst/>
                          <a:latin typeface="+mn-lt"/>
                        </a:rPr>
                        <a:t>Net Position, Beginning of </a:t>
                      </a:r>
                      <a:r>
                        <a:rPr lang="en-US" sz="1200" b="0" i="0" u="none" strike="noStrike" dirty="0" smtClean="0">
                          <a:solidFill>
                            <a:srgbClr val="000000"/>
                          </a:solidFill>
                          <a:effectLst/>
                          <a:latin typeface="+mn-lt"/>
                        </a:rPr>
                        <a:t>Period</a:t>
                      </a:r>
                      <a:endParaRPr lang="en-US" sz="1200" b="0" i="0" u="none" strike="noStrike" dirty="0">
                        <a:solidFill>
                          <a:srgbClr val="000000"/>
                        </a:solidFill>
                        <a:effectLst/>
                        <a:latin typeface="+mn-lt"/>
                      </a:endParaRP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(524)</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7,194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6,669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6,464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00737">
                <a:tc>
                  <a:txBody>
                    <a:bodyPr/>
                    <a:lstStyle/>
                    <a:p>
                      <a:pPr algn="l" fontAlgn="b"/>
                      <a:r>
                        <a:rPr lang="en-US" sz="1200" b="0" i="0" u="none" strike="noStrike" dirty="0">
                          <a:solidFill>
                            <a:srgbClr val="000000"/>
                          </a:solidFill>
                          <a:effectLst/>
                          <a:latin typeface="+mn-lt"/>
                        </a:rPr>
                        <a:t>Net Position, End of Period</a:t>
                      </a:r>
                    </a:p>
                  </a:txBody>
                  <a:tcPr marL="7620" marR="7620" marT="7621" marB="0" anchor="b">
                    <a:lnL w="19050" cap="flat" cmpd="sng" algn="ctr">
                      <a:solidFill>
                        <a:schemeClr val="bg1">
                          <a:lumMod val="50000"/>
                        </a:schemeClr>
                      </a:solidFill>
                      <a:prstDash val="solid"/>
                      <a:round/>
                      <a:headEnd type="none" w="med" len="med"/>
                      <a:tailEnd type="none" w="med" len="med"/>
                    </a:lnL>
                    <a:lnR>
                      <a:noFill/>
                    </a:lnR>
                    <a:lnT>
                      <a:noFill/>
                    </a:lnT>
                    <a:lnB w="19050" cap="flat" cmpd="sng" algn="ctr">
                      <a:no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502)</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no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7,475 </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no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6,973 </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no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6,669 </a:t>
                      </a:r>
                      <a:endParaRPr lang="en-US" sz="1200" b="1" i="0" u="sng"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accent1">
                        <a:lumMod val="20000"/>
                        <a:lumOff val="80000"/>
                      </a:schemeClr>
                    </a:solidFill>
                  </a:tcPr>
                </a:tc>
              </a:tr>
              <a:tr h="56208">
                <a:tc>
                  <a:txBody>
                    <a:bodyPr/>
                    <a:lstStyle/>
                    <a:p>
                      <a:pPr algn="l" fontAlgn="b"/>
                      <a:endParaRPr lang="en-US" sz="300" b="0" i="0" u="none" strike="noStrike" dirty="0">
                        <a:solidFill>
                          <a:srgbClr val="000000"/>
                        </a:solidFill>
                        <a:effectLst/>
                        <a:latin typeface="+mn-lt"/>
                      </a:endParaRPr>
                    </a:p>
                  </a:txBody>
                  <a:tcPr marL="7620" marR="7620" marT="7622" marB="0" anchor="b">
                    <a:lnL w="19050" cap="flat" cmpd="sng" algn="ctr">
                      <a:solidFill>
                        <a:schemeClr val="bg1">
                          <a:lumMod val="50000"/>
                        </a:schemeClr>
                      </a:solidFill>
                      <a:prstDash val="solid"/>
                      <a:round/>
                      <a:headEnd type="none" w="med" len="med"/>
                      <a:tailEnd type="none" w="med" len="med"/>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endParaRPr lang="en-US" sz="300" b="1" i="0" u="sng" strike="noStrike" dirty="0">
                        <a:solidFill>
                          <a:srgbClr val="000000"/>
                        </a:solidFill>
                        <a:effectLst/>
                        <a:latin typeface="+mn-lt"/>
                      </a:endParaRPr>
                    </a:p>
                  </a:txBody>
                  <a:tcPr marL="7620" marR="7620" marT="7622"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endParaRPr lang="en-US" sz="300" b="1" i="0" u="sng" strike="noStrike" dirty="0">
                        <a:solidFill>
                          <a:srgbClr val="000000"/>
                        </a:solidFill>
                        <a:effectLst/>
                        <a:latin typeface="+mn-lt"/>
                      </a:endParaRPr>
                    </a:p>
                  </a:txBody>
                  <a:tcPr marL="7620" marR="7620" marT="7622"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endParaRPr lang="en-US" sz="300" b="1" i="0" u="sng" strike="noStrike" dirty="0">
                        <a:solidFill>
                          <a:srgbClr val="000000"/>
                        </a:solidFill>
                        <a:effectLst/>
                        <a:latin typeface="+mn-lt"/>
                      </a:endParaRPr>
                    </a:p>
                  </a:txBody>
                  <a:tcPr marL="7620" marR="7620" marT="7622"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endParaRPr lang="en-US" sz="300" b="1" i="0" u="sng" strike="noStrike" dirty="0">
                        <a:solidFill>
                          <a:srgbClr val="000000"/>
                        </a:solidFill>
                        <a:effectLst/>
                        <a:latin typeface="+mn-lt"/>
                      </a:endParaRPr>
                    </a:p>
                  </a:txBody>
                  <a:tcPr marL="7620" marR="7620" marT="7622" marB="0" anchor="b">
                    <a:lnL>
                      <a:noFill/>
                    </a:lnL>
                    <a:lnR w="19050" cap="flat" cmpd="sng" algn="ctr">
                      <a:solidFill>
                        <a:schemeClr val="bg1">
                          <a:lumMod val="50000"/>
                        </a:schemeClr>
                      </a:solidFill>
                      <a:prstDash val="solid"/>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83026016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558800"/>
            <a:ext cx="6868160" cy="968840"/>
          </a:xfrm>
        </p:spPr>
        <p:txBody>
          <a:bodyPr/>
          <a:lstStyle/>
          <a:p>
            <a:pPr eaLnBrk="1" hangingPunct="1">
              <a:defRPr/>
            </a:pPr>
            <a:r>
              <a:rPr lang="en-US" altLang="en-US" b="1" dirty="0" smtClean="0">
                <a:cs typeface="Arial" charset="0"/>
              </a:rPr>
              <a:t>Government-Wide Statement of Net Position</a:t>
            </a:r>
          </a:p>
        </p:txBody>
      </p:sp>
      <p:sp>
        <p:nvSpPr>
          <p:cNvPr id="819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22A2FD41-5B65-4535-AC2A-54A2510A9CBB}" type="slidenum">
              <a:rPr lang="en-US" altLang="en-US" sz="1200" smtClean="0">
                <a:solidFill>
                  <a:srgbClr val="898989"/>
                </a:solidFill>
              </a:rPr>
              <a:pPr/>
              <a:t>4</a:t>
            </a:fld>
            <a:endParaRPr lang="en-US" altLang="en-US" sz="1200" smtClean="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153584"/>
              </p:ext>
            </p:extLst>
          </p:nvPr>
        </p:nvGraphicFramePr>
        <p:xfrm>
          <a:off x="469265" y="1785988"/>
          <a:ext cx="8268336" cy="4135111"/>
        </p:xfrm>
        <a:graphic>
          <a:graphicData uri="http://schemas.openxmlformats.org/drawingml/2006/table">
            <a:tbl>
              <a:tblPr/>
              <a:tblGrid>
                <a:gridCol w="3251142"/>
                <a:gridCol w="1424883"/>
                <a:gridCol w="1424883"/>
                <a:gridCol w="1083714"/>
                <a:gridCol w="1083714"/>
              </a:tblGrid>
              <a:tr h="374651">
                <a:tc gridSpan="4">
                  <a:txBody>
                    <a:bodyPr/>
                    <a:lstStyle/>
                    <a:p>
                      <a:pPr algn="l" fontAlgn="t"/>
                      <a:r>
                        <a:rPr lang="en-US" sz="1800" b="1" i="0" u="none" strike="noStrike" dirty="0">
                          <a:solidFill>
                            <a:srgbClr val="000000"/>
                          </a:solidFill>
                          <a:effectLst/>
                          <a:latin typeface="+mn-lt"/>
                        </a:rPr>
                        <a:t>Statement of Net Position as of June 30, </a:t>
                      </a:r>
                      <a:r>
                        <a:rPr lang="en-US" sz="1800" b="1" i="0" u="none" strike="noStrike" dirty="0" smtClean="0">
                          <a:solidFill>
                            <a:srgbClr val="000000"/>
                          </a:solidFill>
                          <a:effectLst/>
                          <a:latin typeface="+mn-lt"/>
                        </a:rPr>
                        <a:t>2016</a:t>
                      </a:r>
                      <a:endParaRPr lang="en-US" sz="1800" b="0" i="0" u="none" strike="noStrike" dirty="0">
                        <a:solidFill>
                          <a:srgbClr val="000000"/>
                        </a:solidFill>
                        <a:effectLst/>
                        <a:latin typeface="+mn-lt"/>
                      </a:endParaRPr>
                    </a:p>
                  </a:txBody>
                  <a:tcPr marL="7620" marR="7620" marT="7620" marB="0" anchor="ctr">
                    <a:lnL w="19050" cap="flat" cmpd="sng" algn="ctr">
                      <a:solidFill>
                        <a:schemeClr val="bg1">
                          <a:lumMod val="50000"/>
                        </a:schemeClr>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1600" b="1" i="0" u="none" strike="noStrike" dirty="0">
                          <a:solidFill>
                            <a:srgbClr val="000000"/>
                          </a:solidFill>
                          <a:effectLst/>
                          <a:latin typeface="+mn-lt"/>
                        </a:rPr>
                        <a:t> </a:t>
                      </a:r>
                    </a:p>
                  </a:txBody>
                  <a:tcPr marL="7620" marR="7620" marT="7620" marB="0">
                    <a:lnL>
                      <a:noFill/>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571526">
                <a:tc>
                  <a:txBody>
                    <a:bodyPr/>
                    <a:lstStyle/>
                    <a:p>
                      <a:pPr algn="l"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($-Million)</a:t>
                      </a:r>
                      <a:endParaRPr lang="en-US" sz="1400" b="1" i="0" u="none" strike="noStrike" dirty="0">
                        <a:solidFill>
                          <a:srgbClr val="000000"/>
                        </a:solidFill>
                        <a:effectLst/>
                        <a:latin typeface="+mn-lt"/>
                      </a:endParaRPr>
                    </a:p>
                  </a:txBody>
                  <a:tcPr marL="7620" marR="7620" marT="7620" marB="0">
                    <a:lnL w="19050" cap="flat" cmpd="sng" algn="ctr">
                      <a:solidFill>
                        <a:schemeClr val="bg1">
                          <a:lumMod val="50000"/>
                        </a:schemeClr>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mn-lt"/>
                        </a:rPr>
                        <a:t> Governmental Activities </a:t>
                      </a:r>
                    </a:p>
                  </a:txBody>
                  <a:tcPr marL="9525" marR="9525" marT="9525" marB="0" anchor="b">
                    <a:lnL>
                      <a:noFill/>
                    </a:lnL>
                    <a:lnR>
                      <a:noFill/>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a:solidFill>
                            <a:srgbClr val="000000"/>
                          </a:solidFill>
                          <a:effectLst/>
                          <a:latin typeface="+mn-lt"/>
                        </a:rPr>
                        <a:t> Business-type Activities </a:t>
                      </a:r>
                    </a:p>
                  </a:txBody>
                  <a:tcPr marL="9525" marR="9525" marT="9525" marB="0" anchor="b">
                    <a:lnL>
                      <a:noFill/>
                    </a:lnL>
                    <a:lnR>
                      <a:noFill/>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none" strike="noStrike">
                          <a:solidFill>
                            <a:srgbClr val="000000"/>
                          </a:solidFill>
                          <a:effectLst/>
                          <a:latin typeface="+mn-lt"/>
                        </a:rPr>
                        <a:t> Total  2016 </a:t>
                      </a:r>
                    </a:p>
                  </a:txBody>
                  <a:tcPr marL="9525" marR="9525" marT="9525" marB="0" anchor="b">
                    <a:lnL>
                      <a:noFill/>
                    </a:lnL>
                    <a:lnR>
                      <a:noFill/>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none" strike="noStrike" dirty="0">
                          <a:solidFill>
                            <a:srgbClr val="000000"/>
                          </a:solidFill>
                          <a:effectLst/>
                          <a:latin typeface="+mn-lt"/>
                        </a:rPr>
                        <a:t> Total  2015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Current Assets</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r>
                        <a:rPr lang="en-US" sz="1200" b="0" i="0" u="none" strike="noStrike" dirty="0" smtClean="0">
                          <a:solidFill>
                            <a:srgbClr val="000000"/>
                          </a:solidFill>
                          <a:effectLst/>
                          <a:latin typeface="+mn-lt"/>
                        </a:rPr>
                        <a:t>926 </a:t>
                      </a:r>
                      <a:endParaRPr lang="en-US" sz="12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a:solidFill>
                            <a:srgbClr val="000000"/>
                          </a:solidFill>
                          <a:effectLst/>
                          <a:latin typeface="+mn-lt"/>
                        </a:rPr>
                        <a:t> $            3,807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r>
                        <a:rPr lang="en-US" sz="1200" b="0" i="0" u="none" strike="noStrike" dirty="0" smtClean="0">
                          <a:solidFill>
                            <a:srgbClr val="000000"/>
                          </a:solidFill>
                          <a:effectLst/>
                          <a:latin typeface="+mn-lt"/>
                        </a:rPr>
                        <a:t>4,733 </a:t>
                      </a:r>
                      <a:endParaRPr lang="en-US" sz="12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    </a:t>
                      </a:r>
                      <a:r>
                        <a:rPr lang="en-US" sz="1200" b="0" i="0" u="none" strike="noStrike" dirty="0" smtClean="0">
                          <a:solidFill>
                            <a:srgbClr val="000000"/>
                          </a:solidFill>
                          <a:effectLst/>
                          <a:latin typeface="+mn-lt"/>
                        </a:rPr>
                        <a:t>4,432 </a:t>
                      </a:r>
                      <a:endParaRPr lang="en-US" sz="1200" b="0" i="0" u="none"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Capital Assets, </a:t>
                      </a:r>
                      <a:r>
                        <a:rPr lang="en-US" sz="1200" b="0" i="0" u="none" strike="noStrike" dirty="0" smtClean="0">
                          <a:solidFill>
                            <a:srgbClr val="000000"/>
                          </a:solidFill>
                          <a:effectLst/>
                          <a:latin typeface="+mn-lt"/>
                        </a:rPr>
                        <a:t>Net </a:t>
                      </a:r>
                      <a:r>
                        <a:rPr lang="en-US" sz="1200" b="0" i="0" u="none" strike="noStrike" dirty="0">
                          <a:solidFill>
                            <a:srgbClr val="000000"/>
                          </a:solidFill>
                          <a:effectLst/>
                          <a:latin typeface="+mn-lt"/>
                        </a:rPr>
                        <a:t>of Depreciation</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1,116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10,914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12,030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a:solidFill>
                            <a:srgbClr val="000000"/>
                          </a:solidFill>
                          <a:effectLst/>
                          <a:latin typeface="+mn-lt"/>
                        </a:rPr>
                        <a:t>     11,957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0" i="0" u="none" strike="noStrike" dirty="0">
                          <a:solidFill>
                            <a:srgbClr val="000000"/>
                          </a:solidFill>
                          <a:effectLst/>
                          <a:latin typeface="+mn-lt"/>
                        </a:rPr>
                        <a:t>Deferred Outflows of Resources</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127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341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468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420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1" i="0" u="none" strike="noStrike" dirty="0">
                          <a:solidFill>
                            <a:srgbClr val="000000"/>
                          </a:solidFill>
                          <a:effectLst/>
                          <a:latin typeface="+mn-lt"/>
                        </a:rPr>
                        <a:t>Total Assets and Deferred Outflows </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2,169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15,062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17,231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16,809 </a:t>
                      </a:r>
                      <a:endParaRPr lang="en-US" sz="1200" b="1" i="0" u="sng"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0" i="0" u="none" strike="noStrike" dirty="0">
                          <a:solidFill>
                            <a:srgbClr val="000000"/>
                          </a:solidFill>
                          <a:effectLst/>
                          <a:latin typeface="+mn-lt"/>
                        </a:rPr>
                        <a:t> </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Current Liabilities</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183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481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664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651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Non-Current Liabilities</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2,391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7,070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9,461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9,241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0" i="0" u="none" strike="noStrike" dirty="0">
                          <a:solidFill>
                            <a:srgbClr val="000000"/>
                          </a:solidFill>
                          <a:effectLst/>
                          <a:latin typeface="+mn-lt"/>
                        </a:rPr>
                        <a:t>Deferred Inflows of Resources</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97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36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a:t>
                      </a:r>
                      <a:r>
                        <a:rPr lang="en-US" sz="1200" b="0" i="0" u="sng" strike="noStrike" dirty="0" smtClean="0">
                          <a:solidFill>
                            <a:srgbClr val="000000"/>
                          </a:solidFill>
                          <a:effectLst/>
                          <a:latin typeface="+mn-lt"/>
                        </a:rPr>
                        <a:t>133 </a:t>
                      </a:r>
                      <a:endParaRPr lang="en-US" sz="1200" b="0"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248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1" i="0" u="none" strike="noStrike" dirty="0">
                          <a:solidFill>
                            <a:srgbClr val="000000"/>
                          </a:solidFill>
                          <a:effectLst/>
                          <a:latin typeface="+mn-lt"/>
                        </a:rPr>
                        <a:t>Total Liabilities and Deferred Inflows </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2,671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7,587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a:t>
                      </a:r>
                      <a:r>
                        <a:rPr lang="en-US" sz="1200" b="1" i="0" u="sng" strike="noStrike" dirty="0" smtClean="0">
                          <a:solidFill>
                            <a:srgbClr val="000000"/>
                          </a:solidFill>
                          <a:effectLst/>
                          <a:latin typeface="+mn-lt"/>
                        </a:rPr>
                        <a:t>10,258 </a:t>
                      </a:r>
                      <a:endParaRPr lang="en-US" sz="1200" b="1" i="0" u="sng"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10,140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 </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Net </a:t>
                      </a:r>
                      <a:r>
                        <a:rPr lang="en-US" sz="1200" b="0" i="0" u="none" strike="noStrike" dirty="0" smtClean="0">
                          <a:solidFill>
                            <a:srgbClr val="000000"/>
                          </a:solidFill>
                          <a:effectLst/>
                          <a:latin typeface="+mn-lt"/>
                        </a:rPr>
                        <a:t>Investment </a:t>
                      </a:r>
                      <a:r>
                        <a:rPr lang="en-US" sz="1200" b="0" i="0" u="none" strike="noStrike" dirty="0">
                          <a:solidFill>
                            <a:srgbClr val="000000"/>
                          </a:solidFill>
                          <a:effectLst/>
                          <a:latin typeface="+mn-lt"/>
                        </a:rPr>
                        <a:t>in </a:t>
                      </a:r>
                      <a:r>
                        <a:rPr lang="en-US" sz="1200" b="0" i="0" u="none" strike="noStrike" dirty="0" smtClean="0">
                          <a:solidFill>
                            <a:srgbClr val="000000"/>
                          </a:solidFill>
                          <a:effectLst/>
                          <a:latin typeface="+mn-lt"/>
                        </a:rPr>
                        <a:t>Capital Assets</a:t>
                      </a:r>
                      <a:endParaRPr lang="en-US" sz="1200" b="0" i="0" u="none" strike="noStrike" dirty="0">
                        <a:solidFill>
                          <a:srgbClr val="000000"/>
                        </a:solidFill>
                        <a:effectLst/>
                        <a:latin typeface="+mn-lt"/>
                      </a:endParaRP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smtClean="0">
                          <a:solidFill>
                            <a:srgbClr val="000000"/>
                          </a:solidFill>
                          <a:effectLst/>
                          <a:latin typeface="+mn-lt"/>
                        </a:rPr>
                        <a:t>7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5,380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5,387 </a:t>
                      </a:r>
                      <a:endParaRPr lang="en-US" sz="1200" b="0" i="0" u="none" strike="noStrike" dirty="0">
                        <a:solidFill>
                          <a:srgbClr val="000000"/>
                        </a:solidFill>
                        <a:effectLst/>
                        <a:latin typeface="+mn-lt"/>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a:t>
                      </a:r>
                      <a:r>
                        <a:rPr lang="en-US" sz="1200" b="0" i="0" u="none" strike="noStrike" dirty="0" smtClean="0">
                          <a:solidFill>
                            <a:srgbClr val="000000"/>
                          </a:solidFill>
                          <a:effectLst/>
                          <a:latin typeface="+mn-lt"/>
                        </a:rPr>
                        <a:t>4,882 </a:t>
                      </a:r>
                      <a:endParaRPr lang="en-US" sz="1200" b="0" i="0" u="none"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20979">
                <a:tc>
                  <a:txBody>
                    <a:bodyPr/>
                    <a:lstStyle/>
                    <a:p>
                      <a:pPr algn="l" fontAlgn="b"/>
                      <a:r>
                        <a:rPr lang="en-US" sz="1200" b="0" i="0" u="none" strike="noStrike" dirty="0">
                          <a:solidFill>
                            <a:srgbClr val="000000"/>
                          </a:solidFill>
                          <a:effectLst/>
                          <a:latin typeface="+mn-lt"/>
                        </a:rPr>
                        <a:t>Restricted Net Position</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638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1,043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1,681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none" strike="noStrike" dirty="0">
                          <a:solidFill>
                            <a:srgbClr val="000000"/>
                          </a:solidFill>
                          <a:effectLst/>
                          <a:latin typeface="+mn-lt"/>
                        </a:rPr>
                        <a:t>       1,680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0" i="0" u="none" strike="noStrike" dirty="0">
                          <a:solidFill>
                            <a:srgbClr val="000000"/>
                          </a:solidFill>
                          <a:effectLst/>
                          <a:latin typeface="+mn-lt"/>
                        </a:rPr>
                        <a:t>Unrestricted Net Position</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(1,147)</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1,052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(95)</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200" b="0" i="0" u="sng" strike="noStrike" dirty="0">
                          <a:solidFill>
                            <a:srgbClr val="000000"/>
                          </a:solidFill>
                          <a:effectLst/>
                          <a:latin typeface="+mn-lt"/>
                        </a:rPr>
                        <a:t>          107 </a:t>
                      </a: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a:noFill/>
                    </a:lnB>
                    <a:solidFill>
                      <a:schemeClr val="accent1">
                        <a:lumMod val="20000"/>
                        <a:lumOff val="80000"/>
                      </a:schemeClr>
                    </a:solidFill>
                  </a:tcPr>
                </a:tc>
              </a:tr>
              <a:tr h="234583">
                <a:tc>
                  <a:txBody>
                    <a:bodyPr/>
                    <a:lstStyle/>
                    <a:p>
                      <a:pPr algn="l" fontAlgn="b"/>
                      <a:r>
                        <a:rPr lang="en-US" sz="1200" b="1" i="0" u="none" strike="noStrike" dirty="0">
                          <a:solidFill>
                            <a:srgbClr val="000000"/>
                          </a:solidFill>
                          <a:effectLst/>
                          <a:latin typeface="+mn-lt"/>
                        </a:rPr>
                        <a:t>Total Net Position</a:t>
                      </a:r>
                    </a:p>
                  </a:txBody>
                  <a:tcPr marL="7620" marR="7620" marT="7620" marB="0" anchor="b">
                    <a:lnL w="19050" cap="flat" cmpd="sng" algn="ctr">
                      <a:solidFill>
                        <a:schemeClr val="bg1">
                          <a:lumMod val="50000"/>
                        </a:schemeClr>
                      </a:solidFill>
                      <a:prstDash val="solid"/>
                      <a:round/>
                      <a:headEnd type="none" w="med" len="med"/>
                      <a:tailEnd type="none" w="med" len="med"/>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502)</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7,475 </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6,973 </a:t>
                      </a:r>
                      <a:endParaRPr lang="en-US" sz="1200" b="1" i="0" u="sng"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b"/>
                      <a:r>
                        <a:rPr lang="en-US" sz="1200" b="1" i="0" u="sng" strike="noStrike" dirty="0">
                          <a:solidFill>
                            <a:srgbClr val="000000"/>
                          </a:solidFill>
                          <a:effectLst/>
                          <a:latin typeface="+mn-lt"/>
                        </a:rPr>
                        <a:t> $    </a:t>
                      </a:r>
                      <a:r>
                        <a:rPr lang="en-US" sz="1200" b="1" i="0" u="sng" strike="noStrike" dirty="0" smtClean="0">
                          <a:solidFill>
                            <a:srgbClr val="000000"/>
                          </a:solidFill>
                          <a:effectLst/>
                          <a:latin typeface="+mn-lt"/>
                        </a:rPr>
                        <a:t>6,669 </a:t>
                      </a:r>
                      <a:endParaRPr lang="en-US" sz="1200" b="1" i="0" u="sng" strike="noStrike" dirty="0">
                        <a:solidFill>
                          <a:srgbClr val="000000"/>
                        </a:solidFill>
                        <a:effectLst/>
                        <a:latin typeface="+mn-lt"/>
                      </a:endParaRPr>
                    </a:p>
                  </a:txBody>
                  <a:tcPr marL="9525" marR="9525" marT="9525" marB="0" anchor="b">
                    <a:lnL>
                      <a:noFill/>
                    </a:lnL>
                    <a:lnR w="19050" cap="flat" cmpd="sng" algn="ctr">
                      <a:solidFill>
                        <a:schemeClr val="bg1">
                          <a:lumMod val="50000"/>
                        </a:schemeClr>
                      </a:solidFill>
                      <a:prstDash val="solid"/>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0906314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7"/>
          <p:cNvSpPr>
            <a:spLocks noGrp="1"/>
          </p:cNvSpPr>
          <p:nvPr>
            <p:ph type="body" idx="1"/>
          </p:nvPr>
        </p:nvSpPr>
        <p:spPr>
          <a:xfrm>
            <a:off x="559435" y="1551629"/>
            <a:ext cx="5861050" cy="515937"/>
          </a:xfrm>
        </p:spPr>
        <p:txBody>
          <a:bodyPr>
            <a:normAutofit/>
          </a:bodyPr>
          <a:lstStyle/>
          <a:p>
            <a:pPr eaLnBrk="1" hangingPunct="1"/>
            <a:r>
              <a:rPr lang="en-US" altLang="en-US" sz="1800" dirty="0" smtClean="0">
                <a:cs typeface="Arial" charset="0"/>
              </a:rPr>
              <a:t>Fiscal 2016 Financial Summary</a:t>
            </a:r>
          </a:p>
        </p:txBody>
      </p:sp>
      <p:sp>
        <p:nvSpPr>
          <p:cNvPr id="28675" name="Title 1"/>
          <p:cNvSpPr>
            <a:spLocks noGrp="1"/>
          </p:cNvSpPr>
          <p:nvPr>
            <p:ph type="title"/>
          </p:nvPr>
        </p:nvSpPr>
        <p:spPr>
          <a:xfrm>
            <a:off x="447675" y="566056"/>
            <a:ext cx="6867525" cy="979725"/>
          </a:xfrm>
        </p:spPr>
        <p:txBody>
          <a:bodyPr/>
          <a:lstStyle/>
          <a:p>
            <a:pPr eaLnBrk="1" hangingPunct="1">
              <a:defRPr/>
            </a:pPr>
            <a:r>
              <a:rPr lang="en-US" altLang="en-US" b="1" dirty="0" smtClean="0">
                <a:cs typeface="Arial" charset="0"/>
              </a:rPr>
              <a:t>Financial Highlights by Fund</a:t>
            </a:r>
          </a:p>
        </p:txBody>
      </p:sp>
      <p:sp>
        <p:nvSpPr>
          <p:cNvPr id="14340" name="TextBox 5"/>
          <p:cNvSpPr txBox="1">
            <a:spLocks noChangeArrowheads="1"/>
          </p:cNvSpPr>
          <p:nvPr/>
        </p:nvSpPr>
        <p:spPr bwMode="auto">
          <a:xfrm>
            <a:off x="447675" y="5588006"/>
            <a:ext cx="75387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0"/>
              </a:spcBef>
            </a:pPr>
            <a:r>
              <a:rPr lang="en-US" altLang="en-US" sz="1400" dirty="0"/>
              <a:t>* </a:t>
            </a:r>
            <a:r>
              <a:rPr lang="en-US" altLang="en-US" sz="1200" dirty="0">
                <a:latin typeface="+mn-lt"/>
              </a:rPr>
              <a:t>Includes Pilot &amp; Franchise Fees &amp; Hotel-Motel Excise Taxes which are shown in Other Financing Sources in the City CAFR</a:t>
            </a:r>
          </a:p>
        </p:txBody>
      </p:sp>
      <p:sp>
        <p:nvSpPr>
          <p:cNvPr id="1434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8BB56F3-89E9-42BF-A914-D6A69ADFA17A}" type="slidenum">
              <a:rPr lang="en-US" altLang="en-US" sz="1200" smtClean="0">
                <a:solidFill>
                  <a:srgbClr val="898989"/>
                </a:solidFill>
              </a:rPr>
              <a:pPr/>
              <a:t>5</a:t>
            </a:fld>
            <a:endParaRPr lang="en-US" altLang="en-US" sz="1200" smtClean="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2826346"/>
              </p:ext>
            </p:extLst>
          </p:nvPr>
        </p:nvGraphicFramePr>
        <p:xfrm>
          <a:off x="559435" y="2255494"/>
          <a:ext cx="7920889" cy="3157163"/>
        </p:xfrm>
        <a:graphic>
          <a:graphicData uri="http://schemas.openxmlformats.org/drawingml/2006/table">
            <a:tbl>
              <a:tblPr/>
              <a:tblGrid>
                <a:gridCol w="2761689"/>
                <a:gridCol w="1699501"/>
                <a:gridCol w="1699501"/>
                <a:gridCol w="1760198"/>
              </a:tblGrid>
              <a:tr h="550475">
                <a:tc>
                  <a:txBody>
                    <a:bodyPr/>
                    <a:lstStyle/>
                    <a:p>
                      <a:pPr algn="l" fontAlgn="b"/>
                      <a:r>
                        <a:rPr lang="en-US" sz="1400" b="1" i="0" u="none" strike="noStrike" dirty="0">
                          <a:solidFill>
                            <a:srgbClr val="000000"/>
                          </a:solidFill>
                          <a:effectLst/>
                          <a:latin typeface="Franklin Gothic Book" panose="020B0503020102020204" pitchFamily="34" charset="0"/>
                        </a:rPr>
                        <a:t>Fund  ($-Millions)</a:t>
                      </a:r>
                    </a:p>
                  </a:txBody>
                  <a:tcPr marL="9525" marR="9525" marT="9525" marB="0" anchor="ctr">
                    <a:lnL>
                      <a:noFill/>
                    </a:lnL>
                    <a:lnR>
                      <a:noFill/>
                    </a:lnR>
                    <a:lnT>
                      <a:noFill/>
                    </a:lnT>
                    <a:lnB>
                      <a:noFill/>
                    </a:lnB>
                    <a:solidFill>
                      <a:schemeClr val="accent1">
                        <a:lumMod val="40000"/>
                        <a:lumOff val="60000"/>
                      </a:schemeClr>
                    </a:solidFill>
                  </a:tcPr>
                </a:tc>
                <a:tc>
                  <a:txBody>
                    <a:bodyPr/>
                    <a:lstStyle/>
                    <a:p>
                      <a:pPr marL="0" algn="ctr" defTabSz="457200" rtl="0" eaLnBrk="1" fontAlgn="ctr" latinLnBrk="0" hangingPunct="1"/>
                      <a:r>
                        <a:rPr lang="en-US" sz="1400" b="1" i="0" u="none" strike="noStrike" kern="1200" dirty="0" smtClean="0">
                          <a:solidFill>
                            <a:srgbClr val="000000"/>
                          </a:solidFill>
                          <a:effectLst/>
                          <a:latin typeface="Franklin Gothic Book" panose="020B0503020102020204" pitchFamily="34" charset="0"/>
                          <a:ea typeface="+mn-ea"/>
                          <a:cs typeface="+mn-cs"/>
                        </a:rPr>
                        <a:t>Revenues</a:t>
                      </a:r>
                      <a:endParaRPr lang="en-US" sz="1400" b="1" i="0" u="none" strike="noStrike" kern="1200" dirty="0">
                        <a:solidFill>
                          <a:srgbClr val="000000"/>
                        </a:solidFill>
                        <a:effectLst/>
                        <a:latin typeface="Franklin Gothic Book" panose="020B0503020102020204" pitchFamily="34" charset="0"/>
                        <a:ea typeface="+mn-ea"/>
                        <a:cs typeface="+mn-cs"/>
                      </a:endParaRP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en-US" sz="1400" b="1" i="0" u="none" strike="noStrike" dirty="0">
                          <a:solidFill>
                            <a:srgbClr val="000000"/>
                          </a:solidFill>
                          <a:effectLst/>
                          <a:latin typeface="Franklin Gothic Book" panose="020B0503020102020204" pitchFamily="34" charset="0"/>
                        </a:rPr>
                        <a:t>Change in Fund Balance/Net Position</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en-US" sz="1400" b="1" i="0" u="none" strike="noStrike" dirty="0">
                          <a:solidFill>
                            <a:srgbClr val="000000"/>
                          </a:solidFill>
                          <a:effectLst/>
                          <a:latin typeface="Franklin Gothic Book" panose="020B0503020102020204" pitchFamily="34" charset="0"/>
                        </a:rPr>
                        <a:t>Ending Fund Balance/Net Position</a:t>
                      </a:r>
                    </a:p>
                  </a:txBody>
                  <a:tcPr marL="9525" marR="9525" marT="9525" marB="0" anchor="ctr">
                    <a:lnL>
                      <a:noFill/>
                    </a:lnL>
                    <a:lnR>
                      <a:noFill/>
                    </a:lnR>
                    <a:lnT>
                      <a:noFill/>
                    </a:lnT>
                    <a:lnB>
                      <a:noFill/>
                    </a:lnB>
                    <a:solidFill>
                      <a:schemeClr val="accent1">
                        <a:lumMod val="40000"/>
                        <a:lumOff val="6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General Fund*</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568 </a:t>
                      </a:r>
                      <a:endParaRPr lang="en-US" sz="12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2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153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Capital Project</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4 </a:t>
                      </a:r>
                      <a:endParaRPr lang="en-US" sz="12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(29)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298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Non-Major Governmental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311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(9)</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328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Department of Watershed</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467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164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2,736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Department of Aviation</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487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125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4,792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Non-Major Enterprise</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                 78 </a:t>
                      </a:r>
                      <a:endParaRPr lang="en-US" sz="1200" b="0" i="0" u="none" strike="noStrike">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(7)</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(41)</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Internal Service Funds:</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smtClean="0">
                          <a:solidFill>
                            <a:srgbClr val="000000"/>
                          </a:solidFill>
                          <a:effectLst/>
                          <a:latin typeface="Franklin Gothic Book" panose="020B0503020102020204" pitchFamily="34" charset="0"/>
                        </a:rPr>
                        <a:t>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dirty="0">
                          <a:solidFill>
                            <a:srgbClr val="000000"/>
                          </a:solidFill>
                          <a:effectLst/>
                          <a:latin typeface="Franklin Gothic Book" panose="020B0503020102020204" pitchFamily="34" charset="0"/>
                        </a:rPr>
                        <a:t>Fleet Service Funds</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smtClean="0">
                          <a:solidFill>
                            <a:srgbClr val="000000"/>
                          </a:solidFill>
                          <a:effectLst/>
                          <a:latin typeface="Franklin Gothic Book" panose="020B0503020102020204" pitchFamily="34" charset="0"/>
                        </a:rPr>
                        <a:t> $                 34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a:solidFill>
                            <a:srgbClr val="000000"/>
                          </a:solidFill>
                          <a:effectLst/>
                          <a:latin typeface="Franklin Gothic Book" panose="020B0503020102020204" pitchFamily="34" charset="0"/>
                        </a:rPr>
                        <a:t> $                              4 </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(26)</a:t>
                      </a:r>
                    </a:p>
                  </a:txBody>
                  <a:tcPr marL="9525" marR="9525" marT="9525" marB="0" anchor="b">
                    <a:lnL>
                      <a:noFill/>
                    </a:lnL>
                    <a:lnR>
                      <a:noFill/>
                    </a:lnR>
                    <a:lnT>
                      <a:noFill/>
                    </a:lnT>
                    <a:lnB>
                      <a:noFill/>
                    </a:lnB>
                    <a:solidFill>
                      <a:schemeClr val="accent1">
                        <a:lumMod val="20000"/>
                        <a:lumOff val="80000"/>
                      </a:schemeClr>
                    </a:solidFill>
                  </a:tcPr>
                </a:tc>
              </a:tr>
              <a:tr h="289632">
                <a:tc>
                  <a:txBody>
                    <a:bodyPr/>
                    <a:lstStyle/>
                    <a:p>
                      <a:pPr algn="l" fontAlgn="b"/>
                      <a:r>
                        <a:rPr lang="en-US" sz="1200" b="0" i="0" u="none" strike="noStrike">
                          <a:solidFill>
                            <a:srgbClr val="000000"/>
                          </a:solidFill>
                          <a:effectLst/>
                          <a:latin typeface="Franklin Gothic Book" panose="020B0503020102020204" pitchFamily="34" charset="0"/>
                        </a:rPr>
                        <a:t>Group Insurance</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smtClean="0">
                          <a:solidFill>
                            <a:srgbClr val="000000"/>
                          </a:solidFill>
                          <a:effectLst/>
                          <a:latin typeface="Franklin Gothic Book" panose="020B0503020102020204" pitchFamily="34" charset="0"/>
                        </a:rPr>
                        <a:t> $               144 </a:t>
                      </a:r>
                      <a:endParaRPr lang="en-US" sz="1200" b="0" i="0" u="none" strike="noStrike" dirty="0">
                        <a:solidFill>
                          <a:srgbClr val="000000"/>
                        </a:solidFill>
                        <a:effectLst/>
                        <a:latin typeface="Franklin Gothic Book" panose="020B0503020102020204" pitchFamily="34" charset="0"/>
                      </a:endParaRP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(2)</a:t>
                      </a:r>
                    </a:p>
                  </a:txBody>
                  <a:tcPr marL="9525" marR="9525" marT="9525" marB="0" anchor="b">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a:solidFill>
                            <a:srgbClr val="000000"/>
                          </a:solidFill>
                          <a:effectLst/>
                          <a:latin typeface="Franklin Gothic Book" panose="020B0503020102020204" pitchFamily="34" charset="0"/>
                        </a:rPr>
                        <a:t> $                         11 </a:t>
                      </a:r>
                    </a:p>
                  </a:txBody>
                  <a:tcPr marL="9525" marR="9525" marT="9525" marB="0" anchor="b">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84937545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DD492FBE-481E-49D5-8D98-6474568AAD76}" type="slidenum">
              <a:rPr lang="en-US" altLang="en-US" sz="1200" smtClean="0">
                <a:solidFill>
                  <a:srgbClr val="898989"/>
                </a:solidFill>
              </a:rPr>
              <a:pPr/>
              <a:t>6</a:t>
            </a:fld>
            <a:endParaRPr lang="en-US" altLang="en-US" sz="1200" smtClean="0">
              <a:solidFill>
                <a:srgbClr val="898989"/>
              </a:solidFill>
            </a:endParaRPr>
          </a:p>
        </p:txBody>
      </p:sp>
      <p:sp>
        <p:nvSpPr>
          <p:cNvPr id="7" name="Title 6"/>
          <p:cNvSpPr>
            <a:spLocks noGrp="1"/>
          </p:cNvSpPr>
          <p:nvPr>
            <p:ph type="title"/>
          </p:nvPr>
        </p:nvSpPr>
        <p:spPr>
          <a:xfrm>
            <a:off x="467360" y="576942"/>
            <a:ext cx="6858000" cy="957953"/>
          </a:xfrm>
        </p:spPr>
        <p:txBody>
          <a:bodyPr>
            <a:normAutofit/>
          </a:bodyPr>
          <a:lstStyle/>
          <a:p>
            <a:pPr>
              <a:defRPr/>
            </a:pPr>
            <a:r>
              <a:rPr lang="en-US" b="1" dirty="0"/>
              <a:t>General Fund Financials</a:t>
            </a:r>
            <a:r>
              <a:rPr lang="en-US" b="1" dirty="0" smtClean="0"/>
              <a:t>: </a:t>
            </a:r>
            <a:br>
              <a:rPr lang="en-US" b="1" dirty="0" smtClean="0"/>
            </a:br>
            <a:r>
              <a:rPr lang="en-US" b="1" dirty="0" smtClean="0"/>
              <a:t>Balance </a:t>
            </a:r>
            <a:r>
              <a:rPr lang="en-US" b="1" dirty="0"/>
              <a:t>Sheet</a:t>
            </a:r>
          </a:p>
        </p:txBody>
      </p:sp>
      <p:sp>
        <p:nvSpPr>
          <p:cNvPr id="15364" name="Rectangle 13"/>
          <p:cNvSpPr>
            <a:spLocks noChangeArrowheads="1"/>
          </p:cNvSpPr>
          <p:nvPr/>
        </p:nvSpPr>
        <p:spPr bwMode="auto">
          <a:xfrm>
            <a:off x="223520" y="1593672"/>
            <a:ext cx="5720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2000" b="1" dirty="0">
                <a:latin typeface="+mn-lt"/>
              </a:rPr>
              <a:t>Positive General Fund Balance Sheet Changes</a:t>
            </a:r>
          </a:p>
        </p:txBody>
      </p:sp>
      <p:sp>
        <p:nvSpPr>
          <p:cNvPr id="5" name="Rectangle 4"/>
          <p:cNvSpPr/>
          <p:nvPr/>
        </p:nvSpPr>
        <p:spPr>
          <a:xfrm>
            <a:off x="304800" y="4574784"/>
            <a:ext cx="4225636" cy="1815882"/>
          </a:xfrm>
          <a:prstGeom prst="rect">
            <a:avLst/>
          </a:prstGeom>
        </p:spPr>
        <p:txBody>
          <a:bodyPr wrap="square">
            <a:spAutoFit/>
          </a:bodyPr>
          <a:lstStyle/>
          <a:p>
            <a:pPr marL="285750" indent="-285750">
              <a:buFont typeface="Wingdings" panose="05000000000000000000" pitchFamily="2" charset="2"/>
              <a:buChar char="v"/>
              <a:defRPr/>
            </a:pPr>
            <a:r>
              <a:rPr lang="en-US" altLang="en-US" sz="1400" dirty="0"/>
              <a:t>Fund Balance increased by $146M from the beginning of FY 2010</a:t>
            </a:r>
            <a:r>
              <a:rPr lang="en-US" altLang="en-US" sz="1400" dirty="0" smtClean="0"/>
              <a:t>.</a:t>
            </a:r>
            <a:endParaRPr lang="en-US" altLang="en-US" sz="800" dirty="0"/>
          </a:p>
          <a:p>
            <a:pPr marL="285750" indent="-285750">
              <a:buFont typeface="Wingdings" panose="05000000000000000000" pitchFamily="2" charset="2"/>
              <a:buChar char="v"/>
              <a:defRPr/>
            </a:pPr>
            <a:r>
              <a:rPr lang="en-US" altLang="en-US" sz="1400" dirty="0" smtClean="0"/>
              <a:t>Maintained </a:t>
            </a:r>
            <a:r>
              <a:rPr lang="en-US" altLang="en-US" sz="1400" dirty="0"/>
              <a:t>liquidity while growing fund balance and paying down debt</a:t>
            </a:r>
          </a:p>
          <a:p>
            <a:pPr marL="285750" indent="-285750">
              <a:buFont typeface="Wingdings" panose="05000000000000000000" pitchFamily="2" charset="2"/>
              <a:buChar char="v"/>
              <a:defRPr/>
            </a:pPr>
            <a:r>
              <a:rPr lang="en-US" altLang="en-US" sz="1400" dirty="0"/>
              <a:t>Cash balance has increased by 61% </a:t>
            </a:r>
          </a:p>
          <a:p>
            <a:pPr marL="285750" indent="-285750">
              <a:buFont typeface="Wingdings" panose="05000000000000000000" pitchFamily="2" charset="2"/>
              <a:buChar char="v"/>
              <a:defRPr/>
            </a:pPr>
            <a:r>
              <a:rPr lang="en-US" altLang="en-US" sz="1400" dirty="0"/>
              <a:t>Due From Other Funds reduced by 52%</a:t>
            </a:r>
          </a:p>
          <a:p>
            <a:pPr marL="285750" indent="-285750">
              <a:buFont typeface="Wingdings" panose="05000000000000000000" pitchFamily="2" charset="2"/>
              <a:buChar char="v"/>
              <a:defRPr/>
            </a:pPr>
            <a:r>
              <a:rPr lang="en-US" altLang="en-US" sz="1400" dirty="0"/>
              <a:t>Receivables balance reduced by 12%</a:t>
            </a:r>
          </a:p>
          <a:p>
            <a:pPr marL="285750" indent="-285750">
              <a:buFont typeface="Wingdings" panose="05000000000000000000" pitchFamily="2" charset="2"/>
              <a:buChar char="v"/>
              <a:defRPr/>
            </a:pPr>
            <a:r>
              <a:rPr lang="en-US" altLang="en-US" sz="1400" dirty="0"/>
              <a:t>Due to Other Funds reduced by 75%</a:t>
            </a:r>
          </a:p>
        </p:txBody>
      </p:sp>
      <p:graphicFrame>
        <p:nvGraphicFramePr>
          <p:cNvPr id="9" name="Object 8"/>
          <p:cNvGraphicFramePr>
            <a:graphicFrameLocks noChangeAspect="1"/>
          </p:cNvGraphicFramePr>
          <p:nvPr>
            <p:extLst/>
          </p:nvPr>
        </p:nvGraphicFramePr>
        <p:xfrm>
          <a:off x="304800" y="2089031"/>
          <a:ext cx="4335463" cy="2351087"/>
        </p:xfrm>
        <a:graphic>
          <a:graphicData uri="http://schemas.openxmlformats.org/presentationml/2006/ole">
            <mc:AlternateContent xmlns:mc="http://schemas.openxmlformats.org/markup-compatibility/2006">
              <mc:Choice xmlns:v="urn:schemas-microsoft-com:vml" Requires="v">
                <p:oleObj spid="_x0000_s8223" name="Worksheet" r:id="rId5" imgW="3781321" imgH="2352743" progId="Excel.Sheet.12">
                  <p:embed/>
                </p:oleObj>
              </mc:Choice>
              <mc:Fallback>
                <p:oleObj name="Worksheet" r:id="rId5" imgW="3781321" imgH="2352743" progId="Excel.Sheet.12">
                  <p:embed/>
                  <p:pic>
                    <p:nvPicPr>
                      <p:cNvPr id="0" name=""/>
                      <p:cNvPicPr>
                        <a:picLocks noChangeAspect="1" noChangeArrowheads="1"/>
                      </p:cNvPicPr>
                      <p:nvPr/>
                    </p:nvPicPr>
                    <p:blipFill>
                      <a:blip r:embed="rId6"/>
                      <a:srcRect/>
                      <a:stretch>
                        <a:fillRect/>
                      </a:stretch>
                    </p:blipFill>
                    <p:spPr bwMode="auto">
                      <a:xfrm>
                        <a:off x="304800" y="2089031"/>
                        <a:ext cx="4335463" cy="2351087"/>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3061369672"/>
              </p:ext>
            </p:extLst>
          </p:nvPr>
        </p:nvGraphicFramePr>
        <p:xfrm>
          <a:off x="5013633" y="2105914"/>
          <a:ext cx="3517489" cy="22418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ext uri="{D42A27DB-BD31-4B8C-83A1-F6EECF244321}">
                <p14:modId xmlns:p14="http://schemas.microsoft.com/office/powerpoint/2010/main" val="3732665273"/>
              </p:ext>
            </p:extLst>
          </p:nvPr>
        </p:nvGraphicFramePr>
        <p:xfrm>
          <a:off x="5003308" y="4448884"/>
          <a:ext cx="3527814" cy="208413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1427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26A46B0-00DE-49D9-9EB2-4391E1E317D3}" type="slidenum">
              <a:rPr lang="en-US" altLang="en-US" sz="1200" smtClean="0">
                <a:solidFill>
                  <a:srgbClr val="898989"/>
                </a:solidFill>
              </a:rPr>
              <a:pPr/>
              <a:t>7</a:t>
            </a:fld>
            <a:endParaRPr lang="en-US" altLang="en-US" sz="1200" smtClean="0">
              <a:solidFill>
                <a:srgbClr val="898989"/>
              </a:solidFill>
            </a:endParaRPr>
          </a:p>
        </p:txBody>
      </p:sp>
      <p:sp>
        <p:nvSpPr>
          <p:cNvPr id="7" name="Title 6"/>
          <p:cNvSpPr>
            <a:spLocks noGrp="1"/>
          </p:cNvSpPr>
          <p:nvPr>
            <p:ph type="title"/>
          </p:nvPr>
        </p:nvSpPr>
        <p:spPr>
          <a:xfrm>
            <a:off x="457200" y="576155"/>
            <a:ext cx="7477760" cy="945858"/>
          </a:xfrm>
        </p:spPr>
        <p:txBody>
          <a:bodyPr>
            <a:normAutofit/>
          </a:bodyPr>
          <a:lstStyle/>
          <a:p>
            <a:pPr>
              <a:defRPr/>
            </a:pPr>
            <a:r>
              <a:rPr lang="en-US" b="1" dirty="0"/>
              <a:t>General Fund Financials</a:t>
            </a:r>
            <a:r>
              <a:rPr lang="en-US" b="1" dirty="0" smtClean="0"/>
              <a:t>: </a:t>
            </a:r>
            <a:br>
              <a:rPr lang="en-US" b="1" dirty="0" smtClean="0"/>
            </a:br>
            <a:r>
              <a:rPr lang="en-US" b="1" dirty="0" smtClean="0"/>
              <a:t>Trending </a:t>
            </a:r>
            <a:r>
              <a:rPr lang="en-US" b="1" dirty="0"/>
              <a:t>Revenues</a:t>
            </a:r>
          </a:p>
        </p:txBody>
      </p:sp>
      <p:sp>
        <p:nvSpPr>
          <p:cNvPr id="8" name="TextBox 6"/>
          <p:cNvSpPr txBox="1">
            <a:spLocks noChangeArrowheads="1"/>
          </p:cNvSpPr>
          <p:nvPr/>
        </p:nvSpPr>
        <p:spPr bwMode="auto">
          <a:xfrm>
            <a:off x="7252855" y="1655404"/>
            <a:ext cx="1724890"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defRPr/>
            </a:pPr>
            <a:r>
              <a:rPr lang="en-US" altLang="en-US" sz="1200" dirty="0">
                <a:latin typeface="Franklin Gothic Book" panose="020B0503020102020204" pitchFamily="34" charset="0"/>
                <a:cs typeface="Arial" charset="0"/>
              </a:rPr>
              <a:t>Overall revenue growth of 12% since </a:t>
            </a:r>
            <a:r>
              <a:rPr lang="en-US" altLang="en-US" sz="1200" dirty="0" smtClean="0">
                <a:latin typeface="Franklin Gothic Book" panose="020B0503020102020204" pitchFamily="34" charset="0"/>
                <a:cs typeface="Arial" charset="0"/>
              </a:rPr>
              <a:t>2012.</a:t>
            </a:r>
            <a:endParaRPr lang="en-US" altLang="en-US" sz="1200" dirty="0">
              <a:latin typeface="Franklin Gothic Book" panose="020B0503020102020204" pitchFamily="34" charset="0"/>
              <a:cs typeface="Arial" charset="0"/>
            </a:endParaRPr>
          </a:p>
          <a:p>
            <a:pPr marL="0" indent="0" eaLnBrk="1" hangingPunct="1">
              <a:spcBef>
                <a:spcPct val="0"/>
              </a:spcBef>
              <a:buNone/>
              <a:defRPr/>
            </a:pPr>
            <a:endParaRPr lang="en-US" altLang="en-US" sz="1200" i="1" dirty="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200" dirty="0">
                <a:latin typeface="Franklin Gothic Book" panose="020B0503020102020204" pitchFamily="34" charset="0"/>
                <a:cs typeface="Arial" charset="0"/>
              </a:rPr>
              <a:t>Licenses and Permits revenue contributes to over 32% increase in revenue.</a:t>
            </a:r>
          </a:p>
          <a:p>
            <a:pPr marL="0" indent="0" eaLnBrk="1" hangingPunct="1">
              <a:spcBef>
                <a:spcPct val="0"/>
              </a:spcBef>
              <a:buNone/>
              <a:defRPr/>
            </a:pPr>
            <a:endParaRPr lang="en-US" altLang="en-US" sz="1200" dirty="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200" dirty="0">
                <a:latin typeface="Franklin Gothic Book" panose="020B0503020102020204" pitchFamily="34" charset="0"/>
                <a:cs typeface="Arial" charset="0"/>
              </a:rPr>
              <a:t>Property Taxes continue to rise despite consistent  millage rate </a:t>
            </a:r>
            <a:r>
              <a:rPr lang="en-US" altLang="en-US" sz="1200" dirty="0" smtClean="0">
                <a:latin typeface="Franklin Gothic Book" panose="020B0503020102020204" pitchFamily="34" charset="0"/>
                <a:cs typeface="Arial" charset="0"/>
              </a:rPr>
              <a:t>roll-backs.</a:t>
            </a:r>
          </a:p>
          <a:p>
            <a:pPr eaLnBrk="1" hangingPunct="1">
              <a:spcBef>
                <a:spcPct val="0"/>
              </a:spcBef>
              <a:buFont typeface="Wingdings" pitchFamily="2" charset="2"/>
              <a:buChar char="v"/>
              <a:defRPr/>
            </a:pPr>
            <a:endParaRPr lang="en-US" altLang="en-US" sz="1200" dirty="0" smtClean="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200" dirty="0" smtClean="0">
                <a:latin typeface="Franklin Gothic Book" panose="020B0503020102020204" pitchFamily="34" charset="0"/>
                <a:cs typeface="Arial" charset="0"/>
              </a:rPr>
              <a:t>Public Utility, Alcohol and other taxes contributes to 20% increase in revenue.</a:t>
            </a:r>
            <a:endParaRPr lang="en-US" altLang="en-US" sz="1200" dirty="0">
              <a:latin typeface="Franklin Gothic Book" panose="020B0503020102020204" pitchFamily="34" charset="0"/>
              <a:cs typeface="Arial" charset="0"/>
            </a:endParaRPr>
          </a:p>
          <a:p>
            <a:pPr eaLnBrk="1" hangingPunct="1">
              <a:spcBef>
                <a:spcPct val="0"/>
              </a:spcBef>
              <a:buFont typeface="Wingdings" pitchFamily="2" charset="2"/>
              <a:buChar char="v"/>
              <a:defRPr/>
            </a:pPr>
            <a:endParaRPr lang="en-US" altLang="en-US" sz="1200" dirty="0" smtClean="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200" dirty="0" smtClean="0">
                <a:latin typeface="Franklin Gothic Book" panose="020B0503020102020204" pitchFamily="34" charset="0"/>
                <a:cs typeface="Arial" charset="0"/>
              </a:rPr>
              <a:t>Hotel-Motel </a:t>
            </a:r>
            <a:r>
              <a:rPr lang="en-US" altLang="en-US" sz="1200" dirty="0">
                <a:latin typeface="Franklin Gothic Book" panose="020B0503020102020204" pitchFamily="34" charset="0"/>
                <a:cs typeface="Arial" charset="0"/>
              </a:rPr>
              <a:t>taxes have grown by $5.5M or 43% growth compared to 2012.</a:t>
            </a:r>
          </a:p>
          <a:p>
            <a:pPr eaLnBrk="1" hangingPunct="1">
              <a:spcBef>
                <a:spcPct val="0"/>
              </a:spcBef>
              <a:buFont typeface="Wingdings" pitchFamily="2" charset="2"/>
              <a:buChar char="v"/>
              <a:defRPr/>
            </a:pPr>
            <a:endParaRPr lang="en-US" altLang="en-US" sz="1550" dirty="0" smtClean="0">
              <a:cs typeface="Arial" charset="0"/>
            </a:endParaRPr>
          </a:p>
        </p:txBody>
      </p:sp>
      <p:sp>
        <p:nvSpPr>
          <p:cNvPr id="17414" name="TextBox 11"/>
          <p:cNvSpPr txBox="1">
            <a:spLocks noChangeArrowheads="1"/>
          </p:cNvSpPr>
          <p:nvPr/>
        </p:nvSpPr>
        <p:spPr bwMode="auto">
          <a:xfrm>
            <a:off x="141514" y="4420553"/>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900" dirty="0">
                <a:solidFill>
                  <a:srgbClr val="000000"/>
                </a:solidFill>
                <a:cs typeface="Arial" charset="0"/>
              </a:rPr>
              <a:t>Notes:</a:t>
            </a:r>
          </a:p>
          <a:p>
            <a:pPr eaLnBrk="1" hangingPunct="1"/>
            <a:r>
              <a:rPr lang="en-US" altLang="en-US" sz="900" dirty="0">
                <a:solidFill>
                  <a:srgbClr val="000000"/>
                </a:solidFill>
                <a:cs typeface="Arial" charset="0"/>
              </a:rPr>
              <a:t>*    Pilot and Franchise Fees and Hotel-Motel Revenue are shown in Other Financing Sources and Uses as Transfers In in the CAFR</a:t>
            </a:r>
          </a:p>
        </p:txBody>
      </p:sp>
      <p:sp>
        <p:nvSpPr>
          <p:cNvPr id="17416" name="TextBox 11"/>
          <p:cNvSpPr txBox="1">
            <a:spLocks noChangeArrowheads="1"/>
          </p:cNvSpPr>
          <p:nvPr/>
        </p:nvSpPr>
        <p:spPr bwMode="auto">
          <a:xfrm>
            <a:off x="226060" y="4928052"/>
            <a:ext cx="613845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1600" b="1" dirty="0">
                <a:latin typeface="Arial" charset="0"/>
              </a:rPr>
              <a:t>Total Revenues</a:t>
            </a:r>
          </a:p>
        </p:txBody>
      </p:sp>
      <p:graphicFrame>
        <p:nvGraphicFramePr>
          <p:cNvPr id="10" name="Chart 9"/>
          <p:cNvGraphicFramePr>
            <a:graphicFrameLocks/>
          </p:cNvGraphicFramePr>
          <p:nvPr>
            <p:extLst>
              <p:ext uri="{D42A27DB-BD31-4B8C-83A1-F6EECF244321}">
                <p14:modId xmlns:p14="http://schemas.microsoft.com/office/powerpoint/2010/main" val="2224142669"/>
              </p:ext>
            </p:extLst>
          </p:nvPr>
        </p:nvGraphicFramePr>
        <p:xfrm>
          <a:off x="69447" y="4795937"/>
          <a:ext cx="6614382" cy="19314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51019078"/>
              </p:ext>
            </p:extLst>
          </p:nvPr>
        </p:nvGraphicFramePr>
        <p:xfrm>
          <a:off x="211138" y="1703388"/>
          <a:ext cx="6832600" cy="2474912"/>
        </p:xfrm>
        <a:graphic>
          <a:graphicData uri="http://schemas.openxmlformats.org/presentationml/2006/ole">
            <mc:AlternateContent xmlns:mc="http://schemas.openxmlformats.org/markup-compatibility/2006">
              <mc:Choice xmlns:v="urn:schemas-microsoft-com:vml" Requires="v">
                <p:oleObj spid="_x0000_s7208" name="Worksheet" r:id="rId6" imgW="8877379" imgH="4000500" progId="Excel.Sheet.8">
                  <p:embed/>
                </p:oleObj>
              </mc:Choice>
              <mc:Fallback>
                <p:oleObj name="Worksheet" r:id="rId6" imgW="8877379" imgH="4000500" progId="Excel.Sheet.8">
                  <p:embed/>
                  <p:pic>
                    <p:nvPicPr>
                      <p:cNvPr id="0" name=""/>
                      <p:cNvPicPr/>
                      <p:nvPr/>
                    </p:nvPicPr>
                    <p:blipFill>
                      <a:blip r:embed="rId7"/>
                      <a:stretch>
                        <a:fillRect/>
                      </a:stretch>
                    </p:blipFill>
                    <p:spPr>
                      <a:xfrm>
                        <a:off x="211138" y="1703388"/>
                        <a:ext cx="6832600" cy="2474912"/>
                      </a:xfrm>
                      <a:prstGeom prst="rect">
                        <a:avLst/>
                      </a:prstGeom>
                    </p:spPr>
                  </p:pic>
                </p:oleObj>
              </mc:Fallback>
            </mc:AlternateContent>
          </a:graphicData>
        </a:graphic>
      </p:graphicFrame>
    </p:spTree>
    <p:extLst>
      <p:ext uri="{BB962C8B-B14F-4D97-AF65-F5344CB8AC3E}">
        <p14:creationId xmlns:p14="http://schemas.microsoft.com/office/powerpoint/2010/main" val="154205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B10D09F1-DF3A-4824-AB59-70680D47FB10}" type="slidenum">
              <a:rPr lang="en-US" altLang="en-US" sz="1200" smtClean="0">
                <a:solidFill>
                  <a:srgbClr val="898989"/>
                </a:solidFill>
              </a:rPr>
              <a:pPr/>
              <a:t>8</a:t>
            </a:fld>
            <a:endParaRPr lang="en-US" altLang="en-US" sz="1200" smtClean="0">
              <a:solidFill>
                <a:srgbClr val="898989"/>
              </a:solidFill>
            </a:endParaRPr>
          </a:p>
        </p:txBody>
      </p:sp>
      <p:sp>
        <p:nvSpPr>
          <p:cNvPr id="7" name="Title 6"/>
          <p:cNvSpPr>
            <a:spLocks noGrp="1"/>
          </p:cNvSpPr>
          <p:nvPr>
            <p:ph type="title"/>
          </p:nvPr>
        </p:nvSpPr>
        <p:spPr>
          <a:xfrm>
            <a:off x="457200" y="587828"/>
            <a:ext cx="7457440" cy="947068"/>
          </a:xfrm>
        </p:spPr>
        <p:txBody>
          <a:bodyPr>
            <a:normAutofit/>
          </a:bodyPr>
          <a:lstStyle/>
          <a:p>
            <a:pPr>
              <a:defRPr/>
            </a:pPr>
            <a:r>
              <a:rPr lang="en-US" b="1" dirty="0"/>
              <a:t>General Fund Financials</a:t>
            </a:r>
            <a:r>
              <a:rPr lang="en-US" b="1" dirty="0" smtClean="0"/>
              <a:t>: </a:t>
            </a:r>
            <a:br>
              <a:rPr lang="en-US" b="1" dirty="0" smtClean="0"/>
            </a:br>
            <a:r>
              <a:rPr lang="en-US" sz="2500" b="1" dirty="0" smtClean="0"/>
              <a:t>Trending </a:t>
            </a:r>
            <a:r>
              <a:rPr lang="en-US" sz="2500" b="1" dirty="0"/>
              <a:t>Expenditures</a:t>
            </a:r>
          </a:p>
        </p:txBody>
      </p:sp>
      <p:sp>
        <p:nvSpPr>
          <p:cNvPr id="9" name="TextBox 6"/>
          <p:cNvSpPr txBox="1">
            <a:spLocks noChangeArrowheads="1"/>
          </p:cNvSpPr>
          <p:nvPr/>
        </p:nvSpPr>
        <p:spPr bwMode="auto">
          <a:xfrm>
            <a:off x="7010400" y="1614041"/>
            <a:ext cx="20574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v"/>
              <a:defRPr/>
            </a:pPr>
            <a:r>
              <a:rPr lang="en-US" altLang="en-US" sz="1400" dirty="0">
                <a:latin typeface="Franklin Gothic Book" panose="020B0503020102020204" pitchFamily="34" charset="0"/>
                <a:cs typeface="Arial" charset="0"/>
              </a:rPr>
              <a:t>Overall expense growth of 19% since 2012</a:t>
            </a:r>
          </a:p>
          <a:p>
            <a:pPr marL="0" indent="0" eaLnBrk="1" hangingPunct="1">
              <a:spcBef>
                <a:spcPct val="0"/>
              </a:spcBef>
              <a:buNone/>
              <a:defRPr/>
            </a:pPr>
            <a:endParaRPr lang="en-US" altLang="en-US" sz="1400" dirty="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400" dirty="0">
                <a:latin typeface="Franklin Gothic Book" panose="020B0503020102020204" pitchFamily="34" charset="0"/>
                <a:cs typeface="Arial" charset="0"/>
              </a:rPr>
              <a:t>About 50% of the increase was for General Government activity and roughly 43% of the increase was due to  Public Safety expenditures</a:t>
            </a:r>
          </a:p>
          <a:p>
            <a:pPr marL="0" indent="0" eaLnBrk="1" hangingPunct="1">
              <a:spcBef>
                <a:spcPct val="0"/>
              </a:spcBef>
              <a:buNone/>
              <a:defRPr/>
            </a:pPr>
            <a:endParaRPr lang="en-US" altLang="en-US" sz="1400" dirty="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400" dirty="0">
                <a:latin typeface="Franklin Gothic Book" panose="020B0503020102020204" pitchFamily="34" charset="0"/>
                <a:cs typeface="Arial" charset="0"/>
              </a:rPr>
              <a:t>General Government expenditures increased mainly due to some long term capital expenditures incurred in 2016</a:t>
            </a:r>
          </a:p>
          <a:p>
            <a:pPr marL="0" indent="0" eaLnBrk="1" hangingPunct="1">
              <a:spcBef>
                <a:spcPct val="0"/>
              </a:spcBef>
              <a:buNone/>
              <a:defRPr/>
            </a:pPr>
            <a:endParaRPr lang="en-US" altLang="en-US" sz="1400" dirty="0">
              <a:latin typeface="Franklin Gothic Book" panose="020B0503020102020204" pitchFamily="34" charset="0"/>
              <a:cs typeface="Arial" charset="0"/>
            </a:endParaRPr>
          </a:p>
          <a:p>
            <a:pPr eaLnBrk="1" hangingPunct="1">
              <a:spcBef>
                <a:spcPct val="0"/>
              </a:spcBef>
              <a:buFont typeface="Wingdings" pitchFamily="2" charset="2"/>
              <a:buChar char="v"/>
              <a:defRPr/>
            </a:pPr>
            <a:r>
              <a:rPr lang="en-US" altLang="en-US" sz="1400" dirty="0">
                <a:latin typeface="Franklin Gothic Book" panose="020B0503020102020204" pitchFamily="34" charset="0"/>
                <a:cs typeface="Arial" charset="0"/>
              </a:rPr>
              <a:t>Debt Service payments have declined by over 50%</a:t>
            </a:r>
          </a:p>
          <a:p>
            <a:pPr eaLnBrk="1" hangingPunct="1">
              <a:spcBef>
                <a:spcPct val="0"/>
              </a:spcBef>
              <a:buFont typeface="Wingdings" pitchFamily="2" charset="2"/>
              <a:buChar char="v"/>
              <a:defRPr/>
            </a:pPr>
            <a:endParaRPr lang="en-US" altLang="en-US" sz="1500" dirty="0" smtClean="0">
              <a:cs typeface="Arial" charset="0"/>
            </a:endParaRPr>
          </a:p>
        </p:txBody>
      </p:sp>
      <p:sp>
        <p:nvSpPr>
          <p:cNvPr id="18438" name="TextBox 7"/>
          <p:cNvSpPr txBox="1">
            <a:spLocks noChangeArrowheads="1"/>
          </p:cNvSpPr>
          <p:nvPr/>
        </p:nvSpPr>
        <p:spPr bwMode="auto">
          <a:xfrm>
            <a:off x="228601" y="3678866"/>
            <a:ext cx="6781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900" dirty="0">
                <a:solidFill>
                  <a:srgbClr val="000000"/>
                </a:solidFill>
                <a:cs typeface="Arial" charset="0"/>
              </a:rPr>
              <a:t>Notes:</a:t>
            </a:r>
          </a:p>
          <a:p>
            <a:pPr eaLnBrk="1" hangingPunct="1"/>
            <a:r>
              <a:rPr lang="en-US" altLang="en-US" sz="900" dirty="0">
                <a:solidFill>
                  <a:srgbClr val="000000"/>
                </a:solidFill>
                <a:cs typeface="Arial" charset="0"/>
              </a:rPr>
              <a:t>* Other Financing Sources and Uses is not shown and includes Transfers Out to deficit funds; additionally certain debt service payments are reflected as Transfers Out</a:t>
            </a:r>
          </a:p>
        </p:txBody>
      </p:sp>
      <p:pic>
        <p:nvPicPr>
          <p:cNvPr id="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0163" y="4154862"/>
            <a:ext cx="2941637" cy="247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97605" y="4206033"/>
            <a:ext cx="3611562" cy="246759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076296026"/>
              </p:ext>
            </p:extLst>
          </p:nvPr>
        </p:nvGraphicFramePr>
        <p:xfrm>
          <a:off x="108488" y="1601008"/>
          <a:ext cx="6794014" cy="2058691"/>
        </p:xfrm>
        <a:graphic>
          <a:graphicData uri="http://schemas.openxmlformats.org/presentationml/2006/ole">
            <mc:AlternateContent xmlns:mc="http://schemas.openxmlformats.org/markup-compatibility/2006">
              <mc:Choice xmlns:v="urn:schemas-microsoft-com:vml" Requires="v">
                <p:oleObj spid="_x0000_s6183" name="Worksheet" r:id="rId7" imgW="8877379" imgH="2933700" progId="Excel.Sheet.12">
                  <p:embed/>
                </p:oleObj>
              </mc:Choice>
              <mc:Fallback>
                <p:oleObj name="Worksheet" r:id="rId7" imgW="8877379" imgH="2933700" progId="Excel.Sheet.12">
                  <p:embed/>
                  <p:pic>
                    <p:nvPicPr>
                      <p:cNvPr id="0" name=""/>
                      <p:cNvPicPr/>
                      <p:nvPr/>
                    </p:nvPicPr>
                    <p:blipFill>
                      <a:blip r:embed="rId8"/>
                      <a:stretch>
                        <a:fillRect/>
                      </a:stretch>
                    </p:blipFill>
                    <p:spPr>
                      <a:xfrm>
                        <a:off x="108488" y="1601008"/>
                        <a:ext cx="6794014" cy="2058691"/>
                      </a:xfrm>
                      <a:prstGeom prst="rect">
                        <a:avLst/>
                      </a:prstGeom>
                    </p:spPr>
                  </p:pic>
                </p:oleObj>
              </mc:Fallback>
            </mc:AlternateContent>
          </a:graphicData>
        </a:graphic>
      </p:graphicFrame>
    </p:spTree>
    <p:extLst>
      <p:ext uri="{BB962C8B-B14F-4D97-AF65-F5344CB8AC3E}">
        <p14:creationId xmlns:p14="http://schemas.microsoft.com/office/powerpoint/2010/main" val="3608738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45C31806-6AD8-4044-98C2-4BC620733F73}" type="slidenum">
              <a:rPr lang="en-US" altLang="en-US" sz="1200" smtClean="0">
                <a:solidFill>
                  <a:srgbClr val="898989"/>
                </a:solidFill>
              </a:rPr>
              <a:pPr/>
              <a:t>9</a:t>
            </a:fld>
            <a:endParaRPr lang="en-US" altLang="en-US" sz="1200" smtClean="0">
              <a:solidFill>
                <a:srgbClr val="898989"/>
              </a:solidFill>
            </a:endParaRPr>
          </a:p>
        </p:txBody>
      </p:sp>
      <p:sp>
        <p:nvSpPr>
          <p:cNvPr id="7" name="Title 6"/>
          <p:cNvSpPr>
            <a:spLocks noGrp="1"/>
          </p:cNvSpPr>
          <p:nvPr>
            <p:ph type="title"/>
          </p:nvPr>
        </p:nvSpPr>
        <p:spPr>
          <a:xfrm>
            <a:off x="609600" y="566056"/>
            <a:ext cx="7239000" cy="979725"/>
          </a:xfrm>
        </p:spPr>
        <p:txBody>
          <a:bodyPr/>
          <a:lstStyle/>
          <a:p>
            <a:pPr>
              <a:defRPr/>
            </a:pPr>
            <a:r>
              <a:rPr lang="en-US" b="1" dirty="0"/>
              <a:t>Fund Balance and Deficit Funds</a:t>
            </a:r>
          </a:p>
        </p:txBody>
      </p:sp>
      <p:sp>
        <p:nvSpPr>
          <p:cNvPr id="18437" name="Rectangle 8"/>
          <p:cNvSpPr>
            <a:spLocks noChangeArrowheads="1"/>
          </p:cNvSpPr>
          <p:nvPr/>
        </p:nvSpPr>
        <p:spPr bwMode="auto">
          <a:xfrm>
            <a:off x="412934" y="6233082"/>
            <a:ext cx="7820025" cy="307777"/>
          </a:xfrm>
          <a:prstGeom prst="rect">
            <a:avLst/>
          </a:prstGeom>
          <a:solidFill>
            <a:srgbClr val="1F497D"/>
          </a:solidFill>
          <a:ln w="19050">
            <a:solidFill>
              <a:schemeClr val="tx1"/>
            </a:solidFill>
            <a:miter lim="800000"/>
            <a:headEnd/>
            <a:tailEnd/>
          </a:ln>
        </p:spPr>
        <p:txBody>
          <a:bodyPr wrap="square">
            <a:spAutoFit/>
          </a:bodyPr>
          <a:lstStyle/>
          <a:p>
            <a:pPr algn="ctr">
              <a:defRPr/>
            </a:pPr>
            <a:r>
              <a:rPr lang="en-US" altLang="en-US" sz="1400" b="1" dirty="0">
                <a:solidFill>
                  <a:srgbClr val="FFFFFF"/>
                </a:solidFill>
              </a:rPr>
              <a:t>Operating surpluses have enabled a </a:t>
            </a:r>
            <a:r>
              <a:rPr lang="en-US" altLang="en-US" sz="1400" b="1" dirty="0" smtClean="0">
                <a:solidFill>
                  <a:srgbClr val="FFFFFF"/>
                </a:solidFill>
              </a:rPr>
              <a:t>53% </a:t>
            </a:r>
            <a:r>
              <a:rPr lang="en-US" altLang="en-US" sz="1400" b="1" dirty="0">
                <a:solidFill>
                  <a:srgbClr val="FFFFFF"/>
                </a:solidFill>
              </a:rPr>
              <a:t>reduction in fund deficits and restored fund </a:t>
            </a:r>
            <a:r>
              <a:rPr lang="en-US" altLang="en-US" sz="1400" b="1" dirty="0" smtClean="0">
                <a:solidFill>
                  <a:srgbClr val="FFFFFF"/>
                </a:solidFill>
              </a:rPr>
              <a:t>balance</a:t>
            </a:r>
            <a:endParaRPr lang="en-US" altLang="en-US" sz="1400" b="1" dirty="0">
              <a:solidFill>
                <a:srgbClr val="FFFFFF"/>
              </a:solidFill>
            </a:endParaRPr>
          </a:p>
        </p:txBody>
      </p:sp>
      <p:graphicFrame>
        <p:nvGraphicFramePr>
          <p:cNvPr id="13" name="Chart 12"/>
          <p:cNvGraphicFramePr>
            <a:graphicFrameLocks/>
          </p:cNvGraphicFramePr>
          <p:nvPr>
            <p:extLst>
              <p:ext uri="{D42A27DB-BD31-4B8C-83A1-F6EECF244321}">
                <p14:modId xmlns:p14="http://schemas.microsoft.com/office/powerpoint/2010/main" val="602694983"/>
              </p:ext>
            </p:extLst>
          </p:nvPr>
        </p:nvGraphicFramePr>
        <p:xfrm>
          <a:off x="241654" y="1792398"/>
          <a:ext cx="8135429" cy="423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318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16537</TotalTime>
  <Words>2347</Words>
  <Application>Microsoft Office PowerPoint</Application>
  <PresentationFormat>On-screen Show (4:3)</PresentationFormat>
  <Paragraphs>365</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Worksheet</vt:lpstr>
      <vt:lpstr>PowerPoint Presentation</vt:lpstr>
      <vt:lpstr>City Revenues</vt:lpstr>
      <vt:lpstr>Government-wide Changes in Net Position</vt:lpstr>
      <vt:lpstr>Government-Wide Statement of Net Position</vt:lpstr>
      <vt:lpstr>Financial Highlights by Fund</vt:lpstr>
      <vt:lpstr>General Fund Financials:  Balance Sheet</vt:lpstr>
      <vt:lpstr>General Fund Financials:  Trending Revenues</vt:lpstr>
      <vt:lpstr>General Fund Financials:  Trending Expenditures</vt:lpstr>
      <vt:lpstr>Fund Balance and Deficit Funds</vt:lpstr>
      <vt:lpstr>FY16 General Fund Balance</vt:lpstr>
      <vt:lpstr>Pensions and other post employment benefits</vt:lpstr>
      <vt:lpstr>Fy 2016 results</vt:lpstr>
    </vt:vector>
  </TitlesOfParts>
  <Company>wwd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mc</dc:creator>
  <cp:lastModifiedBy>Manuel, Thelinjoris</cp:lastModifiedBy>
  <cp:revision>581</cp:revision>
  <cp:lastPrinted>2017-02-28T18:25:06Z</cp:lastPrinted>
  <dcterms:created xsi:type="dcterms:W3CDTF">2016-02-13T15:24:12Z</dcterms:created>
  <dcterms:modified xsi:type="dcterms:W3CDTF">2017-03-14T20:34:37Z</dcterms:modified>
</cp:coreProperties>
</file>