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charts/chart19.xml" ContentType="application/vnd.openxmlformats-officedocument.drawingml.chart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1" r:id="rId4"/>
    <p:sldId id="259" r:id="rId5"/>
    <p:sldId id="280" r:id="rId6"/>
    <p:sldId id="281" r:id="rId7"/>
    <p:sldId id="332" r:id="rId8"/>
    <p:sldId id="283" r:id="rId9"/>
    <p:sldId id="314" r:id="rId10"/>
    <p:sldId id="313" r:id="rId11"/>
    <p:sldId id="330" r:id="rId12"/>
    <p:sldId id="286" r:id="rId13"/>
    <p:sldId id="287" r:id="rId14"/>
    <p:sldId id="290" r:id="rId15"/>
    <p:sldId id="291" r:id="rId16"/>
    <p:sldId id="294" r:id="rId17"/>
    <p:sldId id="295" r:id="rId18"/>
    <p:sldId id="296" r:id="rId19"/>
    <p:sldId id="297" r:id="rId20"/>
    <p:sldId id="298" r:id="rId21"/>
    <p:sldId id="308" r:id="rId22"/>
    <p:sldId id="300" r:id="rId23"/>
    <p:sldId id="324" r:id="rId24"/>
    <p:sldId id="325" r:id="rId25"/>
    <p:sldId id="326" r:id="rId26"/>
    <p:sldId id="327" r:id="rId27"/>
    <p:sldId id="328" r:id="rId28"/>
    <p:sldId id="329" r:id="rId29"/>
    <p:sldId id="323" r:id="rId30"/>
  </p:sldIdLst>
  <p:sldSz cx="9144000" cy="6858000" type="screen4x3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086"/>
    <a:srgbClr val="05139D"/>
    <a:srgbClr val="1B069C"/>
    <a:srgbClr val="1C4486"/>
    <a:srgbClr val="64A6F1"/>
    <a:srgbClr val="3B68A3"/>
    <a:srgbClr val="EBCB7E"/>
    <a:srgbClr val="5FA28C"/>
    <a:srgbClr val="3C76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4" autoAdjust="0"/>
    <p:restoredTop sz="92374" autoAdjust="0"/>
  </p:normalViewPr>
  <p:slideViewPr>
    <p:cSldViewPr snapToGrid="0" snapToObjects="1">
      <p:cViewPr>
        <p:scale>
          <a:sx n="80" d="100"/>
          <a:sy n="80" d="100"/>
        </p:scale>
        <p:origin x="-2514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5\finance\TREASURY%20SERVICES%20GROUP\Debt%20Management\Shared%20Files\Quarterly%20Reporting\FY16%203rd%20QTR\FY16%203rd%20Qtr%20Report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10265383493702E-2"/>
          <c:y val="3.3217993079584798E-2"/>
          <c:w val="0.83529345290172097"/>
          <c:h val="0.91047271340217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966444797725253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9916111994313491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66444797725401E-3"/>
                  <c:y val="8.56380531496871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FY15 Actual</c:v>
                </c:pt>
                <c:pt idx="1">
                  <c:v>FY16 Actual </c:v>
                </c:pt>
                <c:pt idx="2">
                  <c:v>FY17 Actual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348338</c:v>
                </c:pt>
                <c:pt idx="1">
                  <c:v>366888</c:v>
                </c:pt>
                <c:pt idx="2">
                  <c:v>419353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949667196588389E-3"/>
                  <c:y val="7.1302925404510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949667196588094E-3"/>
                  <c:y val="7.1302925404510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/>
                      <a:t>$</a:t>
                    </a:r>
                    <a:r>
                      <a:rPr lang="en-US" smtClean="0"/>
                      <a:t>329,376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FY15 Actual</c:v>
                </c:pt>
                <c:pt idx="1">
                  <c:v>FY16 Actual </c:v>
                </c:pt>
                <c:pt idx="2">
                  <c:v>FY17 Actual</c:v>
                </c:pt>
              </c:strCache>
            </c:strRef>
          </c:cat>
          <c:val>
            <c:numRef>
              <c:f>Sheet1!$C$2:$C$4</c:f>
              <c:numCache>
                <c:formatCode>_(* #,##0_);_(* \(#,##0\);_(* "-"??_);_(@_)</c:formatCode>
                <c:ptCount val="3"/>
                <c:pt idx="0">
                  <c:v>273045</c:v>
                </c:pt>
                <c:pt idx="1">
                  <c:v>327276</c:v>
                </c:pt>
                <c:pt idx="2">
                  <c:v>329375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6387200"/>
        <c:axId val="196388736"/>
      </c:barChart>
      <c:catAx>
        <c:axId val="1963872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6388736"/>
        <c:crosses val="autoZero"/>
        <c:auto val="1"/>
        <c:lblAlgn val="ctr"/>
        <c:lblOffset val="100"/>
        <c:noMultiLvlLbl val="0"/>
      </c:catAx>
      <c:valAx>
        <c:axId val="196388736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en-US"/>
          </a:p>
        </c:txPr>
        <c:crossAx val="196387200"/>
        <c:crosses val="autoZero"/>
        <c:crossBetween val="between"/>
      </c:valAx>
      <c:spPr>
        <a:ln w="12700">
          <a:prstDash val="sysDot"/>
        </a:ln>
      </c:spPr>
    </c:plotArea>
    <c:legend>
      <c:legendPos val="r"/>
      <c:layout>
        <c:manualLayout>
          <c:xMode val="edge"/>
          <c:yMode val="edge"/>
          <c:x val="0.89224551941193797"/>
          <c:y val="0.47929556053509997"/>
          <c:w val="9.4967902668971593E-2"/>
          <c:h val="7.5813185518224996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2F90D5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numFmt formatCode="&quot;$&quot;#,##0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503715</c:v>
                </c:pt>
                <c:pt idx="1">
                  <c:v>503715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80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sz="1400" dirty="0" smtClean="0"/>
                      <a:t>$503,293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sz="1400" dirty="0" smtClean="0"/>
                      <a:t>$408,048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503293</c:v>
                </c:pt>
                <c:pt idx="1">
                  <c:v>408048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89308288"/>
        <c:axId val="189310080"/>
      </c:barChart>
      <c:catAx>
        <c:axId val="18930828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chemeClr val="tx2">
                    <a:lumMod val="75000"/>
                  </a:schemeClr>
                </a:solidFill>
                <a:latin typeface="+mj-lt"/>
              </a:defRPr>
            </a:pPr>
            <a:endParaRPr lang="en-US"/>
          </a:p>
        </c:txPr>
        <c:crossAx val="189310080"/>
        <c:crosses val="autoZero"/>
        <c:auto val="1"/>
        <c:lblAlgn val="ctr"/>
        <c:lblOffset val="100"/>
        <c:noMultiLvlLbl val="0"/>
      </c:catAx>
      <c:valAx>
        <c:axId val="189310080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893082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62112374842003E-2"/>
          <c:y val="3.5986159169550197E-2"/>
          <c:w val="0.76153932147370496"/>
          <c:h val="0.8744549491867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545,355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545,355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545355</c:v>
                </c:pt>
                <c:pt idx="1">
                  <c:v>545355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567,551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 $</a:t>
                    </a:r>
                    <a:r>
                      <a:rPr lang="en-US" dirty="0" smtClean="0"/>
                      <a:t>479,473 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567551</c:v>
                </c:pt>
                <c:pt idx="1">
                  <c:v>479473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88035840"/>
        <c:axId val="188037376"/>
      </c:barChart>
      <c:catAx>
        <c:axId val="1880358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88037376"/>
        <c:crosses val="autoZero"/>
        <c:auto val="1"/>
        <c:lblAlgn val="ctr"/>
        <c:lblOffset val="100"/>
        <c:noMultiLvlLbl val="0"/>
      </c:catAx>
      <c:valAx>
        <c:axId val="188037376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88035840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83683272459918401"/>
          <c:y val="0.44679137945127101"/>
          <c:w val="0.16316727540081599"/>
          <c:h val="0.106417023131624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86423287998098E-2"/>
          <c:y val="0.26070421966485002"/>
          <c:w val="0.82916666666666705"/>
          <c:h val="0.658129183070865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September 30, 2016 (Dollars in Thousands)</c:v>
                </c:pt>
              </c:strCache>
            </c:strRef>
          </c:tx>
          <c:spPr>
            <a:ln>
              <a:noFill/>
            </a:ln>
            <a:effectLst>
              <a:outerShdw blurRad="50800" dist="50800" dir="2760000" algn="ctr" rotWithShape="0">
                <a:srgbClr val="000000">
                  <a:alpha val="87000"/>
                </a:srgb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rgbClr val="CC363A"/>
                  </a:gs>
                  <a:gs pos="100000">
                    <a:srgbClr val="620000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50800" dir="2760000" algn="ctr" rotWithShape="0">
                  <a:srgbClr val="000000">
                    <a:alpha val="87000"/>
                  </a:srgb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3975" dist="50800" dir="2760000" sx="85000" sy="85000" algn="tl" rotWithShape="0">
                  <a:srgbClr val="000000">
                    <a:alpha val="48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 algn="ctr" rtl="0">
                      <a:defRPr lang="en-US" sz="1600" b="0" i="0" u="none" strike="noStrike" kern="1200" cap="all" baseline="0" dirty="0">
                        <a:solidFill>
                          <a:srgbClr val="003274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cap="all" baseline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rPr>
                      <a:t>Watershed R&amp;E  </a:t>
                    </a:r>
                    <a:endParaRPr lang="en-US" sz="1600" b="0" i="0" u="none" strike="noStrike" kern="1200" cap="all" baseline="0" dirty="0" smtClean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600" b="0" i="0" u="none" strike="noStrike" kern="1200" cap="all" baseline="0" dirty="0">
                        <a:solidFill>
                          <a:srgbClr val="003274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cap="all" baseline="0" dirty="0" smtClean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rPr>
                      <a:t>$764,832 </a:t>
                    </a:r>
                    <a:endParaRPr lang="en-US" sz="1200" b="1" i="0" u="none" strike="noStrike" kern="1200" baseline="0" dirty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1"/>
              <c:layout>
                <c:manualLayout>
                  <c:x val="1.1884821213110566E-2"/>
                  <c:y val="5.1810544606547278E-2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600" b="0" cap="all" baseline="0">
                        <a:solidFill>
                          <a:srgbClr val="003274"/>
                        </a:solidFill>
                        <a:latin typeface="+mj-lt"/>
                      </a:defRPr>
                    </a:pP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Building Permit</a:t>
                    </a:r>
                    <a:b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</a:b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 </a:t>
                    </a:r>
                    <a:r>
                      <a:rPr lang="en-US" sz="1600" b="0" i="0" cap="all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R&amp;E  </a:t>
                    </a:r>
                    <a:endParaRPr lang="en-US" sz="1600" b="0" i="0" cap="all" baseline="0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+mj-lt"/>
                    </a:endParaRPr>
                  </a:p>
                  <a:p>
                    <a:pPr>
                      <a:defRPr sz="1600" b="0" cap="all" baseline="0">
                        <a:solidFill>
                          <a:srgbClr val="003274"/>
                        </a:solidFill>
                        <a:latin typeface="+mj-lt"/>
                      </a:defRPr>
                    </a:pPr>
                    <a:r>
                      <a:rPr lang="en-US" sz="1600" b="0" i="0" cap="all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$52,371 </a:t>
                    </a:r>
                    <a:endParaRPr lang="en-US" sz="1200" b="1" i="0" baseline="0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2"/>
              <c:layout>
                <c:manualLayout>
                  <c:x val="-0.14563538202585999"/>
                  <c:y val="-0.11083655179216401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Aviation</a:t>
                    </a:r>
                    <a:b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</a:br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 </a:t>
                    </a:r>
                    <a:r>
                      <a:rPr lang="en-US" sz="1600" b="0" i="0" cap="all" baseline="0" dirty="0">
                        <a:solidFill>
                          <a:schemeClr val="bg1"/>
                        </a:solidFill>
                        <a:latin typeface="+mj-lt"/>
                      </a:rPr>
                      <a:t>R&amp;E   </a:t>
                    </a:r>
                    <a:endParaRPr lang="en-US" sz="1600" b="0" i="0" cap="all" baseline="0" dirty="0" smtClean="0">
                      <a:solidFill>
                        <a:schemeClr val="bg1"/>
                      </a:solidFill>
                      <a:latin typeface="+mj-lt"/>
                    </a:endParaRPr>
                  </a:p>
                  <a:p>
                    <a:r>
                      <a:rPr lang="en-US" sz="1600" b="0" i="0" cap="all" baseline="0" dirty="0" smtClean="0">
                        <a:solidFill>
                          <a:schemeClr val="bg1"/>
                        </a:solidFill>
                        <a:latin typeface="+mj-lt"/>
                      </a:rPr>
                      <a:t>$755,599 </a:t>
                    </a:r>
                    <a:endParaRPr lang="en-US" sz="1200" b="1" i="0" baseline="0" dirty="0">
                      <a:solidFill>
                        <a:schemeClr val="bg1"/>
                      </a:solidFill>
                      <a:latin typeface="+mj-lt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txPr>
              <a:bodyPr/>
              <a:lstStyle/>
              <a:p>
                <a:pPr>
                  <a:defRPr sz="1600" b="0" cap="all" baseline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0"/>
          </c:dLbls>
          <c:cat>
            <c:strRef>
              <c:f>Sheet1!$A$2:$A$4</c:f>
              <c:strCache>
                <c:ptCount val="3"/>
                <c:pt idx="0">
                  <c:v>Watershed R&amp;E</c:v>
                </c:pt>
                <c:pt idx="2">
                  <c:v>Aviation R&amp;E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_(&quot;$&quot;* #,##0_);_(&quot;$&quot;* \(#,##0\);_(&quot;$&quot;* &quot;-&quot;??_);_(@_)">
                  <c:v>764832</c:v>
                </c:pt>
                <c:pt idx="2" formatCode="_(&quot;$&quot;* #,##0_);_(&quot;$&quot;* \(#,##0\);_(&quot;$&quot;* &quot;-&quot;??_);_(@_)">
                  <c:v>755599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0"/>
      </c:pieChart>
      <c:spPr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725846047535E-2"/>
          <c:y val="0.19342752174727501"/>
          <c:w val="0.37942217817460999"/>
          <c:h val="0.806572478252725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 in Cash Pool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003274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CC363A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2"/>
            <c:bubble3D val="0"/>
            <c:spPr>
              <a:gradFill flip="none" rotWithShape="1">
                <a:gsLst>
                  <a:gs pos="1000">
                    <a:srgbClr val="DC6314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tx2"/>
                  </a:gs>
                  <a:gs pos="100000">
                    <a:schemeClr val="tx1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5FA28C"/>
                  </a:gs>
                  <a:gs pos="100000">
                    <a:srgbClr val="3C765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</c:dPt>
          <c:dPt>
            <c:idx val="7"/>
            <c:bubble3D val="0"/>
            <c:spPr>
              <a:gradFill flip="none" rotWithShape="1">
                <a:gsLst>
                  <a:gs pos="1000">
                    <a:srgbClr val="FFFF00"/>
                  </a:gs>
                  <a:gs pos="79000">
                    <a:srgbClr val="EBCB7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8"/>
            <c:bubble3D val="0"/>
            <c:spPr>
              <a:solidFill>
                <a:schemeClr val="tx1"/>
              </a:solidFill>
            </c:spPr>
          </c:dPt>
          <c:dPt>
            <c:idx val="9"/>
            <c:bubble3D val="0"/>
            <c:spPr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Lbls>
            <c:dLbl>
              <c:idx val="0"/>
              <c:layout>
                <c:manualLayout>
                  <c:x val="-0.11681171996357598"/>
                  <c:y val="0.1285249931724070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$746,898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654507472280248E-2"/>
                  <c:y val="-0.1528688646288027"/>
                </c:manualLayout>
              </c:layout>
              <c:numFmt formatCode="&quot;$&quot;#,##0_);[Red]\(&quot;$&quot;#,##0\)" sourceLinked="0"/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993625796775407E-2"/>
                  <c:y val="8.739862645141242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$298,517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427982216508651E-2"/>
                  <c:y val="7.79696474285382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$82,015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147838663024265E-2"/>
                  <c:y val="-3.60996690551740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&quot;$&quot;#,##0_);[Red]\(&quot;$&quot;#,##0\)" sourceLinked="0"/>
            <c:txPr>
              <a:bodyPr/>
              <a:lstStyle/>
              <a:p>
                <a:pPr>
                  <a:defRPr sz="1400" b="1" i="0" baseline="0">
                    <a:solidFill>
                      <a:srgbClr val="003274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Sheet1!$A$2:$A$9</c:f>
              <c:strCache>
                <c:ptCount val="8"/>
                <c:pt idx="0">
                  <c:v>Airport R&amp;E</c:v>
                </c:pt>
                <c:pt idx="1">
                  <c:v>Water &amp; Wastewater R&amp;E</c:v>
                </c:pt>
                <c:pt idx="2">
                  <c:v>General Fund</c:v>
                </c:pt>
                <c:pt idx="3">
                  <c:v>Airport Revenue</c:v>
                </c:pt>
                <c:pt idx="4">
                  <c:v>Water &amp; Wastewater Revenue</c:v>
                </c:pt>
                <c:pt idx="5">
                  <c:v>Trust</c:v>
                </c:pt>
                <c:pt idx="6">
                  <c:v>Agency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746898</c:v>
                </c:pt>
                <c:pt idx="1">
                  <c:v>719807</c:v>
                </c:pt>
                <c:pt idx="2" formatCode="#,##0_);[Red]\(#,##0\)">
                  <c:v>298517</c:v>
                </c:pt>
                <c:pt idx="3">
                  <c:v>82015</c:v>
                </c:pt>
                <c:pt idx="4">
                  <c:v>45332</c:v>
                </c:pt>
                <c:pt idx="5">
                  <c:v>30046</c:v>
                </c:pt>
                <c:pt idx="6">
                  <c:v>22449</c:v>
                </c:pt>
                <c:pt idx="7">
                  <c:v>29039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22427018051315"/>
          <c:y val="0.217569979168"/>
          <c:w val="0.36202239005838499"/>
          <c:h val="0.69860976406431896"/>
        </c:manualLayout>
      </c:layout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 in Cash Pool</c:v>
                </c:pt>
              </c:strCache>
            </c:strRef>
          </c:tx>
          <c:spPr>
            <a:gradFill flip="none" rotWithShape="1">
              <a:gsLst>
                <a:gs pos="0">
                  <a:srgbClr val="A50000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4"/>
              <c:layout>
                <c:manualLayout>
                  <c:x val="-2.9990629699319098E-3"/>
                  <c:y val="-1.8450364482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&quot;$&quot;#,##0_);[Red]\(&quot;$&quot;#,##0\)" sourceLinked="0"/>
            <c:txPr>
              <a:bodyPr/>
              <a:lstStyle/>
              <a:p>
                <a:pPr>
                  <a:defRPr sz="1200" b="1" i="0">
                    <a:solidFill>
                      <a:srgbClr val="80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Parks Facilities Revenue Fund</c:v>
                </c:pt>
                <c:pt idx="1">
                  <c:v>Parks Facilities R&amp;E Fund</c:v>
                </c:pt>
                <c:pt idx="2">
                  <c:v>Underground Atlanta</c:v>
                </c:pt>
                <c:pt idx="3">
                  <c:v>Civic Center Revenue</c:v>
                </c:pt>
                <c:pt idx="4">
                  <c:v>Fleet Services</c:v>
                </c:pt>
                <c:pt idx="5">
                  <c:v>E911</c:v>
                </c:pt>
                <c:pt idx="6">
                  <c:v>Capital Asset</c:v>
                </c:pt>
                <c:pt idx="7">
                  <c:v>Solid Waste R&amp;E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-259</c:v>
                </c:pt>
                <c:pt idx="1">
                  <c:v>-113</c:v>
                </c:pt>
                <c:pt idx="2">
                  <c:v>-13073</c:v>
                </c:pt>
                <c:pt idx="3">
                  <c:v>-4492</c:v>
                </c:pt>
                <c:pt idx="4">
                  <c:v>-23642</c:v>
                </c:pt>
                <c:pt idx="5">
                  <c:v>-3505</c:v>
                </c:pt>
                <c:pt idx="6">
                  <c:v>-7380</c:v>
                </c:pt>
                <c:pt idx="7">
                  <c:v>-6727</c:v>
                </c:pt>
                <c:pt idx="8">
                  <c:v>-3444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8828672"/>
        <c:axId val="188834560"/>
      </c:barChart>
      <c:catAx>
        <c:axId val="188828672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 rot="0" vert="horz"/>
          <a:lstStyle/>
          <a:p>
            <a:pPr>
              <a:defRPr sz="900" b="1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88834560"/>
        <c:crosses val="autoZero"/>
        <c:auto val="1"/>
        <c:lblAlgn val="ctr"/>
        <c:lblOffset val="100"/>
        <c:noMultiLvlLbl val="0"/>
      </c:catAx>
      <c:valAx>
        <c:axId val="188834560"/>
        <c:scaling>
          <c:orientation val="minMax"/>
          <c:max val="50000"/>
          <c:min val="-5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&quot;$&quot;#,##0_);[Red]\(&quot;$&quot;#,##0\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8882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FY16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42399</c:v>
                </c:pt>
                <c:pt idx="1">
                  <c:v>-25424</c:v>
                </c:pt>
                <c:pt idx="2">
                  <c:v>-163</c:v>
                </c:pt>
                <c:pt idx="3">
                  <c:v>16812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134266</c:v>
                </c:pt>
                <c:pt idx="1">
                  <c:v>-30367</c:v>
                </c:pt>
                <c:pt idx="2">
                  <c:v>-4116</c:v>
                </c:pt>
                <c:pt idx="3">
                  <c:v>99783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615296"/>
        <c:axId val="188641664"/>
      </c:barChart>
      <c:catAx>
        <c:axId val="188615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88641664"/>
        <c:crosses val="autoZero"/>
        <c:auto val="1"/>
        <c:lblAlgn val="ctr"/>
        <c:lblOffset val="100"/>
        <c:noMultiLvlLbl val="0"/>
      </c:catAx>
      <c:valAx>
        <c:axId val="188641664"/>
        <c:scaling>
          <c:orientation val="minMax"/>
          <c:max val="14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88615296"/>
        <c:crosses val="autoZero"/>
        <c:crossBetween val="between"/>
      </c:valAx>
      <c:dTable>
        <c:showHorzBorder val="0"/>
        <c:showVertBorder val="0"/>
        <c:showOutline val="0"/>
        <c:showKeys val="1"/>
        <c:spPr>
          <a:ln>
            <a:noFill/>
          </a:ln>
        </c:spPr>
        <c:txPr>
          <a:bodyPr/>
          <a:lstStyle/>
          <a:p>
            <a:pPr rtl="0">
              <a:defRPr sz="1400" b="1" i="0" cap="all">
                <a:solidFill>
                  <a:srgbClr val="003274"/>
                </a:solidFill>
                <a:latin typeface="Calibri" panose="020F0502020204030204" pitchFamily="34" charset="0"/>
              </a:defRPr>
            </a:pPr>
            <a:endParaRPr lang="en-US"/>
          </a:p>
        </c:txPr>
      </c:dTable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1C4486"/>
                  </a:gs>
                  <a:gs pos="100000">
                    <a:schemeClr val="tx2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/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A5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</c:dPt>
          <c:dLbls>
            <c:dLbl>
              <c:idx val="0"/>
              <c:layout>
                <c:manualLayout>
                  <c:x val="-3.062569661283999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latin typeface="+mj-lt"/>
                      </a:rPr>
                      <a:t>$350,285</a:t>
                    </a:r>
                  </a:p>
                  <a:p>
                    <a:r>
                      <a:rPr lang="en-US" sz="1600" b="0" dirty="0" smtClean="0">
                        <a:latin typeface="+mj-lt"/>
                      </a:rPr>
                      <a:t>5</a:t>
                    </a:r>
                    <a:r>
                      <a:rPr lang="en-US" sz="1600" b="0" dirty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1"/>
              <c:layout>
                <c:manualLayout>
                  <c:x val="5.60257130225945E-2"/>
                  <c:y val="-4.373690130838910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latin typeface="+mj-lt"/>
                      </a:rPr>
                      <a:t>$275,911</a:t>
                    </a:r>
                  </a:p>
                  <a:p>
                    <a:r>
                      <a:rPr lang="en-US" sz="1600" b="0" dirty="0" smtClean="0">
                        <a:latin typeface="+mj-lt"/>
                      </a:rPr>
                      <a:t>4</a:t>
                    </a:r>
                    <a:r>
                      <a:rPr lang="en-US" sz="1600" b="0" dirty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2"/>
              <c:layout>
                <c:manualLayout>
                  <c:x val="7.0364637628818486E-3"/>
                  <c:y val="4.617611565309117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latin typeface="+mj-lt"/>
                      </a:rPr>
                      <a:t>$502,335</a:t>
                    </a:r>
                  </a:p>
                  <a:p>
                    <a:r>
                      <a:rPr lang="en-US" sz="1600" b="0" dirty="0" smtClean="0">
                        <a:latin typeface="+mj-lt"/>
                      </a:rPr>
                      <a:t> </a:t>
                    </a:r>
                    <a:r>
                      <a:rPr lang="en-US" sz="1600" b="0" dirty="0">
                        <a:latin typeface="+mj-lt"/>
                      </a:rPr>
                      <a:t>7</a:t>
                    </a:r>
                    <a:r>
                      <a:rPr lang="en-US" sz="1600" b="0" dirty="0" smtClean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3"/>
              <c:layout>
                <c:manualLayout>
                  <c:x val="-0.178252293205617"/>
                  <c:y val="-0.18015481115708001"/>
                </c:manualLayout>
              </c:layout>
              <c:tx>
                <c:rich>
                  <a:bodyPr/>
                  <a:lstStyle/>
                  <a:p>
                    <a:pPr>
                      <a:defRPr sz="16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dirty="0" smtClean="0">
                        <a:latin typeface="+mj-lt"/>
                      </a:rPr>
                      <a:t>$3,002,125</a:t>
                    </a:r>
                  </a:p>
                  <a:p>
                    <a:pPr>
                      <a:defRPr sz="16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dirty="0" smtClean="0">
                        <a:latin typeface="+mj-lt"/>
                      </a:rPr>
                      <a:t>43</a:t>
                    </a:r>
                    <a:r>
                      <a:rPr lang="en-US" sz="1600" b="0" dirty="0">
                        <a:latin typeface="+mj-lt"/>
                      </a:rPr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dLbl>
              <c:idx val="4"/>
              <c:layout>
                <c:manualLayout>
                  <c:x val="0.13141819820058567"/>
                  <c:y val="5.1085110266997712E-2"/>
                </c:manualLayout>
              </c:layout>
              <c:tx>
                <c:rich>
                  <a:bodyPr/>
                  <a:lstStyle/>
                  <a:p>
                    <a:pPr>
                      <a:defRPr sz="16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dirty="0" smtClean="0">
                        <a:latin typeface="+mj-lt"/>
                      </a:rPr>
                      <a:t>$2,931,179</a:t>
                    </a:r>
                  </a:p>
                  <a:p>
                    <a:pPr>
                      <a:defRPr sz="1600" b="0" i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dirty="0" smtClean="0">
                        <a:latin typeface="+mj-lt"/>
                      </a:rPr>
                      <a:t> </a:t>
                    </a:r>
                    <a:r>
                      <a:rPr lang="en-US" sz="1600" b="0" dirty="0">
                        <a:latin typeface="+mj-lt"/>
                      </a:rPr>
                      <a:t>42%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</c:dLbl>
            <c:txPr>
              <a:bodyPr/>
              <a:lstStyle/>
              <a:p>
                <a:pPr>
                  <a:defRPr sz="1600" b="0" i="0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'Total Debt Outstanding FY16'!$B$5:$F$5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'Total Debt Outstanding FY16'!$B$6:$F$6</c:f>
              <c:numCache>
                <c:formatCode>0.0%</c:formatCode>
                <c:ptCount val="5"/>
                <c:pt idx="0">
                  <c:v>354380</c:v>
                </c:pt>
                <c:pt idx="1">
                  <c:v>307432</c:v>
                </c:pt>
                <c:pt idx="2">
                  <c:v>441410</c:v>
                </c:pt>
                <c:pt idx="3">
                  <c:v>3002125</c:v>
                </c:pt>
                <c:pt idx="4">
                  <c:v>2978555.8325200002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28169318024299"/>
          <c:y val="6.9017806597704706E-2"/>
          <c:w val="0.69379437974974001"/>
          <c:h val="0.8674577064005609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084899041085193E-2"/>
          <c:y val="0.147202714489819"/>
          <c:w val="0.60310454510017897"/>
          <c:h val="0.80617909088351203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gradFill flip="none" rotWithShape="1">
                <a:gsLst>
                  <a:gs pos="3000">
                    <a:srgbClr val="1C4486"/>
                  </a:gs>
                  <a:gs pos="100000">
                    <a:srgbClr val="2F5897">
                      <a:lumMod val="50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63891F">
                      <a:lumMod val="20000"/>
                      <a:lumOff val="80000"/>
                    </a:srgbClr>
                  </a:gs>
                  <a:gs pos="100000">
                    <a:srgbClr val="63891F">
                      <a:lumMod val="75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-0.20408201450066266"/>
                  <c:y val="-0.231488415376967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US Agencies  $</a:t>
                    </a:r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1,692,332,252  73%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3169096437202724E-3"/>
                  <c:y val="-0.1853264567925293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US </a:t>
                    </a:r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Treasuries  </a:t>
                    </a:r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$279,281,106  12%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Munis  </a:t>
                    </a:r>
                    <a:r>
                      <a:rPr lang="en-US" sz="1400" b="1" i="0" baseline="0" dirty="0" smtClean="0">
                        <a:solidFill>
                          <a:schemeClr val="bg1"/>
                        </a:solidFill>
                      </a:rPr>
                      <a:t>$303,820,178  13%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3346534653465342E-2"/>
                  <c:y val="1.8528727343211828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GF-1  </a:t>
                    </a:r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$25,338,275   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4"/>
              <c:layout>
                <c:manualLayout>
                  <c:x val="0.1053250175411241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CD's  </a:t>
                    </a:r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$14,000,000  </a:t>
                    </a:r>
                    <a:r>
                      <a:rPr lang="en-US" sz="1400" b="1" i="0" baseline="0" dirty="0" smtClean="0">
                        <a:solidFill>
                          <a:schemeClr val="tx1"/>
                        </a:solidFill>
                      </a:rPr>
                      <a:t> 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Cash  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$302,954,400</a:t>
                    </a:r>
                  </a:p>
                  <a:p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12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 i="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(2)'!$B$7:$B$11</c:f>
              <c:numCache>
                <c:formatCode>_("$"* #,##0_);_("$"* \(#,##0\);_("$"* "-"??_);_(@_)</c:formatCode>
                <c:ptCount val="5"/>
                <c:pt idx="0">
                  <c:v>1652447295</c:v>
                </c:pt>
                <c:pt idx="1">
                  <c:v>151328868</c:v>
                </c:pt>
                <c:pt idx="2">
                  <c:v>347800257</c:v>
                </c:pt>
                <c:pt idx="3">
                  <c:v>53294325</c:v>
                </c:pt>
                <c:pt idx="4">
                  <c:v>14000000</c:v>
                </c:pt>
              </c:numCache>
            </c:numRef>
          </c:val>
        </c:ser>
        <c:ser>
          <c:idx val="1"/>
          <c:order val="1"/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(2)'!$D$7:$D$11</c:f>
              <c:numCache>
                <c:formatCode>0.0%</c:formatCode>
                <c:ptCount val="5"/>
                <c:pt idx="0">
                  <c:v>0.74472444991382314</c:v>
                </c:pt>
                <c:pt idx="1">
                  <c:v>6.8200848715953485E-2</c:v>
                </c:pt>
                <c:pt idx="2">
                  <c:v>0.15674651521893854</c:v>
                </c:pt>
                <c:pt idx="3">
                  <c:v>2.4018670361981811E-2</c:v>
                </c:pt>
                <c:pt idx="4">
                  <c:v>6.3095157893029953E-3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842749110634148E-2"/>
          <c:y val="0.10984955975413391"/>
          <c:w val="0.96415725088936588"/>
          <c:h val="0.80007785940386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 v. Q APFC-CP bar'!$A$4</c:f>
              <c:strCache>
                <c:ptCount val="1"/>
                <c:pt idx="0">
                  <c:v>APFC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Lbls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'Q v. Q APFC-CP bar'!$B$3:$F$3</c:f>
              <c:strCache>
                <c:ptCount val="5"/>
                <c:pt idx="0">
                  <c:v>Dec 2015</c:v>
                </c:pt>
                <c:pt idx="1">
                  <c:v>March 2016</c:v>
                </c:pt>
                <c:pt idx="2">
                  <c:v>June 2016</c:v>
                </c:pt>
                <c:pt idx="3">
                  <c:v>Sept 2016</c:v>
                </c:pt>
                <c:pt idx="4">
                  <c:v>Dec 2016</c:v>
                </c:pt>
              </c:strCache>
            </c:strRef>
          </c:cat>
          <c:val>
            <c:numRef>
              <c:f>'Q v. Q APFC-CP bar'!$B$4:$F$4</c:f>
              <c:numCache>
                <c:formatCode>0.00%</c:formatCode>
                <c:ptCount val="5"/>
                <c:pt idx="0">
                  <c:v>1.0699999999999999E-2</c:v>
                </c:pt>
                <c:pt idx="1">
                  <c:v>9.2999999999999992E-3</c:v>
                </c:pt>
                <c:pt idx="2">
                  <c:v>1.0699999999999999E-2</c:v>
                </c:pt>
                <c:pt idx="3">
                  <c:v>9.5999999999999992E-3</c:v>
                </c:pt>
                <c:pt idx="4">
                  <c:v>1.1599999999999999E-2</c:v>
                </c:pt>
              </c:numCache>
            </c:numRef>
          </c:val>
        </c:ser>
        <c:ser>
          <c:idx val="1"/>
          <c:order val="1"/>
          <c:tx>
            <c:strRef>
              <c:f>'Q v. Q APFC-CP bar'!$A$5</c:f>
              <c:strCache>
                <c:ptCount val="1"/>
                <c:pt idx="0">
                  <c:v>Cash Pool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99000">
                  <a:srgbClr val="620000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'Q v. Q APFC-CP bar'!$B$3:$F$3</c:f>
              <c:strCache>
                <c:ptCount val="5"/>
                <c:pt idx="0">
                  <c:v>Dec 2015</c:v>
                </c:pt>
                <c:pt idx="1">
                  <c:v>March 2016</c:v>
                </c:pt>
                <c:pt idx="2">
                  <c:v>June 2016</c:v>
                </c:pt>
                <c:pt idx="3">
                  <c:v>Sept 2016</c:v>
                </c:pt>
                <c:pt idx="4">
                  <c:v>Dec 2016</c:v>
                </c:pt>
              </c:strCache>
            </c:strRef>
          </c:cat>
          <c:val>
            <c:numRef>
              <c:f>'Q v. Q APFC-CP bar'!$B$5:$F$5</c:f>
              <c:numCache>
                <c:formatCode>0.00%</c:formatCode>
                <c:ptCount val="5"/>
                <c:pt idx="0">
                  <c:v>1.0800000000000001E-2</c:v>
                </c:pt>
                <c:pt idx="1">
                  <c:v>1.06E-2</c:v>
                </c:pt>
                <c:pt idx="2">
                  <c:v>9.9000000000000008E-3</c:v>
                </c:pt>
                <c:pt idx="3">
                  <c:v>1.32E-2</c:v>
                </c:pt>
                <c:pt idx="4">
                  <c:v>1.3899999999999999E-2</c:v>
                </c:pt>
              </c:numCache>
            </c:numRef>
          </c:val>
        </c:ser>
        <c:ser>
          <c:idx val="2"/>
          <c:order val="2"/>
          <c:spPr>
            <a:ln>
              <a:noFill/>
            </a:ln>
          </c:spPr>
          <c:invertIfNegative val="0"/>
          <c:dLbls>
            <c:dLbl>
              <c:idx val="4"/>
              <c:layout>
                <c:manualLayout>
                  <c:x val="4.6665039592556461E-3"/>
                  <c:y val="-1.6164944562484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'Q v. Q APFC-CP bar'!$B$3:$F$3</c:f>
              <c:strCache>
                <c:ptCount val="5"/>
                <c:pt idx="0">
                  <c:v>Dec 2015</c:v>
                </c:pt>
                <c:pt idx="1">
                  <c:v>March 2016</c:v>
                </c:pt>
                <c:pt idx="2">
                  <c:v>June 2016</c:v>
                </c:pt>
                <c:pt idx="3">
                  <c:v>Sept 2016</c:v>
                </c:pt>
                <c:pt idx="4">
                  <c:v>Dec 2016</c:v>
                </c:pt>
              </c:strCache>
            </c:strRef>
          </c:cat>
          <c:val>
            <c:numRef>
              <c:f>'Q v. Q APFC-CP bar'!$B$6:$F$6</c:f>
              <c:numCache>
                <c:formatCode>0.00%</c:formatCode>
                <c:ptCount val="5"/>
                <c:pt idx="0">
                  <c:v>1.0500000000000001E-2</c:v>
                </c:pt>
                <c:pt idx="1">
                  <c:v>7.1999999999999998E-3</c:v>
                </c:pt>
                <c:pt idx="2">
                  <c:v>5.7999999999999996E-3</c:v>
                </c:pt>
                <c:pt idx="3">
                  <c:v>7.6E-3</c:v>
                </c:pt>
                <c:pt idx="4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88254080"/>
        <c:axId val="188255616"/>
      </c:barChart>
      <c:catAx>
        <c:axId val="18825408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 i="0" cap="all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88255616"/>
        <c:crosses val="autoZero"/>
        <c:auto val="1"/>
        <c:lblAlgn val="ctr"/>
        <c:lblOffset val="100"/>
        <c:noMultiLvlLbl val="0"/>
      </c:catAx>
      <c:valAx>
        <c:axId val="188255616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0%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88254080"/>
        <c:crosses val="autoZero"/>
        <c:crossBetween val="between"/>
      </c:valAx>
    </c:plotArea>
    <c:legend>
      <c:legendPos val="t"/>
      <c:legendEntry>
        <c:idx val="2"/>
        <c:txPr>
          <a:bodyPr/>
          <a:lstStyle/>
          <a:p>
            <a:pPr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630412</c:v>
                </c:pt>
                <c:pt idx="1">
                  <c:v>630412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37431674251728E-3"/>
                  <c:y val="3.54356535771117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$684,011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871559633027525E-3"/>
                  <c:y val="5.61603029482154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$637,186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684011</c:v>
                </c:pt>
                <c:pt idx="1">
                  <c:v>637186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6215936"/>
        <c:axId val="196217472"/>
      </c:barChart>
      <c:catAx>
        <c:axId val="19621593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6217472"/>
        <c:crosses val="autoZero"/>
        <c:auto val="1"/>
        <c:lblAlgn val="ctr"/>
        <c:lblOffset val="100"/>
        <c:noMultiLvlLbl val="0"/>
      </c:catAx>
      <c:valAx>
        <c:axId val="196217472"/>
        <c:scaling>
          <c:orientation val="minMax"/>
          <c:max val="650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6215936"/>
        <c:crosses val="autoZero"/>
        <c:crossBetween val="between"/>
      </c:valAx>
      <c:spPr>
        <a:ln w="9525">
          <a:prstDash val="sysDot"/>
        </a:ln>
      </c:spPr>
    </c:plotArea>
    <c:legend>
      <c:legendPos val="r"/>
      <c:layout>
        <c:manualLayout>
          <c:xMode val="edge"/>
          <c:yMode val="edge"/>
          <c:x val="0.82210539622914103"/>
          <c:y val="0.48454067043424798"/>
          <c:w val="0.165662187868718"/>
          <c:h val="7.23679578737116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158194</c:v>
                </c:pt>
                <c:pt idx="1">
                  <c:v>7805</c:v>
                </c:pt>
                <c:pt idx="2">
                  <c:v>4072</c:v>
                </c:pt>
                <c:pt idx="3">
                  <c:v>8166</c:v>
                </c:pt>
                <c:pt idx="4">
                  <c:v>2283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167938</c:v>
                </c:pt>
                <c:pt idx="1">
                  <c:v>8176</c:v>
                </c:pt>
                <c:pt idx="2">
                  <c:v>4671</c:v>
                </c:pt>
                <c:pt idx="3">
                  <c:v>8299</c:v>
                </c:pt>
                <c:pt idx="4">
                  <c:v>2147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0522880"/>
        <c:axId val="190524416"/>
      </c:barChart>
      <c:catAx>
        <c:axId val="19052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0524416"/>
        <c:crosses val="autoZero"/>
        <c:auto val="1"/>
        <c:lblAlgn val="ctr"/>
        <c:lblOffset val="100"/>
        <c:noMultiLvlLbl val="0"/>
      </c:catAx>
      <c:valAx>
        <c:axId val="190524416"/>
        <c:scaling>
          <c:orientation val="minMax"/>
          <c:max val="260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0522880"/>
        <c:crossesAt val="1"/>
        <c:crossBetween val="between"/>
        <c:majorUnit val="40000"/>
      </c:valAx>
    </c:plotArea>
    <c:legend>
      <c:legendPos val="b"/>
      <c:layout>
        <c:manualLayout>
          <c:xMode val="edge"/>
          <c:yMode val="edge"/>
          <c:x val="0.52762265947858034"/>
          <c:y val="0.33312446467044587"/>
          <c:w val="0.23380937399023827"/>
          <c:h val="3.6266562166027708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87875170860366E-2"/>
          <c:y val="2.5194760076254923E-3"/>
          <c:w val="0.77228904160089196"/>
          <c:h val="0.64807024842248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2196297992201901E-2"/>
                  <c:y val="2.4252619962335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2592978025688305E-3"/>
                  <c:y val="7.8915775947134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975308641975301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0617283950617E-2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432201547591E-2"/>
                  <c:y val="5.2610517298089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070298371468001E-2"/>
                  <c:y val="7.8915775947134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Interfund Charges</c:v>
                </c:pt>
                <c:pt idx="3">
                  <c:v>Other Costs</c:v>
                </c:pt>
                <c:pt idx="4">
                  <c:v>Debt Service</c:v>
                </c:pt>
                <c:pt idx="5">
                  <c:v>Conversion/Summary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4641</c:v>
                </c:pt>
                <c:pt idx="1">
                  <c:v>21283</c:v>
                </c:pt>
                <c:pt idx="2">
                  <c:v>1824</c:v>
                </c:pt>
                <c:pt idx="3">
                  <c:v>45822</c:v>
                </c:pt>
                <c:pt idx="4">
                  <c:v>15364</c:v>
                </c:pt>
                <c:pt idx="5">
                  <c:v>9101</c:v>
                </c:pt>
                <c:pt idx="6">
                  <c:v>8685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7.1931066061690901E-3"/>
                  <c:y val="8.9319816434862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586012478782E-2"/>
                  <c:y val="1.052210345961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38443814617171E-17"/>
                  <c:y val="4.175700900508819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8641975308642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391044029031823E-3"/>
                  <c:y val="-1.7202066006973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8355187389864E-2"/>
                  <c:y val="8.9319816434862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Interfund Charges</c:v>
                </c:pt>
                <c:pt idx="3">
                  <c:v>Other Costs</c:v>
                </c:pt>
                <c:pt idx="4">
                  <c:v>Debt Service</c:v>
                </c:pt>
                <c:pt idx="5">
                  <c:v>Conversion/Summary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3278</c:v>
                </c:pt>
                <c:pt idx="1">
                  <c:v>19860</c:v>
                </c:pt>
                <c:pt idx="2">
                  <c:v>-12</c:v>
                </c:pt>
                <c:pt idx="3">
                  <c:v>45843</c:v>
                </c:pt>
                <c:pt idx="4">
                  <c:v>19159</c:v>
                </c:pt>
                <c:pt idx="5">
                  <c:v>1200</c:v>
                </c:pt>
                <c:pt idx="6">
                  <c:v>5346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0637952"/>
        <c:axId val="190639488"/>
      </c:barChart>
      <c:catAx>
        <c:axId val="190637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 baseline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0639488"/>
        <c:crosses val="autoZero"/>
        <c:auto val="1"/>
        <c:lblAlgn val="ctr"/>
        <c:lblOffset val="100"/>
        <c:noMultiLvlLbl val="0"/>
      </c:catAx>
      <c:valAx>
        <c:axId val="190639488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06379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8121594825096743E-2"/>
          <c:y val="0.12033145676652465"/>
          <c:w val="0.152552993196335"/>
          <c:h val="7.93089049307239E-2"/>
        </c:manualLayout>
      </c:layout>
      <c:overlay val="0"/>
      <c:txPr>
        <a:bodyPr/>
        <a:lstStyle/>
        <a:p>
          <a:pPr>
            <a:defRPr sz="1000" b="0" i="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495551932079901E-2"/>
          <c:y val="3.2342850672607899E-2"/>
          <c:w val="0.79248620401284098"/>
          <c:h val="0.89031640162572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38888888888889E-2"/>
                  <c:y val="1.3013421756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88888888888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80246913580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23647</c:v>
                </c:pt>
                <c:pt idx="1">
                  <c:v>1980</c:v>
                </c:pt>
                <c:pt idx="2">
                  <c:v>7693</c:v>
                </c:pt>
                <c:pt idx="3">
                  <c:v>93</c:v>
                </c:pt>
                <c:pt idx="4">
                  <c:v>48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6975308641975301E-2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728395061728903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62962962962963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24957</c:v>
                </c:pt>
                <c:pt idx="1">
                  <c:v>2237</c:v>
                </c:pt>
                <c:pt idx="2">
                  <c:v>8454</c:v>
                </c:pt>
                <c:pt idx="3">
                  <c:v>115</c:v>
                </c:pt>
                <c:pt idx="4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0473728"/>
        <c:axId val="190475264"/>
      </c:barChart>
      <c:catAx>
        <c:axId val="1904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0475264"/>
        <c:crosses val="autoZero"/>
        <c:auto val="1"/>
        <c:lblAlgn val="ctr"/>
        <c:lblOffset val="100"/>
        <c:noMultiLvlLbl val="0"/>
      </c:catAx>
      <c:valAx>
        <c:axId val="190475264"/>
        <c:scaling>
          <c:orientation val="minMax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047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39816767361401"/>
          <c:y val="0.59453921201426296"/>
          <c:w val="0.16201925655212901"/>
          <c:h val="7.851867561703469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22223</c:v>
                </c:pt>
                <c:pt idx="1">
                  <c:v>3750</c:v>
                </c:pt>
                <c:pt idx="2">
                  <c:v>5400</c:v>
                </c:pt>
                <c:pt idx="3">
                  <c:v>50</c:v>
                </c:pt>
                <c:pt idx="4">
                  <c:v>1906</c:v>
                </c:pt>
                <c:pt idx="5">
                  <c:v>1140</c:v>
                </c:pt>
                <c:pt idx="6">
                  <c:v>717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22213</c:v>
                </c:pt>
                <c:pt idx="1">
                  <c:v>5151</c:v>
                </c:pt>
                <c:pt idx="2">
                  <c:v>6034</c:v>
                </c:pt>
                <c:pt idx="3">
                  <c:v>215</c:v>
                </c:pt>
                <c:pt idx="4">
                  <c:v>2163</c:v>
                </c:pt>
                <c:pt idx="5">
                  <c:v>0</c:v>
                </c:pt>
                <c:pt idx="6">
                  <c:v>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0401152"/>
        <c:axId val="190431616"/>
      </c:barChart>
      <c:catAx>
        <c:axId val="19040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0431616"/>
        <c:crosses val="autoZero"/>
        <c:auto val="1"/>
        <c:lblAlgn val="ctr"/>
        <c:lblOffset val="100"/>
        <c:noMultiLvlLbl val="0"/>
      </c:catAx>
      <c:valAx>
        <c:axId val="190431616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0401152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0.557860209025413"/>
          <c:y val="0.33312446467044599"/>
          <c:w val="0.19252866732644799"/>
          <c:h val="6.269132650052580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81906770292997E-2"/>
          <c:y val="4.3574263812240999E-2"/>
          <c:w val="0.71239740820734299"/>
          <c:h val="0.629198943920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7691917379588099E-2"/>
                  <c:y val="9.4525273073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13693</c:v>
                </c:pt>
                <c:pt idx="1">
                  <c:v>8950</c:v>
                </c:pt>
                <c:pt idx="2">
                  <c:v>11512</c:v>
                </c:pt>
                <c:pt idx="3">
                  <c:v>175</c:v>
                </c:pt>
                <c:pt idx="4">
                  <c:v>1801</c:v>
                </c:pt>
                <c:pt idx="5">
                  <c:v>5</c:v>
                </c:pt>
                <c:pt idx="6">
                  <c:v>1451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02694968675646E-2"/>
                  <c:y val="1.43417655696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08965833914389E-2"/>
                  <c:y val="3.81599731719806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962857774527642E-3"/>
                  <c:y val="-2.2963949103016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345679012345699E-2"/>
                  <c:y val="-1.49110401754729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32098765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14194</c:v>
                </c:pt>
                <c:pt idx="1">
                  <c:v>13550</c:v>
                </c:pt>
                <c:pt idx="2">
                  <c:v>11116</c:v>
                </c:pt>
                <c:pt idx="3">
                  <c:v>877</c:v>
                </c:pt>
                <c:pt idx="4">
                  <c:v>2265</c:v>
                </c:pt>
                <c:pt idx="5">
                  <c:v>5</c:v>
                </c:pt>
                <c:pt idx="6">
                  <c:v>1451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75383296"/>
        <c:axId val="175384832"/>
      </c:barChart>
      <c:catAx>
        <c:axId val="17538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75384832"/>
        <c:crosses val="autoZero"/>
        <c:auto val="1"/>
        <c:lblAlgn val="ctr"/>
        <c:lblOffset val="100"/>
        <c:noMultiLvlLbl val="0"/>
      </c:catAx>
      <c:valAx>
        <c:axId val="175384832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800" b="0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75383296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0.55786024047210092"/>
          <c:y val="0.44680869404205453"/>
          <c:w val="0.19252866732644799"/>
          <c:h val="6.269132650052580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513772811259301E-2"/>
          <c:y val="9.1907864965155198E-2"/>
          <c:w val="0.91575145033600802"/>
          <c:h val="0.84120318580867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2F90D5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1.3832687959325501E-2"/>
                  <c:y val="1.05317329317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8888888888889E-2"/>
                  <c:y val="5.0664977834072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698292803096E-3"/>
                  <c:y val="1.266624445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4609487840928897E-3"/>
                  <c:y val="5.066497783407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802521173700201E-2"/>
                  <c:y val="7.5997466751108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66107</c:v>
                </c:pt>
                <c:pt idx="1">
                  <c:v>1864</c:v>
                </c:pt>
                <c:pt idx="2">
                  <c:v>5516</c:v>
                </c:pt>
                <c:pt idx="3">
                  <c:v>75</c:v>
                </c:pt>
                <c:pt idx="4">
                  <c:v>3522</c:v>
                </c:pt>
                <c:pt idx="5">
                  <c:v>252</c:v>
                </c:pt>
                <c:pt idx="6">
                  <c:v>2922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8293636743418398E-2"/>
                  <c:y val="5.8378421506684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5E-2"/>
                  <c:y val="1.3013421756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8698292803096E-3"/>
                  <c:y val="1.01329955668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8888888888889E-2"/>
                  <c:y val="8.3198276592879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609487840928897E-3"/>
                  <c:y val="7.5997466751108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6035174288450504E-3"/>
                  <c:y val="1.01329955668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</c:v>
                </c:pt>
                <c:pt idx="4">
                  <c:v>Interfund Charges</c:v>
                </c:pt>
                <c:pt idx="5">
                  <c:v>Other Costs</c:v>
                </c:pt>
                <c:pt idx="6">
                  <c:v>Other Financing Uses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67696</c:v>
                </c:pt>
                <c:pt idx="1">
                  <c:v>2100</c:v>
                </c:pt>
                <c:pt idx="2">
                  <c:v>5516</c:v>
                </c:pt>
                <c:pt idx="3">
                  <c:v>75</c:v>
                </c:pt>
                <c:pt idx="4">
                  <c:v>3649</c:v>
                </c:pt>
                <c:pt idx="5">
                  <c:v>252</c:v>
                </c:pt>
                <c:pt idx="6">
                  <c:v>2922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90763008"/>
        <c:axId val="190764544"/>
      </c:barChart>
      <c:catAx>
        <c:axId val="19076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0764544"/>
        <c:crosses val="autoZero"/>
        <c:auto val="1"/>
        <c:lblAlgn val="ctr"/>
        <c:lblOffset val="100"/>
        <c:noMultiLvlLbl val="0"/>
      </c:catAx>
      <c:valAx>
        <c:axId val="190764544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076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07226572933499"/>
          <c:y val="0.62385419213902604"/>
          <c:w val="0.16110429674840199"/>
          <c:h val="6.0119006863272498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18922</c:v>
                </c:pt>
                <c:pt idx="1">
                  <c:v>18922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$</a:t>
                    </a:r>
                    <a:r>
                      <a:rPr lang="en-US" smtClean="0"/>
                      <a:t>16,908 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 $</a:t>
                    </a:r>
                    <a:r>
                      <a:rPr lang="en-US" smtClean="0"/>
                      <a:t>18,402 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??_);_(@_)" sourceLinked="0"/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16909</c:v>
                </c:pt>
                <c:pt idx="1">
                  <c:v>18402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96052096"/>
        <c:axId val="196053632"/>
      </c:barChart>
      <c:catAx>
        <c:axId val="1960520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196053632"/>
        <c:crosses val="autoZero"/>
        <c:auto val="1"/>
        <c:lblAlgn val="ctr"/>
        <c:lblOffset val="100"/>
        <c:noMultiLvlLbl val="0"/>
      </c:catAx>
      <c:valAx>
        <c:axId val="196053632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1960520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0.29396</cdr:x>
      <cdr:y>0.39198</cdr:y>
    </cdr:from>
    <cdr:to>
      <cdr:x>0.40594</cdr:x>
      <cdr:y>0.54603</cdr:y>
    </cdr:to>
    <cdr:grpSp>
      <cdr:nvGrpSpPr>
        <cdr:cNvPr id="2" name="Group 1"/>
        <cdr:cNvGrpSpPr/>
      </cdr:nvGrpSpPr>
      <cdr:grpSpPr>
        <a:xfrm xmlns:a="http://schemas.openxmlformats.org/drawingml/2006/main">
          <a:off x="3457028" y="2364619"/>
          <a:ext cx="1316908" cy="929306"/>
          <a:chOff x="16416661" y="2814257"/>
          <a:chExt cx="11640823" cy="1432077"/>
        </a:xfrm>
      </cdr:grpSpPr>
      <cdr:sp macro="" textlink="">
        <cdr:nvSpPr>
          <cdr:cNvPr id="3" name="Snip Diagonal Corner Rectangle 2"/>
          <cdr:cNvSpPr/>
        </cdr:nvSpPr>
        <cdr:spPr>
          <a:xfrm xmlns:a="http://schemas.openxmlformats.org/drawingml/2006/main">
            <a:off x="16416661" y="2814257"/>
            <a:ext cx="11640823" cy="1432074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4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16703318" y="2814259"/>
            <a:ext cx="10855554" cy="14320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Uniform and equipment expenses</a:t>
            </a:r>
            <a:endParaRPr lang="en-US" sz="1400" b="1" dirty="0">
              <a:solidFill>
                <a:srgbClr val="003274"/>
              </a:solidFill>
              <a:latin typeface="Calibri" panose="020F0502020204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0.29838</cdr:x>
      <cdr:y>0.54175</cdr:y>
    </cdr:from>
    <cdr:to>
      <cdr:x>0.30873</cdr:x>
      <cdr:y>0.60017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H="1">
          <a:off x="3509064" y="3268131"/>
          <a:ext cx="121718" cy="35241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0.08363</cdr:x>
      <cdr:y>0.71879</cdr:y>
    </cdr:from>
    <cdr:to>
      <cdr:x>0.7796</cdr:x>
      <cdr:y>0.87492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68768" y="3922762"/>
          <a:ext cx="7230203" cy="852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0.08556</cdr:x>
      <cdr:y>0.7934</cdr:y>
    </cdr:from>
    <cdr:to>
      <cdr:x>0.78857</cdr:x>
      <cdr:y>0.89731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8837" y="4329985"/>
          <a:ext cx="7303325" cy="567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latin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0.42665</cdr:x>
      <cdr:y>0.548</cdr:y>
    </cdr:from>
    <cdr:to>
      <cdr:x>0.44327</cdr:x>
      <cdr:y>0.63726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4653807" y="2981807"/>
          <a:ext cx="181331" cy="48570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0.18199</cdr:x>
      <cdr:y>0.23554</cdr:y>
    </cdr:from>
    <cdr:to>
      <cdr:x>0.20816</cdr:x>
      <cdr:y>0.25651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1985112" y="1281619"/>
          <a:ext cx="285428" cy="1141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0.19797</cdr:x>
      <cdr:y>0.34698</cdr:y>
    </cdr:from>
    <cdr:to>
      <cdr:x>0.50187</cdr:x>
      <cdr:y>0.46729</cdr:y>
    </cdr:to>
    <cdr:grpSp>
      <cdr:nvGrpSpPr>
        <cdr:cNvPr id="2" name="Group 1"/>
        <cdr:cNvGrpSpPr/>
      </cdr:nvGrpSpPr>
      <cdr:grpSpPr>
        <a:xfrm xmlns:a="http://schemas.openxmlformats.org/drawingml/2006/main">
          <a:off x="2328167" y="2093157"/>
          <a:ext cx="3573925" cy="725769"/>
          <a:chOff x="74233637" y="1828871"/>
          <a:chExt cx="56977966" cy="2206806"/>
        </a:xfrm>
      </cdr:grpSpPr>
      <cdr:sp macro="" textlink="">
        <cdr:nvSpPr>
          <cdr:cNvPr id="3" name="Snip Diagonal Corner Rectangle 2"/>
          <cdr:cNvSpPr/>
        </cdr:nvSpPr>
        <cdr:spPr>
          <a:xfrm xmlns:a="http://schemas.openxmlformats.org/drawingml/2006/main">
            <a:off x="74233637" y="1828871"/>
            <a:ext cx="56977966" cy="2206802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4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75636728" y="1828874"/>
            <a:ext cx="53134335" cy="2206803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Contractual </a:t>
            </a:r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services related to repair and maintenance of equipment and</a:t>
            </a:r>
          </a:p>
          <a:p xmlns:a="http://schemas.openxmlformats.org/drawingml/2006/main">
            <a:pPr algn="ctr"/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facilities</a:t>
            </a:r>
            <a:endParaRPr lang="en-US" sz="1400" b="1" dirty="0">
              <a:solidFill>
                <a:srgbClr val="003274"/>
              </a:solidFill>
              <a:latin typeface="Calibri" panose="020F0502020204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</cdr:x>
      <cdr:y>0.09906</cdr:y>
    </cdr:from>
    <cdr:to>
      <cdr:x>0</cdr:x>
      <cdr:y>0.09906</cdr:y>
    </cdr:to>
    <cdr:grpSp>
      <cdr:nvGrpSpPr>
        <cdr:cNvPr id="5" name="Group 4"/>
        <cdr:cNvGrpSpPr/>
      </cdr:nvGrpSpPr>
      <cdr:grpSpPr>
        <a:xfrm xmlns:a="http://schemas.openxmlformats.org/drawingml/2006/main">
          <a:off x="0" y="597579"/>
          <a:ext cx="0" cy="0"/>
          <a:chOff x="0" y="597579"/>
          <a:chExt cx="0" cy="0"/>
        </a:xfrm>
      </cdr:grpSpPr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0" y="0"/>
            <a:ext cx="17286939" cy="7335238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86129" y="829116"/>
            <a:ext cx="8447146" cy="702310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2/14/2017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115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$2MM in unfunded projects include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1.  Perry Blvd Collapse ($1.5MM)</a:t>
            </a:r>
          </a:p>
          <a:p>
            <a:r>
              <a:rPr lang="en-US" baseline="0" dirty="0" smtClean="0"/>
              <a:t>2.  Piedmont Drainage ($900K)</a:t>
            </a:r>
          </a:p>
          <a:p>
            <a:r>
              <a:rPr lang="en-US" baseline="0" dirty="0" smtClean="0"/>
              <a:t>3.  Northside Drive Utility Relocations ($600K)</a:t>
            </a:r>
          </a:p>
          <a:p>
            <a:r>
              <a:rPr lang="en-US" baseline="0" dirty="0" smtClean="0"/>
              <a:t>4.  NCR ROW Improvements ($800K)</a:t>
            </a:r>
          </a:p>
          <a:p>
            <a:r>
              <a:rPr lang="en-US" baseline="0" dirty="0" smtClean="0"/>
              <a:t>5.  West Marietta Blvd Swell enclosure ($300K)</a:t>
            </a:r>
          </a:p>
          <a:p>
            <a:r>
              <a:rPr lang="en-US" baseline="0" dirty="0" smtClean="0"/>
              <a:t>6.  Piedmont Wall collapse &amp; drainage ($2MM)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3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budget due to salary increases</a:t>
            </a:r>
            <a:r>
              <a:rPr lang="en-US" baseline="0" dirty="0" smtClean="0"/>
              <a:t> of $2.3M and overtime of $168K offset by vacant positions.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7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67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43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Water &amp; Wastewater fund </a:t>
            </a:r>
            <a:r>
              <a:rPr lang="en-US" dirty="0" smtClean="0"/>
              <a:t>revenue v</a:t>
            </a:r>
            <a:r>
              <a:rPr lang="en-US" dirty="0">
                <a:latin typeface="+mn-lt"/>
              </a:rPr>
              <a:t>ariance due to Water revenue more than anticipated. Expenditure Variance is due mainly to GEFA loan reserves, fund wide reserves, and bad debt reserves.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0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Enterprise Renewal &amp; Extension Fund 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97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Gaffney will present the Cash Pool and Cash Flow reports.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0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Other:</a:t>
            </a:r>
          </a:p>
          <a:p>
            <a:r>
              <a:rPr lang="en-US" dirty="0">
                <a:latin typeface="+mn-lt"/>
              </a:rPr>
              <a:t>Group Insurance		 10,715 </a:t>
            </a:r>
          </a:p>
          <a:p>
            <a:r>
              <a:rPr lang="en-US" dirty="0">
                <a:latin typeface="+mn-lt"/>
              </a:rPr>
              <a:t>Solid Waste Revenue		 1,646 </a:t>
            </a:r>
          </a:p>
          <a:p>
            <a:r>
              <a:rPr lang="en-US" dirty="0">
                <a:latin typeface="+mn-lt"/>
              </a:rPr>
              <a:t>Capital Finance		 12,564 </a:t>
            </a:r>
          </a:p>
          <a:p>
            <a:r>
              <a:rPr lang="en-US" dirty="0">
                <a:latin typeface="+mn-lt"/>
              </a:rPr>
              <a:t>Solid Waste R&amp;E		 -   </a:t>
            </a:r>
          </a:p>
          <a:p>
            <a:r>
              <a:rPr lang="en-US" dirty="0">
                <a:latin typeface="+mn-lt"/>
              </a:rPr>
              <a:t>Park Improvement	 	6,974 </a:t>
            </a:r>
          </a:p>
          <a:p>
            <a:r>
              <a:rPr lang="en-US" dirty="0">
                <a:latin typeface="+mn-lt"/>
              </a:rPr>
              <a:t>Special Assessment	 	2,663 </a:t>
            </a:r>
          </a:p>
          <a:p>
            <a:r>
              <a:rPr lang="en-US" dirty="0">
                <a:latin typeface="+mn-lt"/>
              </a:rPr>
              <a:t>Building Permits Revenue		 8,947 </a:t>
            </a:r>
          </a:p>
          <a:p>
            <a:r>
              <a:rPr lang="en-US" dirty="0">
                <a:latin typeface="+mn-lt"/>
              </a:rPr>
              <a:t>Hotel/Motel Tax	 	1,133 </a:t>
            </a:r>
          </a:p>
          <a:p>
            <a:r>
              <a:rPr lang="en-US" dirty="0">
                <a:latin typeface="+mn-lt"/>
              </a:rPr>
              <a:t>Civic Center R&amp;E	 	603 </a:t>
            </a:r>
          </a:p>
          <a:p>
            <a:r>
              <a:rPr lang="en-US" dirty="0">
                <a:latin typeface="+mn-lt"/>
              </a:rPr>
              <a:t>Annual Bond		 	346 </a:t>
            </a:r>
          </a:p>
          <a:p>
            <a:r>
              <a:rPr lang="en-US" dirty="0">
                <a:latin typeface="+mn-lt"/>
              </a:rPr>
              <a:t>Perpetual Care		 282 </a:t>
            </a:r>
          </a:p>
          <a:p>
            <a:r>
              <a:rPr lang="en-US" dirty="0">
                <a:latin typeface="+mn-lt"/>
              </a:rPr>
              <a:t>Downtown Parking Project Fund 	177 </a:t>
            </a:r>
          </a:p>
          <a:p>
            <a:r>
              <a:rPr lang="en-US" dirty="0">
                <a:latin typeface="+mn-lt"/>
              </a:rPr>
              <a:t>Rental/Motor Vehicle Tax	 	-  </a:t>
            </a:r>
          </a:p>
          <a:p>
            <a:r>
              <a:rPr lang="en-US" dirty="0">
                <a:latin typeface="+mn-lt"/>
              </a:rPr>
              <a:t>Total 			 46,050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5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0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8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Due to challenges in the Fulton County Assessor’s office, the 2016 tax bills did not go out consistent with last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39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Kwaw will present the Debt and Investment portfolios and bond</a:t>
            </a:r>
            <a:r>
              <a:rPr lang="en-US" baseline="0" dirty="0" smtClean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38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dirty="0" smtClean="0"/>
              <a:t>3Q’16 investment </a:t>
            </a:r>
            <a:r>
              <a:rPr lang="en-US" dirty="0"/>
              <a:t>portfolio value totaled $</a:t>
            </a:r>
            <a:r>
              <a:rPr lang="en-US" dirty="0" smtClean="0"/>
              <a:t>2.511 </a:t>
            </a:r>
            <a:r>
              <a:rPr lang="en-US" dirty="0"/>
              <a:t>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9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sz="1100" dirty="0" smtClean="0"/>
              <a:t>**</a:t>
            </a:r>
            <a:r>
              <a:rPr lang="en-US" sz="1100" dirty="0"/>
              <a:t>These number do not reflect approx. $27.4mm in the Atlantic TAD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41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0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Rating Upgrades</a:t>
            </a:r>
          </a:p>
          <a:p>
            <a:r>
              <a:rPr lang="en-US" dirty="0" smtClean="0"/>
              <a:t>Moody’s GO Ratings outlook upgrade from Aa2 to Aa1</a:t>
            </a:r>
          </a:p>
          <a:p>
            <a:r>
              <a:rPr lang="en-US" dirty="0" smtClean="0"/>
              <a:t>S &amp; P GO ratings upgrade from AA to AA+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88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5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Due to challenges in the Fulton County Assessor’s office, the 2016 tax bills did not go out consistent with last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8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Fund is under budget</a:t>
            </a:r>
            <a:r>
              <a:rPr lang="en-US" baseline="0" dirty="0" smtClean="0"/>
              <a:t> by $3MM: Surplus of $14MM in Nondepartmental and $3MM in City Council offset by overages of $8MM in Police, $2MM in Fire, $2MM in AIM, and $2MM in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4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$8.4MM:</a:t>
            </a:r>
            <a:r>
              <a:rPr lang="en-US" baseline="0" dirty="0" smtClean="0"/>
              <a:t> Due to o</a:t>
            </a:r>
            <a:r>
              <a:rPr lang="en-US" dirty="0" smtClean="0"/>
              <a:t>vertime of</a:t>
            </a:r>
            <a:r>
              <a:rPr lang="en-US" baseline="0" dirty="0" smtClean="0"/>
              <a:t> </a:t>
            </a:r>
            <a:r>
              <a:rPr lang="en-US" dirty="0" smtClean="0"/>
              <a:t>$10.6MM offset by vacant positions</a:t>
            </a:r>
            <a:r>
              <a:rPr lang="en-US" baseline="0" dirty="0" smtClean="0"/>
              <a:t> of $7.5MM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salary increases of $2.3MM, </a:t>
            </a:r>
            <a:r>
              <a:rPr lang="en-US" baseline="0" dirty="0" smtClean="0"/>
              <a:t>1</a:t>
            </a:r>
            <a:r>
              <a:rPr lang="en-US" dirty="0" smtClean="0"/>
              <a:t>5 COPS Grant positions transferred to General Fund</a:t>
            </a:r>
            <a:r>
              <a:rPr lang="en-US" baseline="0" dirty="0" smtClean="0"/>
              <a:t> of </a:t>
            </a:r>
            <a:r>
              <a:rPr lang="en-US" dirty="0" smtClean="0"/>
              <a:t>$900K</a:t>
            </a:r>
            <a:r>
              <a:rPr lang="en-US" baseline="0" dirty="0" smtClean="0"/>
              <a:t> and uniform expenses of $1.3MM.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$8MM</a:t>
            </a:r>
            <a:r>
              <a:rPr lang="en-US" baseline="0" dirty="0" smtClean="0"/>
              <a:t> Reserves offset by $1.8MM Public Safety Equipment, $1.2MM City of Refuge, $550K Honeywell, and $270K Westside.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0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Over</a:t>
            </a:r>
            <a:r>
              <a:rPr lang="en-US" baseline="0" dirty="0" smtClean="0"/>
              <a:t> budget due to Overtime $544K and various funded and unfunded contract services such as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Emergency Replacement of Domestic Water System </a:t>
            </a:r>
            <a:r>
              <a:rPr lang="en-US" sz="1200" kern="1200" dirty="0" smtClean="0">
                <a:solidFill>
                  <a:srgbClr val="C00000"/>
                </a:solidFill>
                <a:effectLst/>
                <a:latin typeface="Franklin Gothic Book"/>
                <a:ea typeface="+mn-ea"/>
                <a:cs typeface="+mn-cs"/>
              </a:rPr>
              <a:t>($274K),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Electrical Repairs ($58K), Elevator Modernization ($65K), Access Control ($33K), Emergency Water Damage Repairs ($13K), Leak Repair at 143 Alabama St ($3K), Reentry Tracking System ($20K), Program Instruction ($30K), Body Worn Camera ($100K), and Promotional testing ($19K).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Pharmaceutical per year – currently averaging $333,600.00. The not to exceed amount of the contract was increased to $350,000.00.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Overage due to:</a:t>
            </a:r>
          </a:p>
          <a:p>
            <a:r>
              <a:rPr lang="en-US" baseline="0" dirty="0" smtClean="0"/>
              <a:t>1.  Extra help due to transition of Camp Best Friends staffing out of Trust Funds – $327,405 over budget </a:t>
            </a:r>
            <a:endParaRPr lang="en-US" dirty="0" smtClean="0"/>
          </a:p>
          <a:p>
            <a:r>
              <a:rPr lang="en-US" dirty="0" smtClean="0"/>
              <a:t>2.  Repair</a:t>
            </a:r>
            <a:r>
              <a:rPr lang="en-US" baseline="0" dirty="0" smtClean="0"/>
              <a:t>/maintenance of equipment and facilities - $445,956 over budget</a:t>
            </a:r>
          </a:p>
          <a:p>
            <a:r>
              <a:rPr lang="en-US" baseline="0" dirty="0" smtClean="0"/>
              <a:t>3.  Water/Sewer - $148K over budget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0" y="-76200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3A2E28-2C93-40D5-B72C-CA2556BD1E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165100"/>
            <a:ext cx="7378700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6088" y="1346200"/>
            <a:ext cx="8229600" cy="457517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51711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65399"/>
            <a:ext cx="9143999" cy="2099733"/>
          </a:xfrm>
        </p:spPr>
        <p:txBody>
          <a:bodyPr>
            <a:normAutofit/>
          </a:bodyPr>
          <a:lstStyle>
            <a:lvl1pPr algn="ctr">
              <a:defRPr sz="3000" spc="58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638" y="457200"/>
            <a:ext cx="742592" cy="72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7156"/>
            <a:ext cx="8229600" cy="411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4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6915619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04799" y="1309812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4799" y="363954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595438" y="512177"/>
            <a:ext cx="0" cy="67129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none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438912" indent="-25603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3075012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63425"/>
            <a:ext cx="9096024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70" dirty="0" smtClean="0">
                <a:solidFill>
                  <a:schemeClr val="bg1"/>
                </a:solidFill>
                <a:cs typeface="Franklin Gothic Book"/>
              </a:rPr>
              <a:t>J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. Anthony Beard, </a:t>
            </a:r>
            <a:r>
              <a:rPr lang="en-US" sz="1600" b="1" cap="all" spc="70" dirty="0" smtClean="0">
                <a:solidFill>
                  <a:schemeClr val="bg1"/>
                </a:solidFill>
                <a:cs typeface="Franklin Gothic Book"/>
              </a:rPr>
              <a:t>CFO   </a:t>
            </a:r>
            <a:r>
              <a:rPr lang="en-US" sz="1600" cap="all" spc="70" dirty="0" smtClean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 smtClean="0">
                <a:solidFill>
                  <a:schemeClr val="bg1"/>
                </a:solidFill>
                <a:cs typeface="Franklin Gothic Book"/>
              </a:rPr>
              <a:t>   John 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Gaffney, Deputy </a:t>
            </a:r>
            <a:r>
              <a:rPr lang="en-US" sz="1600" b="1" cap="all" spc="70" dirty="0" smtClean="0">
                <a:solidFill>
                  <a:schemeClr val="bg1"/>
                </a:solidFill>
                <a:cs typeface="Franklin Gothic Book"/>
              </a:rPr>
              <a:t>CFO </a:t>
            </a:r>
            <a:endParaRPr lang="en-US" sz="1600" b="1" cap="all" spc="70" dirty="0">
              <a:solidFill>
                <a:schemeClr val="bg1"/>
              </a:solidFill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58800" y="5929557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00" y="6424857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800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2240" y="4564941"/>
            <a:ext cx="10788480" cy="199961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200" dirty="0" smtClean="0"/>
              <a:t>City of Atlanta, department of finance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400" dirty="0" smtClean="0"/>
              <a:t>FY17 Second quarter report</a:t>
            </a:r>
            <a:br>
              <a:rPr lang="en-US" sz="3400" dirty="0" smtClean="0"/>
            </a:br>
            <a:r>
              <a:rPr lang="en-US" sz="1600" dirty="0" smtClean="0">
                <a:latin typeface="+mn-lt"/>
              </a:rPr>
              <a:t>February 15, 2017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The Department of Public Works </a:t>
            </a:r>
            <a:r>
              <a:rPr lang="en-US" sz="2000" b="0" i="1" spc="0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39916"/>
              </p:ext>
            </p:extLst>
          </p:nvPr>
        </p:nvGraphicFramePr>
        <p:xfrm>
          <a:off x="0" y="1028701"/>
          <a:ext cx="11760200" cy="603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275487" y="1694476"/>
            <a:ext cx="3823484" cy="1191232"/>
            <a:chOff x="4828237" y="2024867"/>
            <a:chExt cx="3388060" cy="76032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893707" y="2024867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Department of Public Works is </a:t>
              </a:r>
              <a:r>
                <a:rPr lang="en-US" sz="1400" b="1" dirty="0">
                  <a:solidFill>
                    <a:srgbClr val="003274"/>
                  </a:solidFill>
                </a:rPr>
                <a:t>expected to be over budget by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15.62% or $5.9MM, which </a:t>
              </a:r>
              <a:r>
                <a:rPr lang="en-US" sz="1400" b="1" dirty="0">
                  <a:solidFill>
                    <a:srgbClr val="003274"/>
                  </a:solidFill>
                </a:rPr>
                <a:t>is due mainly to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emergency projects.</a:t>
              </a:r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Works Emergency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964022C9-3DAE-4E7C-A45D-03EED93E3081" descr="964022C9-3DAE-4E7C-A45D-03EED93E3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416" y="2222507"/>
            <a:ext cx="1990256" cy="149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E595C89E-C99E-4B53-AC3C-81757FC7C976" descr="E595C89E-C99E-4B53-AC3C-81757FC7C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5766" y="2253770"/>
            <a:ext cx="1990257" cy="143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C7B5205-3215-4A3A-BAD4-5343FC02E9E7" descr="CC7B5205-3215-4A3A-BAD4-5343FC02E9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0426" y="2302934"/>
            <a:ext cx="1990256" cy="13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BB529F1C-EAFF-4ABA-AAC7-C35F70970C91" descr="BB529F1C-EAFF-4ABA-AAC7-C35F70970C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5108" y="2290150"/>
            <a:ext cx="2010751" cy="13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623A150F-E7BD-4A40-9170-4468F8125C4F" descr="623A150F-E7BD-4A40-9170-4468F8125C4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1158" y="2297780"/>
            <a:ext cx="2010753" cy="13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E3ED685D-E6F7-4A2E-8203-3F27247951D9" descr="E3ED685D-E6F7-4A2E-8203-3F27247951D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322" y="4710162"/>
            <a:ext cx="2098445" cy="156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B54AE517-FB71-45D3-BA29-0D4790C044CA" descr="B54AE517-FB71-45D3-BA29-0D4790C044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3850" y="4789617"/>
            <a:ext cx="2098447" cy="14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5270AC5C-B5B3-4B2C-A0DD-A642595024B0" descr="5270AC5C-B5B3-4B2C-A0DD-A642595024B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05" y="4441842"/>
            <a:ext cx="2532904" cy="20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A9E3B95A-CF3F-40B0-8E30-99452AA9CAF5" descr="A9E3B95A-CF3F-40B0-8E30-99452AA9CAF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75" y="4441842"/>
            <a:ext cx="2532904" cy="209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197" y="1460665"/>
            <a:ext cx="441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Piedmont Rd Drainage Emergency Project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98" y="3963982"/>
            <a:ext cx="389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Perry Blvd Drainage Project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416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GENERAL FUND DEPARTMENT HIGHLIGHTS</a:t>
            </a:r>
            <a:br>
              <a:rPr lang="en-US" dirty="0" smtClean="0"/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Department of Fire Services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050723"/>
              </p:ext>
            </p:extLst>
          </p:nvPr>
        </p:nvGraphicFramePr>
        <p:xfrm>
          <a:off x="-469900" y="1028700"/>
          <a:ext cx="93599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151363" y="1840674"/>
            <a:ext cx="4452637" cy="766892"/>
            <a:chOff x="5241595" y="1123541"/>
            <a:chExt cx="3953960" cy="1162050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5241595" y="1123541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5492391" y="1138268"/>
              <a:ext cx="3496770" cy="1132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 algn="ctr"/>
              <a:r>
                <a:rPr lang="en-US" sz="1400" b="1" dirty="0">
                  <a:solidFill>
                    <a:srgbClr val="003274"/>
                  </a:solidFill>
                </a:rPr>
                <a:t>The Department of Fire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Services is </a:t>
              </a:r>
              <a:r>
                <a:rPr lang="en-US" sz="1400" b="1" dirty="0">
                  <a:solidFill>
                    <a:srgbClr val="003274"/>
                  </a:solidFill>
                </a:rPr>
                <a:t>expected to be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over </a:t>
              </a:r>
              <a:r>
                <a:rPr lang="en-US" sz="1400" b="1" dirty="0">
                  <a:solidFill>
                    <a:srgbClr val="003274"/>
                  </a:solidFill>
                </a:rPr>
                <a:t>budget by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2.4% or $2MM due mainly to salary increases and overtime.</a:t>
              </a:r>
              <a:endParaRPr lang="en-US" sz="7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1610079" y="2483808"/>
            <a:ext cx="678222" cy="295018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04022" y="4500748"/>
            <a:ext cx="1572195" cy="951391"/>
            <a:chOff x="4796340" y="2176460"/>
            <a:chExt cx="3953960" cy="1162050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5063066" y="2176460"/>
              <a:ext cx="3496770" cy="1132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 algn="ctr"/>
              <a:r>
                <a:rPr lang="en-US" sz="1400" b="1" dirty="0" smtClean="0">
                  <a:solidFill>
                    <a:srgbClr val="003274"/>
                  </a:solidFill>
                </a:rPr>
                <a:t>Training and travel expenses</a:t>
              </a:r>
              <a:endParaRPr lang="en-US" sz="7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2025403" y="5428024"/>
            <a:ext cx="0" cy="363189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nip Diagonal Corner Rectangle 15"/>
          <p:cNvSpPr/>
          <p:nvPr/>
        </p:nvSpPr>
        <p:spPr>
          <a:xfrm>
            <a:off x="3425845" y="4476633"/>
            <a:ext cx="1953677" cy="951391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516739" y="4474654"/>
            <a:ext cx="1672778" cy="9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ctr"/>
            <a:r>
              <a:rPr lang="en-US" sz="1400" b="1" dirty="0" smtClean="0">
                <a:solidFill>
                  <a:srgbClr val="003274"/>
                </a:solidFill>
              </a:rPr>
              <a:t>Fire </a:t>
            </a:r>
            <a:r>
              <a:rPr lang="en-US" sz="1400" b="1" dirty="0">
                <a:solidFill>
                  <a:srgbClr val="003274"/>
                </a:solidFill>
              </a:rPr>
              <a:t>station, building needs, and EMS medical </a:t>
            </a:r>
            <a:r>
              <a:rPr lang="en-US" sz="1400" b="1" dirty="0" smtClean="0">
                <a:solidFill>
                  <a:srgbClr val="003274"/>
                </a:solidFill>
              </a:rPr>
              <a:t>supplies</a:t>
            </a:r>
            <a:endParaRPr lang="en-US" sz="1400" b="1" dirty="0">
              <a:solidFill>
                <a:srgbClr val="003274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90778" y="5320166"/>
            <a:ext cx="125961" cy="289452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086600" cy="9458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FY17 EMERGENCY TELEPHONE (E911) FUND PROJECTION</a:t>
            </a:r>
            <a:br>
              <a:rPr lang="en-US" dirty="0" smtClean="0"/>
            </a:br>
            <a:r>
              <a:rPr lang="en-US" b="0" cap="all" dirty="0" smtClean="0">
                <a:latin typeface="+mn-lt"/>
              </a:rPr>
              <a:t>(</a:t>
            </a:r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000's) </a:t>
            </a:r>
            <a:endParaRPr lang="en-US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699683"/>
              </p:ext>
            </p:extLst>
          </p:nvPr>
        </p:nvGraphicFramePr>
        <p:xfrm>
          <a:off x="457200" y="1828800"/>
          <a:ext cx="8229600" cy="458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45019" y="1311618"/>
            <a:ext cx="3145612" cy="955354"/>
            <a:chOff x="4828237" y="1987960"/>
            <a:chExt cx="3388060" cy="797236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67368" y="1987960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003274"/>
                  </a:solidFill>
                </a:rPr>
                <a:t>$1.5M deficit related to: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Revenues less than anticipated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8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8500" y="-1054100"/>
            <a:ext cx="10363200" cy="79121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914400"/>
            <a:ext cx="10363200" cy="777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65399"/>
            <a:ext cx="9144000" cy="2099733"/>
          </a:xfrm>
        </p:spPr>
        <p:txBody>
          <a:bodyPr/>
          <a:lstStyle/>
          <a:p>
            <a:r>
              <a:rPr lang="en-US" cap="all" dirty="0" smtClean="0"/>
              <a:t>Proprietary Funds Overview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5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600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FY17 Airport Revenue Fund Projection</a:t>
            </a:r>
            <a:br>
              <a:rPr lang="en-US" cap="all" dirty="0" smtClean="0"/>
            </a:br>
            <a:r>
              <a:rPr lang="en-US" sz="2000" b="0" cap="all" dirty="0" smtClean="0">
                <a:latin typeface="+mn-lt"/>
              </a:rPr>
              <a:t>(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000's) </a:t>
            </a:r>
            <a:endParaRPr lang="en-US" sz="2000" cap="small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425130"/>
              </p:ext>
            </p:extLst>
          </p:nvPr>
        </p:nvGraphicFramePr>
        <p:xfrm>
          <a:off x="502709" y="1828800"/>
          <a:ext cx="8539692" cy="458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3262" y="1365661"/>
            <a:ext cx="3372592" cy="926278"/>
            <a:chOff x="4828237" y="2024864"/>
            <a:chExt cx="3388060" cy="760332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67368" y="2024864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003274"/>
                  </a:solidFill>
                </a:rPr>
                <a:t>$95MM savings related to: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$78MM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$14MM service contracts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$3MM vacant positions</a:t>
              </a:r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1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 smtClean="0"/>
              <a:t>FY17 Water &amp; Wastewater Revenue Fund Projection</a:t>
            </a:r>
            <a:br>
              <a:rPr lang="en-US" cap="all" dirty="0" smtClean="0"/>
            </a:br>
            <a:r>
              <a:rPr lang="en-US" b="0" cap="all" dirty="0" smtClean="0">
                <a:latin typeface="+mn-lt"/>
              </a:rPr>
              <a:t>(</a:t>
            </a:r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846289"/>
              </p:ext>
            </p:extLst>
          </p:nvPr>
        </p:nvGraphicFramePr>
        <p:xfrm>
          <a:off x="457200" y="1828800"/>
          <a:ext cx="8686800" cy="458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98275" y="1365655"/>
            <a:ext cx="3372592" cy="926278"/>
            <a:chOff x="4828237" y="2024864"/>
            <a:chExt cx="3388060" cy="760332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338806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67368" y="2024864"/>
              <a:ext cx="3248929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003274"/>
                  </a:solidFill>
                </a:rPr>
                <a:t>$66MM savings related to: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Fund-wide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GEFA loan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b="1" dirty="0" smtClean="0">
                  <a:solidFill>
                    <a:srgbClr val="003274"/>
                  </a:solidFill>
                </a:rPr>
                <a:t>Bad debt reserves</a:t>
              </a:r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5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66602779"/>
              </p:ext>
            </p:extLst>
          </p:nvPr>
        </p:nvGraphicFramePr>
        <p:xfrm>
          <a:off x="-283230" y="1134094"/>
          <a:ext cx="9299004" cy="549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57200" y="365760"/>
            <a:ext cx="6915619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cap="none" spc="3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all" dirty="0" smtClean="0">
                <a:solidFill>
                  <a:srgbClr val="FFFFFF"/>
                </a:solidFill>
              </a:rPr>
              <a:t>ENTERPRISE RENEWAL &amp; EXTENSION FUND BALANCE</a:t>
            </a:r>
          </a:p>
          <a:p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As of December 31, 2016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95500" y="41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2E28-2C93-40D5-B72C-CA2556BD1E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lu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65399"/>
            <a:ext cx="9143999" cy="2099733"/>
          </a:xfrm>
        </p:spPr>
        <p:txBody>
          <a:bodyPr/>
          <a:lstStyle/>
          <a:p>
            <a:r>
              <a:rPr lang="en-US" cap="all" dirty="0" smtClean="0"/>
              <a:t>Cash Pool Report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5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317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Investment in the Cash Pool</a:t>
            </a:r>
            <a:r>
              <a:rPr lang="en-US" sz="2000" cap="all" dirty="0" smtClean="0"/>
              <a:t/>
            </a:r>
            <a:br>
              <a:rPr lang="en-US" sz="2000" cap="all" dirty="0" smtClean="0"/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As of December 31, 2016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451684"/>
              </p:ext>
            </p:extLst>
          </p:nvPr>
        </p:nvGraphicFramePr>
        <p:xfrm>
          <a:off x="712024" y="1710809"/>
          <a:ext cx="9334500" cy="478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800600" y="1557816"/>
            <a:ext cx="3644900" cy="983216"/>
            <a:chOff x="5014012" y="2147006"/>
            <a:chExt cx="3736288" cy="1191504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5014012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063066" y="2147006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1C4486"/>
                  </a:solidFill>
                </a:rPr>
                <a:t>Funds with Positive Balances </a:t>
              </a:r>
              <a:r>
                <a:rPr lang="en-US" sz="2000" b="1" dirty="0" smtClean="0">
                  <a:solidFill>
                    <a:srgbClr val="1C4486"/>
                  </a:solidFill>
                </a:rPr>
                <a:t/>
              </a:r>
              <a:br>
                <a:rPr lang="en-US" sz="2000" b="1" dirty="0" smtClean="0">
                  <a:solidFill>
                    <a:srgbClr val="1C4486"/>
                  </a:solidFill>
                </a:rPr>
              </a:br>
              <a:r>
                <a:rPr lang="en-US" sz="2000" b="1" dirty="0">
                  <a:solidFill>
                    <a:srgbClr val="1C4486"/>
                  </a:solidFill>
                </a:rPr>
                <a:t>T</a:t>
              </a:r>
              <a:r>
                <a:rPr lang="en-US" sz="2000" b="1" dirty="0" smtClean="0">
                  <a:solidFill>
                    <a:srgbClr val="1C4486"/>
                  </a:solidFill>
                </a:rPr>
                <a:t>otal </a:t>
              </a:r>
              <a:r>
                <a:rPr lang="en-US" sz="2000" b="1" dirty="0">
                  <a:solidFill>
                    <a:srgbClr val="1C4486"/>
                  </a:solidFill>
                </a:rPr>
                <a:t>$1.9B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371600" y="2171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666" y="-1333500"/>
            <a:ext cx="11379200" cy="853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18267" y="0"/>
            <a:ext cx="4690533" cy="685800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3335" y="241300"/>
              <a:ext cx="3048000" cy="63119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768600" y="254000"/>
            <a:ext cx="3606801" cy="133312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AGENDA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6853" y="1587127"/>
            <a:ext cx="3330294" cy="338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 smtClean="0">
                <a:solidFill>
                  <a:srgbClr val="1C4486"/>
                </a:solidFill>
                <a:latin typeface="+mj-lt"/>
              </a:rPr>
              <a:t>OPERATING FUNDS OVERVIEW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</a:t>
            </a:r>
            <a:r>
              <a:rPr lang="en-US" sz="1400" dirty="0" smtClean="0">
                <a:solidFill>
                  <a:srgbClr val="1C4486"/>
                </a:solidFill>
              </a:rPr>
              <a:t>  </a:t>
            </a:r>
            <a:r>
              <a:rPr lang="en-US" sz="1400" b="1" dirty="0" smtClean="0">
                <a:solidFill>
                  <a:srgbClr val="1C4486"/>
                </a:solidFill>
              </a:rPr>
              <a:t>Governmental </a:t>
            </a:r>
            <a:r>
              <a:rPr lang="en-US" sz="1400" b="1" dirty="0">
                <a:solidFill>
                  <a:srgbClr val="1C4486"/>
                </a:solidFill>
              </a:rPr>
              <a:t>Funds </a:t>
            </a:r>
            <a:r>
              <a:rPr lang="en-US" sz="1400" b="1" dirty="0" smtClean="0">
                <a:solidFill>
                  <a:srgbClr val="1C4486"/>
                </a:solidFill>
              </a:rPr>
              <a:t>Overview</a:t>
            </a:r>
            <a:endParaRPr lang="en-US" sz="1400" b="1" dirty="0">
              <a:solidFill>
                <a:srgbClr val="1C4486"/>
              </a:solidFill>
            </a:endParaRPr>
          </a:p>
          <a:p>
            <a:pPr marL="177800" lvl="1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 smtClean="0">
                <a:solidFill>
                  <a:srgbClr val="1C4486"/>
                </a:solidFill>
              </a:rPr>
              <a:t>  General </a:t>
            </a:r>
            <a:r>
              <a:rPr lang="en-US" sz="1400" dirty="0">
                <a:solidFill>
                  <a:srgbClr val="1C4486"/>
                </a:solidFill>
              </a:rPr>
              <a:t>Fund</a:t>
            </a:r>
          </a:p>
          <a:p>
            <a:pPr marL="177800" lvl="1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 smtClean="0">
                <a:solidFill>
                  <a:srgbClr val="1C4486"/>
                </a:solidFill>
              </a:rPr>
              <a:t>  General </a:t>
            </a:r>
            <a:r>
              <a:rPr lang="en-US" sz="1400" dirty="0">
                <a:solidFill>
                  <a:srgbClr val="1C4486"/>
                </a:solidFill>
              </a:rPr>
              <a:t>Fund Balance Projection</a:t>
            </a:r>
          </a:p>
          <a:p>
            <a:pPr marL="177800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</a:t>
            </a:r>
            <a:r>
              <a:rPr lang="en-US" sz="1400" dirty="0" smtClean="0">
                <a:solidFill>
                  <a:srgbClr val="1C4486"/>
                </a:solidFill>
              </a:rPr>
              <a:t> Special </a:t>
            </a:r>
            <a:r>
              <a:rPr lang="en-US" sz="1400" dirty="0">
                <a:solidFill>
                  <a:srgbClr val="1C4486"/>
                </a:solidFill>
              </a:rPr>
              <a:t>Revenue Funds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 </a:t>
            </a:r>
            <a:r>
              <a:rPr lang="en-US" sz="1400" b="1" dirty="0" smtClean="0">
                <a:solidFill>
                  <a:srgbClr val="1C4486"/>
                </a:solidFill>
              </a:rPr>
              <a:t>   Proprietary </a:t>
            </a:r>
            <a:r>
              <a:rPr lang="en-US" sz="1400" b="1" dirty="0">
                <a:solidFill>
                  <a:srgbClr val="1C4486"/>
                </a:solidFill>
              </a:rPr>
              <a:t>Funds </a:t>
            </a:r>
            <a:r>
              <a:rPr lang="en-US" sz="1400" b="1" dirty="0" smtClean="0">
                <a:solidFill>
                  <a:srgbClr val="1C4486"/>
                </a:solidFill>
              </a:rPr>
              <a:t>Overview</a:t>
            </a:r>
            <a:endParaRPr lang="en-US" sz="1400" b="1" dirty="0">
              <a:solidFill>
                <a:srgbClr val="1C4486"/>
              </a:solidFill>
            </a:endParaRPr>
          </a:p>
          <a:p>
            <a:pPr marL="177800" lvl="1" indent="-177800">
              <a:buClr>
                <a:schemeClr val="bg1"/>
              </a:buClr>
              <a:tabLst>
                <a:tab pos="520700" algn="l"/>
                <a:tab pos="685800" algn="l"/>
              </a:tabLst>
            </a:pPr>
            <a:r>
              <a:rPr lang="en-US" sz="1400" dirty="0" smtClean="0">
                <a:solidFill>
                  <a:srgbClr val="1C4486"/>
                </a:solidFill>
              </a:rPr>
              <a:t>	</a:t>
            </a:r>
            <a:r>
              <a:rPr lang="en-US" sz="1400" dirty="0">
                <a:solidFill>
                  <a:srgbClr val="1C4486"/>
                </a:solidFill>
              </a:rPr>
              <a:t> </a:t>
            </a:r>
            <a:r>
              <a:rPr lang="en-US" sz="1400" dirty="0" smtClean="0">
                <a:solidFill>
                  <a:srgbClr val="1C4486"/>
                </a:solidFill>
              </a:rPr>
              <a:t>  Enterprise Funds</a:t>
            </a:r>
          </a:p>
          <a:p>
            <a:pPr marL="177800" lvl="1" indent="-177800">
              <a:buClr>
                <a:schemeClr val="bg1"/>
              </a:buClr>
              <a:tabLst>
                <a:tab pos="520700" algn="l"/>
                <a:tab pos="6858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	</a:t>
            </a:r>
            <a:r>
              <a:rPr lang="en-US" sz="1400" dirty="0" smtClean="0">
                <a:solidFill>
                  <a:srgbClr val="1C4486"/>
                </a:solidFill>
              </a:rPr>
              <a:t>   Proprietary Fund Balance</a:t>
            </a:r>
            <a:endParaRPr lang="en-US" sz="1400" dirty="0">
              <a:solidFill>
                <a:srgbClr val="1C4486"/>
              </a:solidFill>
            </a:endParaRP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 smtClean="0">
                <a:solidFill>
                  <a:srgbClr val="1C4486"/>
                </a:solidFill>
                <a:latin typeface="+mj-lt"/>
              </a:rPr>
              <a:t>CASH POOL REPORT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 smtClean="0">
                <a:solidFill>
                  <a:srgbClr val="1C4486"/>
                </a:solidFill>
                <a:latin typeface="+mj-lt"/>
              </a:rPr>
              <a:t>STATEMENT OF CASH FLOWS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 smtClean="0">
                <a:solidFill>
                  <a:srgbClr val="1C4486"/>
                </a:solidFill>
                <a:latin typeface="+mj-lt"/>
              </a:rPr>
              <a:t>DEBT/INVESTMENT PORTFOLIOS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 smtClean="0">
                <a:solidFill>
                  <a:srgbClr val="1C4486"/>
                </a:solidFill>
                <a:latin typeface="+mj-lt"/>
              </a:rPr>
              <a:t>BOND RATINGS</a:t>
            </a: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066" y="5263485"/>
            <a:ext cx="1185868" cy="115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3479800" y="1256927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9800" y="660027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>
                <a:solidFill>
                  <a:srgbClr val="FFFFFF"/>
                </a:solidFill>
              </a:rPr>
              <a:t>Investment in the Cash Pool</a:t>
            </a:r>
            <a:br>
              <a:rPr lang="en-US" cap="all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As of December 31, 2016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 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59434"/>
              </p:ext>
            </p:extLst>
          </p:nvPr>
        </p:nvGraphicFramePr>
        <p:xfrm>
          <a:off x="344488" y="1498600"/>
          <a:ext cx="8469312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387477" y="1495794"/>
            <a:ext cx="3296024" cy="1120406"/>
            <a:chOff x="5014012" y="2147006"/>
            <a:chExt cx="3736288" cy="1191504"/>
          </a:xfrm>
        </p:grpSpPr>
        <p:sp>
          <p:nvSpPr>
            <p:cNvPr id="7" name="Snip Diagonal Corner Rectangle 6"/>
            <p:cNvSpPr/>
            <p:nvPr/>
          </p:nvSpPr>
          <p:spPr>
            <a:xfrm>
              <a:off x="5014012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5063066" y="2147006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</a:rPr>
                <a:t>Funds with Negative Balances </a:t>
              </a:r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</a:rPr>
                <a:t>total $63MM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blu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565399"/>
            <a:ext cx="9144000" cy="2099733"/>
          </a:xfrm>
        </p:spPr>
        <p:txBody>
          <a:bodyPr/>
          <a:lstStyle/>
          <a:p>
            <a:pPr algn="ctr"/>
            <a:r>
              <a:rPr lang="en-US" cap="all" dirty="0" smtClean="0"/>
              <a:t>General Fund</a:t>
            </a:r>
            <a:br>
              <a:rPr lang="en-US" cap="all" dirty="0" smtClean="0"/>
            </a:br>
            <a:r>
              <a:rPr lang="en-US" cap="all" dirty="0" smtClean="0"/>
              <a:t>Statement of cash flows report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5" y="2954867"/>
            <a:ext cx="8407401" cy="1524000"/>
            <a:chOff x="389466" y="2700867"/>
            <a:chExt cx="2184400" cy="9017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7927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FY16 vs. FY17 General Fund Cash Flows</a:t>
            </a:r>
            <a:br>
              <a:rPr lang="en-US" cap="all" dirty="0" smtClean="0"/>
            </a:b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065591"/>
              </p:ext>
            </p:extLst>
          </p:nvPr>
        </p:nvGraphicFramePr>
        <p:xfrm>
          <a:off x="596900" y="1836738"/>
          <a:ext cx="8229600" cy="458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533608" y="1493197"/>
            <a:ext cx="3296024" cy="1123003"/>
            <a:chOff x="4046088" y="2144244"/>
            <a:chExt cx="3736288" cy="1194266"/>
          </a:xfrm>
        </p:grpSpPr>
        <p:sp>
          <p:nvSpPr>
            <p:cNvPr id="10" name="Snip Diagonal Corner Rectangle 9"/>
            <p:cNvSpPr/>
            <p:nvPr/>
          </p:nvSpPr>
          <p:spPr>
            <a:xfrm>
              <a:off x="4046088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070615" y="2144244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Ending Balance as </a:t>
              </a:r>
              <a: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of</a:t>
              </a:r>
              <a:b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 December 31, 2016 </a:t>
              </a:r>
              <a:r>
                <a:rPr lang="en-US" sz="180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Totals </a:t>
              </a:r>
              <a: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/>
              </a:r>
              <a:b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800" dirty="0" smtClean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$237,902 </a:t>
              </a:r>
              <a:endParaRPr lang="en-US" sz="1800" dirty="0">
                <a:solidFill>
                  <a:srgbClr val="1C4486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6900" y="6353175"/>
            <a:ext cx="7772400" cy="279400"/>
            <a:chOff x="1066800" y="5105400"/>
            <a:chExt cx="7518400" cy="2794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66800" y="5105400"/>
              <a:ext cx="751840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66800" y="5384800"/>
              <a:ext cx="751840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111500" y="5410200"/>
            <a:ext cx="3313151" cy="1117600"/>
            <a:chOff x="3111500" y="5118100"/>
            <a:chExt cx="3313151" cy="14097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111500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990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46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65399"/>
            <a:ext cx="9143391" cy="2099733"/>
          </a:xfrm>
        </p:spPr>
        <p:txBody>
          <a:bodyPr/>
          <a:lstStyle/>
          <a:p>
            <a:r>
              <a:rPr lang="en-US" cap="all" dirty="0" smtClean="0"/>
              <a:t>Debt/Investment Portfolios</a:t>
            </a:r>
            <a:endParaRPr lang="en-US" cap="all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65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551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/>
              <a:t>Debt Portfolio – Total Debt Outstanding</a:t>
            </a:r>
            <a:br>
              <a:rPr lang="en-US" cap="all" dirty="0" smtClean="0"/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As of December 31,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2016 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165768"/>
              </p:ext>
            </p:extLst>
          </p:nvPr>
        </p:nvGraphicFramePr>
        <p:xfrm>
          <a:off x="457200" y="1311617"/>
          <a:ext cx="6490334" cy="388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6947534" y="1442357"/>
            <a:ext cx="1943100" cy="1460500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75991" y="1710942"/>
            <a:ext cx="1686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4486"/>
                </a:solidFill>
                <a:latin typeface="+mj-lt"/>
              </a:rPr>
              <a:t>Total Debt Outstanding is $</a:t>
            </a:r>
            <a:r>
              <a:rPr lang="en-US" b="1" dirty="0" smtClean="0">
                <a:solidFill>
                  <a:srgbClr val="1C4486"/>
                </a:solidFill>
                <a:latin typeface="+mj-lt"/>
              </a:rPr>
              <a:t>7.06B</a:t>
            </a:r>
            <a:endParaRPr lang="en-US" b="1" dirty="0">
              <a:solidFill>
                <a:srgbClr val="1C4486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06389"/>
              </p:ext>
            </p:extLst>
          </p:nvPr>
        </p:nvGraphicFramePr>
        <p:xfrm>
          <a:off x="1614195" y="4655126"/>
          <a:ext cx="6745183" cy="2044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493"/>
                <a:gridCol w="1967345"/>
                <a:gridCol w="1967345"/>
              </a:tblGrid>
              <a:tr h="34070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Obligation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350,285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381,705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Fund &amp; Other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$275,911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304,397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 Allocation Districts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$502,335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442,280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Aviation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$3,002,125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2,702,125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Watershed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2,931,179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$2,980,423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1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Investment Portfolio</a:t>
            </a:r>
            <a:br>
              <a:rPr lang="en-US" cap="all" dirty="0" smtClean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December 31, 2016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565996"/>
              </p:ext>
            </p:extLst>
          </p:nvPr>
        </p:nvGraphicFramePr>
        <p:xfrm>
          <a:off x="914400" y="1219200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3960"/>
              </p:ext>
            </p:extLst>
          </p:nvPr>
        </p:nvGraphicFramePr>
        <p:xfrm>
          <a:off x="1403350" y="1667945"/>
          <a:ext cx="6413500" cy="479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5613400" y="1533898"/>
            <a:ext cx="3382460" cy="1056902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56014" y="1689112"/>
            <a:ext cx="3233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Total Investment Portfolio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Totaled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$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2.31B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Investment Portfolio</a:t>
            </a:r>
            <a:br>
              <a:rPr lang="en-US" cap="all" dirty="0" smtClean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December 31, 2016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981673"/>
              </p:ext>
            </p:extLst>
          </p:nvPr>
        </p:nvGraphicFramePr>
        <p:xfrm>
          <a:off x="838200" y="1430370"/>
          <a:ext cx="7795161" cy="4056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6447710"/>
            <a:ext cx="4457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**Numbers do not reflect approx. $27MM in the Atlantic TAD</a:t>
            </a:r>
            <a:endParaRPr 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396512"/>
              </p:ext>
            </p:extLst>
          </p:nvPr>
        </p:nvGraphicFramePr>
        <p:xfrm>
          <a:off x="154379" y="5525321"/>
          <a:ext cx="858322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352"/>
                <a:gridCol w="1525846"/>
                <a:gridCol w="1537957"/>
                <a:gridCol w="1562175"/>
                <a:gridCol w="1634835"/>
                <a:gridCol w="1402056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Dec 2015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March 2016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June 2016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Sept 2016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Dec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Interest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$6.25MM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$6.32MM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$7.58MM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$9.42MM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$11.82MM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8902" y="1477870"/>
            <a:ext cx="1603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2Yr </a:t>
            </a:r>
            <a:r>
              <a:rPr lang="en-US" sz="1700" dirty="0" smtClean="0"/>
              <a:t>Treasury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511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101600"/>
            <a:ext cx="9232901" cy="69596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OVER_blue5.jpg"/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" y="2565399"/>
            <a:ext cx="9144001" cy="2099733"/>
          </a:xfrm>
        </p:spPr>
        <p:txBody>
          <a:bodyPr/>
          <a:lstStyle/>
          <a:p>
            <a:pPr algn="ctr"/>
            <a:r>
              <a:rPr lang="en-US" b="1" cap="small" dirty="0" smtClean="0"/>
              <a:t>BOND RATINGS</a:t>
            </a:r>
            <a:endParaRPr lang="en-US" b="1" cap="small" dirty="0"/>
          </a:p>
        </p:txBody>
      </p:sp>
    </p:spTree>
    <p:extLst>
      <p:ext uri="{BB962C8B-B14F-4D97-AF65-F5344CB8AC3E}">
        <p14:creationId xmlns:p14="http://schemas.microsoft.com/office/powerpoint/2010/main" val="1818675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14864" y="5599550"/>
            <a:ext cx="806911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latin typeface="Franklin Gothic Book"/>
                <a:cs typeface="Franklin Gothic Book"/>
              </a:rPr>
              <a:t>GARB</a:t>
            </a:r>
            <a:r>
              <a:rPr lang="en-US" sz="1400" dirty="0" smtClean="0">
                <a:latin typeface="Franklin Gothic Book"/>
                <a:cs typeface="Franklin Gothic Book"/>
              </a:rPr>
              <a:t>: General </a:t>
            </a:r>
            <a:r>
              <a:rPr lang="en-US" sz="1400" dirty="0">
                <a:latin typeface="Franklin Gothic Book"/>
                <a:cs typeface="Franklin Gothic Book"/>
              </a:rPr>
              <a:t>Airport Revenue </a:t>
            </a:r>
            <a:r>
              <a:rPr lang="en-US" sz="1400" dirty="0" smtClean="0">
                <a:latin typeface="Franklin Gothic Book"/>
                <a:cs typeface="Franklin Gothic Book"/>
              </a:rPr>
              <a:t>Bond</a:t>
            </a:r>
          </a:p>
          <a:p>
            <a:r>
              <a:rPr lang="en-US" sz="1400" b="1" dirty="0" smtClean="0">
                <a:latin typeface="Franklin Gothic Book"/>
                <a:cs typeface="Franklin Gothic Book"/>
              </a:rPr>
              <a:t>PFC:</a:t>
            </a:r>
            <a:r>
              <a:rPr lang="en-US" sz="1400" dirty="0" smtClean="0">
                <a:latin typeface="Franklin Gothic Book"/>
                <a:cs typeface="Franklin Gothic Book"/>
              </a:rPr>
              <a:t> Passenger </a:t>
            </a:r>
            <a:r>
              <a:rPr lang="en-US" sz="1400" dirty="0">
                <a:latin typeface="Franklin Gothic Book"/>
                <a:cs typeface="Franklin Gothic Book"/>
              </a:rPr>
              <a:t>Facility Charge Revenue </a:t>
            </a:r>
            <a:r>
              <a:rPr lang="en-US" sz="1400" dirty="0" smtClean="0">
                <a:latin typeface="Franklin Gothic Book"/>
                <a:cs typeface="Franklin Gothic Book"/>
              </a:rPr>
              <a:t>Bond</a:t>
            </a:r>
          </a:p>
          <a:p>
            <a:r>
              <a:rPr lang="en-US" sz="1400" b="1" dirty="0" smtClean="0">
                <a:latin typeface="Franklin Gothic Book"/>
                <a:cs typeface="Franklin Gothic Book"/>
              </a:rPr>
              <a:t>CFC:</a:t>
            </a:r>
            <a:r>
              <a:rPr lang="en-US" sz="1400" dirty="0" smtClean="0">
                <a:latin typeface="Franklin Gothic Book"/>
                <a:cs typeface="Franklin Gothic Book"/>
              </a:rPr>
              <a:t> Customer Facility Charge Revenue Bond</a:t>
            </a:r>
            <a:endParaRPr lang="en-US" sz="14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2" name="Table Placeholder 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75574009"/>
              </p:ext>
            </p:extLst>
          </p:nvPr>
        </p:nvGraphicFramePr>
        <p:xfrm>
          <a:off x="457200" y="1689100"/>
          <a:ext cx="8229600" cy="373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12"/>
                <a:gridCol w="2133600"/>
                <a:gridCol w="2046288"/>
                <a:gridCol w="2057400"/>
              </a:tblGrid>
              <a:tr h="482216">
                <a:tc>
                  <a:txBody>
                    <a:bodyPr/>
                    <a:lstStyle/>
                    <a:p>
                      <a:pPr algn="r"/>
                      <a:endParaRPr lang="en-US" b="1" cap="small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smtClean="0">
                          <a:latin typeface="+mj-lt"/>
                        </a:rPr>
                        <a:t>MOODY’S</a:t>
                      </a:r>
                      <a:endParaRPr lang="en-US" cap="small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smtClean="0">
                          <a:latin typeface="+mj-lt"/>
                        </a:rPr>
                        <a:t>S&amp;P</a:t>
                      </a:r>
                      <a:endParaRPr lang="en-US" cap="small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smtClean="0">
                          <a:latin typeface="+mj-lt"/>
                        </a:rPr>
                        <a:t>FITCH</a:t>
                      </a:r>
                      <a:endParaRPr lang="en-US" cap="small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73782">
                <a:tc>
                  <a:txBody>
                    <a:bodyPr/>
                    <a:lstStyle/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General </a:t>
                      </a:r>
                      <a:b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Obligation Bonds</a:t>
                      </a:r>
                      <a:endParaRPr lang="en-US" sz="1400" b="1" cap="small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Aa2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Positive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AA+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AA+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  <a:tr h="482216">
                <a:tc>
                  <a:txBody>
                    <a:bodyPr/>
                    <a:lstStyle/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Water &amp; Wastewater</a:t>
                      </a:r>
                      <a:endParaRPr lang="en-US" sz="1400" b="1" cap="small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Aa3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 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673782">
                <a:tc>
                  <a:txBody>
                    <a:bodyPr/>
                    <a:lstStyle/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Senior Lien GARBs</a:t>
                      </a:r>
                    </a:p>
                  </a:txBody>
                  <a:tcPr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Aa3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  <a:tr h="749034">
                <a:tc>
                  <a:txBody>
                    <a:bodyPr/>
                    <a:lstStyle/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 </a:t>
                      </a:r>
                    </a:p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Subordinate Lien GARBs and PFCs</a:t>
                      </a:r>
                    </a:p>
                  </a:txBody>
                  <a:tcPr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Aa3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 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673782">
                <a:tc>
                  <a:txBody>
                    <a:bodyPr/>
                    <a:lstStyle/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400" b="1" cap="small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Senior Lien CFC’s</a:t>
                      </a:r>
                    </a:p>
                  </a:txBody>
                  <a:tcPr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A1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AA-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cap="small" dirty="0" smtClean="0">
                        <a:solidFill>
                          <a:srgbClr val="003274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400" b="1" cap="small" dirty="0" smtClean="0">
                          <a:solidFill>
                            <a:srgbClr val="003274"/>
                          </a:solidFill>
                          <a:latin typeface="+mj-lt"/>
                        </a:rPr>
                        <a:t>A+ </a:t>
                      </a:r>
                      <a:r>
                        <a:rPr lang="en-US" sz="1400" b="1" cap="small" baseline="0" dirty="0" smtClean="0">
                          <a:solidFill>
                            <a:srgbClr val="003274"/>
                          </a:solidFill>
                          <a:latin typeface="+mj-lt"/>
                        </a:rPr>
                        <a:t>Stable Outlook</a:t>
                      </a:r>
                      <a:endParaRPr lang="en-US" sz="1400" b="1" cap="small" baseline="0" dirty="0">
                        <a:solidFill>
                          <a:srgbClr val="003274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64A6F1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365760"/>
            <a:ext cx="6915619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</a:rPr>
              <a:t>BOND RATINGS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As 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December 31, 2016</a:t>
            </a:r>
            <a:endParaRPr lang="en-US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6040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5BABB5-A2ED-0041-A542-64358E3D5C7F}" type="slidenum">
              <a:rPr lang="en-US" sz="1200" smtClean="0"/>
              <a:pPr algn="r"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0189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2732112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4615816"/>
            <a:ext cx="91440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33549" y="500699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571499"/>
            <a:ext cx="12597794" cy="94483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" y="3090333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89465" y="2954867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80733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 smtClean="0"/>
              <a:t>GOVERNMENTAL FUNDS OVERVIEW</a:t>
            </a:r>
            <a:endParaRPr lang="en-US" sz="2400" cap="all" dirty="0"/>
          </a:p>
        </p:txBody>
      </p:sp>
    </p:spTree>
    <p:extLst>
      <p:ext uri="{BB962C8B-B14F-4D97-AF65-F5344CB8AC3E}">
        <p14:creationId xmlns:p14="http://schemas.microsoft.com/office/powerpoint/2010/main" val="21685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3954"/>
            <a:ext cx="6915619" cy="94585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GENERAL FUND ACTUAL TREND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i="1" dirty="0" smtClean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+mn-lt"/>
                <a:cs typeface="Franklin Gothic Book"/>
              </a:rPr>
              <a:t>As of 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  <a:cs typeface="Franklin Gothic Book"/>
              </a:rPr>
              <a:t>December 31, 2016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4800" y="752218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 spc="58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0" i="1" dirty="0"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8000" y="-2167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4351867" y="-248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964267" y="13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69880"/>
              </p:ext>
            </p:extLst>
          </p:nvPr>
        </p:nvGraphicFramePr>
        <p:xfrm>
          <a:off x="685800" y="2194560"/>
          <a:ext cx="7945832" cy="442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nip Diagonal Corner Rectangle 13"/>
          <p:cNvSpPr/>
          <p:nvPr/>
        </p:nvSpPr>
        <p:spPr>
          <a:xfrm>
            <a:off x="1822919" y="1462342"/>
            <a:ext cx="5549900" cy="939293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2165819" y="1462342"/>
            <a:ext cx="4991100" cy="89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ctr"/>
            <a:r>
              <a:rPr lang="en-US" sz="1400" b="1" dirty="0" smtClean="0">
                <a:solidFill>
                  <a:srgbClr val="003274"/>
                </a:solidFill>
                <a:cs typeface="Franklin Gothic Book"/>
              </a:rPr>
              <a:t>As </a:t>
            </a:r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of </a:t>
            </a:r>
            <a:r>
              <a:rPr lang="en-US" sz="1400" b="1" dirty="0" smtClean="0">
                <a:solidFill>
                  <a:srgbClr val="003274"/>
                </a:solidFill>
                <a:cs typeface="Franklin Gothic Book"/>
              </a:rPr>
              <a:t>December 31, </a:t>
            </a:r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2016, General Fund revenues </a:t>
            </a:r>
            <a:r>
              <a:rPr lang="en-US" sz="1400" b="1" dirty="0" smtClean="0">
                <a:solidFill>
                  <a:srgbClr val="003274"/>
                </a:solidFill>
                <a:cs typeface="Franklin Gothic Book"/>
              </a:rPr>
              <a:t>are projected to be on target. </a:t>
            </a:r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  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83200" y="2363179"/>
            <a:ext cx="685800" cy="481621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5451475" y="1415609"/>
            <a:ext cx="2387599" cy="1016556"/>
          </a:xfrm>
          <a:prstGeom prst="snip2DiagRect">
            <a:avLst>
              <a:gd name="adj1" fmla="val 14122"/>
              <a:gd name="adj2" fmla="val 0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solidFill>
                  <a:srgbClr val="FFFFFF"/>
                </a:solidFill>
              </a:rPr>
              <a:t>FY17 GENERAL FUND BUDGET PROJECTION</a:t>
            </a:r>
            <a:br>
              <a:rPr lang="en-US" spc="0" dirty="0" smtClean="0">
                <a:solidFill>
                  <a:srgbClr val="FFFFFF"/>
                </a:solidFill>
              </a:rPr>
            </a:br>
            <a:r>
              <a:rPr lang="en-US" sz="2000" b="0" i="1" spc="0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spc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076353"/>
              </p:ext>
            </p:extLst>
          </p:nvPr>
        </p:nvGraphicFramePr>
        <p:xfrm>
          <a:off x="685800" y="2413115"/>
          <a:ext cx="8305800" cy="428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Snip Diagonal Corner Rectangle 8"/>
          <p:cNvSpPr/>
          <p:nvPr/>
        </p:nvSpPr>
        <p:spPr>
          <a:xfrm>
            <a:off x="1371601" y="1415609"/>
            <a:ext cx="2486026" cy="1016556"/>
          </a:xfrm>
          <a:prstGeom prst="snip2DiagRect">
            <a:avLst>
              <a:gd name="adj1" fmla="val 2240"/>
              <a:gd name="adj2" fmla="val 16667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451475" y="1224787"/>
            <a:ext cx="2305050" cy="133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solidFill>
                  <a:srgbClr val="003274"/>
                </a:solidFill>
              </a:rPr>
              <a:t>The General Fund expenditures are projected to be over budget by </a:t>
            </a:r>
            <a:r>
              <a:rPr lang="en-US" sz="1400" b="1" dirty="0" smtClean="0">
                <a:solidFill>
                  <a:srgbClr val="00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$6.8MM</a:t>
            </a:r>
            <a:r>
              <a:rPr lang="en-US" sz="1400" b="1" dirty="0">
                <a:solidFill>
                  <a:srgbClr val="00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400" b="1" dirty="0" smtClean="0">
                <a:solidFill>
                  <a:srgbClr val="00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400" b="1" dirty="0">
              <a:solidFill>
                <a:srgbClr val="0032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62090" y="1396606"/>
            <a:ext cx="2305047" cy="98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solidFill>
                  <a:srgbClr val="003274"/>
                </a:solidFill>
              </a:rPr>
              <a:t>The General Fund revenues are projected to be on target. </a:t>
            </a:r>
            <a:endParaRPr lang="en-US" sz="1400" b="1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The Department of Police Services </a:t>
            </a:r>
            <a:r>
              <a:rPr lang="en-US" sz="2000" b="0" i="1" spc="0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468989"/>
              </p:ext>
            </p:extLst>
          </p:nvPr>
        </p:nvGraphicFramePr>
        <p:xfrm>
          <a:off x="0" y="1028701"/>
          <a:ext cx="11760200" cy="603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50040" y="1730369"/>
            <a:ext cx="3953960" cy="1162050"/>
            <a:chOff x="4796340" y="2176460"/>
            <a:chExt cx="3953960" cy="116205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893707" y="2176460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Atlanta Police Department is expected to be over budget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by 5.64% or $10.3MM which </a:t>
              </a:r>
              <a:r>
                <a:rPr lang="en-US" sz="1400" b="1" dirty="0">
                  <a:solidFill>
                    <a:srgbClr val="003274"/>
                  </a:solidFill>
                </a:rPr>
                <a:t>is due mainly to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salary </a:t>
              </a:r>
              <a:r>
                <a:rPr lang="en-US" sz="1400" b="1" dirty="0">
                  <a:solidFill>
                    <a:srgbClr val="003274"/>
                  </a:solidFill>
                </a:rPr>
                <a:t>increases and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overtime. </a:t>
              </a:r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078182" y="2109782"/>
            <a:ext cx="626892" cy="289034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FY17 GENERAL FUND DEPARTMENT HIGHLIGHTS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Non-Departmental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797164"/>
              </p:ext>
            </p:extLst>
          </p:nvPr>
        </p:nvGraphicFramePr>
        <p:xfrm>
          <a:off x="-200068" y="1595802"/>
          <a:ext cx="10388600" cy="545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258048" y="2144266"/>
            <a:ext cx="3192201" cy="1263952"/>
            <a:chOff x="10823688" y="2924240"/>
            <a:chExt cx="2263419" cy="58102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0823688" y="2924240"/>
              <a:ext cx="2263419" cy="581025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1096389" y="3014239"/>
              <a:ext cx="1590892" cy="40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353299" y="3408218"/>
            <a:ext cx="0" cy="760021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70863" y="2406908"/>
            <a:ext cx="29665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Non Departmental </a:t>
            </a:r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is projected to be under budget by </a:t>
            </a:r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11.28% </a:t>
            </a:r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or </a:t>
            </a:r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$12MM </a:t>
            </a:r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due mainly to the restricted </a:t>
            </a:r>
            <a:r>
              <a:rPr lang="en-US" sz="1400" b="1" dirty="0" smtClean="0">
                <a:solidFill>
                  <a:srgbClr val="003274"/>
                </a:solidFill>
                <a:latin typeface="Calibri" panose="020F0502020204030204" pitchFamily="34" charset="0"/>
              </a:rPr>
              <a:t>reserves.</a:t>
            </a:r>
            <a:endParaRPr lang="en-US" sz="1400" b="1" dirty="0">
              <a:solidFill>
                <a:srgbClr val="00327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Department of Corrections </a:t>
            </a:r>
            <a:r>
              <a:rPr lang="en-US" sz="2000" b="0" i="1" dirty="0" smtClean="0">
                <a:solidFill>
                  <a:schemeClr val="bg1"/>
                </a:solidFill>
                <a:latin typeface="+mn-lt"/>
              </a:rPr>
              <a:t>(000's)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498717"/>
              </p:ext>
            </p:extLst>
          </p:nvPr>
        </p:nvGraphicFramePr>
        <p:xfrm>
          <a:off x="-49382" y="1264334"/>
          <a:ext cx="10907882" cy="544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665133" y="1337018"/>
            <a:ext cx="3831167" cy="211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/>
            <a:endParaRPr lang="en-US" sz="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73658" y="1684788"/>
            <a:ext cx="3232074" cy="1416893"/>
            <a:chOff x="4796340" y="2176460"/>
            <a:chExt cx="3953960" cy="1215430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40" y="2176460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5036870" y="2229840"/>
              <a:ext cx="3472898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Department of Corrections is expected to be over budget by 7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% or $2MM due to overtime and various contract services.</a:t>
              </a:r>
              <a:endParaRPr lang="en-US" sz="700" b="1" dirty="0">
                <a:solidFill>
                  <a:srgbClr val="003274"/>
                </a:solidFill>
              </a:endParaRPr>
            </a:p>
            <a:p>
              <a:pPr algn="ctr"/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2804640" y="3039453"/>
            <a:ext cx="253576" cy="1575160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55033" y="3449452"/>
            <a:ext cx="2125683" cy="796689"/>
            <a:chOff x="16416661" y="2814257"/>
            <a:chExt cx="11640823" cy="1432077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6416661" y="2814257"/>
              <a:ext cx="11640823" cy="1432074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16703318" y="2814259"/>
              <a:ext cx="10855554" cy="14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rgbClr val="003274"/>
                  </a:solidFill>
                  <a:latin typeface="Calibri" panose="020F0502020204030204" pitchFamily="34" charset="0"/>
                </a:rPr>
                <a:t>Pharmaceutical and Utility  </a:t>
              </a:r>
              <a:endParaRPr lang="en-US" sz="1400" b="1" dirty="0">
                <a:solidFill>
                  <a:srgbClr val="003274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1400" b="1" dirty="0" smtClean="0">
                  <a:solidFill>
                    <a:srgbClr val="003274"/>
                  </a:solidFill>
                  <a:latin typeface="Calibri" panose="020F0502020204030204" pitchFamily="34" charset="0"/>
                </a:rPr>
                <a:t>expenses</a:t>
              </a:r>
              <a:endParaRPr lang="en-US" sz="1400" b="1" dirty="0">
                <a:solidFill>
                  <a:srgbClr val="003274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7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FY17 GENERAL FUND DEPARTMENT HIGHLIGHTS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 Department of Parks and Recreation </a:t>
            </a:r>
            <a:r>
              <a:rPr lang="en-US" sz="2000" b="0" i="1" spc="0" dirty="0" smtClean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470404"/>
              </p:ext>
            </p:extLst>
          </p:nvPr>
        </p:nvGraphicFramePr>
        <p:xfrm>
          <a:off x="0" y="1028701"/>
          <a:ext cx="11760200" cy="603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353273" y="1596883"/>
            <a:ext cx="3208838" cy="714778"/>
            <a:chOff x="7924443" y="2303055"/>
            <a:chExt cx="3953961" cy="1162051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7924443" y="2303055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8191170" y="2303056"/>
              <a:ext cx="3687234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lvl="0"/>
              <a:r>
                <a:rPr lang="en-US" sz="1400" b="1" dirty="0">
                  <a:solidFill>
                    <a:srgbClr val="003274"/>
                  </a:solidFill>
                </a:rPr>
                <a:t>The Department of Parks and Recreation is expected to be over budget by </a:t>
              </a:r>
              <a:r>
                <a:rPr lang="en-US" sz="1400" b="1" dirty="0" smtClean="0">
                  <a:solidFill>
                    <a:srgbClr val="003274"/>
                  </a:solidFill>
                </a:rPr>
                <a:t>7.19% or $2.5MM.</a:t>
              </a:r>
              <a:endParaRPr lang="en-US" sz="7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47736" y="3701891"/>
            <a:ext cx="151080" cy="403225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9593</TotalTime>
  <Words>1437</Words>
  <Application>Microsoft Office PowerPoint</Application>
  <PresentationFormat>On-screen Show (4:3)</PresentationFormat>
  <Paragraphs>355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AGENDA</vt:lpstr>
      <vt:lpstr>GOVERNMENTAL FUNDS OVERVIEW</vt:lpstr>
      <vt:lpstr>GENERAL FUND ACTUAL TREND  As of December 31, 2016 (000's)</vt:lpstr>
      <vt:lpstr>FY17 GENERAL FUND BUDGET PROJECTION (000's)</vt:lpstr>
      <vt:lpstr>FY17 GENERAL FUND DEPARTMENT HIGHLIGHTS The Department of Police Services (000's)</vt:lpstr>
      <vt:lpstr>FY17 GENERAL FUND DEPARTMENT HIGHLIGHTS Non-Departmental (000's) </vt:lpstr>
      <vt:lpstr>FY17 GENERAL FUND DEPARTMENT HIGHLIGHTS Department of Corrections (000's) </vt:lpstr>
      <vt:lpstr>FY17 GENERAL FUND DEPARTMENT HIGHLIGHTS  Department of Parks and Recreation (000's)</vt:lpstr>
      <vt:lpstr>FY17 GENERAL FUND DEPARTMENT HIGHLIGHTS The Department of Public Works (000's)</vt:lpstr>
      <vt:lpstr>Public Works Emergency Projects</vt:lpstr>
      <vt:lpstr>FY17 GENERAL FUND DEPARTMENT HIGHLIGHTS Department of Fire Services (000's) </vt:lpstr>
      <vt:lpstr>FY17 EMERGENCY TELEPHONE (E911) FUND PROJECTION (000's) </vt:lpstr>
      <vt:lpstr>Proprietary Funds Overview</vt:lpstr>
      <vt:lpstr>FY17 Airport Revenue Fund Projection (000's) </vt:lpstr>
      <vt:lpstr>FY17 Water &amp; Wastewater Revenue Fund Projection (000's) </vt:lpstr>
      <vt:lpstr>PowerPoint Presentation</vt:lpstr>
      <vt:lpstr>Cash Pool Report</vt:lpstr>
      <vt:lpstr>Investment in the Cash Pool As of December 31, 2016 (000's)</vt:lpstr>
      <vt:lpstr>Investment in the Cash Pool As of December 31, 2016 (000's)</vt:lpstr>
      <vt:lpstr>General Fund Statement of cash flows report</vt:lpstr>
      <vt:lpstr>FY16 vs. FY17 General Fund Cash Flows (000's)</vt:lpstr>
      <vt:lpstr>Debt/Investment Portfolios</vt:lpstr>
      <vt:lpstr>Debt Portfolio – Total Debt Outstanding As of December 31, 2016 (000's)</vt:lpstr>
      <vt:lpstr>Investment Portfolio As of December 31, 2016 </vt:lpstr>
      <vt:lpstr>Investment Portfolio As of December 31, 2016</vt:lpstr>
      <vt:lpstr>BOND RATINGS</vt:lpstr>
      <vt:lpstr>PowerPoint Presentation</vt:lpstr>
      <vt:lpstr>PowerPoint Presentation</vt:lpstr>
    </vt:vector>
  </TitlesOfParts>
  <Company>wwd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Carr, Youlanda</cp:lastModifiedBy>
  <cp:revision>806</cp:revision>
  <cp:lastPrinted>2017-02-01T15:51:05Z</cp:lastPrinted>
  <dcterms:created xsi:type="dcterms:W3CDTF">2016-02-13T15:24:12Z</dcterms:created>
  <dcterms:modified xsi:type="dcterms:W3CDTF">2017-02-14T15:16:21Z</dcterms:modified>
</cp:coreProperties>
</file>