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8" autoAdjust="0"/>
    <p:restoredTop sz="94660"/>
  </p:normalViewPr>
  <p:slideViewPr>
    <p:cSldViewPr snapToGrid="0">
      <p:cViewPr varScale="1">
        <p:scale>
          <a:sx n="46" d="100"/>
          <a:sy n="46" d="100"/>
        </p:scale>
        <p:origin x="4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A5D-4DEF-BB70-5B4E5396AE2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5A5D-4DEF-BB70-5B4E5396AE2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A5D-4DEF-BB70-5B4E5396AE2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EB6-40DF-B6AA-820595F87700}"/>
              </c:ext>
            </c:extLst>
          </c:dPt>
          <c:dLbls>
            <c:dLbl>
              <c:idx val="1"/>
              <c:layout>
                <c:manualLayout>
                  <c:x val="-7.0236039147956231E-2"/>
                  <c:y val="3.107466129162930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5A5D-4DEF-BB70-5B4E5396AE2F}"/>
                </c:ext>
              </c:extLst>
            </c:dLbl>
            <c:dLbl>
              <c:idx val="2"/>
              <c:layout>
                <c:manualLayout>
                  <c:x val="9.6718480138169263E-2"/>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A5D-4DEF-BB70-5B4E5396AE2F}"/>
                </c:ext>
              </c:extLst>
            </c:dLbl>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ext>
            </c:extLst>
          </c:dLbls>
          <c:cat>
            <c:strRef>
              <c:f>Sheet1!$A$2:$A$5</c:f>
              <c:strCache>
                <c:ptCount val="3"/>
                <c:pt idx="0">
                  <c:v>Poss 1 Oz Or Less Marijuana</c:v>
                </c:pt>
                <c:pt idx="1">
                  <c:v>Poss, Sale, Etc Of Marijuana</c:v>
                </c:pt>
                <c:pt idx="2">
                  <c:v>Trafficking In Marijuana</c:v>
                </c:pt>
              </c:strCache>
            </c:strRef>
          </c:cat>
          <c:val>
            <c:numRef>
              <c:f>Sheet1!$B$2:$B$5</c:f>
              <c:numCache>
                <c:formatCode>General</c:formatCode>
                <c:ptCount val="4"/>
                <c:pt idx="0" formatCode="#,##0">
                  <c:v>1032</c:v>
                </c:pt>
                <c:pt idx="1">
                  <c:v>35</c:v>
                </c:pt>
                <c:pt idx="2">
                  <c:v>3</c:v>
                </c:pt>
              </c:numCache>
            </c:numRef>
          </c:val>
          <c:extLst>
            <c:ext xmlns:c16="http://schemas.microsoft.com/office/drawing/2014/chart" uri="{C3380CC4-5D6E-409C-BE32-E72D297353CC}">
              <c16:uniqueId val="{00000000-5A5D-4DEF-BB70-5B4E5396AE2F}"/>
            </c:ext>
          </c:extLst>
        </c:ser>
        <c:dLbls>
          <c:showLegendKey val="0"/>
          <c:showVal val="0"/>
          <c:showCatName val="0"/>
          <c:showSerName val="0"/>
          <c:showPercent val="0"/>
          <c:showBubbleSize val="0"/>
          <c:showLeaderLines val="0"/>
        </c:dLbls>
        <c:firstSliceAng val="0"/>
      </c:pieChart>
      <c:spPr>
        <a:noFill/>
        <a:ln>
          <a:noFill/>
        </a:ln>
        <a:effectLst/>
      </c:spPr>
    </c:plotArea>
    <c:legend>
      <c:legendPos val="r"/>
      <c:legendEntry>
        <c:idx val="3"/>
        <c:delete val="1"/>
      </c:legendEntry>
      <c:layout>
        <c:manualLayout>
          <c:xMode val="edge"/>
          <c:yMode val="edge"/>
          <c:x val="0.56486783711621535"/>
          <c:y val="0.10556820956120837"/>
          <c:w val="0.39022715424820603"/>
          <c:h val="0.4729721132781510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2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507F-40C7-A360-346C98814DEB}"/>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A7A6-4C15-A7FD-DB92568754E4}"/>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5-A7A6-4C15-A7FD-DB92568754E4}"/>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7-A7A6-4C15-A7FD-DB92568754E4}"/>
              </c:ext>
            </c:extLst>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2-507F-40C7-A360-346C98814DEB}"/>
              </c:ext>
            </c:extLst>
          </c:dPt>
          <c:dPt>
            <c:idx val="5"/>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4-507F-40C7-A360-346C98814DEB}"/>
              </c:ext>
            </c:extLst>
          </c:dPt>
          <c:dPt>
            <c:idx val="6"/>
            <c:bubble3D val="0"/>
            <c:spPr>
              <a:gradFill>
                <a:gsLst>
                  <a:gs pos="100000">
                    <a:schemeClr val="accent1">
                      <a:lumMod val="60000"/>
                      <a:lumMod val="60000"/>
                      <a:lumOff val="40000"/>
                    </a:schemeClr>
                  </a:gs>
                  <a:gs pos="0">
                    <a:schemeClr val="accent1">
                      <a:lumMod val="60000"/>
                    </a:schemeClr>
                  </a:gs>
                </a:gsLst>
                <a:lin ang="5400000" scaled="0"/>
              </a:gradFill>
              <a:ln w="19050">
                <a:solidFill>
                  <a:schemeClr val="lt1"/>
                </a:solidFill>
              </a:ln>
              <a:effectLst/>
            </c:spPr>
            <c:extLst>
              <c:ext xmlns:c16="http://schemas.microsoft.com/office/drawing/2014/chart" uri="{C3380CC4-5D6E-409C-BE32-E72D297353CC}">
                <c16:uniqueId val="{00000003-507F-40C7-A360-346C98814DEB}"/>
              </c:ext>
            </c:extLst>
          </c:dPt>
          <c:dLbls>
            <c:dLbl>
              <c:idx val="0"/>
              <c:delete val="1"/>
              <c:extLst>
                <c:ext xmlns:c15="http://schemas.microsoft.com/office/drawing/2012/chart" uri="{CE6537A1-D6FC-4f65-9D91-7224C49458BB}"/>
                <c:ext xmlns:c16="http://schemas.microsoft.com/office/drawing/2014/chart" uri="{C3380CC4-5D6E-409C-BE32-E72D297353CC}">
                  <c16:uniqueId val="{00000001-507F-40C7-A360-346C98814DEB}"/>
                </c:ext>
              </c:extLst>
            </c:dLbl>
            <c:dLbl>
              <c:idx val="4"/>
              <c:delete val="1"/>
              <c:extLst>
                <c:ext xmlns:c15="http://schemas.microsoft.com/office/drawing/2012/chart" uri="{CE6537A1-D6FC-4f65-9D91-7224C49458BB}"/>
                <c:ext xmlns:c16="http://schemas.microsoft.com/office/drawing/2014/chart" uri="{C3380CC4-5D6E-409C-BE32-E72D297353CC}">
                  <c16:uniqueId val="{00000002-507F-40C7-A360-346C98814DEB}"/>
                </c:ext>
              </c:extLst>
            </c:dLbl>
            <c:dLbl>
              <c:idx val="5"/>
              <c:delete val="1"/>
              <c:extLst>
                <c:ext xmlns:c15="http://schemas.microsoft.com/office/drawing/2012/chart" uri="{CE6537A1-D6FC-4f65-9D91-7224C49458BB}"/>
                <c:ext xmlns:c16="http://schemas.microsoft.com/office/drawing/2014/chart" uri="{C3380CC4-5D6E-409C-BE32-E72D297353CC}">
                  <c16:uniqueId val="{00000004-507F-40C7-A360-346C98814DEB}"/>
                </c:ext>
              </c:extLst>
            </c:dLbl>
            <c:dLbl>
              <c:idx val="6"/>
              <c:numFmt formatCode="0.00%" sourceLinked="0"/>
              <c:spPr>
                <a:solidFill>
                  <a:prstClr val="white">
                    <a:alpha val="75000"/>
                  </a:prstClr>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2000" b="0" i="0" u="none" strike="noStrike" kern="1200" baseline="0">
                      <a:solidFill>
                        <a:schemeClr val="dk1">
                          <a:lumMod val="65000"/>
                          <a:lumOff val="35000"/>
                        </a:schemeClr>
                      </a:solidFill>
                      <a:latin typeface="+mn-lt"/>
                      <a:ea typeface="+mn-ea"/>
                      <a:cs typeface="+mn-cs"/>
                    </a:defRPr>
                  </a:pPr>
                  <a:endParaRPr lang="en-US"/>
                </a:p>
              </c:txPr>
              <c:dLblPos val="outEnd"/>
              <c:showLegendKey val="1"/>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3039"/>
                        <a:gd name="adj2" fmla="val 39766"/>
                      </a:avLst>
                    </a:prstGeom>
                    <a:noFill/>
                    <a:ln>
                      <a:noFill/>
                    </a:ln>
                  </c15:spPr>
                </c:ext>
                <c:ext xmlns:c16="http://schemas.microsoft.com/office/drawing/2014/chart" uri="{C3380CC4-5D6E-409C-BE32-E72D297353CC}">
                  <c16:uniqueId val="{00000003-507F-40C7-A360-346C98814DEB}"/>
                </c:ext>
              </c:extLst>
            </c:dLbl>
            <c:numFmt formatCode="0.00%" sourceLinked="0"/>
            <c:spPr>
              <a:solidFill>
                <a:prstClr val="white">
                  <a:alpha val="75000"/>
                </a:prstClr>
              </a:solidFill>
              <a:ln w="9525">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2000" b="0" i="0" u="none" strike="noStrike" kern="1200" baseline="0">
                    <a:solidFill>
                      <a:schemeClr val="dk1">
                        <a:lumMod val="65000"/>
                        <a:lumOff val="35000"/>
                      </a:schemeClr>
                    </a:solidFill>
                    <a:latin typeface="+mn-lt"/>
                    <a:ea typeface="+mn-ea"/>
                    <a:cs typeface="+mn-cs"/>
                  </a:defRPr>
                </a:pPr>
                <a:endParaRPr lang="en-US"/>
              </a:p>
            </c:txPr>
            <c:dLblPos val="outEnd"/>
            <c:showLegendKey val="1"/>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Asian</c:v>
                </c:pt>
                <c:pt idx="1">
                  <c:v>Black</c:v>
                </c:pt>
                <c:pt idx="2">
                  <c:v>Hispanic/Latino</c:v>
                </c:pt>
                <c:pt idx="3">
                  <c:v>Indigenous</c:v>
                </c:pt>
                <c:pt idx="4">
                  <c:v>No data</c:v>
                </c:pt>
                <c:pt idx="5">
                  <c:v>Other</c:v>
                </c:pt>
                <c:pt idx="6">
                  <c:v>White</c:v>
                </c:pt>
              </c:strCache>
            </c:strRef>
          </c:cat>
          <c:val>
            <c:numRef>
              <c:f>Sheet1!$B$2:$B$8</c:f>
              <c:numCache>
                <c:formatCode>General</c:formatCode>
                <c:ptCount val="7"/>
                <c:pt idx="0">
                  <c:v>4</c:v>
                </c:pt>
                <c:pt idx="1">
                  <c:v>945</c:v>
                </c:pt>
                <c:pt idx="2">
                  <c:v>7</c:v>
                </c:pt>
                <c:pt idx="4">
                  <c:v>22</c:v>
                </c:pt>
                <c:pt idx="5">
                  <c:v>1</c:v>
                </c:pt>
                <c:pt idx="6">
                  <c:v>53</c:v>
                </c:pt>
              </c:numCache>
            </c:numRef>
          </c:val>
          <c:extLst>
            <c:ext xmlns:c16="http://schemas.microsoft.com/office/drawing/2014/chart" uri="{C3380CC4-5D6E-409C-BE32-E72D297353CC}">
              <c16:uniqueId val="{00000000-507F-40C7-A360-346C98814DEB}"/>
            </c:ext>
          </c:extLst>
        </c:ser>
        <c:dLbls>
          <c:showLegendKey val="0"/>
          <c:showVal val="0"/>
          <c:showCatName val="0"/>
          <c:showSerName val="0"/>
          <c:showPercent val="0"/>
          <c:showBubbleSize val="0"/>
          <c:showLeaderLines val="0"/>
        </c:dLbls>
        <c:firstSliceAng val="0"/>
      </c:pieChart>
      <c:spPr>
        <a:noFill/>
        <a:ln>
          <a:noFill/>
        </a:ln>
        <a:effectLst/>
      </c:spPr>
    </c:plotArea>
    <c:legend>
      <c:legendPos val="r"/>
      <c:layout>
        <c:manualLayout>
          <c:xMode val="edge"/>
          <c:yMode val="edge"/>
          <c:x val="0.64197815946581804"/>
          <c:y val="7.810527217858089E-2"/>
          <c:w val="0.27627169660787221"/>
          <c:h val="0.47724807367005617"/>
        </c:manualLayout>
      </c:layout>
      <c:overlay val="0"/>
      <c:spPr>
        <a:solidFill>
          <a:schemeClr val="lt1">
            <a:alpha val="50000"/>
          </a:schemeClr>
        </a:solidFill>
        <a:ln>
          <a:noFill/>
        </a:ln>
        <a:effectLst/>
      </c:spPr>
      <c:txPr>
        <a:bodyPr rot="0" spcFirstLastPara="1" vertOverflow="ellipsis" vert="horz" wrap="square" anchor="ctr" anchorCtr="1"/>
        <a:lstStyle/>
        <a:p>
          <a:pPr>
            <a:defRPr sz="24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0.50307</cdr:x>
      <cdr:y>0.65847</cdr:y>
    </cdr:from>
    <cdr:to>
      <cdr:x>1</cdr:x>
      <cdr:y>0.92174</cdr:y>
    </cdr:to>
    <cdr:sp macro="" textlink="">
      <cdr:nvSpPr>
        <cdr:cNvPr id="2" name="TextBox 1"/>
        <cdr:cNvSpPr txBox="1"/>
      </cdr:nvSpPr>
      <cdr:spPr>
        <a:xfrm xmlns:a="http://schemas.openxmlformats.org/drawingml/2006/main">
          <a:off x="5548842" y="2421997"/>
          <a:ext cx="5481108" cy="9683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600" b="1" dirty="0"/>
            <a:t>TOTAL: 1,070 single charge marijuana arrests</a:t>
          </a:r>
        </a:p>
      </cdr:txBody>
    </cdr:sp>
  </cdr:relSizeAnchor>
</c:userShapes>
</file>

<file path=ppt/drawings/drawing2.xml><?xml version="1.0" encoding="utf-8"?>
<c:userShapes xmlns:c="http://schemas.openxmlformats.org/drawingml/2006/chart">
  <cdr:relSizeAnchor xmlns:cdr="http://schemas.openxmlformats.org/drawingml/2006/chartDrawing">
    <cdr:from>
      <cdr:x>0.61362</cdr:x>
      <cdr:y>0.6012</cdr:y>
    </cdr:from>
    <cdr:to>
      <cdr:x>0.97133</cdr:x>
      <cdr:y>0.97338</cdr:y>
    </cdr:to>
    <cdr:sp macro="" textlink="">
      <cdr:nvSpPr>
        <cdr:cNvPr id="2" name="TextBox 1"/>
        <cdr:cNvSpPr txBox="1"/>
      </cdr:nvSpPr>
      <cdr:spPr>
        <a:xfrm xmlns:a="http://schemas.openxmlformats.org/drawingml/2006/main">
          <a:off x="6768209" y="2707961"/>
          <a:ext cx="3945466" cy="1676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b="1" dirty="0"/>
            <a:t>92% of those arrested for Poss. of less than 1 </a:t>
          </a:r>
          <a:r>
            <a:rPr lang="en-US" sz="2400" b="1" dirty="0" err="1"/>
            <a:t>oz</a:t>
          </a:r>
          <a:r>
            <a:rPr lang="en-US" sz="2400" b="1" dirty="0"/>
            <a:t> were Black and 85% were male.</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3/21/2017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3/21/2017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3/21/2017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3/21/2017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3/21/2017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unicode.com/library/ga/atlanta/codes/code_of_ordinances?nodeId=COORATGEVOII_CH106OFMIPR_ARTIVOFAGPUMO_DIV3DROTCOSU_S106-182M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Repealing racial bias</a:t>
            </a:r>
          </a:p>
        </p:txBody>
      </p:sp>
      <p:sp>
        <p:nvSpPr>
          <p:cNvPr id="3" name="Subtitle 2"/>
          <p:cNvSpPr>
            <a:spLocks noGrp="1"/>
          </p:cNvSpPr>
          <p:nvPr>
            <p:ph type="subTitle" idx="1"/>
          </p:nvPr>
        </p:nvSpPr>
        <p:spPr/>
        <p:txBody>
          <a:bodyPr>
            <a:normAutofit/>
          </a:bodyPr>
          <a:lstStyle/>
          <a:p>
            <a:r>
              <a:rPr lang="en-US" sz="2400" dirty="0"/>
              <a:t>Decreasing arrests to increase public health and safety </a:t>
            </a:r>
          </a:p>
        </p:txBody>
      </p:sp>
    </p:spTree>
    <p:extLst>
      <p:ext uri="{BB962C8B-B14F-4D97-AF65-F5344CB8AC3E}">
        <p14:creationId xmlns:p14="http://schemas.microsoft.com/office/powerpoint/2010/main" val="2623110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 charge marijuana arrests </a:t>
            </a:r>
          </a:p>
        </p:txBody>
      </p:sp>
      <p:sp>
        <p:nvSpPr>
          <p:cNvPr id="3" name="Content Placeholder 2"/>
          <p:cNvSpPr>
            <a:spLocks noGrp="1"/>
          </p:cNvSpPr>
          <p:nvPr>
            <p:ph idx="1"/>
          </p:nvPr>
        </p:nvSpPr>
        <p:spPr/>
        <p:txBody>
          <a:bodyPr>
            <a:normAutofit/>
          </a:bodyPr>
          <a:lstStyle/>
          <a:p>
            <a:r>
              <a:rPr lang="en-US" sz="3000" dirty="0"/>
              <a:t>Analysis of arrests made ONLY for Marijuana</a:t>
            </a:r>
          </a:p>
          <a:p>
            <a:r>
              <a:rPr lang="en-US" sz="3000" dirty="0"/>
              <a:t>2014-2016 in Midtown and Downtown </a:t>
            </a:r>
          </a:p>
          <a:p>
            <a:pPr marL="324000" lvl="1" indent="0">
              <a:buNone/>
            </a:pPr>
            <a:r>
              <a:rPr lang="en-US" sz="3000" dirty="0"/>
              <a:t>[Beats 505, 509, 510, 511, 512, 603, 604, 605]</a:t>
            </a:r>
          </a:p>
        </p:txBody>
      </p:sp>
    </p:spTree>
    <p:extLst>
      <p:ext uri="{BB962C8B-B14F-4D97-AF65-F5344CB8AC3E}">
        <p14:creationId xmlns:p14="http://schemas.microsoft.com/office/powerpoint/2010/main" val="4056842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Marijuana Arrests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89571727"/>
              </p:ext>
            </p:extLst>
          </p:nvPr>
        </p:nvGraphicFramePr>
        <p:xfrm>
          <a:off x="581025" y="2048932"/>
          <a:ext cx="11029950" cy="43518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9795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 of Arrests: Race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61802224"/>
              </p:ext>
            </p:extLst>
          </p:nvPr>
        </p:nvGraphicFramePr>
        <p:xfrm>
          <a:off x="580858" y="1931773"/>
          <a:ext cx="11029950" cy="45042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041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Gateway?</a:t>
            </a:r>
          </a:p>
        </p:txBody>
      </p:sp>
      <p:sp>
        <p:nvSpPr>
          <p:cNvPr id="3" name="Content Placeholder 2"/>
          <p:cNvSpPr>
            <a:spLocks noGrp="1"/>
          </p:cNvSpPr>
          <p:nvPr>
            <p:ph idx="1"/>
          </p:nvPr>
        </p:nvSpPr>
        <p:spPr>
          <a:xfrm>
            <a:off x="581192" y="1902940"/>
            <a:ext cx="11029615" cy="4720281"/>
          </a:xfrm>
        </p:spPr>
        <p:txBody>
          <a:bodyPr>
            <a:noAutofit/>
          </a:bodyPr>
          <a:lstStyle/>
          <a:p>
            <a:r>
              <a:rPr lang="en-US" sz="2000" dirty="0"/>
              <a:t>"In contrast with marijuana use, rates of other illicit drug use among ER [emergency room] patients were substantially higher in states that did not decriminalize marijuana use. </a:t>
            </a:r>
            <a:r>
              <a:rPr lang="en-US" sz="2000" b="1" dirty="0"/>
              <a:t>The lack of decriminalization might have encouraged greater use of drugs </a:t>
            </a:r>
            <a:r>
              <a:rPr lang="en-US" sz="2000" dirty="0"/>
              <a:t>that are even more dangerous than marijuana.“</a:t>
            </a:r>
          </a:p>
          <a:p>
            <a:pPr marL="0" indent="0">
              <a:buNone/>
            </a:pPr>
            <a:r>
              <a:rPr lang="en-US" sz="2000" i="1" dirty="0"/>
              <a:t>		-Journal of the American Statistical Association</a:t>
            </a:r>
          </a:p>
          <a:p>
            <a:r>
              <a:rPr lang="en-US" sz="2000" dirty="0"/>
              <a:t>Decriminalization helps to improve</a:t>
            </a:r>
            <a:r>
              <a:rPr lang="en-US" sz="2000" b="1" dirty="0"/>
              <a:t> </a:t>
            </a:r>
            <a:r>
              <a:rPr lang="en-US" sz="2000" b="1" i="1" dirty="0"/>
              <a:t>public safety</a:t>
            </a:r>
            <a:r>
              <a:rPr lang="en-US" sz="2000" dirty="0"/>
              <a:t>, close </a:t>
            </a:r>
            <a:r>
              <a:rPr lang="en-US" sz="2000" b="1" i="1" dirty="0"/>
              <a:t>racial disparities </a:t>
            </a:r>
            <a:r>
              <a:rPr lang="en-US" sz="2000" dirty="0"/>
              <a:t>AND </a:t>
            </a:r>
            <a:r>
              <a:rPr lang="en-US" sz="2000" b="1" i="1" dirty="0"/>
              <a:t>decrease hard drug use</a:t>
            </a:r>
            <a:r>
              <a:rPr lang="en-US" sz="2000" b="1" dirty="0"/>
              <a:t>.</a:t>
            </a:r>
          </a:p>
        </p:txBody>
      </p:sp>
    </p:spTree>
    <p:extLst>
      <p:ext uri="{BB962C8B-B14F-4D97-AF65-F5344CB8AC3E}">
        <p14:creationId xmlns:p14="http://schemas.microsoft.com/office/powerpoint/2010/main" val="3946924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Concurrent State Legislation</a:t>
            </a:r>
          </a:p>
        </p:txBody>
      </p:sp>
      <p:sp>
        <p:nvSpPr>
          <p:cNvPr id="3" name="Content Placeholder 2"/>
          <p:cNvSpPr>
            <a:spLocks noGrp="1"/>
          </p:cNvSpPr>
          <p:nvPr>
            <p:ph idx="1"/>
          </p:nvPr>
        </p:nvSpPr>
        <p:spPr>
          <a:xfrm>
            <a:off x="581192" y="2180496"/>
            <a:ext cx="11029615" cy="3472159"/>
          </a:xfrm>
        </p:spPr>
        <p:txBody>
          <a:bodyPr>
            <a:normAutofit/>
          </a:bodyPr>
          <a:lstStyle/>
          <a:p>
            <a:r>
              <a:rPr lang="en-US" sz="2200" b="1" dirty="0"/>
              <a:t>Does the APD want to prioritize or deprioritize possession of marijuana?</a:t>
            </a:r>
          </a:p>
          <a:p>
            <a:pPr marL="0" indent="0">
              <a:buNone/>
            </a:pPr>
            <a:r>
              <a:rPr lang="en-US" sz="2000" i="1" dirty="0"/>
              <a:t>“If you’re a tactical unit and you come back to me with some folks who don’t have insurance or who have bags of weed, that’s not helping get down violent crime,” Shields added. “We have to be more efficient.”</a:t>
            </a:r>
          </a:p>
          <a:p>
            <a:pPr marL="0" indent="0">
              <a:buNone/>
            </a:pPr>
            <a:r>
              <a:rPr lang="en-US" sz="2000" i="1" dirty="0"/>
              <a:t>-Chief Shields, APD</a:t>
            </a:r>
          </a:p>
          <a:p>
            <a:pPr marL="0" indent="0">
              <a:buNone/>
            </a:pPr>
            <a:endParaRPr lang="en-US" sz="2200" b="1" dirty="0"/>
          </a:p>
          <a:p>
            <a:r>
              <a:rPr lang="en-US" sz="2200" b="1" dirty="0"/>
              <a:t>Does the council want to criminalize or decriminalize possession of marijuana?</a:t>
            </a:r>
          </a:p>
        </p:txBody>
      </p:sp>
    </p:spTree>
    <p:extLst>
      <p:ext uri="{BB962C8B-B14F-4D97-AF65-F5344CB8AC3E}">
        <p14:creationId xmlns:p14="http://schemas.microsoft.com/office/powerpoint/2010/main" val="865545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Proposal</a:t>
            </a:r>
          </a:p>
        </p:txBody>
      </p:sp>
      <p:sp>
        <p:nvSpPr>
          <p:cNvPr id="3" name="Content Placeholder 2"/>
          <p:cNvSpPr>
            <a:spLocks noGrp="1"/>
          </p:cNvSpPr>
          <p:nvPr>
            <p:ph idx="1"/>
          </p:nvPr>
        </p:nvSpPr>
        <p:spPr>
          <a:xfrm>
            <a:off x="581192" y="2180497"/>
            <a:ext cx="11029615" cy="3659194"/>
          </a:xfrm>
        </p:spPr>
        <p:txBody>
          <a:bodyPr>
            <a:normAutofit fontScale="85000" lnSpcReduction="20000"/>
          </a:bodyPr>
          <a:lstStyle/>
          <a:p>
            <a:r>
              <a:rPr lang="en-US" sz="2600" dirty="0"/>
              <a:t>$75 Fine is too high for those in extreme poverty, this will result in jail time </a:t>
            </a:r>
          </a:p>
          <a:p>
            <a:pPr marL="0" indent="0">
              <a:buNone/>
            </a:pPr>
            <a:endParaRPr lang="en-US" sz="3400" dirty="0"/>
          </a:p>
          <a:p>
            <a:pPr marL="0" indent="0" algn="ctr">
              <a:buNone/>
            </a:pPr>
            <a:r>
              <a:rPr lang="en-US" sz="3400" u="sng" dirty="0"/>
              <a:t>Recommendation</a:t>
            </a:r>
            <a:r>
              <a:rPr lang="en-US" sz="3400" dirty="0"/>
              <a:t>:</a:t>
            </a:r>
          </a:p>
          <a:p>
            <a:pPr marL="0" indent="0" algn="ctr">
              <a:buNone/>
            </a:pPr>
            <a:r>
              <a:rPr lang="en-US" sz="3400" b="1" dirty="0">
                <a:hlinkClick r:id="rId2"/>
              </a:rPr>
              <a:t>Repeal Section 106-182 Marijuana Under 1oz</a:t>
            </a:r>
            <a:endParaRPr lang="en-US" sz="3400" b="1" dirty="0"/>
          </a:p>
          <a:p>
            <a:pPr marL="0" indent="0" algn="ctr">
              <a:buNone/>
            </a:pPr>
            <a:r>
              <a:rPr lang="en-US" sz="3400" dirty="0"/>
              <a:t>Or</a:t>
            </a:r>
          </a:p>
          <a:p>
            <a:pPr marL="0" indent="0" algn="ctr">
              <a:buNone/>
            </a:pPr>
            <a:r>
              <a:rPr lang="en-US" sz="3400" b="1" dirty="0"/>
              <a:t>1</a:t>
            </a:r>
            <a:r>
              <a:rPr lang="en-US" sz="3400" b="1" baseline="30000" dirty="0"/>
              <a:t>st</a:t>
            </a:r>
            <a:r>
              <a:rPr lang="en-US" sz="3400" b="1" dirty="0"/>
              <a:t> time: Warning </a:t>
            </a:r>
          </a:p>
          <a:p>
            <a:pPr marL="0" indent="0" algn="ctr">
              <a:buNone/>
            </a:pPr>
            <a:r>
              <a:rPr lang="en-US" sz="3400" b="1" dirty="0"/>
              <a:t>2</a:t>
            </a:r>
            <a:r>
              <a:rPr lang="en-US" sz="3400" b="1" baseline="30000" dirty="0"/>
              <a:t>nd</a:t>
            </a:r>
            <a:r>
              <a:rPr lang="en-US" sz="3400" b="1" dirty="0"/>
              <a:t> time: $25 Fine </a:t>
            </a:r>
          </a:p>
          <a:p>
            <a:pPr marL="0" indent="0" algn="ctr">
              <a:buNone/>
            </a:pPr>
            <a:endParaRPr lang="en-US" sz="3400" dirty="0"/>
          </a:p>
        </p:txBody>
      </p:sp>
    </p:spTree>
    <p:extLst>
      <p:ext uri="{BB962C8B-B14F-4D97-AF65-F5344CB8AC3E}">
        <p14:creationId xmlns:p14="http://schemas.microsoft.com/office/powerpoint/2010/main" val="313793851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281</TotalTime>
  <Words>254</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Gill Sans MT</vt:lpstr>
      <vt:lpstr>Wingdings 2</vt:lpstr>
      <vt:lpstr>Dividend</vt:lpstr>
      <vt:lpstr>Repealing racial bias</vt:lpstr>
      <vt:lpstr>single charge marijuana arrests </vt:lpstr>
      <vt:lpstr>Types of Marijuana Arrests</vt:lpstr>
      <vt:lpstr>Demographics of Arrests: Race</vt:lpstr>
      <vt:lpstr>What is the Gateway?</vt:lpstr>
      <vt:lpstr>Concurrent State Legislation</vt:lpstr>
      <vt:lpstr>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Decriminalization of Marijuana Under 1oz</dc:title>
  <dc:creator>Che Johnson</dc:creator>
  <cp:lastModifiedBy>Che Johnson</cp:lastModifiedBy>
  <cp:revision>26</cp:revision>
  <dcterms:created xsi:type="dcterms:W3CDTF">2017-03-21T09:58:55Z</dcterms:created>
  <dcterms:modified xsi:type="dcterms:W3CDTF">2017-03-21T14:47:58Z</dcterms:modified>
</cp:coreProperties>
</file>