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058400" cy="7772400"/>
  <p:notesSz cx="10058400" cy="7772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07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9547" cy="99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9547" cy="99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6457" y="1946148"/>
            <a:ext cx="4159250" cy="3003550"/>
          </a:xfrm>
          <a:custGeom>
            <a:avLst/>
            <a:gdLst/>
            <a:ahLst/>
            <a:cxnLst/>
            <a:rect l="l" t="t" r="r" b="b"/>
            <a:pathLst>
              <a:path w="4159250" h="3003550">
                <a:moveTo>
                  <a:pt x="4156709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3001517"/>
                </a:lnTo>
                <a:lnTo>
                  <a:pt x="1523" y="3003041"/>
                </a:lnTo>
                <a:lnTo>
                  <a:pt x="4156709" y="3003041"/>
                </a:lnTo>
                <a:lnTo>
                  <a:pt x="4158995" y="3001517"/>
                </a:lnTo>
                <a:lnTo>
                  <a:pt x="4158995" y="2998469"/>
                </a:lnTo>
                <a:lnTo>
                  <a:pt x="9143" y="2998469"/>
                </a:lnTo>
                <a:lnTo>
                  <a:pt x="4571" y="2993897"/>
                </a:lnTo>
                <a:lnTo>
                  <a:pt x="9143" y="2993897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5333"/>
                </a:lnTo>
                <a:lnTo>
                  <a:pt x="4158995" y="5333"/>
                </a:lnTo>
                <a:lnTo>
                  <a:pt x="4158995" y="2285"/>
                </a:lnTo>
                <a:lnTo>
                  <a:pt x="4156709" y="0"/>
                </a:lnTo>
                <a:close/>
              </a:path>
              <a:path w="4159250" h="3003550">
                <a:moveTo>
                  <a:pt x="9143" y="2993897"/>
                </a:moveTo>
                <a:lnTo>
                  <a:pt x="4571" y="2993897"/>
                </a:lnTo>
                <a:lnTo>
                  <a:pt x="9143" y="2998469"/>
                </a:lnTo>
                <a:lnTo>
                  <a:pt x="9143" y="2993897"/>
                </a:lnTo>
                <a:close/>
              </a:path>
              <a:path w="4159250" h="3003550">
                <a:moveTo>
                  <a:pt x="4149851" y="2993897"/>
                </a:moveTo>
                <a:lnTo>
                  <a:pt x="9143" y="2993897"/>
                </a:lnTo>
                <a:lnTo>
                  <a:pt x="9143" y="2998469"/>
                </a:lnTo>
                <a:lnTo>
                  <a:pt x="4149851" y="2998469"/>
                </a:lnTo>
                <a:lnTo>
                  <a:pt x="4149851" y="2993897"/>
                </a:lnTo>
                <a:close/>
              </a:path>
              <a:path w="4159250" h="3003550">
                <a:moveTo>
                  <a:pt x="4149851" y="5333"/>
                </a:moveTo>
                <a:lnTo>
                  <a:pt x="4149851" y="2998469"/>
                </a:lnTo>
                <a:lnTo>
                  <a:pt x="4154423" y="2993897"/>
                </a:lnTo>
                <a:lnTo>
                  <a:pt x="4158995" y="2993897"/>
                </a:lnTo>
                <a:lnTo>
                  <a:pt x="4158995" y="9905"/>
                </a:lnTo>
                <a:lnTo>
                  <a:pt x="4154423" y="9905"/>
                </a:lnTo>
                <a:lnTo>
                  <a:pt x="4149851" y="5333"/>
                </a:lnTo>
                <a:close/>
              </a:path>
              <a:path w="4159250" h="3003550">
                <a:moveTo>
                  <a:pt x="4158995" y="2993897"/>
                </a:moveTo>
                <a:lnTo>
                  <a:pt x="4154423" y="2993897"/>
                </a:lnTo>
                <a:lnTo>
                  <a:pt x="4149851" y="2998469"/>
                </a:lnTo>
                <a:lnTo>
                  <a:pt x="4158995" y="2998469"/>
                </a:lnTo>
                <a:lnTo>
                  <a:pt x="4158995" y="2993897"/>
                </a:lnTo>
                <a:close/>
              </a:path>
              <a:path w="4159250" h="3003550">
                <a:moveTo>
                  <a:pt x="9143" y="5333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5333"/>
                </a:lnTo>
                <a:close/>
              </a:path>
              <a:path w="4159250" h="3003550">
                <a:moveTo>
                  <a:pt x="4149851" y="5333"/>
                </a:moveTo>
                <a:lnTo>
                  <a:pt x="9143" y="5333"/>
                </a:lnTo>
                <a:lnTo>
                  <a:pt x="9143" y="9905"/>
                </a:lnTo>
                <a:lnTo>
                  <a:pt x="4149851" y="9905"/>
                </a:lnTo>
                <a:lnTo>
                  <a:pt x="4149851" y="5333"/>
                </a:lnTo>
                <a:close/>
              </a:path>
              <a:path w="4159250" h="3003550">
                <a:moveTo>
                  <a:pt x="4158995" y="5333"/>
                </a:moveTo>
                <a:lnTo>
                  <a:pt x="4149851" y="5333"/>
                </a:lnTo>
                <a:lnTo>
                  <a:pt x="4154423" y="9905"/>
                </a:lnTo>
                <a:lnTo>
                  <a:pt x="4158995" y="9905"/>
                </a:lnTo>
                <a:lnTo>
                  <a:pt x="4158995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6457" y="1946148"/>
            <a:ext cx="4159250" cy="3003550"/>
          </a:xfrm>
          <a:custGeom>
            <a:avLst/>
            <a:gdLst/>
            <a:ahLst/>
            <a:cxnLst/>
            <a:rect l="l" t="t" r="r" b="b"/>
            <a:pathLst>
              <a:path w="4159250" h="3003550">
                <a:moveTo>
                  <a:pt x="4156709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3001517"/>
                </a:lnTo>
                <a:lnTo>
                  <a:pt x="1523" y="3003041"/>
                </a:lnTo>
                <a:lnTo>
                  <a:pt x="4156709" y="3003041"/>
                </a:lnTo>
                <a:lnTo>
                  <a:pt x="4158995" y="3001517"/>
                </a:lnTo>
                <a:lnTo>
                  <a:pt x="4158995" y="2998469"/>
                </a:lnTo>
                <a:lnTo>
                  <a:pt x="9143" y="2998469"/>
                </a:lnTo>
                <a:lnTo>
                  <a:pt x="4571" y="2993897"/>
                </a:lnTo>
                <a:lnTo>
                  <a:pt x="9143" y="2993897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5333"/>
                </a:lnTo>
                <a:lnTo>
                  <a:pt x="4158995" y="5333"/>
                </a:lnTo>
                <a:lnTo>
                  <a:pt x="4158995" y="2285"/>
                </a:lnTo>
                <a:lnTo>
                  <a:pt x="4156709" y="0"/>
                </a:lnTo>
                <a:close/>
              </a:path>
              <a:path w="4159250" h="3003550">
                <a:moveTo>
                  <a:pt x="9143" y="2993897"/>
                </a:moveTo>
                <a:lnTo>
                  <a:pt x="4571" y="2993897"/>
                </a:lnTo>
                <a:lnTo>
                  <a:pt x="9143" y="2998469"/>
                </a:lnTo>
                <a:lnTo>
                  <a:pt x="9143" y="2993897"/>
                </a:lnTo>
                <a:close/>
              </a:path>
              <a:path w="4159250" h="3003550">
                <a:moveTo>
                  <a:pt x="4149851" y="2993897"/>
                </a:moveTo>
                <a:lnTo>
                  <a:pt x="9143" y="2993897"/>
                </a:lnTo>
                <a:lnTo>
                  <a:pt x="9143" y="2998469"/>
                </a:lnTo>
                <a:lnTo>
                  <a:pt x="4149851" y="2998469"/>
                </a:lnTo>
                <a:lnTo>
                  <a:pt x="4149851" y="2993897"/>
                </a:lnTo>
                <a:close/>
              </a:path>
              <a:path w="4159250" h="3003550">
                <a:moveTo>
                  <a:pt x="4149851" y="5333"/>
                </a:moveTo>
                <a:lnTo>
                  <a:pt x="4149851" y="2998469"/>
                </a:lnTo>
                <a:lnTo>
                  <a:pt x="4154423" y="2993897"/>
                </a:lnTo>
                <a:lnTo>
                  <a:pt x="4158995" y="2993897"/>
                </a:lnTo>
                <a:lnTo>
                  <a:pt x="4158995" y="9905"/>
                </a:lnTo>
                <a:lnTo>
                  <a:pt x="4154423" y="9905"/>
                </a:lnTo>
                <a:lnTo>
                  <a:pt x="4149851" y="5333"/>
                </a:lnTo>
                <a:close/>
              </a:path>
              <a:path w="4159250" h="3003550">
                <a:moveTo>
                  <a:pt x="4158995" y="2993897"/>
                </a:moveTo>
                <a:lnTo>
                  <a:pt x="4154423" y="2993897"/>
                </a:lnTo>
                <a:lnTo>
                  <a:pt x="4149851" y="2998469"/>
                </a:lnTo>
                <a:lnTo>
                  <a:pt x="4158995" y="2998469"/>
                </a:lnTo>
                <a:lnTo>
                  <a:pt x="4158995" y="2993897"/>
                </a:lnTo>
                <a:close/>
              </a:path>
              <a:path w="4159250" h="3003550">
                <a:moveTo>
                  <a:pt x="9143" y="5333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5333"/>
                </a:lnTo>
                <a:close/>
              </a:path>
              <a:path w="4159250" h="3003550">
                <a:moveTo>
                  <a:pt x="4149851" y="5333"/>
                </a:moveTo>
                <a:lnTo>
                  <a:pt x="9143" y="5333"/>
                </a:lnTo>
                <a:lnTo>
                  <a:pt x="9143" y="9905"/>
                </a:lnTo>
                <a:lnTo>
                  <a:pt x="4149851" y="9905"/>
                </a:lnTo>
                <a:lnTo>
                  <a:pt x="4149851" y="5333"/>
                </a:lnTo>
                <a:close/>
              </a:path>
              <a:path w="4159250" h="3003550">
                <a:moveTo>
                  <a:pt x="4158995" y="5333"/>
                </a:moveTo>
                <a:lnTo>
                  <a:pt x="4149851" y="5333"/>
                </a:lnTo>
                <a:lnTo>
                  <a:pt x="4154423" y="9905"/>
                </a:lnTo>
                <a:lnTo>
                  <a:pt x="4158995" y="9905"/>
                </a:lnTo>
                <a:lnTo>
                  <a:pt x="4158995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0476" y="1629155"/>
            <a:ext cx="2681478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979" y="1584589"/>
            <a:ext cx="6092440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939798"/>
            <a:ext cx="8255000" cy="462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1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8642" y="2127783"/>
            <a:ext cx="6203950" cy="125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4400" b="1" spc="125" dirty="0">
                <a:solidFill>
                  <a:srgbClr val="FFFFFF"/>
                </a:solidFill>
                <a:latin typeface="Arial"/>
                <a:cs typeface="Arial"/>
              </a:rPr>
              <a:t>Quarterl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4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0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400" b="1" spc="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-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4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125" dirty="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4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4400" b="1" spc="105" dirty="0">
                <a:solidFill>
                  <a:srgbClr val="FFFFFF"/>
                </a:solidFill>
                <a:latin typeface="Arial"/>
                <a:cs typeface="Arial"/>
              </a:rPr>
              <a:t>CDHS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7747" y="6487088"/>
            <a:ext cx="1614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March 14, 2017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1781" y="1651645"/>
            <a:ext cx="697484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z="4000" dirty="0">
                <a:solidFill>
                  <a:srgbClr val="254061"/>
                </a:solidFill>
                <a:latin typeface="Arial"/>
                <a:cs typeface="Arial"/>
              </a:rPr>
              <a:t>Concepts Under Consideration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2471287"/>
            <a:ext cx="4695825" cy="3802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55" dirty="0">
                <a:solidFill>
                  <a:srgbClr val="17375E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ine</a:t>
            </a:r>
            <a:r>
              <a:rPr sz="20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City</a:t>
            </a:r>
            <a:r>
              <a:rPr sz="20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Community</a:t>
            </a:r>
            <a:r>
              <a:rPr sz="20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 marL="355600" marR="59690" indent="-342900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Communit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Improvemen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 Fun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20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Phase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II</a:t>
            </a:r>
            <a:r>
              <a:rPr sz="20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r>
              <a:rPr sz="20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($6.4M)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Ne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w</a:t>
            </a:r>
            <a:r>
              <a:rPr sz="20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Resurgen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Fun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2000" spc="-1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Small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,</a:t>
            </a:r>
            <a:r>
              <a:rPr sz="20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Multi-Famil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20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Redevelopment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RF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20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fo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Single-Famil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20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Redevelopment</a:t>
            </a:r>
            <a:endParaRPr sz="2000">
              <a:latin typeface="Arial"/>
              <a:cs typeface="Arial"/>
            </a:endParaRPr>
          </a:p>
          <a:p>
            <a:pPr marL="355600" marR="875030" indent="-342900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Partnership with</a:t>
            </a:r>
            <a:r>
              <a:rPr sz="20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rio</a:t>
            </a:r>
            <a:r>
              <a:rPr sz="20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Lease-to-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Homeownershi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20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Parks</a:t>
            </a:r>
            <a:r>
              <a:rPr sz="20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Greenspace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ook</a:t>
            </a:r>
            <a:r>
              <a:rPr sz="200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Park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B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oone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Park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376092"/>
                </a:solidFill>
                <a:latin typeface="Arial"/>
                <a:cs typeface="Arial"/>
              </a:rPr>
              <a:t>W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est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(Proctor</a:t>
            </a: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376092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illage)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4418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25" dirty="0">
                <a:solidFill>
                  <a:srgbClr val="898989"/>
                </a:solidFill>
                <a:latin typeface="Calibri"/>
                <a:cs typeface="Calibri"/>
              </a:rPr>
              <a:t>ϭϬ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7078" y="2392679"/>
            <a:ext cx="3566160" cy="2162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4885" y="2379726"/>
            <a:ext cx="3590925" cy="2188845"/>
          </a:xfrm>
          <a:custGeom>
            <a:avLst/>
            <a:gdLst/>
            <a:ahLst/>
            <a:cxnLst/>
            <a:rect l="l" t="t" r="r" b="b"/>
            <a:pathLst>
              <a:path w="3590925" h="2188845">
                <a:moveTo>
                  <a:pt x="3587495" y="0"/>
                </a:moveTo>
                <a:lnTo>
                  <a:pt x="2285" y="0"/>
                </a:lnTo>
                <a:lnTo>
                  <a:pt x="0" y="3047"/>
                </a:lnTo>
                <a:lnTo>
                  <a:pt x="0" y="2185415"/>
                </a:lnTo>
                <a:lnTo>
                  <a:pt x="2285" y="2188463"/>
                </a:lnTo>
                <a:lnTo>
                  <a:pt x="3587495" y="2188463"/>
                </a:lnTo>
                <a:lnTo>
                  <a:pt x="3590543" y="2185415"/>
                </a:lnTo>
                <a:lnTo>
                  <a:pt x="3590543" y="2182367"/>
                </a:lnTo>
                <a:lnTo>
                  <a:pt x="12191" y="2182367"/>
                </a:lnTo>
                <a:lnTo>
                  <a:pt x="6095" y="2175509"/>
                </a:lnTo>
                <a:lnTo>
                  <a:pt x="12191" y="2175509"/>
                </a:lnTo>
                <a:lnTo>
                  <a:pt x="12191" y="12953"/>
                </a:lnTo>
                <a:lnTo>
                  <a:pt x="6095" y="12953"/>
                </a:lnTo>
                <a:lnTo>
                  <a:pt x="12191" y="6857"/>
                </a:lnTo>
                <a:lnTo>
                  <a:pt x="3590543" y="6857"/>
                </a:lnTo>
                <a:lnTo>
                  <a:pt x="3590543" y="3047"/>
                </a:lnTo>
                <a:lnTo>
                  <a:pt x="3587495" y="0"/>
                </a:lnTo>
                <a:close/>
              </a:path>
              <a:path w="3590925" h="2188845">
                <a:moveTo>
                  <a:pt x="12191" y="2175509"/>
                </a:moveTo>
                <a:lnTo>
                  <a:pt x="6095" y="2175509"/>
                </a:lnTo>
                <a:lnTo>
                  <a:pt x="12191" y="2182367"/>
                </a:lnTo>
                <a:lnTo>
                  <a:pt x="12191" y="2175509"/>
                </a:lnTo>
                <a:close/>
              </a:path>
              <a:path w="3590925" h="2188845">
                <a:moveTo>
                  <a:pt x="3578351" y="2175509"/>
                </a:moveTo>
                <a:lnTo>
                  <a:pt x="12191" y="2175509"/>
                </a:lnTo>
                <a:lnTo>
                  <a:pt x="12191" y="2182367"/>
                </a:lnTo>
                <a:lnTo>
                  <a:pt x="3578351" y="2182367"/>
                </a:lnTo>
                <a:lnTo>
                  <a:pt x="3578351" y="2175509"/>
                </a:lnTo>
                <a:close/>
              </a:path>
              <a:path w="3590925" h="2188845">
                <a:moveTo>
                  <a:pt x="3578351" y="6857"/>
                </a:moveTo>
                <a:lnTo>
                  <a:pt x="3578351" y="2182367"/>
                </a:lnTo>
                <a:lnTo>
                  <a:pt x="3584447" y="2175509"/>
                </a:lnTo>
                <a:lnTo>
                  <a:pt x="3590543" y="2175509"/>
                </a:lnTo>
                <a:lnTo>
                  <a:pt x="3590543" y="12953"/>
                </a:lnTo>
                <a:lnTo>
                  <a:pt x="3584447" y="12953"/>
                </a:lnTo>
                <a:lnTo>
                  <a:pt x="3578351" y="6857"/>
                </a:lnTo>
                <a:close/>
              </a:path>
              <a:path w="3590925" h="2188845">
                <a:moveTo>
                  <a:pt x="3590543" y="2175509"/>
                </a:moveTo>
                <a:lnTo>
                  <a:pt x="3584447" y="2175509"/>
                </a:lnTo>
                <a:lnTo>
                  <a:pt x="3578351" y="2182367"/>
                </a:lnTo>
                <a:lnTo>
                  <a:pt x="3590543" y="2182367"/>
                </a:lnTo>
                <a:lnTo>
                  <a:pt x="3590543" y="2175509"/>
                </a:lnTo>
                <a:close/>
              </a:path>
              <a:path w="3590925" h="2188845">
                <a:moveTo>
                  <a:pt x="12191" y="6857"/>
                </a:moveTo>
                <a:lnTo>
                  <a:pt x="6095" y="12953"/>
                </a:lnTo>
                <a:lnTo>
                  <a:pt x="12191" y="12953"/>
                </a:lnTo>
                <a:lnTo>
                  <a:pt x="12191" y="6857"/>
                </a:lnTo>
                <a:close/>
              </a:path>
              <a:path w="3590925" h="2188845">
                <a:moveTo>
                  <a:pt x="3578351" y="6857"/>
                </a:moveTo>
                <a:lnTo>
                  <a:pt x="12191" y="6857"/>
                </a:lnTo>
                <a:lnTo>
                  <a:pt x="12191" y="12953"/>
                </a:lnTo>
                <a:lnTo>
                  <a:pt x="3578351" y="12953"/>
                </a:lnTo>
                <a:lnTo>
                  <a:pt x="3578351" y="6857"/>
                </a:lnTo>
                <a:close/>
              </a:path>
              <a:path w="3590925" h="2188845">
                <a:moveTo>
                  <a:pt x="3590543" y="6857"/>
                </a:moveTo>
                <a:lnTo>
                  <a:pt x="3578351" y="6857"/>
                </a:lnTo>
                <a:lnTo>
                  <a:pt x="3584447" y="12953"/>
                </a:lnTo>
                <a:lnTo>
                  <a:pt x="3590543" y="12953"/>
                </a:lnTo>
                <a:lnTo>
                  <a:pt x="3590543" y="6857"/>
                </a:lnTo>
                <a:close/>
              </a:path>
            </a:pathLst>
          </a:custGeom>
          <a:solidFill>
            <a:srgbClr val="102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6984" y="4681728"/>
            <a:ext cx="3557015" cy="213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6409" y="4667250"/>
            <a:ext cx="3590925" cy="2159635"/>
          </a:xfrm>
          <a:custGeom>
            <a:avLst/>
            <a:gdLst/>
            <a:ahLst/>
            <a:cxnLst/>
            <a:rect l="l" t="t" r="r" b="b"/>
            <a:pathLst>
              <a:path w="3590925" h="2159634">
                <a:moveTo>
                  <a:pt x="3587495" y="0"/>
                </a:moveTo>
                <a:lnTo>
                  <a:pt x="2285" y="0"/>
                </a:lnTo>
                <a:lnTo>
                  <a:pt x="0" y="3047"/>
                </a:lnTo>
                <a:lnTo>
                  <a:pt x="0" y="2156459"/>
                </a:lnTo>
                <a:lnTo>
                  <a:pt x="2285" y="2159507"/>
                </a:lnTo>
                <a:lnTo>
                  <a:pt x="3587495" y="2159507"/>
                </a:lnTo>
                <a:lnTo>
                  <a:pt x="3590543" y="2156459"/>
                </a:lnTo>
                <a:lnTo>
                  <a:pt x="3590543" y="2152649"/>
                </a:lnTo>
                <a:lnTo>
                  <a:pt x="12191" y="2152649"/>
                </a:lnTo>
                <a:lnTo>
                  <a:pt x="6095" y="2146553"/>
                </a:lnTo>
                <a:lnTo>
                  <a:pt x="12191" y="2146553"/>
                </a:lnTo>
                <a:lnTo>
                  <a:pt x="12191" y="12953"/>
                </a:lnTo>
                <a:lnTo>
                  <a:pt x="6095" y="12953"/>
                </a:lnTo>
                <a:lnTo>
                  <a:pt x="12191" y="6857"/>
                </a:lnTo>
                <a:lnTo>
                  <a:pt x="3590543" y="6857"/>
                </a:lnTo>
                <a:lnTo>
                  <a:pt x="3590543" y="3047"/>
                </a:lnTo>
                <a:lnTo>
                  <a:pt x="3587495" y="0"/>
                </a:lnTo>
                <a:close/>
              </a:path>
              <a:path w="3590925" h="2159634">
                <a:moveTo>
                  <a:pt x="12191" y="2146553"/>
                </a:moveTo>
                <a:lnTo>
                  <a:pt x="6095" y="2146553"/>
                </a:lnTo>
                <a:lnTo>
                  <a:pt x="12191" y="2152649"/>
                </a:lnTo>
                <a:lnTo>
                  <a:pt x="12191" y="2146553"/>
                </a:lnTo>
                <a:close/>
              </a:path>
              <a:path w="3590925" h="2159634">
                <a:moveTo>
                  <a:pt x="3577589" y="2146553"/>
                </a:moveTo>
                <a:lnTo>
                  <a:pt x="12191" y="2146553"/>
                </a:lnTo>
                <a:lnTo>
                  <a:pt x="12191" y="2152649"/>
                </a:lnTo>
                <a:lnTo>
                  <a:pt x="3577589" y="2152649"/>
                </a:lnTo>
                <a:lnTo>
                  <a:pt x="3577589" y="2146553"/>
                </a:lnTo>
                <a:close/>
              </a:path>
              <a:path w="3590925" h="2159634">
                <a:moveTo>
                  <a:pt x="3577589" y="6857"/>
                </a:moveTo>
                <a:lnTo>
                  <a:pt x="3577589" y="2152649"/>
                </a:lnTo>
                <a:lnTo>
                  <a:pt x="3584447" y="2146553"/>
                </a:lnTo>
                <a:lnTo>
                  <a:pt x="3590543" y="2146553"/>
                </a:lnTo>
                <a:lnTo>
                  <a:pt x="3590543" y="12953"/>
                </a:lnTo>
                <a:lnTo>
                  <a:pt x="3584447" y="12953"/>
                </a:lnTo>
                <a:lnTo>
                  <a:pt x="3577589" y="6857"/>
                </a:lnTo>
                <a:close/>
              </a:path>
              <a:path w="3590925" h="2159634">
                <a:moveTo>
                  <a:pt x="3590543" y="2146553"/>
                </a:moveTo>
                <a:lnTo>
                  <a:pt x="3584447" y="2146553"/>
                </a:lnTo>
                <a:lnTo>
                  <a:pt x="3577589" y="2152649"/>
                </a:lnTo>
                <a:lnTo>
                  <a:pt x="3590543" y="2152649"/>
                </a:lnTo>
                <a:lnTo>
                  <a:pt x="3590543" y="2146553"/>
                </a:lnTo>
                <a:close/>
              </a:path>
              <a:path w="3590925" h="2159634">
                <a:moveTo>
                  <a:pt x="12191" y="6857"/>
                </a:moveTo>
                <a:lnTo>
                  <a:pt x="6095" y="12953"/>
                </a:lnTo>
                <a:lnTo>
                  <a:pt x="12191" y="12953"/>
                </a:lnTo>
                <a:lnTo>
                  <a:pt x="12191" y="6857"/>
                </a:lnTo>
                <a:close/>
              </a:path>
              <a:path w="3590925" h="2159634">
                <a:moveTo>
                  <a:pt x="3577589" y="6857"/>
                </a:moveTo>
                <a:lnTo>
                  <a:pt x="12191" y="6857"/>
                </a:lnTo>
                <a:lnTo>
                  <a:pt x="12191" y="12953"/>
                </a:lnTo>
                <a:lnTo>
                  <a:pt x="3577589" y="12953"/>
                </a:lnTo>
                <a:lnTo>
                  <a:pt x="3577589" y="6857"/>
                </a:lnTo>
                <a:close/>
              </a:path>
              <a:path w="3590925" h="2159634">
                <a:moveTo>
                  <a:pt x="3590543" y="6857"/>
                </a:moveTo>
                <a:lnTo>
                  <a:pt x="3577589" y="6857"/>
                </a:lnTo>
                <a:lnTo>
                  <a:pt x="3584447" y="12953"/>
                </a:lnTo>
                <a:lnTo>
                  <a:pt x="3590543" y="12953"/>
                </a:lnTo>
                <a:lnTo>
                  <a:pt x="3590543" y="6857"/>
                </a:lnTo>
                <a:close/>
              </a:path>
            </a:pathLst>
          </a:custGeom>
          <a:solidFill>
            <a:srgbClr val="10253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8494" y="3395356"/>
            <a:ext cx="366966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Princeton Lakes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3801" y="1932432"/>
            <a:ext cx="3789045" cy="2512060"/>
          </a:xfrm>
          <a:custGeom>
            <a:avLst/>
            <a:gdLst/>
            <a:ahLst/>
            <a:cxnLst/>
            <a:rect l="l" t="t" r="r" b="b"/>
            <a:pathLst>
              <a:path w="3789045" h="2512060">
                <a:moveTo>
                  <a:pt x="3786377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2509265"/>
                </a:lnTo>
                <a:lnTo>
                  <a:pt x="1523" y="2511551"/>
                </a:lnTo>
                <a:lnTo>
                  <a:pt x="3786377" y="2511551"/>
                </a:lnTo>
                <a:lnTo>
                  <a:pt x="3788663" y="2509265"/>
                </a:lnTo>
                <a:lnTo>
                  <a:pt x="3788663" y="2506979"/>
                </a:lnTo>
                <a:lnTo>
                  <a:pt x="9143" y="2506979"/>
                </a:lnTo>
                <a:lnTo>
                  <a:pt x="4571" y="2502407"/>
                </a:lnTo>
                <a:lnTo>
                  <a:pt x="9143" y="2502407"/>
                </a:lnTo>
                <a:lnTo>
                  <a:pt x="9143" y="9143"/>
                </a:lnTo>
                <a:lnTo>
                  <a:pt x="4571" y="9143"/>
                </a:lnTo>
                <a:lnTo>
                  <a:pt x="9143" y="4571"/>
                </a:lnTo>
                <a:lnTo>
                  <a:pt x="3788663" y="4571"/>
                </a:lnTo>
                <a:lnTo>
                  <a:pt x="3788663" y="2285"/>
                </a:lnTo>
                <a:lnTo>
                  <a:pt x="3786377" y="0"/>
                </a:lnTo>
                <a:close/>
              </a:path>
              <a:path w="3789045" h="2512060">
                <a:moveTo>
                  <a:pt x="9143" y="2502407"/>
                </a:moveTo>
                <a:lnTo>
                  <a:pt x="4571" y="2502407"/>
                </a:lnTo>
                <a:lnTo>
                  <a:pt x="9143" y="2506979"/>
                </a:lnTo>
                <a:lnTo>
                  <a:pt x="9143" y="2502407"/>
                </a:lnTo>
                <a:close/>
              </a:path>
              <a:path w="3789045" h="2512060">
                <a:moveTo>
                  <a:pt x="3778757" y="2502407"/>
                </a:moveTo>
                <a:lnTo>
                  <a:pt x="9143" y="2502407"/>
                </a:lnTo>
                <a:lnTo>
                  <a:pt x="9143" y="2506979"/>
                </a:lnTo>
                <a:lnTo>
                  <a:pt x="3778757" y="2506979"/>
                </a:lnTo>
                <a:lnTo>
                  <a:pt x="3778757" y="2502407"/>
                </a:lnTo>
                <a:close/>
              </a:path>
              <a:path w="3789045" h="2512060">
                <a:moveTo>
                  <a:pt x="3778757" y="4571"/>
                </a:moveTo>
                <a:lnTo>
                  <a:pt x="3778757" y="2506979"/>
                </a:lnTo>
                <a:lnTo>
                  <a:pt x="3784091" y="2502407"/>
                </a:lnTo>
                <a:lnTo>
                  <a:pt x="3788663" y="2502407"/>
                </a:lnTo>
                <a:lnTo>
                  <a:pt x="3788663" y="9143"/>
                </a:lnTo>
                <a:lnTo>
                  <a:pt x="3784091" y="9143"/>
                </a:lnTo>
                <a:lnTo>
                  <a:pt x="3778757" y="4571"/>
                </a:lnTo>
                <a:close/>
              </a:path>
              <a:path w="3789045" h="2512060">
                <a:moveTo>
                  <a:pt x="3788663" y="2502407"/>
                </a:moveTo>
                <a:lnTo>
                  <a:pt x="3784091" y="2502407"/>
                </a:lnTo>
                <a:lnTo>
                  <a:pt x="3778757" y="2506979"/>
                </a:lnTo>
                <a:lnTo>
                  <a:pt x="3788663" y="2506979"/>
                </a:lnTo>
                <a:lnTo>
                  <a:pt x="3788663" y="2502407"/>
                </a:lnTo>
                <a:close/>
              </a:path>
              <a:path w="3789045" h="2512060">
                <a:moveTo>
                  <a:pt x="9143" y="4571"/>
                </a:moveTo>
                <a:lnTo>
                  <a:pt x="4571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3789045" h="2512060">
                <a:moveTo>
                  <a:pt x="3778757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3778757" y="9143"/>
                </a:lnTo>
                <a:lnTo>
                  <a:pt x="3778757" y="4571"/>
                </a:lnTo>
                <a:close/>
              </a:path>
              <a:path w="3789045" h="2512060">
                <a:moveTo>
                  <a:pt x="3788663" y="4571"/>
                </a:moveTo>
                <a:lnTo>
                  <a:pt x="3778757" y="4571"/>
                </a:lnTo>
                <a:lnTo>
                  <a:pt x="3784091" y="9143"/>
                </a:lnTo>
                <a:lnTo>
                  <a:pt x="3788663" y="9143"/>
                </a:lnTo>
                <a:lnTo>
                  <a:pt x="3788663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3801" y="1932432"/>
            <a:ext cx="3789045" cy="2512060"/>
          </a:xfrm>
          <a:custGeom>
            <a:avLst/>
            <a:gdLst/>
            <a:ahLst/>
            <a:cxnLst/>
            <a:rect l="l" t="t" r="r" b="b"/>
            <a:pathLst>
              <a:path w="3789045" h="2512060">
                <a:moveTo>
                  <a:pt x="3786377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2509265"/>
                </a:lnTo>
                <a:lnTo>
                  <a:pt x="1523" y="2511551"/>
                </a:lnTo>
                <a:lnTo>
                  <a:pt x="3786377" y="2511551"/>
                </a:lnTo>
                <a:lnTo>
                  <a:pt x="3788663" y="2509265"/>
                </a:lnTo>
                <a:lnTo>
                  <a:pt x="3788663" y="2506979"/>
                </a:lnTo>
                <a:lnTo>
                  <a:pt x="9143" y="2506979"/>
                </a:lnTo>
                <a:lnTo>
                  <a:pt x="4571" y="2502407"/>
                </a:lnTo>
                <a:lnTo>
                  <a:pt x="9143" y="2502407"/>
                </a:lnTo>
                <a:lnTo>
                  <a:pt x="9143" y="9143"/>
                </a:lnTo>
                <a:lnTo>
                  <a:pt x="4571" y="9143"/>
                </a:lnTo>
                <a:lnTo>
                  <a:pt x="9143" y="4571"/>
                </a:lnTo>
                <a:lnTo>
                  <a:pt x="3788663" y="4571"/>
                </a:lnTo>
                <a:lnTo>
                  <a:pt x="3788663" y="2285"/>
                </a:lnTo>
                <a:lnTo>
                  <a:pt x="3786377" y="0"/>
                </a:lnTo>
                <a:close/>
              </a:path>
              <a:path w="3789045" h="2512060">
                <a:moveTo>
                  <a:pt x="9143" y="2502407"/>
                </a:moveTo>
                <a:lnTo>
                  <a:pt x="4571" y="2502407"/>
                </a:lnTo>
                <a:lnTo>
                  <a:pt x="9143" y="2506979"/>
                </a:lnTo>
                <a:lnTo>
                  <a:pt x="9143" y="2502407"/>
                </a:lnTo>
                <a:close/>
              </a:path>
              <a:path w="3789045" h="2512060">
                <a:moveTo>
                  <a:pt x="3778757" y="2502407"/>
                </a:moveTo>
                <a:lnTo>
                  <a:pt x="9143" y="2502407"/>
                </a:lnTo>
                <a:lnTo>
                  <a:pt x="9143" y="2506979"/>
                </a:lnTo>
                <a:lnTo>
                  <a:pt x="3778757" y="2506979"/>
                </a:lnTo>
                <a:lnTo>
                  <a:pt x="3778757" y="2502407"/>
                </a:lnTo>
                <a:close/>
              </a:path>
              <a:path w="3789045" h="2512060">
                <a:moveTo>
                  <a:pt x="3778757" y="4571"/>
                </a:moveTo>
                <a:lnTo>
                  <a:pt x="3778757" y="2506979"/>
                </a:lnTo>
                <a:lnTo>
                  <a:pt x="3784091" y="2502407"/>
                </a:lnTo>
                <a:lnTo>
                  <a:pt x="3788663" y="2502407"/>
                </a:lnTo>
                <a:lnTo>
                  <a:pt x="3788663" y="9143"/>
                </a:lnTo>
                <a:lnTo>
                  <a:pt x="3784091" y="9143"/>
                </a:lnTo>
                <a:lnTo>
                  <a:pt x="3778757" y="4571"/>
                </a:lnTo>
                <a:close/>
              </a:path>
              <a:path w="3789045" h="2512060">
                <a:moveTo>
                  <a:pt x="3788663" y="2502407"/>
                </a:moveTo>
                <a:lnTo>
                  <a:pt x="3784091" y="2502407"/>
                </a:lnTo>
                <a:lnTo>
                  <a:pt x="3778757" y="2506979"/>
                </a:lnTo>
                <a:lnTo>
                  <a:pt x="3788663" y="2506979"/>
                </a:lnTo>
                <a:lnTo>
                  <a:pt x="3788663" y="2502407"/>
                </a:lnTo>
                <a:close/>
              </a:path>
              <a:path w="3789045" h="2512060">
                <a:moveTo>
                  <a:pt x="9143" y="4571"/>
                </a:moveTo>
                <a:lnTo>
                  <a:pt x="4571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3789045" h="2512060">
                <a:moveTo>
                  <a:pt x="3778757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3778757" y="9143"/>
                </a:lnTo>
                <a:lnTo>
                  <a:pt x="3778757" y="4571"/>
                </a:lnTo>
                <a:close/>
              </a:path>
              <a:path w="3789045" h="2512060">
                <a:moveTo>
                  <a:pt x="3788663" y="4571"/>
                </a:moveTo>
                <a:lnTo>
                  <a:pt x="3778757" y="4571"/>
                </a:lnTo>
                <a:lnTo>
                  <a:pt x="3784091" y="9143"/>
                </a:lnTo>
                <a:lnTo>
                  <a:pt x="3788663" y="9143"/>
                </a:lnTo>
                <a:lnTo>
                  <a:pt x="3788663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" y="1533905"/>
            <a:ext cx="4574286" cy="5766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4188" y="5049773"/>
            <a:ext cx="3789679" cy="1847850"/>
          </a:xfrm>
          <a:custGeom>
            <a:avLst/>
            <a:gdLst/>
            <a:ahLst/>
            <a:cxnLst/>
            <a:rect l="l" t="t" r="r" b="b"/>
            <a:pathLst>
              <a:path w="3789679" h="1847850">
                <a:moveTo>
                  <a:pt x="3787139" y="0"/>
                </a:moveTo>
                <a:lnTo>
                  <a:pt x="2285" y="0"/>
                </a:lnTo>
                <a:lnTo>
                  <a:pt x="0" y="1523"/>
                </a:lnTo>
                <a:lnTo>
                  <a:pt x="0" y="1845563"/>
                </a:lnTo>
                <a:lnTo>
                  <a:pt x="2285" y="1847849"/>
                </a:lnTo>
                <a:lnTo>
                  <a:pt x="3787139" y="1847849"/>
                </a:lnTo>
                <a:lnTo>
                  <a:pt x="3789425" y="1845563"/>
                </a:lnTo>
                <a:lnTo>
                  <a:pt x="3789425" y="1843277"/>
                </a:lnTo>
                <a:lnTo>
                  <a:pt x="9905" y="1843277"/>
                </a:lnTo>
                <a:lnTo>
                  <a:pt x="5333" y="1837943"/>
                </a:lnTo>
                <a:lnTo>
                  <a:pt x="9905" y="1837943"/>
                </a:lnTo>
                <a:lnTo>
                  <a:pt x="9905" y="9143"/>
                </a:lnTo>
                <a:lnTo>
                  <a:pt x="5333" y="9143"/>
                </a:lnTo>
                <a:lnTo>
                  <a:pt x="9905" y="4571"/>
                </a:lnTo>
                <a:lnTo>
                  <a:pt x="3789425" y="4571"/>
                </a:lnTo>
                <a:lnTo>
                  <a:pt x="3789425" y="1523"/>
                </a:lnTo>
                <a:lnTo>
                  <a:pt x="3787139" y="0"/>
                </a:lnTo>
                <a:close/>
              </a:path>
              <a:path w="3789679" h="1847850">
                <a:moveTo>
                  <a:pt x="9905" y="1837943"/>
                </a:moveTo>
                <a:lnTo>
                  <a:pt x="5333" y="1837943"/>
                </a:lnTo>
                <a:lnTo>
                  <a:pt x="9905" y="1843277"/>
                </a:lnTo>
                <a:lnTo>
                  <a:pt x="9905" y="1837943"/>
                </a:lnTo>
                <a:close/>
              </a:path>
              <a:path w="3789679" h="1847850">
                <a:moveTo>
                  <a:pt x="3779519" y="1837943"/>
                </a:moveTo>
                <a:lnTo>
                  <a:pt x="9905" y="1837943"/>
                </a:lnTo>
                <a:lnTo>
                  <a:pt x="9905" y="1843277"/>
                </a:lnTo>
                <a:lnTo>
                  <a:pt x="3779519" y="1843277"/>
                </a:lnTo>
                <a:lnTo>
                  <a:pt x="3779519" y="1837943"/>
                </a:lnTo>
                <a:close/>
              </a:path>
              <a:path w="3789679" h="1847850">
                <a:moveTo>
                  <a:pt x="3779519" y="4571"/>
                </a:moveTo>
                <a:lnTo>
                  <a:pt x="3779519" y="1843277"/>
                </a:lnTo>
                <a:lnTo>
                  <a:pt x="3784091" y="1837943"/>
                </a:lnTo>
                <a:lnTo>
                  <a:pt x="3789425" y="1837943"/>
                </a:lnTo>
                <a:lnTo>
                  <a:pt x="3789425" y="9143"/>
                </a:lnTo>
                <a:lnTo>
                  <a:pt x="3784091" y="9143"/>
                </a:lnTo>
                <a:lnTo>
                  <a:pt x="3779519" y="4571"/>
                </a:lnTo>
                <a:close/>
              </a:path>
              <a:path w="3789679" h="1847850">
                <a:moveTo>
                  <a:pt x="3789425" y="1837943"/>
                </a:moveTo>
                <a:lnTo>
                  <a:pt x="3784091" y="1837943"/>
                </a:lnTo>
                <a:lnTo>
                  <a:pt x="3779519" y="1843277"/>
                </a:lnTo>
                <a:lnTo>
                  <a:pt x="3789425" y="1843277"/>
                </a:lnTo>
                <a:lnTo>
                  <a:pt x="3789425" y="1837943"/>
                </a:lnTo>
                <a:close/>
              </a:path>
              <a:path w="3789679" h="1847850">
                <a:moveTo>
                  <a:pt x="9905" y="4571"/>
                </a:moveTo>
                <a:lnTo>
                  <a:pt x="5333" y="9143"/>
                </a:lnTo>
                <a:lnTo>
                  <a:pt x="9905" y="9143"/>
                </a:lnTo>
                <a:lnTo>
                  <a:pt x="9905" y="4571"/>
                </a:lnTo>
                <a:close/>
              </a:path>
              <a:path w="3789679" h="1847850">
                <a:moveTo>
                  <a:pt x="3779519" y="4571"/>
                </a:moveTo>
                <a:lnTo>
                  <a:pt x="9905" y="4571"/>
                </a:lnTo>
                <a:lnTo>
                  <a:pt x="9905" y="9143"/>
                </a:lnTo>
                <a:lnTo>
                  <a:pt x="3779519" y="9143"/>
                </a:lnTo>
                <a:lnTo>
                  <a:pt x="3779519" y="4571"/>
                </a:lnTo>
                <a:close/>
              </a:path>
              <a:path w="3789679" h="1847850">
                <a:moveTo>
                  <a:pt x="3789425" y="4571"/>
                </a:moveTo>
                <a:lnTo>
                  <a:pt x="3779519" y="4571"/>
                </a:lnTo>
                <a:lnTo>
                  <a:pt x="3784091" y="9143"/>
                </a:lnTo>
                <a:lnTo>
                  <a:pt x="3789425" y="9143"/>
                </a:lnTo>
                <a:lnTo>
                  <a:pt x="3789425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4188" y="5049773"/>
            <a:ext cx="3789679" cy="1847850"/>
          </a:xfrm>
          <a:custGeom>
            <a:avLst/>
            <a:gdLst/>
            <a:ahLst/>
            <a:cxnLst/>
            <a:rect l="l" t="t" r="r" b="b"/>
            <a:pathLst>
              <a:path w="3789679" h="1847850">
                <a:moveTo>
                  <a:pt x="3787139" y="0"/>
                </a:moveTo>
                <a:lnTo>
                  <a:pt x="2285" y="0"/>
                </a:lnTo>
                <a:lnTo>
                  <a:pt x="0" y="1523"/>
                </a:lnTo>
                <a:lnTo>
                  <a:pt x="0" y="1845563"/>
                </a:lnTo>
                <a:lnTo>
                  <a:pt x="2285" y="1847849"/>
                </a:lnTo>
                <a:lnTo>
                  <a:pt x="3787139" y="1847849"/>
                </a:lnTo>
                <a:lnTo>
                  <a:pt x="3789425" y="1845563"/>
                </a:lnTo>
                <a:lnTo>
                  <a:pt x="3789425" y="1843277"/>
                </a:lnTo>
                <a:lnTo>
                  <a:pt x="9905" y="1843277"/>
                </a:lnTo>
                <a:lnTo>
                  <a:pt x="5333" y="1837943"/>
                </a:lnTo>
                <a:lnTo>
                  <a:pt x="9905" y="1837943"/>
                </a:lnTo>
                <a:lnTo>
                  <a:pt x="9905" y="9143"/>
                </a:lnTo>
                <a:lnTo>
                  <a:pt x="5333" y="9143"/>
                </a:lnTo>
                <a:lnTo>
                  <a:pt x="9905" y="4571"/>
                </a:lnTo>
                <a:lnTo>
                  <a:pt x="3789425" y="4571"/>
                </a:lnTo>
                <a:lnTo>
                  <a:pt x="3789425" y="1523"/>
                </a:lnTo>
                <a:lnTo>
                  <a:pt x="3787139" y="0"/>
                </a:lnTo>
                <a:close/>
              </a:path>
              <a:path w="3789679" h="1847850">
                <a:moveTo>
                  <a:pt x="9905" y="1837943"/>
                </a:moveTo>
                <a:lnTo>
                  <a:pt x="5333" y="1837943"/>
                </a:lnTo>
                <a:lnTo>
                  <a:pt x="9905" y="1843277"/>
                </a:lnTo>
                <a:lnTo>
                  <a:pt x="9905" y="1837943"/>
                </a:lnTo>
                <a:close/>
              </a:path>
              <a:path w="3789679" h="1847850">
                <a:moveTo>
                  <a:pt x="3779519" y="1837943"/>
                </a:moveTo>
                <a:lnTo>
                  <a:pt x="9905" y="1837943"/>
                </a:lnTo>
                <a:lnTo>
                  <a:pt x="9905" y="1843277"/>
                </a:lnTo>
                <a:lnTo>
                  <a:pt x="3779519" y="1843277"/>
                </a:lnTo>
                <a:lnTo>
                  <a:pt x="3779519" y="1837943"/>
                </a:lnTo>
                <a:close/>
              </a:path>
              <a:path w="3789679" h="1847850">
                <a:moveTo>
                  <a:pt x="3779519" y="4571"/>
                </a:moveTo>
                <a:lnTo>
                  <a:pt x="3779519" y="1843277"/>
                </a:lnTo>
                <a:lnTo>
                  <a:pt x="3784091" y="1837943"/>
                </a:lnTo>
                <a:lnTo>
                  <a:pt x="3789425" y="1837943"/>
                </a:lnTo>
                <a:lnTo>
                  <a:pt x="3789425" y="9143"/>
                </a:lnTo>
                <a:lnTo>
                  <a:pt x="3784091" y="9143"/>
                </a:lnTo>
                <a:lnTo>
                  <a:pt x="3779519" y="4571"/>
                </a:lnTo>
                <a:close/>
              </a:path>
              <a:path w="3789679" h="1847850">
                <a:moveTo>
                  <a:pt x="3789425" y="1837943"/>
                </a:moveTo>
                <a:lnTo>
                  <a:pt x="3784091" y="1837943"/>
                </a:lnTo>
                <a:lnTo>
                  <a:pt x="3779519" y="1843277"/>
                </a:lnTo>
                <a:lnTo>
                  <a:pt x="3789425" y="1843277"/>
                </a:lnTo>
                <a:lnTo>
                  <a:pt x="3789425" y="1837943"/>
                </a:lnTo>
                <a:close/>
              </a:path>
              <a:path w="3789679" h="1847850">
                <a:moveTo>
                  <a:pt x="9905" y="4571"/>
                </a:moveTo>
                <a:lnTo>
                  <a:pt x="5333" y="9143"/>
                </a:lnTo>
                <a:lnTo>
                  <a:pt x="9905" y="9143"/>
                </a:lnTo>
                <a:lnTo>
                  <a:pt x="9905" y="4571"/>
                </a:lnTo>
                <a:close/>
              </a:path>
              <a:path w="3789679" h="1847850">
                <a:moveTo>
                  <a:pt x="3779519" y="4571"/>
                </a:moveTo>
                <a:lnTo>
                  <a:pt x="9905" y="4571"/>
                </a:lnTo>
                <a:lnTo>
                  <a:pt x="9905" y="9143"/>
                </a:lnTo>
                <a:lnTo>
                  <a:pt x="3779519" y="9143"/>
                </a:lnTo>
                <a:lnTo>
                  <a:pt x="3779519" y="4571"/>
                </a:lnTo>
                <a:close/>
              </a:path>
              <a:path w="3789679" h="1847850">
                <a:moveTo>
                  <a:pt x="3789425" y="4571"/>
                </a:moveTo>
                <a:lnTo>
                  <a:pt x="3779519" y="4571"/>
                </a:lnTo>
                <a:lnTo>
                  <a:pt x="3784091" y="9143"/>
                </a:lnTo>
                <a:lnTo>
                  <a:pt x="3789425" y="9143"/>
                </a:lnTo>
                <a:lnTo>
                  <a:pt x="3789425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4959" y="1612391"/>
            <a:ext cx="2685288" cy="674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4725161"/>
            <a:ext cx="3030474" cy="678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95040" y="2376634"/>
            <a:ext cx="3281679" cy="4138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1,620 residential units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460,767 retail sq. ft.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92,000 o</a:t>
            </a:r>
            <a:r>
              <a:rPr sz="2200" spc="-4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fice sq. ft.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160 hotel rooms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Fire Station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17375E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spcBef>
                <a:spcPts val="1964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Completio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2400">
              <a:latin typeface="Arial"/>
              <a:cs typeface="Arial"/>
            </a:endParaRPr>
          </a:p>
          <a:p>
            <a:pPr marL="409575" lvl="1" indent="-342900">
              <a:lnSpc>
                <a:spcPct val="100000"/>
              </a:lnSpc>
              <a:spcBef>
                <a:spcPts val="2005"/>
              </a:spcBef>
              <a:buClr>
                <a:srgbClr val="17375E"/>
              </a:buClr>
              <a:buFont typeface="Wingdings"/>
              <a:buChar char=""/>
              <a:tabLst>
                <a:tab pos="410209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Substantially</a:t>
            </a:r>
            <a:r>
              <a:rPr sz="22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omplete</a:t>
            </a:r>
            <a:endParaRPr sz="2200">
              <a:latin typeface="Arial"/>
              <a:cs typeface="Arial"/>
            </a:endParaRPr>
          </a:p>
          <a:p>
            <a:pPr marL="409575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Wingdings"/>
              <a:buChar char=""/>
              <a:tabLst>
                <a:tab pos="410209" algn="l"/>
              </a:tabLst>
            </a:pP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Nex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 Steps</a:t>
            </a:r>
            <a:endParaRPr sz="2200">
              <a:latin typeface="Arial"/>
              <a:cs typeface="Arial"/>
            </a:endParaRPr>
          </a:p>
          <a:p>
            <a:pPr marL="809625" lvl="1" indent="-285750">
              <a:lnSpc>
                <a:spcPct val="100000"/>
              </a:lnSpc>
              <a:spcBef>
                <a:spcPts val="395"/>
              </a:spcBef>
              <a:buClr>
                <a:srgbClr val="376092"/>
              </a:buClr>
              <a:buFont typeface="Arial"/>
              <a:buChar char="•"/>
              <a:tabLst>
                <a:tab pos="810260" algn="l"/>
              </a:tabLst>
            </a:pP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omplet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fir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station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5180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ϭϮ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406" rIns="0" bIns="0" rtlCol="0">
            <a:spAutoFit/>
          </a:bodyPr>
          <a:lstStyle/>
          <a:p>
            <a:pPr marL="35560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</a:rPr>
              <a:t>Funde</a:t>
            </a:r>
            <a:r>
              <a:rPr dirty="0">
                <a:solidFill>
                  <a:srgbClr val="FFFFFF"/>
                </a:solidFill>
              </a:rPr>
              <a:t>d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4526" y="3319156"/>
            <a:ext cx="341439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Atlanti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Station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" y="1421891"/>
            <a:ext cx="4532376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62371" y="1680210"/>
            <a:ext cx="3789045" cy="3785235"/>
          </a:xfrm>
          <a:custGeom>
            <a:avLst/>
            <a:gdLst/>
            <a:ahLst/>
            <a:cxnLst/>
            <a:rect l="l" t="t" r="r" b="b"/>
            <a:pathLst>
              <a:path w="3789045" h="3785235">
                <a:moveTo>
                  <a:pt x="3786377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782567"/>
                </a:lnTo>
                <a:lnTo>
                  <a:pt x="2285" y="3784853"/>
                </a:lnTo>
                <a:lnTo>
                  <a:pt x="3786377" y="3784853"/>
                </a:lnTo>
                <a:lnTo>
                  <a:pt x="3788663" y="3782567"/>
                </a:lnTo>
                <a:lnTo>
                  <a:pt x="3788663" y="3780281"/>
                </a:lnTo>
                <a:lnTo>
                  <a:pt x="9143" y="3780281"/>
                </a:lnTo>
                <a:lnTo>
                  <a:pt x="4571" y="3775709"/>
                </a:lnTo>
                <a:lnTo>
                  <a:pt x="9143" y="3775709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5333"/>
                </a:lnTo>
                <a:lnTo>
                  <a:pt x="3788663" y="5333"/>
                </a:lnTo>
                <a:lnTo>
                  <a:pt x="3788663" y="2285"/>
                </a:lnTo>
                <a:lnTo>
                  <a:pt x="3786377" y="0"/>
                </a:lnTo>
                <a:close/>
              </a:path>
              <a:path w="3789045" h="3785235">
                <a:moveTo>
                  <a:pt x="9143" y="3775709"/>
                </a:moveTo>
                <a:lnTo>
                  <a:pt x="4571" y="3775709"/>
                </a:lnTo>
                <a:lnTo>
                  <a:pt x="9143" y="3780281"/>
                </a:lnTo>
                <a:lnTo>
                  <a:pt x="9143" y="3775709"/>
                </a:lnTo>
                <a:close/>
              </a:path>
              <a:path w="3789045" h="3785235">
                <a:moveTo>
                  <a:pt x="3779519" y="3775709"/>
                </a:moveTo>
                <a:lnTo>
                  <a:pt x="9143" y="3775709"/>
                </a:lnTo>
                <a:lnTo>
                  <a:pt x="9143" y="3780281"/>
                </a:lnTo>
                <a:lnTo>
                  <a:pt x="3779519" y="3780281"/>
                </a:lnTo>
                <a:lnTo>
                  <a:pt x="3779519" y="3775709"/>
                </a:lnTo>
                <a:close/>
              </a:path>
              <a:path w="3789045" h="3785235">
                <a:moveTo>
                  <a:pt x="3779519" y="5333"/>
                </a:moveTo>
                <a:lnTo>
                  <a:pt x="3779519" y="3780281"/>
                </a:lnTo>
                <a:lnTo>
                  <a:pt x="3784091" y="3775709"/>
                </a:lnTo>
                <a:lnTo>
                  <a:pt x="3788663" y="3775709"/>
                </a:lnTo>
                <a:lnTo>
                  <a:pt x="3788663" y="9905"/>
                </a:lnTo>
                <a:lnTo>
                  <a:pt x="3784091" y="9905"/>
                </a:lnTo>
                <a:lnTo>
                  <a:pt x="3779519" y="5333"/>
                </a:lnTo>
                <a:close/>
              </a:path>
              <a:path w="3789045" h="3785235">
                <a:moveTo>
                  <a:pt x="3788663" y="3775709"/>
                </a:moveTo>
                <a:lnTo>
                  <a:pt x="3784091" y="3775709"/>
                </a:lnTo>
                <a:lnTo>
                  <a:pt x="3779519" y="3780281"/>
                </a:lnTo>
                <a:lnTo>
                  <a:pt x="3788663" y="3780281"/>
                </a:lnTo>
                <a:lnTo>
                  <a:pt x="3788663" y="3775709"/>
                </a:lnTo>
                <a:close/>
              </a:path>
              <a:path w="3789045" h="3785235">
                <a:moveTo>
                  <a:pt x="9143" y="5333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5333"/>
                </a:lnTo>
                <a:close/>
              </a:path>
              <a:path w="3789045" h="3785235">
                <a:moveTo>
                  <a:pt x="3779519" y="5333"/>
                </a:moveTo>
                <a:lnTo>
                  <a:pt x="9143" y="5333"/>
                </a:lnTo>
                <a:lnTo>
                  <a:pt x="9143" y="9905"/>
                </a:lnTo>
                <a:lnTo>
                  <a:pt x="3779519" y="9905"/>
                </a:lnTo>
                <a:lnTo>
                  <a:pt x="3779519" y="5333"/>
                </a:lnTo>
                <a:close/>
              </a:path>
              <a:path w="3789045" h="3785235">
                <a:moveTo>
                  <a:pt x="3788663" y="5333"/>
                </a:moveTo>
                <a:lnTo>
                  <a:pt x="3779519" y="5333"/>
                </a:lnTo>
                <a:lnTo>
                  <a:pt x="3784091" y="9905"/>
                </a:lnTo>
                <a:lnTo>
                  <a:pt x="3788663" y="9905"/>
                </a:lnTo>
                <a:lnTo>
                  <a:pt x="3788663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2371" y="1680210"/>
            <a:ext cx="3789045" cy="3785235"/>
          </a:xfrm>
          <a:custGeom>
            <a:avLst/>
            <a:gdLst/>
            <a:ahLst/>
            <a:cxnLst/>
            <a:rect l="l" t="t" r="r" b="b"/>
            <a:pathLst>
              <a:path w="3789045" h="3785235">
                <a:moveTo>
                  <a:pt x="3786377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782567"/>
                </a:lnTo>
                <a:lnTo>
                  <a:pt x="2285" y="3784853"/>
                </a:lnTo>
                <a:lnTo>
                  <a:pt x="3786377" y="3784853"/>
                </a:lnTo>
                <a:lnTo>
                  <a:pt x="3788663" y="3782567"/>
                </a:lnTo>
                <a:lnTo>
                  <a:pt x="3788663" y="3780281"/>
                </a:lnTo>
                <a:lnTo>
                  <a:pt x="9143" y="3780281"/>
                </a:lnTo>
                <a:lnTo>
                  <a:pt x="4571" y="3775709"/>
                </a:lnTo>
                <a:lnTo>
                  <a:pt x="9143" y="3775709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5333"/>
                </a:lnTo>
                <a:lnTo>
                  <a:pt x="3788663" y="5333"/>
                </a:lnTo>
                <a:lnTo>
                  <a:pt x="3788663" y="2285"/>
                </a:lnTo>
                <a:lnTo>
                  <a:pt x="3786377" y="0"/>
                </a:lnTo>
                <a:close/>
              </a:path>
              <a:path w="3789045" h="3785235">
                <a:moveTo>
                  <a:pt x="9143" y="3775709"/>
                </a:moveTo>
                <a:lnTo>
                  <a:pt x="4571" y="3775709"/>
                </a:lnTo>
                <a:lnTo>
                  <a:pt x="9143" y="3780281"/>
                </a:lnTo>
                <a:lnTo>
                  <a:pt x="9143" y="3775709"/>
                </a:lnTo>
                <a:close/>
              </a:path>
              <a:path w="3789045" h="3785235">
                <a:moveTo>
                  <a:pt x="3779519" y="3775709"/>
                </a:moveTo>
                <a:lnTo>
                  <a:pt x="9143" y="3775709"/>
                </a:lnTo>
                <a:lnTo>
                  <a:pt x="9143" y="3780281"/>
                </a:lnTo>
                <a:lnTo>
                  <a:pt x="3779519" y="3780281"/>
                </a:lnTo>
                <a:lnTo>
                  <a:pt x="3779519" y="3775709"/>
                </a:lnTo>
                <a:close/>
              </a:path>
              <a:path w="3789045" h="3785235">
                <a:moveTo>
                  <a:pt x="3779519" y="5333"/>
                </a:moveTo>
                <a:lnTo>
                  <a:pt x="3779519" y="3780281"/>
                </a:lnTo>
                <a:lnTo>
                  <a:pt x="3784091" y="3775709"/>
                </a:lnTo>
                <a:lnTo>
                  <a:pt x="3788663" y="3775709"/>
                </a:lnTo>
                <a:lnTo>
                  <a:pt x="3788663" y="9905"/>
                </a:lnTo>
                <a:lnTo>
                  <a:pt x="3784091" y="9905"/>
                </a:lnTo>
                <a:lnTo>
                  <a:pt x="3779519" y="5333"/>
                </a:lnTo>
                <a:close/>
              </a:path>
              <a:path w="3789045" h="3785235">
                <a:moveTo>
                  <a:pt x="3788663" y="3775709"/>
                </a:moveTo>
                <a:lnTo>
                  <a:pt x="3784091" y="3775709"/>
                </a:lnTo>
                <a:lnTo>
                  <a:pt x="3779519" y="3780281"/>
                </a:lnTo>
                <a:lnTo>
                  <a:pt x="3788663" y="3780281"/>
                </a:lnTo>
                <a:lnTo>
                  <a:pt x="3788663" y="3775709"/>
                </a:lnTo>
                <a:close/>
              </a:path>
              <a:path w="3789045" h="3785235">
                <a:moveTo>
                  <a:pt x="9143" y="5333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5333"/>
                </a:lnTo>
                <a:close/>
              </a:path>
              <a:path w="3789045" h="3785235">
                <a:moveTo>
                  <a:pt x="3779519" y="5333"/>
                </a:moveTo>
                <a:lnTo>
                  <a:pt x="9143" y="5333"/>
                </a:lnTo>
                <a:lnTo>
                  <a:pt x="9143" y="9905"/>
                </a:lnTo>
                <a:lnTo>
                  <a:pt x="3779519" y="9905"/>
                </a:lnTo>
                <a:lnTo>
                  <a:pt x="3779519" y="5333"/>
                </a:lnTo>
                <a:close/>
              </a:path>
              <a:path w="3789045" h="3785235">
                <a:moveTo>
                  <a:pt x="3788663" y="5333"/>
                </a:moveTo>
                <a:lnTo>
                  <a:pt x="3779519" y="5333"/>
                </a:lnTo>
                <a:lnTo>
                  <a:pt x="3784091" y="9905"/>
                </a:lnTo>
                <a:lnTo>
                  <a:pt x="3788663" y="9905"/>
                </a:lnTo>
                <a:lnTo>
                  <a:pt x="3788663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6108" y="1408938"/>
            <a:ext cx="2681478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1995" y="5903976"/>
            <a:ext cx="3789045" cy="1282065"/>
          </a:xfrm>
          <a:custGeom>
            <a:avLst/>
            <a:gdLst/>
            <a:ahLst/>
            <a:cxnLst/>
            <a:rect l="l" t="t" r="r" b="b"/>
            <a:pathLst>
              <a:path w="3789045" h="1282065">
                <a:moveTo>
                  <a:pt x="3786377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1279397"/>
                </a:lnTo>
                <a:lnTo>
                  <a:pt x="1523" y="1281683"/>
                </a:lnTo>
                <a:lnTo>
                  <a:pt x="3786377" y="1281683"/>
                </a:lnTo>
                <a:lnTo>
                  <a:pt x="3788663" y="1279397"/>
                </a:lnTo>
                <a:lnTo>
                  <a:pt x="3788663" y="1277111"/>
                </a:lnTo>
                <a:lnTo>
                  <a:pt x="9143" y="1277111"/>
                </a:lnTo>
                <a:lnTo>
                  <a:pt x="4571" y="1272539"/>
                </a:lnTo>
                <a:lnTo>
                  <a:pt x="9143" y="1272539"/>
                </a:lnTo>
                <a:lnTo>
                  <a:pt x="9143" y="9143"/>
                </a:lnTo>
                <a:lnTo>
                  <a:pt x="4571" y="9143"/>
                </a:lnTo>
                <a:lnTo>
                  <a:pt x="9143" y="4571"/>
                </a:lnTo>
                <a:lnTo>
                  <a:pt x="3788663" y="4571"/>
                </a:lnTo>
                <a:lnTo>
                  <a:pt x="3788663" y="2285"/>
                </a:lnTo>
                <a:lnTo>
                  <a:pt x="3786377" y="0"/>
                </a:lnTo>
                <a:close/>
              </a:path>
              <a:path w="3789045" h="1282065">
                <a:moveTo>
                  <a:pt x="9143" y="1272539"/>
                </a:moveTo>
                <a:lnTo>
                  <a:pt x="4571" y="1272539"/>
                </a:lnTo>
                <a:lnTo>
                  <a:pt x="9143" y="1277111"/>
                </a:lnTo>
                <a:lnTo>
                  <a:pt x="9143" y="1272539"/>
                </a:lnTo>
                <a:close/>
              </a:path>
              <a:path w="3789045" h="1282065">
                <a:moveTo>
                  <a:pt x="3778757" y="1272539"/>
                </a:moveTo>
                <a:lnTo>
                  <a:pt x="9143" y="1272539"/>
                </a:lnTo>
                <a:lnTo>
                  <a:pt x="9143" y="1277111"/>
                </a:lnTo>
                <a:lnTo>
                  <a:pt x="3778757" y="1277111"/>
                </a:lnTo>
                <a:lnTo>
                  <a:pt x="3778757" y="1272539"/>
                </a:lnTo>
                <a:close/>
              </a:path>
              <a:path w="3789045" h="1282065">
                <a:moveTo>
                  <a:pt x="3778757" y="4571"/>
                </a:moveTo>
                <a:lnTo>
                  <a:pt x="3778757" y="1277111"/>
                </a:lnTo>
                <a:lnTo>
                  <a:pt x="3784091" y="1272539"/>
                </a:lnTo>
                <a:lnTo>
                  <a:pt x="3788663" y="1272539"/>
                </a:lnTo>
                <a:lnTo>
                  <a:pt x="3788663" y="9143"/>
                </a:lnTo>
                <a:lnTo>
                  <a:pt x="3784091" y="9143"/>
                </a:lnTo>
                <a:lnTo>
                  <a:pt x="3778757" y="4571"/>
                </a:lnTo>
                <a:close/>
              </a:path>
              <a:path w="3789045" h="1282065">
                <a:moveTo>
                  <a:pt x="3788663" y="1272539"/>
                </a:moveTo>
                <a:lnTo>
                  <a:pt x="3784091" y="1272539"/>
                </a:lnTo>
                <a:lnTo>
                  <a:pt x="3778757" y="1277111"/>
                </a:lnTo>
                <a:lnTo>
                  <a:pt x="3788663" y="1277111"/>
                </a:lnTo>
                <a:lnTo>
                  <a:pt x="3788663" y="1272539"/>
                </a:lnTo>
                <a:close/>
              </a:path>
              <a:path w="3789045" h="1282065">
                <a:moveTo>
                  <a:pt x="9143" y="4571"/>
                </a:moveTo>
                <a:lnTo>
                  <a:pt x="4571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3789045" h="1282065">
                <a:moveTo>
                  <a:pt x="3778757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3778757" y="9143"/>
                </a:lnTo>
                <a:lnTo>
                  <a:pt x="3778757" y="4571"/>
                </a:lnTo>
                <a:close/>
              </a:path>
              <a:path w="3789045" h="1282065">
                <a:moveTo>
                  <a:pt x="3788663" y="4571"/>
                </a:moveTo>
                <a:lnTo>
                  <a:pt x="3778757" y="4571"/>
                </a:lnTo>
                <a:lnTo>
                  <a:pt x="3784091" y="9143"/>
                </a:lnTo>
                <a:lnTo>
                  <a:pt x="3788663" y="9143"/>
                </a:lnTo>
                <a:lnTo>
                  <a:pt x="3788663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1995" y="5903976"/>
            <a:ext cx="3789045" cy="1282065"/>
          </a:xfrm>
          <a:custGeom>
            <a:avLst/>
            <a:gdLst/>
            <a:ahLst/>
            <a:cxnLst/>
            <a:rect l="l" t="t" r="r" b="b"/>
            <a:pathLst>
              <a:path w="3789045" h="1282065">
                <a:moveTo>
                  <a:pt x="3786377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1279397"/>
                </a:lnTo>
                <a:lnTo>
                  <a:pt x="1523" y="1281683"/>
                </a:lnTo>
                <a:lnTo>
                  <a:pt x="3786377" y="1281683"/>
                </a:lnTo>
                <a:lnTo>
                  <a:pt x="3788663" y="1279397"/>
                </a:lnTo>
                <a:lnTo>
                  <a:pt x="3788663" y="1277111"/>
                </a:lnTo>
                <a:lnTo>
                  <a:pt x="9143" y="1277111"/>
                </a:lnTo>
                <a:lnTo>
                  <a:pt x="4571" y="1272539"/>
                </a:lnTo>
                <a:lnTo>
                  <a:pt x="9143" y="1272539"/>
                </a:lnTo>
                <a:lnTo>
                  <a:pt x="9143" y="9143"/>
                </a:lnTo>
                <a:lnTo>
                  <a:pt x="4571" y="9143"/>
                </a:lnTo>
                <a:lnTo>
                  <a:pt x="9143" y="4571"/>
                </a:lnTo>
                <a:lnTo>
                  <a:pt x="3788663" y="4571"/>
                </a:lnTo>
                <a:lnTo>
                  <a:pt x="3788663" y="2285"/>
                </a:lnTo>
                <a:lnTo>
                  <a:pt x="3786377" y="0"/>
                </a:lnTo>
                <a:close/>
              </a:path>
              <a:path w="3789045" h="1282065">
                <a:moveTo>
                  <a:pt x="9143" y="1272539"/>
                </a:moveTo>
                <a:lnTo>
                  <a:pt x="4571" y="1272539"/>
                </a:lnTo>
                <a:lnTo>
                  <a:pt x="9143" y="1277111"/>
                </a:lnTo>
                <a:lnTo>
                  <a:pt x="9143" y="1272539"/>
                </a:lnTo>
                <a:close/>
              </a:path>
              <a:path w="3789045" h="1282065">
                <a:moveTo>
                  <a:pt x="3778757" y="1272539"/>
                </a:moveTo>
                <a:lnTo>
                  <a:pt x="9143" y="1272539"/>
                </a:lnTo>
                <a:lnTo>
                  <a:pt x="9143" y="1277111"/>
                </a:lnTo>
                <a:lnTo>
                  <a:pt x="3778757" y="1277111"/>
                </a:lnTo>
                <a:lnTo>
                  <a:pt x="3778757" y="1272539"/>
                </a:lnTo>
                <a:close/>
              </a:path>
              <a:path w="3789045" h="1282065">
                <a:moveTo>
                  <a:pt x="3778757" y="4571"/>
                </a:moveTo>
                <a:lnTo>
                  <a:pt x="3778757" y="1277111"/>
                </a:lnTo>
                <a:lnTo>
                  <a:pt x="3784091" y="1272539"/>
                </a:lnTo>
                <a:lnTo>
                  <a:pt x="3788663" y="1272539"/>
                </a:lnTo>
                <a:lnTo>
                  <a:pt x="3788663" y="9143"/>
                </a:lnTo>
                <a:lnTo>
                  <a:pt x="3784091" y="9143"/>
                </a:lnTo>
                <a:lnTo>
                  <a:pt x="3778757" y="4571"/>
                </a:lnTo>
                <a:close/>
              </a:path>
              <a:path w="3789045" h="1282065">
                <a:moveTo>
                  <a:pt x="3788663" y="1272539"/>
                </a:moveTo>
                <a:lnTo>
                  <a:pt x="3784091" y="1272539"/>
                </a:lnTo>
                <a:lnTo>
                  <a:pt x="3778757" y="1277111"/>
                </a:lnTo>
                <a:lnTo>
                  <a:pt x="3788663" y="1277111"/>
                </a:lnTo>
                <a:lnTo>
                  <a:pt x="3788663" y="1272539"/>
                </a:lnTo>
                <a:close/>
              </a:path>
              <a:path w="3789045" h="1282065">
                <a:moveTo>
                  <a:pt x="9143" y="4571"/>
                </a:moveTo>
                <a:lnTo>
                  <a:pt x="4571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3789045" h="1282065">
                <a:moveTo>
                  <a:pt x="3778757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3778757" y="9143"/>
                </a:lnTo>
                <a:lnTo>
                  <a:pt x="3778757" y="4571"/>
                </a:lnTo>
                <a:close/>
              </a:path>
              <a:path w="3789045" h="1282065">
                <a:moveTo>
                  <a:pt x="3788663" y="4571"/>
                </a:moveTo>
                <a:lnTo>
                  <a:pt x="3778757" y="4571"/>
                </a:lnTo>
                <a:lnTo>
                  <a:pt x="3784091" y="9143"/>
                </a:lnTo>
                <a:lnTo>
                  <a:pt x="3788663" y="9143"/>
                </a:lnTo>
                <a:lnTo>
                  <a:pt x="3788663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7726" y="5561076"/>
            <a:ext cx="358368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85312" y="2147239"/>
            <a:ext cx="3214370" cy="447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"/>
              <a:tabLst>
                <a:tab pos="395605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3,600 residential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units</a:t>
            </a:r>
            <a:endParaRPr sz="1800">
              <a:latin typeface="Arial"/>
              <a:cs typeface="Arial"/>
            </a:endParaRPr>
          </a:p>
          <a:p>
            <a:pPr marL="795020" lvl="1" indent="-285750">
              <a:lnSpc>
                <a:spcPct val="100000"/>
              </a:lnSpc>
              <a:spcBef>
                <a:spcPts val="430"/>
              </a:spcBef>
              <a:buClr>
                <a:srgbClr val="376092"/>
              </a:buClr>
              <a:buFont typeface="Arial"/>
              <a:buChar char="•"/>
              <a:tabLst>
                <a:tab pos="795655" algn="l"/>
              </a:tabLst>
            </a:pP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23% a</a:t>
            </a:r>
            <a:r>
              <a:rPr sz="1800" spc="-35" dirty="0">
                <a:solidFill>
                  <a:srgbClr val="376092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ordable</a:t>
            </a:r>
            <a:endParaRPr sz="1800">
              <a:latin typeface="Arial"/>
              <a:cs typeface="Arial"/>
            </a:endParaRPr>
          </a:p>
          <a:p>
            <a:pPr marL="39497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95605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1.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retai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sq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ft.</a:t>
            </a:r>
            <a:endParaRPr sz="1800">
              <a:latin typeface="Arial"/>
              <a:cs typeface="Arial"/>
            </a:endParaRPr>
          </a:p>
          <a:p>
            <a:pPr marL="39497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95605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1.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4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o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fic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sq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ft.</a:t>
            </a:r>
            <a:endParaRPr sz="1800">
              <a:latin typeface="Arial"/>
              <a:cs typeface="Arial"/>
            </a:endParaRPr>
          </a:p>
          <a:p>
            <a:pPr marL="39497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95605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10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hote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rooms</a:t>
            </a:r>
            <a:endParaRPr sz="1800">
              <a:latin typeface="Arial"/>
              <a:cs typeface="Arial"/>
            </a:endParaRPr>
          </a:p>
          <a:p>
            <a:pPr marL="39497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95605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7,20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structure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parking</a:t>
            </a:r>
            <a:endParaRPr sz="1800">
              <a:latin typeface="Arial"/>
              <a:cs typeface="Arial"/>
            </a:endParaRPr>
          </a:p>
          <a:p>
            <a:pPr marL="394970" marR="5080" indent="-342900" algn="just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95605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1.3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5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mile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o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streetscap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&amp; connectivity improvements (sections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 Howell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Mill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Rd., 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Mariett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St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an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14</a:t>
            </a:r>
            <a:r>
              <a:rPr sz="1800" baseline="25462" dirty="0">
                <a:solidFill>
                  <a:srgbClr val="17375E"/>
                </a:solidFill>
                <a:latin typeface="Arial"/>
                <a:cs typeface="Arial"/>
              </a:rPr>
              <a:t>th</a:t>
            </a:r>
            <a:r>
              <a:rPr sz="1800" spc="232" baseline="25462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St.)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6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Completio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tus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9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Approachin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g</a:t>
            </a:r>
            <a:r>
              <a:rPr sz="20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Completion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5180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solidFill>
                  <a:srgbClr val="898989"/>
                </a:solidFill>
                <a:latin typeface="Calibri"/>
                <a:cs typeface="Calibri"/>
              </a:rPr>
              <a:t>ϭϰ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537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</a:rPr>
              <a:t>Funde</a:t>
            </a:r>
            <a:r>
              <a:rPr dirty="0">
                <a:solidFill>
                  <a:srgbClr val="FFFFFF"/>
                </a:solidFill>
              </a:rPr>
              <a:t>d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22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pc="-270" dirty="0">
                <a:solidFill>
                  <a:srgbClr val="FFFFFF"/>
                </a:solidFill>
                <a:latin typeface="Calibri"/>
                <a:cs typeface="Calibri"/>
              </a:rPr>
              <a:t>ƌ</a:t>
            </a:r>
            <a:r>
              <a:rPr spc="-100" dirty="0">
                <a:solidFill>
                  <a:srgbClr val="FFFFFF"/>
                </a:solidFill>
                <a:latin typeface="Calibri"/>
                <a:cs typeface="Calibri"/>
              </a:rPr>
              <a:t>ojeĐts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48840" y="1661265"/>
            <a:ext cx="376110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51735" algn="l"/>
              </a:tabLst>
            </a:pPr>
            <a:r>
              <a:rPr sz="3600" dirty="0">
                <a:solidFill>
                  <a:srgbClr val="254061"/>
                </a:solidFill>
                <a:latin typeface="Arial"/>
                <a:cs typeface="Arial"/>
              </a:rPr>
              <a:t>Completion	Status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4418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ϭϱ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1519" y="2350770"/>
            <a:ext cx="8412479" cy="4463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2350770"/>
            <a:ext cx="8416320" cy="4463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3241" y="4536948"/>
            <a:ext cx="646937" cy="33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8670" y="4532376"/>
            <a:ext cx="656590" cy="347980"/>
          </a:xfrm>
          <a:custGeom>
            <a:avLst/>
            <a:gdLst/>
            <a:ahLst/>
            <a:cxnLst/>
            <a:rect l="l" t="t" r="r" b="b"/>
            <a:pathLst>
              <a:path w="656589" h="347979">
                <a:moveTo>
                  <a:pt x="654557" y="0"/>
                </a:moveTo>
                <a:lnTo>
                  <a:pt x="2285" y="0"/>
                </a:lnTo>
                <a:lnTo>
                  <a:pt x="0" y="1523"/>
                </a:lnTo>
                <a:lnTo>
                  <a:pt x="0" y="345947"/>
                </a:lnTo>
                <a:lnTo>
                  <a:pt x="2285" y="347471"/>
                </a:lnTo>
                <a:lnTo>
                  <a:pt x="654557" y="347471"/>
                </a:lnTo>
                <a:lnTo>
                  <a:pt x="656081" y="345947"/>
                </a:lnTo>
                <a:lnTo>
                  <a:pt x="656081" y="342899"/>
                </a:lnTo>
                <a:lnTo>
                  <a:pt x="4572" y="342899"/>
                </a:lnTo>
                <a:lnTo>
                  <a:pt x="4572" y="4571"/>
                </a:lnTo>
                <a:lnTo>
                  <a:pt x="656081" y="4571"/>
                </a:lnTo>
                <a:lnTo>
                  <a:pt x="656081" y="1523"/>
                </a:lnTo>
                <a:lnTo>
                  <a:pt x="654557" y="0"/>
                </a:lnTo>
                <a:close/>
              </a:path>
              <a:path w="656589" h="347979">
                <a:moveTo>
                  <a:pt x="651510" y="4571"/>
                </a:moveTo>
                <a:lnTo>
                  <a:pt x="651510" y="342899"/>
                </a:lnTo>
                <a:lnTo>
                  <a:pt x="656081" y="342899"/>
                </a:lnTo>
                <a:lnTo>
                  <a:pt x="656081" y="4571"/>
                </a:lnTo>
                <a:lnTo>
                  <a:pt x="651510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3241" y="4536948"/>
            <a:ext cx="646937" cy="33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8670" y="4532376"/>
            <a:ext cx="656590" cy="347980"/>
          </a:xfrm>
          <a:custGeom>
            <a:avLst/>
            <a:gdLst/>
            <a:ahLst/>
            <a:cxnLst/>
            <a:rect l="l" t="t" r="r" b="b"/>
            <a:pathLst>
              <a:path w="656589" h="347979">
                <a:moveTo>
                  <a:pt x="654557" y="0"/>
                </a:moveTo>
                <a:lnTo>
                  <a:pt x="2285" y="0"/>
                </a:lnTo>
                <a:lnTo>
                  <a:pt x="0" y="1523"/>
                </a:lnTo>
                <a:lnTo>
                  <a:pt x="0" y="345947"/>
                </a:lnTo>
                <a:lnTo>
                  <a:pt x="2285" y="347471"/>
                </a:lnTo>
                <a:lnTo>
                  <a:pt x="654557" y="347471"/>
                </a:lnTo>
                <a:lnTo>
                  <a:pt x="656081" y="345947"/>
                </a:lnTo>
                <a:lnTo>
                  <a:pt x="656081" y="342899"/>
                </a:lnTo>
                <a:lnTo>
                  <a:pt x="9905" y="342899"/>
                </a:lnTo>
                <a:lnTo>
                  <a:pt x="4571" y="338327"/>
                </a:lnTo>
                <a:lnTo>
                  <a:pt x="9905" y="338327"/>
                </a:lnTo>
                <a:lnTo>
                  <a:pt x="9905" y="9143"/>
                </a:lnTo>
                <a:lnTo>
                  <a:pt x="4571" y="9143"/>
                </a:lnTo>
                <a:lnTo>
                  <a:pt x="9905" y="4571"/>
                </a:lnTo>
                <a:lnTo>
                  <a:pt x="656081" y="4571"/>
                </a:lnTo>
                <a:lnTo>
                  <a:pt x="656081" y="1523"/>
                </a:lnTo>
                <a:lnTo>
                  <a:pt x="654557" y="0"/>
                </a:lnTo>
                <a:close/>
              </a:path>
              <a:path w="656589" h="347979">
                <a:moveTo>
                  <a:pt x="9905" y="338327"/>
                </a:moveTo>
                <a:lnTo>
                  <a:pt x="4571" y="338327"/>
                </a:lnTo>
                <a:lnTo>
                  <a:pt x="9905" y="342899"/>
                </a:lnTo>
                <a:lnTo>
                  <a:pt x="9905" y="338327"/>
                </a:lnTo>
                <a:close/>
              </a:path>
              <a:path w="656589" h="347979">
                <a:moveTo>
                  <a:pt x="646937" y="338327"/>
                </a:moveTo>
                <a:lnTo>
                  <a:pt x="9905" y="338327"/>
                </a:lnTo>
                <a:lnTo>
                  <a:pt x="9905" y="342899"/>
                </a:lnTo>
                <a:lnTo>
                  <a:pt x="646937" y="342899"/>
                </a:lnTo>
                <a:lnTo>
                  <a:pt x="646937" y="338327"/>
                </a:lnTo>
                <a:close/>
              </a:path>
              <a:path w="656589" h="347979">
                <a:moveTo>
                  <a:pt x="646937" y="4571"/>
                </a:moveTo>
                <a:lnTo>
                  <a:pt x="646937" y="342899"/>
                </a:lnTo>
                <a:lnTo>
                  <a:pt x="651509" y="338327"/>
                </a:lnTo>
                <a:lnTo>
                  <a:pt x="656081" y="338327"/>
                </a:lnTo>
                <a:lnTo>
                  <a:pt x="656081" y="9143"/>
                </a:lnTo>
                <a:lnTo>
                  <a:pt x="651509" y="9143"/>
                </a:lnTo>
                <a:lnTo>
                  <a:pt x="646937" y="4571"/>
                </a:lnTo>
                <a:close/>
              </a:path>
              <a:path w="656589" h="347979">
                <a:moveTo>
                  <a:pt x="656081" y="338327"/>
                </a:moveTo>
                <a:lnTo>
                  <a:pt x="651509" y="338327"/>
                </a:lnTo>
                <a:lnTo>
                  <a:pt x="646937" y="342899"/>
                </a:lnTo>
                <a:lnTo>
                  <a:pt x="656081" y="342899"/>
                </a:lnTo>
                <a:lnTo>
                  <a:pt x="656081" y="338327"/>
                </a:lnTo>
                <a:close/>
              </a:path>
              <a:path w="656589" h="347979">
                <a:moveTo>
                  <a:pt x="9905" y="4571"/>
                </a:moveTo>
                <a:lnTo>
                  <a:pt x="4571" y="9143"/>
                </a:lnTo>
                <a:lnTo>
                  <a:pt x="9905" y="9143"/>
                </a:lnTo>
                <a:lnTo>
                  <a:pt x="9905" y="4571"/>
                </a:lnTo>
                <a:close/>
              </a:path>
              <a:path w="656589" h="347979">
                <a:moveTo>
                  <a:pt x="646937" y="4571"/>
                </a:moveTo>
                <a:lnTo>
                  <a:pt x="9905" y="4571"/>
                </a:lnTo>
                <a:lnTo>
                  <a:pt x="9905" y="9143"/>
                </a:lnTo>
                <a:lnTo>
                  <a:pt x="646937" y="9143"/>
                </a:lnTo>
                <a:lnTo>
                  <a:pt x="646937" y="4571"/>
                </a:lnTo>
                <a:close/>
              </a:path>
              <a:path w="656589" h="347979">
                <a:moveTo>
                  <a:pt x="656081" y="4571"/>
                </a:moveTo>
                <a:lnTo>
                  <a:pt x="646937" y="4571"/>
                </a:lnTo>
                <a:lnTo>
                  <a:pt x="651509" y="9143"/>
                </a:lnTo>
                <a:lnTo>
                  <a:pt x="656081" y="9143"/>
                </a:lnTo>
                <a:lnTo>
                  <a:pt x="656081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6859" y="4536185"/>
            <a:ext cx="656590" cy="348615"/>
          </a:xfrm>
          <a:custGeom>
            <a:avLst/>
            <a:gdLst/>
            <a:ahLst/>
            <a:cxnLst/>
            <a:rect l="l" t="t" r="r" b="b"/>
            <a:pathLst>
              <a:path w="656589" h="348614">
                <a:moveTo>
                  <a:pt x="653795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45947"/>
                </a:lnTo>
                <a:lnTo>
                  <a:pt x="2285" y="348233"/>
                </a:lnTo>
                <a:lnTo>
                  <a:pt x="653795" y="348233"/>
                </a:lnTo>
                <a:lnTo>
                  <a:pt x="656081" y="345947"/>
                </a:lnTo>
                <a:lnTo>
                  <a:pt x="656081" y="343661"/>
                </a:lnTo>
                <a:lnTo>
                  <a:pt x="4572" y="343661"/>
                </a:lnTo>
                <a:lnTo>
                  <a:pt x="4572" y="4571"/>
                </a:lnTo>
                <a:lnTo>
                  <a:pt x="656081" y="4571"/>
                </a:lnTo>
                <a:lnTo>
                  <a:pt x="656081" y="2285"/>
                </a:lnTo>
                <a:lnTo>
                  <a:pt x="653795" y="0"/>
                </a:lnTo>
                <a:close/>
              </a:path>
              <a:path w="656589" h="348614">
                <a:moveTo>
                  <a:pt x="651510" y="4571"/>
                </a:moveTo>
                <a:lnTo>
                  <a:pt x="651510" y="343661"/>
                </a:lnTo>
                <a:lnTo>
                  <a:pt x="656081" y="343661"/>
                </a:lnTo>
                <a:lnTo>
                  <a:pt x="656081" y="4571"/>
                </a:lnTo>
                <a:lnTo>
                  <a:pt x="651510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1432" y="4540758"/>
            <a:ext cx="647065" cy="339090"/>
          </a:xfrm>
          <a:custGeom>
            <a:avLst/>
            <a:gdLst/>
            <a:ahLst/>
            <a:cxnLst/>
            <a:rect l="l" t="t" r="r" b="b"/>
            <a:pathLst>
              <a:path w="647064" h="339089">
                <a:moveTo>
                  <a:pt x="0" y="339089"/>
                </a:moveTo>
                <a:lnTo>
                  <a:pt x="646937" y="339089"/>
                </a:lnTo>
                <a:lnTo>
                  <a:pt x="646937" y="0"/>
                </a:lnTo>
                <a:lnTo>
                  <a:pt x="0" y="0"/>
                </a:lnTo>
                <a:lnTo>
                  <a:pt x="0" y="33908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6859" y="4536185"/>
            <a:ext cx="656590" cy="348615"/>
          </a:xfrm>
          <a:custGeom>
            <a:avLst/>
            <a:gdLst/>
            <a:ahLst/>
            <a:cxnLst/>
            <a:rect l="l" t="t" r="r" b="b"/>
            <a:pathLst>
              <a:path w="656589" h="348614">
                <a:moveTo>
                  <a:pt x="653795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45947"/>
                </a:lnTo>
                <a:lnTo>
                  <a:pt x="2285" y="348233"/>
                </a:lnTo>
                <a:lnTo>
                  <a:pt x="653795" y="348233"/>
                </a:lnTo>
                <a:lnTo>
                  <a:pt x="656081" y="345947"/>
                </a:lnTo>
                <a:lnTo>
                  <a:pt x="656081" y="343661"/>
                </a:lnTo>
                <a:lnTo>
                  <a:pt x="9143" y="343661"/>
                </a:lnTo>
                <a:lnTo>
                  <a:pt x="4571" y="339089"/>
                </a:lnTo>
                <a:lnTo>
                  <a:pt x="9143" y="339089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4571"/>
                </a:lnTo>
                <a:lnTo>
                  <a:pt x="656081" y="4571"/>
                </a:lnTo>
                <a:lnTo>
                  <a:pt x="656081" y="2285"/>
                </a:lnTo>
                <a:lnTo>
                  <a:pt x="653795" y="0"/>
                </a:lnTo>
                <a:close/>
              </a:path>
              <a:path w="656589" h="348614">
                <a:moveTo>
                  <a:pt x="9143" y="339089"/>
                </a:moveTo>
                <a:lnTo>
                  <a:pt x="4571" y="339089"/>
                </a:lnTo>
                <a:lnTo>
                  <a:pt x="9143" y="343661"/>
                </a:lnTo>
                <a:lnTo>
                  <a:pt x="9143" y="339089"/>
                </a:lnTo>
                <a:close/>
              </a:path>
              <a:path w="656589" h="348614">
                <a:moveTo>
                  <a:pt x="646937" y="339089"/>
                </a:moveTo>
                <a:lnTo>
                  <a:pt x="9143" y="339089"/>
                </a:lnTo>
                <a:lnTo>
                  <a:pt x="9143" y="343661"/>
                </a:lnTo>
                <a:lnTo>
                  <a:pt x="646937" y="343661"/>
                </a:lnTo>
                <a:lnTo>
                  <a:pt x="646937" y="339089"/>
                </a:lnTo>
                <a:close/>
              </a:path>
              <a:path w="656589" h="348614">
                <a:moveTo>
                  <a:pt x="646937" y="4571"/>
                </a:moveTo>
                <a:lnTo>
                  <a:pt x="646937" y="343661"/>
                </a:lnTo>
                <a:lnTo>
                  <a:pt x="651509" y="339089"/>
                </a:lnTo>
                <a:lnTo>
                  <a:pt x="656081" y="339089"/>
                </a:lnTo>
                <a:lnTo>
                  <a:pt x="656081" y="9905"/>
                </a:lnTo>
                <a:lnTo>
                  <a:pt x="651509" y="9905"/>
                </a:lnTo>
                <a:lnTo>
                  <a:pt x="646937" y="4571"/>
                </a:lnTo>
                <a:close/>
              </a:path>
              <a:path w="656589" h="348614">
                <a:moveTo>
                  <a:pt x="656081" y="339089"/>
                </a:moveTo>
                <a:lnTo>
                  <a:pt x="651509" y="339089"/>
                </a:lnTo>
                <a:lnTo>
                  <a:pt x="646937" y="343661"/>
                </a:lnTo>
                <a:lnTo>
                  <a:pt x="656081" y="343661"/>
                </a:lnTo>
                <a:lnTo>
                  <a:pt x="656081" y="339089"/>
                </a:lnTo>
                <a:close/>
              </a:path>
              <a:path w="656589" h="348614">
                <a:moveTo>
                  <a:pt x="9143" y="4571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4571"/>
                </a:lnTo>
                <a:close/>
              </a:path>
              <a:path w="656589" h="348614">
                <a:moveTo>
                  <a:pt x="646937" y="4571"/>
                </a:moveTo>
                <a:lnTo>
                  <a:pt x="9143" y="4571"/>
                </a:lnTo>
                <a:lnTo>
                  <a:pt x="9143" y="9905"/>
                </a:lnTo>
                <a:lnTo>
                  <a:pt x="646937" y="9905"/>
                </a:lnTo>
                <a:lnTo>
                  <a:pt x="646937" y="4571"/>
                </a:lnTo>
                <a:close/>
              </a:path>
              <a:path w="656589" h="348614">
                <a:moveTo>
                  <a:pt x="656081" y="4571"/>
                </a:moveTo>
                <a:lnTo>
                  <a:pt x="646937" y="4571"/>
                </a:lnTo>
                <a:lnTo>
                  <a:pt x="651509" y="9905"/>
                </a:lnTo>
                <a:lnTo>
                  <a:pt x="656081" y="9905"/>
                </a:lnTo>
                <a:lnTo>
                  <a:pt x="656081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2359" y="4128516"/>
            <a:ext cx="269875" cy="280035"/>
          </a:xfrm>
          <a:custGeom>
            <a:avLst/>
            <a:gdLst/>
            <a:ahLst/>
            <a:cxnLst/>
            <a:rect l="l" t="t" r="r" b="b"/>
            <a:pathLst>
              <a:path w="269875" h="280035">
                <a:moveTo>
                  <a:pt x="0" y="279653"/>
                </a:moveTo>
                <a:lnTo>
                  <a:pt x="269747" y="279653"/>
                </a:lnTo>
                <a:lnTo>
                  <a:pt x="0" y="279653"/>
                </a:lnTo>
                <a:lnTo>
                  <a:pt x="0" y="0"/>
                </a:lnTo>
                <a:lnTo>
                  <a:pt x="0" y="27965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7788" y="4123182"/>
            <a:ext cx="279400" cy="289560"/>
          </a:xfrm>
          <a:custGeom>
            <a:avLst/>
            <a:gdLst/>
            <a:ahLst/>
            <a:cxnLst/>
            <a:rect l="l" t="t" r="r" b="b"/>
            <a:pathLst>
              <a:path w="279400" h="289560">
                <a:moveTo>
                  <a:pt x="276605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287273"/>
                </a:lnTo>
                <a:lnTo>
                  <a:pt x="2285" y="289559"/>
                </a:lnTo>
                <a:lnTo>
                  <a:pt x="276605" y="289559"/>
                </a:lnTo>
                <a:lnTo>
                  <a:pt x="278891" y="287273"/>
                </a:lnTo>
                <a:lnTo>
                  <a:pt x="278891" y="284987"/>
                </a:lnTo>
                <a:lnTo>
                  <a:pt x="4572" y="284987"/>
                </a:lnTo>
                <a:lnTo>
                  <a:pt x="4572" y="5333"/>
                </a:lnTo>
                <a:lnTo>
                  <a:pt x="278891" y="5333"/>
                </a:lnTo>
                <a:lnTo>
                  <a:pt x="278891" y="2285"/>
                </a:lnTo>
                <a:lnTo>
                  <a:pt x="276605" y="0"/>
                </a:lnTo>
                <a:close/>
              </a:path>
              <a:path w="279400" h="289560">
                <a:moveTo>
                  <a:pt x="274320" y="5333"/>
                </a:moveTo>
                <a:lnTo>
                  <a:pt x="274320" y="284987"/>
                </a:lnTo>
                <a:lnTo>
                  <a:pt x="278891" y="284987"/>
                </a:lnTo>
                <a:lnTo>
                  <a:pt x="278891" y="5333"/>
                </a:lnTo>
                <a:lnTo>
                  <a:pt x="274320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2359" y="4128516"/>
            <a:ext cx="269875" cy="280035"/>
          </a:xfrm>
          <a:custGeom>
            <a:avLst/>
            <a:gdLst/>
            <a:ahLst/>
            <a:cxnLst/>
            <a:rect l="l" t="t" r="r" b="b"/>
            <a:pathLst>
              <a:path w="269875" h="280035">
                <a:moveTo>
                  <a:pt x="0" y="279653"/>
                </a:moveTo>
                <a:lnTo>
                  <a:pt x="269747" y="279653"/>
                </a:lnTo>
                <a:lnTo>
                  <a:pt x="269747" y="0"/>
                </a:lnTo>
                <a:lnTo>
                  <a:pt x="0" y="0"/>
                </a:lnTo>
                <a:lnTo>
                  <a:pt x="0" y="27965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7788" y="4123182"/>
            <a:ext cx="279400" cy="289560"/>
          </a:xfrm>
          <a:custGeom>
            <a:avLst/>
            <a:gdLst/>
            <a:ahLst/>
            <a:cxnLst/>
            <a:rect l="l" t="t" r="r" b="b"/>
            <a:pathLst>
              <a:path w="279400" h="289560">
                <a:moveTo>
                  <a:pt x="276605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287273"/>
                </a:lnTo>
                <a:lnTo>
                  <a:pt x="2285" y="289559"/>
                </a:lnTo>
                <a:lnTo>
                  <a:pt x="276605" y="289559"/>
                </a:lnTo>
                <a:lnTo>
                  <a:pt x="278891" y="287273"/>
                </a:lnTo>
                <a:lnTo>
                  <a:pt x="278891" y="284987"/>
                </a:lnTo>
                <a:lnTo>
                  <a:pt x="9143" y="284987"/>
                </a:lnTo>
                <a:lnTo>
                  <a:pt x="4571" y="279653"/>
                </a:lnTo>
                <a:lnTo>
                  <a:pt x="9143" y="279653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5333"/>
                </a:lnTo>
                <a:lnTo>
                  <a:pt x="278891" y="5333"/>
                </a:lnTo>
                <a:lnTo>
                  <a:pt x="278891" y="2285"/>
                </a:lnTo>
                <a:lnTo>
                  <a:pt x="276605" y="0"/>
                </a:lnTo>
                <a:close/>
              </a:path>
              <a:path w="279400" h="289560">
                <a:moveTo>
                  <a:pt x="9143" y="279653"/>
                </a:moveTo>
                <a:lnTo>
                  <a:pt x="4571" y="279653"/>
                </a:lnTo>
                <a:lnTo>
                  <a:pt x="9143" y="284987"/>
                </a:lnTo>
                <a:lnTo>
                  <a:pt x="9143" y="279653"/>
                </a:lnTo>
                <a:close/>
              </a:path>
              <a:path w="279400" h="289560">
                <a:moveTo>
                  <a:pt x="269747" y="279653"/>
                </a:moveTo>
                <a:lnTo>
                  <a:pt x="9143" y="279653"/>
                </a:lnTo>
                <a:lnTo>
                  <a:pt x="9143" y="284987"/>
                </a:lnTo>
                <a:lnTo>
                  <a:pt x="269747" y="284987"/>
                </a:lnTo>
                <a:lnTo>
                  <a:pt x="269747" y="279653"/>
                </a:lnTo>
                <a:close/>
              </a:path>
              <a:path w="279400" h="289560">
                <a:moveTo>
                  <a:pt x="269747" y="5333"/>
                </a:moveTo>
                <a:lnTo>
                  <a:pt x="269747" y="284987"/>
                </a:lnTo>
                <a:lnTo>
                  <a:pt x="274319" y="279653"/>
                </a:lnTo>
                <a:lnTo>
                  <a:pt x="278891" y="279653"/>
                </a:lnTo>
                <a:lnTo>
                  <a:pt x="278891" y="9905"/>
                </a:lnTo>
                <a:lnTo>
                  <a:pt x="274319" y="9905"/>
                </a:lnTo>
                <a:lnTo>
                  <a:pt x="269747" y="5333"/>
                </a:lnTo>
                <a:close/>
              </a:path>
              <a:path w="279400" h="289560">
                <a:moveTo>
                  <a:pt x="278891" y="279653"/>
                </a:moveTo>
                <a:lnTo>
                  <a:pt x="274319" y="279653"/>
                </a:lnTo>
                <a:lnTo>
                  <a:pt x="269747" y="284987"/>
                </a:lnTo>
                <a:lnTo>
                  <a:pt x="278891" y="284987"/>
                </a:lnTo>
                <a:lnTo>
                  <a:pt x="278891" y="279653"/>
                </a:lnTo>
                <a:close/>
              </a:path>
              <a:path w="279400" h="289560">
                <a:moveTo>
                  <a:pt x="9143" y="5333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5333"/>
                </a:lnTo>
                <a:close/>
              </a:path>
              <a:path w="279400" h="289560">
                <a:moveTo>
                  <a:pt x="269747" y="5333"/>
                </a:moveTo>
                <a:lnTo>
                  <a:pt x="9143" y="5333"/>
                </a:lnTo>
                <a:lnTo>
                  <a:pt x="9143" y="9905"/>
                </a:lnTo>
                <a:lnTo>
                  <a:pt x="269747" y="9905"/>
                </a:lnTo>
                <a:lnTo>
                  <a:pt x="269747" y="5333"/>
                </a:lnTo>
                <a:close/>
              </a:path>
              <a:path w="279400" h="289560">
                <a:moveTo>
                  <a:pt x="278891" y="5333"/>
                </a:moveTo>
                <a:lnTo>
                  <a:pt x="269747" y="5333"/>
                </a:lnTo>
                <a:lnTo>
                  <a:pt x="274319" y="9905"/>
                </a:lnTo>
                <a:lnTo>
                  <a:pt x="278891" y="9905"/>
                </a:lnTo>
                <a:lnTo>
                  <a:pt x="278891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9985" y="4155948"/>
            <a:ext cx="395477" cy="2522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5414" y="4151376"/>
            <a:ext cx="405130" cy="261620"/>
          </a:xfrm>
          <a:custGeom>
            <a:avLst/>
            <a:gdLst/>
            <a:ahLst/>
            <a:cxnLst/>
            <a:rect l="l" t="t" r="r" b="b"/>
            <a:pathLst>
              <a:path w="405129" h="261620">
                <a:moveTo>
                  <a:pt x="402335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259079"/>
                </a:lnTo>
                <a:lnTo>
                  <a:pt x="1523" y="261365"/>
                </a:lnTo>
                <a:lnTo>
                  <a:pt x="402335" y="261365"/>
                </a:lnTo>
                <a:lnTo>
                  <a:pt x="404621" y="259079"/>
                </a:lnTo>
                <a:lnTo>
                  <a:pt x="404621" y="256793"/>
                </a:lnTo>
                <a:lnTo>
                  <a:pt x="4572" y="256793"/>
                </a:lnTo>
                <a:lnTo>
                  <a:pt x="4572" y="4571"/>
                </a:lnTo>
                <a:lnTo>
                  <a:pt x="404621" y="4571"/>
                </a:lnTo>
                <a:lnTo>
                  <a:pt x="404621" y="2285"/>
                </a:lnTo>
                <a:lnTo>
                  <a:pt x="402335" y="0"/>
                </a:lnTo>
                <a:close/>
              </a:path>
              <a:path w="405129" h="261620">
                <a:moveTo>
                  <a:pt x="400050" y="4571"/>
                </a:moveTo>
                <a:lnTo>
                  <a:pt x="400050" y="256793"/>
                </a:lnTo>
                <a:lnTo>
                  <a:pt x="404621" y="256793"/>
                </a:lnTo>
                <a:lnTo>
                  <a:pt x="404621" y="4571"/>
                </a:lnTo>
                <a:lnTo>
                  <a:pt x="400050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9985" y="4155948"/>
            <a:ext cx="395477" cy="2522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5414" y="4151376"/>
            <a:ext cx="405130" cy="261620"/>
          </a:xfrm>
          <a:custGeom>
            <a:avLst/>
            <a:gdLst/>
            <a:ahLst/>
            <a:cxnLst/>
            <a:rect l="l" t="t" r="r" b="b"/>
            <a:pathLst>
              <a:path w="405129" h="261620">
                <a:moveTo>
                  <a:pt x="402335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259079"/>
                </a:lnTo>
                <a:lnTo>
                  <a:pt x="1523" y="261365"/>
                </a:lnTo>
                <a:lnTo>
                  <a:pt x="402335" y="261365"/>
                </a:lnTo>
                <a:lnTo>
                  <a:pt x="404621" y="259079"/>
                </a:lnTo>
                <a:lnTo>
                  <a:pt x="404621" y="256793"/>
                </a:lnTo>
                <a:lnTo>
                  <a:pt x="9143" y="256793"/>
                </a:lnTo>
                <a:lnTo>
                  <a:pt x="4571" y="251459"/>
                </a:lnTo>
                <a:lnTo>
                  <a:pt x="9143" y="251459"/>
                </a:lnTo>
                <a:lnTo>
                  <a:pt x="9143" y="9143"/>
                </a:lnTo>
                <a:lnTo>
                  <a:pt x="4571" y="9143"/>
                </a:lnTo>
                <a:lnTo>
                  <a:pt x="9143" y="4571"/>
                </a:lnTo>
                <a:lnTo>
                  <a:pt x="404621" y="4571"/>
                </a:lnTo>
                <a:lnTo>
                  <a:pt x="404621" y="2285"/>
                </a:lnTo>
                <a:lnTo>
                  <a:pt x="402335" y="0"/>
                </a:lnTo>
                <a:close/>
              </a:path>
              <a:path w="405129" h="261620">
                <a:moveTo>
                  <a:pt x="9143" y="251459"/>
                </a:moveTo>
                <a:lnTo>
                  <a:pt x="4571" y="251459"/>
                </a:lnTo>
                <a:lnTo>
                  <a:pt x="9143" y="256793"/>
                </a:lnTo>
                <a:lnTo>
                  <a:pt x="9143" y="251459"/>
                </a:lnTo>
                <a:close/>
              </a:path>
              <a:path w="405129" h="261620">
                <a:moveTo>
                  <a:pt x="395477" y="251459"/>
                </a:moveTo>
                <a:lnTo>
                  <a:pt x="9143" y="251459"/>
                </a:lnTo>
                <a:lnTo>
                  <a:pt x="9143" y="256793"/>
                </a:lnTo>
                <a:lnTo>
                  <a:pt x="395477" y="256793"/>
                </a:lnTo>
                <a:lnTo>
                  <a:pt x="395477" y="251459"/>
                </a:lnTo>
                <a:close/>
              </a:path>
              <a:path w="405129" h="261620">
                <a:moveTo>
                  <a:pt x="395477" y="4571"/>
                </a:moveTo>
                <a:lnTo>
                  <a:pt x="395477" y="256793"/>
                </a:lnTo>
                <a:lnTo>
                  <a:pt x="400049" y="251459"/>
                </a:lnTo>
                <a:lnTo>
                  <a:pt x="404621" y="251459"/>
                </a:lnTo>
                <a:lnTo>
                  <a:pt x="404621" y="9143"/>
                </a:lnTo>
                <a:lnTo>
                  <a:pt x="400049" y="9143"/>
                </a:lnTo>
                <a:lnTo>
                  <a:pt x="395477" y="4571"/>
                </a:lnTo>
                <a:close/>
              </a:path>
              <a:path w="405129" h="261620">
                <a:moveTo>
                  <a:pt x="404621" y="251459"/>
                </a:moveTo>
                <a:lnTo>
                  <a:pt x="400049" y="251459"/>
                </a:lnTo>
                <a:lnTo>
                  <a:pt x="395477" y="256793"/>
                </a:lnTo>
                <a:lnTo>
                  <a:pt x="404621" y="256793"/>
                </a:lnTo>
                <a:lnTo>
                  <a:pt x="404621" y="251459"/>
                </a:lnTo>
                <a:close/>
              </a:path>
              <a:path w="405129" h="261620">
                <a:moveTo>
                  <a:pt x="9143" y="4571"/>
                </a:moveTo>
                <a:lnTo>
                  <a:pt x="4571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405129" h="261620">
                <a:moveTo>
                  <a:pt x="395477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395477" y="9143"/>
                </a:lnTo>
                <a:lnTo>
                  <a:pt x="395477" y="4571"/>
                </a:lnTo>
                <a:close/>
              </a:path>
              <a:path w="405129" h="261620">
                <a:moveTo>
                  <a:pt x="404621" y="4571"/>
                </a:moveTo>
                <a:lnTo>
                  <a:pt x="395477" y="4571"/>
                </a:lnTo>
                <a:lnTo>
                  <a:pt x="400049" y="9143"/>
                </a:lnTo>
                <a:lnTo>
                  <a:pt x="404621" y="9143"/>
                </a:lnTo>
                <a:lnTo>
                  <a:pt x="404621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2629" y="4546854"/>
            <a:ext cx="548326" cy="5849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5739" y="4510278"/>
            <a:ext cx="589915" cy="628015"/>
          </a:xfrm>
          <a:custGeom>
            <a:avLst/>
            <a:gdLst/>
            <a:ahLst/>
            <a:cxnLst/>
            <a:rect l="l" t="t" r="r" b="b"/>
            <a:pathLst>
              <a:path w="589914" h="628014">
                <a:moveTo>
                  <a:pt x="5333" y="0"/>
                </a:moveTo>
                <a:lnTo>
                  <a:pt x="4571" y="0"/>
                </a:lnTo>
                <a:lnTo>
                  <a:pt x="1523" y="1523"/>
                </a:lnTo>
                <a:lnTo>
                  <a:pt x="761" y="2285"/>
                </a:lnTo>
                <a:lnTo>
                  <a:pt x="0" y="3809"/>
                </a:lnTo>
                <a:lnTo>
                  <a:pt x="761" y="5333"/>
                </a:lnTo>
                <a:lnTo>
                  <a:pt x="30479" y="623315"/>
                </a:lnTo>
                <a:lnTo>
                  <a:pt x="30479" y="624839"/>
                </a:lnTo>
                <a:lnTo>
                  <a:pt x="31241" y="626363"/>
                </a:lnTo>
                <a:lnTo>
                  <a:pt x="34289" y="627887"/>
                </a:lnTo>
                <a:lnTo>
                  <a:pt x="35813" y="627887"/>
                </a:lnTo>
                <a:lnTo>
                  <a:pt x="37337" y="627125"/>
                </a:lnTo>
                <a:lnTo>
                  <a:pt x="45131" y="622553"/>
                </a:lnTo>
                <a:lnTo>
                  <a:pt x="35052" y="622553"/>
                </a:lnTo>
                <a:lnTo>
                  <a:pt x="35052" y="620014"/>
                </a:lnTo>
                <a:lnTo>
                  <a:pt x="32765" y="618743"/>
                </a:lnTo>
                <a:lnTo>
                  <a:pt x="35052" y="617405"/>
                </a:lnTo>
                <a:lnTo>
                  <a:pt x="35052" y="611885"/>
                </a:lnTo>
                <a:lnTo>
                  <a:pt x="34290" y="611885"/>
                </a:lnTo>
                <a:lnTo>
                  <a:pt x="34290" y="596645"/>
                </a:lnTo>
                <a:lnTo>
                  <a:pt x="33528" y="596645"/>
                </a:lnTo>
                <a:lnTo>
                  <a:pt x="33528" y="580643"/>
                </a:lnTo>
                <a:lnTo>
                  <a:pt x="32766" y="580643"/>
                </a:lnTo>
                <a:lnTo>
                  <a:pt x="32766" y="564641"/>
                </a:lnTo>
                <a:lnTo>
                  <a:pt x="32004" y="564641"/>
                </a:lnTo>
                <a:lnTo>
                  <a:pt x="32004" y="549401"/>
                </a:lnTo>
                <a:lnTo>
                  <a:pt x="31242" y="549401"/>
                </a:lnTo>
                <a:lnTo>
                  <a:pt x="31242" y="533399"/>
                </a:lnTo>
                <a:lnTo>
                  <a:pt x="30480" y="533399"/>
                </a:lnTo>
                <a:lnTo>
                  <a:pt x="30480" y="518159"/>
                </a:lnTo>
                <a:lnTo>
                  <a:pt x="29718" y="518159"/>
                </a:lnTo>
                <a:lnTo>
                  <a:pt x="29718" y="502157"/>
                </a:lnTo>
                <a:lnTo>
                  <a:pt x="28956" y="502157"/>
                </a:lnTo>
                <a:lnTo>
                  <a:pt x="28956" y="486155"/>
                </a:lnTo>
                <a:lnTo>
                  <a:pt x="28194" y="486155"/>
                </a:lnTo>
                <a:lnTo>
                  <a:pt x="28194" y="470915"/>
                </a:lnTo>
                <a:lnTo>
                  <a:pt x="27432" y="470915"/>
                </a:lnTo>
                <a:lnTo>
                  <a:pt x="27432" y="454913"/>
                </a:lnTo>
                <a:lnTo>
                  <a:pt x="26670" y="454913"/>
                </a:lnTo>
                <a:lnTo>
                  <a:pt x="26670" y="439673"/>
                </a:lnTo>
                <a:lnTo>
                  <a:pt x="25908" y="439673"/>
                </a:lnTo>
                <a:lnTo>
                  <a:pt x="25908" y="423671"/>
                </a:lnTo>
                <a:lnTo>
                  <a:pt x="25146" y="423671"/>
                </a:lnTo>
                <a:lnTo>
                  <a:pt x="25146" y="407669"/>
                </a:lnTo>
                <a:lnTo>
                  <a:pt x="24384" y="407669"/>
                </a:lnTo>
                <a:lnTo>
                  <a:pt x="24384" y="392429"/>
                </a:lnTo>
                <a:lnTo>
                  <a:pt x="23622" y="392429"/>
                </a:lnTo>
                <a:lnTo>
                  <a:pt x="23622" y="376427"/>
                </a:lnTo>
                <a:lnTo>
                  <a:pt x="22860" y="376427"/>
                </a:lnTo>
                <a:lnTo>
                  <a:pt x="22860" y="361187"/>
                </a:lnTo>
                <a:lnTo>
                  <a:pt x="22098" y="361187"/>
                </a:lnTo>
                <a:lnTo>
                  <a:pt x="22098" y="345185"/>
                </a:lnTo>
                <a:lnTo>
                  <a:pt x="21336" y="345185"/>
                </a:lnTo>
                <a:lnTo>
                  <a:pt x="21336" y="329945"/>
                </a:lnTo>
                <a:lnTo>
                  <a:pt x="20574" y="329945"/>
                </a:lnTo>
                <a:lnTo>
                  <a:pt x="20574" y="313943"/>
                </a:lnTo>
                <a:lnTo>
                  <a:pt x="19812" y="313943"/>
                </a:lnTo>
                <a:lnTo>
                  <a:pt x="19812" y="297941"/>
                </a:lnTo>
                <a:lnTo>
                  <a:pt x="19050" y="297941"/>
                </a:lnTo>
                <a:lnTo>
                  <a:pt x="19050" y="282701"/>
                </a:lnTo>
                <a:lnTo>
                  <a:pt x="18288" y="282701"/>
                </a:lnTo>
                <a:lnTo>
                  <a:pt x="18288" y="266699"/>
                </a:lnTo>
                <a:lnTo>
                  <a:pt x="17526" y="266699"/>
                </a:lnTo>
                <a:lnTo>
                  <a:pt x="17526" y="251459"/>
                </a:lnTo>
                <a:lnTo>
                  <a:pt x="16764" y="251459"/>
                </a:lnTo>
                <a:lnTo>
                  <a:pt x="16764" y="235457"/>
                </a:lnTo>
                <a:lnTo>
                  <a:pt x="16002" y="235457"/>
                </a:lnTo>
                <a:lnTo>
                  <a:pt x="16002" y="219455"/>
                </a:lnTo>
                <a:lnTo>
                  <a:pt x="15240" y="219455"/>
                </a:lnTo>
                <a:lnTo>
                  <a:pt x="15240" y="204215"/>
                </a:lnTo>
                <a:lnTo>
                  <a:pt x="14478" y="204215"/>
                </a:lnTo>
                <a:lnTo>
                  <a:pt x="14478" y="188213"/>
                </a:lnTo>
                <a:lnTo>
                  <a:pt x="13716" y="188213"/>
                </a:lnTo>
                <a:lnTo>
                  <a:pt x="13716" y="172973"/>
                </a:lnTo>
                <a:lnTo>
                  <a:pt x="12954" y="172973"/>
                </a:lnTo>
                <a:lnTo>
                  <a:pt x="12954" y="156971"/>
                </a:lnTo>
                <a:lnTo>
                  <a:pt x="12192" y="156971"/>
                </a:lnTo>
                <a:lnTo>
                  <a:pt x="12192" y="140969"/>
                </a:lnTo>
                <a:lnTo>
                  <a:pt x="11430" y="140969"/>
                </a:lnTo>
                <a:lnTo>
                  <a:pt x="11430" y="125729"/>
                </a:lnTo>
                <a:lnTo>
                  <a:pt x="10668" y="125729"/>
                </a:lnTo>
                <a:lnTo>
                  <a:pt x="10668" y="109727"/>
                </a:lnTo>
                <a:lnTo>
                  <a:pt x="9906" y="109727"/>
                </a:lnTo>
                <a:lnTo>
                  <a:pt x="9906" y="94487"/>
                </a:lnTo>
                <a:lnTo>
                  <a:pt x="9144" y="94487"/>
                </a:lnTo>
                <a:lnTo>
                  <a:pt x="9144" y="78485"/>
                </a:lnTo>
                <a:lnTo>
                  <a:pt x="8382" y="78485"/>
                </a:lnTo>
                <a:lnTo>
                  <a:pt x="8382" y="62483"/>
                </a:lnTo>
                <a:lnTo>
                  <a:pt x="7620" y="62483"/>
                </a:lnTo>
                <a:lnTo>
                  <a:pt x="7620" y="47243"/>
                </a:lnTo>
                <a:lnTo>
                  <a:pt x="6858" y="47243"/>
                </a:lnTo>
                <a:lnTo>
                  <a:pt x="6858" y="31241"/>
                </a:lnTo>
                <a:lnTo>
                  <a:pt x="6096" y="31241"/>
                </a:lnTo>
                <a:lnTo>
                  <a:pt x="6096" y="16001"/>
                </a:lnTo>
                <a:lnTo>
                  <a:pt x="5334" y="16001"/>
                </a:lnTo>
                <a:lnTo>
                  <a:pt x="5334" y="9988"/>
                </a:lnTo>
                <a:lnTo>
                  <a:pt x="4571" y="9905"/>
                </a:lnTo>
                <a:lnTo>
                  <a:pt x="5334" y="9143"/>
                </a:lnTo>
                <a:lnTo>
                  <a:pt x="5334" y="5333"/>
                </a:lnTo>
                <a:lnTo>
                  <a:pt x="9144" y="5333"/>
                </a:lnTo>
                <a:lnTo>
                  <a:pt x="9905" y="4571"/>
                </a:lnTo>
                <a:lnTo>
                  <a:pt x="47820" y="4571"/>
                </a:lnTo>
                <a:lnTo>
                  <a:pt x="5333" y="0"/>
                </a:lnTo>
                <a:close/>
              </a:path>
              <a:path w="589914" h="628014">
                <a:moveTo>
                  <a:pt x="37174" y="621193"/>
                </a:moveTo>
                <a:lnTo>
                  <a:pt x="36576" y="621791"/>
                </a:lnTo>
                <a:lnTo>
                  <a:pt x="35052" y="622553"/>
                </a:lnTo>
                <a:lnTo>
                  <a:pt x="39623" y="622553"/>
                </a:lnTo>
                <a:lnTo>
                  <a:pt x="37174" y="621193"/>
                </a:lnTo>
                <a:close/>
              </a:path>
              <a:path w="589914" h="628014">
                <a:moveTo>
                  <a:pt x="589787" y="450341"/>
                </a:moveTo>
                <a:lnTo>
                  <a:pt x="585215" y="450341"/>
                </a:lnTo>
                <a:lnTo>
                  <a:pt x="584489" y="451068"/>
                </a:lnTo>
                <a:lnTo>
                  <a:pt x="584454" y="454913"/>
                </a:lnTo>
                <a:lnTo>
                  <a:pt x="290322" y="475487"/>
                </a:lnTo>
                <a:lnTo>
                  <a:pt x="284226" y="476249"/>
                </a:lnTo>
                <a:lnTo>
                  <a:pt x="264042" y="488300"/>
                </a:lnTo>
                <a:lnTo>
                  <a:pt x="252984" y="494537"/>
                </a:lnTo>
                <a:lnTo>
                  <a:pt x="252222" y="495299"/>
                </a:lnTo>
                <a:lnTo>
                  <a:pt x="249174" y="496823"/>
                </a:lnTo>
                <a:lnTo>
                  <a:pt x="237744" y="503687"/>
                </a:lnTo>
                <a:lnTo>
                  <a:pt x="193917" y="529399"/>
                </a:lnTo>
                <a:lnTo>
                  <a:pt x="182880" y="535685"/>
                </a:lnTo>
                <a:lnTo>
                  <a:pt x="182118" y="536447"/>
                </a:lnTo>
                <a:lnTo>
                  <a:pt x="179070" y="537971"/>
                </a:lnTo>
                <a:lnTo>
                  <a:pt x="168920" y="544143"/>
                </a:lnTo>
                <a:lnTo>
                  <a:pt x="39490" y="619772"/>
                </a:lnTo>
                <a:lnTo>
                  <a:pt x="39623" y="622553"/>
                </a:lnTo>
                <a:lnTo>
                  <a:pt x="45131" y="622553"/>
                </a:lnTo>
                <a:lnTo>
                  <a:pt x="286737" y="480821"/>
                </a:lnTo>
                <a:lnTo>
                  <a:pt x="285749" y="480821"/>
                </a:lnTo>
                <a:lnTo>
                  <a:pt x="288035" y="480059"/>
                </a:lnTo>
                <a:lnTo>
                  <a:pt x="296869" y="480059"/>
                </a:lnTo>
                <a:lnTo>
                  <a:pt x="585977" y="460247"/>
                </a:lnTo>
                <a:lnTo>
                  <a:pt x="588263" y="459485"/>
                </a:lnTo>
                <a:lnTo>
                  <a:pt x="589787" y="457961"/>
                </a:lnTo>
                <a:lnTo>
                  <a:pt x="589787" y="450341"/>
                </a:lnTo>
                <a:close/>
              </a:path>
              <a:path w="589914" h="628014">
                <a:moveTo>
                  <a:pt x="35052" y="617405"/>
                </a:moveTo>
                <a:lnTo>
                  <a:pt x="32765" y="618743"/>
                </a:lnTo>
                <a:lnTo>
                  <a:pt x="35052" y="620014"/>
                </a:lnTo>
                <a:lnTo>
                  <a:pt x="35052" y="617405"/>
                </a:lnTo>
                <a:close/>
              </a:path>
              <a:path w="589914" h="628014">
                <a:moveTo>
                  <a:pt x="288035" y="480059"/>
                </a:moveTo>
                <a:lnTo>
                  <a:pt x="285749" y="480821"/>
                </a:lnTo>
                <a:lnTo>
                  <a:pt x="286867" y="480745"/>
                </a:lnTo>
                <a:lnTo>
                  <a:pt x="288035" y="480059"/>
                </a:lnTo>
                <a:close/>
              </a:path>
              <a:path w="589914" h="628014">
                <a:moveTo>
                  <a:pt x="286867" y="480745"/>
                </a:moveTo>
                <a:lnTo>
                  <a:pt x="285749" y="480821"/>
                </a:lnTo>
                <a:lnTo>
                  <a:pt x="286737" y="480821"/>
                </a:lnTo>
                <a:lnTo>
                  <a:pt x="286867" y="480745"/>
                </a:lnTo>
                <a:close/>
              </a:path>
              <a:path w="589914" h="628014">
                <a:moveTo>
                  <a:pt x="296869" y="480059"/>
                </a:moveTo>
                <a:lnTo>
                  <a:pt x="288035" y="480059"/>
                </a:lnTo>
                <a:lnTo>
                  <a:pt x="286867" y="480745"/>
                </a:lnTo>
                <a:lnTo>
                  <a:pt x="296869" y="480059"/>
                </a:lnTo>
                <a:close/>
              </a:path>
              <a:path w="589914" h="628014">
                <a:moveTo>
                  <a:pt x="585167" y="376424"/>
                </a:moveTo>
                <a:lnTo>
                  <a:pt x="584495" y="450393"/>
                </a:lnTo>
                <a:lnTo>
                  <a:pt x="585215" y="450341"/>
                </a:lnTo>
                <a:lnTo>
                  <a:pt x="589787" y="450341"/>
                </a:lnTo>
                <a:lnTo>
                  <a:pt x="589787" y="376427"/>
                </a:lnTo>
                <a:lnTo>
                  <a:pt x="585167" y="376424"/>
                </a:lnTo>
                <a:close/>
              </a:path>
              <a:path w="589914" h="628014">
                <a:moveTo>
                  <a:pt x="290456" y="346270"/>
                </a:moveTo>
                <a:lnTo>
                  <a:pt x="290321" y="350519"/>
                </a:lnTo>
                <a:lnTo>
                  <a:pt x="291084" y="350519"/>
                </a:lnTo>
                <a:lnTo>
                  <a:pt x="585216" y="371093"/>
                </a:lnTo>
                <a:lnTo>
                  <a:pt x="585168" y="376372"/>
                </a:lnTo>
                <a:lnTo>
                  <a:pt x="589787" y="376427"/>
                </a:lnTo>
                <a:lnTo>
                  <a:pt x="589787" y="368807"/>
                </a:lnTo>
                <a:lnTo>
                  <a:pt x="588263" y="366521"/>
                </a:lnTo>
                <a:lnTo>
                  <a:pt x="585977" y="366521"/>
                </a:lnTo>
                <a:lnTo>
                  <a:pt x="290456" y="346270"/>
                </a:lnTo>
                <a:close/>
              </a:path>
              <a:path w="589914" h="628014">
                <a:moveTo>
                  <a:pt x="47820" y="4571"/>
                </a:moveTo>
                <a:lnTo>
                  <a:pt x="9905" y="4571"/>
                </a:lnTo>
                <a:lnTo>
                  <a:pt x="9942" y="5333"/>
                </a:lnTo>
                <a:lnTo>
                  <a:pt x="12193" y="5333"/>
                </a:lnTo>
                <a:lnTo>
                  <a:pt x="251461" y="31241"/>
                </a:lnTo>
                <a:lnTo>
                  <a:pt x="259081" y="32003"/>
                </a:lnTo>
                <a:lnTo>
                  <a:pt x="279655" y="34289"/>
                </a:lnTo>
                <a:lnTo>
                  <a:pt x="287274" y="35051"/>
                </a:lnTo>
                <a:lnTo>
                  <a:pt x="294132" y="35813"/>
                </a:lnTo>
                <a:lnTo>
                  <a:pt x="294894" y="36575"/>
                </a:lnTo>
                <a:lnTo>
                  <a:pt x="294753" y="40983"/>
                </a:lnTo>
                <a:lnTo>
                  <a:pt x="294893" y="41147"/>
                </a:lnTo>
                <a:lnTo>
                  <a:pt x="294747" y="41147"/>
                </a:lnTo>
                <a:lnTo>
                  <a:pt x="291846" y="131825"/>
                </a:lnTo>
                <a:lnTo>
                  <a:pt x="290968" y="159837"/>
                </a:lnTo>
                <a:lnTo>
                  <a:pt x="285061" y="345185"/>
                </a:lnTo>
                <a:lnTo>
                  <a:pt x="284988" y="350519"/>
                </a:lnTo>
                <a:lnTo>
                  <a:pt x="290321" y="350519"/>
                </a:lnTo>
                <a:lnTo>
                  <a:pt x="285749" y="345947"/>
                </a:lnTo>
                <a:lnTo>
                  <a:pt x="290466" y="345947"/>
                </a:lnTo>
                <a:lnTo>
                  <a:pt x="300083" y="41147"/>
                </a:lnTo>
                <a:lnTo>
                  <a:pt x="294893" y="41147"/>
                </a:lnTo>
                <a:lnTo>
                  <a:pt x="294748" y="41132"/>
                </a:lnTo>
                <a:lnTo>
                  <a:pt x="300084" y="41132"/>
                </a:lnTo>
                <a:lnTo>
                  <a:pt x="300227" y="36575"/>
                </a:lnTo>
                <a:lnTo>
                  <a:pt x="300227" y="34289"/>
                </a:lnTo>
                <a:lnTo>
                  <a:pt x="297941" y="32003"/>
                </a:lnTo>
                <a:lnTo>
                  <a:pt x="295654" y="31241"/>
                </a:lnTo>
                <a:lnTo>
                  <a:pt x="47820" y="4571"/>
                </a:lnTo>
                <a:close/>
              </a:path>
              <a:path w="589914" h="628014">
                <a:moveTo>
                  <a:pt x="290466" y="345947"/>
                </a:moveTo>
                <a:lnTo>
                  <a:pt x="285749" y="345947"/>
                </a:lnTo>
                <a:lnTo>
                  <a:pt x="290456" y="346270"/>
                </a:lnTo>
                <a:lnTo>
                  <a:pt x="290466" y="345947"/>
                </a:lnTo>
                <a:close/>
              </a:path>
              <a:path w="589914" h="628014">
                <a:moveTo>
                  <a:pt x="294753" y="40983"/>
                </a:moveTo>
                <a:lnTo>
                  <a:pt x="294748" y="41132"/>
                </a:lnTo>
                <a:lnTo>
                  <a:pt x="294893" y="41147"/>
                </a:lnTo>
                <a:lnTo>
                  <a:pt x="294753" y="40983"/>
                </a:lnTo>
                <a:close/>
              </a:path>
              <a:path w="589914" h="628014">
                <a:moveTo>
                  <a:pt x="5334" y="9143"/>
                </a:moveTo>
                <a:lnTo>
                  <a:pt x="4571" y="9905"/>
                </a:lnTo>
                <a:lnTo>
                  <a:pt x="5334" y="9988"/>
                </a:lnTo>
                <a:lnTo>
                  <a:pt x="5334" y="9143"/>
                </a:lnTo>
                <a:close/>
              </a:path>
              <a:path w="589914" h="628014">
                <a:moveTo>
                  <a:pt x="9905" y="4571"/>
                </a:moveTo>
                <a:lnTo>
                  <a:pt x="9144" y="5333"/>
                </a:lnTo>
                <a:lnTo>
                  <a:pt x="9942" y="5333"/>
                </a:lnTo>
                <a:lnTo>
                  <a:pt x="9905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1073" y="4514850"/>
            <a:ext cx="579881" cy="6179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5739" y="4510278"/>
            <a:ext cx="589915" cy="628015"/>
          </a:xfrm>
          <a:custGeom>
            <a:avLst/>
            <a:gdLst/>
            <a:ahLst/>
            <a:cxnLst/>
            <a:rect l="l" t="t" r="r" b="b"/>
            <a:pathLst>
              <a:path w="589914" h="628014">
                <a:moveTo>
                  <a:pt x="5333" y="0"/>
                </a:moveTo>
                <a:lnTo>
                  <a:pt x="4571" y="0"/>
                </a:lnTo>
                <a:lnTo>
                  <a:pt x="1523" y="1523"/>
                </a:lnTo>
                <a:lnTo>
                  <a:pt x="761" y="2285"/>
                </a:lnTo>
                <a:lnTo>
                  <a:pt x="0" y="3809"/>
                </a:lnTo>
                <a:lnTo>
                  <a:pt x="761" y="5333"/>
                </a:lnTo>
                <a:lnTo>
                  <a:pt x="30479" y="623315"/>
                </a:lnTo>
                <a:lnTo>
                  <a:pt x="30479" y="624839"/>
                </a:lnTo>
                <a:lnTo>
                  <a:pt x="31241" y="626363"/>
                </a:lnTo>
                <a:lnTo>
                  <a:pt x="34289" y="627887"/>
                </a:lnTo>
                <a:lnTo>
                  <a:pt x="35813" y="627887"/>
                </a:lnTo>
                <a:lnTo>
                  <a:pt x="37337" y="627125"/>
                </a:lnTo>
                <a:lnTo>
                  <a:pt x="45131" y="622553"/>
                </a:lnTo>
                <a:lnTo>
                  <a:pt x="39623" y="622553"/>
                </a:lnTo>
                <a:lnTo>
                  <a:pt x="32765" y="618743"/>
                </a:lnTo>
                <a:lnTo>
                  <a:pt x="39258" y="614943"/>
                </a:lnTo>
                <a:lnTo>
                  <a:pt x="10191" y="10510"/>
                </a:lnTo>
                <a:lnTo>
                  <a:pt x="4571" y="9905"/>
                </a:lnTo>
                <a:lnTo>
                  <a:pt x="9905" y="4571"/>
                </a:lnTo>
                <a:lnTo>
                  <a:pt x="47820" y="4571"/>
                </a:lnTo>
                <a:lnTo>
                  <a:pt x="5333" y="0"/>
                </a:lnTo>
                <a:close/>
              </a:path>
              <a:path w="589914" h="628014">
                <a:moveTo>
                  <a:pt x="39258" y="614943"/>
                </a:moveTo>
                <a:lnTo>
                  <a:pt x="32765" y="618743"/>
                </a:lnTo>
                <a:lnTo>
                  <a:pt x="39623" y="622553"/>
                </a:lnTo>
                <a:lnTo>
                  <a:pt x="39258" y="614943"/>
                </a:lnTo>
                <a:close/>
              </a:path>
              <a:path w="589914" h="628014">
                <a:moveTo>
                  <a:pt x="580643" y="450666"/>
                </a:moveTo>
                <a:lnTo>
                  <a:pt x="284987" y="471677"/>
                </a:lnTo>
                <a:lnTo>
                  <a:pt x="283463" y="471677"/>
                </a:lnTo>
                <a:lnTo>
                  <a:pt x="282701" y="472439"/>
                </a:lnTo>
                <a:lnTo>
                  <a:pt x="39258" y="614943"/>
                </a:lnTo>
                <a:lnTo>
                  <a:pt x="39623" y="622553"/>
                </a:lnTo>
                <a:lnTo>
                  <a:pt x="45131" y="622553"/>
                </a:lnTo>
                <a:lnTo>
                  <a:pt x="286737" y="480821"/>
                </a:lnTo>
                <a:lnTo>
                  <a:pt x="285749" y="480821"/>
                </a:lnTo>
                <a:lnTo>
                  <a:pt x="288035" y="480059"/>
                </a:lnTo>
                <a:lnTo>
                  <a:pt x="296869" y="480059"/>
                </a:lnTo>
                <a:lnTo>
                  <a:pt x="585977" y="460247"/>
                </a:lnTo>
                <a:lnTo>
                  <a:pt x="588263" y="459485"/>
                </a:lnTo>
                <a:lnTo>
                  <a:pt x="589787" y="457961"/>
                </a:lnTo>
                <a:lnTo>
                  <a:pt x="589787" y="454913"/>
                </a:lnTo>
                <a:lnTo>
                  <a:pt x="580643" y="454913"/>
                </a:lnTo>
                <a:lnTo>
                  <a:pt x="580643" y="450666"/>
                </a:lnTo>
                <a:close/>
              </a:path>
              <a:path w="589914" h="628014">
                <a:moveTo>
                  <a:pt x="288035" y="480059"/>
                </a:moveTo>
                <a:lnTo>
                  <a:pt x="285749" y="480821"/>
                </a:lnTo>
                <a:lnTo>
                  <a:pt x="286867" y="480745"/>
                </a:lnTo>
                <a:lnTo>
                  <a:pt x="288035" y="480059"/>
                </a:lnTo>
                <a:close/>
              </a:path>
              <a:path w="589914" h="628014">
                <a:moveTo>
                  <a:pt x="286867" y="480745"/>
                </a:moveTo>
                <a:lnTo>
                  <a:pt x="285749" y="480821"/>
                </a:lnTo>
                <a:lnTo>
                  <a:pt x="286737" y="480821"/>
                </a:lnTo>
                <a:lnTo>
                  <a:pt x="286867" y="480745"/>
                </a:lnTo>
                <a:close/>
              </a:path>
              <a:path w="589914" h="628014">
                <a:moveTo>
                  <a:pt x="296869" y="480059"/>
                </a:moveTo>
                <a:lnTo>
                  <a:pt x="288035" y="480059"/>
                </a:lnTo>
                <a:lnTo>
                  <a:pt x="286867" y="480745"/>
                </a:lnTo>
                <a:lnTo>
                  <a:pt x="296869" y="480059"/>
                </a:lnTo>
                <a:close/>
              </a:path>
              <a:path w="589914" h="628014">
                <a:moveTo>
                  <a:pt x="585215" y="450341"/>
                </a:moveTo>
                <a:lnTo>
                  <a:pt x="580643" y="450666"/>
                </a:lnTo>
                <a:lnTo>
                  <a:pt x="580643" y="454913"/>
                </a:lnTo>
                <a:lnTo>
                  <a:pt x="585215" y="450341"/>
                </a:lnTo>
                <a:close/>
              </a:path>
              <a:path w="589914" h="628014">
                <a:moveTo>
                  <a:pt x="589787" y="450341"/>
                </a:moveTo>
                <a:lnTo>
                  <a:pt x="585215" y="450341"/>
                </a:lnTo>
                <a:lnTo>
                  <a:pt x="580643" y="454913"/>
                </a:lnTo>
                <a:lnTo>
                  <a:pt x="589787" y="454913"/>
                </a:lnTo>
                <a:lnTo>
                  <a:pt x="589787" y="450341"/>
                </a:lnTo>
                <a:close/>
              </a:path>
              <a:path w="589914" h="628014">
                <a:moveTo>
                  <a:pt x="580643" y="376103"/>
                </a:moveTo>
                <a:lnTo>
                  <a:pt x="580643" y="450666"/>
                </a:lnTo>
                <a:lnTo>
                  <a:pt x="585215" y="450341"/>
                </a:lnTo>
                <a:lnTo>
                  <a:pt x="589787" y="450341"/>
                </a:lnTo>
                <a:lnTo>
                  <a:pt x="589787" y="376427"/>
                </a:lnTo>
                <a:lnTo>
                  <a:pt x="585215" y="376427"/>
                </a:lnTo>
                <a:lnTo>
                  <a:pt x="580643" y="376103"/>
                </a:lnTo>
                <a:close/>
              </a:path>
              <a:path w="589914" h="628014">
                <a:moveTo>
                  <a:pt x="580643" y="371093"/>
                </a:moveTo>
                <a:lnTo>
                  <a:pt x="580643" y="376103"/>
                </a:lnTo>
                <a:lnTo>
                  <a:pt x="585215" y="376427"/>
                </a:lnTo>
                <a:lnTo>
                  <a:pt x="580643" y="371093"/>
                </a:lnTo>
                <a:close/>
              </a:path>
              <a:path w="589914" h="628014">
                <a:moveTo>
                  <a:pt x="589787" y="371093"/>
                </a:moveTo>
                <a:lnTo>
                  <a:pt x="580643" y="371093"/>
                </a:lnTo>
                <a:lnTo>
                  <a:pt x="585215" y="376427"/>
                </a:lnTo>
                <a:lnTo>
                  <a:pt x="589787" y="376427"/>
                </a:lnTo>
                <a:lnTo>
                  <a:pt x="589787" y="371093"/>
                </a:lnTo>
                <a:close/>
              </a:path>
              <a:path w="589914" h="628014">
                <a:moveTo>
                  <a:pt x="300227" y="35813"/>
                </a:moveTo>
                <a:lnTo>
                  <a:pt x="290321" y="35813"/>
                </a:lnTo>
                <a:lnTo>
                  <a:pt x="294893" y="41147"/>
                </a:lnTo>
                <a:lnTo>
                  <a:pt x="290154" y="41147"/>
                </a:lnTo>
                <a:lnTo>
                  <a:pt x="280415" y="350519"/>
                </a:lnTo>
                <a:lnTo>
                  <a:pt x="280415" y="352805"/>
                </a:lnTo>
                <a:lnTo>
                  <a:pt x="282701" y="355091"/>
                </a:lnTo>
                <a:lnTo>
                  <a:pt x="284987" y="355091"/>
                </a:lnTo>
                <a:lnTo>
                  <a:pt x="580643" y="376103"/>
                </a:lnTo>
                <a:lnTo>
                  <a:pt x="580643" y="371093"/>
                </a:lnTo>
                <a:lnTo>
                  <a:pt x="589787" y="371093"/>
                </a:lnTo>
                <a:lnTo>
                  <a:pt x="589787" y="368807"/>
                </a:lnTo>
                <a:lnTo>
                  <a:pt x="588263" y="366521"/>
                </a:lnTo>
                <a:lnTo>
                  <a:pt x="585977" y="366521"/>
                </a:lnTo>
                <a:lnTo>
                  <a:pt x="352467" y="350519"/>
                </a:lnTo>
                <a:lnTo>
                  <a:pt x="290321" y="350519"/>
                </a:lnTo>
                <a:lnTo>
                  <a:pt x="285749" y="345947"/>
                </a:lnTo>
                <a:lnTo>
                  <a:pt x="290466" y="345947"/>
                </a:lnTo>
                <a:lnTo>
                  <a:pt x="300083" y="41147"/>
                </a:lnTo>
                <a:lnTo>
                  <a:pt x="294893" y="41147"/>
                </a:lnTo>
                <a:lnTo>
                  <a:pt x="290170" y="40639"/>
                </a:lnTo>
                <a:lnTo>
                  <a:pt x="300099" y="40639"/>
                </a:lnTo>
                <a:lnTo>
                  <a:pt x="300227" y="36575"/>
                </a:lnTo>
                <a:lnTo>
                  <a:pt x="300227" y="35813"/>
                </a:lnTo>
                <a:close/>
              </a:path>
              <a:path w="589914" h="628014">
                <a:moveTo>
                  <a:pt x="285749" y="345947"/>
                </a:moveTo>
                <a:lnTo>
                  <a:pt x="290321" y="350519"/>
                </a:lnTo>
                <a:lnTo>
                  <a:pt x="290456" y="346270"/>
                </a:lnTo>
                <a:lnTo>
                  <a:pt x="285749" y="345947"/>
                </a:lnTo>
                <a:close/>
              </a:path>
              <a:path w="589914" h="628014">
                <a:moveTo>
                  <a:pt x="290456" y="346270"/>
                </a:moveTo>
                <a:lnTo>
                  <a:pt x="290321" y="350519"/>
                </a:lnTo>
                <a:lnTo>
                  <a:pt x="352467" y="350519"/>
                </a:lnTo>
                <a:lnTo>
                  <a:pt x="290456" y="346270"/>
                </a:lnTo>
                <a:close/>
              </a:path>
              <a:path w="589914" h="628014">
                <a:moveTo>
                  <a:pt x="290466" y="345947"/>
                </a:moveTo>
                <a:lnTo>
                  <a:pt x="285749" y="345947"/>
                </a:lnTo>
                <a:lnTo>
                  <a:pt x="290456" y="346270"/>
                </a:lnTo>
                <a:lnTo>
                  <a:pt x="290466" y="345947"/>
                </a:lnTo>
                <a:close/>
              </a:path>
              <a:path w="589914" h="628014">
                <a:moveTo>
                  <a:pt x="290321" y="35813"/>
                </a:moveTo>
                <a:lnTo>
                  <a:pt x="290170" y="40639"/>
                </a:lnTo>
                <a:lnTo>
                  <a:pt x="294893" y="41147"/>
                </a:lnTo>
                <a:lnTo>
                  <a:pt x="290321" y="35813"/>
                </a:lnTo>
                <a:close/>
              </a:path>
              <a:path w="589914" h="628014">
                <a:moveTo>
                  <a:pt x="47820" y="4571"/>
                </a:moveTo>
                <a:lnTo>
                  <a:pt x="9905" y="4571"/>
                </a:lnTo>
                <a:lnTo>
                  <a:pt x="10191" y="10510"/>
                </a:lnTo>
                <a:lnTo>
                  <a:pt x="290170" y="40639"/>
                </a:lnTo>
                <a:lnTo>
                  <a:pt x="290321" y="35813"/>
                </a:lnTo>
                <a:lnTo>
                  <a:pt x="300227" y="35813"/>
                </a:lnTo>
                <a:lnTo>
                  <a:pt x="300227" y="34289"/>
                </a:lnTo>
                <a:lnTo>
                  <a:pt x="297941" y="32003"/>
                </a:lnTo>
                <a:lnTo>
                  <a:pt x="295655" y="31241"/>
                </a:lnTo>
                <a:lnTo>
                  <a:pt x="47820" y="4571"/>
                </a:lnTo>
                <a:close/>
              </a:path>
              <a:path w="589914" h="628014">
                <a:moveTo>
                  <a:pt x="9905" y="4571"/>
                </a:moveTo>
                <a:lnTo>
                  <a:pt x="4571" y="9905"/>
                </a:lnTo>
                <a:lnTo>
                  <a:pt x="10191" y="10510"/>
                </a:lnTo>
                <a:lnTo>
                  <a:pt x="9905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8615" y="6271259"/>
            <a:ext cx="277220" cy="365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74289" y="6268211"/>
            <a:ext cx="282692" cy="370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6896" y="6398514"/>
            <a:ext cx="250537" cy="2382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7226" y="6408420"/>
            <a:ext cx="288035" cy="228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08404" y="6399276"/>
            <a:ext cx="184140" cy="2375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42788" y="6387084"/>
            <a:ext cx="141731" cy="2438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85966" y="6386322"/>
            <a:ext cx="290321" cy="246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19244" y="6386322"/>
            <a:ext cx="290321" cy="246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52159" y="6355079"/>
            <a:ext cx="153161" cy="2784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60007" y="6278117"/>
            <a:ext cx="391667" cy="3617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93285" y="6278117"/>
            <a:ext cx="391667" cy="36172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1235" y="6272022"/>
            <a:ext cx="71280" cy="716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08926" y="6271259"/>
            <a:ext cx="144017" cy="3604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92901" y="6271259"/>
            <a:ext cx="144017" cy="3604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86808" y="6264783"/>
            <a:ext cx="1824989" cy="3815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53530" y="6261734"/>
            <a:ext cx="1709927" cy="3845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705" y="4315205"/>
            <a:ext cx="1019810" cy="1273810"/>
          </a:xfrm>
          <a:custGeom>
            <a:avLst/>
            <a:gdLst/>
            <a:ahLst/>
            <a:cxnLst/>
            <a:rect l="l" t="t" r="r" b="b"/>
            <a:pathLst>
              <a:path w="1019810" h="1273810">
                <a:moveTo>
                  <a:pt x="451355" y="2793"/>
                </a:moveTo>
                <a:lnTo>
                  <a:pt x="434822" y="2793"/>
                </a:lnTo>
                <a:lnTo>
                  <a:pt x="611606" y="28193"/>
                </a:lnTo>
                <a:lnTo>
                  <a:pt x="614654" y="28193"/>
                </a:lnTo>
                <a:lnTo>
                  <a:pt x="620750" y="40893"/>
                </a:lnTo>
                <a:lnTo>
                  <a:pt x="622274" y="40893"/>
                </a:lnTo>
                <a:lnTo>
                  <a:pt x="635228" y="53593"/>
                </a:lnTo>
                <a:lnTo>
                  <a:pt x="636752" y="53593"/>
                </a:lnTo>
                <a:lnTo>
                  <a:pt x="649706" y="66293"/>
                </a:lnTo>
                <a:lnTo>
                  <a:pt x="651230" y="66293"/>
                </a:lnTo>
                <a:lnTo>
                  <a:pt x="664184" y="78993"/>
                </a:lnTo>
                <a:lnTo>
                  <a:pt x="670972" y="78993"/>
                </a:lnTo>
                <a:lnTo>
                  <a:pt x="680127" y="91693"/>
                </a:lnTo>
                <a:lnTo>
                  <a:pt x="689353" y="104393"/>
                </a:lnTo>
                <a:lnTo>
                  <a:pt x="698550" y="104393"/>
                </a:lnTo>
                <a:lnTo>
                  <a:pt x="707618" y="117093"/>
                </a:lnTo>
                <a:lnTo>
                  <a:pt x="709142" y="117093"/>
                </a:lnTo>
                <a:lnTo>
                  <a:pt x="722096" y="129793"/>
                </a:lnTo>
                <a:lnTo>
                  <a:pt x="723620" y="129793"/>
                </a:lnTo>
                <a:lnTo>
                  <a:pt x="736574" y="142493"/>
                </a:lnTo>
                <a:lnTo>
                  <a:pt x="738098" y="142493"/>
                </a:lnTo>
                <a:lnTo>
                  <a:pt x="751052" y="155193"/>
                </a:lnTo>
                <a:lnTo>
                  <a:pt x="752576" y="155193"/>
                </a:lnTo>
                <a:lnTo>
                  <a:pt x="765530" y="167893"/>
                </a:lnTo>
                <a:lnTo>
                  <a:pt x="767054" y="167893"/>
                </a:lnTo>
                <a:lnTo>
                  <a:pt x="780008" y="180593"/>
                </a:lnTo>
                <a:lnTo>
                  <a:pt x="786796" y="193293"/>
                </a:lnTo>
                <a:lnTo>
                  <a:pt x="795951" y="205993"/>
                </a:lnTo>
                <a:lnTo>
                  <a:pt x="805177" y="205993"/>
                </a:lnTo>
                <a:lnTo>
                  <a:pt x="814374" y="218693"/>
                </a:lnTo>
                <a:lnTo>
                  <a:pt x="823442" y="231393"/>
                </a:lnTo>
                <a:lnTo>
                  <a:pt x="824966" y="231393"/>
                </a:lnTo>
                <a:lnTo>
                  <a:pt x="834872" y="244093"/>
                </a:lnTo>
                <a:lnTo>
                  <a:pt x="840714" y="244093"/>
                </a:lnTo>
                <a:lnTo>
                  <a:pt x="834110" y="230885"/>
                </a:lnTo>
                <a:lnTo>
                  <a:pt x="613892" y="22859"/>
                </a:lnTo>
                <a:lnTo>
                  <a:pt x="451355" y="2793"/>
                </a:lnTo>
                <a:close/>
              </a:path>
              <a:path w="1019810" h="1273810">
                <a:moveTo>
                  <a:pt x="428726" y="0"/>
                </a:moveTo>
                <a:lnTo>
                  <a:pt x="482" y="172973"/>
                </a:lnTo>
                <a:lnTo>
                  <a:pt x="0" y="196673"/>
                </a:lnTo>
                <a:lnTo>
                  <a:pt x="482" y="180593"/>
                </a:lnTo>
                <a:lnTo>
                  <a:pt x="2768" y="180593"/>
                </a:lnTo>
                <a:lnTo>
                  <a:pt x="277614" y="66293"/>
                </a:lnTo>
                <a:lnTo>
                  <a:pt x="425678" y="2793"/>
                </a:lnTo>
                <a:lnTo>
                  <a:pt x="451355" y="2793"/>
                </a:lnTo>
                <a:lnTo>
                  <a:pt x="428726" y="0"/>
                </a:lnTo>
                <a:close/>
              </a:path>
              <a:path w="1019810" h="1273810">
                <a:moveTo>
                  <a:pt x="840968" y="244602"/>
                </a:moveTo>
                <a:lnTo>
                  <a:pt x="840968" y="256793"/>
                </a:lnTo>
                <a:lnTo>
                  <a:pt x="847064" y="256793"/>
                </a:lnTo>
                <a:lnTo>
                  <a:pt x="840968" y="244602"/>
                </a:lnTo>
                <a:close/>
              </a:path>
              <a:path w="1019810" h="1273810">
                <a:moveTo>
                  <a:pt x="847064" y="256794"/>
                </a:moveTo>
                <a:lnTo>
                  <a:pt x="847064" y="269493"/>
                </a:lnTo>
                <a:lnTo>
                  <a:pt x="853160" y="269493"/>
                </a:lnTo>
                <a:lnTo>
                  <a:pt x="853160" y="282193"/>
                </a:lnTo>
                <a:lnTo>
                  <a:pt x="859764" y="282193"/>
                </a:lnTo>
                <a:lnTo>
                  <a:pt x="847064" y="256794"/>
                </a:lnTo>
                <a:close/>
              </a:path>
              <a:path w="1019810" h="1273810">
                <a:moveTo>
                  <a:pt x="860018" y="282702"/>
                </a:moveTo>
                <a:lnTo>
                  <a:pt x="860018" y="294893"/>
                </a:lnTo>
                <a:lnTo>
                  <a:pt x="866114" y="294893"/>
                </a:lnTo>
                <a:lnTo>
                  <a:pt x="860018" y="282702"/>
                </a:lnTo>
                <a:close/>
              </a:path>
              <a:path w="1019810" h="1273810">
                <a:moveTo>
                  <a:pt x="866114" y="294894"/>
                </a:moveTo>
                <a:lnTo>
                  <a:pt x="866114" y="307593"/>
                </a:lnTo>
                <a:lnTo>
                  <a:pt x="872210" y="307593"/>
                </a:lnTo>
                <a:lnTo>
                  <a:pt x="872210" y="320293"/>
                </a:lnTo>
                <a:lnTo>
                  <a:pt x="878814" y="320293"/>
                </a:lnTo>
                <a:lnTo>
                  <a:pt x="866114" y="294894"/>
                </a:lnTo>
                <a:close/>
              </a:path>
              <a:path w="1019810" h="1273810">
                <a:moveTo>
                  <a:pt x="879068" y="320802"/>
                </a:moveTo>
                <a:lnTo>
                  <a:pt x="879068" y="332993"/>
                </a:lnTo>
                <a:lnTo>
                  <a:pt x="885164" y="332993"/>
                </a:lnTo>
                <a:lnTo>
                  <a:pt x="879068" y="320802"/>
                </a:lnTo>
                <a:close/>
              </a:path>
              <a:path w="1019810" h="1273810">
                <a:moveTo>
                  <a:pt x="885164" y="332994"/>
                </a:moveTo>
                <a:lnTo>
                  <a:pt x="885164" y="345693"/>
                </a:lnTo>
                <a:lnTo>
                  <a:pt x="891260" y="345693"/>
                </a:lnTo>
                <a:lnTo>
                  <a:pt x="891260" y="358393"/>
                </a:lnTo>
                <a:lnTo>
                  <a:pt x="897864" y="358393"/>
                </a:lnTo>
                <a:lnTo>
                  <a:pt x="885164" y="332994"/>
                </a:lnTo>
                <a:close/>
              </a:path>
              <a:path w="1019810" h="1273810">
                <a:moveTo>
                  <a:pt x="898118" y="358902"/>
                </a:moveTo>
                <a:lnTo>
                  <a:pt x="898118" y="371093"/>
                </a:lnTo>
                <a:lnTo>
                  <a:pt x="904214" y="371093"/>
                </a:lnTo>
                <a:lnTo>
                  <a:pt x="898118" y="358902"/>
                </a:lnTo>
                <a:close/>
              </a:path>
              <a:path w="1019810" h="1273810">
                <a:moveTo>
                  <a:pt x="904214" y="371094"/>
                </a:moveTo>
                <a:lnTo>
                  <a:pt x="904214" y="383793"/>
                </a:lnTo>
                <a:lnTo>
                  <a:pt x="910310" y="383793"/>
                </a:lnTo>
                <a:lnTo>
                  <a:pt x="910310" y="396493"/>
                </a:lnTo>
                <a:lnTo>
                  <a:pt x="916914" y="396493"/>
                </a:lnTo>
                <a:lnTo>
                  <a:pt x="904214" y="371094"/>
                </a:lnTo>
                <a:close/>
              </a:path>
              <a:path w="1019810" h="1273810">
                <a:moveTo>
                  <a:pt x="917168" y="397002"/>
                </a:moveTo>
                <a:lnTo>
                  <a:pt x="917168" y="409193"/>
                </a:lnTo>
                <a:lnTo>
                  <a:pt x="923264" y="409193"/>
                </a:lnTo>
                <a:lnTo>
                  <a:pt x="917168" y="397002"/>
                </a:lnTo>
                <a:close/>
              </a:path>
              <a:path w="1019810" h="1273810">
                <a:moveTo>
                  <a:pt x="923264" y="409194"/>
                </a:moveTo>
                <a:lnTo>
                  <a:pt x="923264" y="421893"/>
                </a:lnTo>
                <a:lnTo>
                  <a:pt x="929360" y="421893"/>
                </a:lnTo>
                <a:lnTo>
                  <a:pt x="929360" y="434593"/>
                </a:lnTo>
                <a:lnTo>
                  <a:pt x="935964" y="434593"/>
                </a:lnTo>
                <a:lnTo>
                  <a:pt x="923264" y="409194"/>
                </a:lnTo>
                <a:close/>
              </a:path>
              <a:path w="1019810" h="1273810">
                <a:moveTo>
                  <a:pt x="936218" y="435102"/>
                </a:moveTo>
                <a:lnTo>
                  <a:pt x="936218" y="447293"/>
                </a:lnTo>
                <a:lnTo>
                  <a:pt x="942314" y="447293"/>
                </a:lnTo>
                <a:lnTo>
                  <a:pt x="936218" y="435102"/>
                </a:lnTo>
                <a:close/>
              </a:path>
              <a:path w="1019810" h="1273810">
                <a:moveTo>
                  <a:pt x="942314" y="447294"/>
                </a:moveTo>
                <a:lnTo>
                  <a:pt x="942314" y="459993"/>
                </a:lnTo>
                <a:lnTo>
                  <a:pt x="948410" y="459993"/>
                </a:lnTo>
                <a:lnTo>
                  <a:pt x="948410" y="472693"/>
                </a:lnTo>
                <a:lnTo>
                  <a:pt x="955014" y="472693"/>
                </a:lnTo>
                <a:lnTo>
                  <a:pt x="942314" y="447294"/>
                </a:lnTo>
                <a:close/>
              </a:path>
              <a:path w="1019810" h="1273810">
                <a:moveTo>
                  <a:pt x="955268" y="473202"/>
                </a:moveTo>
                <a:lnTo>
                  <a:pt x="955268" y="485393"/>
                </a:lnTo>
                <a:lnTo>
                  <a:pt x="961364" y="485393"/>
                </a:lnTo>
                <a:lnTo>
                  <a:pt x="955268" y="473202"/>
                </a:lnTo>
                <a:close/>
              </a:path>
              <a:path w="1019810" h="1273810">
                <a:moveTo>
                  <a:pt x="961364" y="485394"/>
                </a:moveTo>
                <a:lnTo>
                  <a:pt x="961364" y="498093"/>
                </a:lnTo>
                <a:lnTo>
                  <a:pt x="967460" y="498093"/>
                </a:lnTo>
                <a:lnTo>
                  <a:pt x="967460" y="510793"/>
                </a:lnTo>
                <a:lnTo>
                  <a:pt x="974064" y="510793"/>
                </a:lnTo>
                <a:lnTo>
                  <a:pt x="961364" y="485394"/>
                </a:lnTo>
                <a:close/>
              </a:path>
              <a:path w="1019810" h="1273810">
                <a:moveTo>
                  <a:pt x="974318" y="511302"/>
                </a:moveTo>
                <a:lnTo>
                  <a:pt x="974318" y="523493"/>
                </a:lnTo>
                <a:lnTo>
                  <a:pt x="980414" y="523493"/>
                </a:lnTo>
                <a:lnTo>
                  <a:pt x="974318" y="511302"/>
                </a:lnTo>
                <a:close/>
              </a:path>
              <a:path w="1019810" h="1273810">
                <a:moveTo>
                  <a:pt x="980414" y="523494"/>
                </a:moveTo>
                <a:lnTo>
                  <a:pt x="980414" y="536193"/>
                </a:lnTo>
                <a:lnTo>
                  <a:pt x="986510" y="536193"/>
                </a:lnTo>
                <a:lnTo>
                  <a:pt x="986510" y="548893"/>
                </a:lnTo>
                <a:lnTo>
                  <a:pt x="993114" y="548893"/>
                </a:lnTo>
                <a:lnTo>
                  <a:pt x="980414" y="523494"/>
                </a:lnTo>
                <a:close/>
              </a:path>
              <a:path w="1019810" h="1273810">
                <a:moveTo>
                  <a:pt x="993368" y="549402"/>
                </a:moveTo>
                <a:lnTo>
                  <a:pt x="993368" y="561593"/>
                </a:lnTo>
                <a:lnTo>
                  <a:pt x="999464" y="561593"/>
                </a:lnTo>
                <a:lnTo>
                  <a:pt x="993368" y="549402"/>
                </a:lnTo>
                <a:close/>
              </a:path>
              <a:path w="1019810" h="1273810">
                <a:moveTo>
                  <a:pt x="999464" y="561594"/>
                </a:moveTo>
                <a:lnTo>
                  <a:pt x="999464" y="574293"/>
                </a:lnTo>
                <a:lnTo>
                  <a:pt x="1005560" y="574293"/>
                </a:lnTo>
                <a:lnTo>
                  <a:pt x="1005560" y="586993"/>
                </a:lnTo>
                <a:lnTo>
                  <a:pt x="1012164" y="586993"/>
                </a:lnTo>
                <a:lnTo>
                  <a:pt x="999464" y="561594"/>
                </a:lnTo>
                <a:close/>
              </a:path>
              <a:path w="1019810" h="1273810">
                <a:moveTo>
                  <a:pt x="1012418" y="587502"/>
                </a:moveTo>
                <a:lnTo>
                  <a:pt x="1012418" y="599693"/>
                </a:lnTo>
                <a:lnTo>
                  <a:pt x="1018514" y="599693"/>
                </a:lnTo>
                <a:lnTo>
                  <a:pt x="1012418" y="587502"/>
                </a:lnTo>
                <a:close/>
              </a:path>
              <a:path w="1019810" h="1273810">
                <a:moveTo>
                  <a:pt x="1018514" y="599694"/>
                </a:moveTo>
                <a:lnTo>
                  <a:pt x="1018514" y="601726"/>
                </a:lnTo>
                <a:lnTo>
                  <a:pt x="1019276" y="601217"/>
                </a:lnTo>
                <a:lnTo>
                  <a:pt x="1018514" y="599694"/>
                </a:lnTo>
                <a:close/>
              </a:path>
              <a:path w="1019810" h="1273810">
                <a:moveTo>
                  <a:pt x="615679" y="870479"/>
                </a:moveTo>
                <a:lnTo>
                  <a:pt x="602501" y="879093"/>
                </a:lnTo>
                <a:lnTo>
                  <a:pt x="599886" y="881015"/>
                </a:lnTo>
                <a:lnTo>
                  <a:pt x="615679" y="870479"/>
                </a:lnTo>
                <a:close/>
              </a:path>
              <a:path w="1019810" h="1273810">
                <a:moveTo>
                  <a:pt x="241081" y="1120393"/>
                </a:moveTo>
                <a:lnTo>
                  <a:pt x="240512" y="1120393"/>
                </a:lnTo>
                <a:lnTo>
                  <a:pt x="240488" y="1120789"/>
                </a:lnTo>
                <a:lnTo>
                  <a:pt x="241081" y="1120393"/>
                </a:lnTo>
                <a:close/>
              </a:path>
              <a:path w="1019810" h="1273810">
                <a:moveTo>
                  <a:pt x="126865" y="1196593"/>
                </a:moveTo>
                <a:lnTo>
                  <a:pt x="126212" y="1196593"/>
                </a:lnTo>
                <a:lnTo>
                  <a:pt x="126185" y="1197047"/>
                </a:lnTo>
                <a:lnTo>
                  <a:pt x="126865" y="1196593"/>
                </a:lnTo>
                <a:close/>
              </a:path>
              <a:path w="1019810" h="1273810">
                <a:moveTo>
                  <a:pt x="88793" y="1221993"/>
                </a:moveTo>
                <a:lnTo>
                  <a:pt x="88524" y="1221993"/>
                </a:lnTo>
                <a:lnTo>
                  <a:pt x="88189" y="1222396"/>
                </a:lnTo>
                <a:lnTo>
                  <a:pt x="88793" y="1221993"/>
                </a:lnTo>
                <a:close/>
              </a:path>
              <a:path w="1019810" h="1273810">
                <a:moveTo>
                  <a:pt x="12648" y="1272793"/>
                </a:moveTo>
                <a:lnTo>
                  <a:pt x="11912" y="1272793"/>
                </a:lnTo>
                <a:lnTo>
                  <a:pt x="11881" y="1273305"/>
                </a:lnTo>
                <a:lnTo>
                  <a:pt x="12648" y="127279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4755" y="4311396"/>
            <a:ext cx="1051560" cy="1304925"/>
          </a:xfrm>
          <a:custGeom>
            <a:avLst/>
            <a:gdLst/>
            <a:ahLst/>
            <a:cxnLst/>
            <a:rect l="l" t="t" r="r" b="b"/>
            <a:pathLst>
              <a:path w="1051560" h="1304925">
                <a:moveTo>
                  <a:pt x="456437" y="0"/>
                </a:moveTo>
                <a:lnTo>
                  <a:pt x="454151" y="0"/>
                </a:lnTo>
                <a:lnTo>
                  <a:pt x="25907" y="173735"/>
                </a:lnTo>
                <a:lnTo>
                  <a:pt x="24383" y="173735"/>
                </a:lnTo>
                <a:lnTo>
                  <a:pt x="22859" y="176783"/>
                </a:lnTo>
                <a:lnTo>
                  <a:pt x="0" y="1301495"/>
                </a:lnTo>
                <a:lnTo>
                  <a:pt x="761" y="1304543"/>
                </a:lnTo>
                <a:lnTo>
                  <a:pt x="4572" y="1304543"/>
                </a:lnTo>
                <a:lnTo>
                  <a:pt x="4572" y="1298447"/>
                </a:lnTo>
                <a:lnTo>
                  <a:pt x="1523" y="1298447"/>
                </a:lnTo>
                <a:lnTo>
                  <a:pt x="4572" y="1295399"/>
                </a:lnTo>
                <a:lnTo>
                  <a:pt x="4572" y="1289303"/>
                </a:lnTo>
                <a:lnTo>
                  <a:pt x="26670" y="210311"/>
                </a:lnTo>
                <a:lnTo>
                  <a:pt x="27432" y="185927"/>
                </a:lnTo>
                <a:lnTo>
                  <a:pt x="29718" y="185927"/>
                </a:lnTo>
                <a:lnTo>
                  <a:pt x="32671" y="184683"/>
                </a:lnTo>
                <a:lnTo>
                  <a:pt x="32706" y="182879"/>
                </a:lnTo>
                <a:lnTo>
                  <a:pt x="29717" y="182879"/>
                </a:lnTo>
                <a:lnTo>
                  <a:pt x="32765" y="179831"/>
                </a:lnTo>
                <a:lnTo>
                  <a:pt x="37235" y="179831"/>
                </a:lnTo>
                <a:lnTo>
                  <a:pt x="220439" y="105555"/>
                </a:lnTo>
                <a:lnTo>
                  <a:pt x="452628" y="9143"/>
                </a:lnTo>
                <a:lnTo>
                  <a:pt x="520149" y="9143"/>
                </a:lnTo>
                <a:lnTo>
                  <a:pt x="456437" y="0"/>
                </a:lnTo>
                <a:close/>
              </a:path>
              <a:path w="1051560" h="1304925">
                <a:moveTo>
                  <a:pt x="4572" y="1295399"/>
                </a:moveTo>
                <a:lnTo>
                  <a:pt x="1523" y="1298447"/>
                </a:lnTo>
                <a:lnTo>
                  <a:pt x="4572" y="1298447"/>
                </a:lnTo>
                <a:lnTo>
                  <a:pt x="4572" y="1295399"/>
                </a:lnTo>
                <a:close/>
              </a:path>
              <a:path w="1051560" h="1304925">
                <a:moveTo>
                  <a:pt x="28599" y="1289303"/>
                </a:moveTo>
                <a:lnTo>
                  <a:pt x="20766" y="1289303"/>
                </a:lnTo>
                <a:lnTo>
                  <a:pt x="18411" y="1298447"/>
                </a:lnTo>
                <a:lnTo>
                  <a:pt x="28599" y="1289303"/>
                </a:lnTo>
                <a:close/>
              </a:path>
              <a:path w="1051560" h="1304925">
                <a:moveTo>
                  <a:pt x="47669" y="1277111"/>
                </a:moveTo>
                <a:lnTo>
                  <a:pt x="38862" y="1277111"/>
                </a:lnTo>
                <a:lnTo>
                  <a:pt x="38495" y="1283207"/>
                </a:lnTo>
                <a:lnTo>
                  <a:pt x="47669" y="1277111"/>
                </a:lnTo>
                <a:close/>
              </a:path>
              <a:path w="1051560" h="1304925">
                <a:moveTo>
                  <a:pt x="66740" y="1264919"/>
                </a:moveTo>
                <a:lnTo>
                  <a:pt x="62347" y="1264919"/>
                </a:lnTo>
                <a:lnTo>
                  <a:pt x="56877" y="1271015"/>
                </a:lnTo>
                <a:lnTo>
                  <a:pt x="66740" y="1264919"/>
                </a:lnTo>
                <a:close/>
              </a:path>
              <a:path w="1051560" h="1304925">
                <a:moveTo>
                  <a:pt x="85811" y="1252727"/>
                </a:moveTo>
                <a:lnTo>
                  <a:pt x="83770" y="1252727"/>
                </a:lnTo>
                <a:lnTo>
                  <a:pt x="81206" y="1255775"/>
                </a:lnTo>
                <a:lnTo>
                  <a:pt x="85811" y="1252727"/>
                </a:lnTo>
                <a:close/>
              </a:path>
              <a:path w="1051560" h="1304925">
                <a:moveTo>
                  <a:pt x="123953" y="1228343"/>
                </a:moveTo>
                <a:lnTo>
                  <a:pt x="115474" y="1228343"/>
                </a:lnTo>
                <a:lnTo>
                  <a:pt x="104948" y="1240535"/>
                </a:lnTo>
                <a:lnTo>
                  <a:pt x="123953" y="1228343"/>
                </a:lnTo>
                <a:close/>
              </a:path>
              <a:path w="1051560" h="1304925">
                <a:moveTo>
                  <a:pt x="143024" y="1213103"/>
                </a:moveTo>
                <a:lnTo>
                  <a:pt x="134874" y="1213103"/>
                </a:lnTo>
                <a:lnTo>
                  <a:pt x="127871" y="1225295"/>
                </a:lnTo>
                <a:lnTo>
                  <a:pt x="143024" y="1213103"/>
                </a:lnTo>
                <a:close/>
              </a:path>
              <a:path w="1051560" h="1304925">
                <a:moveTo>
                  <a:pt x="162095" y="1200911"/>
                </a:moveTo>
                <a:lnTo>
                  <a:pt x="153162" y="1200911"/>
                </a:lnTo>
                <a:lnTo>
                  <a:pt x="152790" y="1207007"/>
                </a:lnTo>
                <a:lnTo>
                  <a:pt x="162095" y="1200911"/>
                </a:lnTo>
                <a:close/>
              </a:path>
              <a:path w="1051560" h="1304925">
                <a:moveTo>
                  <a:pt x="181166" y="1188719"/>
                </a:moveTo>
                <a:lnTo>
                  <a:pt x="179787" y="1188719"/>
                </a:lnTo>
                <a:lnTo>
                  <a:pt x="178053" y="1191767"/>
                </a:lnTo>
                <a:lnTo>
                  <a:pt x="181166" y="1188719"/>
                </a:lnTo>
                <a:close/>
              </a:path>
              <a:path w="1051560" h="1304925">
                <a:moveTo>
                  <a:pt x="200237" y="1176527"/>
                </a:moveTo>
                <a:lnTo>
                  <a:pt x="198882" y="1176527"/>
                </a:lnTo>
                <a:lnTo>
                  <a:pt x="197787" y="1179575"/>
                </a:lnTo>
                <a:lnTo>
                  <a:pt x="200237" y="1176527"/>
                </a:lnTo>
                <a:close/>
              </a:path>
              <a:path w="1051560" h="1304925">
                <a:moveTo>
                  <a:pt x="219308" y="1164335"/>
                </a:moveTo>
                <a:lnTo>
                  <a:pt x="211786" y="1164335"/>
                </a:lnTo>
                <a:lnTo>
                  <a:pt x="202337" y="1176527"/>
                </a:lnTo>
                <a:lnTo>
                  <a:pt x="219308" y="1164335"/>
                </a:lnTo>
                <a:close/>
              </a:path>
              <a:path w="1051560" h="1304925">
                <a:moveTo>
                  <a:pt x="257450" y="1136903"/>
                </a:moveTo>
                <a:lnTo>
                  <a:pt x="254076" y="1136903"/>
                </a:lnTo>
                <a:lnTo>
                  <a:pt x="249867" y="1142999"/>
                </a:lnTo>
                <a:lnTo>
                  <a:pt x="257450" y="1136903"/>
                </a:lnTo>
                <a:close/>
              </a:path>
              <a:path w="1051560" h="1304925">
                <a:moveTo>
                  <a:pt x="276520" y="1124711"/>
                </a:moveTo>
                <a:lnTo>
                  <a:pt x="267462" y="1124711"/>
                </a:lnTo>
                <a:lnTo>
                  <a:pt x="267085" y="1130807"/>
                </a:lnTo>
                <a:lnTo>
                  <a:pt x="276520" y="1124711"/>
                </a:lnTo>
                <a:close/>
              </a:path>
              <a:path w="1051560" h="1304925">
                <a:moveTo>
                  <a:pt x="295591" y="1112519"/>
                </a:moveTo>
                <a:lnTo>
                  <a:pt x="288392" y="1112519"/>
                </a:lnTo>
                <a:lnTo>
                  <a:pt x="286828" y="1118615"/>
                </a:lnTo>
                <a:lnTo>
                  <a:pt x="295591" y="1112519"/>
                </a:lnTo>
                <a:close/>
              </a:path>
              <a:path w="1051560" h="1304925">
                <a:moveTo>
                  <a:pt x="314662" y="1100327"/>
                </a:moveTo>
                <a:lnTo>
                  <a:pt x="310089" y="1100327"/>
                </a:lnTo>
                <a:lnTo>
                  <a:pt x="304338" y="1106423"/>
                </a:lnTo>
                <a:lnTo>
                  <a:pt x="314662" y="1100327"/>
                </a:lnTo>
                <a:close/>
              </a:path>
              <a:path w="1051560" h="1304925">
                <a:moveTo>
                  <a:pt x="333733" y="1088135"/>
                </a:moveTo>
                <a:lnTo>
                  <a:pt x="329184" y="1088135"/>
                </a:lnTo>
                <a:lnTo>
                  <a:pt x="325511" y="1094231"/>
                </a:lnTo>
                <a:lnTo>
                  <a:pt x="333733" y="1088135"/>
                </a:lnTo>
                <a:close/>
              </a:path>
              <a:path w="1051560" h="1304925">
                <a:moveTo>
                  <a:pt x="354075" y="1072895"/>
                </a:moveTo>
                <a:lnTo>
                  <a:pt x="352497" y="1075943"/>
                </a:lnTo>
                <a:lnTo>
                  <a:pt x="352667" y="1075943"/>
                </a:lnTo>
                <a:lnTo>
                  <a:pt x="354075" y="1072895"/>
                </a:lnTo>
                <a:close/>
              </a:path>
              <a:path w="1051560" h="1304925">
                <a:moveTo>
                  <a:pt x="390946" y="1048511"/>
                </a:moveTo>
                <a:lnTo>
                  <a:pt x="384378" y="1048511"/>
                </a:lnTo>
                <a:lnTo>
                  <a:pt x="376183" y="1060703"/>
                </a:lnTo>
                <a:lnTo>
                  <a:pt x="390946" y="1048511"/>
                </a:lnTo>
                <a:close/>
              </a:path>
              <a:path w="1051560" h="1304925">
                <a:moveTo>
                  <a:pt x="410017" y="1036319"/>
                </a:moveTo>
                <a:lnTo>
                  <a:pt x="402692" y="1036319"/>
                </a:lnTo>
                <a:lnTo>
                  <a:pt x="401100" y="1042415"/>
                </a:lnTo>
                <a:lnTo>
                  <a:pt x="410017" y="1036319"/>
                </a:lnTo>
                <a:close/>
              </a:path>
              <a:path w="1051560" h="1304925">
                <a:moveTo>
                  <a:pt x="429088" y="1024127"/>
                </a:moveTo>
                <a:lnTo>
                  <a:pt x="420816" y="1024127"/>
                </a:lnTo>
                <a:lnTo>
                  <a:pt x="418329" y="1030223"/>
                </a:lnTo>
                <a:lnTo>
                  <a:pt x="429088" y="1024127"/>
                </a:lnTo>
                <a:close/>
              </a:path>
              <a:path w="1051560" h="1304925">
                <a:moveTo>
                  <a:pt x="467230" y="999743"/>
                </a:moveTo>
                <a:lnTo>
                  <a:pt x="458724" y="999743"/>
                </a:lnTo>
                <a:lnTo>
                  <a:pt x="457985" y="1005839"/>
                </a:lnTo>
                <a:lnTo>
                  <a:pt x="467230" y="999743"/>
                </a:lnTo>
                <a:close/>
              </a:path>
              <a:path w="1051560" h="1304925">
                <a:moveTo>
                  <a:pt x="505371" y="972311"/>
                </a:moveTo>
                <a:lnTo>
                  <a:pt x="501808" y="972311"/>
                </a:lnTo>
                <a:lnTo>
                  <a:pt x="480683" y="984503"/>
                </a:lnTo>
                <a:lnTo>
                  <a:pt x="473685" y="993647"/>
                </a:lnTo>
                <a:lnTo>
                  <a:pt x="505371" y="972311"/>
                </a:lnTo>
                <a:close/>
              </a:path>
              <a:path w="1051560" h="1304925">
                <a:moveTo>
                  <a:pt x="524442" y="960119"/>
                </a:moveTo>
                <a:lnTo>
                  <a:pt x="521208" y="960119"/>
                </a:lnTo>
                <a:lnTo>
                  <a:pt x="518428" y="963167"/>
                </a:lnTo>
                <a:lnTo>
                  <a:pt x="524442" y="960119"/>
                </a:lnTo>
                <a:close/>
              </a:path>
              <a:path w="1051560" h="1304925">
                <a:moveTo>
                  <a:pt x="997648" y="644195"/>
                </a:moveTo>
                <a:lnTo>
                  <a:pt x="629450" y="883919"/>
                </a:lnTo>
                <a:lnTo>
                  <a:pt x="538670" y="950975"/>
                </a:lnTo>
                <a:lnTo>
                  <a:pt x="997648" y="644195"/>
                </a:lnTo>
                <a:close/>
              </a:path>
              <a:path w="1051560" h="1304925">
                <a:moveTo>
                  <a:pt x="1026607" y="624839"/>
                </a:moveTo>
                <a:lnTo>
                  <a:pt x="997648" y="644195"/>
                </a:lnTo>
                <a:lnTo>
                  <a:pt x="1018014" y="630935"/>
                </a:lnTo>
                <a:lnTo>
                  <a:pt x="1026607" y="624839"/>
                </a:lnTo>
                <a:close/>
              </a:path>
              <a:path w="1051560" h="1304925">
                <a:moveTo>
                  <a:pt x="857738" y="240536"/>
                </a:moveTo>
                <a:lnTo>
                  <a:pt x="861948" y="249935"/>
                </a:lnTo>
                <a:lnTo>
                  <a:pt x="867918" y="249935"/>
                </a:lnTo>
                <a:lnTo>
                  <a:pt x="867918" y="262127"/>
                </a:lnTo>
                <a:lnTo>
                  <a:pt x="874014" y="262127"/>
                </a:lnTo>
                <a:lnTo>
                  <a:pt x="874014" y="274319"/>
                </a:lnTo>
                <a:lnTo>
                  <a:pt x="880110" y="274319"/>
                </a:lnTo>
                <a:lnTo>
                  <a:pt x="880110" y="286511"/>
                </a:lnTo>
                <a:lnTo>
                  <a:pt x="886968" y="286511"/>
                </a:lnTo>
                <a:lnTo>
                  <a:pt x="886968" y="298703"/>
                </a:lnTo>
                <a:lnTo>
                  <a:pt x="893064" y="298703"/>
                </a:lnTo>
                <a:lnTo>
                  <a:pt x="893064" y="310895"/>
                </a:lnTo>
                <a:lnTo>
                  <a:pt x="893698" y="313943"/>
                </a:lnTo>
                <a:lnTo>
                  <a:pt x="899160" y="313943"/>
                </a:lnTo>
                <a:lnTo>
                  <a:pt x="899160" y="323087"/>
                </a:lnTo>
                <a:lnTo>
                  <a:pt x="900048" y="326135"/>
                </a:lnTo>
                <a:lnTo>
                  <a:pt x="906018" y="326135"/>
                </a:lnTo>
                <a:lnTo>
                  <a:pt x="906018" y="338327"/>
                </a:lnTo>
                <a:lnTo>
                  <a:pt x="912114" y="338327"/>
                </a:lnTo>
                <a:lnTo>
                  <a:pt x="912114" y="350519"/>
                </a:lnTo>
                <a:lnTo>
                  <a:pt x="918210" y="350519"/>
                </a:lnTo>
                <a:lnTo>
                  <a:pt x="918210" y="362711"/>
                </a:lnTo>
                <a:lnTo>
                  <a:pt x="925068" y="362711"/>
                </a:lnTo>
                <a:lnTo>
                  <a:pt x="925068" y="374903"/>
                </a:lnTo>
                <a:lnTo>
                  <a:pt x="931164" y="374903"/>
                </a:lnTo>
                <a:lnTo>
                  <a:pt x="931164" y="387095"/>
                </a:lnTo>
                <a:lnTo>
                  <a:pt x="931798" y="390143"/>
                </a:lnTo>
                <a:lnTo>
                  <a:pt x="937260" y="390143"/>
                </a:lnTo>
                <a:lnTo>
                  <a:pt x="937260" y="399287"/>
                </a:lnTo>
                <a:lnTo>
                  <a:pt x="938148" y="402335"/>
                </a:lnTo>
                <a:lnTo>
                  <a:pt x="944118" y="402335"/>
                </a:lnTo>
                <a:lnTo>
                  <a:pt x="944118" y="414527"/>
                </a:lnTo>
                <a:lnTo>
                  <a:pt x="950214" y="414527"/>
                </a:lnTo>
                <a:lnTo>
                  <a:pt x="950214" y="426719"/>
                </a:lnTo>
                <a:lnTo>
                  <a:pt x="956310" y="426719"/>
                </a:lnTo>
                <a:lnTo>
                  <a:pt x="956310" y="438911"/>
                </a:lnTo>
                <a:lnTo>
                  <a:pt x="963168" y="438911"/>
                </a:lnTo>
                <a:lnTo>
                  <a:pt x="963168" y="451103"/>
                </a:lnTo>
                <a:lnTo>
                  <a:pt x="969264" y="451103"/>
                </a:lnTo>
                <a:lnTo>
                  <a:pt x="969264" y="463295"/>
                </a:lnTo>
                <a:lnTo>
                  <a:pt x="969898" y="466343"/>
                </a:lnTo>
                <a:lnTo>
                  <a:pt x="975360" y="466343"/>
                </a:lnTo>
                <a:lnTo>
                  <a:pt x="975360" y="475487"/>
                </a:lnTo>
                <a:lnTo>
                  <a:pt x="976248" y="478535"/>
                </a:lnTo>
                <a:lnTo>
                  <a:pt x="982218" y="478535"/>
                </a:lnTo>
                <a:lnTo>
                  <a:pt x="982218" y="490727"/>
                </a:lnTo>
                <a:lnTo>
                  <a:pt x="988314" y="490727"/>
                </a:lnTo>
                <a:lnTo>
                  <a:pt x="988314" y="502919"/>
                </a:lnTo>
                <a:lnTo>
                  <a:pt x="994410" y="502919"/>
                </a:lnTo>
                <a:lnTo>
                  <a:pt x="994410" y="515111"/>
                </a:lnTo>
                <a:lnTo>
                  <a:pt x="1001268" y="515111"/>
                </a:lnTo>
                <a:lnTo>
                  <a:pt x="1001268" y="527303"/>
                </a:lnTo>
                <a:lnTo>
                  <a:pt x="1007364" y="527303"/>
                </a:lnTo>
                <a:lnTo>
                  <a:pt x="1007364" y="539495"/>
                </a:lnTo>
                <a:lnTo>
                  <a:pt x="1007998" y="542543"/>
                </a:lnTo>
                <a:lnTo>
                  <a:pt x="1013460" y="542543"/>
                </a:lnTo>
                <a:lnTo>
                  <a:pt x="1013460" y="551687"/>
                </a:lnTo>
                <a:lnTo>
                  <a:pt x="1014348" y="554735"/>
                </a:lnTo>
                <a:lnTo>
                  <a:pt x="1020318" y="554735"/>
                </a:lnTo>
                <a:lnTo>
                  <a:pt x="1020318" y="566927"/>
                </a:lnTo>
                <a:lnTo>
                  <a:pt x="1026414" y="566927"/>
                </a:lnTo>
                <a:lnTo>
                  <a:pt x="1026414" y="579119"/>
                </a:lnTo>
                <a:lnTo>
                  <a:pt x="1032510" y="579119"/>
                </a:lnTo>
                <a:lnTo>
                  <a:pt x="1032510" y="591311"/>
                </a:lnTo>
                <a:lnTo>
                  <a:pt x="1039368" y="591311"/>
                </a:lnTo>
                <a:lnTo>
                  <a:pt x="1039368" y="603503"/>
                </a:lnTo>
                <a:lnTo>
                  <a:pt x="1045464" y="603503"/>
                </a:lnTo>
                <a:lnTo>
                  <a:pt x="1045464" y="612647"/>
                </a:lnTo>
                <a:lnTo>
                  <a:pt x="1049273" y="609599"/>
                </a:lnTo>
                <a:lnTo>
                  <a:pt x="1050797" y="609599"/>
                </a:lnTo>
                <a:lnTo>
                  <a:pt x="1051559" y="606551"/>
                </a:lnTo>
                <a:lnTo>
                  <a:pt x="868679" y="240791"/>
                </a:lnTo>
                <a:lnTo>
                  <a:pt x="858011" y="240791"/>
                </a:lnTo>
                <a:lnTo>
                  <a:pt x="857738" y="240536"/>
                </a:lnTo>
                <a:close/>
              </a:path>
              <a:path w="1051560" h="1304925">
                <a:moveTo>
                  <a:pt x="856487" y="237743"/>
                </a:moveTo>
                <a:lnTo>
                  <a:pt x="857738" y="240536"/>
                </a:lnTo>
                <a:lnTo>
                  <a:pt x="858011" y="240791"/>
                </a:lnTo>
                <a:lnTo>
                  <a:pt x="856487" y="237743"/>
                </a:lnTo>
                <a:close/>
              </a:path>
              <a:path w="1051560" h="1304925">
                <a:moveTo>
                  <a:pt x="867155" y="237743"/>
                </a:moveTo>
                <a:lnTo>
                  <a:pt x="856487" y="237743"/>
                </a:lnTo>
                <a:lnTo>
                  <a:pt x="858011" y="240791"/>
                </a:lnTo>
                <a:lnTo>
                  <a:pt x="868679" y="240791"/>
                </a:lnTo>
                <a:lnTo>
                  <a:pt x="867155" y="237743"/>
                </a:lnTo>
                <a:close/>
              </a:path>
              <a:path w="1051560" h="1304925">
                <a:moveTo>
                  <a:pt x="693061" y="70103"/>
                </a:moveTo>
                <a:lnTo>
                  <a:pt x="678180" y="70103"/>
                </a:lnTo>
                <a:lnTo>
                  <a:pt x="679636" y="71817"/>
                </a:lnTo>
                <a:lnTo>
                  <a:pt x="693785" y="85343"/>
                </a:lnTo>
                <a:lnTo>
                  <a:pt x="697922" y="85343"/>
                </a:lnTo>
                <a:lnTo>
                  <a:pt x="707537" y="98144"/>
                </a:lnTo>
                <a:lnTo>
                  <a:pt x="720576" y="109727"/>
                </a:lnTo>
                <a:lnTo>
                  <a:pt x="725499" y="109727"/>
                </a:lnTo>
                <a:lnTo>
                  <a:pt x="734568" y="121919"/>
                </a:lnTo>
                <a:lnTo>
                  <a:pt x="736092" y="121919"/>
                </a:lnTo>
                <a:lnTo>
                  <a:pt x="749046" y="134111"/>
                </a:lnTo>
                <a:lnTo>
                  <a:pt x="750570" y="134111"/>
                </a:lnTo>
                <a:lnTo>
                  <a:pt x="763524" y="146303"/>
                </a:lnTo>
                <a:lnTo>
                  <a:pt x="765048" y="146303"/>
                </a:lnTo>
                <a:lnTo>
                  <a:pt x="778002" y="161543"/>
                </a:lnTo>
                <a:lnTo>
                  <a:pt x="779526" y="161543"/>
                </a:lnTo>
                <a:lnTo>
                  <a:pt x="792480" y="173735"/>
                </a:lnTo>
                <a:lnTo>
                  <a:pt x="794004" y="173735"/>
                </a:lnTo>
                <a:lnTo>
                  <a:pt x="806958" y="185927"/>
                </a:lnTo>
                <a:lnTo>
                  <a:pt x="813746" y="198119"/>
                </a:lnTo>
                <a:lnTo>
                  <a:pt x="814776" y="199492"/>
                </a:lnTo>
                <a:lnTo>
                  <a:pt x="827738" y="210311"/>
                </a:lnTo>
                <a:lnTo>
                  <a:pt x="832127" y="210311"/>
                </a:lnTo>
                <a:lnTo>
                  <a:pt x="841323" y="222503"/>
                </a:lnTo>
                <a:lnTo>
                  <a:pt x="844914" y="228538"/>
                </a:lnTo>
                <a:lnTo>
                  <a:pt x="857738" y="240536"/>
                </a:lnTo>
                <a:lnTo>
                  <a:pt x="856487" y="237743"/>
                </a:lnTo>
                <a:lnTo>
                  <a:pt x="867155" y="237743"/>
                </a:lnTo>
                <a:lnTo>
                  <a:pt x="865631" y="234695"/>
                </a:lnTo>
                <a:lnTo>
                  <a:pt x="864869" y="234695"/>
                </a:lnTo>
                <a:lnTo>
                  <a:pt x="864869" y="231647"/>
                </a:lnTo>
                <a:lnTo>
                  <a:pt x="864107" y="231647"/>
                </a:lnTo>
                <a:lnTo>
                  <a:pt x="693061" y="70103"/>
                </a:lnTo>
                <a:close/>
              </a:path>
              <a:path w="1051560" h="1304925">
                <a:moveTo>
                  <a:pt x="841722" y="225551"/>
                </a:moveTo>
                <a:lnTo>
                  <a:pt x="850392" y="237743"/>
                </a:lnTo>
                <a:lnTo>
                  <a:pt x="844914" y="228538"/>
                </a:lnTo>
                <a:lnTo>
                  <a:pt x="841722" y="225551"/>
                </a:lnTo>
                <a:close/>
              </a:path>
              <a:path w="1051560" h="1304925">
                <a:moveTo>
                  <a:pt x="813746" y="198119"/>
                </a:moveTo>
                <a:lnTo>
                  <a:pt x="813132" y="198119"/>
                </a:lnTo>
                <a:lnTo>
                  <a:pt x="814776" y="199492"/>
                </a:lnTo>
                <a:lnTo>
                  <a:pt x="813746" y="198119"/>
                </a:lnTo>
                <a:close/>
              </a:path>
              <a:path w="1051560" h="1304925">
                <a:moveTo>
                  <a:pt x="239049" y="98010"/>
                </a:moveTo>
                <a:lnTo>
                  <a:pt x="220439" y="105555"/>
                </a:lnTo>
                <a:lnTo>
                  <a:pt x="32671" y="184683"/>
                </a:lnTo>
                <a:lnTo>
                  <a:pt x="32647" y="185927"/>
                </a:lnTo>
                <a:lnTo>
                  <a:pt x="239049" y="98010"/>
                </a:lnTo>
                <a:close/>
              </a:path>
              <a:path w="1051560" h="1304925">
                <a:moveTo>
                  <a:pt x="32765" y="179831"/>
                </a:moveTo>
                <a:lnTo>
                  <a:pt x="29717" y="182879"/>
                </a:lnTo>
                <a:lnTo>
                  <a:pt x="32730" y="181658"/>
                </a:lnTo>
                <a:lnTo>
                  <a:pt x="32765" y="179831"/>
                </a:lnTo>
                <a:close/>
              </a:path>
              <a:path w="1051560" h="1304925">
                <a:moveTo>
                  <a:pt x="32730" y="181658"/>
                </a:moveTo>
                <a:lnTo>
                  <a:pt x="29717" y="182879"/>
                </a:lnTo>
                <a:lnTo>
                  <a:pt x="32706" y="182879"/>
                </a:lnTo>
                <a:lnTo>
                  <a:pt x="32730" y="181658"/>
                </a:lnTo>
                <a:close/>
              </a:path>
              <a:path w="1051560" h="1304925">
                <a:moveTo>
                  <a:pt x="37235" y="179831"/>
                </a:moveTo>
                <a:lnTo>
                  <a:pt x="32765" y="179831"/>
                </a:lnTo>
                <a:lnTo>
                  <a:pt x="32730" y="181658"/>
                </a:lnTo>
                <a:lnTo>
                  <a:pt x="37235" y="179831"/>
                </a:lnTo>
                <a:close/>
              </a:path>
              <a:path w="1051560" h="1304925">
                <a:moveTo>
                  <a:pt x="706852" y="97535"/>
                </a:moveTo>
                <a:lnTo>
                  <a:pt x="716303" y="109727"/>
                </a:lnTo>
                <a:lnTo>
                  <a:pt x="707537" y="98144"/>
                </a:lnTo>
                <a:lnTo>
                  <a:pt x="706852" y="97535"/>
                </a:lnTo>
                <a:close/>
              </a:path>
              <a:path w="1051560" h="1304925">
                <a:moveTo>
                  <a:pt x="315397" y="67055"/>
                </a:moveTo>
                <a:lnTo>
                  <a:pt x="304563" y="70103"/>
                </a:lnTo>
                <a:lnTo>
                  <a:pt x="239049" y="98010"/>
                </a:lnTo>
                <a:lnTo>
                  <a:pt x="315397" y="67055"/>
                </a:lnTo>
                <a:close/>
              </a:path>
              <a:path w="1051560" h="1304925">
                <a:moveTo>
                  <a:pt x="651106" y="30479"/>
                </a:moveTo>
                <a:lnTo>
                  <a:pt x="637793" y="30479"/>
                </a:lnTo>
                <a:lnTo>
                  <a:pt x="640841" y="33527"/>
                </a:lnTo>
                <a:lnTo>
                  <a:pt x="641604" y="33527"/>
                </a:lnTo>
                <a:lnTo>
                  <a:pt x="643453" y="37226"/>
                </a:lnTo>
                <a:lnTo>
                  <a:pt x="679636" y="71817"/>
                </a:lnTo>
                <a:lnTo>
                  <a:pt x="678180" y="70103"/>
                </a:lnTo>
                <a:lnTo>
                  <a:pt x="693061" y="70103"/>
                </a:lnTo>
                <a:lnTo>
                  <a:pt x="651106" y="30479"/>
                </a:lnTo>
                <a:close/>
              </a:path>
              <a:path w="1051560" h="1304925">
                <a:moveTo>
                  <a:pt x="642772" y="36575"/>
                </a:moveTo>
                <a:lnTo>
                  <a:pt x="647700" y="45719"/>
                </a:lnTo>
                <a:lnTo>
                  <a:pt x="643453" y="37226"/>
                </a:lnTo>
                <a:lnTo>
                  <a:pt x="642772" y="36575"/>
                </a:lnTo>
                <a:close/>
              </a:path>
              <a:path w="1051560" h="1304925">
                <a:moveTo>
                  <a:pt x="586929" y="27431"/>
                </a:moveTo>
                <a:lnTo>
                  <a:pt x="638556" y="33527"/>
                </a:lnTo>
                <a:lnTo>
                  <a:pt x="628158" y="32093"/>
                </a:lnTo>
                <a:lnTo>
                  <a:pt x="586929" y="27431"/>
                </a:lnTo>
                <a:close/>
              </a:path>
              <a:path w="1051560" h="1304925">
                <a:moveTo>
                  <a:pt x="640142" y="33448"/>
                </a:moveTo>
                <a:lnTo>
                  <a:pt x="640841" y="33527"/>
                </a:lnTo>
                <a:lnTo>
                  <a:pt x="640142" y="33448"/>
                </a:lnTo>
                <a:close/>
              </a:path>
              <a:path w="1051560" h="1304925">
                <a:moveTo>
                  <a:pt x="637793" y="30479"/>
                </a:moveTo>
                <a:lnTo>
                  <a:pt x="640142" y="33448"/>
                </a:lnTo>
                <a:lnTo>
                  <a:pt x="640841" y="33527"/>
                </a:lnTo>
                <a:lnTo>
                  <a:pt x="637793" y="30479"/>
                </a:lnTo>
                <a:close/>
              </a:path>
              <a:path w="1051560" h="1304925">
                <a:moveTo>
                  <a:pt x="520149" y="9143"/>
                </a:moveTo>
                <a:lnTo>
                  <a:pt x="461772" y="9143"/>
                </a:lnTo>
                <a:lnTo>
                  <a:pt x="628158" y="32093"/>
                </a:lnTo>
                <a:lnTo>
                  <a:pt x="640142" y="33448"/>
                </a:lnTo>
                <a:lnTo>
                  <a:pt x="637793" y="30479"/>
                </a:lnTo>
                <a:lnTo>
                  <a:pt x="651106" y="30479"/>
                </a:lnTo>
                <a:lnTo>
                  <a:pt x="644651" y="24383"/>
                </a:lnTo>
                <a:lnTo>
                  <a:pt x="641603" y="24383"/>
                </a:lnTo>
                <a:lnTo>
                  <a:pt x="520149" y="914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9327" y="4315205"/>
            <a:ext cx="1042035" cy="1296670"/>
          </a:xfrm>
          <a:custGeom>
            <a:avLst/>
            <a:gdLst/>
            <a:ahLst/>
            <a:cxnLst/>
            <a:rect l="l" t="t" r="r" b="b"/>
            <a:pathLst>
              <a:path w="1042035" h="1296670">
                <a:moveTo>
                  <a:pt x="451103" y="0"/>
                </a:moveTo>
                <a:lnTo>
                  <a:pt x="22859" y="172973"/>
                </a:lnTo>
                <a:lnTo>
                  <a:pt x="0" y="1296161"/>
                </a:lnTo>
                <a:lnTo>
                  <a:pt x="1041653" y="601217"/>
                </a:lnTo>
                <a:lnTo>
                  <a:pt x="856487" y="230885"/>
                </a:lnTo>
                <a:lnTo>
                  <a:pt x="636269" y="22859"/>
                </a:lnTo>
                <a:lnTo>
                  <a:pt x="45110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4755" y="4309872"/>
            <a:ext cx="1051560" cy="1306195"/>
          </a:xfrm>
          <a:custGeom>
            <a:avLst/>
            <a:gdLst/>
            <a:ahLst/>
            <a:cxnLst/>
            <a:rect l="l" t="t" r="r" b="b"/>
            <a:pathLst>
              <a:path w="1051560" h="1306195">
                <a:moveTo>
                  <a:pt x="456437" y="0"/>
                </a:moveTo>
                <a:lnTo>
                  <a:pt x="454913" y="0"/>
                </a:lnTo>
                <a:lnTo>
                  <a:pt x="454151" y="761"/>
                </a:lnTo>
                <a:lnTo>
                  <a:pt x="25907" y="174497"/>
                </a:lnTo>
                <a:lnTo>
                  <a:pt x="24383" y="175259"/>
                </a:lnTo>
                <a:lnTo>
                  <a:pt x="22859" y="176783"/>
                </a:lnTo>
                <a:lnTo>
                  <a:pt x="22844" y="179069"/>
                </a:lnTo>
                <a:lnTo>
                  <a:pt x="0" y="1301495"/>
                </a:lnTo>
                <a:lnTo>
                  <a:pt x="0" y="1303019"/>
                </a:lnTo>
                <a:lnTo>
                  <a:pt x="761" y="1304543"/>
                </a:lnTo>
                <a:lnTo>
                  <a:pt x="3809" y="1306067"/>
                </a:lnTo>
                <a:lnTo>
                  <a:pt x="5333" y="1306067"/>
                </a:lnTo>
                <a:lnTo>
                  <a:pt x="6857" y="1305305"/>
                </a:lnTo>
                <a:lnTo>
                  <a:pt x="12579" y="1301495"/>
                </a:lnTo>
                <a:lnTo>
                  <a:pt x="9143" y="1301495"/>
                </a:lnTo>
                <a:lnTo>
                  <a:pt x="1523" y="1297685"/>
                </a:lnTo>
                <a:lnTo>
                  <a:pt x="9333" y="1292479"/>
                </a:lnTo>
                <a:lnTo>
                  <a:pt x="32685" y="182879"/>
                </a:lnTo>
                <a:lnTo>
                  <a:pt x="29717" y="182879"/>
                </a:lnTo>
                <a:lnTo>
                  <a:pt x="32765" y="179069"/>
                </a:lnTo>
                <a:lnTo>
                  <a:pt x="39109" y="179069"/>
                </a:lnTo>
                <a:lnTo>
                  <a:pt x="455988" y="9944"/>
                </a:lnTo>
                <a:lnTo>
                  <a:pt x="455675" y="9905"/>
                </a:lnTo>
                <a:lnTo>
                  <a:pt x="457961" y="9143"/>
                </a:lnTo>
                <a:lnTo>
                  <a:pt x="528115" y="9143"/>
                </a:lnTo>
                <a:lnTo>
                  <a:pt x="456437" y="0"/>
                </a:lnTo>
                <a:close/>
              </a:path>
              <a:path w="1051560" h="1306195">
                <a:moveTo>
                  <a:pt x="9333" y="1292479"/>
                </a:moveTo>
                <a:lnTo>
                  <a:pt x="1523" y="1297685"/>
                </a:lnTo>
                <a:lnTo>
                  <a:pt x="9143" y="1301495"/>
                </a:lnTo>
                <a:lnTo>
                  <a:pt x="9333" y="1292479"/>
                </a:lnTo>
                <a:close/>
              </a:path>
              <a:path w="1051560" h="1306195">
                <a:moveTo>
                  <a:pt x="1039939" y="605408"/>
                </a:moveTo>
                <a:lnTo>
                  <a:pt x="9333" y="1292479"/>
                </a:lnTo>
                <a:lnTo>
                  <a:pt x="9143" y="1301495"/>
                </a:lnTo>
                <a:lnTo>
                  <a:pt x="12579" y="1301495"/>
                </a:lnTo>
                <a:lnTo>
                  <a:pt x="1049273" y="611123"/>
                </a:lnTo>
                <a:lnTo>
                  <a:pt x="1050797" y="609599"/>
                </a:lnTo>
                <a:lnTo>
                  <a:pt x="1050988" y="608837"/>
                </a:lnTo>
                <a:lnTo>
                  <a:pt x="1041653" y="608837"/>
                </a:lnTo>
                <a:lnTo>
                  <a:pt x="1039939" y="605408"/>
                </a:lnTo>
                <a:close/>
              </a:path>
              <a:path w="1051560" h="1306195">
                <a:moveTo>
                  <a:pt x="1043939" y="602741"/>
                </a:moveTo>
                <a:lnTo>
                  <a:pt x="1039939" y="605408"/>
                </a:lnTo>
                <a:lnTo>
                  <a:pt x="1041653" y="608837"/>
                </a:lnTo>
                <a:lnTo>
                  <a:pt x="1043939" y="602741"/>
                </a:lnTo>
                <a:close/>
              </a:path>
              <a:path w="1051560" h="1306195">
                <a:moveTo>
                  <a:pt x="1049654" y="602741"/>
                </a:moveTo>
                <a:lnTo>
                  <a:pt x="1043939" y="602741"/>
                </a:lnTo>
                <a:lnTo>
                  <a:pt x="1041653" y="608837"/>
                </a:lnTo>
                <a:lnTo>
                  <a:pt x="1050988" y="608837"/>
                </a:lnTo>
                <a:lnTo>
                  <a:pt x="1051559" y="606551"/>
                </a:lnTo>
                <a:lnTo>
                  <a:pt x="1049654" y="602741"/>
                </a:lnTo>
                <a:close/>
              </a:path>
              <a:path w="1051560" h="1306195">
                <a:moveTo>
                  <a:pt x="856563" y="238656"/>
                </a:moveTo>
                <a:lnTo>
                  <a:pt x="1039939" y="605408"/>
                </a:lnTo>
                <a:lnTo>
                  <a:pt x="1043939" y="602741"/>
                </a:lnTo>
                <a:lnTo>
                  <a:pt x="1049654" y="602741"/>
                </a:lnTo>
                <a:lnTo>
                  <a:pt x="868298" y="240029"/>
                </a:lnTo>
                <a:lnTo>
                  <a:pt x="858011" y="240029"/>
                </a:lnTo>
                <a:lnTo>
                  <a:pt x="856563" y="238656"/>
                </a:lnTo>
                <a:close/>
              </a:path>
              <a:path w="1051560" h="1306195">
                <a:moveTo>
                  <a:pt x="856487" y="238505"/>
                </a:moveTo>
                <a:lnTo>
                  <a:pt x="856563" y="238656"/>
                </a:lnTo>
                <a:lnTo>
                  <a:pt x="858011" y="240029"/>
                </a:lnTo>
                <a:lnTo>
                  <a:pt x="856487" y="238505"/>
                </a:lnTo>
                <a:close/>
              </a:path>
              <a:path w="1051560" h="1306195">
                <a:moveTo>
                  <a:pt x="867536" y="238505"/>
                </a:moveTo>
                <a:lnTo>
                  <a:pt x="856487" y="238505"/>
                </a:lnTo>
                <a:lnTo>
                  <a:pt x="858011" y="240029"/>
                </a:lnTo>
                <a:lnTo>
                  <a:pt x="868298" y="240029"/>
                </a:lnTo>
                <a:lnTo>
                  <a:pt x="867536" y="238505"/>
                </a:lnTo>
                <a:close/>
              </a:path>
              <a:path w="1051560" h="1306195">
                <a:moveTo>
                  <a:pt x="639185" y="32561"/>
                </a:moveTo>
                <a:lnTo>
                  <a:pt x="856563" y="238656"/>
                </a:lnTo>
                <a:lnTo>
                  <a:pt x="856487" y="238505"/>
                </a:lnTo>
                <a:lnTo>
                  <a:pt x="867536" y="238505"/>
                </a:lnTo>
                <a:lnTo>
                  <a:pt x="865631" y="234695"/>
                </a:lnTo>
                <a:lnTo>
                  <a:pt x="864869" y="233933"/>
                </a:lnTo>
                <a:lnTo>
                  <a:pt x="864869" y="233171"/>
                </a:lnTo>
                <a:lnTo>
                  <a:pt x="864107" y="233171"/>
                </a:lnTo>
                <a:lnTo>
                  <a:pt x="653462" y="32765"/>
                </a:lnTo>
                <a:lnTo>
                  <a:pt x="640841" y="32765"/>
                </a:lnTo>
                <a:lnTo>
                  <a:pt x="639185" y="32561"/>
                </a:lnTo>
                <a:close/>
              </a:path>
              <a:path w="1051560" h="1306195">
                <a:moveTo>
                  <a:pt x="32765" y="179069"/>
                </a:moveTo>
                <a:lnTo>
                  <a:pt x="29717" y="182879"/>
                </a:lnTo>
                <a:lnTo>
                  <a:pt x="32711" y="181665"/>
                </a:lnTo>
                <a:lnTo>
                  <a:pt x="32765" y="179069"/>
                </a:lnTo>
                <a:close/>
              </a:path>
              <a:path w="1051560" h="1306195">
                <a:moveTo>
                  <a:pt x="32711" y="181665"/>
                </a:moveTo>
                <a:lnTo>
                  <a:pt x="29717" y="182879"/>
                </a:lnTo>
                <a:lnTo>
                  <a:pt x="32685" y="182879"/>
                </a:lnTo>
                <a:lnTo>
                  <a:pt x="32711" y="181665"/>
                </a:lnTo>
                <a:close/>
              </a:path>
              <a:path w="1051560" h="1306195">
                <a:moveTo>
                  <a:pt x="39109" y="179069"/>
                </a:moveTo>
                <a:lnTo>
                  <a:pt x="32765" y="179069"/>
                </a:lnTo>
                <a:lnTo>
                  <a:pt x="32711" y="181665"/>
                </a:lnTo>
                <a:lnTo>
                  <a:pt x="39109" y="179069"/>
                </a:lnTo>
                <a:close/>
              </a:path>
              <a:path w="1051560" h="1306195">
                <a:moveTo>
                  <a:pt x="637793" y="31241"/>
                </a:moveTo>
                <a:lnTo>
                  <a:pt x="639185" y="32561"/>
                </a:lnTo>
                <a:lnTo>
                  <a:pt x="640841" y="32765"/>
                </a:lnTo>
                <a:lnTo>
                  <a:pt x="637793" y="31241"/>
                </a:lnTo>
                <a:close/>
              </a:path>
              <a:path w="1051560" h="1306195">
                <a:moveTo>
                  <a:pt x="651860" y="31241"/>
                </a:moveTo>
                <a:lnTo>
                  <a:pt x="637793" y="31241"/>
                </a:lnTo>
                <a:lnTo>
                  <a:pt x="640841" y="32765"/>
                </a:lnTo>
                <a:lnTo>
                  <a:pt x="653462" y="32765"/>
                </a:lnTo>
                <a:lnTo>
                  <a:pt x="651860" y="31241"/>
                </a:lnTo>
                <a:close/>
              </a:path>
              <a:path w="1051560" h="1306195">
                <a:moveTo>
                  <a:pt x="528115" y="9143"/>
                </a:moveTo>
                <a:lnTo>
                  <a:pt x="457961" y="9143"/>
                </a:lnTo>
                <a:lnTo>
                  <a:pt x="455988" y="9944"/>
                </a:lnTo>
                <a:lnTo>
                  <a:pt x="639185" y="32561"/>
                </a:lnTo>
                <a:lnTo>
                  <a:pt x="637793" y="31241"/>
                </a:lnTo>
                <a:lnTo>
                  <a:pt x="651860" y="31241"/>
                </a:lnTo>
                <a:lnTo>
                  <a:pt x="644651" y="24383"/>
                </a:lnTo>
                <a:lnTo>
                  <a:pt x="643889" y="23621"/>
                </a:lnTo>
                <a:lnTo>
                  <a:pt x="641603" y="23621"/>
                </a:lnTo>
                <a:lnTo>
                  <a:pt x="528115" y="9143"/>
                </a:lnTo>
                <a:close/>
              </a:path>
              <a:path w="1051560" h="1306195">
                <a:moveTo>
                  <a:pt x="457961" y="9143"/>
                </a:moveTo>
                <a:lnTo>
                  <a:pt x="455675" y="9905"/>
                </a:lnTo>
                <a:lnTo>
                  <a:pt x="455988" y="9944"/>
                </a:lnTo>
                <a:lnTo>
                  <a:pt x="457961" y="914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7527" y="3179064"/>
            <a:ext cx="322580" cy="539750"/>
          </a:xfrm>
          <a:custGeom>
            <a:avLst/>
            <a:gdLst/>
            <a:ahLst/>
            <a:cxnLst/>
            <a:rect l="l" t="t" r="r" b="b"/>
            <a:pathLst>
              <a:path w="322579" h="539750">
                <a:moveTo>
                  <a:pt x="320039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537209"/>
                </a:lnTo>
                <a:lnTo>
                  <a:pt x="2285" y="539495"/>
                </a:lnTo>
                <a:lnTo>
                  <a:pt x="320039" y="539495"/>
                </a:lnTo>
                <a:lnTo>
                  <a:pt x="322325" y="537209"/>
                </a:lnTo>
                <a:lnTo>
                  <a:pt x="322325" y="534923"/>
                </a:lnTo>
                <a:lnTo>
                  <a:pt x="4572" y="534923"/>
                </a:lnTo>
                <a:lnTo>
                  <a:pt x="4572" y="5333"/>
                </a:lnTo>
                <a:lnTo>
                  <a:pt x="322325" y="5333"/>
                </a:lnTo>
                <a:lnTo>
                  <a:pt x="322325" y="2285"/>
                </a:lnTo>
                <a:lnTo>
                  <a:pt x="320039" y="0"/>
                </a:lnTo>
                <a:close/>
              </a:path>
              <a:path w="322579" h="539750">
                <a:moveTo>
                  <a:pt x="316992" y="5333"/>
                </a:moveTo>
                <a:lnTo>
                  <a:pt x="316992" y="534923"/>
                </a:lnTo>
                <a:lnTo>
                  <a:pt x="322325" y="534923"/>
                </a:lnTo>
                <a:lnTo>
                  <a:pt x="322325" y="5333"/>
                </a:lnTo>
                <a:lnTo>
                  <a:pt x="316992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72100" y="3184398"/>
            <a:ext cx="312420" cy="529590"/>
          </a:xfrm>
          <a:custGeom>
            <a:avLst/>
            <a:gdLst/>
            <a:ahLst/>
            <a:cxnLst/>
            <a:rect l="l" t="t" r="r" b="b"/>
            <a:pathLst>
              <a:path w="312420" h="529589">
                <a:moveTo>
                  <a:pt x="0" y="529589"/>
                </a:moveTo>
                <a:lnTo>
                  <a:pt x="312419" y="529589"/>
                </a:lnTo>
                <a:lnTo>
                  <a:pt x="312419" y="0"/>
                </a:lnTo>
                <a:lnTo>
                  <a:pt x="0" y="0"/>
                </a:lnTo>
                <a:lnTo>
                  <a:pt x="0" y="529589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67527" y="3179064"/>
            <a:ext cx="322580" cy="539750"/>
          </a:xfrm>
          <a:custGeom>
            <a:avLst/>
            <a:gdLst/>
            <a:ahLst/>
            <a:cxnLst/>
            <a:rect l="l" t="t" r="r" b="b"/>
            <a:pathLst>
              <a:path w="322579" h="539750">
                <a:moveTo>
                  <a:pt x="320039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537209"/>
                </a:lnTo>
                <a:lnTo>
                  <a:pt x="2285" y="539495"/>
                </a:lnTo>
                <a:lnTo>
                  <a:pt x="320039" y="539495"/>
                </a:lnTo>
                <a:lnTo>
                  <a:pt x="322325" y="537209"/>
                </a:lnTo>
                <a:lnTo>
                  <a:pt x="322325" y="534923"/>
                </a:lnTo>
                <a:lnTo>
                  <a:pt x="9905" y="534923"/>
                </a:lnTo>
                <a:lnTo>
                  <a:pt x="4571" y="530351"/>
                </a:lnTo>
                <a:lnTo>
                  <a:pt x="9905" y="530351"/>
                </a:lnTo>
                <a:lnTo>
                  <a:pt x="9905" y="9905"/>
                </a:lnTo>
                <a:lnTo>
                  <a:pt x="4571" y="9905"/>
                </a:lnTo>
                <a:lnTo>
                  <a:pt x="9905" y="5333"/>
                </a:lnTo>
                <a:lnTo>
                  <a:pt x="322325" y="5333"/>
                </a:lnTo>
                <a:lnTo>
                  <a:pt x="322325" y="2285"/>
                </a:lnTo>
                <a:lnTo>
                  <a:pt x="320039" y="0"/>
                </a:lnTo>
                <a:close/>
              </a:path>
              <a:path w="322579" h="539750">
                <a:moveTo>
                  <a:pt x="9905" y="530351"/>
                </a:moveTo>
                <a:lnTo>
                  <a:pt x="4571" y="530351"/>
                </a:lnTo>
                <a:lnTo>
                  <a:pt x="9905" y="534923"/>
                </a:lnTo>
                <a:lnTo>
                  <a:pt x="9905" y="530351"/>
                </a:lnTo>
                <a:close/>
              </a:path>
              <a:path w="322579" h="539750">
                <a:moveTo>
                  <a:pt x="312419" y="530351"/>
                </a:moveTo>
                <a:lnTo>
                  <a:pt x="9905" y="530351"/>
                </a:lnTo>
                <a:lnTo>
                  <a:pt x="9905" y="534923"/>
                </a:lnTo>
                <a:lnTo>
                  <a:pt x="312419" y="534923"/>
                </a:lnTo>
                <a:lnTo>
                  <a:pt x="312419" y="530351"/>
                </a:lnTo>
                <a:close/>
              </a:path>
              <a:path w="322579" h="539750">
                <a:moveTo>
                  <a:pt x="312419" y="5333"/>
                </a:moveTo>
                <a:lnTo>
                  <a:pt x="312419" y="534923"/>
                </a:lnTo>
                <a:lnTo>
                  <a:pt x="316991" y="530351"/>
                </a:lnTo>
                <a:lnTo>
                  <a:pt x="322325" y="530351"/>
                </a:lnTo>
                <a:lnTo>
                  <a:pt x="322325" y="9905"/>
                </a:lnTo>
                <a:lnTo>
                  <a:pt x="316991" y="9905"/>
                </a:lnTo>
                <a:lnTo>
                  <a:pt x="312419" y="5333"/>
                </a:lnTo>
                <a:close/>
              </a:path>
              <a:path w="322579" h="539750">
                <a:moveTo>
                  <a:pt x="322325" y="530351"/>
                </a:moveTo>
                <a:lnTo>
                  <a:pt x="316991" y="530351"/>
                </a:lnTo>
                <a:lnTo>
                  <a:pt x="312419" y="534923"/>
                </a:lnTo>
                <a:lnTo>
                  <a:pt x="322325" y="534923"/>
                </a:lnTo>
                <a:lnTo>
                  <a:pt x="322325" y="530351"/>
                </a:lnTo>
                <a:close/>
              </a:path>
              <a:path w="322579" h="539750">
                <a:moveTo>
                  <a:pt x="9905" y="5333"/>
                </a:moveTo>
                <a:lnTo>
                  <a:pt x="4571" y="9905"/>
                </a:lnTo>
                <a:lnTo>
                  <a:pt x="9905" y="9905"/>
                </a:lnTo>
                <a:lnTo>
                  <a:pt x="9905" y="5333"/>
                </a:lnTo>
                <a:close/>
              </a:path>
              <a:path w="322579" h="539750">
                <a:moveTo>
                  <a:pt x="312419" y="5333"/>
                </a:moveTo>
                <a:lnTo>
                  <a:pt x="9905" y="5333"/>
                </a:lnTo>
                <a:lnTo>
                  <a:pt x="9905" y="9905"/>
                </a:lnTo>
                <a:lnTo>
                  <a:pt x="312419" y="9905"/>
                </a:lnTo>
                <a:lnTo>
                  <a:pt x="312419" y="5333"/>
                </a:lnTo>
                <a:close/>
              </a:path>
              <a:path w="322579" h="539750">
                <a:moveTo>
                  <a:pt x="322325" y="5333"/>
                </a:moveTo>
                <a:lnTo>
                  <a:pt x="312419" y="5333"/>
                </a:lnTo>
                <a:lnTo>
                  <a:pt x="316991" y="9905"/>
                </a:lnTo>
                <a:lnTo>
                  <a:pt x="322325" y="9905"/>
                </a:lnTo>
                <a:lnTo>
                  <a:pt x="322325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48250" y="2540508"/>
            <a:ext cx="634551" cy="6019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43677" y="2535936"/>
            <a:ext cx="646430" cy="612140"/>
          </a:xfrm>
          <a:custGeom>
            <a:avLst/>
            <a:gdLst/>
            <a:ahLst/>
            <a:cxnLst/>
            <a:rect l="l" t="t" r="r" b="b"/>
            <a:pathLst>
              <a:path w="646429" h="612139">
                <a:moveTo>
                  <a:pt x="6095" y="289559"/>
                </a:moveTo>
                <a:lnTo>
                  <a:pt x="3047" y="289559"/>
                </a:lnTo>
                <a:lnTo>
                  <a:pt x="1523" y="290321"/>
                </a:lnTo>
                <a:lnTo>
                  <a:pt x="761" y="291083"/>
                </a:lnTo>
                <a:lnTo>
                  <a:pt x="0" y="292607"/>
                </a:lnTo>
                <a:lnTo>
                  <a:pt x="0" y="609599"/>
                </a:lnTo>
                <a:lnTo>
                  <a:pt x="2285" y="611885"/>
                </a:lnTo>
                <a:lnTo>
                  <a:pt x="4571" y="611885"/>
                </a:lnTo>
                <a:lnTo>
                  <a:pt x="4572" y="299283"/>
                </a:lnTo>
                <a:lnTo>
                  <a:pt x="3047" y="298703"/>
                </a:lnTo>
                <a:lnTo>
                  <a:pt x="4572" y="297560"/>
                </a:lnTo>
                <a:lnTo>
                  <a:pt x="4572" y="296163"/>
                </a:lnTo>
                <a:lnTo>
                  <a:pt x="6435" y="296163"/>
                </a:lnTo>
                <a:lnTo>
                  <a:pt x="9143" y="294131"/>
                </a:lnTo>
                <a:lnTo>
                  <a:pt x="18221" y="294131"/>
                </a:lnTo>
                <a:lnTo>
                  <a:pt x="6095" y="289559"/>
                </a:lnTo>
                <a:close/>
              </a:path>
              <a:path w="646429" h="612139">
                <a:moveTo>
                  <a:pt x="644475" y="601979"/>
                </a:moveTo>
                <a:lnTo>
                  <a:pt x="640841" y="601979"/>
                </a:lnTo>
                <a:lnTo>
                  <a:pt x="639318" y="604011"/>
                </a:lnTo>
                <a:lnTo>
                  <a:pt x="639318" y="611885"/>
                </a:lnTo>
                <a:lnTo>
                  <a:pt x="642365" y="611885"/>
                </a:lnTo>
                <a:lnTo>
                  <a:pt x="643889" y="611123"/>
                </a:lnTo>
                <a:lnTo>
                  <a:pt x="644651" y="609599"/>
                </a:lnTo>
                <a:lnTo>
                  <a:pt x="646175" y="608075"/>
                </a:lnTo>
                <a:lnTo>
                  <a:pt x="646175" y="606551"/>
                </a:lnTo>
                <a:lnTo>
                  <a:pt x="645413" y="605027"/>
                </a:lnTo>
                <a:lnTo>
                  <a:pt x="644475" y="601979"/>
                </a:lnTo>
                <a:close/>
              </a:path>
              <a:path w="646429" h="612139">
                <a:moveTo>
                  <a:pt x="451103" y="6095"/>
                </a:moveTo>
                <a:lnTo>
                  <a:pt x="454385" y="16763"/>
                </a:lnTo>
                <a:lnTo>
                  <a:pt x="459486" y="16763"/>
                </a:lnTo>
                <a:lnTo>
                  <a:pt x="459486" y="29463"/>
                </a:lnTo>
                <a:lnTo>
                  <a:pt x="463296" y="29463"/>
                </a:lnTo>
                <a:lnTo>
                  <a:pt x="463296" y="42163"/>
                </a:lnTo>
                <a:lnTo>
                  <a:pt x="467868" y="42163"/>
                </a:lnTo>
                <a:lnTo>
                  <a:pt x="467868" y="54863"/>
                </a:lnTo>
                <a:lnTo>
                  <a:pt x="470916" y="54863"/>
                </a:lnTo>
                <a:lnTo>
                  <a:pt x="470916" y="67563"/>
                </a:lnTo>
                <a:lnTo>
                  <a:pt x="475488" y="67563"/>
                </a:lnTo>
                <a:lnTo>
                  <a:pt x="475488" y="80263"/>
                </a:lnTo>
                <a:lnTo>
                  <a:pt x="479298" y="80263"/>
                </a:lnTo>
                <a:lnTo>
                  <a:pt x="479298" y="92963"/>
                </a:lnTo>
                <a:lnTo>
                  <a:pt x="483108" y="92963"/>
                </a:lnTo>
                <a:lnTo>
                  <a:pt x="483108" y="105663"/>
                </a:lnTo>
                <a:lnTo>
                  <a:pt x="486918" y="105663"/>
                </a:lnTo>
                <a:lnTo>
                  <a:pt x="486918" y="118363"/>
                </a:lnTo>
                <a:lnTo>
                  <a:pt x="490728" y="118363"/>
                </a:lnTo>
                <a:lnTo>
                  <a:pt x="490728" y="131063"/>
                </a:lnTo>
                <a:lnTo>
                  <a:pt x="494538" y="131063"/>
                </a:lnTo>
                <a:lnTo>
                  <a:pt x="494538" y="143763"/>
                </a:lnTo>
                <a:lnTo>
                  <a:pt x="498348" y="143763"/>
                </a:lnTo>
                <a:lnTo>
                  <a:pt x="498348" y="156463"/>
                </a:lnTo>
                <a:lnTo>
                  <a:pt x="502920" y="156463"/>
                </a:lnTo>
                <a:lnTo>
                  <a:pt x="502920" y="169163"/>
                </a:lnTo>
                <a:lnTo>
                  <a:pt x="506730" y="169163"/>
                </a:lnTo>
                <a:lnTo>
                  <a:pt x="506730" y="181863"/>
                </a:lnTo>
                <a:lnTo>
                  <a:pt x="510540" y="181863"/>
                </a:lnTo>
                <a:lnTo>
                  <a:pt x="510540" y="194563"/>
                </a:lnTo>
                <a:lnTo>
                  <a:pt x="514350" y="194563"/>
                </a:lnTo>
                <a:lnTo>
                  <a:pt x="514350" y="207263"/>
                </a:lnTo>
                <a:lnTo>
                  <a:pt x="518160" y="207263"/>
                </a:lnTo>
                <a:lnTo>
                  <a:pt x="518160" y="219963"/>
                </a:lnTo>
                <a:lnTo>
                  <a:pt x="521970" y="219963"/>
                </a:lnTo>
                <a:lnTo>
                  <a:pt x="521970" y="232663"/>
                </a:lnTo>
                <a:lnTo>
                  <a:pt x="525780" y="232663"/>
                </a:lnTo>
                <a:lnTo>
                  <a:pt x="525780" y="245363"/>
                </a:lnTo>
                <a:lnTo>
                  <a:pt x="529590" y="245363"/>
                </a:lnTo>
                <a:lnTo>
                  <a:pt x="529590" y="258063"/>
                </a:lnTo>
                <a:lnTo>
                  <a:pt x="534162" y="258063"/>
                </a:lnTo>
                <a:lnTo>
                  <a:pt x="534162" y="270763"/>
                </a:lnTo>
                <a:lnTo>
                  <a:pt x="537972" y="270763"/>
                </a:lnTo>
                <a:lnTo>
                  <a:pt x="537972" y="283463"/>
                </a:lnTo>
                <a:lnTo>
                  <a:pt x="541782" y="283463"/>
                </a:lnTo>
                <a:lnTo>
                  <a:pt x="541782" y="296163"/>
                </a:lnTo>
                <a:lnTo>
                  <a:pt x="545592" y="296163"/>
                </a:lnTo>
                <a:lnTo>
                  <a:pt x="545592" y="308863"/>
                </a:lnTo>
                <a:lnTo>
                  <a:pt x="549402" y="308863"/>
                </a:lnTo>
                <a:lnTo>
                  <a:pt x="549402" y="321563"/>
                </a:lnTo>
                <a:lnTo>
                  <a:pt x="553212" y="321563"/>
                </a:lnTo>
                <a:lnTo>
                  <a:pt x="553212" y="334263"/>
                </a:lnTo>
                <a:lnTo>
                  <a:pt x="557022" y="334263"/>
                </a:lnTo>
                <a:lnTo>
                  <a:pt x="557022" y="346963"/>
                </a:lnTo>
                <a:lnTo>
                  <a:pt x="561594" y="346963"/>
                </a:lnTo>
                <a:lnTo>
                  <a:pt x="561594" y="359663"/>
                </a:lnTo>
                <a:lnTo>
                  <a:pt x="565404" y="359663"/>
                </a:lnTo>
                <a:lnTo>
                  <a:pt x="565404" y="372363"/>
                </a:lnTo>
                <a:lnTo>
                  <a:pt x="569214" y="372363"/>
                </a:lnTo>
                <a:lnTo>
                  <a:pt x="569214" y="385063"/>
                </a:lnTo>
                <a:lnTo>
                  <a:pt x="573024" y="385063"/>
                </a:lnTo>
                <a:lnTo>
                  <a:pt x="573024" y="397763"/>
                </a:lnTo>
                <a:lnTo>
                  <a:pt x="576834" y="397763"/>
                </a:lnTo>
                <a:lnTo>
                  <a:pt x="576834" y="410463"/>
                </a:lnTo>
                <a:lnTo>
                  <a:pt x="580644" y="410463"/>
                </a:lnTo>
                <a:lnTo>
                  <a:pt x="580644" y="423163"/>
                </a:lnTo>
                <a:lnTo>
                  <a:pt x="584454" y="423163"/>
                </a:lnTo>
                <a:lnTo>
                  <a:pt x="584454" y="435863"/>
                </a:lnTo>
                <a:lnTo>
                  <a:pt x="588264" y="435863"/>
                </a:lnTo>
                <a:lnTo>
                  <a:pt x="588264" y="448563"/>
                </a:lnTo>
                <a:lnTo>
                  <a:pt x="592836" y="448563"/>
                </a:lnTo>
                <a:lnTo>
                  <a:pt x="592836" y="461263"/>
                </a:lnTo>
                <a:lnTo>
                  <a:pt x="596646" y="461263"/>
                </a:lnTo>
                <a:lnTo>
                  <a:pt x="596646" y="473963"/>
                </a:lnTo>
                <a:lnTo>
                  <a:pt x="600456" y="473963"/>
                </a:lnTo>
                <a:lnTo>
                  <a:pt x="600456" y="486663"/>
                </a:lnTo>
                <a:lnTo>
                  <a:pt x="604266" y="486663"/>
                </a:lnTo>
                <a:lnTo>
                  <a:pt x="604266" y="499363"/>
                </a:lnTo>
                <a:lnTo>
                  <a:pt x="608076" y="499363"/>
                </a:lnTo>
                <a:lnTo>
                  <a:pt x="608076" y="512063"/>
                </a:lnTo>
                <a:lnTo>
                  <a:pt x="611886" y="512063"/>
                </a:lnTo>
                <a:lnTo>
                  <a:pt x="611886" y="524763"/>
                </a:lnTo>
                <a:lnTo>
                  <a:pt x="615696" y="524763"/>
                </a:lnTo>
                <a:lnTo>
                  <a:pt x="615696" y="537463"/>
                </a:lnTo>
                <a:lnTo>
                  <a:pt x="619506" y="537463"/>
                </a:lnTo>
                <a:lnTo>
                  <a:pt x="619506" y="550163"/>
                </a:lnTo>
                <a:lnTo>
                  <a:pt x="623316" y="550163"/>
                </a:lnTo>
                <a:lnTo>
                  <a:pt x="623316" y="562863"/>
                </a:lnTo>
                <a:lnTo>
                  <a:pt x="627888" y="562863"/>
                </a:lnTo>
                <a:lnTo>
                  <a:pt x="627888" y="575563"/>
                </a:lnTo>
                <a:lnTo>
                  <a:pt x="631698" y="575563"/>
                </a:lnTo>
                <a:lnTo>
                  <a:pt x="631698" y="588263"/>
                </a:lnTo>
                <a:lnTo>
                  <a:pt x="635508" y="588263"/>
                </a:lnTo>
                <a:lnTo>
                  <a:pt x="635508" y="600963"/>
                </a:lnTo>
                <a:lnTo>
                  <a:pt x="639318" y="600963"/>
                </a:lnTo>
                <a:lnTo>
                  <a:pt x="639318" y="604011"/>
                </a:lnTo>
                <a:lnTo>
                  <a:pt x="640841" y="601979"/>
                </a:lnTo>
                <a:lnTo>
                  <a:pt x="644475" y="601979"/>
                </a:lnTo>
                <a:lnTo>
                  <a:pt x="462125" y="9905"/>
                </a:lnTo>
                <a:lnTo>
                  <a:pt x="455675" y="9905"/>
                </a:lnTo>
                <a:lnTo>
                  <a:pt x="451103" y="6095"/>
                </a:lnTo>
                <a:close/>
              </a:path>
              <a:path w="646429" h="612139">
                <a:moveTo>
                  <a:pt x="18221" y="294131"/>
                </a:moveTo>
                <a:lnTo>
                  <a:pt x="9143" y="294131"/>
                </a:lnTo>
                <a:lnTo>
                  <a:pt x="9143" y="296308"/>
                </a:lnTo>
                <a:lnTo>
                  <a:pt x="15970" y="303616"/>
                </a:lnTo>
                <a:lnTo>
                  <a:pt x="29772" y="308863"/>
                </a:lnTo>
                <a:lnTo>
                  <a:pt x="32759" y="308863"/>
                </a:lnTo>
                <a:lnTo>
                  <a:pt x="68469" y="321563"/>
                </a:lnTo>
                <a:lnTo>
                  <a:pt x="71389" y="324685"/>
                </a:lnTo>
                <a:lnTo>
                  <a:pt x="95249" y="333755"/>
                </a:lnTo>
                <a:lnTo>
                  <a:pt x="96774" y="333755"/>
                </a:lnTo>
                <a:lnTo>
                  <a:pt x="96774" y="329183"/>
                </a:lnTo>
                <a:lnTo>
                  <a:pt x="92201" y="329183"/>
                </a:lnTo>
                <a:lnTo>
                  <a:pt x="92201" y="322026"/>
                </a:lnTo>
                <a:lnTo>
                  <a:pt x="18221" y="294131"/>
                </a:lnTo>
                <a:close/>
              </a:path>
              <a:path w="646429" h="612139">
                <a:moveTo>
                  <a:pt x="96774" y="326135"/>
                </a:moveTo>
                <a:lnTo>
                  <a:pt x="92201" y="329183"/>
                </a:lnTo>
                <a:lnTo>
                  <a:pt x="96774" y="329183"/>
                </a:lnTo>
                <a:lnTo>
                  <a:pt x="96774" y="326135"/>
                </a:lnTo>
                <a:close/>
              </a:path>
              <a:path w="646429" h="612139">
                <a:moveTo>
                  <a:pt x="457961" y="0"/>
                </a:moveTo>
                <a:lnTo>
                  <a:pt x="94487" y="0"/>
                </a:lnTo>
                <a:lnTo>
                  <a:pt x="92201" y="2285"/>
                </a:lnTo>
                <a:lnTo>
                  <a:pt x="92201" y="322026"/>
                </a:lnTo>
                <a:lnTo>
                  <a:pt x="96774" y="323750"/>
                </a:lnTo>
                <a:lnTo>
                  <a:pt x="96774" y="16763"/>
                </a:lnTo>
                <a:lnTo>
                  <a:pt x="102107" y="16763"/>
                </a:lnTo>
                <a:lnTo>
                  <a:pt x="102107" y="9905"/>
                </a:lnTo>
                <a:lnTo>
                  <a:pt x="96773" y="9905"/>
                </a:lnTo>
                <a:lnTo>
                  <a:pt x="102107" y="4571"/>
                </a:lnTo>
                <a:lnTo>
                  <a:pt x="460482" y="4571"/>
                </a:lnTo>
                <a:lnTo>
                  <a:pt x="460247" y="3809"/>
                </a:lnTo>
                <a:lnTo>
                  <a:pt x="460247" y="1523"/>
                </a:lnTo>
                <a:lnTo>
                  <a:pt x="457961" y="0"/>
                </a:lnTo>
                <a:close/>
              </a:path>
              <a:path w="646429" h="612139">
                <a:moveTo>
                  <a:pt x="4572" y="297560"/>
                </a:moveTo>
                <a:lnTo>
                  <a:pt x="3047" y="298703"/>
                </a:lnTo>
                <a:lnTo>
                  <a:pt x="4572" y="299283"/>
                </a:lnTo>
                <a:lnTo>
                  <a:pt x="4572" y="297560"/>
                </a:lnTo>
                <a:close/>
              </a:path>
              <a:path w="646429" h="612139">
                <a:moveTo>
                  <a:pt x="9143" y="294131"/>
                </a:moveTo>
                <a:lnTo>
                  <a:pt x="6435" y="296163"/>
                </a:lnTo>
                <a:lnTo>
                  <a:pt x="9009" y="296163"/>
                </a:lnTo>
                <a:lnTo>
                  <a:pt x="9143" y="296308"/>
                </a:lnTo>
                <a:lnTo>
                  <a:pt x="9143" y="294131"/>
                </a:lnTo>
                <a:close/>
              </a:path>
              <a:path w="646429" h="612139">
                <a:moveTo>
                  <a:pt x="102107" y="4571"/>
                </a:moveTo>
                <a:lnTo>
                  <a:pt x="96773" y="9905"/>
                </a:lnTo>
                <a:lnTo>
                  <a:pt x="102107" y="9905"/>
                </a:lnTo>
                <a:lnTo>
                  <a:pt x="102107" y="4571"/>
                </a:lnTo>
                <a:close/>
              </a:path>
              <a:path w="646429" h="612139">
                <a:moveTo>
                  <a:pt x="460482" y="4571"/>
                </a:moveTo>
                <a:lnTo>
                  <a:pt x="102107" y="4571"/>
                </a:lnTo>
                <a:lnTo>
                  <a:pt x="102107" y="9905"/>
                </a:lnTo>
                <a:lnTo>
                  <a:pt x="452275" y="9905"/>
                </a:lnTo>
                <a:lnTo>
                  <a:pt x="451103" y="6095"/>
                </a:lnTo>
                <a:lnTo>
                  <a:pt x="460952" y="6095"/>
                </a:lnTo>
                <a:lnTo>
                  <a:pt x="460482" y="4571"/>
                </a:lnTo>
                <a:close/>
              </a:path>
              <a:path w="646429" h="612139">
                <a:moveTo>
                  <a:pt x="460952" y="6095"/>
                </a:moveTo>
                <a:lnTo>
                  <a:pt x="451103" y="6095"/>
                </a:lnTo>
                <a:lnTo>
                  <a:pt x="455675" y="9905"/>
                </a:lnTo>
                <a:lnTo>
                  <a:pt x="462125" y="9905"/>
                </a:lnTo>
                <a:lnTo>
                  <a:pt x="460952" y="6095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48250" y="2540508"/>
            <a:ext cx="636269" cy="6019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43677" y="2535936"/>
            <a:ext cx="646430" cy="612140"/>
          </a:xfrm>
          <a:custGeom>
            <a:avLst/>
            <a:gdLst/>
            <a:ahLst/>
            <a:cxnLst/>
            <a:rect l="l" t="t" r="r" b="b"/>
            <a:pathLst>
              <a:path w="646429" h="612139">
                <a:moveTo>
                  <a:pt x="6095" y="289559"/>
                </a:moveTo>
                <a:lnTo>
                  <a:pt x="3047" y="289559"/>
                </a:lnTo>
                <a:lnTo>
                  <a:pt x="1523" y="290321"/>
                </a:lnTo>
                <a:lnTo>
                  <a:pt x="761" y="291083"/>
                </a:lnTo>
                <a:lnTo>
                  <a:pt x="0" y="292607"/>
                </a:lnTo>
                <a:lnTo>
                  <a:pt x="0" y="609599"/>
                </a:lnTo>
                <a:lnTo>
                  <a:pt x="2285" y="611885"/>
                </a:lnTo>
                <a:lnTo>
                  <a:pt x="642365" y="611885"/>
                </a:lnTo>
                <a:lnTo>
                  <a:pt x="643889" y="611123"/>
                </a:lnTo>
                <a:lnTo>
                  <a:pt x="644651" y="609599"/>
                </a:lnTo>
                <a:lnTo>
                  <a:pt x="646175" y="608075"/>
                </a:lnTo>
                <a:lnTo>
                  <a:pt x="636269" y="608075"/>
                </a:lnTo>
                <a:lnTo>
                  <a:pt x="635801" y="606551"/>
                </a:lnTo>
                <a:lnTo>
                  <a:pt x="9143" y="606551"/>
                </a:lnTo>
                <a:lnTo>
                  <a:pt x="4571" y="601979"/>
                </a:lnTo>
                <a:lnTo>
                  <a:pt x="9143" y="601979"/>
                </a:lnTo>
                <a:lnTo>
                  <a:pt x="9143" y="301021"/>
                </a:lnTo>
                <a:lnTo>
                  <a:pt x="3047" y="298703"/>
                </a:lnTo>
                <a:lnTo>
                  <a:pt x="9143" y="294131"/>
                </a:lnTo>
                <a:lnTo>
                  <a:pt x="18221" y="294131"/>
                </a:lnTo>
                <a:lnTo>
                  <a:pt x="6095" y="289559"/>
                </a:lnTo>
                <a:close/>
              </a:path>
              <a:path w="646429" h="612139">
                <a:moveTo>
                  <a:pt x="451103" y="6095"/>
                </a:moveTo>
                <a:lnTo>
                  <a:pt x="636269" y="608075"/>
                </a:lnTo>
                <a:lnTo>
                  <a:pt x="640841" y="601979"/>
                </a:lnTo>
                <a:lnTo>
                  <a:pt x="644475" y="601979"/>
                </a:lnTo>
                <a:lnTo>
                  <a:pt x="462125" y="9905"/>
                </a:lnTo>
                <a:lnTo>
                  <a:pt x="455675" y="9905"/>
                </a:lnTo>
                <a:lnTo>
                  <a:pt x="451103" y="6095"/>
                </a:lnTo>
                <a:close/>
              </a:path>
              <a:path w="646429" h="612139">
                <a:moveTo>
                  <a:pt x="644475" y="601979"/>
                </a:moveTo>
                <a:lnTo>
                  <a:pt x="640841" y="601979"/>
                </a:lnTo>
                <a:lnTo>
                  <a:pt x="636269" y="608075"/>
                </a:lnTo>
                <a:lnTo>
                  <a:pt x="646175" y="608075"/>
                </a:lnTo>
                <a:lnTo>
                  <a:pt x="646175" y="606551"/>
                </a:lnTo>
                <a:lnTo>
                  <a:pt x="645413" y="605027"/>
                </a:lnTo>
                <a:lnTo>
                  <a:pt x="644475" y="601979"/>
                </a:lnTo>
                <a:close/>
              </a:path>
              <a:path w="646429" h="612139">
                <a:moveTo>
                  <a:pt x="9143" y="601979"/>
                </a:moveTo>
                <a:lnTo>
                  <a:pt x="4571" y="601979"/>
                </a:lnTo>
                <a:lnTo>
                  <a:pt x="9143" y="606551"/>
                </a:lnTo>
                <a:lnTo>
                  <a:pt x="9143" y="601979"/>
                </a:lnTo>
                <a:close/>
              </a:path>
              <a:path w="646429" h="612139">
                <a:moveTo>
                  <a:pt x="634394" y="601979"/>
                </a:moveTo>
                <a:lnTo>
                  <a:pt x="9143" y="601979"/>
                </a:lnTo>
                <a:lnTo>
                  <a:pt x="9143" y="606551"/>
                </a:lnTo>
                <a:lnTo>
                  <a:pt x="635801" y="606551"/>
                </a:lnTo>
                <a:lnTo>
                  <a:pt x="634394" y="601979"/>
                </a:lnTo>
                <a:close/>
              </a:path>
              <a:path w="646429" h="612139">
                <a:moveTo>
                  <a:pt x="18221" y="294131"/>
                </a:moveTo>
                <a:lnTo>
                  <a:pt x="9143" y="294131"/>
                </a:lnTo>
                <a:lnTo>
                  <a:pt x="9143" y="301021"/>
                </a:lnTo>
                <a:lnTo>
                  <a:pt x="95249" y="333755"/>
                </a:lnTo>
                <a:lnTo>
                  <a:pt x="98297" y="333755"/>
                </a:lnTo>
                <a:lnTo>
                  <a:pt x="101345" y="332231"/>
                </a:lnTo>
                <a:lnTo>
                  <a:pt x="102107" y="330707"/>
                </a:lnTo>
                <a:lnTo>
                  <a:pt x="102107" y="329183"/>
                </a:lnTo>
                <a:lnTo>
                  <a:pt x="92201" y="329183"/>
                </a:lnTo>
                <a:lnTo>
                  <a:pt x="92201" y="322026"/>
                </a:lnTo>
                <a:lnTo>
                  <a:pt x="18221" y="294131"/>
                </a:lnTo>
                <a:close/>
              </a:path>
              <a:path w="646429" h="612139">
                <a:moveTo>
                  <a:pt x="92201" y="322026"/>
                </a:moveTo>
                <a:lnTo>
                  <a:pt x="92201" y="329183"/>
                </a:lnTo>
                <a:lnTo>
                  <a:pt x="99059" y="324611"/>
                </a:lnTo>
                <a:lnTo>
                  <a:pt x="92201" y="322026"/>
                </a:lnTo>
                <a:close/>
              </a:path>
              <a:path w="646429" h="612139">
                <a:moveTo>
                  <a:pt x="457961" y="0"/>
                </a:moveTo>
                <a:lnTo>
                  <a:pt x="94487" y="0"/>
                </a:lnTo>
                <a:lnTo>
                  <a:pt x="92201" y="2285"/>
                </a:lnTo>
                <a:lnTo>
                  <a:pt x="92201" y="322026"/>
                </a:lnTo>
                <a:lnTo>
                  <a:pt x="99059" y="324611"/>
                </a:lnTo>
                <a:lnTo>
                  <a:pt x="92201" y="329183"/>
                </a:lnTo>
                <a:lnTo>
                  <a:pt x="102107" y="329183"/>
                </a:lnTo>
                <a:lnTo>
                  <a:pt x="102107" y="9905"/>
                </a:lnTo>
                <a:lnTo>
                  <a:pt x="96773" y="9905"/>
                </a:lnTo>
                <a:lnTo>
                  <a:pt x="102107" y="4571"/>
                </a:lnTo>
                <a:lnTo>
                  <a:pt x="460482" y="4571"/>
                </a:lnTo>
                <a:lnTo>
                  <a:pt x="460247" y="3809"/>
                </a:lnTo>
                <a:lnTo>
                  <a:pt x="460247" y="1523"/>
                </a:lnTo>
                <a:lnTo>
                  <a:pt x="457961" y="0"/>
                </a:lnTo>
                <a:close/>
              </a:path>
              <a:path w="646429" h="612139">
                <a:moveTo>
                  <a:pt x="9143" y="294131"/>
                </a:moveTo>
                <a:lnTo>
                  <a:pt x="3047" y="298703"/>
                </a:lnTo>
                <a:lnTo>
                  <a:pt x="9143" y="301021"/>
                </a:lnTo>
                <a:lnTo>
                  <a:pt x="9143" y="294131"/>
                </a:lnTo>
                <a:close/>
              </a:path>
              <a:path w="646429" h="612139">
                <a:moveTo>
                  <a:pt x="102107" y="4571"/>
                </a:moveTo>
                <a:lnTo>
                  <a:pt x="96773" y="9905"/>
                </a:lnTo>
                <a:lnTo>
                  <a:pt x="102107" y="9905"/>
                </a:lnTo>
                <a:lnTo>
                  <a:pt x="102107" y="4571"/>
                </a:lnTo>
                <a:close/>
              </a:path>
              <a:path w="646429" h="612139">
                <a:moveTo>
                  <a:pt x="460482" y="4571"/>
                </a:moveTo>
                <a:lnTo>
                  <a:pt x="102107" y="4571"/>
                </a:lnTo>
                <a:lnTo>
                  <a:pt x="102107" y="9905"/>
                </a:lnTo>
                <a:lnTo>
                  <a:pt x="452275" y="9905"/>
                </a:lnTo>
                <a:lnTo>
                  <a:pt x="451103" y="6095"/>
                </a:lnTo>
                <a:lnTo>
                  <a:pt x="460952" y="6095"/>
                </a:lnTo>
                <a:lnTo>
                  <a:pt x="460482" y="4571"/>
                </a:lnTo>
                <a:close/>
              </a:path>
              <a:path w="646429" h="612139">
                <a:moveTo>
                  <a:pt x="460952" y="6095"/>
                </a:moveTo>
                <a:lnTo>
                  <a:pt x="451103" y="6095"/>
                </a:lnTo>
                <a:lnTo>
                  <a:pt x="455675" y="9905"/>
                </a:lnTo>
                <a:lnTo>
                  <a:pt x="462125" y="9905"/>
                </a:lnTo>
                <a:lnTo>
                  <a:pt x="460952" y="6095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2535" y="4830567"/>
            <a:ext cx="429767" cy="3441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7180" y="5726048"/>
            <a:ext cx="2995421" cy="3845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1781" y="1638945"/>
            <a:ext cx="697484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254061"/>
                </a:solidFill>
                <a:latin typeface="Arial"/>
                <a:cs typeface="Arial"/>
              </a:rPr>
              <a:t>Concepts Under Consideration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406" y="2906962"/>
            <a:ext cx="4517390" cy="193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65">
              <a:lnSpc>
                <a:spcPct val="120000"/>
              </a:lnSpc>
            </a:pPr>
            <a:r>
              <a:rPr sz="2800" dirty="0">
                <a:solidFill>
                  <a:srgbClr val="17375E"/>
                </a:solidFill>
                <a:latin typeface="Arial"/>
                <a:cs typeface="Arial"/>
              </a:rPr>
              <a:t>Connectivity Improvements/ </a:t>
            </a:r>
            <a:r>
              <a:rPr sz="2800" spc="-105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17375E"/>
                </a:solidFill>
                <a:latin typeface="Arial"/>
                <a:cs typeface="Arial"/>
              </a:rPr>
              <a:t>ransportation</a:t>
            </a:r>
            <a:r>
              <a:rPr sz="28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375E"/>
                </a:solidFill>
                <a:latin typeface="Arial"/>
                <a:cs typeface="Arial"/>
              </a:rPr>
              <a:t>Infrastructure</a:t>
            </a:r>
            <a:endParaRPr sz="2800">
              <a:latin typeface="Arial"/>
              <a:cs typeface="Arial"/>
            </a:endParaRPr>
          </a:p>
          <a:p>
            <a:pPr marL="755650" marR="5080" indent="-285750">
              <a:lnSpc>
                <a:spcPct val="100000"/>
              </a:lnSpc>
              <a:spcBef>
                <a:spcPts val="500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14</a:t>
            </a:r>
            <a:r>
              <a:rPr sz="1950" spc="15" baseline="25641" dirty="0">
                <a:solidFill>
                  <a:srgbClr val="376092"/>
                </a:solidFill>
                <a:latin typeface="Arial"/>
                <a:cs typeface="Arial"/>
              </a:rPr>
              <a:t>th</a:t>
            </a:r>
            <a:r>
              <a:rPr sz="1950" baseline="25641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950" spc="-254" baseline="25641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Stree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(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Fro</a:t>
            </a: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Northside</a:t>
            </a:r>
            <a:r>
              <a:rPr sz="2000" spc="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D</a:t>
            </a:r>
            <a:r>
              <a:rPr sz="2000" spc="-120" dirty="0">
                <a:solidFill>
                  <a:srgbClr val="376092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.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I-75/85)</a:t>
            </a:r>
            <a:endParaRPr sz="20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80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orthside</a:t>
            </a:r>
            <a:r>
              <a:rPr sz="200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Drive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64529" y="2446782"/>
            <a:ext cx="3558539" cy="4693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8826" y="3794760"/>
            <a:ext cx="208279" cy="2752725"/>
          </a:xfrm>
          <a:custGeom>
            <a:avLst/>
            <a:gdLst/>
            <a:ahLst/>
            <a:cxnLst/>
            <a:rect l="l" t="t" r="r" b="b"/>
            <a:pathLst>
              <a:path w="208279" h="2752725">
                <a:moveTo>
                  <a:pt x="69341" y="0"/>
                </a:moveTo>
                <a:lnTo>
                  <a:pt x="0" y="25907"/>
                </a:lnTo>
                <a:lnTo>
                  <a:pt x="60197" y="2115311"/>
                </a:lnTo>
                <a:lnTo>
                  <a:pt x="103631" y="2362961"/>
                </a:lnTo>
                <a:lnTo>
                  <a:pt x="208025" y="2752343"/>
                </a:lnTo>
                <a:lnTo>
                  <a:pt x="112775" y="2203703"/>
                </a:lnTo>
                <a:lnTo>
                  <a:pt x="693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5871" y="3781044"/>
            <a:ext cx="234950" cy="2780665"/>
          </a:xfrm>
          <a:custGeom>
            <a:avLst/>
            <a:gdLst/>
            <a:ahLst/>
            <a:cxnLst/>
            <a:rect l="l" t="t" r="r" b="b"/>
            <a:pathLst>
              <a:path w="234950" h="2780665">
                <a:moveTo>
                  <a:pt x="81533" y="0"/>
                </a:moveTo>
                <a:lnTo>
                  <a:pt x="77723" y="1523"/>
                </a:lnTo>
                <a:lnTo>
                  <a:pt x="8381" y="28193"/>
                </a:lnTo>
                <a:lnTo>
                  <a:pt x="3047" y="29717"/>
                </a:lnTo>
                <a:lnTo>
                  <a:pt x="0" y="35051"/>
                </a:lnTo>
                <a:lnTo>
                  <a:pt x="0" y="40385"/>
                </a:lnTo>
                <a:lnTo>
                  <a:pt x="60937" y="2128265"/>
                </a:lnTo>
                <a:lnTo>
                  <a:pt x="60959" y="2131313"/>
                </a:lnTo>
                <a:lnTo>
                  <a:pt x="104393" y="2380487"/>
                </a:lnTo>
                <a:lnTo>
                  <a:pt x="208787" y="2769869"/>
                </a:lnTo>
                <a:lnTo>
                  <a:pt x="210311" y="2775965"/>
                </a:lnTo>
                <a:lnTo>
                  <a:pt x="217169" y="2780537"/>
                </a:lnTo>
                <a:lnTo>
                  <a:pt x="224027" y="2779013"/>
                </a:lnTo>
                <a:lnTo>
                  <a:pt x="230123" y="2777489"/>
                </a:lnTo>
                <a:lnTo>
                  <a:pt x="234695" y="2770631"/>
                </a:lnTo>
                <a:lnTo>
                  <a:pt x="234410" y="2768345"/>
                </a:lnTo>
                <a:lnTo>
                  <a:pt x="208787" y="2768345"/>
                </a:lnTo>
                <a:lnTo>
                  <a:pt x="160266" y="2491078"/>
                </a:lnTo>
                <a:lnTo>
                  <a:pt x="128777" y="2373629"/>
                </a:lnTo>
                <a:lnTo>
                  <a:pt x="86369" y="2128265"/>
                </a:lnTo>
                <a:lnTo>
                  <a:pt x="86105" y="2128265"/>
                </a:lnTo>
                <a:lnTo>
                  <a:pt x="25501" y="51815"/>
                </a:lnTo>
                <a:lnTo>
                  <a:pt x="17525" y="51815"/>
                </a:lnTo>
                <a:lnTo>
                  <a:pt x="25145" y="39623"/>
                </a:lnTo>
                <a:lnTo>
                  <a:pt x="49225" y="39623"/>
                </a:lnTo>
                <a:lnTo>
                  <a:pt x="69697" y="31750"/>
                </a:lnTo>
                <a:lnTo>
                  <a:pt x="69341" y="13715"/>
                </a:lnTo>
                <a:lnTo>
                  <a:pt x="94503" y="13715"/>
                </a:lnTo>
                <a:lnTo>
                  <a:pt x="94487" y="9143"/>
                </a:lnTo>
                <a:lnTo>
                  <a:pt x="92963" y="5333"/>
                </a:lnTo>
                <a:lnTo>
                  <a:pt x="89153" y="3047"/>
                </a:lnTo>
                <a:lnTo>
                  <a:pt x="86105" y="761"/>
                </a:lnTo>
                <a:lnTo>
                  <a:pt x="81533" y="0"/>
                </a:lnTo>
                <a:close/>
              </a:path>
              <a:path w="234950" h="2780665">
                <a:moveTo>
                  <a:pt x="160266" y="2491078"/>
                </a:moveTo>
                <a:lnTo>
                  <a:pt x="208787" y="2768345"/>
                </a:lnTo>
                <a:lnTo>
                  <a:pt x="233171" y="2763011"/>
                </a:lnTo>
                <a:lnTo>
                  <a:pt x="160266" y="2491078"/>
                </a:lnTo>
                <a:close/>
              </a:path>
              <a:path w="234950" h="2780665">
                <a:moveTo>
                  <a:pt x="94503" y="13715"/>
                </a:moveTo>
                <a:lnTo>
                  <a:pt x="69341" y="13715"/>
                </a:lnTo>
                <a:lnTo>
                  <a:pt x="86867" y="25145"/>
                </a:lnTo>
                <a:lnTo>
                  <a:pt x="69697" y="31750"/>
                </a:lnTo>
                <a:lnTo>
                  <a:pt x="112775" y="2217419"/>
                </a:lnTo>
                <a:lnTo>
                  <a:pt x="112775" y="2219705"/>
                </a:lnTo>
                <a:lnTo>
                  <a:pt x="160266" y="2491078"/>
                </a:lnTo>
                <a:lnTo>
                  <a:pt x="233171" y="2763011"/>
                </a:lnTo>
                <a:lnTo>
                  <a:pt x="208787" y="2768345"/>
                </a:lnTo>
                <a:lnTo>
                  <a:pt x="234410" y="2768345"/>
                </a:lnTo>
                <a:lnTo>
                  <a:pt x="233933" y="2764535"/>
                </a:lnTo>
                <a:lnTo>
                  <a:pt x="138321" y="2217419"/>
                </a:lnTo>
                <a:lnTo>
                  <a:pt x="137921" y="2217419"/>
                </a:lnTo>
                <a:lnTo>
                  <a:pt x="94503" y="13715"/>
                </a:lnTo>
                <a:close/>
              </a:path>
              <a:path w="234950" h="2780665">
                <a:moveTo>
                  <a:pt x="137921" y="2215133"/>
                </a:moveTo>
                <a:lnTo>
                  <a:pt x="137921" y="2217419"/>
                </a:lnTo>
                <a:lnTo>
                  <a:pt x="138321" y="2217419"/>
                </a:lnTo>
                <a:lnTo>
                  <a:pt x="137921" y="2215133"/>
                </a:lnTo>
                <a:close/>
              </a:path>
              <a:path w="234950" h="2780665">
                <a:moveTo>
                  <a:pt x="86105" y="2126741"/>
                </a:moveTo>
                <a:lnTo>
                  <a:pt x="86105" y="2128265"/>
                </a:lnTo>
                <a:lnTo>
                  <a:pt x="86369" y="2128265"/>
                </a:lnTo>
                <a:lnTo>
                  <a:pt x="86105" y="2126741"/>
                </a:lnTo>
                <a:close/>
              </a:path>
              <a:path w="234950" h="2780665">
                <a:moveTo>
                  <a:pt x="25145" y="39623"/>
                </a:moveTo>
                <a:lnTo>
                  <a:pt x="17525" y="51815"/>
                </a:lnTo>
                <a:lnTo>
                  <a:pt x="25413" y="48782"/>
                </a:lnTo>
                <a:lnTo>
                  <a:pt x="25145" y="39623"/>
                </a:lnTo>
                <a:close/>
              </a:path>
              <a:path w="234950" h="2780665">
                <a:moveTo>
                  <a:pt x="25413" y="48782"/>
                </a:moveTo>
                <a:lnTo>
                  <a:pt x="17525" y="51815"/>
                </a:lnTo>
                <a:lnTo>
                  <a:pt x="25501" y="51815"/>
                </a:lnTo>
                <a:lnTo>
                  <a:pt x="25413" y="48782"/>
                </a:lnTo>
                <a:close/>
              </a:path>
              <a:path w="234950" h="2780665">
                <a:moveTo>
                  <a:pt x="49225" y="39623"/>
                </a:moveTo>
                <a:lnTo>
                  <a:pt x="25145" y="39623"/>
                </a:lnTo>
                <a:lnTo>
                  <a:pt x="25413" y="48782"/>
                </a:lnTo>
                <a:lnTo>
                  <a:pt x="49225" y="39623"/>
                </a:lnTo>
                <a:close/>
              </a:path>
              <a:path w="234950" h="2780665">
                <a:moveTo>
                  <a:pt x="69341" y="13715"/>
                </a:moveTo>
                <a:lnTo>
                  <a:pt x="69697" y="31750"/>
                </a:lnTo>
                <a:lnTo>
                  <a:pt x="86867" y="25145"/>
                </a:lnTo>
                <a:lnTo>
                  <a:pt x="69341" y="13715"/>
                </a:lnTo>
                <a:close/>
              </a:path>
            </a:pathLst>
          </a:custGeom>
          <a:solidFill>
            <a:srgbClr val="8C3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84418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898989"/>
                </a:solidFill>
                <a:latin typeface="Calibri"/>
                <a:cs typeface="Calibri"/>
              </a:rPr>
              <a:t>ϭϲ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5600" y="4567428"/>
            <a:ext cx="2226945" cy="157480"/>
          </a:xfrm>
          <a:custGeom>
            <a:avLst/>
            <a:gdLst/>
            <a:ahLst/>
            <a:cxnLst/>
            <a:rect l="l" t="t" r="r" b="b"/>
            <a:pathLst>
              <a:path w="2226945" h="157479">
                <a:moveTo>
                  <a:pt x="2226563" y="0"/>
                </a:moveTo>
                <a:lnTo>
                  <a:pt x="2069591" y="6857"/>
                </a:lnTo>
                <a:lnTo>
                  <a:pt x="1621535" y="54863"/>
                </a:lnTo>
                <a:lnTo>
                  <a:pt x="336803" y="54863"/>
                </a:lnTo>
                <a:lnTo>
                  <a:pt x="201929" y="102869"/>
                </a:lnTo>
                <a:lnTo>
                  <a:pt x="0" y="109727"/>
                </a:lnTo>
                <a:lnTo>
                  <a:pt x="0" y="156971"/>
                </a:lnTo>
                <a:lnTo>
                  <a:pt x="231647" y="156971"/>
                </a:lnTo>
                <a:lnTo>
                  <a:pt x="366521" y="96011"/>
                </a:lnTo>
                <a:lnTo>
                  <a:pt x="1733549" y="96011"/>
                </a:lnTo>
                <a:lnTo>
                  <a:pt x="1845563" y="75437"/>
                </a:lnTo>
                <a:lnTo>
                  <a:pt x="2029358" y="54863"/>
                </a:lnTo>
                <a:lnTo>
                  <a:pt x="1621535" y="54863"/>
                </a:lnTo>
                <a:lnTo>
                  <a:pt x="2090623" y="48005"/>
                </a:lnTo>
                <a:lnTo>
                  <a:pt x="2151887" y="41147"/>
                </a:lnTo>
                <a:lnTo>
                  <a:pt x="2220032" y="41147"/>
                </a:lnTo>
                <a:lnTo>
                  <a:pt x="2226563" y="0"/>
                </a:lnTo>
                <a:close/>
              </a:path>
              <a:path w="2226945" h="157479">
                <a:moveTo>
                  <a:pt x="1733549" y="96011"/>
                </a:moveTo>
                <a:lnTo>
                  <a:pt x="366521" y="96011"/>
                </a:lnTo>
                <a:lnTo>
                  <a:pt x="1696211" y="102869"/>
                </a:lnTo>
                <a:lnTo>
                  <a:pt x="1733549" y="96011"/>
                </a:lnTo>
                <a:close/>
              </a:path>
              <a:path w="2226945" h="157479">
                <a:moveTo>
                  <a:pt x="2220032" y="41147"/>
                </a:moveTo>
                <a:lnTo>
                  <a:pt x="2151887" y="41147"/>
                </a:lnTo>
                <a:lnTo>
                  <a:pt x="2218943" y="48005"/>
                </a:lnTo>
                <a:lnTo>
                  <a:pt x="2220032" y="411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3407" y="4554473"/>
            <a:ext cx="2251710" cy="182880"/>
          </a:xfrm>
          <a:custGeom>
            <a:avLst/>
            <a:gdLst/>
            <a:ahLst/>
            <a:cxnLst/>
            <a:rect l="l" t="t" r="r" b="b"/>
            <a:pathLst>
              <a:path w="2251709" h="182879">
                <a:moveTo>
                  <a:pt x="212264" y="102933"/>
                </a:moveTo>
                <a:lnTo>
                  <a:pt x="12191" y="109727"/>
                </a:lnTo>
                <a:lnTo>
                  <a:pt x="5333" y="109727"/>
                </a:lnTo>
                <a:lnTo>
                  <a:pt x="0" y="115823"/>
                </a:lnTo>
                <a:lnTo>
                  <a:pt x="0" y="177545"/>
                </a:lnTo>
                <a:lnTo>
                  <a:pt x="5333" y="182879"/>
                </a:lnTo>
                <a:lnTo>
                  <a:pt x="247649" y="182879"/>
                </a:lnTo>
                <a:lnTo>
                  <a:pt x="249173" y="182117"/>
                </a:lnTo>
                <a:lnTo>
                  <a:pt x="275815" y="169925"/>
                </a:lnTo>
                <a:lnTo>
                  <a:pt x="25145" y="169925"/>
                </a:lnTo>
                <a:lnTo>
                  <a:pt x="12191" y="157733"/>
                </a:lnTo>
                <a:lnTo>
                  <a:pt x="25145" y="157733"/>
                </a:lnTo>
                <a:lnTo>
                  <a:pt x="25145" y="134873"/>
                </a:lnTo>
                <a:lnTo>
                  <a:pt x="12953" y="134873"/>
                </a:lnTo>
                <a:lnTo>
                  <a:pt x="25145" y="122681"/>
                </a:lnTo>
                <a:lnTo>
                  <a:pt x="231672" y="122681"/>
                </a:lnTo>
                <a:lnTo>
                  <a:pt x="285749" y="103631"/>
                </a:lnTo>
                <a:lnTo>
                  <a:pt x="210311" y="103631"/>
                </a:lnTo>
                <a:lnTo>
                  <a:pt x="212264" y="102933"/>
                </a:lnTo>
                <a:close/>
              </a:path>
              <a:path w="2251709" h="182879">
                <a:moveTo>
                  <a:pt x="25145" y="157733"/>
                </a:moveTo>
                <a:lnTo>
                  <a:pt x="12191" y="157733"/>
                </a:lnTo>
                <a:lnTo>
                  <a:pt x="25145" y="169925"/>
                </a:lnTo>
                <a:lnTo>
                  <a:pt x="25145" y="157733"/>
                </a:lnTo>
                <a:close/>
              </a:path>
              <a:path w="2251709" h="182879">
                <a:moveTo>
                  <a:pt x="240191" y="157733"/>
                </a:moveTo>
                <a:lnTo>
                  <a:pt x="25145" y="157733"/>
                </a:lnTo>
                <a:lnTo>
                  <a:pt x="25145" y="169925"/>
                </a:lnTo>
                <a:lnTo>
                  <a:pt x="275815" y="169925"/>
                </a:lnTo>
                <a:lnTo>
                  <a:pt x="300792" y="158495"/>
                </a:lnTo>
                <a:lnTo>
                  <a:pt x="238505" y="158495"/>
                </a:lnTo>
                <a:lnTo>
                  <a:pt x="240191" y="157733"/>
                </a:lnTo>
                <a:close/>
              </a:path>
              <a:path w="2251709" h="182879">
                <a:moveTo>
                  <a:pt x="378713" y="96011"/>
                </a:moveTo>
                <a:lnTo>
                  <a:pt x="377189" y="96011"/>
                </a:lnTo>
                <a:lnTo>
                  <a:pt x="374903" y="96773"/>
                </a:lnTo>
                <a:lnTo>
                  <a:pt x="373379" y="97535"/>
                </a:lnTo>
                <a:lnTo>
                  <a:pt x="238505" y="158495"/>
                </a:lnTo>
                <a:lnTo>
                  <a:pt x="243839" y="157733"/>
                </a:lnTo>
                <a:lnTo>
                  <a:pt x="302457" y="157733"/>
                </a:lnTo>
                <a:lnTo>
                  <a:pt x="382341" y="121176"/>
                </a:lnTo>
                <a:lnTo>
                  <a:pt x="378713" y="121157"/>
                </a:lnTo>
                <a:lnTo>
                  <a:pt x="384047" y="120395"/>
                </a:lnTo>
                <a:lnTo>
                  <a:pt x="1752176" y="120395"/>
                </a:lnTo>
                <a:lnTo>
                  <a:pt x="1847595" y="102869"/>
                </a:lnTo>
                <a:lnTo>
                  <a:pt x="1706117" y="102869"/>
                </a:lnTo>
                <a:lnTo>
                  <a:pt x="378713" y="96011"/>
                </a:lnTo>
                <a:close/>
              </a:path>
              <a:path w="2251709" h="182879">
                <a:moveTo>
                  <a:pt x="302457" y="157733"/>
                </a:moveTo>
                <a:lnTo>
                  <a:pt x="243839" y="157733"/>
                </a:lnTo>
                <a:lnTo>
                  <a:pt x="238505" y="158495"/>
                </a:lnTo>
                <a:lnTo>
                  <a:pt x="300792" y="158495"/>
                </a:lnTo>
                <a:lnTo>
                  <a:pt x="302457" y="157733"/>
                </a:lnTo>
                <a:close/>
              </a:path>
              <a:path w="2251709" h="182879">
                <a:moveTo>
                  <a:pt x="25145" y="122681"/>
                </a:moveTo>
                <a:lnTo>
                  <a:pt x="12953" y="134873"/>
                </a:lnTo>
                <a:lnTo>
                  <a:pt x="25145" y="134459"/>
                </a:lnTo>
                <a:lnTo>
                  <a:pt x="25145" y="122681"/>
                </a:lnTo>
                <a:close/>
              </a:path>
              <a:path w="2251709" h="182879">
                <a:moveTo>
                  <a:pt x="25145" y="134459"/>
                </a:moveTo>
                <a:lnTo>
                  <a:pt x="12953" y="134873"/>
                </a:lnTo>
                <a:lnTo>
                  <a:pt x="25145" y="134873"/>
                </a:lnTo>
                <a:lnTo>
                  <a:pt x="25145" y="134459"/>
                </a:lnTo>
                <a:close/>
              </a:path>
              <a:path w="2251709" h="182879">
                <a:moveTo>
                  <a:pt x="231672" y="122681"/>
                </a:moveTo>
                <a:lnTo>
                  <a:pt x="25145" y="122681"/>
                </a:lnTo>
                <a:lnTo>
                  <a:pt x="25145" y="134459"/>
                </a:lnTo>
                <a:lnTo>
                  <a:pt x="214883" y="128015"/>
                </a:lnTo>
                <a:lnTo>
                  <a:pt x="217169" y="128015"/>
                </a:lnTo>
                <a:lnTo>
                  <a:pt x="218693" y="127253"/>
                </a:lnTo>
                <a:lnTo>
                  <a:pt x="231672" y="122681"/>
                </a:lnTo>
                <a:close/>
              </a:path>
              <a:path w="2251709" h="182879">
                <a:moveTo>
                  <a:pt x="1752176" y="120395"/>
                </a:moveTo>
                <a:lnTo>
                  <a:pt x="384047" y="120395"/>
                </a:lnTo>
                <a:lnTo>
                  <a:pt x="382341" y="121176"/>
                </a:lnTo>
                <a:lnTo>
                  <a:pt x="1708403" y="128015"/>
                </a:lnTo>
                <a:lnTo>
                  <a:pt x="1710689" y="128015"/>
                </a:lnTo>
                <a:lnTo>
                  <a:pt x="1752176" y="120395"/>
                </a:lnTo>
                <a:close/>
              </a:path>
              <a:path w="2251709" h="182879">
                <a:moveTo>
                  <a:pt x="384047" y="120395"/>
                </a:moveTo>
                <a:lnTo>
                  <a:pt x="378713" y="121157"/>
                </a:lnTo>
                <a:lnTo>
                  <a:pt x="382341" y="121176"/>
                </a:lnTo>
                <a:lnTo>
                  <a:pt x="384047" y="120395"/>
                </a:lnTo>
                <a:close/>
              </a:path>
              <a:path w="2251709" h="182879">
                <a:moveTo>
                  <a:pt x="214121" y="102869"/>
                </a:moveTo>
                <a:lnTo>
                  <a:pt x="212264" y="102933"/>
                </a:lnTo>
                <a:lnTo>
                  <a:pt x="210311" y="103631"/>
                </a:lnTo>
                <a:lnTo>
                  <a:pt x="214121" y="102869"/>
                </a:lnTo>
                <a:close/>
              </a:path>
              <a:path w="2251709" h="182879">
                <a:moveTo>
                  <a:pt x="287913" y="102869"/>
                </a:moveTo>
                <a:lnTo>
                  <a:pt x="214121" y="102869"/>
                </a:lnTo>
                <a:lnTo>
                  <a:pt x="210311" y="103631"/>
                </a:lnTo>
                <a:lnTo>
                  <a:pt x="285749" y="103631"/>
                </a:lnTo>
                <a:lnTo>
                  <a:pt x="287913" y="102869"/>
                </a:lnTo>
                <a:close/>
              </a:path>
              <a:path w="2251709" h="182879">
                <a:moveTo>
                  <a:pt x="2241803" y="0"/>
                </a:moveTo>
                <a:lnTo>
                  <a:pt x="2237993" y="761"/>
                </a:lnTo>
                <a:lnTo>
                  <a:pt x="2081783" y="7619"/>
                </a:lnTo>
                <a:lnTo>
                  <a:pt x="1632203" y="54863"/>
                </a:lnTo>
                <a:lnTo>
                  <a:pt x="346709" y="54863"/>
                </a:lnTo>
                <a:lnTo>
                  <a:pt x="345947" y="55625"/>
                </a:lnTo>
                <a:lnTo>
                  <a:pt x="344423" y="55625"/>
                </a:lnTo>
                <a:lnTo>
                  <a:pt x="212264" y="102933"/>
                </a:lnTo>
                <a:lnTo>
                  <a:pt x="214121" y="102869"/>
                </a:lnTo>
                <a:lnTo>
                  <a:pt x="287913" y="102869"/>
                </a:lnTo>
                <a:lnTo>
                  <a:pt x="350642" y="80771"/>
                </a:lnTo>
                <a:lnTo>
                  <a:pt x="349757" y="80771"/>
                </a:lnTo>
                <a:lnTo>
                  <a:pt x="352805" y="80009"/>
                </a:lnTo>
                <a:lnTo>
                  <a:pt x="362881" y="80009"/>
                </a:lnTo>
                <a:lnTo>
                  <a:pt x="467867" y="73913"/>
                </a:lnTo>
                <a:lnTo>
                  <a:pt x="1699151" y="73913"/>
                </a:lnTo>
                <a:lnTo>
                  <a:pt x="2082545" y="32765"/>
                </a:lnTo>
                <a:lnTo>
                  <a:pt x="2224120" y="26580"/>
                </a:lnTo>
                <a:lnTo>
                  <a:pt x="2226563" y="11429"/>
                </a:lnTo>
                <a:lnTo>
                  <a:pt x="2251709" y="11429"/>
                </a:lnTo>
                <a:lnTo>
                  <a:pt x="2250947" y="7619"/>
                </a:lnTo>
                <a:lnTo>
                  <a:pt x="2248661" y="4571"/>
                </a:lnTo>
                <a:lnTo>
                  <a:pt x="2245613" y="1523"/>
                </a:lnTo>
                <a:lnTo>
                  <a:pt x="2241803" y="0"/>
                </a:lnTo>
                <a:close/>
              </a:path>
              <a:path w="2251709" h="182879">
                <a:moveTo>
                  <a:pt x="1706180" y="102858"/>
                </a:moveTo>
                <a:lnTo>
                  <a:pt x="1708403" y="102869"/>
                </a:lnTo>
                <a:lnTo>
                  <a:pt x="1706180" y="102858"/>
                </a:lnTo>
                <a:close/>
              </a:path>
              <a:path w="2251709" h="182879">
                <a:moveTo>
                  <a:pt x="2165603" y="41147"/>
                </a:moveTo>
                <a:lnTo>
                  <a:pt x="2163317" y="41147"/>
                </a:lnTo>
                <a:lnTo>
                  <a:pt x="2162555" y="41909"/>
                </a:lnTo>
                <a:lnTo>
                  <a:pt x="1855469" y="75437"/>
                </a:lnTo>
                <a:lnTo>
                  <a:pt x="1706180" y="102858"/>
                </a:lnTo>
                <a:lnTo>
                  <a:pt x="1708403" y="102869"/>
                </a:lnTo>
                <a:lnTo>
                  <a:pt x="1847595" y="102869"/>
                </a:lnTo>
                <a:lnTo>
                  <a:pt x="1860041" y="100583"/>
                </a:lnTo>
                <a:lnTo>
                  <a:pt x="2164142" y="67216"/>
                </a:lnTo>
                <a:lnTo>
                  <a:pt x="2162555" y="67055"/>
                </a:lnTo>
                <a:lnTo>
                  <a:pt x="2243137" y="67055"/>
                </a:lnTo>
                <a:lnTo>
                  <a:pt x="2244089" y="63245"/>
                </a:lnTo>
                <a:lnTo>
                  <a:pt x="2244815" y="58673"/>
                </a:lnTo>
                <a:lnTo>
                  <a:pt x="2218943" y="58673"/>
                </a:lnTo>
                <a:lnTo>
                  <a:pt x="2220859" y="46799"/>
                </a:lnTo>
                <a:lnTo>
                  <a:pt x="2165603" y="41147"/>
                </a:lnTo>
                <a:close/>
              </a:path>
              <a:path w="2251709" h="182879">
                <a:moveTo>
                  <a:pt x="352805" y="80009"/>
                </a:moveTo>
                <a:lnTo>
                  <a:pt x="349757" y="80771"/>
                </a:lnTo>
                <a:lnTo>
                  <a:pt x="350817" y="80710"/>
                </a:lnTo>
                <a:lnTo>
                  <a:pt x="352805" y="80009"/>
                </a:lnTo>
                <a:close/>
              </a:path>
              <a:path w="2251709" h="182879">
                <a:moveTo>
                  <a:pt x="350817" y="80710"/>
                </a:moveTo>
                <a:lnTo>
                  <a:pt x="349757" y="80771"/>
                </a:lnTo>
                <a:lnTo>
                  <a:pt x="350642" y="80771"/>
                </a:lnTo>
                <a:lnTo>
                  <a:pt x="350817" y="80710"/>
                </a:lnTo>
                <a:close/>
              </a:path>
              <a:path w="2251709" h="182879">
                <a:moveTo>
                  <a:pt x="1699151" y="73913"/>
                </a:moveTo>
                <a:lnTo>
                  <a:pt x="467867" y="73913"/>
                </a:lnTo>
                <a:lnTo>
                  <a:pt x="1635251" y="80771"/>
                </a:lnTo>
                <a:lnTo>
                  <a:pt x="1699151" y="73913"/>
                </a:lnTo>
                <a:close/>
              </a:path>
              <a:path w="2251709" h="182879">
                <a:moveTo>
                  <a:pt x="362881" y="80009"/>
                </a:moveTo>
                <a:lnTo>
                  <a:pt x="352805" y="80009"/>
                </a:lnTo>
                <a:lnTo>
                  <a:pt x="350817" y="80710"/>
                </a:lnTo>
                <a:lnTo>
                  <a:pt x="362881" y="80009"/>
                </a:lnTo>
                <a:close/>
              </a:path>
              <a:path w="2251709" h="182879">
                <a:moveTo>
                  <a:pt x="2243137" y="67055"/>
                </a:moveTo>
                <a:lnTo>
                  <a:pt x="2165603" y="67055"/>
                </a:lnTo>
                <a:lnTo>
                  <a:pt x="2164142" y="67216"/>
                </a:lnTo>
                <a:lnTo>
                  <a:pt x="2230373" y="73913"/>
                </a:lnTo>
                <a:lnTo>
                  <a:pt x="2236469" y="74675"/>
                </a:lnTo>
                <a:lnTo>
                  <a:pt x="2242565" y="69341"/>
                </a:lnTo>
                <a:lnTo>
                  <a:pt x="2243137" y="67055"/>
                </a:lnTo>
                <a:close/>
              </a:path>
              <a:path w="2251709" h="182879">
                <a:moveTo>
                  <a:pt x="2165603" y="67055"/>
                </a:moveTo>
                <a:lnTo>
                  <a:pt x="2162555" y="67055"/>
                </a:lnTo>
                <a:lnTo>
                  <a:pt x="2164142" y="67216"/>
                </a:lnTo>
                <a:lnTo>
                  <a:pt x="2165603" y="67055"/>
                </a:lnTo>
                <a:close/>
              </a:path>
              <a:path w="2251709" h="182879">
                <a:moveTo>
                  <a:pt x="2220859" y="46799"/>
                </a:moveTo>
                <a:lnTo>
                  <a:pt x="2218943" y="58673"/>
                </a:lnTo>
                <a:lnTo>
                  <a:pt x="2232659" y="48005"/>
                </a:lnTo>
                <a:lnTo>
                  <a:pt x="2220859" y="46799"/>
                </a:lnTo>
                <a:close/>
              </a:path>
              <a:path w="2251709" h="182879">
                <a:moveTo>
                  <a:pt x="2251709" y="11429"/>
                </a:moveTo>
                <a:lnTo>
                  <a:pt x="2226563" y="11429"/>
                </a:lnTo>
                <a:lnTo>
                  <a:pt x="2239517" y="25907"/>
                </a:lnTo>
                <a:lnTo>
                  <a:pt x="2224120" y="26580"/>
                </a:lnTo>
                <a:lnTo>
                  <a:pt x="2220859" y="46799"/>
                </a:lnTo>
                <a:lnTo>
                  <a:pt x="2232659" y="48005"/>
                </a:lnTo>
                <a:lnTo>
                  <a:pt x="2218943" y="58673"/>
                </a:lnTo>
                <a:lnTo>
                  <a:pt x="2244815" y="58673"/>
                </a:lnTo>
                <a:lnTo>
                  <a:pt x="2251709" y="15239"/>
                </a:lnTo>
                <a:lnTo>
                  <a:pt x="2251709" y="11429"/>
                </a:lnTo>
                <a:close/>
              </a:path>
              <a:path w="2251709" h="182879">
                <a:moveTo>
                  <a:pt x="468629" y="48005"/>
                </a:moveTo>
                <a:lnTo>
                  <a:pt x="348233" y="54863"/>
                </a:lnTo>
                <a:lnTo>
                  <a:pt x="1632203" y="54863"/>
                </a:lnTo>
                <a:lnTo>
                  <a:pt x="468629" y="48005"/>
                </a:lnTo>
                <a:close/>
              </a:path>
              <a:path w="2251709" h="182879">
                <a:moveTo>
                  <a:pt x="2226563" y="11429"/>
                </a:moveTo>
                <a:lnTo>
                  <a:pt x="2224120" y="26580"/>
                </a:lnTo>
                <a:lnTo>
                  <a:pt x="2239517" y="25907"/>
                </a:lnTo>
                <a:lnTo>
                  <a:pt x="2226563" y="11429"/>
                </a:lnTo>
                <a:close/>
              </a:path>
            </a:pathLst>
          </a:custGeom>
          <a:solidFill>
            <a:srgbClr val="8C38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7128" y="3372496"/>
            <a:ext cx="393128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Perry Bolton</a:t>
            </a:r>
            <a:r>
              <a:rPr sz="4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3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537" y="1556766"/>
            <a:ext cx="4432554" cy="5622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7290" y="5701284"/>
            <a:ext cx="1810512" cy="1477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5701284"/>
            <a:ext cx="2593034" cy="1309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4467" y="6472428"/>
            <a:ext cx="496570" cy="346075"/>
          </a:xfrm>
          <a:custGeom>
            <a:avLst/>
            <a:gdLst/>
            <a:ahLst/>
            <a:cxnLst/>
            <a:rect l="l" t="t" r="r" b="b"/>
            <a:pathLst>
              <a:path w="496570" h="346075">
                <a:moveTo>
                  <a:pt x="493775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44423"/>
                </a:lnTo>
                <a:lnTo>
                  <a:pt x="2285" y="345947"/>
                </a:lnTo>
                <a:lnTo>
                  <a:pt x="493775" y="345947"/>
                </a:lnTo>
                <a:lnTo>
                  <a:pt x="496061" y="344423"/>
                </a:lnTo>
                <a:lnTo>
                  <a:pt x="496061" y="341375"/>
                </a:lnTo>
                <a:lnTo>
                  <a:pt x="4572" y="341375"/>
                </a:lnTo>
                <a:lnTo>
                  <a:pt x="4572" y="4571"/>
                </a:lnTo>
                <a:lnTo>
                  <a:pt x="496061" y="4571"/>
                </a:lnTo>
                <a:lnTo>
                  <a:pt x="496061" y="2285"/>
                </a:lnTo>
                <a:lnTo>
                  <a:pt x="493775" y="0"/>
                </a:lnTo>
                <a:close/>
              </a:path>
              <a:path w="496570" h="346075">
                <a:moveTo>
                  <a:pt x="490728" y="4571"/>
                </a:moveTo>
                <a:lnTo>
                  <a:pt x="490728" y="341375"/>
                </a:lnTo>
                <a:lnTo>
                  <a:pt x="496061" y="341375"/>
                </a:lnTo>
                <a:lnTo>
                  <a:pt x="496061" y="4571"/>
                </a:lnTo>
                <a:lnTo>
                  <a:pt x="490728" y="4571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4467" y="6472428"/>
            <a:ext cx="496570" cy="346075"/>
          </a:xfrm>
          <a:custGeom>
            <a:avLst/>
            <a:gdLst/>
            <a:ahLst/>
            <a:cxnLst/>
            <a:rect l="l" t="t" r="r" b="b"/>
            <a:pathLst>
              <a:path w="496570" h="346075">
                <a:moveTo>
                  <a:pt x="493775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44423"/>
                </a:lnTo>
                <a:lnTo>
                  <a:pt x="2285" y="345947"/>
                </a:lnTo>
                <a:lnTo>
                  <a:pt x="493775" y="345947"/>
                </a:lnTo>
                <a:lnTo>
                  <a:pt x="496061" y="344423"/>
                </a:lnTo>
                <a:lnTo>
                  <a:pt x="496061" y="341375"/>
                </a:lnTo>
                <a:lnTo>
                  <a:pt x="9143" y="341375"/>
                </a:lnTo>
                <a:lnTo>
                  <a:pt x="4571" y="336803"/>
                </a:lnTo>
                <a:lnTo>
                  <a:pt x="9143" y="336803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4571"/>
                </a:lnTo>
                <a:lnTo>
                  <a:pt x="496061" y="4571"/>
                </a:lnTo>
                <a:lnTo>
                  <a:pt x="496061" y="2285"/>
                </a:lnTo>
                <a:lnTo>
                  <a:pt x="493775" y="0"/>
                </a:lnTo>
                <a:close/>
              </a:path>
              <a:path w="496570" h="346075">
                <a:moveTo>
                  <a:pt x="9143" y="336803"/>
                </a:moveTo>
                <a:lnTo>
                  <a:pt x="4571" y="336803"/>
                </a:lnTo>
                <a:lnTo>
                  <a:pt x="9143" y="341375"/>
                </a:lnTo>
                <a:lnTo>
                  <a:pt x="9143" y="336803"/>
                </a:lnTo>
                <a:close/>
              </a:path>
              <a:path w="496570" h="346075">
                <a:moveTo>
                  <a:pt x="486155" y="336803"/>
                </a:moveTo>
                <a:lnTo>
                  <a:pt x="9143" y="336803"/>
                </a:lnTo>
                <a:lnTo>
                  <a:pt x="9143" y="341375"/>
                </a:lnTo>
                <a:lnTo>
                  <a:pt x="486155" y="341375"/>
                </a:lnTo>
                <a:lnTo>
                  <a:pt x="486155" y="336803"/>
                </a:lnTo>
                <a:close/>
              </a:path>
              <a:path w="496570" h="346075">
                <a:moveTo>
                  <a:pt x="486155" y="4571"/>
                </a:moveTo>
                <a:lnTo>
                  <a:pt x="486155" y="341375"/>
                </a:lnTo>
                <a:lnTo>
                  <a:pt x="490727" y="336803"/>
                </a:lnTo>
                <a:lnTo>
                  <a:pt x="496061" y="336803"/>
                </a:lnTo>
                <a:lnTo>
                  <a:pt x="496061" y="9905"/>
                </a:lnTo>
                <a:lnTo>
                  <a:pt x="490727" y="9905"/>
                </a:lnTo>
                <a:lnTo>
                  <a:pt x="486155" y="4571"/>
                </a:lnTo>
                <a:close/>
              </a:path>
              <a:path w="496570" h="346075">
                <a:moveTo>
                  <a:pt x="496061" y="336803"/>
                </a:moveTo>
                <a:lnTo>
                  <a:pt x="490727" y="336803"/>
                </a:lnTo>
                <a:lnTo>
                  <a:pt x="486155" y="341375"/>
                </a:lnTo>
                <a:lnTo>
                  <a:pt x="496061" y="341375"/>
                </a:lnTo>
                <a:lnTo>
                  <a:pt x="496061" y="336803"/>
                </a:lnTo>
                <a:close/>
              </a:path>
              <a:path w="496570" h="346075">
                <a:moveTo>
                  <a:pt x="9143" y="4571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4571"/>
                </a:lnTo>
                <a:close/>
              </a:path>
              <a:path w="496570" h="346075">
                <a:moveTo>
                  <a:pt x="486155" y="4571"/>
                </a:moveTo>
                <a:lnTo>
                  <a:pt x="9143" y="4571"/>
                </a:lnTo>
                <a:lnTo>
                  <a:pt x="9143" y="9905"/>
                </a:lnTo>
                <a:lnTo>
                  <a:pt x="486155" y="9905"/>
                </a:lnTo>
                <a:lnTo>
                  <a:pt x="486155" y="4571"/>
                </a:lnTo>
                <a:close/>
              </a:path>
              <a:path w="496570" h="346075">
                <a:moveTo>
                  <a:pt x="496061" y="4571"/>
                </a:moveTo>
                <a:lnTo>
                  <a:pt x="486155" y="4571"/>
                </a:lnTo>
                <a:lnTo>
                  <a:pt x="490727" y="9905"/>
                </a:lnTo>
                <a:lnTo>
                  <a:pt x="496061" y="9905"/>
                </a:lnTo>
                <a:lnTo>
                  <a:pt x="496061" y="4571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2717" y="1900428"/>
            <a:ext cx="4618990" cy="1991360"/>
          </a:xfrm>
          <a:custGeom>
            <a:avLst/>
            <a:gdLst/>
            <a:ahLst/>
            <a:cxnLst/>
            <a:rect l="l" t="t" r="r" b="b"/>
            <a:pathLst>
              <a:path w="4618990" h="1991360">
                <a:moveTo>
                  <a:pt x="4618482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1988819"/>
                </a:lnTo>
                <a:lnTo>
                  <a:pt x="2285" y="1991105"/>
                </a:lnTo>
                <a:lnTo>
                  <a:pt x="4618481" y="1991105"/>
                </a:lnTo>
                <a:lnTo>
                  <a:pt x="4618481" y="1985771"/>
                </a:lnTo>
                <a:lnTo>
                  <a:pt x="9905" y="1985771"/>
                </a:lnTo>
                <a:lnTo>
                  <a:pt x="4571" y="1981199"/>
                </a:lnTo>
                <a:lnTo>
                  <a:pt x="9905" y="1981199"/>
                </a:lnTo>
                <a:lnTo>
                  <a:pt x="9905" y="9905"/>
                </a:lnTo>
                <a:lnTo>
                  <a:pt x="4571" y="9905"/>
                </a:lnTo>
                <a:lnTo>
                  <a:pt x="9905" y="4571"/>
                </a:lnTo>
                <a:lnTo>
                  <a:pt x="4618482" y="4571"/>
                </a:lnTo>
                <a:lnTo>
                  <a:pt x="4618482" y="0"/>
                </a:lnTo>
                <a:close/>
              </a:path>
              <a:path w="4618990" h="1991360">
                <a:moveTo>
                  <a:pt x="9905" y="1981199"/>
                </a:moveTo>
                <a:lnTo>
                  <a:pt x="4571" y="1981199"/>
                </a:lnTo>
                <a:lnTo>
                  <a:pt x="9905" y="1985771"/>
                </a:lnTo>
                <a:lnTo>
                  <a:pt x="9905" y="1981199"/>
                </a:lnTo>
                <a:close/>
              </a:path>
              <a:path w="4618990" h="1991360">
                <a:moveTo>
                  <a:pt x="4613909" y="1981199"/>
                </a:moveTo>
                <a:lnTo>
                  <a:pt x="9905" y="1981199"/>
                </a:lnTo>
                <a:lnTo>
                  <a:pt x="9905" y="1985771"/>
                </a:lnTo>
                <a:lnTo>
                  <a:pt x="4613909" y="1985771"/>
                </a:lnTo>
                <a:lnTo>
                  <a:pt x="4613909" y="1981199"/>
                </a:lnTo>
                <a:close/>
              </a:path>
              <a:path w="4618990" h="1991360">
                <a:moveTo>
                  <a:pt x="4613909" y="4571"/>
                </a:moveTo>
                <a:lnTo>
                  <a:pt x="4613909" y="1985771"/>
                </a:lnTo>
                <a:lnTo>
                  <a:pt x="4618481" y="1981199"/>
                </a:lnTo>
                <a:lnTo>
                  <a:pt x="4618481" y="9905"/>
                </a:lnTo>
                <a:lnTo>
                  <a:pt x="4613909" y="4571"/>
                </a:lnTo>
                <a:close/>
              </a:path>
              <a:path w="4618990" h="1991360">
                <a:moveTo>
                  <a:pt x="4618481" y="1981199"/>
                </a:moveTo>
                <a:lnTo>
                  <a:pt x="4613909" y="1985771"/>
                </a:lnTo>
                <a:lnTo>
                  <a:pt x="4618481" y="1985771"/>
                </a:lnTo>
                <a:lnTo>
                  <a:pt x="4618481" y="1981199"/>
                </a:lnTo>
                <a:close/>
              </a:path>
              <a:path w="4618990" h="1991360">
                <a:moveTo>
                  <a:pt x="9905" y="4571"/>
                </a:moveTo>
                <a:lnTo>
                  <a:pt x="4571" y="9905"/>
                </a:lnTo>
                <a:lnTo>
                  <a:pt x="9905" y="9905"/>
                </a:lnTo>
                <a:lnTo>
                  <a:pt x="9905" y="4571"/>
                </a:lnTo>
                <a:close/>
              </a:path>
              <a:path w="4618990" h="1991360">
                <a:moveTo>
                  <a:pt x="4613909" y="4571"/>
                </a:moveTo>
                <a:lnTo>
                  <a:pt x="9905" y="4571"/>
                </a:lnTo>
                <a:lnTo>
                  <a:pt x="9905" y="9905"/>
                </a:lnTo>
                <a:lnTo>
                  <a:pt x="4613909" y="9905"/>
                </a:lnTo>
                <a:lnTo>
                  <a:pt x="4613909" y="4571"/>
                </a:lnTo>
                <a:close/>
              </a:path>
              <a:path w="4618990" h="1991360">
                <a:moveTo>
                  <a:pt x="4618482" y="4571"/>
                </a:moveTo>
                <a:lnTo>
                  <a:pt x="4613909" y="4571"/>
                </a:lnTo>
                <a:lnTo>
                  <a:pt x="4618481" y="9905"/>
                </a:lnTo>
                <a:lnTo>
                  <a:pt x="4618482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2717" y="1900428"/>
            <a:ext cx="4618990" cy="1991360"/>
          </a:xfrm>
          <a:custGeom>
            <a:avLst/>
            <a:gdLst/>
            <a:ahLst/>
            <a:cxnLst/>
            <a:rect l="l" t="t" r="r" b="b"/>
            <a:pathLst>
              <a:path w="4618990" h="1991360">
                <a:moveTo>
                  <a:pt x="4618482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1988819"/>
                </a:lnTo>
                <a:lnTo>
                  <a:pt x="2285" y="1991105"/>
                </a:lnTo>
                <a:lnTo>
                  <a:pt x="4618481" y="1991105"/>
                </a:lnTo>
                <a:lnTo>
                  <a:pt x="4618481" y="1985771"/>
                </a:lnTo>
                <a:lnTo>
                  <a:pt x="9905" y="1985771"/>
                </a:lnTo>
                <a:lnTo>
                  <a:pt x="4571" y="1981199"/>
                </a:lnTo>
                <a:lnTo>
                  <a:pt x="9905" y="1981199"/>
                </a:lnTo>
                <a:lnTo>
                  <a:pt x="9905" y="9905"/>
                </a:lnTo>
                <a:lnTo>
                  <a:pt x="4571" y="9905"/>
                </a:lnTo>
                <a:lnTo>
                  <a:pt x="9905" y="4571"/>
                </a:lnTo>
                <a:lnTo>
                  <a:pt x="4618482" y="4571"/>
                </a:lnTo>
                <a:lnTo>
                  <a:pt x="4618482" y="0"/>
                </a:lnTo>
                <a:close/>
              </a:path>
              <a:path w="4618990" h="1991360">
                <a:moveTo>
                  <a:pt x="9905" y="1981199"/>
                </a:moveTo>
                <a:lnTo>
                  <a:pt x="4571" y="1981199"/>
                </a:lnTo>
                <a:lnTo>
                  <a:pt x="9905" y="1985771"/>
                </a:lnTo>
                <a:lnTo>
                  <a:pt x="9905" y="1981199"/>
                </a:lnTo>
                <a:close/>
              </a:path>
              <a:path w="4618990" h="1991360">
                <a:moveTo>
                  <a:pt x="4613909" y="1981199"/>
                </a:moveTo>
                <a:lnTo>
                  <a:pt x="9905" y="1981199"/>
                </a:lnTo>
                <a:lnTo>
                  <a:pt x="9905" y="1985771"/>
                </a:lnTo>
                <a:lnTo>
                  <a:pt x="4613909" y="1985771"/>
                </a:lnTo>
                <a:lnTo>
                  <a:pt x="4613909" y="1981199"/>
                </a:lnTo>
                <a:close/>
              </a:path>
              <a:path w="4618990" h="1991360">
                <a:moveTo>
                  <a:pt x="4613909" y="4571"/>
                </a:moveTo>
                <a:lnTo>
                  <a:pt x="4613909" y="1985771"/>
                </a:lnTo>
                <a:lnTo>
                  <a:pt x="4618481" y="1981199"/>
                </a:lnTo>
                <a:lnTo>
                  <a:pt x="4618481" y="9905"/>
                </a:lnTo>
                <a:lnTo>
                  <a:pt x="4613909" y="4571"/>
                </a:lnTo>
                <a:close/>
              </a:path>
              <a:path w="4618990" h="1991360">
                <a:moveTo>
                  <a:pt x="4618481" y="1981199"/>
                </a:moveTo>
                <a:lnTo>
                  <a:pt x="4613909" y="1985771"/>
                </a:lnTo>
                <a:lnTo>
                  <a:pt x="4618481" y="1985771"/>
                </a:lnTo>
                <a:lnTo>
                  <a:pt x="4618481" y="1981199"/>
                </a:lnTo>
                <a:close/>
              </a:path>
              <a:path w="4618990" h="1991360">
                <a:moveTo>
                  <a:pt x="9905" y="4571"/>
                </a:moveTo>
                <a:lnTo>
                  <a:pt x="4571" y="9905"/>
                </a:lnTo>
                <a:lnTo>
                  <a:pt x="9905" y="9905"/>
                </a:lnTo>
                <a:lnTo>
                  <a:pt x="9905" y="4571"/>
                </a:lnTo>
                <a:close/>
              </a:path>
              <a:path w="4618990" h="1991360">
                <a:moveTo>
                  <a:pt x="4613909" y="4571"/>
                </a:moveTo>
                <a:lnTo>
                  <a:pt x="9905" y="4571"/>
                </a:lnTo>
                <a:lnTo>
                  <a:pt x="9905" y="9905"/>
                </a:lnTo>
                <a:lnTo>
                  <a:pt x="4613909" y="9905"/>
                </a:lnTo>
                <a:lnTo>
                  <a:pt x="4613909" y="4571"/>
                </a:lnTo>
                <a:close/>
              </a:path>
              <a:path w="4618990" h="1991360">
                <a:moveTo>
                  <a:pt x="4618482" y="4571"/>
                </a:moveTo>
                <a:lnTo>
                  <a:pt x="4613909" y="4571"/>
                </a:lnTo>
                <a:lnTo>
                  <a:pt x="4618481" y="9905"/>
                </a:lnTo>
                <a:lnTo>
                  <a:pt x="4618482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4450" y="1583436"/>
            <a:ext cx="3201161" cy="615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2717" y="4325111"/>
            <a:ext cx="4618990" cy="1304925"/>
          </a:xfrm>
          <a:custGeom>
            <a:avLst/>
            <a:gdLst/>
            <a:ahLst/>
            <a:cxnLst/>
            <a:rect l="l" t="t" r="r" b="b"/>
            <a:pathLst>
              <a:path w="4618990" h="1304925">
                <a:moveTo>
                  <a:pt x="4618482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1303019"/>
                </a:lnTo>
                <a:lnTo>
                  <a:pt x="2285" y="1304543"/>
                </a:lnTo>
                <a:lnTo>
                  <a:pt x="4618481" y="1304543"/>
                </a:lnTo>
                <a:lnTo>
                  <a:pt x="4618481" y="1299971"/>
                </a:lnTo>
                <a:lnTo>
                  <a:pt x="9905" y="1299971"/>
                </a:lnTo>
                <a:lnTo>
                  <a:pt x="4571" y="1295399"/>
                </a:lnTo>
                <a:lnTo>
                  <a:pt x="9905" y="1295399"/>
                </a:lnTo>
                <a:lnTo>
                  <a:pt x="9905" y="9905"/>
                </a:lnTo>
                <a:lnTo>
                  <a:pt x="4571" y="9905"/>
                </a:lnTo>
                <a:lnTo>
                  <a:pt x="9905" y="4571"/>
                </a:lnTo>
                <a:lnTo>
                  <a:pt x="4618482" y="4571"/>
                </a:lnTo>
                <a:lnTo>
                  <a:pt x="4618482" y="0"/>
                </a:lnTo>
                <a:close/>
              </a:path>
              <a:path w="4618990" h="1304925">
                <a:moveTo>
                  <a:pt x="9905" y="1295399"/>
                </a:moveTo>
                <a:lnTo>
                  <a:pt x="4571" y="1295399"/>
                </a:lnTo>
                <a:lnTo>
                  <a:pt x="9905" y="1299971"/>
                </a:lnTo>
                <a:lnTo>
                  <a:pt x="9905" y="1295399"/>
                </a:lnTo>
                <a:close/>
              </a:path>
              <a:path w="4618990" h="1304925">
                <a:moveTo>
                  <a:pt x="4613909" y="1295399"/>
                </a:moveTo>
                <a:lnTo>
                  <a:pt x="9905" y="1295399"/>
                </a:lnTo>
                <a:lnTo>
                  <a:pt x="9905" y="1299971"/>
                </a:lnTo>
                <a:lnTo>
                  <a:pt x="4613909" y="1299971"/>
                </a:lnTo>
                <a:lnTo>
                  <a:pt x="4613909" y="1295399"/>
                </a:lnTo>
                <a:close/>
              </a:path>
              <a:path w="4618990" h="1304925">
                <a:moveTo>
                  <a:pt x="4613909" y="4571"/>
                </a:moveTo>
                <a:lnTo>
                  <a:pt x="4613909" y="1299971"/>
                </a:lnTo>
                <a:lnTo>
                  <a:pt x="4618481" y="1295399"/>
                </a:lnTo>
                <a:lnTo>
                  <a:pt x="4618481" y="9905"/>
                </a:lnTo>
                <a:lnTo>
                  <a:pt x="4613909" y="4571"/>
                </a:lnTo>
                <a:close/>
              </a:path>
              <a:path w="4618990" h="1304925">
                <a:moveTo>
                  <a:pt x="4618481" y="1295399"/>
                </a:moveTo>
                <a:lnTo>
                  <a:pt x="4613909" y="1299971"/>
                </a:lnTo>
                <a:lnTo>
                  <a:pt x="4618481" y="1299971"/>
                </a:lnTo>
                <a:lnTo>
                  <a:pt x="4618481" y="1295399"/>
                </a:lnTo>
                <a:close/>
              </a:path>
              <a:path w="4618990" h="1304925">
                <a:moveTo>
                  <a:pt x="9905" y="4571"/>
                </a:moveTo>
                <a:lnTo>
                  <a:pt x="4571" y="9905"/>
                </a:lnTo>
                <a:lnTo>
                  <a:pt x="9905" y="9905"/>
                </a:lnTo>
                <a:lnTo>
                  <a:pt x="9905" y="4571"/>
                </a:lnTo>
                <a:close/>
              </a:path>
              <a:path w="4618990" h="1304925">
                <a:moveTo>
                  <a:pt x="4613909" y="4571"/>
                </a:moveTo>
                <a:lnTo>
                  <a:pt x="9905" y="4571"/>
                </a:lnTo>
                <a:lnTo>
                  <a:pt x="9905" y="9905"/>
                </a:lnTo>
                <a:lnTo>
                  <a:pt x="4613909" y="9905"/>
                </a:lnTo>
                <a:lnTo>
                  <a:pt x="4613909" y="4571"/>
                </a:lnTo>
                <a:close/>
              </a:path>
              <a:path w="4618990" h="1304925">
                <a:moveTo>
                  <a:pt x="4618482" y="4571"/>
                </a:moveTo>
                <a:lnTo>
                  <a:pt x="4613909" y="4571"/>
                </a:lnTo>
                <a:lnTo>
                  <a:pt x="4618481" y="9905"/>
                </a:lnTo>
                <a:lnTo>
                  <a:pt x="4618482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2717" y="4325111"/>
            <a:ext cx="4618990" cy="1304925"/>
          </a:xfrm>
          <a:custGeom>
            <a:avLst/>
            <a:gdLst/>
            <a:ahLst/>
            <a:cxnLst/>
            <a:rect l="l" t="t" r="r" b="b"/>
            <a:pathLst>
              <a:path w="4618990" h="1304925">
                <a:moveTo>
                  <a:pt x="4618482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1303019"/>
                </a:lnTo>
                <a:lnTo>
                  <a:pt x="2285" y="1304543"/>
                </a:lnTo>
                <a:lnTo>
                  <a:pt x="4618481" y="1304543"/>
                </a:lnTo>
                <a:lnTo>
                  <a:pt x="4618481" y="1299971"/>
                </a:lnTo>
                <a:lnTo>
                  <a:pt x="9905" y="1299971"/>
                </a:lnTo>
                <a:lnTo>
                  <a:pt x="4571" y="1295399"/>
                </a:lnTo>
                <a:lnTo>
                  <a:pt x="9905" y="1295399"/>
                </a:lnTo>
                <a:lnTo>
                  <a:pt x="9905" y="9905"/>
                </a:lnTo>
                <a:lnTo>
                  <a:pt x="4571" y="9905"/>
                </a:lnTo>
                <a:lnTo>
                  <a:pt x="9905" y="4571"/>
                </a:lnTo>
                <a:lnTo>
                  <a:pt x="4618482" y="4571"/>
                </a:lnTo>
                <a:lnTo>
                  <a:pt x="4618482" y="0"/>
                </a:lnTo>
                <a:close/>
              </a:path>
              <a:path w="4618990" h="1304925">
                <a:moveTo>
                  <a:pt x="9905" y="1295399"/>
                </a:moveTo>
                <a:lnTo>
                  <a:pt x="4571" y="1295399"/>
                </a:lnTo>
                <a:lnTo>
                  <a:pt x="9905" y="1299971"/>
                </a:lnTo>
                <a:lnTo>
                  <a:pt x="9905" y="1295399"/>
                </a:lnTo>
                <a:close/>
              </a:path>
              <a:path w="4618990" h="1304925">
                <a:moveTo>
                  <a:pt x="4613909" y="1295399"/>
                </a:moveTo>
                <a:lnTo>
                  <a:pt x="9905" y="1295399"/>
                </a:lnTo>
                <a:lnTo>
                  <a:pt x="9905" y="1299971"/>
                </a:lnTo>
                <a:lnTo>
                  <a:pt x="4613909" y="1299971"/>
                </a:lnTo>
                <a:lnTo>
                  <a:pt x="4613909" y="1295399"/>
                </a:lnTo>
                <a:close/>
              </a:path>
              <a:path w="4618990" h="1304925">
                <a:moveTo>
                  <a:pt x="4613909" y="4571"/>
                </a:moveTo>
                <a:lnTo>
                  <a:pt x="4613909" y="1299971"/>
                </a:lnTo>
                <a:lnTo>
                  <a:pt x="4618481" y="1295399"/>
                </a:lnTo>
                <a:lnTo>
                  <a:pt x="4618481" y="9905"/>
                </a:lnTo>
                <a:lnTo>
                  <a:pt x="4613909" y="4571"/>
                </a:lnTo>
                <a:close/>
              </a:path>
              <a:path w="4618990" h="1304925">
                <a:moveTo>
                  <a:pt x="4618481" y="1295399"/>
                </a:moveTo>
                <a:lnTo>
                  <a:pt x="4613909" y="1299971"/>
                </a:lnTo>
                <a:lnTo>
                  <a:pt x="4618481" y="1299971"/>
                </a:lnTo>
                <a:lnTo>
                  <a:pt x="4618481" y="1295399"/>
                </a:lnTo>
                <a:close/>
              </a:path>
              <a:path w="4618990" h="1304925">
                <a:moveTo>
                  <a:pt x="9905" y="4571"/>
                </a:moveTo>
                <a:lnTo>
                  <a:pt x="4571" y="9905"/>
                </a:lnTo>
                <a:lnTo>
                  <a:pt x="9905" y="9905"/>
                </a:lnTo>
                <a:lnTo>
                  <a:pt x="9905" y="4571"/>
                </a:lnTo>
                <a:close/>
              </a:path>
              <a:path w="4618990" h="1304925">
                <a:moveTo>
                  <a:pt x="4613909" y="4571"/>
                </a:moveTo>
                <a:lnTo>
                  <a:pt x="9905" y="4571"/>
                </a:lnTo>
                <a:lnTo>
                  <a:pt x="9905" y="9905"/>
                </a:lnTo>
                <a:lnTo>
                  <a:pt x="4613909" y="9905"/>
                </a:lnTo>
                <a:lnTo>
                  <a:pt x="4613909" y="4571"/>
                </a:lnTo>
                <a:close/>
              </a:path>
              <a:path w="4618990" h="1304925">
                <a:moveTo>
                  <a:pt x="4618482" y="4571"/>
                </a:moveTo>
                <a:lnTo>
                  <a:pt x="4613909" y="4571"/>
                </a:lnTo>
                <a:lnTo>
                  <a:pt x="4618481" y="9905"/>
                </a:lnTo>
                <a:lnTo>
                  <a:pt x="4618482" y="4571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0921" y="4014978"/>
            <a:ext cx="411556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42234" y="2264587"/>
            <a:ext cx="4344670" cy="302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125" indent="-3429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65760" algn="l"/>
              </a:tabLst>
            </a:pP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est Highlands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1,606 residential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units</a:t>
            </a:r>
            <a:endParaRPr sz="1800">
              <a:latin typeface="Arial"/>
              <a:cs typeface="Arial"/>
            </a:endParaRPr>
          </a:p>
          <a:p>
            <a:pPr marL="765175" lvl="1" indent="-285750">
              <a:lnSpc>
                <a:spcPct val="100000"/>
              </a:lnSpc>
              <a:spcBef>
                <a:spcPts val="430"/>
              </a:spcBef>
              <a:buClr>
                <a:srgbClr val="376092"/>
              </a:buClr>
              <a:buFont typeface="Wingdings"/>
              <a:buChar char=""/>
              <a:tabLst>
                <a:tab pos="765810" algn="l"/>
              </a:tabLst>
            </a:pP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37% a</a:t>
            </a:r>
            <a:r>
              <a:rPr sz="1800" spc="-35" dirty="0">
                <a:solidFill>
                  <a:srgbClr val="376092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ordable</a:t>
            </a:r>
            <a:endParaRPr sz="1800">
              <a:latin typeface="Arial"/>
              <a:cs typeface="Arial"/>
            </a:endParaRPr>
          </a:p>
          <a:p>
            <a:pPr marL="365125" marR="508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6576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Moores Mill 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illage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14,000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retail sq. ft. (includes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ublix grocery store)</a:t>
            </a:r>
            <a:endParaRPr sz="1800">
              <a:latin typeface="Arial"/>
              <a:cs typeface="Arial"/>
            </a:endParaRPr>
          </a:p>
          <a:p>
            <a:pPr marL="365125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6576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Moores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Mill Rd. Extension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107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Recen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Accomplishments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75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Moores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Mill 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illage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under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construction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ire Station #28 Completed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9780" y="7073137"/>
            <a:ext cx="1255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65" dirty="0">
                <a:solidFill>
                  <a:srgbClr val="1F497C"/>
                </a:solidFill>
                <a:latin typeface="Calibri"/>
                <a:cs typeface="Calibri"/>
              </a:rPr>
              <a:t>Moo</a:t>
            </a:r>
            <a:r>
              <a:rPr sz="1200" b="1" spc="-70" dirty="0">
                <a:solidFill>
                  <a:srgbClr val="1F497C"/>
                </a:solidFill>
                <a:latin typeface="Calibri"/>
                <a:cs typeface="Calibri"/>
              </a:rPr>
              <a:t>ƌ</a:t>
            </a:r>
            <a:r>
              <a:rPr sz="1200" b="1" dirty="0">
                <a:solidFill>
                  <a:srgbClr val="1F497C"/>
                </a:solidFill>
                <a:latin typeface="Calibri"/>
                <a:cs typeface="Calibri"/>
              </a:rPr>
              <a:t>es</a:t>
            </a:r>
            <a:r>
              <a:rPr sz="1200" b="1" spc="-10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97C"/>
                </a:solidFill>
                <a:latin typeface="Calibri"/>
                <a:cs typeface="Calibri"/>
              </a:rPr>
              <a:t>Mill</a:t>
            </a:r>
            <a:r>
              <a:rPr sz="1200" b="1" spc="20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97C"/>
                </a:solidFill>
                <a:latin typeface="Calibri"/>
                <a:cs typeface="Calibri"/>
              </a:rPr>
              <a:t>Villa</a:t>
            </a:r>
            <a:r>
              <a:rPr sz="1200" b="1" spc="-15" dirty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sz="1200" b="1" dirty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59040" y="6477000"/>
            <a:ext cx="486409" cy="33718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ct val="100000"/>
              </a:lnSpc>
            </a:pPr>
            <a:r>
              <a:rPr sz="800" spc="-85" dirty="0">
                <a:latin typeface="Calibri"/>
                <a:cs typeface="Calibri"/>
              </a:rPr>
              <a:t>GƌoĐeƌ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426" rIns="0" bIns="0" rtlCol="0">
            <a:spAutoFit/>
          </a:bodyPr>
          <a:lstStyle/>
          <a:p>
            <a:pPr marL="3275329">
              <a:lnSpc>
                <a:spcPts val="2620"/>
              </a:lnSpc>
            </a:pPr>
            <a:r>
              <a:rPr sz="2200" spc="-5" dirty="0">
                <a:solidFill>
                  <a:srgbClr val="FFFFFF"/>
                </a:solidFill>
              </a:rPr>
              <a:t>Approve</a:t>
            </a:r>
            <a:r>
              <a:rPr sz="2200" dirty="0">
                <a:solidFill>
                  <a:srgbClr val="FFFFFF"/>
                </a:solidFill>
              </a:rPr>
              <a:t>d</a:t>
            </a:r>
            <a:r>
              <a:rPr sz="2200" spc="-5" dirty="0">
                <a:solidFill>
                  <a:srgbClr val="FFFFFF"/>
                </a:solidFill>
              </a:rPr>
              <a:t> Projects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241" y="6355841"/>
            <a:ext cx="8350884" cy="0"/>
          </a:xfrm>
          <a:custGeom>
            <a:avLst/>
            <a:gdLst/>
            <a:ahLst/>
            <a:cxnLst/>
            <a:rect l="l" t="t" r="r" b="b"/>
            <a:pathLst>
              <a:path w="8350884">
                <a:moveTo>
                  <a:pt x="0" y="0"/>
                </a:moveTo>
                <a:lnTo>
                  <a:pt x="8350757" y="0"/>
                </a:lnTo>
              </a:path>
            </a:pathLst>
          </a:custGeom>
          <a:ln w="3175">
            <a:solidFill>
              <a:srgbClr val="DC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9669" y="2575560"/>
            <a:ext cx="8361045" cy="3785235"/>
          </a:xfrm>
          <a:custGeom>
            <a:avLst/>
            <a:gdLst/>
            <a:ahLst/>
            <a:cxnLst/>
            <a:rect l="l" t="t" r="r" b="b"/>
            <a:pathLst>
              <a:path w="8361045" h="3785235">
                <a:moveTo>
                  <a:pt x="8358377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782567"/>
                </a:lnTo>
                <a:lnTo>
                  <a:pt x="2285" y="3784853"/>
                </a:lnTo>
                <a:lnTo>
                  <a:pt x="8358377" y="3784853"/>
                </a:lnTo>
                <a:lnTo>
                  <a:pt x="8360663" y="3782567"/>
                </a:lnTo>
                <a:lnTo>
                  <a:pt x="8360663" y="3780281"/>
                </a:lnTo>
                <a:lnTo>
                  <a:pt x="4572" y="3780281"/>
                </a:lnTo>
                <a:lnTo>
                  <a:pt x="4572" y="5333"/>
                </a:lnTo>
                <a:lnTo>
                  <a:pt x="8360663" y="5333"/>
                </a:lnTo>
                <a:lnTo>
                  <a:pt x="8360663" y="2285"/>
                </a:lnTo>
                <a:lnTo>
                  <a:pt x="8358377" y="0"/>
                </a:lnTo>
                <a:close/>
              </a:path>
              <a:path w="8361045" h="3785235">
                <a:moveTo>
                  <a:pt x="8355330" y="5333"/>
                </a:moveTo>
                <a:lnTo>
                  <a:pt x="8355330" y="3780281"/>
                </a:lnTo>
                <a:lnTo>
                  <a:pt x="8360663" y="3780281"/>
                </a:lnTo>
                <a:lnTo>
                  <a:pt x="8360663" y="5333"/>
                </a:lnTo>
                <a:lnTo>
                  <a:pt x="8355330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241" y="2580894"/>
            <a:ext cx="8350884" cy="3775075"/>
          </a:xfrm>
          <a:custGeom>
            <a:avLst/>
            <a:gdLst/>
            <a:ahLst/>
            <a:cxnLst/>
            <a:rect l="l" t="t" r="r" b="b"/>
            <a:pathLst>
              <a:path w="8350884" h="3775075">
                <a:moveTo>
                  <a:pt x="0" y="3774947"/>
                </a:moveTo>
                <a:lnTo>
                  <a:pt x="8350757" y="3774947"/>
                </a:lnTo>
                <a:lnTo>
                  <a:pt x="8350757" y="0"/>
                </a:lnTo>
                <a:lnTo>
                  <a:pt x="0" y="0"/>
                </a:lnTo>
                <a:lnTo>
                  <a:pt x="0" y="3774947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9669" y="2575560"/>
            <a:ext cx="8361045" cy="3785235"/>
          </a:xfrm>
          <a:custGeom>
            <a:avLst/>
            <a:gdLst/>
            <a:ahLst/>
            <a:cxnLst/>
            <a:rect l="l" t="t" r="r" b="b"/>
            <a:pathLst>
              <a:path w="8361045" h="3785235">
                <a:moveTo>
                  <a:pt x="8358377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782567"/>
                </a:lnTo>
                <a:lnTo>
                  <a:pt x="2285" y="3784853"/>
                </a:lnTo>
                <a:lnTo>
                  <a:pt x="8358377" y="3784853"/>
                </a:lnTo>
                <a:lnTo>
                  <a:pt x="8360663" y="3782567"/>
                </a:lnTo>
                <a:lnTo>
                  <a:pt x="8360663" y="3780281"/>
                </a:lnTo>
                <a:lnTo>
                  <a:pt x="9143" y="3780281"/>
                </a:lnTo>
                <a:lnTo>
                  <a:pt x="4571" y="3774947"/>
                </a:lnTo>
                <a:lnTo>
                  <a:pt x="9143" y="3774947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5333"/>
                </a:lnTo>
                <a:lnTo>
                  <a:pt x="8360663" y="5333"/>
                </a:lnTo>
                <a:lnTo>
                  <a:pt x="8360663" y="2285"/>
                </a:lnTo>
                <a:lnTo>
                  <a:pt x="8358377" y="0"/>
                </a:lnTo>
                <a:close/>
              </a:path>
              <a:path w="8361045" h="3785235">
                <a:moveTo>
                  <a:pt x="9143" y="3774947"/>
                </a:moveTo>
                <a:lnTo>
                  <a:pt x="4571" y="3774947"/>
                </a:lnTo>
                <a:lnTo>
                  <a:pt x="9143" y="3780281"/>
                </a:lnTo>
                <a:lnTo>
                  <a:pt x="9143" y="3774947"/>
                </a:lnTo>
                <a:close/>
              </a:path>
              <a:path w="8361045" h="3785235">
                <a:moveTo>
                  <a:pt x="8350757" y="3774947"/>
                </a:moveTo>
                <a:lnTo>
                  <a:pt x="9143" y="3774947"/>
                </a:lnTo>
                <a:lnTo>
                  <a:pt x="9143" y="3780281"/>
                </a:lnTo>
                <a:lnTo>
                  <a:pt x="8350757" y="3780281"/>
                </a:lnTo>
                <a:lnTo>
                  <a:pt x="8350757" y="3774947"/>
                </a:lnTo>
                <a:close/>
              </a:path>
              <a:path w="8361045" h="3785235">
                <a:moveTo>
                  <a:pt x="8350757" y="5333"/>
                </a:moveTo>
                <a:lnTo>
                  <a:pt x="8350757" y="3780281"/>
                </a:lnTo>
                <a:lnTo>
                  <a:pt x="8355329" y="3774947"/>
                </a:lnTo>
                <a:lnTo>
                  <a:pt x="8360663" y="3774947"/>
                </a:lnTo>
                <a:lnTo>
                  <a:pt x="8360663" y="9905"/>
                </a:lnTo>
                <a:lnTo>
                  <a:pt x="8355329" y="9905"/>
                </a:lnTo>
                <a:lnTo>
                  <a:pt x="8350757" y="5333"/>
                </a:lnTo>
                <a:close/>
              </a:path>
              <a:path w="8361045" h="3785235">
                <a:moveTo>
                  <a:pt x="8360663" y="3774947"/>
                </a:moveTo>
                <a:lnTo>
                  <a:pt x="8355329" y="3774947"/>
                </a:lnTo>
                <a:lnTo>
                  <a:pt x="8350757" y="3780281"/>
                </a:lnTo>
                <a:lnTo>
                  <a:pt x="8360663" y="3780281"/>
                </a:lnTo>
                <a:lnTo>
                  <a:pt x="8360663" y="3774947"/>
                </a:lnTo>
                <a:close/>
              </a:path>
              <a:path w="8361045" h="3785235">
                <a:moveTo>
                  <a:pt x="9143" y="5333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5333"/>
                </a:lnTo>
                <a:close/>
              </a:path>
              <a:path w="8361045" h="3785235">
                <a:moveTo>
                  <a:pt x="8350757" y="5333"/>
                </a:moveTo>
                <a:lnTo>
                  <a:pt x="9143" y="5333"/>
                </a:lnTo>
                <a:lnTo>
                  <a:pt x="9143" y="9905"/>
                </a:lnTo>
                <a:lnTo>
                  <a:pt x="8350757" y="9905"/>
                </a:lnTo>
                <a:lnTo>
                  <a:pt x="8350757" y="5333"/>
                </a:lnTo>
                <a:close/>
              </a:path>
              <a:path w="8361045" h="3785235">
                <a:moveTo>
                  <a:pt x="8360663" y="5333"/>
                </a:moveTo>
                <a:lnTo>
                  <a:pt x="8350757" y="5333"/>
                </a:lnTo>
                <a:lnTo>
                  <a:pt x="8355329" y="9905"/>
                </a:lnTo>
                <a:lnTo>
                  <a:pt x="8360663" y="9905"/>
                </a:lnTo>
                <a:lnTo>
                  <a:pt x="8360663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2543" y="1639707"/>
            <a:ext cx="697484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254061"/>
                </a:solidFill>
                <a:latin typeface="Arial"/>
                <a:cs typeface="Arial"/>
              </a:rPr>
              <a:t>Concepts Under Consideration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5000" y="2978050"/>
            <a:ext cx="3487420" cy="201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210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Redevelopmen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24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lan 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Recommendations</a:t>
            </a:r>
            <a:endParaRPr sz="2400">
              <a:latin typeface="Arial"/>
              <a:cs typeface="Arial"/>
            </a:endParaRPr>
          </a:p>
          <a:p>
            <a:pPr marL="723265" marR="5080" lvl="1" indent="-253365">
              <a:lnSpc>
                <a:spcPct val="120000"/>
              </a:lnSpc>
              <a:spcBef>
                <a:spcPts val="15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ariett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 Blvd./Bolto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 Road 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Intersection</a:t>
            </a:r>
            <a:endParaRPr sz="1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430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Housing</a:t>
            </a:r>
            <a:r>
              <a:rPr sz="1800" spc="-1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Rehabilitation</a:t>
            </a:r>
            <a:endParaRPr sz="1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430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rove Park Revitalization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85180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898989"/>
                </a:solidFill>
                <a:latin typeface="Calibri"/>
                <a:cs typeface="Calibri"/>
              </a:rPr>
              <a:t>ϭϵ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9472" y="2190384"/>
            <a:ext cx="3741419" cy="50211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6806" y="1512477"/>
            <a:ext cx="433514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54" dirty="0">
                <a:solidFill>
                  <a:srgbClr val="254061"/>
                </a:solidFill>
                <a:latin typeface="Arial"/>
                <a:cs typeface="Arial"/>
              </a:rPr>
              <a:t>T</a:t>
            </a:r>
            <a:r>
              <a:rPr sz="3400" spc="-5" dirty="0">
                <a:solidFill>
                  <a:srgbClr val="254061"/>
                </a:solidFill>
                <a:latin typeface="Arial"/>
                <a:cs typeface="Arial"/>
              </a:rPr>
              <a:t>A</a:t>
            </a:r>
            <a:r>
              <a:rPr sz="3400" dirty="0">
                <a:solidFill>
                  <a:srgbClr val="254061"/>
                </a:solidFill>
                <a:latin typeface="Arial"/>
                <a:cs typeface="Arial"/>
              </a:rPr>
              <a:t>D</a:t>
            </a:r>
            <a:r>
              <a:rPr sz="3400" spc="-200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254061"/>
                </a:solidFill>
                <a:latin typeface="Arial"/>
                <a:cs typeface="Arial"/>
              </a:rPr>
              <a:t>Accomplishments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2142" y="691997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5" dirty="0">
                <a:solidFill>
                  <a:srgbClr val="898989"/>
                </a:solidFill>
                <a:latin typeface="Calibri"/>
                <a:cs typeface="Calibri"/>
              </a:rPr>
              <a:t>Ϯ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005" y="2331720"/>
            <a:ext cx="8471916" cy="839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0129" y="3212592"/>
            <a:ext cx="387096" cy="320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0005" y="3573779"/>
            <a:ext cx="8471916" cy="840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0129" y="4455414"/>
            <a:ext cx="387096" cy="324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005" y="4816602"/>
            <a:ext cx="8471916" cy="845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54329" y="2571047"/>
            <a:ext cx="7380605" cy="286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40" dirty="0">
                <a:solidFill>
                  <a:srgbClr val="FFFFFF"/>
                </a:solidFill>
                <a:latin typeface="Calibri"/>
                <a:cs typeface="Calibri"/>
              </a:rPr>
              <a:t>$ϱϴϮ MillioŶ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ďoŶd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issued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50">
              <a:latin typeface="Times New Roman"/>
              <a:cs typeface="Times New Roman"/>
            </a:endParaRPr>
          </a:p>
          <a:p>
            <a:pPr marL="3495675">
              <a:lnSpc>
                <a:spcPts val="1000"/>
              </a:lnSpc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$ϱϬϳ MillioŶ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800" spc="550" dirty="0">
                <a:solidFill>
                  <a:srgbClr val="FFFFFF"/>
                </a:solidFill>
                <a:latin typeface="Calibri"/>
                <a:cs typeface="Calibri"/>
              </a:rPr>
              <a:t>ǀ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tŵe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3495675">
              <a:lnSpc>
                <a:spcPts val="1000"/>
              </a:lnSpc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$ϯ.ϴ BillioŶ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-245" dirty="0">
                <a:solidFill>
                  <a:srgbClr val="FFFFFF"/>
                </a:solidFill>
                <a:latin typeface="Calibri"/>
                <a:cs typeface="Calibri"/>
              </a:rPr>
              <a:t>ƌ</a:t>
            </a:r>
            <a:r>
              <a:rPr sz="2800" spc="-229" dirty="0">
                <a:solidFill>
                  <a:srgbClr val="FFFFFF"/>
                </a:solidFill>
                <a:latin typeface="Calibri"/>
                <a:cs typeface="Calibri"/>
              </a:rPr>
              <a:t>eĐ</a:t>
            </a:r>
            <a:r>
              <a:rPr sz="2800" spc="-1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pƌi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ǀ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800" spc="550" dirty="0">
                <a:solidFill>
                  <a:srgbClr val="FFFFFF"/>
                </a:solidFill>
                <a:latin typeface="Calibri"/>
                <a:cs typeface="Calibri"/>
              </a:rPr>
              <a:t>ǀ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ŵe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ǀ</a:t>
            </a:r>
            <a:r>
              <a:rPr sz="2800" spc="-2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325" dirty="0">
                <a:solidFill>
                  <a:srgbClr val="FFFFFF"/>
                </a:solidFill>
                <a:latin typeface="Calibri"/>
                <a:cs typeface="Calibri"/>
              </a:rPr>
              <a:t>ƌ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ed*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50129" y="5698235"/>
            <a:ext cx="387096" cy="3291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5" y="6067805"/>
            <a:ext cx="8471916" cy="8404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09142" y="6164832"/>
            <a:ext cx="6939915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1570" algn="ctr">
              <a:lnSpc>
                <a:spcPts val="2755"/>
              </a:lnSpc>
            </a:pPr>
            <a:r>
              <a:rPr sz="2400" spc="-1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254" dirty="0">
                <a:solidFill>
                  <a:srgbClr val="FFFFFF"/>
                </a:solidFill>
                <a:latin typeface="Calibri"/>
                <a:cs typeface="Calibri"/>
              </a:rPr>
              <a:t>ƌ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opeƌt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459" dirty="0">
                <a:solidFill>
                  <a:srgbClr val="FFFFFF"/>
                </a:solidFill>
                <a:latin typeface="Calibri"/>
                <a:cs typeface="Calibri"/>
              </a:rPr>
              <a:t>ǀ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alue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h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470" dirty="0">
                <a:solidFill>
                  <a:srgbClr val="FFFFFF"/>
                </a:solidFill>
                <a:latin typeface="Calibri"/>
                <a:cs typeface="Calibri"/>
              </a:rPr>
              <a:t>ǀ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-270" dirty="0">
                <a:solidFill>
                  <a:srgbClr val="FFFFFF"/>
                </a:solidFill>
                <a:latin typeface="Calibri"/>
                <a:cs typeface="Calibri"/>
              </a:rPr>
              <a:t>ƌ</a:t>
            </a:r>
            <a:r>
              <a:rPr sz="2400" spc="270" dirty="0">
                <a:solidFill>
                  <a:srgbClr val="FFFFFF"/>
                </a:solidFill>
                <a:latin typeface="Calibri"/>
                <a:cs typeface="Calibri"/>
              </a:rPr>
              <a:t>oǁ</a:t>
            </a:r>
            <a:r>
              <a:rPr sz="2400" spc="290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25" dirty="0">
                <a:solidFill>
                  <a:srgbClr val="1F497C"/>
                </a:solidFill>
                <a:latin typeface="Calibri"/>
                <a:cs typeface="Calibri"/>
              </a:rPr>
              <a:t>ϴ</a:t>
            </a:r>
            <a:r>
              <a:rPr sz="2400" b="1" spc="-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2400" b="1" spc="25" dirty="0">
                <a:solidFill>
                  <a:srgbClr val="1F497C"/>
                </a:solidFill>
                <a:latin typeface="Calibri"/>
                <a:cs typeface="Calibri"/>
              </a:rPr>
              <a:t>tiŵes</a:t>
            </a:r>
            <a:r>
              <a:rPr sz="2400" b="1" spc="-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sz="2400" b="1" spc="-5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1F497C"/>
                </a:solidFill>
                <a:latin typeface="Calibri"/>
                <a:cs typeface="Calibri"/>
              </a:rPr>
              <a:t>st</a:t>
            </a:r>
            <a:r>
              <a:rPr sz="2400" b="1" spc="-229" dirty="0">
                <a:solidFill>
                  <a:srgbClr val="1F497C"/>
                </a:solidFill>
                <a:latin typeface="Calibri"/>
                <a:cs typeface="Calibri"/>
              </a:rPr>
              <a:t>eƌ</a:t>
            </a:r>
            <a:endParaRPr sz="2400">
              <a:latin typeface="Calibri"/>
              <a:cs typeface="Calibri"/>
            </a:endParaRPr>
          </a:p>
          <a:p>
            <a:pPr marL="1130935" algn="ctr">
              <a:lnSpc>
                <a:spcPts val="2755"/>
              </a:lnSpc>
            </a:pP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tha</a:t>
            </a:r>
            <a:r>
              <a:rPr sz="2400" spc="20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libri"/>
                <a:cs typeface="Calibri"/>
              </a:rPr>
              <a:t>ŶoŶ‐</a:t>
            </a:r>
            <a:r>
              <a:rPr sz="2400" spc="-1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254" dirty="0">
                <a:solidFill>
                  <a:srgbClr val="FFFFFF"/>
                </a:solidFill>
                <a:latin typeface="Calibri"/>
                <a:cs typeface="Calibri"/>
              </a:rPr>
              <a:t>ƌ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peƌt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459" dirty="0">
                <a:solidFill>
                  <a:srgbClr val="FFFFFF"/>
                </a:solidFill>
                <a:latin typeface="Calibri"/>
                <a:cs typeface="Calibri"/>
              </a:rPr>
              <a:t>ǀ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lue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55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th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City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spc="-5" dirty="0">
                <a:latin typeface="Garamond"/>
                <a:cs typeface="Garamond"/>
              </a:rPr>
              <a:t>*</a:t>
            </a:r>
            <a:r>
              <a:rPr sz="1000" spc="10" dirty="0">
                <a:latin typeface="Calibri"/>
                <a:cs typeface="Calibri"/>
              </a:rPr>
              <a:t>Ŷot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iŶĐludi</a:t>
            </a:r>
            <a:r>
              <a:rPr sz="1000" spc="-25" dirty="0">
                <a:latin typeface="Calibri"/>
                <a:cs typeface="Calibri"/>
              </a:rPr>
              <a:t>Ŷ</a:t>
            </a:r>
            <a:r>
              <a:rPr sz="1000" dirty="0">
                <a:latin typeface="Calibri"/>
                <a:cs typeface="Calibri"/>
              </a:rPr>
              <a:t>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BeltLiŶe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4472" y="3471556"/>
            <a:ext cx="308419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Eastside</a:t>
            </a:r>
            <a:r>
              <a:rPr sz="4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3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102" y="1812753"/>
            <a:ext cx="2833370" cy="301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Funde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Projects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15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1,439 residential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units</a:t>
            </a:r>
            <a:endParaRPr sz="1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430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32% a</a:t>
            </a:r>
            <a:r>
              <a:rPr sz="1800" spc="-35" dirty="0">
                <a:solidFill>
                  <a:srgbClr val="376092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ordable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133,00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retai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sq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ft.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266,00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o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fic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sq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ft.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10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hote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rooms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2,40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structure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parking</a:t>
            </a:r>
            <a:endParaRPr sz="1800">
              <a:latin typeface="Arial"/>
              <a:cs typeface="Arial"/>
            </a:endParaRPr>
          </a:p>
          <a:p>
            <a:pPr marL="355600" marR="142875" indent="-342900">
              <a:lnSpc>
                <a:spcPct val="100000"/>
              </a:lnSpc>
              <a:spcBef>
                <a:spcPts val="409"/>
              </a:spcBef>
              <a:buClr>
                <a:srgbClr val="17375E"/>
              </a:buClr>
              <a:buFont typeface="Wingdings"/>
              <a:buChar char=""/>
              <a:tabLst>
                <a:tab pos="415925" algn="l"/>
              </a:tabLst>
            </a:pPr>
            <a:r>
              <a:rPr sz="1700" spc="-15" dirty="0">
                <a:solidFill>
                  <a:srgbClr val="17375E"/>
                </a:solidFill>
                <a:latin typeface="Arial"/>
                <a:cs typeface="Arial"/>
              </a:rPr>
              <a:t>Memoria</a:t>
            </a:r>
            <a:r>
              <a:rPr sz="1700" spc="-5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7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700" spc="-11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700" spc="-5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7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17375E"/>
                </a:solidFill>
                <a:latin typeface="Arial"/>
                <a:cs typeface="Arial"/>
              </a:rPr>
              <a:t>Greenway Acquisitio</a:t>
            </a:r>
            <a:r>
              <a:rPr sz="1700" spc="-1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7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17375E"/>
                </a:solidFill>
                <a:latin typeface="Arial"/>
                <a:cs typeface="Arial"/>
              </a:rPr>
              <a:t>Phas</a:t>
            </a:r>
            <a:r>
              <a:rPr sz="1700" spc="-1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700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5180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Ϯϭ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457" y="5415534"/>
            <a:ext cx="3789045" cy="1828800"/>
          </a:xfrm>
          <a:custGeom>
            <a:avLst/>
            <a:gdLst/>
            <a:ahLst/>
            <a:cxnLst/>
            <a:rect l="l" t="t" r="r" b="b"/>
            <a:pathLst>
              <a:path w="3789045" h="1828800">
                <a:moveTo>
                  <a:pt x="3786377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1826513"/>
                </a:lnTo>
                <a:lnTo>
                  <a:pt x="1523" y="1828799"/>
                </a:lnTo>
                <a:lnTo>
                  <a:pt x="3786377" y="1828799"/>
                </a:lnTo>
                <a:lnTo>
                  <a:pt x="3788663" y="1826513"/>
                </a:lnTo>
                <a:lnTo>
                  <a:pt x="3788663" y="1823465"/>
                </a:lnTo>
                <a:lnTo>
                  <a:pt x="9143" y="1823465"/>
                </a:lnTo>
                <a:lnTo>
                  <a:pt x="4571" y="1818893"/>
                </a:lnTo>
                <a:lnTo>
                  <a:pt x="9143" y="1818893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5333"/>
                </a:lnTo>
                <a:lnTo>
                  <a:pt x="3788663" y="5333"/>
                </a:lnTo>
                <a:lnTo>
                  <a:pt x="3788663" y="2285"/>
                </a:lnTo>
                <a:lnTo>
                  <a:pt x="3786377" y="0"/>
                </a:lnTo>
                <a:close/>
              </a:path>
              <a:path w="3789045" h="1828800">
                <a:moveTo>
                  <a:pt x="9143" y="1818893"/>
                </a:moveTo>
                <a:lnTo>
                  <a:pt x="4571" y="1818893"/>
                </a:lnTo>
                <a:lnTo>
                  <a:pt x="9143" y="1823465"/>
                </a:lnTo>
                <a:lnTo>
                  <a:pt x="9143" y="1818893"/>
                </a:lnTo>
                <a:close/>
              </a:path>
              <a:path w="3789045" h="1828800">
                <a:moveTo>
                  <a:pt x="3778757" y="1818893"/>
                </a:moveTo>
                <a:lnTo>
                  <a:pt x="9143" y="1818893"/>
                </a:lnTo>
                <a:lnTo>
                  <a:pt x="9143" y="1823465"/>
                </a:lnTo>
                <a:lnTo>
                  <a:pt x="3778757" y="1823465"/>
                </a:lnTo>
                <a:lnTo>
                  <a:pt x="3778757" y="1818893"/>
                </a:lnTo>
                <a:close/>
              </a:path>
              <a:path w="3789045" h="1828800">
                <a:moveTo>
                  <a:pt x="3778757" y="5333"/>
                </a:moveTo>
                <a:lnTo>
                  <a:pt x="3778757" y="1823465"/>
                </a:lnTo>
                <a:lnTo>
                  <a:pt x="3784091" y="1818893"/>
                </a:lnTo>
                <a:lnTo>
                  <a:pt x="3788663" y="1818893"/>
                </a:lnTo>
                <a:lnTo>
                  <a:pt x="3788663" y="9905"/>
                </a:lnTo>
                <a:lnTo>
                  <a:pt x="3784091" y="9905"/>
                </a:lnTo>
                <a:lnTo>
                  <a:pt x="3778757" y="5333"/>
                </a:lnTo>
                <a:close/>
              </a:path>
              <a:path w="3789045" h="1828800">
                <a:moveTo>
                  <a:pt x="3788663" y="1818893"/>
                </a:moveTo>
                <a:lnTo>
                  <a:pt x="3784091" y="1818893"/>
                </a:lnTo>
                <a:lnTo>
                  <a:pt x="3778757" y="1823465"/>
                </a:lnTo>
                <a:lnTo>
                  <a:pt x="3788663" y="1823465"/>
                </a:lnTo>
                <a:lnTo>
                  <a:pt x="3788663" y="1818893"/>
                </a:lnTo>
                <a:close/>
              </a:path>
              <a:path w="3789045" h="1828800">
                <a:moveTo>
                  <a:pt x="9143" y="5333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5333"/>
                </a:lnTo>
                <a:close/>
              </a:path>
              <a:path w="3789045" h="1828800">
                <a:moveTo>
                  <a:pt x="3778757" y="5333"/>
                </a:moveTo>
                <a:lnTo>
                  <a:pt x="9143" y="5333"/>
                </a:lnTo>
                <a:lnTo>
                  <a:pt x="9143" y="9905"/>
                </a:lnTo>
                <a:lnTo>
                  <a:pt x="3778757" y="9905"/>
                </a:lnTo>
                <a:lnTo>
                  <a:pt x="3778757" y="5333"/>
                </a:lnTo>
                <a:close/>
              </a:path>
              <a:path w="3789045" h="1828800">
                <a:moveTo>
                  <a:pt x="3788663" y="5333"/>
                </a:moveTo>
                <a:lnTo>
                  <a:pt x="3778757" y="5333"/>
                </a:lnTo>
                <a:lnTo>
                  <a:pt x="3784091" y="9905"/>
                </a:lnTo>
                <a:lnTo>
                  <a:pt x="3788663" y="9905"/>
                </a:lnTo>
                <a:lnTo>
                  <a:pt x="3788663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457" y="5415534"/>
            <a:ext cx="3789045" cy="1828800"/>
          </a:xfrm>
          <a:custGeom>
            <a:avLst/>
            <a:gdLst/>
            <a:ahLst/>
            <a:cxnLst/>
            <a:rect l="l" t="t" r="r" b="b"/>
            <a:pathLst>
              <a:path w="3789045" h="1828800">
                <a:moveTo>
                  <a:pt x="3786377" y="0"/>
                </a:moveTo>
                <a:lnTo>
                  <a:pt x="1523" y="0"/>
                </a:lnTo>
                <a:lnTo>
                  <a:pt x="0" y="2285"/>
                </a:lnTo>
                <a:lnTo>
                  <a:pt x="0" y="1826513"/>
                </a:lnTo>
                <a:lnTo>
                  <a:pt x="1523" y="1828799"/>
                </a:lnTo>
                <a:lnTo>
                  <a:pt x="3786377" y="1828799"/>
                </a:lnTo>
                <a:lnTo>
                  <a:pt x="3788663" y="1826513"/>
                </a:lnTo>
                <a:lnTo>
                  <a:pt x="3788663" y="1823465"/>
                </a:lnTo>
                <a:lnTo>
                  <a:pt x="9143" y="1823465"/>
                </a:lnTo>
                <a:lnTo>
                  <a:pt x="4571" y="1818893"/>
                </a:lnTo>
                <a:lnTo>
                  <a:pt x="9143" y="1818893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5333"/>
                </a:lnTo>
                <a:lnTo>
                  <a:pt x="3788663" y="5333"/>
                </a:lnTo>
                <a:lnTo>
                  <a:pt x="3788663" y="2285"/>
                </a:lnTo>
                <a:lnTo>
                  <a:pt x="3786377" y="0"/>
                </a:lnTo>
                <a:close/>
              </a:path>
              <a:path w="3789045" h="1828800">
                <a:moveTo>
                  <a:pt x="9143" y="1818893"/>
                </a:moveTo>
                <a:lnTo>
                  <a:pt x="4571" y="1818893"/>
                </a:lnTo>
                <a:lnTo>
                  <a:pt x="9143" y="1823465"/>
                </a:lnTo>
                <a:lnTo>
                  <a:pt x="9143" y="1818893"/>
                </a:lnTo>
                <a:close/>
              </a:path>
              <a:path w="3789045" h="1828800">
                <a:moveTo>
                  <a:pt x="3778757" y="1818893"/>
                </a:moveTo>
                <a:lnTo>
                  <a:pt x="9143" y="1818893"/>
                </a:lnTo>
                <a:lnTo>
                  <a:pt x="9143" y="1823465"/>
                </a:lnTo>
                <a:lnTo>
                  <a:pt x="3778757" y="1823465"/>
                </a:lnTo>
                <a:lnTo>
                  <a:pt x="3778757" y="1818893"/>
                </a:lnTo>
                <a:close/>
              </a:path>
              <a:path w="3789045" h="1828800">
                <a:moveTo>
                  <a:pt x="3778757" y="5333"/>
                </a:moveTo>
                <a:lnTo>
                  <a:pt x="3778757" y="1823465"/>
                </a:lnTo>
                <a:lnTo>
                  <a:pt x="3784091" y="1818893"/>
                </a:lnTo>
                <a:lnTo>
                  <a:pt x="3788663" y="1818893"/>
                </a:lnTo>
                <a:lnTo>
                  <a:pt x="3788663" y="9905"/>
                </a:lnTo>
                <a:lnTo>
                  <a:pt x="3784091" y="9905"/>
                </a:lnTo>
                <a:lnTo>
                  <a:pt x="3778757" y="5333"/>
                </a:lnTo>
                <a:close/>
              </a:path>
              <a:path w="3789045" h="1828800">
                <a:moveTo>
                  <a:pt x="3788663" y="1818893"/>
                </a:moveTo>
                <a:lnTo>
                  <a:pt x="3784091" y="1818893"/>
                </a:lnTo>
                <a:lnTo>
                  <a:pt x="3778757" y="1823465"/>
                </a:lnTo>
                <a:lnTo>
                  <a:pt x="3788663" y="1823465"/>
                </a:lnTo>
                <a:lnTo>
                  <a:pt x="3788663" y="1818893"/>
                </a:lnTo>
                <a:close/>
              </a:path>
              <a:path w="3789045" h="1828800">
                <a:moveTo>
                  <a:pt x="9143" y="5333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5333"/>
                </a:lnTo>
                <a:close/>
              </a:path>
              <a:path w="3789045" h="1828800">
                <a:moveTo>
                  <a:pt x="3778757" y="5333"/>
                </a:moveTo>
                <a:lnTo>
                  <a:pt x="9143" y="5333"/>
                </a:lnTo>
                <a:lnTo>
                  <a:pt x="9143" y="9905"/>
                </a:lnTo>
                <a:lnTo>
                  <a:pt x="3778757" y="9905"/>
                </a:lnTo>
                <a:lnTo>
                  <a:pt x="3778757" y="5333"/>
                </a:lnTo>
                <a:close/>
              </a:path>
              <a:path w="3789045" h="1828800">
                <a:moveTo>
                  <a:pt x="3788663" y="5333"/>
                </a:moveTo>
                <a:lnTo>
                  <a:pt x="3778757" y="5333"/>
                </a:lnTo>
                <a:lnTo>
                  <a:pt x="3784091" y="9905"/>
                </a:lnTo>
                <a:lnTo>
                  <a:pt x="3788663" y="9905"/>
                </a:lnTo>
                <a:lnTo>
                  <a:pt x="3788663" y="53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755" y="5099303"/>
            <a:ext cx="3583686" cy="674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2536" y="5276808"/>
            <a:ext cx="3530600" cy="193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ct val="100000"/>
              </a:lnSpc>
            </a:pP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495" dirty="0">
                <a:solidFill>
                  <a:srgbClr val="FFFFFF"/>
                </a:solidFill>
                <a:latin typeface="Calibri"/>
                <a:cs typeface="Calibri"/>
              </a:rPr>
              <a:t>Đ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Ŷ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Accomplishments</a:t>
            </a:r>
            <a:endParaRPr sz="2200">
              <a:latin typeface="Arial"/>
              <a:cs typeface="Arial"/>
            </a:endParaRPr>
          </a:p>
          <a:p>
            <a:pPr marL="355600" marR="245745" indent="-342900">
              <a:lnSpc>
                <a:spcPct val="100000"/>
              </a:lnSpc>
              <a:spcBef>
                <a:spcPts val="2045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Downtow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Façad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Improvement Gran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Progra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6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Phas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II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600" spc="-125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ran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600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Applicatio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Released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Swee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600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Aubur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Ballroom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Memoria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6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600" spc="-9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Greenwa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600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Acquisition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67071" y="1491996"/>
            <a:ext cx="4489704" cy="5374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8692" y="720480"/>
            <a:ext cx="471551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2013 - 2016 Projects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252" y="1724131"/>
            <a:ext cx="38557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Downtow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Façad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Improvemen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Grants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062" y="6740635"/>
            <a:ext cx="2848610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$3.0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allocated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project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approve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-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$900K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4418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898989"/>
                </a:solidFill>
                <a:latin typeface="Calibri"/>
                <a:cs typeface="Calibri"/>
              </a:rPr>
              <a:t>ϮϮ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" y="2057400"/>
            <a:ext cx="2977896" cy="222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603" y="2013204"/>
            <a:ext cx="3066415" cy="2314575"/>
          </a:xfrm>
          <a:custGeom>
            <a:avLst/>
            <a:gdLst/>
            <a:ahLst/>
            <a:cxnLst/>
            <a:rect l="l" t="t" r="r" b="b"/>
            <a:pathLst>
              <a:path w="3066415" h="2314575">
                <a:moveTo>
                  <a:pt x="3044189" y="0"/>
                </a:moveTo>
                <a:lnTo>
                  <a:pt x="15540" y="991"/>
                </a:lnTo>
                <a:lnTo>
                  <a:pt x="4396" y="8878"/>
                </a:lnTo>
                <a:lnTo>
                  <a:pt x="0" y="22097"/>
                </a:lnTo>
                <a:lnTo>
                  <a:pt x="991" y="2298653"/>
                </a:lnTo>
                <a:lnTo>
                  <a:pt x="8878" y="2309797"/>
                </a:lnTo>
                <a:lnTo>
                  <a:pt x="22097" y="2314193"/>
                </a:lnTo>
                <a:lnTo>
                  <a:pt x="3050747" y="2313202"/>
                </a:lnTo>
                <a:lnTo>
                  <a:pt x="3061891" y="2305315"/>
                </a:lnTo>
                <a:lnTo>
                  <a:pt x="3066287" y="2292095"/>
                </a:lnTo>
                <a:lnTo>
                  <a:pt x="44195" y="2292095"/>
                </a:lnTo>
                <a:lnTo>
                  <a:pt x="22097" y="2269997"/>
                </a:lnTo>
                <a:lnTo>
                  <a:pt x="44195" y="2269997"/>
                </a:lnTo>
                <a:lnTo>
                  <a:pt x="44195" y="44195"/>
                </a:lnTo>
                <a:lnTo>
                  <a:pt x="22097" y="44195"/>
                </a:lnTo>
                <a:lnTo>
                  <a:pt x="44195" y="22097"/>
                </a:lnTo>
                <a:lnTo>
                  <a:pt x="3065298" y="22097"/>
                </a:lnTo>
                <a:lnTo>
                  <a:pt x="3065296" y="15540"/>
                </a:lnTo>
                <a:lnTo>
                  <a:pt x="3057409" y="4396"/>
                </a:lnTo>
                <a:lnTo>
                  <a:pt x="3044189" y="0"/>
                </a:lnTo>
                <a:close/>
              </a:path>
              <a:path w="3066415" h="2314575">
                <a:moveTo>
                  <a:pt x="44195" y="2269997"/>
                </a:moveTo>
                <a:lnTo>
                  <a:pt x="22097" y="2269997"/>
                </a:lnTo>
                <a:lnTo>
                  <a:pt x="44195" y="2292095"/>
                </a:lnTo>
                <a:lnTo>
                  <a:pt x="44195" y="2269997"/>
                </a:lnTo>
                <a:close/>
              </a:path>
              <a:path w="3066415" h="2314575">
                <a:moveTo>
                  <a:pt x="3022091" y="2269997"/>
                </a:moveTo>
                <a:lnTo>
                  <a:pt x="44195" y="2269997"/>
                </a:lnTo>
                <a:lnTo>
                  <a:pt x="44195" y="2292095"/>
                </a:lnTo>
                <a:lnTo>
                  <a:pt x="3022091" y="2292095"/>
                </a:lnTo>
                <a:lnTo>
                  <a:pt x="3022091" y="2269997"/>
                </a:lnTo>
                <a:close/>
              </a:path>
              <a:path w="3066415" h="2314575">
                <a:moveTo>
                  <a:pt x="3022091" y="22097"/>
                </a:moveTo>
                <a:lnTo>
                  <a:pt x="3022091" y="2292095"/>
                </a:lnTo>
                <a:lnTo>
                  <a:pt x="3044189" y="2269997"/>
                </a:lnTo>
                <a:lnTo>
                  <a:pt x="3066278" y="2269997"/>
                </a:lnTo>
                <a:lnTo>
                  <a:pt x="3065308" y="44195"/>
                </a:lnTo>
                <a:lnTo>
                  <a:pt x="3044189" y="44195"/>
                </a:lnTo>
                <a:lnTo>
                  <a:pt x="3022091" y="22097"/>
                </a:lnTo>
                <a:close/>
              </a:path>
              <a:path w="3066415" h="2314575">
                <a:moveTo>
                  <a:pt x="3066278" y="2269997"/>
                </a:moveTo>
                <a:lnTo>
                  <a:pt x="3044189" y="2269997"/>
                </a:lnTo>
                <a:lnTo>
                  <a:pt x="3022091" y="2292095"/>
                </a:lnTo>
                <a:lnTo>
                  <a:pt x="3066287" y="2292095"/>
                </a:lnTo>
                <a:lnTo>
                  <a:pt x="3066278" y="2269997"/>
                </a:lnTo>
                <a:close/>
              </a:path>
              <a:path w="3066415" h="2314575">
                <a:moveTo>
                  <a:pt x="44195" y="22097"/>
                </a:moveTo>
                <a:lnTo>
                  <a:pt x="22097" y="44195"/>
                </a:lnTo>
                <a:lnTo>
                  <a:pt x="44195" y="44195"/>
                </a:lnTo>
                <a:lnTo>
                  <a:pt x="44195" y="22097"/>
                </a:lnTo>
                <a:close/>
              </a:path>
              <a:path w="3066415" h="2314575">
                <a:moveTo>
                  <a:pt x="3022091" y="22097"/>
                </a:moveTo>
                <a:lnTo>
                  <a:pt x="44195" y="22097"/>
                </a:lnTo>
                <a:lnTo>
                  <a:pt x="44195" y="44195"/>
                </a:lnTo>
                <a:lnTo>
                  <a:pt x="3022091" y="44195"/>
                </a:lnTo>
                <a:lnTo>
                  <a:pt x="3022091" y="22097"/>
                </a:lnTo>
                <a:close/>
              </a:path>
              <a:path w="3066415" h="2314575">
                <a:moveTo>
                  <a:pt x="3065298" y="22097"/>
                </a:moveTo>
                <a:lnTo>
                  <a:pt x="3022091" y="22097"/>
                </a:lnTo>
                <a:lnTo>
                  <a:pt x="3044189" y="44195"/>
                </a:lnTo>
                <a:lnTo>
                  <a:pt x="3065308" y="44195"/>
                </a:lnTo>
                <a:lnTo>
                  <a:pt x="3065298" y="22097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39" y="4376165"/>
            <a:ext cx="2962656" cy="2221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4033" y="4328922"/>
            <a:ext cx="3058160" cy="2317750"/>
          </a:xfrm>
          <a:custGeom>
            <a:avLst/>
            <a:gdLst/>
            <a:ahLst/>
            <a:cxnLst/>
            <a:rect l="l" t="t" r="r" b="b"/>
            <a:pathLst>
              <a:path w="3058160" h="2317750">
                <a:moveTo>
                  <a:pt x="3034283" y="0"/>
                </a:moveTo>
                <a:lnTo>
                  <a:pt x="14817" y="1722"/>
                </a:lnTo>
                <a:lnTo>
                  <a:pt x="4164" y="10299"/>
                </a:lnTo>
                <a:lnTo>
                  <a:pt x="0" y="23621"/>
                </a:lnTo>
                <a:lnTo>
                  <a:pt x="1722" y="2302424"/>
                </a:lnTo>
                <a:lnTo>
                  <a:pt x="10299" y="2313077"/>
                </a:lnTo>
                <a:lnTo>
                  <a:pt x="23621" y="2317241"/>
                </a:lnTo>
                <a:lnTo>
                  <a:pt x="3043088" y="2315518"/>
                </a:lnTo>
                <a:lnTo>
                  <a:pt x="3053741" y="2306942"/>
                </a:lnTo>
                <a:lnTo>
                  <a:pt x="3057905" y="2293619"/>
                </a:lnTo>
                <a:lnTo>
                  <a:pt x="48005" y="2293619"/>
                </a:lnTo>
                <a:lnTo>
                  <a:pt x="23621" y="2269235"/>
                </a:lnTo>
                <a:lnTo>
                  <a:pt x="48005" y="2269235"/>
                </a:lnTo>
                <a:lnTo>
                  <a:pt x="48005" y="47243"/>
                </a:lnTo>
                <a:lnTo>
                  <a:pt x="23621" y="47243"/>
                </a:lnTo>
                <a:lnTo>
                  <a:pt x="48005" y="23621"/>
                </a:lnTo>
                <a:lnTo>
                  <a:pt x="3056189" y="23621"/>
                </a:lnTo>
                <a:lnTo>
                  <a:pt x="3056182" y="14817"/>
                </a:lnTo>
                <a:lnTo>
                  <a:pt x="3047606" y="4164"/>
                </a:lnTo>
                <a:lnTo>
                  <a:pt x="3034283" y="0"/>
                </a:lnTo>
                <a:close/>
              </a:path>
              <a:path w="3058160" h="2317750">
                <a:moveTo>
                  <a:pt x="48005" y="2269235"/>
                </a:moveTo>
                <a:lnTo>
                  <a:pt x="23621" y="2269235"/>
                </a:lnTo>
                <a:lnTo>
                  <a:pt x="48005" y="2293619"/>
                </a:lnTo>
                <a:lnTo>
                  <a:pt x="48005" y="2269235"/>
                </a:lnTo>
                <a:close/>
              </a:path>
              <a:path w="3058160" h="2317750">
                <a:moveTo>
                  <a:pt x="3010661" y="2269235"/>
                </a:moveTo>
                <a:lnTo>
                  <a:pt x="48005" y="2269235"/>
                </a:lnTo>
                <a:lnTo>
                  <a:pt x="48005" y="2293619"/>
                </a:lnTo>
                <a:lnTo>
                  <a:pt x="3010661" y="2293619"/>
                </a:lnTo>
                <a:lnTo>
                  <a:pt x="3010661" y="2269235"/>
                </a:lnTo>
                <a:close/>
              </a:path>
              <a:path w="3058160" h="2317750">
                <a:moveTo>
                  <a:pt x="3010661" y="23621"/>
                </a:moveTo>
                <a:lnTo>
                  <a:pt x="3010661" y="2293619"/>
                </a:lnTo>
                <a:lnTo>
                  <a:pt x="3034283" y="2269235"/>
                </a:lnTo>
                <a:lnTo>
                  <a:pt x="3057887" y="2269235"/>
                </a:lnTo>
                <a:lnTo>
                  <a:pt x="3056207" y="47243"/>
                </a:lnTo>
                <a:lnTo>
                  <a:pt x="3034283" y="47243"/>
                </a:lnTo>
                <a:lnTo>
                  <a:pt x="3010661" y="23621"/>
                </a:lnTo>
                <a:close/>
              </a:path>
              <a:path w="3058160" h="2317750">
                <a:moveTo>
                  <a:pt x="3057887" y="2269235"/>
                </a:moveTo>
                <a:lnTo>
                  <a:pt x="3034283" y="2269235"/>
                </a:lnTo>
                <a:lnTo>
                  <a:pt x="3010661" y="2293619"/>
                </a:lnTo>
                <a:lnTo>
                  <a:pt x="3057905" y="2293619"/>
                </a:lnTo>
                <a:lnTo>
                  <a:pt x="3057887" y="2269235"/>
                </a:lnTo>
                <a:close/>
              </a:path>
              <a:path w="3058160" h="2317750">
                <a:moveTo>
                  <a:pt x="48005" y="23621"/>
                </a:moveTo>
                <a:lnTo>
                  <a:pt x="23621" y="47243"/>
                </a:lnTo>
                <a:lnTo>
                  <a:pt x="48005" y="47243"/>
                </a:lnTo>
                <a:lnTo>
                  <a:pt x="48005" y="23621"/>
                </a:lnTo>
                <a:close/>
              </a:path>
              <a:path w="3058160" h="2317750">
                <a:moveTo>
                  <a:pt x="3010661" y="23621"/>
                </a:moveTo>
                <a:lnTo>
                  <a:pt x="48005" y="23621"/>
                </a:lnTo>
                <a:lnTo>
                  <a:pt x="48005" y="47243"/>
                </a:lnTo>
                <a:lnTo>
                  <a:pt x="3010661" y="47243"/>
                </a:lnTo>
                <a:lnTo>
                  <a:pt x="3010661" y="23621"/>
                </a:lnTo>
                <a:close/>
              </a:path>
              <a:path w="3058160" h="2317750">
                <a:moveTo>
                  <a:pt x="3056189" y="23621"/>
                </a:moveTo>
                <a:lnTo>
                  <a:pt x="3010661" y="23621"/>
                </a:lnTo>
                <a:lnTo>
                  <a:pt x="3034283" y="47243"/>
                </a:lnTo>
                <a:lnTo>
                  <a:pt x="3056207" y="47243"/>
                </a:lnTo>
                <a:lnTo>
                  <a:pt x="3056189" y="23621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2583942"/>
            <a:ext cx="5200650" cy="266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9100" y="2545842"/>
            <a:ext cx="5276850" cy="2743200"/>
          </a:xfrm>
          <a:custGeom>
            <a:avLst/>
            <a:gdLst/>
            <a:ahLst/>
            <a:cxnLst/>
            <a:rect l="l" t="t" r="r" b="b"/>
            <a:pathLst>
              <a:path w="5276850" h="2743200">
                <a:moveTo>
                  <a:pt x="5257799" y="0"/>
                </a:moveTo>
                <a:lnTo>
                  <a:pt x="17359" y="81"/>
                </a:lnTo>
                <a:lnTo>
                  <a:pt x="5217" y="6125"/>
                </a:lnTo>
                <a:lnTo>
                  <a:pt x="0" y="19049"/>
                </a:lnTo>
                <a:lnTo>
                  <a:pt x="88" y="2725840"/>
                </a:lnTo>
                <a:lnTo>
                  <a:pt x="6426" y="2737982"/>
                </a:lnTo>
                <a:lnTo>
                  <a:pt x="19049" y="2743199"/>
                </a:lnTo>
                <a:lnTo>
                  <a:pt x="5259606" y="2743111"/>
                </a:lnTo>
                <a:lnTo>
                  <a:pt x="5271900" y="2736773"/>
                </a:lnTo>
                <a:lnTo>
                  <a:pt x="5276849" y="2724149"/>
                </a:lnTo>
                <a:lnTo>
                  <a:pt x="38099" y="2724149"/>
                </a:lnTo>
                <a:lnTo>
                  <a:pt x="19049" y="2705099"/>
                </a:lnTo>
                <a:lnTo>
                  <a:pt x="38099" y="2705099"/>
                </a:lnTo>
                <a:lnTo>
                  <a:pt x="38099" y="38099"/>
                </a:lnTo>
                <a:lnTo>
                  <a:pt x="19049" y="38099"/>
                </a:lnTo>
                <a:lnTo>
                  <a:pt x="38099" y="19049"/>
                </a:lnTo>
                <a:lnTo>
                  <a:pt x="5276768" y="19049"/>
                </a:lnTo>
                <a:lnTo>
                  <a:pt x="5276768" y="17243"/>
                </a:lnTo>
                <a:lnTo>
                  <a:pt x="5270724" y="4949"/>
                </a:lnTo>
                <a:lnTo>
                  <a:pt x="5257799" y="0"/>
                </a:lnTo>
                <a:close/>
              </a:path>
              <a:path w="5276850" h="2743200">
                <a:moveTo>
                  <a:pt x="38099" y="2705099"/>
                </a:moveTo>
                <a:lnTo>
                  <a:pt x="19049" y="2705099"/>
                </a:lnTo>
                <a:lnTo>
                  <a:pt x="38099" y="2724149"/>
                </a:lnTo>
                <a:lnTo>
                  <a:pt x="38099" y="2705099"/>
                </a:lnTo>
                <a:close/>
              </a:path>
              <a:path w="5276850" h="2743200">
                <a:moveTo>
                  <a:pt x="5238749" y="2705099"/>
                </a:moveTo>
                <a:lnTo>
                  <a:pt x="38099" y="2705099"/>
                </a:lnTo>
                <a:lnTo>
                  <a:pt x="38099" y="2724149"/>
                </a:lnTo>
                <a:lnTo>
                  <a:pt x="5238749" y="2724149"/>
                </a:lnTo>
                <a:lnTo>
                  <a:pt x="5238749" y="2705099"/>
                </a:lnTo>
                <a:close/>
              </a:path>
              <a:path w="5276850" h="2743200">
                <a:moveTo>
                  <a:pt x="5238749" y="19049"/>
                </a:moveTo>
                <a:lnTo>
                  <a:pt x="5238749" y="2724149"/>
                </a:lnTo>
                <a:lnTo>
                  <a:pt x="5257799" y="2705099"/>
                </a:lnTo>
                <a:lnTo>
                  <a:pt x="5276849" y="2705099"/>
                </a:lnTo>
                <a:lnTo>
                  <a:pt x="5276769" y="38099"/>
                </a:lnTo>
                <a:lnTo>
                  <a:pt x="5257799" y="38099"/>
                </a:lnTo>
                <a:lnTo>
                  <a:pt x="5238749" y="19049"/>
                </a:lnTo>
                <a:close/>
              </a:path>
              <a:path w="5276850" h="2743200">
                <a:moveTo>
                  <a:pt x="5276849" y="2705099"/>
                </a:moveTo>
                <a:lnTo>
                  <a:pt x="5257799" y="2705099"/>
                </a:lnTo>
                <a:lnTo>
                  <a:pt x="5238749" y="2724149"/>
                </a:lnTo>
                <a:lnTo>
                  <a:pt x="5276849" y="2724149"/>
                </a:lnTo>
                <a:lnTo>
                  <a:pt x="5276849" y="2705099"/>
                </a:lnTo>
                <a:close/>
              </a:path>
              <a:path w="5276850" h="2743200">
                <a:moveTo>
                  <a:pt x="38099" y="19049"/>
                </a:moveTo>
                <a:lnTo>
                  <a:pt x="19049" y="38099"/>
                </a:lnTo>
                <a:lnTo>
                  <a:pt x="38099" y="38099"/>
                </a:lnTo>
                <a:lnTo>
                  <a:pt x="38099" y="19049"/>
                </a:lnTo>
                <a:close/>
              </a:path>
              <a:path w="5276850" h="2743200">
                <a:moveTo>
                  <a:pt x="5238749" y="19049"/>
                </a:moveTo>
                <a:lnTo>
                  <a:pt x="38099" y="19049"/>
                </a:lnTo>
                <a:lnTo>
                  <a:pt x="38099" y="38099"/>
                </a:lnTo>
                <a:lnTo>
                  <a:pt x="5238749" y="38099"/>
                </a:lnTo>
                <a:lnTo>
                  <a:pt x="5238749" y="19049"/>
                </a:lnTo>
                <a:close/>
              </a:path>
              <a:path w="5276850" h="2743200">
                <a:moveTo>
                  <a:pt x="5276768" y="19049"/>
                </a:moveTo>
                <a:lnTo>
                  <a:pt x="5238749" y="19049"/>
                </a:lnTo>
                <a:lnTo>
                  <a:pt x="5257799" y="38099"/>
                </a:lnTo>
                <a:lnTo>
                  <a:pt x="5276769" y="38099"/>
                </a:lnTo>
                <a:lnTo>
                  <a:pt x="5276768" y="19049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80028" y="2163297"/>
            <a:ext cx="232219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Swee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600" b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ubur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Ballroom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1231" y="5512290"/>
            <a:ext cx="314642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$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approved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$5.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4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tota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cost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0951" y="1638945"/>
            <a:ext cx="501586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254061"/>
                </a:solidFill>
                <a:latin typeface="Arial"/>
                <a:cs typeface="Arial"/>
              </a:rPr>
              <a:t>Concepts</a:t>
            </a:r>
            <a:r>
              <a:rPr sz="4000" spc="-85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sz="4000" spc="-450" dirty="0">
                <a:solidFill>
                  <a:srgbClr val="254061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254061"/>
                </a:solidFill>
                <a:latin typeface="Arial"/>
                <a:cs typeface="Arial"/>
              </a:rPr>
              <a:t>o Consider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428" y="2192229"/>
            <a:ext cx="4375150" cy="261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Undergroun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2200" spc="-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Atlanta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Atlanta Streetcar Extension</a:t>
            </a:r>
            <a:endParaRPr sz="2200">
              <a:latin typeface="Arial"/>
              <a:cs typeface="Arial"/>
            </a:endParaRPr>
          </a:p>
          <a:p>
            <a:pPr marL="355600" marR="778510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Memorial Drive Greenway Development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Sweet</a:t>
            </a:r>
            <a:r>
              <a:rPr sz="2200" spc="-1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Auburn Revitalization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King</a:t>
            </a:r>
            <a:r>
              <a:rPr sz="22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Memorial</a:t>
            </a:r>
            <a:r>
              <a:rPr sz="22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OD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outh</a:t>
            </a:r>
            <a:r>
              <a:rPr sz="20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Arial"/>
                <a:cs typeface="Arial"/>
              </a:rPr>
              <a:t>Downtown</a:t>
            </a:r>
            <a:r>
              <a:rPr sz="2000" spc="-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rts</a:t>
            </a:r>
            <a:r>
              <a:rPr sz="20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Arial"/>
                <a:cs typeface="Arial"/>
              </a:rPr>
              <a:t>Revitalization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9874" y="2221947"/>
            <a:ext cx="316420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ubli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sz="22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arkin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g </a:t>
            </a: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Garage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7074" y="2603931"/>
            <a:ext cx="34778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376092"/>
              </a:buClr>
              <a:buFont typeface="Wingdings"/>
              <a:buChar char=""/>
              <a:tabLst>
                <a:tab pos="298450" algn="l"/>
              </a:tabLst>
            </a:pP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Swee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t</a:t>
            </a:r>
            <a:r>
              <a:rPr sz="1800" spc="-10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Auburn/Ol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 Fourt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76092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ard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9874" y="2953468"/>
            <a:ext cx="325818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istoric</a:t>
            </a:r>
            <a:r>
              <a:rPr sz="22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Building</a:t>
            </a:r>
            <a:r>
              <a:rPr sz="22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Reuse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7074" y="3335452"/>
            <a:ext cx="33597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Medical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Arts Building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ddfellows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uilding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iser Building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outh Peachtree/Broad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1129" y="7055611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75" dirty="0">
                <a:solidFill>
                  <a:srgbClr val="898989"/>
                </a:solidFill>
                <a:latin typeface="Calibri"/>
                <a:cs typeface="Calibri"/>
              </a:rPr>
              <a:t>Ϯϯ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1665" y="4935473"/>
            <a:ext cx="3047366" cy="1697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74261" y="6801253"/>
            <a:ext cx="20777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1F497C"/>
                </a:solidFill>
                <a:latin typeface="Arial"/>
                <a:cs typeface="Arial"/>
              </a:rPr>
              <a:t>Memorial</a:t>
            </a:r>
            <a:r>
              <a:rPr sz="1400" spc="-20" dirty="0">
                <a:solidFill>
                  <a:srgbClr val="1F497C"/>
                </a:solidFill>
                <a:latin typeface="Arial"/>
                <a:cs typeface="Arial"/>
              </a:rPr>
              <a:t> D</a:t>
            </a:r>
            <a:r>
              <a:rPr sz="1400" spc="-10" dirty="0">
                <a:solidFill>
                  <a:srgbClr val="1F497C"/>
                </a:solidFill>
                <a:latin typeface="Arial"/>
                <a:cs typeface="Arial"/>
              </a:rPr>
              <a:t>rive </a:t>
            </a:r>
            <a:r>
              <a:rPr sz="1400" spc="-20" dirty="0">
                <a:solidFill>
                  <a:srgbClr val="1F497C"/>
                </a:solidFill>
                <a:latin typeface="Arial"/>
                <a:cs typeface="Arial"/>
              </a:rPr>
              <a:t>G</a:t>
            </a:r>
            <a:r>
              <a:rPr sz="1400" spc="-10" dirty="0">
                <a:solidFill>
                  <a:srgbClr val="1F497C"/>
                </a:solidFill>
                <a:latin typeface="Arial"/>
                <a:cs typeface="Arial"/>
              </a:rPr>
              <a:t>reenway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24605" y="4920996"/>
            <a:ext cx="3121152" cy="1712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03983" y="6784488"/>
            <a:ext cx="15760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1F497C"/>
                </a:solidFill>
                <a:latin typeface="Arial"/>
                <a:cs typeface="Arial"/>
              </a:rPr>
              <a:t>King</a:t>
            </a:r>
            <a:r>
              <a:rPr sz="1400" spc="-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97C"/>
                </a:solidFill>
                <a:latin typeface="Arial"/>
                <a:cs typeface="Arial"/>
              </a:rPr>
              <a:t>Memorial</a:t>
            </a:r>
            <a:r>
              <a:rPr sz="1400" spc="-4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1F497C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1F497C"/>
                </a:solidFill>
                <a:latin typeface="Arial"/>
                <a:cs typeface="Arial"/>
              </a:rPr>
              <a:t>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5634" y="6787536"/>
            <a:ext cx="13493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1F497C"/>
                </a:solidFill>
                <a:latin typeface="Arial"/>
                <a:cs typeface="Arial"/>
              </a:rPr>
              <a:t>South Peachtree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1500" y="4908041"/>
            <a:ext cx="2755062" cy="1725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8286" y="3395356"/>
            <a:ext cx="607949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Commercial Corridor</a:t>
            </a:r>
            <a:r>
              <a:rPr sz="4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3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ADs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9547" cy="998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z="4000" b="0" dirty="0">
                <a:solidFill>
                  <a:srgbClr val="254061"/>
                </a:solidFill>
                <a:latin typeface="Arial"/>
                <a:cs typeface="Arial"/>
              </a:rPr>
              <a:t>Commercial Corridor</a:t>
            </a:r>
            <a:r>
              <a:rPr sz="4000" b="0" spc="-65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sz="4000" b="0" spc="-305" dirty="0">
                <a:solidFill>
                  <a:srgbClr val="254061"/>
                </a:solidFill>
                <a:latin typeface="Arial"/>
                <a:cs typeface="Arial"/>
              </a:rPr>
              <a:t>T</a:t>
            </a:r>
            <a:r>
              <a:rPr sz="4000" b="0" dirty="0">
                <a:solidFill>
                  <a:srgbClr val="254061"/>
                </a:solidFill>
                <a:latin typeface="Arial"/>
                <a:cs typeface="Arial"/>
              </a:rPr>
              <a:t>ADs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932" y="4066187"/>
            <a:ext cx="14338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upport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133" y="4423787"/>
            <a:ext cx="2737485" cy="113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89535" indent="-285750">
              <a:lnSpc>
                <a:spcPts val="1920"/>
              </a:lnSpc>
              <a:buClr>
                <a:srgbClr val="376092"/>
              </a:buClr>
              <a:buFont typeface="Wingdings"/>
              <a:buChar char=""/>
              <a:tabLst>
                <a:tab pos="298450" algn="l"/>
              </a:tabLst>
            </a:pP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Catalytic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commercial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 revitalization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Clr>
                <a:srgbClr val="376092"/>
              </a:buClr>
              <a:buFont typeface="Wingdings"/>
              <a:buChar char=""/>
              <a:tabLst>
                <a:tab pos="298450" algn="l"/>
              </a:tabLst>
            </a:pP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Infrastructure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lr>
                <a:srgbClr val="376092"/>
              </a:buClr>
              <a:buFont typeface="Wingdings"/>
              <a:buChar char=""/>
              <a:tabLst>
                <a:tab pos="298450" algn="l"/>
              </a:tabLst>
            </a:pP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Quality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life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932" y="5742588"/>
            <a:ext cx="36556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ay-as-you-g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24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financing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133" y="6100188"/>
            <a:ext cx="3497579" cy="1071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ts val="1920"/>
              </a:lnSpc>
              <a:buClr>
                <a:srgbClr val="376092"/>
              </a:buClr>
              <a:buFont typeface="Wingdings"/>
              <a:buChar char=""/>
              <a:tabLst>
                <a:tab pos="298450" algn="l"/>
              </a:tabLst>
            </a:pP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Alternative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bonds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(require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large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projects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 $5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+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million)</a:t>
            </a:r>
            <a:endParaRPr sz="2000">
              <a:latin typeface="Arial"/>
              <a:cs typeface="Arial"/>
            </a:endParaRPr>
          </a:p>
          <a:p>
            <a:pPr marL="298450" marR="354330" indent="-285750">
              <a:lnSpc>
                <a:spcPts val="1920"/>
              </a:lnSpc>
              <a:spcBef>
                <a:spcPts val="480"/>
              </a:spcBef>
              <a:buClr>
                <a:srgbClr val="376092"/>
              </a:buClr>
              <a:buFont typeface="Wingdings"/>
              <a:buChar char=""/>
              <a:tabLst>
                <a:tab pos="298450" algn="l"/>
              </a:tabLst>
            </a:pP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Develope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r</a:t>
            </a: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eimburse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76092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increment</a:t>
            </a:r>
            <a:r>
              <a:rPr sz="20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6092"/>
                </a:solidFill>
                <a:latin typeface="Arial"/>
                <a:cs typeface="Arial"/>
              </a:rPr>
              <a:t>collected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16246" y="2684526"/>
            <a:ext cx="4402836" cy="4211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2932" y="2231797"/>
            <a:ext cx="664718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reate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24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 2006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ts val="2865"/>
              </a:lnSpc>
              <a:spcBef>
                <a:spcPts val="1200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No APS</a:t>
            </a:r>
            <a:r>
              <a:rPr sz="2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participation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ts val="1440"/>
              </a:lnSpc>
            </a:pPr>
            <a:r>
              <a:rPr sz="1400" b="1" i="1" spc="-15" dirty="0">
                <a:latin typeface="Arial"/>
                <a:cs typeface="Arial"/>
              </a:rPr>
              <a:t>Hollowell/</a:t>
            </a:r>
            <a:r>
              <a:rPr sz="1400" b="1" i="1" spc="-25" dirty="0">
                <a:latin typeface="Arial"/>
                <a:cs typeface="Arial"/>
              </a:rPr>
              <a:t>M</a:t>
            </a:r>
            <a:r>
              <a:rPr sz="1400" b="1" i="1" spc="-10" dirty="0">
                <a:latin typeface="Arial"/>
                <a:cs typeface="Arial"/>
              </a:rPr>
              <a:t>L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King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630"/>
              </a:lnSpc>
            </a:pP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5797" y="3255418"/>
            <a:ext cx="349948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300"/>
              </a:lnSpc>
            </a:pP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pu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 catalyti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sz="24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mixed-use, development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,</a:t>
            </a:r>
            <a:r>
              <a:rPr sz="24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Creat</a:t>
            </a:r>
            <a:r>
              <a:rPr sz="24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Arial"/>
                <a:cs typeface="Arial"/>
              </a:rPr>
              <a:t>jobs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5362" y="4165493"/>
            <a:ext cx="133540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0035">
              <a:lnSpc>
                <a:spcPct val="100000"/>
              </a:lnSpc>
            </a:pPr>
            <a:r>
              <a:rPr sz="1400" b="1" i="1" spc="-15" dirty="0">
                <a:latin typeface="Arial"/>
                <a:cs typeface="Arial"/>
              </a:rPr>
              <a:t>Stadium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Neighborhoods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1841" y="5172857"/>
            <a:ext cx="15919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5" dirty="0">
                <a:latin typeface="Arial"/>
                <a:cs typeface="Arial"/>
              </a:rPr>
              <a:t>Campbellto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spc="25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Road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98605" y="5477646"/>
            <a:ext cx="108966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010" marR="5080" indent="-194310">
              <a:lnSpc>
                <a:spcPct val="100000"/>
              </a:lnSpc>
            </a:pPr>
            <a:r>
              <a:rPr sz="1400" b="1" i="1" spc="-30" dirty="0">
                <a:latin typeface="Arial"/>
                <a:cs typeface="Arial"/>
              </a:rPr>
              <a:t>M</a:t>
            </a:r>
            <a:r>
              <a:rPr sz="1400" b="1" i="1" spc="-10" dirty="0">
                <a:latin typeface="Arial"/>
                <a:cs typeface="Arial"/>
              </a:rPr>
              <a:t>etropolitan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Parkway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85180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Ϯϱ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z="4000" b="0" dirty="0">
                <a:solidFill>
                  <a:srgbClr val="254061"/>
                </a:solidFill>
                <a:latin typeface="Arial"/>
                <a:cs typeface="Arial"/>
              </a:rPr>
              <a:t>Commercial Corridor</a:t>
            </a:r>
            <a:r>
              <a:rPr sz="4000" b="0" spc="-65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sz="4000" b="0" spc="-305" dirty="0">
                <a:solidFill>
                  <a:srgbClr val="254061"/>
                </a:solidFill>
                <a:latin typeface="Arial"/>
                <a:cs typeface="Arial"/>
              </a:rPr>
              <a:t>T</a:t>
            </a:r>
            <a:r>
              <a:rPr sz="4000" b="0" dirty="0">
                <a:solidFill>
                  <a:srgbClr val="254061"/>
                </a:solidFill>
                <a:latin typeface="Arial"/>
                <a:cs typeface="Arial"/>
              </a:rPr>
              <a:t>ADs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997101"/>
            <a:ext cx="5036185" cy="155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Initiatives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35"/>
              </a:spcBef>
              <a:buClr>
                <a:srgbClr val="17375E"/>
              </a:buClr>
              <a:buFont typeface="Wingdings"/>
              <a:buChar char=""/>
              <a:tabLst>
                <a:tab pos="298450" algn="l"/>
              </a:tabLst>
            </a:pPr>
            <a:r>
              <a:rPr sz="2200" spc="-5" dirty="0">
                <a:solidFill>
                  <a:srgbClr val="17375E"/>
                </a:solidFill>
                <a:latin typeface="Arial"/>
                <a:cs typeface="Arial"/>
              </a:rPr>
              <a:t>Opportunit</a:t>
            </a:r>
            <a:r>
              <a:rPr sz="220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22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F497C"/>
                </a:solidFill>
                <a:latin typeface="Arial"/>
                <a:cs typeface="Arial"/>
              </a:rPr>
              <a:t>Zones</a:t>
            </a:r>
            <a:endParaRPr sz="22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95"/>
              </a:spcBef>
              <a:buClr>
                <a:srgbClr val="376092"/>
              </a:buClr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$3,50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0</a:t>
            </a:r>
            <a:r>
              <a:rPr sz="1600" spc="1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ta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x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credit/job</a:t>
            </a:r>
            <a:endParaRPr sz="160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384"/>
              </a:spcBef>
              <a:buClr>
                <a:srgbClr val="376092"/>
              </a:buClr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Applicatio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fo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r</a:t>
            </a:r>
            <a:r>
              <a:rPr sz="1600" spc="1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2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ne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zones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,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9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zone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approved (2,53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2</a:t>
            </a:r>
            <a:r>
              <a:rPr sz="1600" spc="1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acres)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3644603"/>
            <a:ext cx="284797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1F497C"/>
              </a:buClr>
              <a:buFont typeface="Wingdings"/>
              <a:buChar char=""/>
              <a:tabLst>
                <a:tab pos="298450" algn="l"/>
              </a:tabLst>
            </a:pPr>
            <a:r>
              <a:rPr sz="2200" dirty="0">
                <a:solidFill>
                  <a:srgbClr val="1F497C"/>
                </a:solidFill>
                <a:latin typeface="Arial"/>
                <a:cs typeface="Arial"/>
              </a:rPr>
              <a:t>Fresh</a:t>
            </a:r>
            <a:r>
              <a:rPr sz="2200" spc="10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F497C"/>
                </a:solidFill>
                <a:latin typeface="Arial"/>
                <a:cs typeface="Arial"/>
              </a:rPr>
              <a:t>Food Initiative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40" y="4015721"/>
            <a:ext cx="443420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ollaborat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wit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othe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r</a:t>
            </a:r>
            <a:r>
              <a:rPr sz="1600" spc="1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orgs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brin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fres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h</a:t>
            </a:r>
            <a:r>
              <a:rPr sz="1600" spc="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food t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foo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d</a:t>
            </a:r>
            <a:r>
              <a:rPr sz="1600" spc="1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deserts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84"/>
              </a:spcBef>
              <a:buClr>
                <a:srgbClr val="376092"/>
              </a:buClr>
              <a:buFont typeface="Arial"/>
              <a:buChar char="•"/>
              <a:tabLst>
                <a:tab pos="241300" algn="l"/>
              </a:tabLst>
            </a:pP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$2.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0</a:t>
            </a:r>
            <a:r>
              <a:rPr sz="1600" spc="1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projec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min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.</a:t>
            </a:r>
            <a:r>
              <a:rPr sz="1600" spc="1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(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vs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$5.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0</a:t>
            </a:r>
            <a:r>
              <a:rPr sz="1600" spc="1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M)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4875995"/>
            <a:ext cx="405701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1F497C"/>
              </a:buClr>
              <a:buFont typeface="Wingdings"/>
              <a:buChar char=""/>
              <a:tabLst>
                <a:tab pos="298450" algn="l"/>
              </a:tabLst>
            </a:pPr>
            <a:r>
              <a:rPr sz="2200" dirty="0">
                <a:solidFill>
                  <a:srgbClr val="1F497C"/>
                </a:solidFill>
                <a:latin typeface="Arial"/>
                <a:cs typeface="Arial"/>
              </a:rPr>
              <a:t>Livable Centers Initiative</a:t>
            </a:r>
            <a:r>
              <a:rPr sz="2200" spc="-1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F497C"/>
                </a:solidFill>
                <a:latin typeface="Arial"/>
                <a:cs typeface="Arial"/>
              </a:rPr>
              <a:t>(</a:t>
            </a:r>
            <a:r>
              <a:rPr sz="2200" dirty="0">
                <a:solidFill>
                  <a:srgbClr val="1F497C"/>
                </a:solidFill>
                <a:latin typeface="Arial"/>
                <a:cs typeface="Arial"/>
              </a:rPr>
              <a:t>LCI)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40" y="5247114"/>
            <a:ext cx="4486275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pos="241300" algn="l"/>
              </a:tabLst>
            </a:pP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Partnershi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wit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h</a:t>
            </a:r>
            <a:r>
              <a:rPr sz="1600" spc="-9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ARC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,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CoA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,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&amp;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loca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businesses t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reat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plans</a:t>
            </a:r>
            <a:endParaRPr sz="1600">
              <a:latin typeface="Arial"/>
              <a:cs typeface="Arial"/>
            </a:endParaRPr>
          </a:p>
          <a:p>
            <a:pPr marL="241300" marR="703580" indent="-228600">
              <a:lnSpc>
                <a:spcPct val="100000"/>
              </a:lnSpc>
              <a:spcBef>
                <a:spcPts val="384"/>
              </a:spcBef>
              <a:buClr>
                <a:srgbClr val="376092"/>
              </a:buClr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esignatio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prioritize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are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 fo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r</a:t>
            </a:r>
            <a:r>
              <a:rPr sz="1600" spc="1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regional transportatio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n</a:t>
            </a:r>
            <a:r>
              <a:rPr sz="1600" spc="15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funding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ts val="1780"/>
              </a:lnSpc>
              <a:buClr>
                <a:srgbClr val="376092"/>
              </a:buClr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5 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376092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76092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1870"/>
              </a:lnSpc>
              <a:buClr>
                <a:srgbClr val="376092"/>
              </a:buClr>
              <a:buFont typeface="Arial"/>
              <a:buChar char="•"/>
              <a:tabLst>
                <a:tab pos="241300" algn="l"/>
              </a:tabLst>
            </a:pPr>
            <a:r>
              <a:rPr sz="1600" b="1" spc="-5" dirty="0">
                <a:solidFill>
                  <a:srgbClr val="C0504D"/>
                </a:solidFill>
                <a:latin typeface="Arial"/>
                <a:cs typeface="Arial"/>
              </a:rPr>
              <a:t>Recentl</a:t>
            </a:r>
            <a:r>
              <a:rPr sz="1600" b="1" dirty="0">
                <a:solidFill>
                  <a:srgbClr val="C0504D"/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rgbClr val="C0504D"/>
                </a:solidFill>
                <a:latin typeface="Arial"/>
                <a:cs typeface="Arial"/>
              </a:rPr>
              <a:t> Complete</a:t>
            </a:r>
            <a:r>
              <a:rPr sz="1600" b="1" dirty="0">
                <a:solidFill>
                  <a:srgbClr val="C0504D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C0504D"/>
                </a:solidFill>
                <a:latin typeface="Arial"/>
                <a:cs typeface="Arial"/>
              </a:rPr>
              <a:t> LC</a:t>
            </a:r>
            <a:r>
              <a:rPr sz="1600" b="1" dirty="0">
                <a:solidFill>
                  <a:srgbClr val="C0504D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C0504D"/>
                </a:solidFill>
                <a:latin typeface="Arial"/>
                <a:cs typeface="Arial"/>
              </a:rPr>
              <a:t> Studies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741" y="6721243"/>
            <a:ext cx="30911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1639"/>
              </a:lnSpc>
              <a:buClr>
                <a:srgbClr val="C0504D"/>
              </a:buClr>
              <a:buFont typeface="Arial"/>
              <a:buChar char="•"/>
              <a:tabLst>
                <a:tab pos="241300" algn="l"/>
              </a:tabLst>
            </a:pPr>
            <a:r>
              <a:rPr sz="1400" b="1" spc="-15" dirty="0">
                <a:solidFill>
                  <a:srgbClr val="C0504D"/>
                </a:solidFill>
                <a:latin typeface="Arial"/>
                <a:cs typeface="Arial"/>
              </a:rPr>
              <a:t>Stadium</a:t>
            </a:r>
            <a:r>
              <a:rPr sz="1400" b="1" spc="-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0504D"/>
                </a:solidFill>
                <a:latin typeface="Arial"/>
                <a:cs typeface="Arial"/>
              </a:rPr>
              <a:t>Neighborhoods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ts val="1639"/>
              </a:lnSpc>
              <a:buClr>
                <a:srgbClr val="C0504D"/>
              </a:buClr>
              <a:buFont typeface="Arial"/>
              <a:buChar char="•"/>
              <a:tabLst>
                <a:tab pos="241300" algn="l"/>
              </a:tabLst>
            </a:pPr>
            <a:r>
              <a:rPr sz="1400" b="1" spc="-10" dirty="0">
                <a:solidFill>
                  <a:srgbClr val="C0504D"/>
                </a:solidFill>
                <a:latin typeface="Arial"/>
                <a:cs typeface="Arial"/>
              </a:rPr>
              <a:t>Campbellton</a:t>
            </a:r>
            <a:r>
              <a:rPr sz="1400" b="1" spc="-2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504D"/>
                </a:solidFill>
                <a:latin typeface="Arial"/>
                <a:cs typeface="Arial"/>
              </a:rPr>
              <a:t>Road/Ft.</a:t>
            </a:r>
            <a:r>
              <a:rPr sz="1400" b="1" spc="-20" dirty="0">
                <a:solidFill>
                  <a:srgbClr val="C0504D"/>
                </a:solidFill>
                <a:latin typeface="Arial"/>
                <a:cs typeface="Arial"/>
              </a:rPr>
              <a:t> M</a:t>
            </a:r>
            <a:r>
              <a:rPr sz="1400" b="1" spc="-10" dirty="0">
                <a:solidFill>
                  <a:srgbClr val="C0504D"/>
                </a:solidFill>
                <a:latin typeface="Arial"/>
                <a:cs typeface="Arial"/>
              </a:rPr>
              <a:t>cPherson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01690" y="2139695"/>
            <a:ext cx="3699509" cy="3945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9709" y="5941314"/>
            <a:ext cx="2172462" cy="1373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71364" y="5200330"/>
            <a:ext cx="100584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5080" indent="-168910">
              <a:lnSpc>
                <a:spcPct val="100000"/>
              </a:lnSpc>
            </a:pPr>
            <a:r>
              <a:rPr sz="1400" b="1" i="1" spc="-1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400" b="1" i="1" spc="-2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i="1" spc="-10" dirty="0">
                <a:solidFill>
                  <a:srgbClr val="585858"/>
                </a:solidFill>
                <a:latin typeface="Calibri"/>
                <a:cs typeface="Calibri"/>
              </a:rPr>
              <a:t>tropoli</a:t>
            </a:r>
            <a:r>
              <a:rPr sz="1400" b="1" i="1" spc="-2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i="1" dirty="0">
                <a:solidFill>
                  <a:srgbClr val="585858"/>
                </a:solidFill>
                <a:latin typeface="Calibri"/>
                <a:cs typeface="Calibri"/>
              </a:rPr>
              <a:t>aŶ </a:t>
            </a:r>
            <a:r>
              <a:rPr sz="1400" b="1" i="1" spc="-3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400" b="1" i="1" spc="-10" dirty="0">
                <a:solidFill>
                  <a:srgbClr val="585858"/>
                </a:solidFill>
                <a:latin typeface="Calibri"/>
                <a:cs typeface="Calibri"/>
              </a:rPr>
              <a:t>arkway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63314" y="4948870"/>
            <a:ext cx="13830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585858"/>
                </a:solidFill>
                <a:latin typeface="Calibri"/>
                <a:cs typeface="Calibri"/>
              </a:rPr>
              <a:t>Caŵpbell</a:t>
            </a:r>
            <a:r>
              <a:rPr sz="1400" b="1" i="1" spc="-2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i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b="1" i="1" dirty="0">
                <a:solidFill>
                  <a:srgbClr val="585858"/>
                </a:solidFill>
                <a:latin typeface="Calibri"/>
                <a:cs typeface="Calibri"/>
              </a:rPr>
              <a:t>Ŷ</a:t>
            </a:r>
            <a:r>
              <a:rPr sz="1400" b="1" i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i="1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i="1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b="1" i="1" spc="-15" dirty="0">
                <a:solidFill>
                  <a:srgbClr val="585858"/>
                </a:solidFill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8820" y="4000930"/>
            <a:ext cx="11544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</a:pPr>
            <a:r>
              <a:rPr sz="1400" b="1" i="1" spc="-1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400" b="1" i="1" spc="-2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i="1" spc="5" dirty="0">
                <a:solidFill>
                  <a:srgbClr val="585858"/>
                </a:solidFill>
                <a:latin typeface="Calibri"/>
                <a:cs typeface="Calibri"/>
              </a:rPr>
              <a:t>adiuŵ</a:t>
            </a:r>
            <a:r>
              <a:rPr sz="1400" b="1" i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585858"/>
                </a:solidFill>
                <a:latin typeface="Calibri"/>
                <a:cs typeface="Calibri"/>
              </a:rPr>
              <a:t>Neighborhoods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6322" y="3503343"/>
            <a:ext cx="15163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5" dirty="0">
                <a:solidFill>
                  <a:srgbClr val="585858"/>
                </a:solidFill>
                <a:latin typeface="Calibri"/>
                <a:cs typeface="Calibri"/>
              </a:rPr>
              <a:t>Hollowel</a:t>
            </a:r>
            <a:r>
              <a:rPr sz="1400" b="1" i="1" spc="-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i="1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1400" b="1" i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i="1" spc="-1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400" b="1" i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i="1" spc="-15" dirty="0">
                <a:solidFill>
                  <a:srgbClr val="585858"/>
                </a:solidFill>
                <a:latin typeface="Calibri"/>
                <a:cs typeface="Calibri"/>
              </a:rPr>
              <a:t> K</a:t>
            </a:r>
            <a:r>
              <a:rPr sz="1400" b="1" i="1" spc="-5" dirty="0">
                <a:solidFill>
                  <a:srgbClr val="585858"/>
                </a:solidFill>
                <a:latin typeface="Calibri"/>
                <a:cs typeface="Calibri"/>
              </a:rPr>
              <a:t>iŶg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4418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898989"/>
                </a:solidFill>
                <a:latin typeface="Calibri"/>
                <a:cs typeface="Calibri"/>
              </a:rPr>
              <a:t>Ϯϲ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8306" y="1791615"/>
            <a:ext cx="26485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Accomplishments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6104" y="2153220"/>
            <a:ext cx="3493135" cy="1481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Campbellto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5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Rd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 Ped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 Improvements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($200k)</a:t>
            </a:r>
            <a:endParaRPr sz="1400">
              <a:latin typeface="Arial"/>
              <a:cs typeface="Arial"/>
            </a:endParaRPr>
          </a:p>
          <a:p>
            <a:pPr marL="355600" marR="140970" indent="-342900">
              <a:lnSpc>
                <a:spcPct val="100000"/>
              </a:lnSpc>
              <a:spcBef>
                <a:spcPts val="355"/>
              </a:spcBef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Opportunit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5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Z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 Designatio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5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(Fort McPherson)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Securit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 camera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15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($500k)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Le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5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5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Multi-Us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5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rai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 ($350k)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6104" y="5735976"/>
            <a:ext cx="335851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LCI Planning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Grant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($50k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match)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MILRA/Ft. Mac Rd.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Extension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($510k)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272" y="6207997"/>
            <a:ext cx="815848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Ft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6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McPherso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infrastructur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improvements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4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reenbria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600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Pkw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LC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improvements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385"/>
              </a:spcBef>
            </a:pPr>
            <a:r>
              <a:rPr sz="1200" spc="170" dirty="0">
                <a:solidFill>
                  <a:srgbClr val="898989"/>
                </a:solidFill>
                <a:latin typeface="Calibri"/>
                <a:cs typeface="Calibri"/>
              </a:rPr>
              <a:t>Ϯϳ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442" y="5802786"/>
            <a:ext cx="4511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Concept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24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nde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 Consideration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3608" y="1863851"/>
            <a:ext cx="4888992" cy="370255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1774" y="1630659"/>
            <a:ext cx="1821814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Campbellto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 Road </a:t>
            </a:r>
            <a:r>
              <a:rPr sz="1600" b="1" spc="-125" dirty="0">
                <a:solidFill>
                  <a:srgbClr val="1F497C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4134" y="3732276"/>
            <a:ext cx="3238500" cy="178765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170" y="1537107"/>
            <a:ext cx="26485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Accomplishments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170" y="1894902"/>
            <a:ext cx="3611879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Opportunit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5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Z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 Designatio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5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(Atlanta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Industrial</a:t>
            </a:r>
            <a:r>
              <a:rPr sz="15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Park)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ML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K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 D</a:t>
            </a:r>
            <a:r>
              <a:rPr sz="1500" spc="-9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 Streetscap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5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undin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g</a:t>
            </a:r>
            <a:r>
              <a:rPr sz="15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($1.4M)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683" y="1806701"/>
            <a:ext cx="5222748" cy="3806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1" y="1492758"/>
            <a:ext cx="2757805" cy="338455"/>
          </a:xfrm>
          <a:custGeom>
            <a:avLst/>
            <a:gdLst/>
            <a:ahLst/>
            <a:cxnLst/>
            <a:rect l="l" t="t" r="r" b="b"/>
            <a:pathLst>
              <a:path w="2757805" h="338455">
                <a:moveTo>
                  <a:pt x="0" y="338327"/>
                </a:moveTo>
                <a:lnTo>
                  <a:pt x="2757677" y="338327"/>
                </a:lnTo>
                <a:lnTo>
                  <a:pt x="2757677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9186" y="4891088"/>
            <a:ext cx="8999220" cy="225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9580" marR="508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"/>
              <a:tabLst>
                <a:tab pos="5529580" algn="l"/>
              </a:tabLst>
            </a:pP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The Remington</a:t>
            </a:r>
            <a:r>
              <a:rPr sz="15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Senior</a:t>
            </a:r>
            <a:r>
              <a:rPr sz="15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Housing</a:t>
            </a:r>
            <a:r>
              <a:rPr sz="15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7375E"/>
                </a:solidFill>
                <a:latin typeface="Arial"/>
                <a:cs typeface="Arial"/>
              </a:rPr>
              <a:t>(Pay-As- </a:t>
            </a:r>
            <a:r>
              <a:rPr sz="1500" spc="-14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500" spc="-5" dirty="0">
                <a:solidFill>
                  <a:srgbClr val="17375E"/>
                </a:solidFill>
                <a:latin typeface="Arial"/>
                <a:cs typeface="Arial"/>
              </a:rPr>
              <a:t>ou-Go)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17375E"/>
                </a:solidFill>
                <a:latin typeface="Arial"/>
                <a:cs typeface="Arial"/>
              </a:rPr>
              <a:t>Concept</a:t>
            </a:r>
            <a:r>
              <a:rPr sz="2200" b="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22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375E"/>
                </a:solidFill>
                <a:latin typeface="Arial"/>
                <a:cs typeface="Arial"/>
              </a:rPr>
              <a:t>Unde</a:t>
            </a:r>
            <a:r>
              <a:rPr sz="2200" b="1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2200" b="1" spc="-5" dirty="0">
                <a:solidFill>
                  <a:srgbClr val="17375E"/>
                </a:solidFill>
                <a:latin typeface="Arial"/>
                <a:cs typeface="Arial"/>
              </a:rPr>
              <a:t> Consideration</a:t>
            </a:r>
            <a:endParaRPr sz="2200">
              <a:latin typeface="Arial"/>
              <a:cs typeface="Arial"/>
            </a:endParaRPr>
          </a:p>
          <a:p>
            <a:pPr marL="487680" marR="5129530" indent="-342900">
              <a:lnSpc>
                <a:spcPct val="100000"/>
              </a:lnSpc>
              <a:spcBef>
                <a:spcPts val="80"/>
              </a:spcBef>
              <a:buClr>
                <a:srgbClr val="17375E"/>
              </a:buClr>
              <a:buFont typeface="Arial"/>
              <a:buChar char="•"/>
              <a:tabLst>
                <a:tab pos="488315" algn="l"/>
              </a:tabLst>
            </a:pPr>
            <a:r>
              <a:rPr sz="1800" spc="-100" dirty="0">
                <a:solidFill>
                  <a:srgbClr val="17375E"/>
                </a:solidFill>
                <a:latin typeface="Calibri"/>
                <a:cs typeface="Calibri"/>
              </a:rPr>
              <a:t>St</a:t>
            </a:r>
            <a:r>
              <a:rPr sz="1800" spc="-170" dirty="0">
                <a:solidFill>
                  <a:srgbClr val="17375E"/>
                </a:solidFill>
                <a:latin typeface="Calibri"/>
                <a:cs typeface="Calibri"/>
              </a:rPr>
              <a:t>ƌ</a:t>
            </a: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130" dirty="0">
                <a:solidFill>
                  <a:srgbClr val="17375E"/>
                </a:solidFill>
                <a:latin typeface="Calibri"/>
                <a:cs typeface="Calibri"/>
              </a:rPr>
              <a:t>giĐ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17375E"/>
                </a:solidFill>
                <a:latin typeface="Calibri"/>
                <a:cs typeface="Calibri"/>
              </a:rPr>
              <a:t>AĐƋuisitioŶ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1800" spc="-165" dirty="0">
                <a:solidFill>
                  <a:srgbClr val="17375E"/>
                </a:solidFill>
                <a:latin typeface="Calibri"/>
                <a:cs typeface="Calibri"/>
              </a:rPr>
              <a:t>oƌ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Coŵŵe</a:t>
            </a:r>
            <a:r>
              <a:rPr sz="1800" spc="-35" dirty="0">
                <a:solidFill>
                  <a:srgbClr val="17375E"/>
                </a:solidFill>
                <a:latin typeface="Calibri"/>
                <a:cs typeface="Calibri"/>
              </a:rPr>
              <a:t>ƌ</a:t>
            </a:r>
            <a:r>
              <a:rPr sz="1800" spc="-95" dirty="0">
                <a:solidFill>
                  <a:srgbClr val="17375E"/>
                </a:solidFill>
                <a:latin typeface="Calibri"/>
                <a:cs typeface="Calibri"/>
              </a:rPr>
              <a:t>Đial</a:t>
            </a:r>
            <a:r>
              <a:rPr sz="1800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350" dirty="0">
                <a:solidFill>
                  <a:srgbClr val="17375E"/>
                </a:solidFill>
                <a:latin typeface="Calibri"/>
                <a:cs typeface="Calibri"/>
              </a:rPr>
              <a:t>ǀ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35" dirty="0">
                <a:solidFill>
                  <a:srgbClr val="17375E"/>
                </a:solidFill>
                <a:latin typeface="Calibri"/>
                <a:cs typeface="Calibri"/>
              </a:rPr>
              <a:t>lopŵe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Ŷ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487680" indent="-342900">
              <a:lnSpc>
                <a:spcPct val="100000"/>
              </a:lnSpc>
              <a:spcBef>
                <a:spcPts val="395"/>
              </a:spcBef>
              <a:buClr>
                <a:srgbClr val="17375E"/>
              </a:buClr>
              <a:buFont typeface="Arial"/>
              <a:buChar char="•"/>
              <a:tabLst>
                <a:tab pos="488315" algn="l"/>
              </a:tabLst>
            </a:pP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40" dirty="0">
                <a:solidFill>
                  <a:srgbClr val="17375E"/>
                </a:solidFill>
                <a:latin typeface="Calibri"/>
                <a:cs typeface="Calibri"/>
              </a:rPr>
              <a:t>Ŷ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ial MA</a:t>
            </a: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spc="-14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1800" spc="-5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OD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95" dirty="0">
                <a:solidFill>
                  <a:srgbClr val="17375E"/>
                </a:solidFill>
                <a:latin typeface="Calibri"/>
                <a:cs typeface="Calibri"/>
              </a:rPr>
              <a:t>ƌ</a:t>
            </a:r>
            <a:r>
              <a:rPr sz="1800" spc="-65" dirty="0">
                <a:solidFill>
                  <a:srgbClr val="17375E"/>
                </a:solidFill>
                <a:latin typeface="Calibri"/>
                <a:cs typeface="Calibri"/>
              </a:rPr>
              <a:t>ojeĐts</a:t>
            </a:r>
            <a:endParaRPr sz="1800">
              <a:latin typeface="Calibri"/>
              <a:cs typeface="Calibri"/>
            </a:endParaRPr>
          </a:p>
          <a:p>
            <a:pPr marL="601980">
              <a:lnSpc>
                <a:spcPct val="100000"/>
              </a:lnSpc>
              <a:spcBef>
                <a:spcPts val="430"/>
              </a:spcBef>
              <a:tabLst>
                <a:tab pos="887730" algn="l"/>
              </a:tabLst>
            </a:pP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–	</a:t>
            </a:r>
            <a:r>
              <a:rPr sz="1800" dirty="0">
                <a:solidFill>
                  <a:srgbClr val="376092"/>
                </a:solidFill>
                <a:latin typeface="Calibri"/>
                <a:cs typeface="Calibri"/>
              </a:rPr>
              <a:t>HE </a:t>
            </a:r>
            <a:r>
              <a:rPr sz="1800" spc="15" dirty="0">
                <a:solidFill>
                  <a:srgbClr val="376092"/>
                </a:solidFill>
                <a:latin typeface="Calibri"/>
                <a:cs typeface="Calibri"/>
              </a:rPr>
              <a:t>Holŵes,</a:t>
            </a:r>
            <a:r>
              <a:rPr sz="1800" spc="10" dirty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376092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37609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76092"/>
                </a:solidFill>
                <a:latin typeface="Calibri"/>
                <a:cs typeface="Calibri"/>
              </a:rPr>
              <a:t>tla</a:t>
            </a:r>
            <a:r>
              <a:rPr sz="1800" spc="-65" dirty="0">
                <a:solidFill>
                  <a:srgbClr val="376092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376092"/>
                </a:solidFill>
                <a:latin typeface="Calibri"/>
                <a:cs typeface="Calibri"/>
              </a:rPr>
              <a:t>e </a:t>
            </a:r>
            <a:r>
              <a:rPr sz="1800" spc="100" dirty="0">
                <a:solidFill>
                  <a:srgbClr val="376092"/>
                </a:solidFill>
                <a:latin typeface="Calibri"/>
                <a:cs typeface="Calibri"/>
              </a:rPr>
              <a:t>;IŶŶo</a:t>
            </a:r>
            <a:r>
              <a:rPr sz="1800" spc="35" dirty="0">
                <a:solidFill>
                  <a:srgbClr val="376092"/>
                </a:solidFill>
                <a:latin typeface="Calibri"/>
                <a:cs typeface="Calibri"/>
              </a:rPr>
              <a:t>ǀ</a:t>
            </a:r>
            <a:r>
              <a:rPr sz="1800" spc="-20" dirty="0">
                <a:solidFill>
                  <a:srgbClr val="376092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376092"/>
                </a:solidFill>
                <a:latin typeface="Calibri"/>
                <a:cs typeface="Calibri"/>
              </a:rPr>
              <a:t>tioŶ</a:t>
            </a:r>
            <a:r>
              <a:rPr sz="1800" dirty="0">
                <a:solidFill>
                  <a:srgbClr val="376092"/>
                </a:solidFill>
                <a:latin typeface="Calibri"/>
                <a:cs typeface="Calibri"/>
              </a:rPr>
              <a:t> Villa</a:t>
            </a:r>
            <a:r>
              <a:rPr sz="1800" spc="-20" dirty="0">
                <a:solidFill>
                  <a:srgbClr val="376092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sz="1800" spc="-1260" dirty="0">
                <a:solidFill>
                  <a:srgbClr val="376092"/>
                </a:solidFill>
                <a:latin typeface="Calibri"/>
                <a:cs typeface="Calibri"/>
              </a:rPr>
              <a:t>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514" y="1557507"/>
            <a:ext cx="23526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Hollowell/M.L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.</a:t>
            </a:r>
            <a:r>
              <a:rPr sz="1600" b="1" spc="30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Kin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1F497C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2388" y="2757678"/>
            <a:ext cx="2686811" cy="1999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5435" y="5390388"/>
            <a:ext cx="2764536" cy="1775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4939" y="2010897"/>
            <a:ext cx="2207895" cy="154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785" indent="-342900">
              <a:lnSpc>
                <a:spcPct val="100000"/>
              </a:lnSpc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Screen Gems (Pay-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As-</a:t>
            </a:r>
            <a:r>
              <a:rPr sz="1600" spc="-155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ou-Go)</a:t>
            </a:r>
            <a:endParaRPr sz="1600">
              <a:latin typeface="Arial"/>
              <a:cs typeface="Arial"/>
            </a:endParaRPr>
          </a:p>
          <a:p>
            <a:pPr marL="355600" marR="13970" indent="-342900">
              <a:lnSpc>
                <a:spcPct val="100000"/>
              </a:lnSpc>
              <a:spcBef>
                <a:spcPts val="384"/>
              </a:spcBef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Clevelan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6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e. Streetscap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($200k)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4"/>
              </a:spcBef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Lakewoo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Multi-Use </a:t>
            </a:r>
            <a:r>
              <a:rPr sz="1600" spc="-65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ai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($250k)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5180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898989"/>
                </a:solidFill>
                <a:latin typeface="Calibri"/>
                <a:cs typeface="Calibri"/>
              </a:rPr>
              <a:t>Ϯϵ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301" y="2048255"/>
            <a:ext cx="4074414" cy="4918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4588" y="3630929"/>
            <a:ext cx="2176271" cy="1556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4150">
              <a:lnSpc>
                <a:spcPct val="100000"/>
              </a:lnSpc>
            </a:pPr>
            <a:r>
              <a:rPr spc="-5" dirty="0"/>
              <a:t>Accomplishments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92653" y="5682978"/>
            <a:ext cx="3377565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Metropolita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600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Pkwy/Clevelan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6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ve Redevelopment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4"/>
              </a:spcBef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LC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Improvements</a:t>
            </a:r>
            <a:endParaRPr sz="1600">
              <a:latin typeface="Arial"/>
              <a:cs typeface="Arial"/>
            </a:endParaRPr>
          </a:p>
          <a:p>
            <a:pPr marL="355600" marR="396875" indent="-342900">
              <a:lnSpc>
                <a:spcPct val="120000"/>
              </a:lnSpc>
              <a:buClr>
                <a:srgbClr val="17375E"/>
              </a:buClr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rossroad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 Shoppin</a:t>
            </a:r>
            <a:r>
              <a:rPr sz="1600" dirty="0">
                <a:solidFill>
                  <a:srgbClr val="17375E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Arial"/>
                <a:cs typeface="Arial"/>
              </a:rPr>
              <a:t>Center Redevelopment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7695" y="5289960"/>
            <a:ext cx="4511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Concept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24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nde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 Consideration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514" y="1557507"/>
            <a:ext cx="258762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Metropolita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n</a:t>
            </a:r>
            <a:r>
              <a:rPr sz="1600" b="1" spc="1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Parkwa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1F497C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10628" y="2023872"/>
            <a:ext cx="2120646" cy="31889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18581" y="7056373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30" dirty="0">
                <a:solidFill>
                  <a:srgbClr val="898989"/>
                </a:solidFill>
                <a:latin typeface="Calibri"/>
                <a:cs typeface="Calibri"/>
              </a:rPr>
              <a:t>ϯ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1399032"/>
            <a:ext cx="4405630" cy="676910"/>
          </a:xfrm>
          <a:custGeom>
            <a:avLst/>
            <a:gdLst/>
            <a:ahLst/>
            <a:cxnLst/>
            <a:rect l="l" t="t" r="r" b="b"/>
            <a:pathLst>
              <a:path w="4405630" h="676910">
                <a:moveTo>
                  <a:pt x="0" y="676655"/>
                </a:moveTo>
                <a:lnTo>
                  <a:pt x="4405121" y="676655"/>
                </a:lnTo>
                <a:lnTo>
                  <a:pt x="4405121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9142" y="1620951"/>
            <a:ext cx="40024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F497C"/>
                </a:solidFill>
                <a:latin typeface="Arial"/>
                <a:cs typeface="Arial"/>
              </a:rPr>
              <a:t>Growt</a:t>
            </a:r>
            <a:r>
              <a:rPr sz="1800" b="1" dirty="0">
                <a:solidFill>
                  <a:srgbClr val="1F497C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1F497C"/>
                </a:solidFill>
                <a:latin typeface="Arial"/>
                <a:cs typeface="Arial"/>
              </a:rPr>
              <a:t> i</a:t>
            </a:r>
            <a:r>
              <a:rPr sz="1800" b="1" dirty="0">
                <a:solidFill>
                  <a:srgbClr val="1F497C"/>
                </a:solidFill>
                <a:latin typeface="Arial"/>
                <a:cs typeface="Arial"/>
              </a:rPr>
              <a:t>n</a:t>
            </a:r>
            <a:r>
              <a:rPr sz="1800" b="1" spc="-6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97C"/>
                </a:solidFill>
                <a:latin typeface="Arial"/>
                <a:cs typeface="Arial"/>
              </a:rPr>
              <a:t>Assesse</a:t>
            </a:r>
            <a:r>
              <a:rPr sz="1800" b="1" dirty="0">
                <a:solidFill>
                  <a:srgbClr val="1F497C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1F497C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1F497C"/>
                </a:solidFill>
                <a:latin typeface="Arial"/>
                <a:cs typeface="Arial"/>
              </a:rPr>
              <a:t>alu</a:t>
            </a:r>
            <a:r>
              <a:rPr sz="1800" b="1" dirty="0">
                <a:solidFill>
                  <a:srgbClr val="1F497C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1F497C"/>
                </a:solidFill>
                <a:latin typeface="Arial"/>
                <a:cs typeface="Arial"/>
              </a:rPr>
              <a:t> (</a:t>
            </a:r>
            <a:r>
              <a:rPr sz="1800" b="1" dirty="0">
                <a:solidFill>
                  <a:srgbClr val="1F497C"/>
                </a:solidFill>
                <a:latin typeface="Arial"/>
                <a:cs typeface="Arial"/>
              </a:rPr>
              <a:t>$</a:t>
            </a:r>
            <a:r>
              <a:rPr sz="1800" b="1" spc="-5" dirty="0">
                <a:solidFill>
                  <a:srgbClr val="1F497C"/>
                </a:solidFill>
                <a:latin typeface="Arial"/>
                <a:cs typeface="Arial"/>
              </a:rPr>
              <a:t> Million)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3965" y="5956172"/>
            <a:ext cx="3561715" cy="0"/>
          </a:xfrm>
          <a:custGeom>
            <a:avLst/>
            <a:gdLst/>
            <a:ahLst/>
            <a:cxnLst/>
            <a:rect l="l" t="t" r="r" b="b"/>
            <a:pathLst>
              <a:path w="3561715">
                <a:moveTo>
                  <a:pt x="0" y="0"/>
                </a:moveTo>
                <a:lnTo>
                  <a:pt x="356158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4697" y="595617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53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7079" y="5956172"/>
            <a:ext cx="2089785" cy="0"/>
          </a:xfrm>
          <a:custGeom>
            <a:avLst/>
            <a:gdLst/>
            <a:ahLst/>
            <a:cxnLst/>
            <a:rect l="l" t="t" r="r" b="b"/>
            <a:pathLst>
              <a:path w="2089785">
                <a:moveTo>
                  <a:pt x="0" y="0"/>
                </a:moveTo>
                <a:lnTo>
                  <a:pt x="2089403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7811" y="595617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53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8117" y="5956172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241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9155" y="5956172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0650" y="595617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6695" y="5956172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3965" y="5397627"/>
            <a:ext cx="3561715" cy="0"/>
          </a:xfrm>
          <a:custGeom>
            <a:avLst/>
            <a:gdLst/>
            <a:ahLst/>
            <a:cxnLst/>
            <a:rect l="l" t="t" r="r" b="b"/>
            <a:pathLst>
              <a:path w="3561715">
                <a:moveTo>
                  <a:pt x="0" y="0"/>
                </a:moveTo>
                <a:lnTo>
                  <a:pt x="356158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4697" y="539762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53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7079" y="5397627"/>
            <a:ext cx="2089785" cy="0"/>
          </a:xfrm>
          <a:custGeom>
            <a:avLst/>
            <a:gdLst/>
            <a:ahLst/>
            <a:cxnLst/>
            <a:rect l="l" t="t" r="r" b="b"/>
            <a:pathLst>
              <a:path w="2089785">
                <a:moveTo>
                  <a:pt x="0" y="0"/>
                </a:moveTo>
                <a:lnTo>
                  <a:pt x="2089403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8117" y="5397627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9155" y="5397627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6695" y="5397627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245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23965" y="4838319"/>
            <a:ext cx="3561715" cy="0"/>
          </a:xfrm>
          <a:custGeom>
            <a:avLst/>
            <a:gdLst/>
            <a:ahLst/>
            <a:cxnLst/>
            <a:rect l="l" t="t" r="r" b="b"/>
            <a:pathLst>
              <a:path w="3561715">
                <a:moveTo>
                  <a:pt x="0" y="0"/>
                </a:moveTo>
                <a:lnTo>
                  <a:pt x="356158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07079" y="4838319"/>
            <a:ext cx="2329180" cy="0"/>
          </a:xfrm>
          <a:custGeom>
            <a:avLst/>
            <a:gdLst/>
            <a:ahLst/>
            <a:cxnLst/>
            <a:rect l="l" t="t" r="r" b="b"/>
            <a:pathLst>
              <a:path w="2329179">
                <a:moveTo>
                  <a:pt x="0" y="0"/>
                </a:moveTo>
                <a:lnTo>
                  <a:pt x="2328671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9155" y="4838319"/>
            <a:ext cx="1489710" cy="0"/>
          </a:xfrm>
          <a:custGeom>
            <a:avLst/>
            <a:gdLst/>
            <a:ahLst/>
            <a:cxnLst/>
            <a:rect l="l" t="t" r="r" b="b"/>
            <a:pathLst>
              <a:path w="1489710">
                <a:moveTo>
                  <a:pt x="0" y="0"/>
                </a:moveTo>
                <a:lnTo>
                  <a:pt x="1489709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6695" y="4838319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245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3965" y="4279773"/>
            <a:ext cx="3561715" cy="0"/>
          </a:xfrm>
          <a:custGeom>
            <a:avLst/>
            <a:gdLst/>
            <a:ahLst/>
            <a:cxnLst/>
            <a:rect l="l" t="t" r="r" b="b"/>
            <a:pathLst>
              <a:path w="3561715">
                <a:moveTo>
                  <a:pt x="0" y="0"/>
                </a:moveTo>
                <a:lnTo>
                  <a:pt x="356158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6695" y="4279773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10">
                <a:moveTo>
                  <a:pt x="0" y="0"/>
                </a:moveTo>
                <a:lnTo>
                  <a:pt x="4639055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3965" y="3721227"/>
            <a:ext cx="3561715" cy="0"/>
          </a:xfrm>
          <a:custGeom>
            <a:avLst/>
            <a:gdLst/>
            <a:ahLst/>
            <a:cxnLst/>
            <a:rect l="l" t="t" r="r" b="b"/>
            <a:pathLst>
              <a:path w="3561715">
                <a:moveTo>
                  <a:pt x="0" y="0"/>
                </a:moveTo>
                <a:lnTo>
                  <a:pt x="356158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6695" y="3721227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10">
                <a:moveTo>
                  <a:pt x="0" y="0"/>
                </a:moveTo>
                <a:lnTo>
                  <a:pt x="4639055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23965" y="3162681"/>
            <a:ext cx="3561715" cy="0"/>
          </a:xfrm>
          <a:custGeom>
            <a:avLst/>
            <a:gdLst/>
            <a:ahLst/>
            <a:cxnLst/>
            <a:rect l="l" t="t" r="r" b="b"/>
            <a:pathLst>
              <a:path w="3561715">
                <a:moveTo>
                  <a:pt x="0" y="0"/>
                </a:moveTo>
                <a:lnTo>
                  <a:pt x="356158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6695" y="3162681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10">
                <a:moveTo>
                  <a:pt x="0" y="0"/>
                </a:moveTo>
                <a:lnTo>
                  <a:pt x="4639055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6695" y="2604135"/>
            <a:ext cx="8388985" cy="0"/>
          </a:xfrm>
          <a:custGeom>
            <a:avLst/>
            <a:gdLst/>
            <a:ahLst/>
            <a:cxnLst/>
            <a:rect l="l" t="t" r="r" b="b"/>
            <a:pathLst>
              <a:path w="8388985">
                <a:moveTo>
                  <a:pt x="0" y="0"/>
                </a:moveTo>
                <a:lnTo>
                  <a:pt x="838885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6695" y="2045208"/>
            <a:ext cx="8388985" cy="0"/>
          </a:xfrm>
          <a:custGeom>
            <a:avLst/>
            <a:gdLst/>
            <a:ahLst/>
            <a:cxnLst/>
            <a:rect l="l" t="t" r="r" b="b"/>
            <a:pathLst>
              <a:path w="8388985">
                <a:moveTo>
                  <a:pt x="0" y="0"/>
                </a:moveTo>
                <a:lnTo>
                  <a:pt x="8388857" y="0"/>
                </a:lnTo>
              </a:path>
            </a:pathLst>
          </a:custGeom>
          <a:ln w="1041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2436" y="5758434"/>
            <a:ext cx="188595" cy="756285"/>
          </a:xfrm>
          <a:custGeom>
            <a:avLst/>
            <a:gdLst/>
            <a:ahLst/>
            <a:cxnLst/>
            <a:rect l="l" t="t" r="r" b="b"/>
            <a:pathLst>
              <a:path w="188594" h="756284">
                <a:moveTo>
                  <a:pt x="188213" y="0"/>
                </a:moveTo>
                <a:lnTo>
                  <a:pt x="0" y="0"/>
                </a:lnTo>
                <a:lnTo>
                  <a:pt x="0" y="755903"/>
                </a:lnTo>
                <a:lnTo>
                  <a:pt x="188213" y="755903"/>
                </a:lnTo>
                <a:lnTo>
                  <a:pt x="18821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41397" y="6504431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21081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80359" y="5676900"/>
            <a:ext cx="187960" cy="837565"/>
          </a:xfrm>
          <a:custGeom>
            <a:avLst/>
            <a:gdLst/>
            <a:ahLst/>
            <a:cxnLst/>
            <a:rect l="l" t="t" r="r" b="b"/>
            <a:pathLst>
              <a:path w="187960" h="837565">
                <a:moveTo>
                  <a:pt x="187451" y="0"/>
                </a:moveTo>
                <a:lnTo>
                  <a:pt x="0" y="0"/>
                </a:lnTo>
                <a:lnTo>
                  <a:pt x="0" y="837437"/>
                </a:lnTo>
                <a:lnTo>
                  <a:pt x="187451" y="837437"/>
                </a:lnTo>
                <a:lnTo>
                  <a:pt x="187451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18559" y="6329934"/>
            <a:ext cx="188595" cy="184785"/>
          </a:xfrm>
          <a:custGeom>
            <a:avLst/>
            <a:gdLst/>
            <a:ahLst/>
            <a:cxnLst/>
            <a:rect l="l" t="t" r="r" b="b"/>
            <a:pathLst>
              <a:path w="188595" h="184784">
                <a:moveTo>
                  <a:pt x="188213" y="0"/>
                </a:moveTo>
                <a:lnTo>
                  <a:pt x="0" y="0"/>
                </a:lnTo>
                <a:lnTo>
                  <a:pt x="0" y="184403"/>
                </a:lnTo>
                <a:lnTo>
                  <a:pt x="188213" y="184403"/>
                </a:lnTo>
                <a:lnTo>
                  <a:pt x="18821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57521" y="651319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0" y="0"/>
                </a:moveTo>
                <a:lnTo>
                  <a:pt x="188213" y="0"/>
                </a:lnTo>
              </a:path>
            </a:pathLst>
          </a:custGeom>
          <a:ln w="355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96483" y="4997958"/>
            <a:ext cx="188595" cy="1516380"/>
          </a:xfrm>
          <a:custGeom>
            <a:avLst/>
            <a:gdLst/>
            <a:ahLst/>
            <a:cxnLst/>
            <a:rect l="l" t="t" r="r" b="b"/>
            <a:pathLst>
              <a:path w="188595" h="1516379">
                <a:moveTo>
                  <a:pt x="188213" y="0"/>
                </a:moveTo>
                <a:lnTo>
                  <a:pt x="0" y="0"/>
                </a:lnTo>
                <a:lnTo>
                  <a:pt x="0" y="1516379"/>
                </a:lnTo>
                <a:lnTo>
                  <a:pt x="188213" y="1516379"/>
                </a:lnTo>
                <a:lnTo>
                  <a:pt x="18821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35445" y="6191250"/>
            <a:ext cx="188595" cy="323215"/>
          </a:xfrm>
          <a:custGeom>
            <a:avLst/>
            <a:gdLst/>
            <a:ahLst/>
            <a:cxnLst/>
            <a:rect l="l" t="t" r="r" b="b"/>
            <a:pathLst>
              <a:path w="188595" h="323215">
                <a:moveTo>
                  <a:pt x="188213" y="0"/>
                </a:moveTo>
                <a:lnTo>
                  <a:pt x="0" y="0"/>
                </a:lnTo>
                <a:lnTo>
                  <a:pt x="0" y="323087"/>
                </a:lnTo>
                <a:lnTo>
                  <a:pt x="188213" y="323087"/>
                </a:lnTo>
                <a:lnTo>
                  <a:pt x="18821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4407" y="6409944"/>
            <a:ext cx="188595" cy="104775"/>
          </a:xfrm>
          <a:custGeom>
            <a:avLst/>
            <a:gdLst/>
            <a:ahLst/>
            <a:cxnLst/>
            <a:rect l="l" t="t" r="r" b="b"/>
            <a:pathLst>
              <a:path w="188595" h="104775">
                <a:moveTo>
                  <a:pt x="188213" y="0"/>
                </a:moveTo>
                <a:lnTo>
                  <a:pt x="0" y="0"/>
                </a:lnTo>
                <a:lnTo>
                  <a:pt x="0" y="104393"/>
                </a:lnTo>
                <a:lnTo>
                  <a:pt x="188213" y="104393"/>
                </a:lnTo>
                <a:lnTo>
                  <a:pt x="18821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13369" y="6396228"/>
            <a:ext cx="188595" cy="118110"/>
          </a:xfrm>
          <a:custGeom>
            <a:avLst/>
            <a:gdLst/>
            <a:ahLst/>
            <a:cxnLst/>
            <a:rect l="l" t="t" r="r" b="b"/>
            <a:pathLst>
              <a:path w="188595" h="118109">
                <a:moveTo>
                  <a:pt x="188213" y="0"/>
                </a:moveTo>
                <a:lnTo>
                  <a:pt x="0" y="0"/>
                </a:lnTo>
                <a:lnTo>
                  <a:pt x="0" y="118109"/>
                </a:lnTo>
                <a:lnTo>
                  <a:pt x="188213" y="118109"/>
                </a:lnTo>
                <a:lnTo>
                  <a:pt x="18821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52331" y="6439661"/>
            <a:ext cx="188595" cy="74930"/>
          </a:xfrm>
          <a:custGeom>
            <a:avLst/>
            <a:gdLst/>
            <a:ahLst/>
            <a:cxnLst/>
            <a:rect l="l" t="t" r="r" b="b"/>
            <a:pathLst>
              <a:path w="188595" h="74929">
                <a:moveTo>
                  <a:pt x="188213" y="0"/>
                </a:moveTo>
                <a:lnTo>
                  <a:pt x="0" y="0"/>
                </a:lnTo>
                <a:lnTo>
                  <a:pt x="0" y="74675"/>
                </a:lnTo>
                <a:lnTo>
                  <a:pt x="188213" y="74675"/>
                </a:lnTo>
                <a:lnTo>
                  <a:pt x="18821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941" y="4555998"/>
            <a:ext cx="188595" cy="1958339"/>
          </a:xfrm>
          <a:custGeom>
            <a:avLst/>
            <a:gdLst/>
            <a:ahLst/>
            <a:cxnLst/>
            <a:rect l="l" t="t" r="r" b="b"/>
            <a:pathLst>
              <a:path w="188594" h="1958340">
                <a:moveTo>
                  <a:pt x="188213" y="0"/>
                </a:moveTo>
                <a:lnTo>
                  <a:pt x="0" y="0"/>
                </a:lnTo>
                <a:lnTo>
                  <a:pt x="0" y="1958339"/>
                </a:lnTo>
                <a:lnTo>
                  <a:pt x="188213" y="1958339"/>
                </a:lnTo>
                <a:lnTo>
                  <a:pt x="1882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79903" y="5011673"/>
            <a:ext cx="188595" cy="1503045"/>
          </a:xfrm>
          <a:custGeom>
            <a:avLst/>
            <a:gdLst/>
            <a:ahLst/>
            <a:cxnLst/>
            <a:rect l="l" t="t" r="r" b="b"/>
            <a:pathLst>
              <a:path w="188594" h="1503045">
                <a:moveTo>
                  <a:pt x="188213" y="0"/>
                </a:moveTo>
                <a:lnTo>
                  <a:pt x="0" y="0"/>
                </a:lnTo>
                <a:lnTo>
                  <a:pt x="0" y="1502663"/>
                </a:lnTo>
                <a:lnTo>
                  <a:pt x="188213" y="1502663"/>
                </a:lnTo>
                <a:lnTo>
                  <a:pt x="1882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18866" y="4579620"/>
            <a:ext cx="188595" cy="1934845"/>
          </a:xfrm>
          <a:custGeom>
            <a:avLst/>
            <a:gdLst/>
            <a:ahLst/>
            <a:cxnLst/>
            <a:rect l="l" t="t" r="r" b="b"/>
            <a:pathLst>
              <a:path w="188595" h="1934845">
                <a:moveTo>
                  <a:pt x="188213" y="0"/>
                </a:moveTo>
                <a:lnTo>
                  <a:pt x="0" y="0"/>
                </a:lnTo>
                <a:lnTo>
                  <a:pt x="0" y="1934717"/>
                </a:lnTo>
                <a:lnTo>
                  <a:pt x="188213" y="1934717"/>
                </a:lnTo>
                <a:lnTo>
                  <a:pt x="1882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57827" y="6088379"/>
            <a:ext cx="188595" cy="426084"/>
          </a:xfrm>
          <a:custGeom>
            <a:avLst/>
            <a:gdLst/>
            <a:ahLst/>
            <a:cxnLst/>
            <a:rect l="l" t="t" r="r" b="b"/>
            <a:pathLst>
              <a:path w="188595" h="426084">
                <a:moveTo>
                  <a:pt x="188213" y="0"/>
                </a:moveTo>
                <a:lnTo>
                  <a:pt x="0" y="0"/>
                </a:lnTo>
                <a:lnTo>
                  <a:pt x="0" y="425957"/>
                </a:lnTo>
                <a:lnTo>
                  <a:pt x="188213" y="425957"/>
                </a:lnTo>
                <a:lnTo>
                  <a:pt x="1882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96789" y="6195059"/>
            <a:ext cx="188595" cy="319405"/>
          </a:xfrm>
          <a:custGeom>
            <a:avLst/>
            <a:gdLst/>
            <a:ahLst/>
            <a:cxnLst/>
            <a:rect l="l" t="t" r="r" b="b"/>
            <a:pathLst>
              <a:path w="188595" h="319404">
                <a:moveTo>
                  <a:pt x="188213" y="0"/>
                </a:moveTo>
                <a:lnTo>
                  <a:pt x="0" y="0"/>
                </a:lnTo>
                <a:lnTo>
                  <a:pt x="0" y="319277"/>
                </a:lnTo>
                <a:lnTo>
                  <a:pt x="188213" y="319277"/>
                </a:lnTo>
                <a:lnTo>
                  <a:pt x="1882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35751" y="2639568"/>
            <a:ext cx="188595" cy="3874770"/>
          </a:xfrm>
          <a:custGeom>
            <a:avLst/>
            <a:gdLst/>
            <a:ahLst/>
            <a:cxnLst/>
            <a:rect l="l" t="t" r="r" b="b"/>
            <a:pathLst>
              <a:path w="188595" h="3874770">
                <a:moveTo>
                  <a:pt x="188213" y="0"/>
                </a:moveTo>
                <a:lnTo>
                  <a:pt x="0" y="0"/>
                </a:lnTo>
                <a:lnTo>
                  <a:pt x="0" y="3874769"/>
                </a:lnTo>
                <a:lnTo>
                  <a:pt x="188213" y="3874769"/>
                </a:lnTo>
                <a:lnTo>
                  <a:pt x="1882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74713" y="6157722"/>
            <a:ext cx="188595" cy="356870"/>
          </a:xfrm>
          <a:custGeom>
            <a:avLst/>
            <a:gdLst/>
            <a:ahLst/>
            <a:cxnLst/>
            <a:rect l="l" t="t" r="r" b="b"/>
            <a:pathLst>
              <a:path w="188595" h="356870">
                <a:moveTo>
                  <a:pt x="188213" y="0"/>
                </a:moveTo>
                <a:lnTo>
                  <a:pt x="0" y="0"/>
                </a:lnTo>
                <a:lnTo>
                  <a:pt x="0" y="356615"/>
                </a:lnTo>
                <a:lnTo>
                  <a:pt x="188213" y="356615"/>
                </a:lnTo>
                <a:lnTo>
                  <a:pt x="1882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3676" y="6354317"/>
            <a:ext cx="188595" cy="160020"/>
          </a:xfrm>
          <a:custGeom>
            <a:avLst/>
            <a:gdLst/>
            <a:ahLst/>
            <a:cxnLst/>
            <a:rect l="l" t="t" r="r" b="b"/>
            <a:pathLst>
              <a:path w="188595" h="160020">
                <a:moveTo>
                  <a:pt x="188213" y="0"/>
                </a:moveTo>
                <a:lnTo>
                  <a:pt x="0" y="0"/>
                </a:lnTo>
                <a:lnTo>
                  <a:pt x="0" y="160019"/>
                </a:lnTo>
                <a:lnTo>
                  <a:pt x="188213" y="160019"/>
                </a:lnTo>
                <a:lnTo>
                  <a:pt x="1882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52638" y="6373367"/>
            <a:ext cx="187960" cy="140970"/>
          </a:xfrm>
          <a:custGeom>
            <a:avLst/>
            <a:gdLst/>
            <a:ahLst/>
            <a:cxnLst/>
            <a:rect l="l" t="t" r="r" b="b"/>
            <a:pathLst>
              <a:path w="187959" h="140970">
                <a:moveTo>
                  <a:pt x="187451" y="0"/>
                </a:moveTo>
                <a:lnTo>
                  <a:pt x="0" y="0"/>
                </a:lnTo>
                <a:lnTo>
                  <a:pt x="0" y="140969"/>
                </a:lnTo>
                <a:lnTo>
                  <a:pt x="187451" y="140969"/>
                </a:lnTo>
                <a:lnTo>
                  <a:pt x="18745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91600" y="6416802"/>
            <a:ext cx="187960" cy="97790"/>
          </a:xfrm>
          <a:custGeom>
            <a:avLst/>
            <a:gdLst/>
            <a:ahLst/>
            <a:cxnLst/>
            <a:rect l="l" t="t" r="r" b="b"/>
            <a:pathLst>
              <a:path w="187959" h="97790">
                <a:moveTo>
                  <a:pt x="187451" y="0"/>
                </a:moveTo>
                <a:lnTo>
                  <a:pt x="0" y="0"/>
                </a:lnTo>
                <a:lnTo>
                  <a:pt x="0" y="97535"/>
                </a:lnTo>
                <a:lnTo>
                  <a:pt x="187451" y="97535"/>
                </a:lnTo>
                <a:lnTo>
                  <a:pt x="18745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6695" y="6514719"/>
            <a:ext cx="8388985" cy="0"/>
          </a:xfrm>
          <a:custGeom>
            <a:avLst/>
            <a:gdLst/>
            <a:ahLst/>
            <a:cxnLst/>
            <a:rect l="l" t="t" r="r" b="b"/>
            <a:pathLst>
              <a:path w="8388985">
                <a:moveTo>
                  <a:pt x="0" y="0"/>
                </a:moveTo>
                <a:lnTo>
                  <a:pt x="8388857" y="0"/>
                </a:lnTo>
              </a:path>
            </a:pathLst>
          </a:custGeom>
          <a:ln w="11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167638" y="5572377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0" dirty="0">
                <a:solidFill>
                  <a:srgbClr val="3F3F3F"/>
                </a:solidFill>
                <a:latin typeface="Calibri"/>
                <a:cs typeface="Calibri"/>
              </a:rPr>
              <a:t>$Ϯϳϭ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64513" y="6308469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5" dirty="0">
                <a:solidFill>
                  <a:srgbClr val="3F3F3F"/>
                </a:solidFill>
                <a:latin typeface="Calibri"/>
                <a:cs typeface="Calibri"/>
              </a:rPr>
              <a:t>$ϳ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45564" y="5490843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60" dirty="0">
                <a:solidFill>
                  <a:srgbClr val="3F3F3F"/>
                </a:solidFill>
                <a:latin typeface="Calibri"/>
                <a:cs typeface="Calibri"/>
              </a:rPr>
              <a:t>$ϯϬϬ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13483" y="6143877"/>
            <a:ext cx="199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5" dirty="0">
                <a:solidFill>
                  <a:srgbClr val="3F3F3F"/>
                </a:solidFill>
                <a:latin typeface="Calibri"/>
                <a:cs typeface="Calibri"/>
              </a:rPr>
              <a:t>$ϲϲ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81390" y="6325996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25" dirty="0">
                <a:solidFill>
                  <a:srgbClr val="3F3F3F"/>
                </a:solidFill>
                <a:latin typeface="Calibri"/>
                <a:cs typeface="Calibri"/>
              </a:rPr>
              <a:t>$ϭ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62440" y="4811888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3F3F3F"/>
                </a:solidFill>
                <a:latin typeface="Calibri"/>
                <a:cs typeface="Calibri"/>
              </a:rPr>
              <a:t>$ϱϰϯ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00641" y="5960984"/>
            <a:ext cx="562610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-7" baseline="-21604" dirty="0">
                <a:solidFill>
                  <a:srgbClr val="3F3F3F"/>
                </a:solidFill>
                <a:latin typeface="Calibri"/>
                <a:cs typeface="Calibri"/>
              </a:rPr>
              <a:t>$ϭϭ</a:t>
            </a:r>
            <a:r>
              <a:rPr sz="1350" b="1" baseline="-21604" dirty="0">
                <a:solidFill>
                  <a:srgbClr val="3F3F3F"/>
                </a:solidFill>
                <a:latin typeface="Calibri"/>
                <a:cs typeface="Calibri"/>
              </a:rPr>
              <a:t>ϲ  </a:t>
            </a:r>
            <a:r>
              <a:rPr sz="1350" b="1" spc="-44" baseline="-2160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3F3F3F"/>
                </a:solidFill>
                <a:latin typeface="Calibri"/>
                <a:cs typeface="Calibri"/>
              </a:rPr>
              <a:t>$ϭϮϴ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68549" y="6223875"/>
            <a:ext cx="199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95" dirty="0">
                <a:solidFill>
                  <a:srgbClr val="3F3F3F"/>
                </a:solidFill>
                <a:latin typeface="Calibri"/>
                <a:cs typeface="Calibri"/>
              </a:rPr>
              <a:t>$ϯϳ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907511" y="6210158"/>
            <a:ext cx="199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35" dirty="0">
                <a:solidFill>
                  <a:srgbClr val="3F3F3F"/>
                </a:solidFill>
                <a:latin typeface="Calibri"/>
                <a:cs typeface="Calibri"/>
              </a:rPr>
              <a:t>$ϰϮ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746473" y="6253593"/>
            <a:ext cx="199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70" dirty="0">
                <a:solidFill>
                  <a:srgbClr val="3F3F3F"/>
                </a:solidFill>
                <a:latin typeface="Calibri"/>
                <a:cs typeface="Calibri"/>
              </a:rPr>
              <a:t>$Ϯϳ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06122" y="4369927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3F3F3F"/>
                </a:solidFill>
                <a:latin typeface="Calibri"/>
                <a:cs typeface="Calibri"/>
              </a:rPr>
              <a:t>$ϳϬϭ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45084" y="4825603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30" dirty="0">
                <a:solidFill>
                  <a:srgbClr val="3F3F3F"/>
                </a:solidFill>
                <a:latin typeface="Calibri"/>
                <a:cs typeface="Calibri"/>
              </a:rPr>
              <a:t>$ϱϯϴ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84047" y="4393549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0" dirty="0">
                <a:solidFill>
                  <a:srgbClr val="3F3F3F"/>
                </a:solidFill>
                <a:latin typeface="Calibri"/>
                <a:cs typeface="Calibri"/>
              </a:rPr>
              <a:t>$ϲϵϯ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23010" y="5901548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3F3F3F"/>
                </a:solidFill>
                <a:latin typeface="Calibri"/>
                <a:cs typeface="Calibri"/>
              </a:rPr>
              <a:t>$ϭϱϯ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61972" y="6008990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45" dirty="0">
                <a:solidFill>
                  <a:srgbClr val="3F3F3F"/>
                </a:solidFill>
                <a:latin typeface="Calibri"/>
                <a:cs typeface="Calibri"/>
              </a:rPr>
              <a:t>$ϭϭϰ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57501" y="2453495"/>
            <a:ext cx="3448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3F3F3F"/>
                </a:solidFill>
                <a:latin typeface="Calibri"/>
                <a:cs typeface="Calibri"/>
              </a:rPr>
              <a:t>$ϭ,ϯϴϳ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07816" y="6168249"/>
            <a:ext cx="199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60" dirty="0">
                <a:solidFill>
                  <a:srgbClr val="3F3F3F"/>
                </a:solidFill>
                <a:latin typeface="Calibri"/>
                <a:cs typeface="Calibri"/>
              </a:rPr>
              <a:t>$ϱϳ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46779" y="6187299"/>
            <a:ext cx="199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25" dirty="0">
                <a:solidFill>
                  <a:srgbClr val="3F3F3F"/>
                </a:solidFill>
                <a:latin typeface="Calibri"/>
                <a:cs typeface="Calibri"/>
              </a:rPr>
              <a:t>$ϱϭ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985742" y="6230733"/>
            <a:ext cx="199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3F3F3F"/>
                </a:solidFill>
                <a:latin typeface="Calibri"/>
                <a:cs typeface="Calibri"/>
              </a:rPr>
              <a:t>$ϯϱ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5560" y="6448666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80" dirty="0">
                <a:solidFill>
                  <a:srgbClr val="585858"/>
                </a:solidFill>
                <a:latin typeface="Calibri"/>
                <a:cs typeface="Calibri"/>
              </a:rPr>
              <a:t>$Ϭ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9736" y="5890119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80" dirty="0">
                <a:solidFill>
                  <a:srgbClr val="585858"/>
                </a:solidFill>
                <a:latin typeface="Calibri"/>
                <a:cs typeface="Calibri"/>
              </a:rPr>
              <a:t>$ϮϬϬ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19736" y="5331573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5" dirty="0">
                <a:solidFill>
                  <a:srgbClr val="585858"/>
                </a:solidFill>
                <a:latin typeface="Calibri"/>
                <a:cs typeface="Calibri"/>
              </a:rPr>
              <a:t>$ϰϬϬ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19736" y="4773015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65" dirty="0">
                <a:solidFill>
                  <a:srgbClr val="585858"/>
                </a:solidFill>
                <a:latin typeface="Calibri"/>
                <a:cs typeface="Calibri"/>
              </a:rPr>
              <a:t>$ϲϬϬ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19736" y="4213718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20" dirty="0">
                <a:solidFill>
                  <a:srgbClr val="585858"/>
                </a:solidFill>
                <a:latin typeface="Calibri"/>
                <a:cs typeface="Calibri"/>
              </a:rPr>
              <a:t>$ϴϬϬ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32868" y="3655161"/>
            <a:ext cx="3448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80" dirty="0">
                <a:solidFill>
                  <a:srgbClr val="585858"/>
                </a:solidFill>
                <a:latin typeface="Calibri"/>
                <a:cs typeface="Calibri"/>
              </a:rPr>
              <a:t>$ϭ,ϬϬϬ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2868" y="3096614"/>
            <a:ext cx="3448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60" dirty="0">
                <a:solidFill>
                  <a:srgbClr val="585858"/>
                </a:solidFill>
                <a:latin typeface="Calibri"/>
                <a:cs typeface="Calibri"/>
              </a:rPr>
              <a:t>$ϭ,ϮϬϬ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2868" y="2538067"/>
            <a:ext cx="3448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70" dirty="0">
                <a:solidFill>
                  <a:srgbClr val="585858"/>
                </a:solidFill>
                <a:latin typeface="Calibri"/>
                <a:cs typeface="Calibri"/>
              </a:rPr>
              <a:t>$ϭ,ϰϬϬ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32868" y="1979521"/>
            <a:ext cx="3448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45" dirty="0">
                <a:solidFill>
                  <a:srgbClr val="585858"/>
                </a:solidFill>
                <a:latin typeface="Calibri"/>
                <a:cs typeface="Calibri"/>
              </a:rPr>
              <a:t>$ϭ,ϲϬϬ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83616" y="6597245"/>
            <a:ext cx="464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Westside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73598" y="6597245"/>
            <a:ext cx="7626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b="1" spc="-30" dirty="0">
                <a:solidFill>
                  <a:srgbClr val="585858"/>
                </a:solidFill>
                <a:latin typeface="Calibri"/>
                <a:cs typeface="Calibri"/>
              </a:rPr>
              <a:t>tlaŶtiĐ Stati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b="1" spc="10" dirty="0">
                <a:solidFill>
                  <a:srgbClr val="585858"/>
                </a:solidFill>
                <a:latin typeface="Calibri"/>
                <a:cs typeface="Calibri"/>
              </a:rPr>
              <a:t>Ŷ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86545" y="6597245"/>
            <a:ext cx="4159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astside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22842" y="6597245"/>
            <a:ext cx="6197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b="1" spc="-90" dirty="0">
                <a:solidFill>
                  <a:srgbClr val="585858"/>
                </a:solidFill>
                <a:latin typeface="Calibri"/>
                <a:cs typeface="Calibri"/>
              </a:rPr>
              <a:t>eƌ</a:t>
            </a:r>
            <a:r>
              <a:rPr sz="900" b="1" spc="-185" dirty="0">
                <a:solidFill>
                  <a:srgbClr val="585858"/>
                </a:solidFill>
                <a:latin typeface="Calibri"/>
                <a:cs typeface="Calibri"/>
              </a:rPr>
              <a:t>ƌ</a:t>
            </a:r>
            <a:r>
              <a:rPr sz="900" b="1" spc="-260" dirty="0">
                <a:solidFill>
                  <a:srgbClr val="585858"/>
                </a:solidFill>
                <a:latin typeface="Calibri"/>
                <a:cs typeface="Calibri"/>
              </a:rPr>
              <a:t>Ǉ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 BoltoŶ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84038" y="6597245"/>
            <a:ext cx="7727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b="1" spc="-55" dirty="0">
                <a:solidFill>
                  <a:srgbClr val="585858"/>
                </a:solidFill>
                <a:latin typeface="Calibri"/>
                <a:cs typeface="Calibri"/>
              </a:rPr>
              <a:t>ƌi</a:t>
            </a:r>
            <a:r>
              <a:rPr sz="900" b="1" spc="-65" dirty="0">
                <a:solidFill>
                  <a:srgbClr val="585858"/>
                </a:solidFill>
                <a:latin typeface="Calibri"/>
                <a:cs typeface="Calibri"/>
              </a:rPr>
              <a:t>Ŷ</a:t>
            </a:r>
            <a:r>
              <a:rPr sz="900" b="1" spc="-210" dirty="0">
                <a:solidFill>
                  <a:srgbClr val="585858"/>
                </a:solidFill>
                <a:latin typeface="Calibri"/>
                <a:cs typeface="Calibri"/>
              </a:rPr>
              <a:t>Đ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Ŷ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Lak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404032" y="6597245"/>
            <a:ext cx="4108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LiŶe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31718" y="6597245"/>
            <a:ext cx="6343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3515">
              <a:lnSpc>
                <a:spcPct val="101699"/>
              </a:lnSpc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ŵpďellto</a:t>
            </a:r>
            <a:r>
              <a:rPr sz="900" b="1" spc="10" dirty="0">
                <a:solidFill>
                  <a:srgbClr val="585858"/>
                </a:solidFill>
                <a:latin typeface="Calibri"/>
                <a:cs typeface="Calibri"/>
              </a:rPr>
              <a:t>Ŷ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ad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951961" y="6597245"/>
            <a:ext cx="67310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 marR="5080" indent="-220345">
              <a:lnSpc>
                <a:spcPct val="101699"/>
              </a:lnSpc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b="1" spc="50" dirty="0">
                <a:solidFill>
                  <a:srgbClr val="585858"/>
                </a:solidFill>
                <a:latin typeface="Calibri"/>
                <a:cs typeface="Calibri"/>
              </a:rPr>
              <a:t>llo</a:t>
            </a:r>
            <a:r>
              <a:rPr sz="900" b="1" spc="65" dirty="0">
                <a:solidFill>
                  <a:srgbClr val="585858"/>
                </a:solidFill>
                <a:latin typeface="Calibri"/>
                <a:cs typeface="Calibri"/>
              </a:rPr>
              <a:t>ǁ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ell/ML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KiŶg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796269" y="6597245"/>
            <a:ext cx="6623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35" dirty="0">
                <a:solidFill>
                  <a:srgbClr val="585858"/>
                </a:solidFill>
                <a:latin typeface="Calibri"/>
                <a:cs typeface="Calibri"/>
              </a:rPr>
              <a:t>Metƌop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ol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taŶ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756880" y="6597245"/>
            <a:ext cx="4203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Stad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b="1" spc="60" dirty="0">
                <a:solidFill>
                  <a:srgbClr val="585858"/>
                </a:solidFill>
                <a:latin typeface="Calibri"/>
                <a:cs typeface="Calibri"/>
              </a:rPr>
              <a:t>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658105" y="7024878"/>
            <a:ext cx="63500" cy="62865"/>
          </a:xfrm>
          <a:custGeom>
            <a:avLst/>
            <a:gdLst/>
            <a:ahLst/>
            <a:cxnLst/>
            <a:rect l="l" t="t" r="r" b="b"/>
            <a:pathLst>
              <a:path w="63500" h="62865">
                <a:moveTo>
                  <a:pt x="0" y="62483"/>
                </a:moveTo>
                <a:lnTo>
                  <a:pt x="63245" y="62483"/>
                </a:lnTo>
                <a:lnTo>
                  <a:pt x="63245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734563" y="6990460"/>
            <a:ext cx="24955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Base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054345" y="7024878"/>
            <a:ext cx="63500" cy="62865"/>
          </a:xfrm>
          <a:custGeom>
            <a:avLst/>
            <a:gdLst/>
            <a:ahLst/>
            <a:cxnLst/>
            <a:rect l="l" t="t" r="r" b="b"/>
            <a:pathLst>
              <a:path w="63500" h="62865">
                <a:moveTo>
                  <a:pt x="0" y="62483"/>
                </a:moveTo>
                <a:lnTo>
                  <a:pt x="63245" y="62483"/>
                </a:lnTo>
                <a:lnTo>
                  <a:pt x="63245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130804" y="6990460"/>
            <a:ext cx="257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60" dirty="0">
                <a:solidFill>
                  <a:srgbClr val="585858"/>
                </a:solidFill>
                <a:latin typeface="Calibri"/>
                <a:cs typeface="Calibri"/>
              </a:rPr>
              <a:t>ϮϬϭϱ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6544" y="1987195"/>
            <a:ext cx="3709035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Accomplishments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140"/>
              </a:lnSpc>
              <a:spcBef>
                <a:spcPts val="545"/>
              </a:spcBef>
              <a:buClr>
                <a:srgbClr val="17375E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LCI Planning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Grant ($25k match)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4418" y="6919975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40" dirty="0">
                <a:solidFill>
                  <a:srgbClr val="898989"/>
                </a:solidFill>
                <a:latin typeface="Calibri"/>
                <a:cs typeface="Calibri"/>
              </a:rPr>
              <a:t>ϯϬ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9874" y="3043524"/>
            <a:ext cx="4234180" cy="1525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dirty="0">
                <a:solidFill>
                  <a:srgbClr val="17375E"/>
                </a:solidFill>
                <a:latin typeface="Arial"/>
                <a:cs typeface="Arial"/>
              </a:rPr>
              <a:t>Concepts Under Consideration</a:t>
            </a:r>
            <a:endParaRPr sz="2250">
              <a:latin typeface="Arial"/>
              <a:cs typeface="Arial"/>
            </a:endParaRPr>
          </a:p>
          <a:p>
            <a:pPr marL="389890" marR="227329" indent="-342900">
              <a:lnSpc>
                <a:spcPct val="100000"/>
              </a:lnSpc>
              <a:spcBef>
                <a:spcPts val="585"/>
              </a:spcBef>
              <a:buClr>
                <a:srgbClr val="17375E"/>
              </a:buClr>
              <a:buFont typeface="Arial"/>
              <a:buChar char="•"/>
              <a:tabLst>
                <a:tab pos="38989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LCI Plan Recommendations (Infrastructure and Redevelopment)</a:t>
            </a:r>
            <a:endParaRPr sz="1800">
              <a:latin typeface="Arial"/>
              <a:cs typeface="Arial"/>
            </a:endParaRPr>
          </a:p>
          <a:p>
            <a:pPr marL="389890" marR="46609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Arial"/>
              <a:buChar char="•"/>
              <a:tabLst>
                <a:tab pos="38989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Redevelopment</a:t>
            </a:r>
            <a:r>
              <a:rPr sz="18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pportunities for </a:t>
            </a:r>
            <a:r>
              <a:rPr sz="1800" spc="-7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rne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Fiel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are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(Carte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GSU)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4537" y="1897379"/>
            <a:ext cx="4763262" cy="4059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1623801"/>
            <a:ext cx="28435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Stadiu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 Neighborhood</a:t>
            </a:r>
            <a:r>
              <a:rPr sz="1600" b="1" dirty="0">
                <a:solidFill>
                  <a:srgbClr val="1F497C"/>
                </a:solidFill>
                <a:latin typeface="Arial"/>
                <a:cs typeface="Arial"/>
              </a:rPr>
              <a:t>s</a:t>
            </a:r>
            <a:r>
              <a:rPr sz="1600" b="1" spc="-1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1F497C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1F497C"/>
                </a:solidFill>
                <a:latin typeface="Arial"/>
                <a:cs typeface="Arial"/>
              </a:rPr>
              <a:t>AD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3945" y="3547757"/>
            <a:ext cx="210693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estside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0640" y="1495805"/>
            <a:ext cx="3125723" cy="752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48152" y="1575009"/>
            <a:ext cx="241744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7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Funded/Approved Projects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398" y="1575816"/>
            <a:ext cx="4359402" cy="5510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20720" y="2302179"/>
            <a:ext cx="3844290" cy="479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1,706 residential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units</a:t>
            </a:r>
            <a:endParaRPr sz="1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430"/>
              </a:spcBef>
              <a:buClr>
                <a:srgbClr val="376092"/>
              </a:buClr>
              <a:buFont typeface="Arial"/>
              <a:buChar char="•"/>
              <a:tabLst>
                <a:tab pos="755650" algn="l"/>
              </a:tabLst>
            </a:pP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24% a</a:t>
            </a:r>
            <a:r>
              <a:rPr sz="1800" spc="-35" dirty="0">
                <a:solidFill>
                  <a:srgbClr val="376092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76092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376092"/>
                </a:solidFill>
                <a:latin typeface="Arial"/>
                <a:cs typeface="Arial"/>
              </a:rPr>
              <a:t>ordable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526,00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retai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sq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ft.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2.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o</a:t>
            </a:r>
            <a:r>
              <a:rPr sz="1800" spc="-3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fic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sq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ft.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1,02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hote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rooms</a:t>
            </a:r>
            <a:endParaRPr sz="1800">
              <a:latin typeface="Arial"/>
              <a:cs typeface="Arial"/>
            </a:endParaRPr>
          </a:p>
          <a:p>
            <a:pPr marL="355600" marR="6223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1.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5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mile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o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streetscap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and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pedestrian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improvements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2.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7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mil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800" spc="-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Atlant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Streetcar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19,000 sq. ft.</a:t>
            </a:r>
            <a:r>
              <a:rPr sz="18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Job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raining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  <a:p>
            <a:pPr marL="355600" marR="31623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Land</a:t>
            </a:r>
            <a:r>
              <a:rPr sz="1800" spc="-1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Acquisition/Neighborhood Stabilization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Park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an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 Greenspace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Security Camera Network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Financial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Empowerment Center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17375E"/>
              </a:buClr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Owner-Occupied</a:t>
            </a: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Rehab Progra</a:t>
            </a:r>
            <a:r>
              <a:rPr sz="1800" spc="55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800" spc="-15" baseline="-18518" dirty="0">
                <a:solidFill>
                  <a:srgbClr val="898989"/>
                </a:solidFill>
                <a:latin typeface="Calibri"/>
                <a:cs typeface="Calibri"/>
              </a:rPr>
              <a:t>ϱ</a:t>
            </a:r>
            <a:endParaRPr sz="1800" baseline="-18518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998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r>
              <a:rPr sz="2100" b="0" spc="-40" dirty="0">
                <a:latin typeface="Arial"/>
                <a:cs typeface="Arial"/>
              </a:rPr>
              <a:t>W</a:t>
            </a:r>
            <a:r>
              <a:rPr sz="2100" b="0" dirty="0">
                <a:latin typeface="Arial"/>
                <a:cs typeface="Arial"/>
              </a:rPr>
              <a:t>e</a:t>
            </a:r>
            <a:r>
              <a:rPr sz="2100" b="0" spc="-5" dirty="0">
                <a:latin typeface="Arial"/>
                <a:cs typeface="Arial"/>
              </a:rPr>
              <a:t>stsid</a:t>
            </a:r>
            <a:r>
              <a:rPr sz="2100" b="0" dirty="0">
                <a:latin typeface="Arial"/>
                <a:cs typeface="Arial"/>
              </a:rPr>
              <a:t>e</a:t>
            </a:r>
            <a:r>
              <a:rPr sz="2100" b="0" spc="-55" dirty="0">
                <a:latin typeface="Arial"/>
                <a:cs typeface="Arial"/>
              </a:rPr>
              <a:t> </a:t>
            </a:r>
            <a:r>
              <a:rPr sz="2100" b="0" spc="-155" dirty="0">
                <a:latin typeface="Arial"/>
                <a:cs typeface="Arial"/>
              </a:rPr>
              <a:t>T</a:t>
            </a:r>
            <a:r>
              <a:rPr sz="2100" b="0" spc="-5" dirty="0">
                <a:latin typeface="Arial"/>
                <a:cs typeface="Arial"/>
              </a:rPr>
              <a:t>A</a:t>
            </a:r>
            <a:r>
              <a:rPr sz="2100" b="0" dirty="0">
                <a:latin typeface="Arial"/>
                <a:cs typeface="Arial"/>
              </a:rPr>
              <a:t>D</a:t>
            </a:r>
            <a:r>
              <a:rPr sz="2100" b="0" spc="-120" dirty="0">
                <a:latin typeface="Arial"/>
                <a:cs typeface="Arial"/>
              </a:rPr>
              <a:t> </a:t>
            </a:r>
            <a:r>
              <a:rPr sz="2100" b="0" spc="-5" dirty="0">
                <a:latin typeface="Arial"/>
                <a:cs typeface="Arial"/>
              </a:rPr>
              <a:t>Approve</a:t>
            </a:r>
            <a:r>
              <a:rPr sz="2100" b="0" dirty="0">
                <a:latin typeface="Arial"/>
                <a:cs typeface="Arial"/>
              </a:rPr>
              <a:t>d</a:t>
            </a:r>
            <a:r>
              <a:rPr sz="2100" b="0" spc="-5" dirty="0">
                <a:latin typeface="Arial"/>
                <a:cs typeface="Arial"/>
              </a:rPr>
              <a:t> Project</a:t>
            </a:r>
            <a:r>
              <a:rPr sz="2100" b="0" dirty="0">
                <a:latin typeface="Arial"/>
                <a:cs typeface="Arial"/>
              </a:rPr>
              <a:t>s</a:t>
            </a:r>
            <a:r>
              <a:rPr sz="2100" b="0" spc="-15" dirty="0">
                <a:latin typeface="Arial"/>
                <a:cs typeface="Arial"/>
              </a:rPr>
              <a:t> </a:t>
            </a:r>
            <a:r>
              <a:rPr sz="2100" b="0" spc="-5" dirty="0">
                <a:latin typeface="Arial"/>
                <a:cs typeface="Arial"/>
              </a:rPr>
              <a:t>2013-Current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1380" y="691997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>
                <a:solidFill>
                  <a:srgbClr val="898989"/>
                </a:solidFill>
                <a:latin typeface="Calibri"/>
                <a:cs typeface="Calibri"/>
              </a:rPr>
              <a:t>ϲ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8050" y="1939798"/>
          <a:ext cx="8229597" cy="481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115"/>
                <a:gridCol w="2654045"/>
                <a:gridCol w="1218437"/>
              </a:tblGrid>
              <a:tr h="236219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RO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10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2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OMMI</a:t>
                      </a:r>
                      <a:r>
                        <a:rPr sz="1300" b="1" spc="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95B3D7"/>
                    </a:solidFill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CoŵŵuŶit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Ǉ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ŵp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eŵe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 F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uŶ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spc="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;ϭ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Ϭ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ojeĐt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app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edͿ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oŵŵuŶit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Ǉ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oj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eĐt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$ϭϱ,ϬϬϬ,ϬϬϬ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36981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Moƌƌi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B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oǁ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Colle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AĐƋuisitioŶ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Neighďoƌhoo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spc="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aďili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tioŶ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$ϭϬ,ϴϮϱ,ϬϬϬ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232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4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tla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BuildiŶg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halleŶ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Ŷe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gǇ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CoŶse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tioŶ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$ϴ,ϬϬϬ,ϬϬϬ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eŶŶial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Ǉ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Đ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eside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$ϰ,ϯϱϬ,ϬϬϬ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tleďeƌ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Ǉ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aƌk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Ǉ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Đ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eside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$ϰ,ϮϬϬ,ϬϬϬ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LaŶ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AĐƋuisitio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2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AsseŵďlǇ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Neighďoƌhoo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spc="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aďili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tioŶ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$ϯ,ϳϬϬ,ϬϬϬ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232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açad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Iŵp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eŵe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b="1" spc="-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;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ϵ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jeĐt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app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edͿ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00" b="1" spc="-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açad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Iŵp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eŵ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$Ϯ,ϬϬϬ,ϬϬϬ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uildiŶg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ď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 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ede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elopŵe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$ϭ,ϱϬϬ,ϬϬϬ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4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tla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St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Đaƌ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 spc="-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tƌuĐtu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$ϭ,ϯϰϰ,ϴϲϵ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MLK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J</a:t>
                      </a:r>
                      <a:r>
                        <a:rPr sz="1300" b="1" spc="-114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.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Dƌi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oŵpl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St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tsĐape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 spc="-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tƌuĐtu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$ϭ,ϯϬϬ,ϬϬϬ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BooŶ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Bl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ee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St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 spc="-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tƌuĐtu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$ϭ,ϬϬϬ,ϬϬϬ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4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tla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Đa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uƌpl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LiŶ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Ŷf</a:t>
                      </a:r>
                      <a:r>
                        <a:rPr sz="1300" b="1" spc="-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tƌuĐtu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$ϲϱϬ,ϬϬϬ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JudiĐia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b="1" spc="2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IŶ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ŵ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CoŵpliaŶĐe/Blig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2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eŵo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Neighďoƌhoo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spc="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ďili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tioŶ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$ϱϬϬ,ϬϬϬ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Moƌƌis B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oǁŶ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ClosiŶ</a:t>
                      </a:r>
                      <a:r>
                        <a:rPr sz="1300" b="1" spc="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CaƌƌǇiŶg Co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Ϯ </a:t>
                      </a:r>
                      <a:r>
                        <a:rPr sz="1300" b="1" spc="-10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$ϯϳϱ,ϬϬϬ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17753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CoŵŵuŶit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Ǉ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esou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Đe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Ce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 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;</a:t>
                      </a:r>
                      <a:r>
                        <a:rPr sz="1300" b="1" spc="-5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tsid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Ϳ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Ƌuipŵe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oƌk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Đ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3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aiŶiŶ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b="1" spc="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aŶ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iĐes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$ϯϬϬ,ϬϬϬ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32053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eĐ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h 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eƌpƌis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aƌ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EǆpaŶsio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Ŷ</a:t>
                      </a:r>
                      <a:r>
                        <a:rPr sz="13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tudǇ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685165">
                        <a:lnSpc>
                          <a:spcPct val="106900"/>
                        </a:lnSpc>
                      </a:pP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Jo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ď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ƌ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tioŶ/Neighďoƌhood 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ǀi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13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300" b="1" spc="-1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tioŶ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$ϭϬϬ,ϬϬϬ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613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spc="-4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3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spc="-10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ALS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$ϱϱ,ϭϰϰ,ϴϲϵ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4F81BD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9547" cy="998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3440">
              <a:lnSpc>
                <a:spcPct val="100000"/>
              </a:lnSpc>
            </a:pPr>
            <a:r>
              <a:rPr sz="4000" b="0" dirty="0">
                <a:solidFill>
                  <a:srgbClr val="254061"/>
                </a:solidFill>
                <a:latin typeface="Arial"/>
                <a:cs typeface="Arial"/>
              </a:rPr>
              <a:t>2013 - 2016 Projects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6396" y="2392317"/>
            <a:ext cx="216725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6775" marR="5080" indent="-854710">
              <a:lnSpc>
                <a:spcPct val="100000"/>
              </a:lnSpc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Community Improvement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Fund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6829" y="2329071"/>
            <a:ext cx="1663064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005">
              <a:lnSpc>
                <a:spcPct val="110000"/>
              </a:lnSpc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Downtown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Faça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e Improvement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Grant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2142" y="691997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20" dirty="0">
                <a:solidFill>
                  <a:srgbClr val="898989"/>
                </a:solidFill>
                <a:latin typeface="Calibri"/>
                <a:cs typeface="Calibri"/>
              </a:rPr>
              <a:t>ϳ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68895" y="3022092"/>
            <a:ext cx="2356104" cy="2640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9845" y="3003042"/>
            <a:ext cx="2394585" cy="2678430"/>
          </a:xfrm>
          <a:custGeom>
            <a:avLst/>
            <a:gdLst/>
            <a:ahLst/>
            <a:cxnLst/>
            <a:rect l="l" t="t" r="r" b="b"/>
            <a:pathLst>
              <a:path w="2394584" h="2678429">
                <a:moveTo>
                  <a:pt x="2390393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2673857"/>
                </a:lnTo>
                <a:lnTo>
                  <a:pt x="4571" y="2678429"/>
                </a:lnTo>
                <a:lnTo>
                  <a:pt x="2390393" y="2678429"/>
                </a:lnTo>
                <a:lnTo>
                  <a:pt x="2394203" y="2673857"/>
                </a:lnTo>
                <a:lnTo>
                  <a:pt x="2394203" y="2668523"/>
                </a:lnTo>
                <a:lnTo>
                  <a:pt x="19049" y="2668523"/>
                </a:lnTo>
                <a:lnTo>
                  <a:pt x="9905" y="2659379"/>
                </a:lnTo>
                <a:lnTo>
                  <a:pt x="19049" y="2659379"/>
                </a:lnTo>
                <a:lnTo>
                  <a:pt x="19049" y="19049"/>
                </a:lnTo>
                <a:lnTo>
                  <a:pt x="9905" y="19049"/>
                </a:lnTo>
                <a:lnTo>
                  <a:pt x="19049" y="9905"/>
                </a:lnTo>
                <a:lnTo>
                  <a:pt x="2394203" y="9905"/>
                </a:lnTo>
                <a:lnTo>
                  <a:pt x="2394203" y="4571"/>
                </a:lnTo>
                <a:lnTo>
                  <a:pt x="2390393" y="0"/>
                </a:lnTo>
                <a:close/>
              </a:path>
              <a:path w="2394584" h="2678429">
                <a:moveTo>
                  <a:pt x="19049" y="2659379"/>
                </a:moveTo>
                <a:lnTo>
                  <a:pt x="9905" y="2659379"/>
                </a:lnTo>
                <a:lnTo>
                  <a:pt x="19049" y="2668523"/>
                </a:lnTo>
                <a:lnTo>
                  <a:pt x="19049" y="2659379"/>
                </a:lnTo>
                <a:close/>
              </a:path>
              <a:path w="2394584" h="2678429">
                <a:moveTo>
                  <a:pt x="2375153" y="2659379"/>
                </a:moveTo>
                <a:lnTo>
                  <a:pt x="19049" y="2659379"/>
                </a:lnTo>
                <a:lnTo>
                  <a:pt x="19049" y="2668523"/>
                </a:lnTo>
                <a:lnTo>
                  <a:pt x="2375153" y="2668523"/>
                </a:lnTo>
                <a:lnTo>
                  <a:pt x="2375153" y="2659379"/>
                </a:lnTo>
                <a:close/>
              </a:path>
              <a:path w="2394584" h="2678429">
                <a:moveTo>
                  <a:pt x="2375153" y="9905"/>
                </a:moveTo>
                <a:lnTo>
                  <a:pt x="2375153" y="2668523"/>
                </a:lnTo>
                <a:lnTo>
                  <a:pt x="2385059" y="2659379"/>
                </a:lnTo>
                <a:lnTo>
                  <a:pt x="2394203" y="2659379"/>
                </a:lnTo>
                <a:lnTo>
                  <a:pt x="2394203" y="19049"/>
                </a:lnTo>
                <a:lnTo>
                  <a:pt x="2385059" y="19049"/>
                </a:lnTo>
                <a:lnTo>
                  <a:pt x="2375153" y="9905"/>
                </a:lnTo>
                <a:close/>
              </a:path>
              <a:path w="2394584" h="2678429">
                <a:moveTo>
                  <a:pt x="2394203" y="2659379"/>
                </a:moveTo>
                <a:lnTo>
                  <a:pt x="2385059" y="2659379"/>
                </a:lnTo>
                <a:lnTo>
                  <a:pt x="2375153" y="2668523"/>
                </a:lnTo>
                <a:lnTo>
                  <a:pt x="2394203" y="2668523"/>
                </a:lnTo>
                <a:lnTo>
                  <a:pt x="2394203" y="2659379"/>
                </a:lnTo>
                <a:close/>
              </a:path>
              <a:path w="2394584" h="2678429">
                <a:moveTo>
                  <a:pt x="19049" y="9905"/>
                </a:moveTo>
                <a:lnTo>
                  <a:pt x="9905" y="19049"/>
                </a:lnTo>
                <a:lnTo>
                  <a:pt x="19049" y="19049"/>
                </a:lnTo>
                <a:lnTo>
                  <a:pt x="19049" y="9905"/>
                </a:lnTo>
                <a:close/>
              </a:path>
              <a:path w="2394584" h="2678429">
                <a:moveTo>
                  <a:pt x="2375153" y="9905"/>
                </a:moveTo>
                <a:lnTo>
                  <a:pt x="19049" y="9905"/>
                </a:lnTo>
                <a:lnTo>
                  <a:pt x="19049" y="19049"/>
                </a:lnTo>
                <a:lnTo>
                  <a:pt x="2375153" y="19049"/>
                </a:lnTo>
                <a:lnTo>
                  <a:pt x="2375153" y="9905"/>
                </a:lnTo>
                <a:close/>
              </a:path>
              <a:path w="2394584" h="2678429">
                <a:moveTo>
                  <a:pt x="2394203" y="9905"/>
                </a:moveTo>
                <a:lnTo>
                  <a:pt x="2375153" y="9905"/>
                </a:lnTo>
                <a:lnTo>
                  <a:pt x="2385059" y="19049"/>
                </a:lnTo>
                <a:lnTo>
                  <a:pt x="2394203" y="19049"/>
                </a:lnTo>
                <a:lnTo>
                  <a:pt x="2394203" y="9905"/>
                </a:lnTo>
                <a:close/>
              </a:path>
            </a:pathLst>
          </a:custGeom>
          <a:solidFill>
            <a:srgbClr val="102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8895" y="3022092"/>
            <a:ext cx="2356104" cy="2640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49845" y="3003042"/>
            <a:ext cx="2394585" cy="2678430"/>
          </a:xfrm>
          <a:custGeom>
            <a:avLst/>
            <a:gdLst/>
            <a:ahLst/>
            <a:cxnLst/>
            <a:rect l="l" t="t" r="r" b="b"/>
            <a:pathLst>
              <a:path w="2394584" h="2678429">
                <a:moveTo>
                  <a:pt x="2390393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2673857"/>
                </a:lnTo>
                <a:lnTo>
                  <a:pt x="4571" y="2678429"/>
                </a:lnTo>
                <a:lnTo>
                  <a:pt x="2390393" y="2678429"/>
                </a:lnTo>
                <a:lnTo>
                  <a:pt x="2394203" y="2673857"/>
                </a:lnTo>
                <a:lnTo>
                  <a:pt x="2394203" y="2668523"/>
                </a:lnTo>
                <a:lnTo>
                  <a:pt x="19049" y="2668523"/>
                </a:lnTo>
                <a:lnTo>
                  <a:pt x="9905" y="2659379"/>
                </a:lnTo>
                <a:lnTo>
                  <a:pt x="19049" y="2659379"/>
                </a:lnTo>
                <a:lnTo>
                  <a:pt x="19049" y="19049"/>
                </a:lnTo>
                <a:lnTo>
                  <a:pt x="9905" y="19049"/>
                </a:lnTo>
                <a:lnTo>
                  <a:pt x="19049" y="9905"/>
                </a:lnTo>
                <a:lnTo>
                  <a:pt x="2394203" y="9905"/>
                </a:lnTo>
                <a:lnTo>
                  <a:pt x="2394203" y="4571"/>
                </a:lnTo>
                <a:lnTo>
                  <a:pt x="2390393" y="0"/>
                </a:lnTo>
                <a:close/>
              </a:path>
              <a:path w="2394584" h="2678429">
                <a:moveTo>
                  <a:pt x="19049" y="2659379"/>
                </a:moveTo>
                <a:lnTo>
                  <a:pt x="9905" y="2659379"/>
                </a:lnTo>
                <a:lnTo>
                  <a:pt x="19049" y="2668523"/>
                </a:lnTo>
                <a:lnTo>
                  <a:pt x="19049" y="2659379"/>
                </a:lnTo>
                <a:close/>
              </a:path>
              <a:path w="2394584" h="2678429">
                <a:moveTo>
                  <a:pt x="2375153" y="2659379"/>
                </a:moveTo>
                <a:lnTo>
                  <a:pt x="19049" y="2659379"/>
                </a:lnTo>
                <a:lnTo>
                  <a:pt x="19049" y="2668523"/>
                </a:lnTo>
                <a:lnTo>
                  <a:pt x="2375153" y="2668523"/>
                </a:lnTo>
                <a:lnTo>
                  <a:pt x="2375153" y="2659379"/>
                </a:lnTo>
                <a:close/>
              </a:path>
              <a:path w="2394584" h="2678429">
                <a:moveTo>
                  <a:pt x="2375153" y="9905"/>
                </a:moveTo>
                <a:lnTo>
                  <a:pt x="2375153" y="2668523"/>
                </a:lnTo>
                <a:lnTo>
                  <a:pt x="2385059" y="2659379"/>
                </a:lnTo>
                <a:lnTo>
                  <a:pt x="2394203" y="2659379"/>
                </a:lnTo>
                <a:lnTo>
                  <a:pt x="2394203" y="19049"/>
                </a:lnTo>
                <a:lnTo>
                  <a:pt x="2385059" y="19049"/>
                </a:lnTo>
                <a:lnTo>
                  <a:pt x="2375153" y="9905"/>
                </a:lnTo>
                <a:close/>
              </a:path>
              <a:path w="2394584" h="2678429">
                <a:moveTo>
                  <a:pt x="2394203" y="2659379"/>
                </a:moveTo>
                <a:lnTo>
                  <a:pt x="2385059" y="2659379"/>
                </a:lnTo>
                <a:lnTo>
                  <a:pt x="2375153" y="2668523"/>
                </a:lnTo>
                <a:lnTo>
                  <a:pt x="2394203" y="2668523"/>
                </a:lnTo>
                <a:lnTo>
                  <a:pt x="2394203" y="2659379"/>
                </a:lnTo>
                <a:close/>
              </a:path>
              <a:path w="2394584" h="2678429">
                <a:moveTo>
                  <a:pt x="19049" y="9905"/>
                </a:moveTo>
                <a:lnTo>
                  <a:pt x="9905" y="19049"/>
                </a:lnTo>
                <a:lnTo>
                  <a:pt x="19049" y="19049"/>
                </a:lnTo>
                <a:lnTo>
                  <a:pt x="19049" y="9905"/>
                </a:lnTo>
                <a:close/>
              </a:path>
              <a:path w="2394584" h="2678429">
                <a:moveTo>
                  <a:pt x="2375153" y="9905"/>
                </a:moveTo>
                <a:lnTo>
                  <a:pt x="19049" y="9905"/>
                </a:lnTo>
                <a:lnTo>
                  <a:pt x="19049" y="19049"/>
                </a:lnTo>
                <a:lnTo>
                  <a:pt x="2375153" y="19049"/>
                </a:lnTo>
                <a:lnTo>
                  <a:pt x="2375153" y="9905"/>
                </a:lnTo>
                <a:close/>
              </a:path>
              <a:path w="2394584" h="2678429">
                <a:moveTo>
                  <a:pt x="2394203" y="9905"/>
                </a:moveTo>
                <a:lnTo>
                  <a:pt x="2375153" y="9905"/>
                </a:lnTo>
                <a:lnTo>
                  <a:pt x="2385059" y="19049"/>
                </a:lnTo>
                <a:lnTo>
                  <a:pt x="2394203" y="19049"/>
                </a:lnTo>
                <a:lnTo>
                  <a:pt x="2394203" y="9905"/>
                </a:lnTo>
                <a:close/>
              </a:path>
            </a:pathLst>
          </a:custGeom>
          <a:solidFill>
            <a:srgbClr val="102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74895" y="2343549"/>
            <a:ext cx="189738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0">
              <a:lnSpc>
                <a:spcPct val="110000"/>
              </a:lnSpc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Flatiron Entrepreneurship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H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ub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6470" y="5916583"/>
            <a:ext cx="250888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$15.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allocated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10 projects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 $8.6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approved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3877" y="5916583"/>
            <a:ext cx="240982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$2.0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allocated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9 projects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 $1.3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approved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90184" y="5940967"/>
            <a:ext cx="1386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$1.5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allocated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5904" y="4335017"/>
            <a:ext cx="2926841" cy="1330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950" y="4322826"/>
            <a:ext cx="2952750" cy="1358900"/>
          </a:xfrm>
          <a:custGeom>
            <a:avLst/>
            <a:gdLst/>
            <a:ahLst/>
            <a:cxnLst/>
            <a:rect l="l" t="t" r="r" b="b"/>
            <a:pathLst>
              <a:path w="2952750" h="1358900">
                <a:moveTo>
                  <a:pt x="2948939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354073"/>
                </a:lnTo>
                <a:lnTo>
                  <a:pt x="4571" y="1358645"/>
                </a:lnTo>
                <a:lnTo>
                  <a:pt x="2948939" y="1358645"/>
                </a:lnTo>
                <a:lnTo>
                  <a:pt x="2952749" y="1354073"/>
                </a:lnTo>
                <a:lnTo>
                  <a:pt x="2952749" y="1348739"/>
                </a:lnTo>
                <a:lnTo>
                  <a:pt x="19049" y="1348739"/>
                </a:lnTo>
                <a:lnTo>
                  <a:pt x="9905" y="1339595"/>
                </a:lnTo>
                <a:lnTo>
                  <a:pt x="19049" y="1339595"/>
                </a:lnTo>
                <a:lnTo>
                  <a:pt x="19049" y="19049"/>
                </a:lnTo>
                <a:lnTo>
                  <a:pt x="9905" y="19049"/>
                </a:lnTo>
                <a:lnTo>
                  <a:pt x="19049" y="9143"/>
                </a:lnTo>
                <a:lnTo>
                  <a:pt x="2952749" y="9143"/>
                </a:lnTo>
                <a:lnTo>
                  <a:pt x="2952749" y="4571"/>
                </a:lnTo>
                <a:lnTo>
                  <a:pt x="2948939" y="0"/>
                </a:lnTo>
                <a:close/>
              </a:path>
              <a:path w="2952750" h="1358900">
                <a:moveTo>
                  <a:pt x="19049" y="1339595"/>
                </a:moveTo>
                <a:lnTo>
                  <a:pt x="9905" y="1339595"/>
                </a:lnTo>
                <a:lnTo>
                  <a:pt x="19049" y="1348739"/>
                </a:lnTo>
                <a:lnTo>
                  <a:pt x="19049" y="1339595"/>
                </a:lnTo>
                <a:close/>
              </a:path>
              <a:path w="2952750" h="1358900">
                <a:moveTo>
                  <a:pt x="2933699" y="1339595"/>
                </a:moveTo>
                <a:lnTo>
                  <a:pt x="19049" y="1339595"/>
                </a:lnTo>
                <a:lnTo>
                  <a:pt x="19049" y="1348739"/>
                </a:lnTo>
                <a:lnTo>
                  <a:pt x="2933699" y="1348739"/>
                </a:lnTo>
                <a:lnTo>
                  <a:pt x="2933699" y="1339595"/>
                </a:lnTo>
                <a:close/>
              </a:path>
              <a:path w="2952750" h="1358900">
                <a:moveTo>
                  <a:pt x="2933699" y="9143"/>
                </a:moveTo>
                <a:lnTo>
                  <a:pt x="2933699" y="1348739"/>
                </a:lnTo>
                <a:lnTo>
                  <a:pt x="2943605" y="1339595"/>
                </a:lnTo>
                <a:lnTo>
                  <a:pt x="2952749" y="1339595"/>
                </a:lnTo>
                <a:lnTo>
                  <a:pt x="2952749" y="19049"/>
                </a:lnTo>
                <a:lnTo>
                  <a:pt x="2943605" y="19049"/>
                </a:lnTo>
                <a:lnTo>
                  <a:pt x="2933699" y="9143"/>
                </a:lnTo>
                <a:close/>
              </a:path>
              <a:path w="2952750" h="1358900">
                <a:moveTo>
                  <a:pt x="2952749" y="1339595"/>
                </a:moveTo>
                <a:lnTo>
                  <a:pt x="2943605" y="1339595"/>
                </a:lnTo>
                <a:lnTo>
                  <a:pt x="2933699" y="1348739"/>
                </a:lnTo>
                <a:lnTo>
                  <a:pt x="2952749" y="1348739"/>
                </a:lnTo>
                <a:lnTo>
                  <a:pt x="2952749" y="1339595"/>
                </a:lnTo>
                <a:close/>
              </a:path>
              <a:path w="2952750" h="1358900">
                <a:moveTo>
                  <a:pt x="19049" y="9143"/>
                </a:moveTo>
                <a:lnTo>
                  <a:pt x="9905" y="19049"/>
                </a:lnTo>
                <a:lnTo>
                  <a:pt x="19049" y="19049"/>
                </a:lnTo>
                <a:lnTo>
                  <a:pt x="19049" y="9143"/>
                </a:lnTo>
                <a:close/>
              </a:path>
              <a:path w="2952750" h="1358900">
                <a:moveTo>
                  <a:pt x="2933699" y="9143"/>
                </a:moveTo>
                <a:lnTo>
                  <a:pt x="19049" y="9143"/>
                </a:lnTo>
                <a:lnTo>
                  <a:pt x="19049" y="19049"/>
                </a:lnTo>
                <a:lnTo>
                  <a:pt x="2933699" y="19049"/>
                </a:lnTo>
                <a:lnTo>
                  <a:pt x="2933699" y="9143"/>
                </a:lnTo>
                <a:close/>
              </a:path>
              <a:path w="2952750" h="1358900">
                <a:moveTo>
                  <a:pt x="2952749" y="9143"/>
                </a:moveTo>
                <a:lnTo>
                  <a:pt x="2933699" y="9143"/>
                </a:lnTo>
                <a:lnTo>
                  <a:pt x="2943605" y="19049"/>
                </a:lnTo>
                <a:lnTo>
                  <a:pt x="2952749" y="19049"/>
                </a:lnTo>
                <a:lnTo>
                  <a:pt x="2952749" y="9143"/>
                </a:lnTo>
                <a:close/>
              </a:path>
            </a:pathLst>
          </a:custGeom>
          <a:solidFill>
            <a:srgbClr val="102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0" y="3022092"/>
            <a:ext cx="2914650" cy="1289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2950" y="3003042"/>
            <a:ext cx="2952750" cy="1327785"/>
          </a:xfrm>
          <a:custGeom>
            <a:avLst/>
            <a:gdLst/>
            <a:ahLst/>
            <a:cxnLst/>
            <a:rect l="l" t="t" r="r" b="b"/>
            <a:pathLst>
              <a:path w="2952750" h="1327785">
                <a:moveTo>
                  <a:pt x="2948939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322831"/>
                </a:lnTo>
                <a:lnTo>
                  <a:pt x="4571" y="1327403"/>
                </a:lnTo>
                <a:lnTo>
                  <a:pt x="2948939" y="1327403"/>
                </a:lnTo>
                <a:lnTo>
                  <a:pt x="2952749" y="1322831"/>
                </a:lnTo>
                <a:lnTo>
                  <a:pt x="2952749" y="1317497"/>
                </a:lnTo>
                <a:lnTo>
                  <a:pt x="19049" y="1317497"/>
                </a:lnTo>
                <a:lnTo>
                  <a:pt x="9905" y="1308353"/>
                </a:lnTo>
                <a:lnTo>
                  <a:pt x="19049" y="1308353"/>
                </a:lnTo>
                <a:lnTo>
                  <a:pt x="19049" y="19049"/>
                </a:lnTo>
                <a:lnTo>
                  <a:pt x="9905" y="19049"/>
                </a:lnTo>
                <a:lnTo>
                  <a:pt x="19049" y="9905"/>
                </a:lnTo>
                <a:lnTo>
                  <a:pt x="2952749" y="9905"/>
                </a:lnTo>
                <a:lnTo>
                  <a:pt x="2952749" y="4571"/>
                </a:lnTo>
                <a:lnTo>
                  <a:pt x="2948939" y="0"/>
                </a:lnTo>
                <a:close/>
              </a:path>
              <a:path w="2952750" h="1327785">
                <a:moveTo>
                  <a:pt x="19049" y="1308353"/>
                </a:moveTo>
                <a:lnTo>
                  <a:pt x="9905" y="1308353"/>
                </a:lnTo>
                <a:lnTo>
                  <a:pt x="19049" y="1317497"/>
                </a:lnTo>
                <a:lnTo>
                  <a:pt x="19049" y="1308353"/>
                </a:lnTo>
                <a:close/>
              </a:path>
              <a:path w="2952750" h="1327785">
                <a:moveTo>
                  <a:pt x="2933699" y="1308353"/>
                </a:moveTo>
                <a:lnTo>
                  <a:pt x="19049" y="1308353"/>
                </a:lnTo>
                <a:lnTo>
                  <a:pt x="19049" y="1317497"/>
                </a:lnTo>
                <a:lnTo>
                  <a:pt x="2933699" y="1317497"/>
                </a:lnTo>
                <a:lnTo>
                  <a:pt x="2933699" y="1308353"/>
                </a:lnTo>
                <a:close/>
              </a:path>
              <a:path w="2952750" h="1327785">
                <a:moveTo>
                  <a:pt x="2933699" y="9905"/>
                </a:moveTo>
                <a:lnTo>
                  <a:pt x="2933699" y="1317497"/>
                </a:lnTo>
                <a:lnTo>
                  <a:pt x="2943605" y="1308353"/>
                </a:lnTo>
                <a:lnTo>
                  <a:pt x="2952749" y="1308353"/>
                </a:lnTo>
                <a:lnTo>
                  <a:pt x="2952749" y="19049"/>
                </a:lnTo>
                <a:lnTo>
                  <a:pt x="2943605" y="19049"/>
                </a:lnTo>
                <a:lnTo>
                  <a:pt x="2933699" y="9905"/>
                </a:lnTo>
                <a:close/>
              </a:path>
              <a:path w="2952750" h="1327785">
                <a:moveTo>
                  <a:pt x="2952749" y="1308353"/>
                </a:moveTo>
                <a:lnTo>
                  <a:pt x="2943605" y="1308353"/>
                </a:lnTo>
                <a:lnTo>
                  <a:pt x="2933699" y="1317497"/>
                </a:lnTo>
                <a:lnTo>
                  <a:pt x="2952749" y="1317497"/>
                </a:lnTo>
                <a:lnTo>
                  <a:pt x="2952749" y="1308353"/>
                </a:lnTo>
                <a:close/>
              </a:path>
              <a:path w="2952750" h="1327785">
                <a:moveTo>
                  <a:pt x="19049" y="9905"/>
                </a:moveTo>
                <a:lnTo>
                  <a:pt x="9905" y="19049"/>
                </a:lnTo>
                <a:lnTo>
                  <a:pt x="19049" y="19049"/>
                </a:lnTo>
                <a:lnTo>
                  <a:pt x="19049" y="9905"/>
                </a:lnTo>
                <a:close/>
              </a:path>
              <a:path w="2952750" h="1327785">
                <a:moveTo>
                  <a:pt x="2933699" y="9905"/>
                </a:moveTo>
                <a:lnTo>
                  <a:pt x="19049" y="9905"/>
                </a:lnTo>
                <a:lnTo>
                  <a:pt x="19049" y="19049"/>
                </a:lnTo>
                <a:lnTo>
                  <a:pt x="2933699" y="19049"/>
                </a:lnTo>
                <a:lnTo>
                  <a:pt x="2933699" y="9905"/>
                </a:lnTo>
                <a:close/>
              </a:path>
              <a:path w="2952750" h="1327785">
                <a:moveTo>
                  <a:pt x="2952749" y="9905"/>
                </a:moveTo>
                <a:lnTo>
                  <a:pt x="2933699" y="9905"/>
                </a:lnTo>
                <a:lnTo>
                  <a:pt x="2943605" y="19049"/>
                </a:lnTo>
                <a:lnTo>
                  <a:pt x="2952749" y="19049"/>
                </a:lnTo>
                <a:lnTo>
                  <a:pt x="2952749" y="9905"/>
                </a:lnTo>
                <a:close/>
              </a:path>
            </a:pathLst>
          </a:custGeom>
          <a:solidFill>
            <a:srgbClr val="102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5615" y="3003804"/>
            <a:ext cx="3249929" cy="2666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4862" y="2412128"/>
            <a:ext cx="101091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Lan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d</a:t>
            </a:r>
            <a:r>
              <a:rPr sz="105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Assemb</a:t>
            </a:r>
            <a:r>
              <a:rPr sz="1050" b="1" spc="5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99303" y="2644139"/>
            <a:ext cx="2097862" cy="2562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80968" y="5453272"/>
            <a:ext cx="10693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$3.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7</a:t>
            </a:r>
            <a:r>
              <a:rPr sz="105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05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approved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394" y="4089653"/>
            <a:ext cx="1836420" cy="1128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5348" y="2728722"/>
            <a:ext cx="1823465" cy="1360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96312" y="5453272"/>
            <a:ext cx="10934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$50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0</a:t>
            </a:r>
            <a:r>
              <a:rPr sz="105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K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 approved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4352" y="2409829"/>
            <a:ext cx="21729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Judicial</a:t>
            </a:r>
            <a:r>
              <a:rPr sz="105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05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Rem-Code</a:t>
            </a:r>
            <a:r>
              <a:rPr sz="105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ompliance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61380" y="691997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95" dirty="0">
                <a:solidFill>
                  <a:srgbClr val="898989"/>
                </a:solidFill>
                <a:latin typeface="Calibri"/>
                <a:cs typeface="Calibri"/>
              </a:rPr>
              <a:t>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8219">
              <a:lnSpc>
                <a:spcPct val="100000"/>
              </a:lnSpc>
            </a:pPr>
            <a:r>
              <a:rPr sz="4000" b="0" dirty="0">
                <a:solidFill>
                  <a:srgbClr val="254061"/>
                </a:solidFill>
                <a:latin typeface="Arial"/>
                <a:cs typeface="Arial"/>
              </a:rPr>
              <a:t>2013 - 2016 Projects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1357" y="2411917"/>
            <a:ext cx="216979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10" dirty="0">
                <a:solidFill>
                  <a:srgbClr val="17375E"/>
                </a:solidFill>
                <a:latin typeface="Arial"/>
                <a:cs typeface="Arial"/>
              </a:rPr>
              <a:t>Operation </a:t>
            </a:r>
            <a:r>
              <a:rPr sz="950" b="1" spc="5" dirty="0">
                <a:solidFill>
                  <a:srgbClr val="17375E"/>
                </a:solidFill>
                <a:latin typeface="Arial"/>
                <a:cs typeface="Arial"/>
              </a:rPr>
              <a:t>Shield </a:t>
            </a:r>
            <a:r>
              <a:rPr sz="950" b="1" spc="10" dirty="0">
                <a:solidFill>
                  <a:srgbClr val="17375E"/>
                </a:solidFill>
                <a:latin typeface="Arial"/>
                <a:cs typeface="Arial"/>
              </a:rPr>
              <a:t>–</a:t>
            </a:r>
            <a:r>
              <a:rPr sz="95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17375E"/>
                </a:solidFill>
                <a:latin typeface="Arial"/>
                <a:cs typeface="Arial"/>
              </a:rPr>
              <a:t>Secu</a:t>
            </a:r>
            <a:r>
              <a:rPr sz="950" b="1" spc="-5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50" b="1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50" b="1" spc="5" dirty="0">
                <a:solidFill>
                  <a:srgbClr val="17375E"/>
                </a:solidFill>
                <a:latin typeface="Arial"/>
                <a:cs typeface="Arial"/>
              </a:rPr>
              <a:t>ty</a:t>
            </a:r>
            <a:r>
              <a:rPr sz="95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17375E"/>
                </a:solidFill>
                <a:latin typeface="Arial"/>
                <a:cs typeface="Arial"/>
              </a:rPr>
              <a:t>Ne</a:t>
            </a:r>
            <a:r>
              <a:rPr sz="950" b="1" spc="-10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50" b="1" spc="20" dirty="0">
                <a:solidFill>
                  <a:srgbClr val="17375E"/>
                </a:solidFill>
                <a:latin typeface="Arial"/>
                <a:cs typeface="Arial"/>
              </a:rPr>
              <a:t>w</a:t>
            </a:r>
            <a:r>
              <a:rPr sz="950" b="1" spc="10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50" b="1" spc="-5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50" b="1" spc="10" dirty="0">
                <a:solidFill>
                  <a:srgbClr val="17375E"/>
                </a:solidFill>
                <a:latin typeface="Arial"/>
                <a:cs typeface="Arial"/>
              </a:rPr>
              <a:t>k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97044" y="5453272"/>
            <a:ext cx="10693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$1.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r>
              <a:rPr sz="105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05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approved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94626" y="2673857"/>
            <a:ext cx="2101861" cy="2523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4626" y="2673857"/>
            <a:ext cx="2101861" cy="2523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36219" y="2409842"/>
            <a:ext cx="114490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Cata</a:t>
            </a:r>
            <a:r>
              <a:rPr sz="1050" b="1" spc="5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1050" b="1" spc="-20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ti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sz="105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3798" y="5413648"/>
            <a:ext cx="1817370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$1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5</a:t>
            </a:r>
            <a:r>
              <a:rPr sz="105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05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allocated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 project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-</a:t>
            </a:r>
            <a:r>
              <a:rPr sz="105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$8.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5</a:t>
            </a:r>
            <a:r>
              <a:rPr sz="105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050" b="1" spc="-5" dirty="0">
                <a:solidFill>
                  <a:srgbClr val="17375E"/>
                </a:solidFill>
                <a:latin typeface="Arial"/>
                <a:cs typeface="Arial"/>
              </a:rPr>
              <a:t> approved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2544" y="2719577"/>
            <a:ext cx="2512314" cy="2490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6140">
              <a:lnSpc>
                <a:spcPts val="4760"/>
              </a:lnSpc>
            </a:pPr>
            <a:r>
              <a:rPr sz="4000" b="0" dirty="0">
                <a:solidFill>
                  <a:srgbClr val="254061"/>
                </a:solidFill>
                <a:latin typeface="Arial"/>
                <a:cs typeface="Arial"/>
              </a:rPr>
              <a:t>2013 - 2016 Projects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2142" y="691997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85" dirty="0">
                <a:solidFill>
                  <a:srgbClr val="898989"/>
                </a:solidFill>
                <a:latin typeface="Calibri"/>
                <a:cs typeface="Calibri"/>
              </a:rPr>
              <a:t>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492" y="2341009"/>
            <a:ext cx="68275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tabLst>
                <a:tab pos="4712970" algn="l"/>
              </a:tabLst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MLK, J</a:t>
            </a:r>
            <a:r>
              <a:rPr sz="1400" b="1" spc="-9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Drive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Complete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Street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Boone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Blvd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Green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Street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8897" y="2622042"/>
            <a:ext cx="2772917" cy="397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4285" y="6770772"/>
            <a:ext cx="14166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$1.3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approved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3400" y="2628138"/>
            <a:ext cx="5117592" cy="1661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4495800"/>
            <a:ext cx="2312746" cy="1669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8678" y="4495800"/>
            <a:ext cx="2512314" cy="1669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72281" y="6677046"/>
            <a:ext cx="12687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$1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M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approved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1153</Words>
  <Application>Microsoft Office PowerPoint</Application>
  <PresentationFormat>Custom</PresentationFormat>
  <Paragraphs>336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Westside TAD Approved Projects 2013-Current</vt:lpstr>
      <vt:lpstr>2013 - 2016 Projects</vt:lpstr>
      <vt:lpstr>2013 - 2016 Projects</vt:lpstr>
      <vt:lpstr>2013 - 2016 Projects</vt:lpstr>
      <vt:lpstr>PowerPoint Presentation</vt:lpstr>
      <vt:lpstr>PowerPoint Presentation</vt:lpstr>
      <vt:lpstr>Funded Projects</vt:lpstr>
      <vt:lpstr>PowerPoint Presentation</vt:lpstr>
      <vt:lpstr>Funded PƌojeĐts</vt:lpstr>
      <vt:lpstr>PowerPoint Presentation</vt:lpstr>
      <vt:lpstr>PowerPoint Presentation</vt:lpstr>
      <vt:lpstr>PowerPoint Presentation</vt:lpstr>
      <vt:lpstr>Approved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Commercial Corridor TADs</vt:lpstr>
      <vt:lpstr>Commercial Corridor TADs</vt:lpstr>
      <vt:lpstr>PowerPoint Presentation</vt:lpstr>
      <vt:lpstr>PowerPoint Presentation</vt:lpstr>
      <vt:lpstr>Accomplishments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WHGRIFFIN</cp:lastModifiedBy>
  <cp:revision>1</cp:revision>
  <dcterms:created xsi:type="dcterms:W3CDTF">2017-03-14T17:54:06Z</dcterms:created>
  <dcterms:modified xsi:type="dcterms:W3CDTF">2017-03-15T18:46:16Z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2017-03-14T00:00:00Z</vt:filetime>
  </property>
  <property fmtid="{D5CDD505-2E9C-101B-9397-08002B2CF9AE}" pid="3" name="LastSaved">
    <vt:filetime>2017-03-14T00:00:00Z</vt:filetime>
  </property>
</Properties>
</file>