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1" r:id="rId1"/>
    <p:sldMasterId id="2147484264" r:id="rId2"/>
    <p:sldMasterId id="2147484241" r:id="rId3"/>
  </p:sldMasterIdLst>
  <p:notesMasterIdLst>
    <p:notesMasterId r:id="rId26"/>
  </p:notesMasterIdLst>
  <p:handoutMasterIdLst>
    <p:handoutMasterId r:id="rId27"/>
  </p:handoutMasterIdLst>
  <p:sldIdLst>
    <p:sldId id="466" r:id="rId4"/>
    <p:sldId id="468" r:id="rId5"/>
    <p:sldId id="538" r:id="rId6"/>
    <p:sldId id="539" r:id="rId7"/>
    <p:sldId id="540" r:id="rId8"/>
    <p:sldId id="541" r:id="rId9"/>
    <p:sldId id="542" r:id="rId10"/>
    <p:sldId id="543" r:id="rId11"/>
    <p:sldId id="513" r:id="rId12"/>
    <p:sldId id="515" r:id="rId13"/>
    <p:sldId id="496" r:id="rId14"/>
    <p:sldId id="497" r:id="rId15"/>
    <p:sldId id="502" r:id="rId16"/>
    <p:sldId id="503" r:id="rId17"/>
    <p:sldId id="504" r:id="rId18"/>
    <p:sldId id="536" r:id="rId19"/>
    <p:sldId id="505" r:id="rId20"/>
    <p:sldId id="506" r:id="rId21"/>
    <p:sldId id="544" r:id="rId22"/>
    <p:sldId id="507" r:id="rId23"/>
    <p:sldId id="531" r:id="rId24"/>
    <p:sldId id="548" r:id="rId25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431" userDrawn="1">
          <p15:clr>
            <a:srgbClr val="A4A3A4"/>
          </p15:clr>
        </p15:guide>
        <p15:guide id="2" orient="horz" pos="2545" userDrawn="1">
          <p15:clr>
            <a:srgbClr val="A4A3A4"/>
          </p15:clr>
        </p15:guide>
        <p15:guide id="3" orient="horz" pos="4641" userDrawn="1">
          <p15:clr>
            <a:srgbClr val="A4A3A4"/>
          </p15:clr>
        </p15:guide>
        <p15:guide id="4" orient="horz" pos="4924" userDrawn="1">
          <p15:clr>
            <a:srgbClr val="A4A3A4"/>
          </p15:clr>
        </p15:guide>
        <p15:guide id="5" orient="horz" pos="372" userDrawn="1">
          <p15:clr>
            <a:srgbClr val="A4A3A4"/>
          </p15:clr>
        </p15:guide>
        <p15:guide id="6" pos="424" userDrawn="1">
          <p15:clr>
            <a:srgbClr val="A4A3A4"/>
          </p15:clr>
        </p15:guide>
        <p15:guide id="7" pos="4759" userDrawn="1">
          <p15:clr>
            <a:srgbClr val="A4A3A4"/>
          </p15:clr>
        </p15:guide>
        <p15:guide id="8" pos="346" userDrawn="1">
          <p15:clr>
            <a:srgbClr val="A4A3A4"/>
          </p15:clr>
        </p15:guide>
        <p15:guide id="9" pos="340" userDrawn="1">
          <p15:clr>
            <a:srgbClr val="A4A3A4"/>
          </p15:clr>
        </p15:guide>
        <p15:guide id="10" pos="3202" userDrawn="1">
          <p15:clr>
            <a:srgbClr val="A4A3A4"/>
          </p15:clr>
        </p15:guide>
        <p15:guide id="11" orient="horz" pos="4073" userDrawn="1">
          <p15:clr>
            <a:srgbClr val="A4A3A4"/>
          </p15:clr>
        </p15:guide>
        <p15:guide id="12" orient="horz" pos="1909" userDrawn="1">
          <p15:clr>
            <a:srgbClr val="A4A3A4"/>
          </p15:clr>
        </p15:guide>
        <p15:guide id="13" orient="horz" pos="3481" userDrawn="1">
          <p15:clr>
            <a:srgbClr val="A4A3A4"/>
          </p15:clr>
        </p15:guide>
        <p15:guide id="14" orient="horz" pos="3693" userDrawn="1">
          <p15:clr>
            <a:srgbClr val="A4A3A4"/>
          </p15:clr>
        </p15:guide>
        <p15:guide id="15" orient="horz" pos="27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2060"/>
    <a:srgbClr val="C49500"/>
    <a:srgbClr val="003472"/>
    <a:srgbClr val="800000"/>
    <a:srgbClr val="6B1664"/>
    <a:srgbClr val="666699"/>
    <a:srgbClr val="E13A3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3206" autoAdjust="0"/>
  </p:normalViewPr>
  <p:slideViewPr>
    <p:cSldViewPr snapToGrid="0">
      <p:cViewPr varScale="1">
        <p:scale>
          <a:sx n="70" d="100"/>
          <a:sy n="70" d="100"/>
        </p:scale>
        <p:origin x="-264" y="-90"/>
      </p:cViewPr>
      <p:guideLst>
        <p:guide orient="horz" pos="5431"/>
        <p:guide orient="horz" pos="2545"/>
        <p:guide orient="horz" pos="4641"/>
        <p:guide orient="horz" pos="4924"/>
        <p:guide orient="horz" pos="372"/>
        <p:guide orient="horz" pos="4073"/>
        <p:guide orient="horz" pos="1909"/>
        <p:guide orient="horz" pos="3481"/>
        <p:guide orient="horz" pos="3693"/>
        <p:guide orient="horz" pos="279"/>
        <p:guide pos="424"/>
        <p:guide pos="4759"/>
        <p:guide pos="346"/>
        <p:guide pos="340"/>
        <p:guide pos="3202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raswell\Documents\2017\BACKUP%20INFO%20-%202Q%20REPORT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'DEC17GF RU'!$G$39</c:f>
              <c:strCache>
                <c:ptCount val="1"/>
                <c:pt idx="0">
                  <c:v>Budget</c:v>
                </c:pt>
              </c:strCache>
            </c:strRef>
          </c:tx>
          <c:invertIfNegative val="0"/>
          <c:cat>
            <c:strRef>
              <c:f>'DEC17GF RU'!$C$40:$F$42</c:f>
              <c:strCache>
                <c:ptCount val="3"/>
                <c:pt idx="0">
                  <c:v>General Fund</c:v>
                </c:pt>
                <c:pt idx="1">
                  <c:v>Solid Waste Revenue Fund</c:v>
                </c:pt>
                <c:pt idx="2">
                  <c:v>Fleet Services Fund</c:v>
                </c:pt>
              </c:strCache>
            </c:strRef>
          </c:cat>
          <c:val>
            <c:numRef>
              <c:f>'DEC17GF RU'!$G$40:$G$42</c:f>
              <c:numCache>
                <c:formatCode>_(* #,##0.00_);_(* \(#,##0.00\);_(* "-"??_);_(@_)</c:formatCode>
                <c:ptCount val="3"/>
                <c:pt idx="0">
                  <c:v>37585502</c:v>
                </c:pt>
                <c:pt idx="1">
                  <c:v>55607233</c:v>
                </c:pt>
                <c:pt idx="2">
                  <c:v>33400588</c:v>
                </c:pt>
              </c:numCache>
            </c:numRef>
          </c:val>
        </c:ser>
        <c:ser>
          <c:idx val="1"/>
          <c:order val="1"/>
          <c:tx>
            <c:strRef>
              <c:f>'DEC17GF RU'!$H$39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'DEC17GF RU'!$C$40:$F$42</c:f>
              <c:strCache>
                <c:ptCount val="3"/>
                <c:pt idx="0">
                  <c:v>General Fund</c:v>
                </c:pt>
                <c:pt idx="1">
                  <c:v>Solid Waste Revenue Fund</c:v>
                </c:pt>
                <c:pt idx="2">
                  <c:v>Fleet Services Fund</c:v>
                </c:pt>
              </c:strCache>
            </c:strRef>
          </c:cat>
          <c:val>
            <c:numRef>
              <c:f>'DEC17GF RU'!$H$40:$H$42</c:f>
              <c:numCache>
                <c:formatCode>_(* #,##0.00_);_(* \(#,##0.00\);_(* "-"??_);_(@_)</c:formatCode>
                <c:ptCount val="3"/>
                <c:pt idx="0">
                  <c:v>27277682.289999999</c:v>
                </c:pt>
                <c:pt idx="1">
                  <c:v>31081905.07</c:v>
                </c:pt>
                <c:pt idx="2">
                  <c:v>18209508.109999999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37376"/>
        <c:axId val="129593344"/>
      </c:barChart>
      <c:catAx>
        <c:axId val="10403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593344"/>
        <c:crosses val="autoZero"/>
        <c:auto val="1"/>
        <c:lblAlgn val="ctr"/>
        <c:lblOffset val="100"/>
        <c:noMultiLvlLbl val="0"/>
      </c:catAx>
      <c:valAx>
        <c:axId val="12959334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0403737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705882352941176E-2"/>
                <c:y val="0.337328066109798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$ in Millions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90202588647007365"/>
          <c:y val="0.42571163577303317"/>
          <c:w val="9.797411352992641E-2"/>
          <c:h val="0.1485764431634266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>
                <a:latin typeface="+mj-lt"/>
              </a:rPr>
              <a:t>Allocation of Funds</a:t>
            </a:r>
            <a:endParaRPr lang="en-US" dirty="0">
              <a:latin typeface="+mj-lt"/>
            </a:endParaRPr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view3D>
      <c:rotX val="30"/>
      <c:rotY val="7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'DEC17GF RU'!$H$30</c:f>
              <c:strCache>
                <c:ptCount val="1"/>
                <c:pt idx="0">
                  <c:v>Budget</c:v>
                </c:pt>
              </c:strCache>
            </c:strRef>
          </c:tx>
          <c:explosion val="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'DEC17GF RU'!$C$31:$C$35</c:f>
              <c:strCache>
                <c:ptCount val="5"/>
                <c:pt idx="0">
                  <c:v>Salaries &amp; Benefits</c:v>
                </c:pt>
                <c:pt idx="1">
                  <c:v>Contracted Services</c:v>
                </c:pt>
                <c:pt idx="2">
                  <c:v>Supplies</c:v>
                </c:pt>
                <c:pt idx="3">
                  <c:v>Other</c:v>
                </c:pt>
                <c:pt idx="4">
                  <c:v>Fuel &amp; Repairs</c:v>
                </c:pt>
              </c:strCache>
            </c:strRef>
          </c:cat>
          <c:val>
            <c:numRef>
              <c:f>'DEC17GF RU'!$H$31:$H$35</c:f>
              <c:numCache>
                <c:formatCode>General</c:formatCode>
                <c:ptCount val="5"/>
                <c:pt idx="0">
                  <c:v>13.692636</c:v>
                </c:pt>
                <c:pt idx="1">
                  <c:v>8.9495649999999998</c:v>
                </c:pt>
                <c:pt idx="2">
                  <c:v>11.511993</c:v>
                </c:pt>
                <c:pt idx="3">
                  <c:v>1.6301600000000001</c:v>
                </c:pt>
                <c:pt idx="4">
                  <c:v>1.801148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Personnel Expenses: Budget</a:t>
            </a:r>
            <a:r>
              <a:rPr lang="en-US" baseline="0" dirty="0" smtClean="0">
                <a:latin typeface="+mj-lt"/>
              </a:rPr>
              <a:t> vs. Actual</a:t>
            </a:r>
            <a:endParaRPr lang="en-US" dirty="0">
              <a:latin typeface="+mj-lt"/>
            </a:endParaRPr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Summary!$D$3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Summary!$A$4:$A$8</c:f>
              <c:strCache>
                <c:ptCount val="5"/>
                <c:pt idx="0">
                  <c:v>SALARIES</c:v>
                </c:pt>
                <c:pt idx="1">
                  <c:v>EXTRA HELP</c:v>
                </c:pt>
                <c:pt idx="2">
                  <c:v>OVERTIME</c:v>
                </c:pt>
                <c:pt idx="3">
                  <c:v>BENEFITS</c:v>
                </c:pt>
                <c:pt idx="4">
                  <c:v>WORKER'S COMP</c:v>
                </c:pt>
              </c:strCache>
            </c:strRef>
          </c:cat>
          <c:val>
            <c:numRef>
              <c:f>Summary!$D$4:$D$8</c:f>
              <c:numCache>
                <c:formatCode>_(* #,##0.00_);_(* \(#,##0.00\);_(* "-"??_);_(@_)</c:formatCode>
                <c:ptCount val="5"/>
                <c:pt idx="0">
                  <c:v>9.0224150000000005</c:v>
                </c:pt>
                <c:pt idx="1">
                  <c:v>0.26799699999999999</c:v>
                </c:pt>
                <c:pt idx="2">
                  <c:v>0.275252</c:v>
                </c:pt>
                <c:pt idx="3">
                  <c:v>4.0163630000000001</c:v>
                </c:pt>
                <c:pt idx="4">
                  <c:v>0.110609</c:v>
                </c:pt>
              </c:numCache>
            </c:numRef>
          </c:val>
        </c:ser>
        <c:ser>
          <c:idx val="3"/>
          <c:order val="1"/>
          <c:tx>
            <c:strRef>
              <c:f>Summary!$E$3</c:f>
              <c:strCache>
                <c:ptCount val="1"/>
                <c:pt idx="0">
                  <c:v>YTD Actuals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Summary!$A$4:$A$8</c:f>
              <c:strCache>
                <c:ptCount val="5"/>
                <c:pt idx="0">
                  <c:v>SALARIES</c:v>
                </c:pt>
                <c:pt idx="1">
                  <c:v>EXTRA HELP</c:v>
                </c:pt>
                <c:pt idx="2">
                  <c:v>OVERTIME</c:v>
                </c:pt>
                <c:pt idx="3">
                  <c:v>BENEFITS</c:v>
                </c:pt>
                <c:pt idx="4">
                  <c:v>WORKER'S COMP</c:v>
                </c:pt>
              </c:strCache>
            </c:strRef>
          </c:cat>
          <c:val>
            <c:numRef>
              <c:f>Summary!$E$4:$E$8</c:f>
              <c:numCache>
                <c:formatCode>_(* #,##0.00_);_(* \(#,##0.00\);_(* "-"??_);_(@_)</c:formatCode>
                <c:ptCount val="5"/>
                <c:pt idx="0">
                  <c:v>4.9274551400000002</c:v>
                </c:pt>
                <c:pt idx="1">
                  <c:v>0.28509085000000006</c:v>
                </c:pt>
                <c:pt idx="2">
                  <c:v>0.54966884000000005</c:v>
                </c:pt>
                <c:pt idx="3">
                  <c:v>2.1382228300000001</c:v>
                </c:pt>
                <c:pt idx="4">
                  <c:v>0.14887312999999999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55552"/>
        <c:axId val="129657088"/>
      </c:barChart>
      <c:catAx>
        <c:axId val="12965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657088"/>
        <c:crosses val="autoZero"/>
        <c:auto val="1"/>
        <c:lblAlgn val="ctr"/>
        <c:lblOffset val="100"/>
        <c:noMultiLvlLbl val="0"/>
      </c:catAx>
      <c:valAx>
        <c:axId val="129657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</a:t>
                </a:r>
                <a:r>
                  <a:rPr lang="en-US" baseline="0"/>
                  <a:t> in Millions</a:t>
                </a:r>
                <a:endParaRPr lang="en-US"/>
              </a:p>
            </c:rich>
          </c:tx>
          <c:layout/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129655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Allocation of </a:t>
            </a:r>
            <a:r>
              <a:rPr lang="en-US" dirty="0" smtClean="0"/>
              <a:t>Funds</a:t>
            </a:r>
            <a:endParaRPr lang="en-US" dirty="0"/>
          </a:p>
        </c:rich>
      </c:tx>
      <c:layout/>
      <c:overlay val="0"/>
      <c:spPr>
        <a:solidFill>
          <a:schemeClr val="accent1">
            <a:lumMod val="40000"/>
            <a:lumOff val="60000"/>
          </a:schemeClr>
        </a:solidFill>
      </c:spPr>
    </c:title>
    <c:autoTitleDeleted val="0"/>
    <c:view3D>
      <c:rotX val="30"/>
      <c:rotY val="14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Allocation of </a:t>
            </a:r>
            <a:r>
              <a:rPr lang="en-US" dirty="0" smtClean="0"/>
              <a:t>Funds</a:t>
            </a:r>
            <a:endParaRPr lang="en-US" dirty="0"/>
          </a:p>
        </c:rich>
      </c:tx>
      <c:layout>
        <c:manualLayout>
          <c:xMode val="edge"/>
          <c:yMode val="edge"/>
          <c:x val="0.28751653543307087"/>
          <c:y val="6.6666666666666671E-3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view3D>
      <c:rotX val="30"/>
      <c:rotY val="16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00000000000014E-2"/>
          <c:y val="0.16263018372703411"/>
          <c:w val="0.80166666666666664"/>
          <c:h val="0.7113230971128609"/>
        </c:manualLayout>
      </c:layout>
      <c:pie3DChart>
        <c:varyColors val="1"/>
        <c:ser>
          <c:idx val="0"/>
          <c:order val="0"/>
          <c:tx>
            <c:strRef>
              <c:f>'DEC17 SW RU'!$G$64</c:f>
              <c:strCache>
                <c:ptCount val="1"/>
                <c:pt idx="0">
                  <c:v>Budget</c:v>
                </c:pt>
              </c:strCache>
            </c:strRef>
          </c:tx>
          <c:explosion val="7"/>
          <c:dLbls>
            <c:dLbl>
              <c:idx val="3"/>
              <c:layout>
                <c:manualLayout>
                  <c:x val="0"/>
                  <c:y val="2.6322834645669292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Indirect &amp; Non-Departmental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911286089238843E-2"/>
                  <c:y val="4.80393700787401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'DEC17 SW RU'!$C$65:$C$69</c:f>
              <c:strCache>
                <c:ptCount val="5"/>
                <c:pt idx="0">
                  <c:v>Salaries &amp; Benefits</c:v>
                </c:pt>
                <c:pt idx="1">
                  <c:v>O&amp;M</c:v>
                </c:pt>
                <c:pt idx="2">
                  <c:v>Fuel &amp; Repairs</c:v>
                </c:pt>
                <c:pt idx="3">
                  <c:v>Indirect &amp; Non-Departmental</c:v>
                </c:pt>
                <c:pt idx="4">
                  <c:v>Other City Departments</c:v>
                </c:pt>
              </c:strCache>
            </c:strRef>
          </c:cat>
          <c:val>
            <c:numRef>
              <c:f>'DEC17 SW RU'!$G$65:$G$69</c:f>
              <c:numCache>
                <c:formatCode>"$"##,###,###,###,###,###,###,###,###,###,###,###,##0.00;[Color3]\-"$"##,###,###,###,###,###,###,###,###,###,###,###,##0.00</c:formatCode>
                <c:ptCount val="5"/>
                <c:pt idx="0">
                  <c:v>27674337</c:v>
                </c:pt>
                <c:pt idx="1">
                  <c:v>12082459</c:v>
                </c:pt>
                <c:pt idx="2">
                  <c:v>7228287</c:v>
                </c:pt>
                <c:pt idx="3">
                  <c:v>5359628</c:v>
                </c:pt>
                <c:pt idx="4" formatCode="&quot;$&quot;#,##0.00">
                  <c:v>3262522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Personnel Expenses:</a:t>
            </a:r>
            <a:r>
              <a:rPr lang="en-US" baseline="0" dirty="0" smtClean="0"/>
              <a:t> </a:t>
            </a:r>
            <a:r>
              <a:rPr lang="en-US" dirty="0" smtClean="0"/>
              <a:t>Budget vs.</a:t>
            </a:r>
            <a:r>
              <a:rPr lang="en-US" baseline="0" dirty="0" smtClean="0"/>
              <a:t> Actual</a:t>
            </a:r>
            <a:endParaRPr lang="en-US" dirty="0"/>
          </a:p>
        </c:rich>
      </c:tx>
      <c:layout>
        <c:manualLayout>
          <c:xMode val="edge"/>
          <c:yMode val="edge"/>
          <c:x val="0.32563939577368634"/>
          <c:y val="0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21705849590499213"/>
          <c:y val="0.10281268927922471"/>
          <c:w val="0.76984696143751263"/>
          <c:h val="0.6608308096103371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Summary!$D$12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Summary!$A$13:$A$17</c:f>
              <c:strCache>
                <c:ptCount val="5"/>
                <c:pt idx="0">
                  <c:v>SALARIES</c:v>
                </c:pt>
                <c:pt idx="1">
                  <c:v>EXTRA HELP</c:v>
                </c:pt>
                <c:pt idx="2">
                  <c:v>OVERTIME</c:v>
                </c:pt>
                <c:pt idx="3">
                  <c:v>BENEFITS</c:v>
                </c:pt>
                <c:pt idx="4">
                  <c:v>WORKER'S COMP</c:v>
                </c:pt>
              </c:strCache>
            </c:strRef>
          </c:cat>
          <c:val>
            <c:numRef>
              <c:f>Summary!$D$13:$D$17</c:f>
              <c:numCache>
                <c:formatCode>_(* #,##0.00_);_(* \(#,##0.00\);_(* "-"??_);_(@_)</c:formatCode>
                <c:ptCount val="5"/>
                <c:pt idx="0">
                  <c:v>17.270502</c:v>
                </c:pt>
                <c:pt idx="1">
                  <c:v>0.27442899999999998</c:v>
                </c:pt>
                <c:pt idx="2">
                  <c:v>1.6186259999999999</c:v>
                </c:pt>
                <c:pt idx="3">
                  <c:v>9.6386610000000008</c:v>
                </c:pt>
                <c:pt idx="4">
                  <c:v>1.3514900000000001</c:v>
                </c:pt>
              </c:numCache>
            </c:numRef>
          </c:val>
        </c:ser>
        <c:ser>
          <c:idx val="3"/>
          <c:order val="1"/>
          <c:tx>
            <c:strRef>
              <c:f>Summary!$E$12</c:f>
              <c:strCache>
                <c:ptCount val="1"/>
                <c:pt idx="0">
                  <c:v>YTD Actuals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Summary!$A$13:$A$17</c:f>
              <c:strCache>
                <c:ptCount val="5"/>
                <c:pt idx="0">
                  <c:v>SALARIES</c:v>
                </c:pt>
                <c:pt idx="1">
                  <c:v>EXTRA HELP</c:v>
                </c:pt>
                <c:pt idx="2">
                  <c:v>OVERTIME</c:v>
                </c:pt>
                <c:pt idx="3">
                  <c:v>BENEFITS</c:v>
                </c:pt>
                <c:pt idx="4">
                  <c:v>WORKER'S COMP</c:v>
                </c:pt>
              </c:strCache>
            </c:strRef>
          </c:cat>
          <c:val>
            <c:numRef>
              <c:f>Summary!$E$13:$E$17</c:f>
              <c:numCache>
                <c:formatCode>_(* #,##0.00_);_(* \(#,##0.00\);_(* "-"??_);_(@_)</c:formatCode>
                <c:ptCount val="5"/>
                <c:pt idx="0">
                  <c:v>6.8794653700000001</c:v>
                </c:pt>
                <c:pt idx="1">
                  <c:v>0.28590073999999999</c:v>
                </c:pt>
                <c:pt idx="2">
                  <c:v>0.84283393000000006</c:v>
                </c:pt>
                <c:pt idx="3">
                  <c:v>3.6151443400000005</c:v>
                </c:pt>
                <c:pt idx="4">
                  <c:v>0.89972039999999998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97248"/>
        <c:axId val="117798784"/>
      </c:barChart>
      <c:catAx>
        <c:axId val="11779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798784"/>
        <c:crosses val="autoZero"/>
        <c:auto val="1"/>
        <c:lblAlgn val="ctr"/>
        <c:lblOffset val="100"/>
        <c:noMultiLvlLbl val="0"/>
      </c:catAx>
      <c:valAx>
        <c:axId val="1177987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117797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Allocation of Funds</a:t>
            </a:r>
            <a:endParaRPr lang="en-US" dirty="0"/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'DEC17 FS RU'!$G$61</c:f>
              <c:strCache>
                <c:ptCount val="1"/>
                <c:pt idx="0">
                  <c:v>Budget</c:v>
                </c:pt>
              </c:strCache>
            </c:strRef>
          </c:tx>
          <c:explosion val="7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'DEC17 FS RU'!$C$62:$C$65</c:f>
              <c:strCache>
                <c:ptCount val="4"/>
                <c:pt idx="0">
                  <c:v>Salaries &amp; Benefits</c:v>
                </c:pt>
                <c:pt idx="1">
                  <c:v>Contracted Services</c:v>
                </c:pt>
                <c:pt idx="2">
                  <c:v>Supplies</c:v>
                </c:pt>
                <c:pt idx="3">
                  <c:v>Other</c:v>
                </c:pt>
              </c:strCache>
            </c:strRef>
          </c:cat>
          <c:val>
            <c:numRef>
              <c:f>'DEC17 FS RU'!$G$62:$G$65</c:f>
              <c:numCache>
                <c:formatCode>"$"##,###,###,###,###,###,###,###,###,###,###,###,##0.00;[Color3]\-"$"##,###,###,###,###,###,###,###,###,###,###,###,##0.00</c:formatCode>
                <c:ptCount val="4"/>
                <c:pt idx="0">
                  <c:v>13110378</c:v>
                </c:pt>
                <c:pt idx="1">
                  <c:v>3123148</c:v>
                </c:pt>
                <c:pt idx="2">
                  <c:v>13813405</c:v>
                </c:pt>
                <c:pt idx="3" formatCode="&quot;$&quot;#,##0.00">
                  <c:v>3353657</c:v>
                </c:pt>
              </c:numCache>
            </c:numRef>
          </c:val>
        </c:ser>
        <c:ser>
          <c:idx val="1"/>
          <c:order val="1"/>
          <c:tx>
            <c:strRef>
              <c:f>'DEC17 FS RU'!$C$63</c:f>
              <c:strCache>
                <c:ptCount val="1"/>
                <c:pt idx="0">
                  <c:v>Contracted Services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'DEC17 FS RU'!$C$62:$C$65</c:f>
              <c:strCache>
                <c:ptCount val="4"/>
                <c:pt idx="0">
                  <c:v>Salaries &amp; Benefits</c:v>
                </c:pt>
                <c:pt idx="1">
                  <c:v>Contracted Services</c:v>
                </c:pt>
                <c:pt idx="2">
                  <c:v>Supplies</c:v>
                </c:pt>
                <c:pt idx="3">
                  <c:v>Other</c:v>
                </c:pt>
              </c:strCache>
            </c:strRef>
          </c:cat>
          <c:val>
            <c:numRef>
              <c:f>'DEC17 FS RU'!$D$63:$G$63</c:f>
              <c:numCache>
                <c:formatCode>General</c:formatCode>
                <c:ptCount val="4"/>
                <c:pt idx="3" formatCode="&quot;$&quot;##,###,###,###,###,###,###,###,###,###,###,###,##0.00;[Color3]\-&quot;$&quot;##,###,###,###,###,###,###,###,###,###,###,###,##0.00">
                  <c:v>3123148</c:v>
                </c:pt>
              </c:numCache>
            </c:numRef>
          </c:val>
        </c:ser>
        <c:ser>
          <c:idx val="2"/>
          <c:order val="2"/>
          <c:tx>
            <c:strRef>
              <c:f>'DEC17 FS RU'!$C$64</c:f>
              <c:strCache>
                <c:ptCount val="1"/>
                <c:pt idx="0">
                  <c:v>Supplies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'DEC17 FS RU'!$C$62:$C$65</c:f>
              <c:strCache>
                <c:ptCount val="4"/>
                <c:pt idx="0">
                  <c:v>Salaries &amp; Benefits</c:v>
                </c:pt>
                <c:pt idx="1">
                  <c:v>Contracted Services</c:v>
                </c:pt>
                <c:pt idx="2">
                  <c:v>Supplies</c:v>
                </c:pt>
                <c:pt idx="3">
                  <c:v>Other</c:v>
                </c:pt>
              </c:strCache>
            </c:strRef>
          </c:cat>
          <c:val>
            <c:numRef>
              <c:f>'DEC17 FS RU'!$D$64:$G$64</c:f>
              <c:numCache>
                <c:formatCode>General</c:formatCode>
                <c:ptCount val="4"/>
                <c:pt idx="3" formatCode="&quot;$&quot;##,###,###,###,###,###,###,###,###,###,###,###,##0.00;[Color3]\-&quot;$&quot;##,###,###,###,###,###,###,###,###,###,###,###,##0.00">
                  <c:v>13813405</c:v>
                </c:pt>
              </c:numCache>
            </c:numRef>
          </c:val>
        </c:ser>
        <c:ser>
          <c:idx val="3"/>
          <c:order val="3"/>
          <c:tx>
            <c:strRef>
              <c:f>'DEC17 FS RU'!$C$65</c:f>
              <c:strCache>
                <c:ptCount val="1"/>
                <c:pt idx="0">
                  <c:v>Other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'DEC17 FS RU'!$C$62:$C$65</c:f>
              <c:strCache>
                <c:ptCount val="4"/>
                <c:pt idx="0">
                  <c:v>Salaries &amp; Benefits</c:v>
                </c:pt>
                <c:pt idx="1">
                  <c:v>Contracted Services</c:v>
                </c:pt>
                <c:pt idx="2">
                  <c:v>Supplies</c:v>
                </c:pt>
                <c:pt idx="3">
                  <c:v>Other</c:v>
                </c:pt>
              </c:strCache>
            </c:strRef>
          </c:cat>
          <c:val>
            <c:numRef>
              <c:f>'DEC17 FS RU'!$D$65:$G$65</c:f>
              <c:numCache>
                <c:formatCode>General</c:formatCode>
                <c:ptCount val="4"/>
                <c:pt idx="3" formatCode="&quot;$&quot;#,##0.00">
                  <c:v>3353657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Personnel Expenses: Budget vs. Actual</a:t>
            </a:r>
            <a:endParaRPr lang="en-US" dirty="0"/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20166746036047628"/>
          <c:y val="0.15803778048870651"/>
          <c:w val="0.76417819177655977"/>
          <c:h val="0.6025510332335218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Summary!$D$22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Summary!$A$23:$A$27</c:f>
              <c:strCache>
                <c:ptCount val="5"/>
                <c:pt idx="0">
                  <c:v>SALARIES</c:v>
                </c:pt>
                <c:pt idx="1">
                  <c:v>EXTRA HELP</c:v>
                </c:pt>
                <c:pt idx="2">
                  <c:v>OVERTIME</c:v>
                </c:pt>
                <c:pt idx="3">
                  <c:v>BENEFITS</c:v>
                </c:pt>
                <c:pt idx="4">
                  <c:v>WORKER'S COMP</c:v>
                </c:pt>
              </c:strCache>
            </c:strRef>
          </c:cat>
          <c:val>
            <c:numRef>
              <c:f>Summary!$D$23:$D$27</c:f>
              <c:numCache>
                <c:formatCode>_(* #,##0.00_);_(* \(#,##0.00\);_(* "-"??_);_(@_)</c:formatCode>
                <c:ptCount val="5"/>
                <c:pt idx="0">
                  <c:v>8.5108189999999997</c:v>
                </c:pt>
                <c:pt idx="1">
                  <c:v>0.125052</c:v>
                </c:pt>
                <c:pt idx="2">
                  <c:v>0.39690599999999998</c:v>
                </c:pt>
                <c:pt idx="3">
                  <c:v>4.3345669999999998</c:v>
                </c:pt>
                <c:pt idx="4">
                  <c:v>0.13477500000000001</c:v>
                </c:pt>
              </c:numCache>
            </c:numRef>
          </c:val>
        </c:ser>
        <c:ser>
          <c:idx val="3"/>
          <c:order val="1"/>
          <c:tx>
            <c:strRef>
              <c:f>Summary!$E$22</c:f>
              <c:strCache>
                <c:ptCount val="1"/>
                <c:pt idx="0">
                  <c:v>YTD Actuals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Summary!$A$23:$A$27</c:f>
              <c:strCache>
                <c:ptCount val="5"/>
                <c:pt idx="0">
                  <c:v>SALARIES</c:v>
                </c:pt>
                <c:pt idx="1">
                  <c:v>EXTRA HELP</c:v>
                </c:pt>
                <c:pt idx="2">
                  <c:v>OVERTIME</c:v>
                </c:pt>
                <c:pt idx="3">
                  <c:v>BENEFITS</c:v>
                </c:pt>
                <c:pt idx="4">
                  <c:v>WORKER'S COMP</c:v>
                </c:pt>
              </c:strCache>
            </c:strRef>
          </c:cat>
          <c:val>
            <c:numRef>
              <c:f>Summary!$E$23:$E$27</c:f>
              <c:numCache>
                <c:formatCode>_(* #,##0.00_);_(* \(#,##0.00\);_(* "-"??_);_(@_)</c:formatCode>
                <c:ptCount val="5"/>
                <c:pt idx="0">
                  <c:v>3.8099628999999995</c:v>
                </c:pt>
                <c:pt idx="1">
                  <c:v>1.59997E-3</c:v>
                </c:pt>
                <c:pt idx="2">
                  <c:v>0.22825783000000002</c:v>
                </c:pt>
                <c:pt idx="3">
                  <c:v>1.8508421499999999</c:v>
                </c:pt>
                <c:pt idx="4">
                  <c:v>3.1525560000000001E-2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6320"/>
        <c:axId val="16057856"/>
      </c:barChart>
      <c:catAx>
        <c:axId val="1605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057856"/>
        <c:crosses val="autoZero"/>
        <c:auto val="1"/>
        <c:lblAlgn val="ctr"/>
        <c:lblOffset val="100"/>
        <c:noMultiLvlLbl val="0"/>
      </c:catAx>
      <c:valAx>
        <c:axId val="16057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16056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2016 Fleet Operations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114320866141733"/>
          <c:y val="0.14073449803149607"/>
          <c:w val="0.78844324146981626"/>
          <c:h val="0.69784446823534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Units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203</c:v>
                </c:pt>
                <c:pt idx="1">
                  <c:v>201</c:v>
                </c:pt>
                <c:pt idx="2">
                  <c:v>81</c:v>
                </c:pt>
                <c:pt idx="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49327872"/>
        <c:axId val="149305600"/>
      </c:barChart>
      <c:lineChart>
        <c:grouping val="standard"/>
        <c:varyColors val="0"/>
        <c:ser>
          <c:idx val="2"/>
          <c:order val="2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833333333333715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38800644811996E-17"/>
                  <c:y val="-2.500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583333333333334E-2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Sheet1!$C$2:$C$5</c:f>
              <c:numCache>
                <c:formatCode>"$"#,##0_);[Red]\("$"#,##0\)</c:formatCode>
                <c:ptCount val="4"/>
                <c:pt idx="0">
                  <c:v>560410</c:v>
                </c:pt>
                <c:pt idx="1">
                  <c:v>554708</c:v>
                </c:pt>
                <c:pt idx="2">
                  <c:v>227253</c:v>
                </c:pt>
                <c:pt idx="3">
                  <c:v>577029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30944"/>
        <c:axId val="149329408"/>
      </c:lineChart>
      <c:valAx>
        <c:axId val="14930560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27872"/>
        <c:crosses val="max"/>
        <c:crossBetween val="between"/>
      </c:valAx>
      <c:catAx>
        <c:axId val="1493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05600"/>
        <c:crosses val="autoZero"/>
        <c:auto val="1"/>
        <c:lblAlgn val="ctr"/>
        <c:lblOffset val="100"/>
        <c:noMultiLvlLbl val="0"/>
      </c:catAx>
      <c:valAx>
        <c:axId val="149329408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30944"/>
        <c:crosses val="autoZero"/>
        <c:crossBetween val="between"/>
      </c:valAx>
      <c:catAx>
        <c:axId val="14933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32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5530593832020996"/>
          <c:y val="0.94080043734766861"/>
          <c:w val="0.28938795931758532"/>
          <c:h val="5.9199562652331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DC8CC-3A8B-184A-AE50-343E8823DBEC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DDEB3-B693-7F40-86D2-A8268B48E2DC}">
      <dgm:prSet phldrT="[Text]"/>
      <dgm:spPr/>
      <dgm:t>
        <a:bodyPr/>
        <a:lstStyle/>
        <a:p>
          <a:r>
            <a:rPr lang="en-US" dirty="0" smtClean="0"/>
            <a:t>City of Atlanta</a:t>
          </a:r>
        </a:p>
      </dgm:t>
    </dgm:pt>
    <dgm:pt modelId="{C32B24D5-3F59-9E44-8FC3-9CB8AE07A902}" type="parTrans" cxnId="{9BAE15C4-A3FD-5B4E-AA00-EB93E2981DFC}">
      <dgm:prSet/>
      <dgm:spPr/>
      <dgm:t>
        <a:bodyPr/>
        <a:lstStyle/>
        <a:p>
          <a:endParaRPr lang="en-US"/>
        </a:p>
      </dgm:t>
    </dgm:pt>
    <dgm:pt modelId="{3815E1EC-50F4-834E-B08A-74D51D2477E9}" type="sibTrans" cxnId="{9BAE15C4-A3FD-5B4E-AA00-EB93E2981DFC}">
      <dgm:prSet/>
      <dgm:spPr/>
      <dgm:t>
        <a:bodyPr/>
        <a:lstStyle/>
        <a:p>
          <a:endParaRPr lang="en-US"/>
        </a:p>
      </dgm:t>
    </dgm:pt>
    <dgm:pt modelId="{877EF431-1A93-9A4F-A4D9-A583D7BF9D8F}">
      <dgm:prSet phldrT="[Text]" custT="1"/>
      <dgm:spPr/>
      <dgm:t>
        <a:bodyPr/>
        <a:lstStyle/>
        <a:p>
          <a:r>
            <a:rPr lang="en-US" sz="1050" dirty="0" smtClean="0"/>
            <a:t>DPW - Public Works</a:t>
          </a:r>
        </a:p>
        <a:p>
          <a:r>
            <a:rPr lang="en-US" sz="1000" dirty="0" smtClean="0"/>
            <a:t>Keep Atlanta Beautiful Commission</a:t>
          </a:r>
        </a:p>
      </dgm:t>
    </dgm:pt>
    <dgm:pt modelId="{8322529A-F8A6-AD4A-A92F-994028F865B8}" type="parTrans" cxnId="{FE6B8CCE-546C-EB41-BC27-2FC5FE7C380D}">
      <dgm:prSet/>
      <dgm:spPr/>
      <dgm:t>
        <a:bodyPr/>
        <a:lstStyle/>
        <a:p>
          <a:endParaRPr lang="en-US"/>
        </a:p>
      </dgm:t>
    </dgm:pt>
    <dgm:pt modelId="{5777E81E-A949-984C-8036-1D3305B186F7}" type="sibTrans" cxnId="{FE6B8CCE-546C-EB41-BC27-2FC5FE7C380D}">
      <dgm:prSet/>
      <dgm:spPr/>
      <dgm:t>
        <a:bodyPr/>
        <a:lstStyle/>
        <a:p>
          <a:endParaRPr lang="en-US"/>
        </a:p>
      </dgm:t>
    </dgm:pt>
    <dgm:pt modelId="{C2CCE03E-DD06-F848-AC41-69F43700E52B}">
      <dgm:prSet phldrT="[Text]" custT="1"/>
      <dgm:spPr/>
      <dgm:t>
        <a:bodyPr/>
        <a:lstStyle/>
        <a:p>
          <a:endParaRPr lang="en-US" sz="800" dirty="0" smtClean="0"/>
        </a:p>
        <a:p>
          <a:r>
            <a:rPr lang="en-US" sz="1000" dirty="0" smtClean="0"/>
            <a:t>Hard to Recycle Items</a:t>
          </a:r>
        </a:p>
        <a:p>
          <a:r>
            <a:rPr lang="en-US" sz="1000" dirty="0" err="1" smtClean="0"/>
            <a:t>CHaRM</a:t>
          </a:r>
          <a:endParaRPr lang="en-US" sz="1000" dirty="0" smtClean="0"/>
        </a:p>
        <a:p>
          <a:r>
            <a:rPr lang="en-US" sz="1000" dirty="0" smtClean="0"/>
            <a:t>Scrap Tires</a:t>
          </a:r>
        </a:p>
        <a:p>
          <a:r>
            <a:rPr lang="en-US" sz="1000" dirty="0" smtClean="0"/>
            <a:t>WRAP – Environmental Protection Agency</a:t>
          </a:r>
        </a:p>
        <a:p>
          <a:r>
            <a:rPr lang="en-US" sz="1000" dirty="0" smtClean="0"/>
            <a:t>Film Plastic</a:t>
          </a:r>
        </a:p>
      </dgm:t>
    </dgm:pt>
    <dgm:pt modelId="{4EFCDD84-7FBD-C24B-A468-87F84A0F6D0B}" type="parTrans" cxnId="{BDA8731A-7A1B-054D-8558-79B7CFEACA6B}">
      <dgm:prSet/>
      <dgm:spPr/>
      <dgm:t>
        <a:bodyPr/>
        <a:lstStyle/>
        <a:p>
          <a:endParaRPr lang="en-US"/>
        </a:p>
      </dgm:t>
    </dgm:pt>
    <dgm:pt modelId="{B738EDC1-8ED4-FD4E-85C6-56ECF54A52E6}" type="sibTrans" cxnId="{BDA8731A-7A1B-054D-8558-79B7CFEACA6B}">
      <dgm:prSet/>
      <dgm:spPr/>
      <dgm:t>
        <a:bodyPr/>
        <a:lstStyle/>
        <a:p>
          <a:endParaRPr lang="en-US"/>
        </a:p>
      </dgm:t>
    </dgm:pt>
    <dgm:pt modelId="{0C4831B5-78D3-E84D-8B23-2218C03A9D10}">
      <dgm:prSet phldrT="[Text]" custT="1"/>
      <dgm:spPr/>
      <dgm:t>
        <a:bodyPr/>
        <a:lstStyle/>
        <a:p>
          <a:r>
            <a:rPr lang="en-US" sz="1000" dirty="0" smtClean="0"/>
            <a:t>Data Management </a:t>
          </a:r>
        </a:p>
        <a:p>
          <a:r>
            <a:rPr lang="en-US" sz="1000" dirty="0" smtClean="0"/>
            <a:t>Rubicon</a:t>
          </a:r>
        </a:p>
        <a:p>
          <a:r>
            <a:rPr lang="en-US" sz="1000" dirty="0" err="1" smtClean="0"/>
            <a:t>Regrig</a:t>
          </a:r>
          <a:endParaRPr lang="en-US" sz="1000" dirty="0" smtClean="0"/>
        </a:p>
        <a:p>
          <a:r>
            <a:rPr lang="en-US" sz="1000" dirty="0" smtClean="0"/>
            <a:t> GA Tech</a:t>
          </a:r>
          <a:endParaRPr lang="en-US" sz="1000" dirty="0"/>
        </a:p>
      </dgm:t>
    </dgm:pt>
    <dgm:pt modelId="{F30ECFBC-89B0-1B40-8DDF-4D64404E33A3}" type="parTrans" cxnId="{FFAF6FF5-E288-2944-B921-8F3BD80ED6F7}">
      <dgm:prSet/>
      <dgm:spPr/>
      <dgm:t>
        <a:bodyPr/>
        <a:lstStyle/>
        <a:p>
          <a:endParaRPr lang="en-US" dirty="0"/>
        </a:p>
      </dgm:t>
    </dgm:pt>
    <dgm:pt modelId="{CAA4DB28-9D15-EA47-9184-6488D890B20C}" type="sibTrans" cxnId="{FFAF6FF5-E288-2944-B921-8F3BD80ED6F7}">
      <dgm:prSet/>
      <dgm:spPr/>
      <dgm:t>
        <a:bodyPr/>
        <a:lstStyle/>
        <a:p>
          <a:endParaRPr lang="en-US"/>
        </a:p>
      </dgm:t>
    </dgm:pt>
    <dgm:pt modelId="{76E81164-5CC4-9F44-8EAF-E9B3DDED7FAD}">
      <dgm:prSet phldrT="[Text]" custT="1"/>
      <dgm:spPr/>
      <dgm:t>
        <a:bodyPr/>
        <a:lstStyle/>
        <a:p>
          <a:endParaRPr lang="en-US" sz="800" dirty="0" smtClean="0"/>
        </a:p>
        <a:p>
          <a:r>
            <a:rPr lang="en-US" sz="1000" dirty="0" smtClean="0"/>
            <a:t>Other Partners</a:t>
          </a:r>
        </a:p>
        <a:p>
          <a:r>
            <a:rPr lang="en-US" sz="1000" dirty="0" smtClean="0"/>
            <a:t>Recycling Perks </a:t>
          </a:r>
        </a:p>
        <a:p>
          <a:r>
            <a:rPr lang="en-US" sz="1000" dirty="0" smtClean="0"/>
            <a:t>ATL Recycles Committee</a:t>
          </a:r>
          <a:endParaRPr lang="en-US" sz="1000" dirty="0"/>
        </a:p>
      </dgm:t>
    </dgm:pt>
    <dgm:pt modelId="{18721875-423E-1E4D-81F9-11DAEEC7A744}" type="sibTrans" cxnId="{35F74A4C-55C1-7946-8833-7C63B1D8E99E}">
      <dgm:prSet/>
      <dgm:spPr/>
      <dgm:t>
        <a:bodyPr/>
        <a:lstStyle/>
        <a:p>
          <a:endParaRPr lang="en-US"/>
        </a:p>
      </dgm:t>
    </dgm:pt>
    <dgm:pt modelId="{6F00DF85-284D-8443-A979-09A22E5F28A7}" type="parTrans" cxnId="{35F74A4C-55C1-7946-8833-7C63B1D8E99E}">
      <dgm:prSet/>
      <dgm:spPr/>
      <dgm:t>
        <a:bodyPr/>
        <a:lstStyle/>
        <a:p>
          <a:endParaRPr lang="en-US"/>
        </a:p>
      </dgm:t>
    </dgm:pt>
    <dgm:pt modelId="{EE37AD1B-0EB7-DF42-9893-65A3196F7429}" type="pres">
      <dgm:prSet presAssocID="{B46DC8CC-3A8B-184A-AE50-343E8823DB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3A754-EA8C-7347-AE98-536F595074C2}" type="pres">
      <dgm:prSet presAssocID="{E0EDDEB3-B693-7F40-86D2-A8268B48E2DC}" presName="centerShape" presStyleLbl="node0" presStyleIdx="0" presStyleCnt="1" custScaleX="108326" custScaleY="112809"/>
      <dgm:spPr/>
      <dgm:t>
        <a:bodyPr/>
        <a:lstStyle/>
        <a:p>
          <a:endParaRPr lang="en-US"/>
        </a:p>
      </dgm:t>
    </dgm:pt>
    <dgm:pt modelId="{1FC63335-C63F-B24A-9224-ADC3A6CFA82A}" type="pres">
      <dgm:prSet presAssocID="{8322529A-F8A6-AD4A-A92F-994028F865B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38F287C-D1F8-D443-B9F9-75DC78CBC0F4}" type="pres">
      <dgm:prSet presAssocID="{8322529A-F8A6-AD4A-A92F-994028F865B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AD6D3EA-545F-3748-A713-E4A72CFF4B24}" type="pres">
      <dgm:prSet presAssocID="{877EF431-1A93-9A4F-A4D9-A583D7BF9D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3E520-53AF-5842-82C9-D186CF2B8FCD}" type="pres">
      <dgm:prSet presAssocID="{4EFCDD84-7FBD-C24B-A468-87F84A0F6D0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A50726B-00EB-1E43-86BC-E54B3A8D9ABC}" type="pres">
      <dgm:prSet presAssocID="{4EFCDD84-7FBD-C24B-A468-87F84A0F6D0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D300365-9ACD-864C-89A3-FFD9B6FCC11A}" type="pres">
      <dgm:prSet presAssocID="{C2CCE03E-DD06-F848-AC41-69F43700E52B}" presName="node" presStyleLbl="node1" presStyleIdx="1" presStyleCnt="4" custScaleX="101287" custScaleY="114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5890F-7090-E945-AED8-408291B75B7F}" type="pres">
      <dgm:prSet presAssocID="{F30ECFBC-89B0-1B40-8DDF-4D64404E33A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10C5FB1-E2E4-CA4E-8243-01B7F4E91386}" type="pres">
      <dgm:prSet presAssocID="{F30ECFBC-89B0-1B40-8DDF-4D64404E33A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B1F33B-E24E-DC43-8DC1-E051CB788C05}" type="pres">
      <dgm:prSet presAssocID="{0C4831B5-78D3-E84D-8B23-2218C03A9D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94310-B64B-6746-A4B2-3B966472C07A}" type="pres">
      <dgm:prSet presAssocID="{6F00DF85-284D-8443-A979-09A22E5F28A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04524D8-1EFF-314E-A9F3-2EA64B698FC6}" type="pres">
      <dgm:prSet presAssocID="{6F00DF85-284D-8443-A979-09A22E5F28A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ABF8397-9165-4547-9263-49A772FE3D2B}" type="pres">
      <dgm:prSet presAssocID="{76E81164-5CC4-9F44-8EAF-E9B3DDED7F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20721-270B-4DD4-9773-A8FC77E572D0}" type="presOf" srcId="{E0EDDEB3-B693-7F40-86D2-A8268B48E2DC}" destId="{5D43A754-EA8C-7347-AE98-536F595074C2}" srcOrd="0" destOrd="0" presId="urn:microsoft.com/office/officeart/2005/8/layout/radial5"/>
    <dgm:cxn modelId="{1FED004E-A13D-4C42-85A3-9DBB31908A72}" type="presOf" srcId="{6F00DF85-284D-8443-A979-09A22E5F28A7}" destId="{704524D8-1EFF-314E-A9F3-2EA64B698FC6}" srcOrd="1" destOrd="0" presId="urn:microsoft.com/office/officeart/2005/8/layout/radial5"/>
    <dgm:cxn modelId="{823671ED-34E5-4029-BB37-9E00D5F9E492}" type="presOf" srcId="{877EF431-1A93-9A4F-A4D9-A583D7BF9D8F}" destId="{8AD6D3EA-545F-3748-A713-E4A72CFF4B24}" srcOrd="0" destOrd="0" presId="urn:microsoft.com/office/officeart/2005/8/layout/radial5"/>
    <dgm:cxn modelId="{B29DE844-AC6F-4C8A-8EBF-57798FACA56F}" type="presOf" srcId="{8322529A-F8A6-AD4A-A92F-994028F865B8}" destId="{638F287C-D1F8-D443-B9F9-75DC78CBC0F4}" srcOrd="1" destOrd="0" presId="urn:microsoft.com/office/officeart/2005/8/layout/radial5"/>
    <dgm:cxn modelId="{96867AE8-AF9B-4634-86EC-DD18173917E9}" type="presOf" srcId="{C2CCE03E-DD06-F848-AC41-69F43700E52B}" destId="{DD300365-9ACD-864C-89A3-FFD9B6FCC11A}" srcOrd="0" destOrd="0" presId="urn:microsoft.com/office/officeart/2005/8/layout/radial5"/>
    <dgm:cxn modelId="{EB99679C-5F04-4F3C-AD34-1960F07FF9D9}" type="presOf" srcId="{0C4831B5-78D3-E84D-8B23-2218C03A9D10}" destId="{4BB1F33B-E24E-DC43-8DC1-E051CB788C05}" srcOrd="0" destOrd="0" presId="urn:microsoft.com/office/officeart/2005/8/layout/radial5"/>
    <dgm:cxn modelId="{FFAF6FF5-E288-2944-B921-8F3BD80ED6F7}" srcId="{E0EDDEB3-B693-7F40-86D2-A8268B48E2DC}" destId="{0C4831B5-78D3-E84D-8B23-2218C03A9D10}" srcOrd="2" destOrd="0" parTransId="{F30ECFBC-89B0-1B40-8DDF-4D64404E33A3}" sibTransId="{CAA4DB28-9D15-EA47-9184-6488D890B20C}"/>
    <dgm:cxn modelId="{906D389D-F64E-4F7E-91E1-2793E7B73A58}" type="presOf" srcId="{F30ECFBC-89B0-1B40-8DDF-4D64404E33A3}" destId="{31F5890F-7090-E945-AED8-408291B75B7F}" srcOrd="0" destOrd="0" presId="urn:microsoft.com/office/officeart/2005/8/layout/radial5"/>
    <dgm:cxn modelId="{35F74A4C-55C1-7946-8833-7C63B1D8E99E}" srcId="{E0EDDEB3-B693-7F40-86D2-A8268B48E2DC}" destId="{76E81164-5CC4-9F44-8EAF-E9B3DDED7FAD}" srcOrd="3" destOrd="0" parTransId="{6F00DF85-284D-8443-A979-09A22E5F28A7}" sibTransId="{18721875-423E-1E4D-81F9-11DAEEC7A744}"/>
    <dgm:cxn modelId="{8B57466C-D326-4C03-9B17-BC92822E6451}" type="presOf" srcId="{76E81164-5CC4-9F44-8EAF-E9B3DDED7FAD}" destId="{CABF8397-9165-4547-9263-49A772FE3D2B}" srcOrd="0" destOrd="0" presId="urn:microsoft.com/office/officeart/2005/8/layout/radial5"/>
    <dgm:cxn modelId="{C6BE92EB-B3EA-4C9C-BE41-10DEF7D957D7}" type="presOf" srcId="{4EFCDD84-7FBD-C24B-A468-87F84A0F6D0B}" destId="{5E73E520-53AF-5842-82C9-D186CF2B8FCD}" srcOrd="0" destOrd="0" presId="urn:microsoft.com/office/officeart/2005/8/layout/radial5"/>
    <dgm:cxn modelId="{1EABB61E-6186-417D-961E-DA82FF3CB2D9}" type="presOf" srcId="{B46DC8CC-3A8B-184A-AE50-343E8823DBEC}" destId="{EE37AD1B-0EB7-DF42-9893-65A3196F7429}" srcOrd="0" destOrd="0" presId="urn:microsoft.com/office/officeart/2005/8/layout/radial5"/>
    <dgm:cxn modelId="{02F052EB-1B3D-41C3-9A9F-E9857437D788}" type="presOf" srcId="{4EFCDD84-7FBD-C24B-A468-87F84A0F6D0B}" destId="{FA50726B-00EB-1E43-86BC-E54B3A8D9ABC}" srcOrd="1" destOrd="0" presId="urn:microsoft.com/office/officeart/2005/8/layout/radial5"/>
    <dgm:cxn modelId="{2D480D52-1F55-4D08-B346-BCE19F0980CF}" type="presOf" srcId="{F30ECFBC-89B0-1B40-8DDF-4D64404E33A3}" destId="{D10C5FB1-E2E4-CA4E-8243-01B7F4E91386}" srcOrd="1" destOrd="0" presId="urn:microsoft.com/office/officeart/2005/8/layout/radial5"/>
    <dgm:cxn modelId="{BDA8731A-7A1B-054D-8558-79B7CFEACA6B}" srcId="{E0EDDEB3-B693-7F40-86D2-A8268B48E2DC}" destId="{C2CCE03E-DD06-F848-AC41-69F43700E52B}" srcOrd="1" destOrd="0" parTransId="{4EFCDD84-7FBD-C24B-A468-87F84A0F6D0B}" sibTransId="{B738EDC1-8ED4-FD4E-85C6-56ECF54A52E6}"/>
    <dgm:cxn modelId="{3CAC9A04-A70A-44C1-958C-9E2079C2E869}" type="presOf" srcId="{6F00DF85-284D-8443-A979-09A22E5F28A7}" destId="{5B994310-B64B-6746-A4B2-3B966472C07A}" srcOrd="0" destOrd="0" presId="urn:microsoft.com/office/officeart/2005/8/layout/radial5"/>
    <dgm:cxn modelId="{8F92C72E-CBE3-4984-A755-CFF0233E3565}" type="presOf" srcId="{8322529A-F8A6-AD4A-A92F-994028F865B8}" destId="{1FC63335-C63F-B24A-9224-ADC3A6CFA82A}" srcOrd="0" destOrd="0" presId="urn:microsoft.com/office/officeart/2005/8/layout/radial5"/>
    <dgm:cxn modelId="{9BAE15C4-A3FD-5B4E-AA00-EB93E2981DFC}" srcId="{B46DC8CC-3A8B-184A-AE50-343E8823DBEC}" destId="{E0EDDEB3-B693-7F40-86D2-A8268B48E2DC}" srcOrd="0" destOrd="0" parTransId="{C32B24D5-3F59-9E44-8FC3-9CB8AE07A902}" sibTransId="{3815E1EC-50F4-834E-B08A-74D51D2477E9}"/>
    <dgm:cxn modelId="{FE6B8CCE-546C-EB41-BC27-2FC5FE7C380D}" srcId="{E0EDDEB3-B693-7F40-86D2-A8268B48E2DC}" destId="{877EF431-1A93-9A4F-A4D9-A583D7BF9D8F}" srcOrd="0" destOrd="0" parTransId="{8322529A-F8A6-AD4A-A92F-994028F865B8}" sibTransId="{5777E81E-A949-984C-8036-1D3305B186F7}"/>
    <dgm:cxn modelId="{21245948-48FB-40B9-A42B-20B8FCD2C18E}" type="presParOf" srcId="{EE37AD1B-0EB7-DF42-9893-65A3196F7429}" destId="{5D43A754-EA8C-7347-AE98-536F595074C2}" srcOrd="0" destOrd="0" presId="urn:microsoft.com/office/officeart/2005/8/layout/radial5"/>
    <dgm:cxn modelId="{C5543AEF-2349-4CAF-AAAD-4D5A5D85E325}" type="presParOf" srcId="{EE37AD1B-0EB7-DF42-9893-65A3196F7429}" destId="{1FC63335-C63F-B24A-9224-ADC3A6CFA82A}" srcOrd="1" destOrd="0" presId="urn:microsoft.com/office/officeart/2005/8/layout/radial5"/>
    <dgm:cxn modelId="{4B0EE252-93F1-4D3F-8AE3-05F4F43D11F5}" type="presParOf" srcId="{1FC63335-C63F-B24A-9224-ADC3A6CFA82A}" destId="{638F287C-D1F8-D443-B9F9-75DC78CBC0F4}" srcOrd="0" destOrd="0" presId="urn:microsoft.com/office/officeart/2005/8/layout/radial5"/>
    <dgm:cxn modelId="{C6DBC094-F593-477B-89F5-32D080AC5C54}" type="presParOf" srcId="{EE37AD1B-0EB7-DF42-9893-65A3196F7429}" destId="{8AD6D3EA-545F-3748-A713-E4A72CFF4B24}" srcOrd="2" destOrd="0" presId="urn:microsoft.com/office/officeart/2005/8/layout/radial5"/>
    <dgm:cxn modelId="{99B4AEBD-753A-4951-A469-80FF6F989386}" type="presParOf" srcId="{EE37AD1B-0EB7-DF42-9893-65A3196F7429}" destId="{5E73E520-53AF-5842-82C9-D186CF2B8FCD}" srcOrd="3" destOrd="0" presId="urn:microsoft.com/office/officeart/2005/8/layout/radial5"/>
    <dgm:cxn modelId="{60FCD040-1C4C-4C7E-9688-A0715B813A6D}" type="presParOf" srcId="{5E73E520-53AF-5842-82C9-D186CF2B8FCD}" destId="{FA50726B-00EB-1E43-86BC-E54B3A8D9ABC}" srcOrd="0" destOrd="0" presId="urn:microsoft.com/office/officeart/2005/8/layout/radial5"/>
    <dgm:cxn modelId="{5AD418A2-7354-455E-B0A1-DACA204ABA31}" type="presParOf" srcId="{EE37AD1B-0EB7-DF42-9893-65A3196F7429}" destId="{DD300365-9ACD-864C-89A3-FFD9B6FCC11A}" srcOrd="4" destOrd="0" presId="urn:microsoft.com/office/officeart/2005/8/layout/radial5"/>
    <dgm:cxn modelId="{324391C3-DC42-4CC8-B4BA-B92A6097F51F}" type="presParOf" srcId="{EE37AD1B-0EB7-DF42-9893-65A3196F7429}" destId="{31F5890F-7090-E945-AED8-408291B75B7F}" srcOrd="5" destOrd="0" presId="urn:microsoft.com/office/officeart/2005/8/layout/radial5"/>
    <dgm:cxn modelId="{B3EDA823-8CC9-4DD6-BA4B-B5ED9A1749FF}" type="presParOf" srcId="{31F5890F-7090-E945-AED8-408291B75B7F}" destId="{D10C5FB1-E2E4-CA4E-8243-01B7F4E91386}" srcOrd="0" destOrd="0" presId="urn:microsoft.com/office/officeart/2005/8/layout/radial5"/>
    <dgm:cxn modelId="{E47A9A59-7047-434D-95A1-5BFDB4C7D3E9}" type="presParOf" srcId="{EE37AD1B-0EB7-DF42-9893-65A3196F7429}" destId="{4BB1F33B-E24E-DC43-8DC1-E051CB788C05}" srcOrd="6" destOrd="0" presId="urn:microsoft.com/office/officeart/2005/8/layout/radial5"/>
    <dgm:cxn modelId="{62BFE869-54B4-40DD-8085-37747C25DD8B}" type="presParOf" srcId="{EE37AD1B-0EB7-DF42-9893-65A3196F7429}" destId="{5B994310-B64B-6746-A4B2-3B966472C07A}" srcOrd="7" destOrd="0" presId="urn:microsoft.com/office/officeart/2005/8/layout/radial5"/>
    <dgm:cxn modelId="{D63E7C27-4175-4F7E-BC7A-95D6DADD524C}" type="presParOf" srcId="{5B994310-B64B-6746-A4B2-3B966472C07A}" destId="{704524D8-1EFF-314E-A9F3-2EA64B698FC6}" srcOrd="0" destOrd="0" presId="urn:microsoft.com/office/officeart/2005/8/layout/radial5"/>
    <dgm:cxn modelId="{5135E446-58CF-4F7C-86F0-57E9F9385A1B}" type="presParOf" srcId="{EE37AD1B-0EB7-DF42-9893-65A3196F7429}" destId="{CABF8397-9165-4547-9263-49A772FE3D2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t" anchorCtr="0" compatLnSpc="1">
            <a:prstTxWarp prst="textNoShape">
              <a:avLst/>
            </a:prstTxWarp>
          </a:bodyPr>
          <a:lstStyle>
            <a:lvl1pPr defTabSz="93529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904" y="2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t" anchorCtr="0" compatLnSpc="1">
            <a:prstTxWarp prst="textNoShape">
              <a:avLst/>
            </a:prstTxWarp>
          </a:bodyPr>
          <a:lstStyle>
            <a:lvl1pPr algn="r" defTabSz="93529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43806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b" anchorCtr="0" compatLnSpc="1">
            <a:prstTxWarp prst="textNoShape">
              <a:avLst/>
            </a:prstTxWarp>
          </a:bodyPr>
          <a:lstStyle>
            <a:lvl1pPr defTabSz="93529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904" y="8843806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b" anchorCtr="0" compatLnSpc="1">
            <a:prstTxWarp prst="textNoShape">
              <a:avLst/>
            </a:prstTxWarp>
          </a:bodyPr>
          <a:lstStyle>
            <a:lvl1pPr algn="r" defTabSz="935294">
              <a:defRPr sz="1200" b="0"/>
            </a:lvl1pPr>
          </a:lstStyle>
          <a:p>
            <a:pPr>
              <a:defRPr/>
            </a:pPr>
            <a:fld id="{DA8AD1C6-87F1-40B2-815B-31A94D169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t" anchorCtr="0" compatLnSpc="1">
            <a:prstTxWarp prst="textNoShape">
              <a:avLst/>
            </a:prstTxWarp>
          </a:bodyPr>
          <a:lstStyle>
            <a:lvl1pPr defTabSz="93529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904" y="2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t" anchorCtr="0" compatLnSpc="1">
            <a:prstTxWarp prst="textNoShape">
              <a:avLst/>
            </a:prstTxWarp>
          </a:bodyPr>
          <a:lstStyle>
            <a:lvl1pPr algn="r" defTabSz="93529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175" y="4421113"/>
            <a:ext cx="5612763" cy="418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43806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b" anchorCtr="0" compatLnSpc="1">
            <a:prstTxWarp prst="textNoShape">
              <a:avLst/>
            </a:prstTxWarp>
          </a:bodyPr>
          <a:lstStyle>
            <a:lvl1pPr defTabSz="935294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904" y="8843806"/>
            <a:ext cx="3044615" cy="46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66" tIns="46783" rIns="93566" bIns="46783" numCol="1" anchor="b" anchorCtr="0" compatLnSpc="1">
            <a:prstTxWarp prst="textNoShape">
              <a:avLst/>
            </a:prstTxWarp>
          </a:bodyPr>
          <a:lstStyle>
            <a:lvl1pPr algn="r" defTabSz="935294">
              <a:defRPr sz="1200" b="0"/>
            </a:lvl1pPr>
          </a:lstStyle>
          <a:p>
            <a:pPr>
              <a:defRPr/>
            </a:pPr>
            <a:fld id="{72C602A4-17AF-4141-9FD4-6C67B0635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849"/>
            <a:fld id="{EE95989B-16B6-4D37-ACE7-7DE15C69AA38}" type="slidenum">
              <a:rPr lang="en-US" smtClean="0">
                <a:solidFill>
                  <a:srgbClr val="000000"/>
                </a:solidFill>
              </a:rPr>
              <a:pPr defTabSz="942849"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408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Fund supports Office</a:t>
            </a:r>
            <a:r>
              <a:rPr lang="en-US" baseline="0" dirty="0" smtClean="0"/>
              <a:t> of the Commissioner and Office of Transportation.  General Fund is trending over budget due to emergency projects:  Piedmont and Morningside; Perry Blvd; MLK and </a:t>
            </a:r>
            <a:r>
              <a:rPr lang="en-US" baseline="0" dirty="0" err="1" smtClean="0"/>
              <a:t>Lynhurst</a:t>
            </a:r>
            <a:r>
              <a:rPr lang="en-US" baseline="0" dirty="0" smtClean="0"/>
              <a:t>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602A4-17AF-4141-9FD4-6C67B06356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2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602A4-17AF-4141-9FD4-6C67B06356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4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59286"/>
            <a:r>
              <a:rPr lang="en-US" b="1" dirty="0" smtClean="0"/>
              <a:t>SRs are created from 311 (Siebel</a:t>
            </a:r>
            <a:r>
              <a:rPr lang="en-US" b="1" baseline="0" dirty="0" smtClean="0"/>
              <a:t> system)</a:t>
            </a:r>
            <a:r>
              <a:rPr lang="en-US" b="1" dirty="0" smtClean="0"/>
              <a:t> and</a:t>
            </a:r>
            <a:r>
              <a:rPr lang="en-US" b="1" baseline="0" dirty="0" smtClean="0"/>
              <a:t> DPW (Hansen system).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2713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man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9096" y="176467"/>
            <a:ext cx="8305801" cy="272209"/>
          </a:xfrm>
          <a:prstGeom prst="rect">
            <a:avLst/>
          </a:prstGeom>
          <a:solidFill>
            <a:srgbClr val="002060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HUMAN RESOURCES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480" y="6359376"/>
            <a:ext cx="4587240" cy="39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503613"/>
            <a:ext cx="6123939" cy="6092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" y="213055"/>
            <a:ext cx="8204200" cy="2272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65956" y="157384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CUSTOMER SERVICE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ET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13055"/>
            <a:ext cx="8204200" cy="2272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65956" y="157384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ATLANTA STREETCAR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8869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310" y="93135"/>
            <a:ext cx="6773243" cy="4328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" y="6359376"/>
            <a:ext cx="4587240" cy="39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1480" y="6359376"/>
            <a:ext cx="4587240" cy="39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" y="6359376"/>
            <a:ext cx="4587240" cy="39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" y="6359376"/>
            <a:ext cx="4587240" cy="3919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107"/>
            <a:ext cx="4040188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33"/>
            <a:ext cx="4040188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33507"/>
            <a:ext cx="4041775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41533"/>
            <a:ext cx="4041775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08100" y="152400"/>
            <a:ext cx="73787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et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2600" y="233681"/>
            <a:ext cx="8204200" cy="257386"/>
          </a:xfrm>
          <a:prstGeom prst="rect">
            <a:avLst/>
          </a:prstGeom>
          <a:solidFill>
            <a:srgbClr val="DE5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99453" y="213362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FLEET SERVICES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419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3"/>
            <a:ext cx="82296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43305"/>
            <a:ext cx="82296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8100" y="152400"/>
            <a:ext cx="7378700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surgenscolorDWM with Splash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4900" y="6197600"/>
            <a:ext cx="1536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930275" y="749300"/>
            <a:ext cx="8229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97" y="856597"/>
            <a:ext cx="7930056" cy="527619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800">
                <a:solidFill>
                  <a:srgbClr val="336699"/>
                </a:solidFill>
                <a:latin typeface="Arial Narrow" pitchFamily="34" charset="0"/>
              </a:defRPr>
            </a:lvl1pPr>
            <a:lvl2pPr>
              <a:spcBef>
                <a:spcPts val="300"/>
              </a:spcBef>
              <a:buClr>
                <a:srgbClr val="89C58F"/>
              </a:buClr>
              <a:buSzPct val="110000"/>
              <a:defRPr sz="2400">
                <a:solidFill>
                  <a:srgbClr val="336699"/>
                </a:solidFill>
                <a:latin typeface="Arial Narrow" pitchFamily="34" charset="0"/>
              </a:defRPr>
            </a:lvl2pPr>
            <a:lvl3pPr>
              <a:spcBef>
                <a:spcPts val="300"/>
              </a:spcBef>
              <a:buClr>
                <a:srgbClr val="FFC000"/>
              </a:buClr>
              <a:buSzPct val="80000"/>
              <a:buFont typeface="Wingdings" pitchFamily="2" charset="2"/>
              <a:buChar char="Ø"/>
              <a:defRPr sz="1800" i="1">
                <a:solidFill>
                  <a:srgbClr val="336699"/>
                </a:solidFill>
                <a:latin typeface="Arial Narrow" pitchFamily="34" charset="0"/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940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" y="819151"/>
            <a:ext cx="26971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-66206" y="381003"/>
            <a:ext cx="2870948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r">
              <a:defRPr lang="en-JM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498603"/>
            <a:ext cx="8229600" cy="41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57175" indent="-257175">
              <a:buSzPct val="83000"/>
              <a:buFont typeface="Wingdings" charset="2"/>
              <a:buChar char="u"/>
              <a:defRPr/>
            </a:lvl1pPr>
            <a:lvl2pPr marL="557213" indent="-214313">
              <a:buSzPct val="83000"/>
              <a:buFont typeface="Wingdings" charset="2"/>
              <a:buChar char="u"/>
              <a:defRPr/>
            </a:lvl2pPr>
            <a:lvl3pPr marL="857250" indent="-171450">
              <a:buSzPct val="83000"/>
              <a:buFont typeface="Wingdings" charset="2"/>
              <a:buChar char="u"/>
              <a:defRPr/>
            </a:lvl3pPr>
            <a:lvl4pPr marL="1200150" indent="-171450">
              <a:buSzPct val="83000"/>
              <a:buFont typeface="Wingdings" charset="2"/>
              <a:buChar char="u"/>
              <a:defRPr/>
            </a:lvl4pPr>
            <a:lvl5pPr marL="1543050" indent="-171450">
              <a:buSzPct val="83000"/>
              <a:buFont typeface="Wingdings" charset="2"/>
              <a:buChar char="u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JM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93113" y="6402920"/>
            <a:ext cx="323850" cy="2201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7BC5-8D29-1E41-8AC8-C7DC0F430BAF}" type="slidenum">
              <a:rPr lang="en-JM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7302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199" y="233680"/>
            <a:ext cx="8246534" cy="3179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2312" y="213055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FINANCIAL MANAGEMENT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253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ed Council Reque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33681"/>
            <a:ext cx="8212667" cy="2404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2312" y="213055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COMPLETED</a:t>
            </a:r>
            <a:r>
              <a:rPr lang="en-US" sz="1600" baseline="0" dirty="0" smtClean="0">
                <a:solidFill>
                  <a:schemeClr val="bg1"/>
                </a:solidFill>
              </a:rPr>
              <a:t> CITY  COUNCIL REQUESTS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5490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et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2600" y="233681"/>
            <a:ext cx="8204200" cy="2573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99453" y="213362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FLEET SERVICES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6824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4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2600" y="233681"/>
            <a:ext cx="8204200" cy="2573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2895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3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3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6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3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1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5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90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7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13055"/>
            <a:ext cx="8204200" cy="2272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65956" y="157384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SAFETY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4738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21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64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5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10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6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78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7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7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W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13055"/>
            <a:ext cx="8204200" cy="2272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65956" y="157384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SOLID WASTE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238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199" y="233680"/>
            <a:ext cx="8246534" cy="3179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2312" y="213055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FINANCIAL MANAGEMENT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668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33681"/>
            <a:ext cx="8212667" cy="240452"/>
          </a:xfrm>
          <a:prstGeom prst="rect">
            <a:avLst/>
          </a:prstGeom>
          <a:solidFill>
            <a:srgbClr val="6B1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22312" y="213055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COMPLETED</a:t>
            </a:r>
            <a:r>
              <a:rPr lang="en-US" sz="1600" baseline="0" dirty="0" smtClean="0">
                <a:solidFill>
                  <a:schemeClr val="bg1"/>
                </a:solidFill>
              </a:rPr>
              <a:t> CITY  COUNCIL REQUESTS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659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nancial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2460" y="0"/>
            <a:ext cx="7659687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FINANCIAL UPDATE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portation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200" y="153818"/>
            <a:ext cx="8203915" cy="338555"/>
          </a:xfrm>
          <a:prstGeom prst="rect">
            <a:avLst/>
          </a:prstGeom>
          <a:solidFill>
            <a:srgbClr val="95B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86777" y="153819"/>
            <a:ext cx="7659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TRANSPORTATION UPDATE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2460" y="3503613"/>
            <a:ext cx="7726680" cy="6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760"/>
            <a:ext cx="8229600" cy="501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962774" y="455965"/>
            <a:ext cx="2126223" cy="4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6602" y="6395532"/>
            <a:ext cx="7830198" cy="25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900" cap="all" dirty="0" smtClean="0">
                <a:solidFill>
                  <a:schemeClr val="bg1">
                    <a:lumMod val="65000"/>
                  </a:schemeClr>
                </a:solidFill>
              </a:rPr>
              <a:t>Department</a:t>
            </a:r>
            <a:r>
              <a:rPr lang="en-US" sz="900" cap="all" baseline="0" dirty="0" smtClean="0">
                <a:solidFill>
                  <a:schemeClr val="bg1">
                    <a:lumMod val="65000"/>
                  </a:schemeClr>
                </a:solidFill>
              </a:rPr>
              <a:t> of Public Works                                                         </a:t>
            </a:r>
            <a:r>
              <a:rPr lang="en-US" sz="900" cap="none" baseline="0" dirty="0" smtClean="0">
                <a:solidFill>
                  <a:schemeClr val="bg1">
                    <a:lumMod val="65000"/>
                  </a:schemeClr>
                </a:solidFill>
              </a:rPr>
              <a:t>Mayor </a:t>
            </a:r>
            <a:r>
              <a:rPr lang="en-US" sz="900" cap="none" baseline="0" dirty="0" err="1" smtClean="0">
                <a:solidFill>
                  <a:schemeClr val="bg1">
                    <a:lumMod val="65000"/>
                  </a:schemeClr>
                </a:solidFill>
              </a:rPr>
              <a:t>Kasim</a:t>
            </a:r>
            <a:r>
              <a:rPr lang="en-US" sz="900" cap="none" baseline="0" dirty="0" smtClean="0">
                <a:solidFill>
                  <a:schemeClr val="bg1">
                    <a:lumMod val="65000"/>
                  </a:schemeClr>
                </a:solidFill>
              </a:rPr>
              <a:t> Reed    |    </a:t>
            </a:r>
            <a:r>
              <a:rPr lang="en-US" sz="900" b="0" dirty="0" smtClean="0">
                <a:solidFill>
                  <a:schemeClr val="bg1">
                    <a:lumMod val="65000"/>
                  </a:schemeClr>
                </a:solidFill>
              </a:rPr>
              <a:t>William M. Johnson,</a:t>
            </a:r>
            <a:r>
              <a:rPr lang="en-US" sz="900" b="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b="0" i="0" baseline="0" dirty="0" smtClean="0">
                <a:solidFill>
                  <a:schemeClr val="bg1">
                    <a:lumMod val="65000"/>
                  </a:schemeClr>
                </a:solidFill>
              </a:rPr>
              <a:t>Commissioner </a:t>
            </a:r>
            <a:r>
              <a:rPr lang="en-US" sz="900" b="0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en-US" sz="900" b="0" dirty="0" smtClean="0">
                <a:solidFill>
                  <a:srgbClr val="A6A6A6"/>
                </a:solidFill>
              </a:rPr>
              <a:t>|   </a:t>
            </a:r>
            <a:r>
              <a:rPr lang="en-US" sz="900" b="0" kern="1200" dirty="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Larry King,</a:t>
            </a:r>
            <a:r>
              <a:rPr lang="en-US" sz="900" b="0" kern="1200" baseline="0" dirty="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900" b="0" i="0" kern="1200" baseline="0" dirty="0" smtClean="0">
                <a:solidFill>
                  <a:srgbClr val="A6A6A6"/>
                </a:solidFill>
                <a:latin typeface="+mn-lt"/>
                <a:ea typeface="+mn-ea"/>
                <a:cs typeface="Arial"/>
              </a:rPr>
              <a:t>Deputy Commissioner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" y="6290515"/>
            <a:ext cx="350361" cy="3570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57" r:id="rId2"/>
    <p:sldLayoutId id="2147484276" r:id="rId3"/>
    <p:sldLayoutId id="2147484258" r:id="rId4"/>
    <p:sldLayoutId id="2147484262" r:id="rId5"/>
    <p:sldLayoutId id="2147484259" r:id="rId6"/>
    <p:sldLayoutId id="2147484260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63" r:id="rId13"/>
    <p:sldLayoutId id="2147484232" r:id="rId14"/>
    <p:sldLayoutId id="2147484233" r:id="rId15"/>
    <p:sldLayoutId id="2147484234" r:id="rId16"/>
    <p:sldLayoutId id="2147484235" r:id="rId17"/>
    <p:sldLayoutId id="2147484236" r:id="rId18"/>
    <p:sldLayoutId id="2147484238" r:id="rId19"/>
    <p:sldLayoutId id="2147484239" r:id="rId20"/>
    <p:sldLayoutId id="2147484254" r:id="rId21"/>
    <p:sldLayoutId id="2147484278" r:id="rId22"/>
    <p:sldLayoutId id="2147484279" r:id="rId23"/>
    <p:sldLayoutId id="2147484280" r:id="rId24"/>
    <p:sldLayoutId id="2147484281" r:id="rId2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BF8B-5FF2-415D-8AC7-C347BF660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4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.xml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>
          <a:xfrm>
            <a:off x="-6773" y="-83876"/>
            <a:ext cx="9150773" cy="69418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6773" y="3711195"/>
            <a:ext cx="9214781" cy="1488016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13" y="1850825"/>
            <a:ext cx="1301469" cy="13262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16732" y="3549838"/>
            <a:ext cx="7668490" cy="795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800" dirty="0" smtClean="0"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cs typeface="Arial"/>
              </a:rPr>
              <a:t>Department </a:t>
            </a:r>
            <a:r>
              <a:rPr lang="en-US" sz="2800" dirty="0">
                <a:cs typeface="Arial"/>
              </a:rPr>
              <a:t>of Public Works</a:t>
            </a:r>
            <a:r>
              <a:rPr lang="en-US" sz="2000" dirty="0">
                <a:cs typeface="Arial"/>
              </a:rPr>
              <a:t/>
            </a:r>
            <a:br>
              <a:rPr lang="en-US" sz="2000" dirty="0">
                <a:cs typeface="Arial"/>
              </a:rPr>
            </a:br>
            <a:r>
              <a:rPr lang="en-US" sz="1600" b="0" dirty="0">
                <a:cs typeface="Arial"/>
              </a:rPr>
              <a:t>Atlanta City Council  |  City Utilities </a:t>
            </a:r>
            <a:r>
              <a:rPr lang="en-US" sz="1600" b="0" dirty="0" smtClean="0">
                <a:cs typeface="Arial"/>
              </a:rPr>
              <a:t>Committee</a:t>
            </a:r>
          </a:p>
          <a:p>
            <a:pPr algn="ctr">
              <a:lnSpc>
                <a:spcPct val="90000"/>
              </a:lnSpc>
            </a:pPr>
            <a:r>
              <a:rPr lang="en-US" sz="1600" b="0" dirty="0" smtClean="0">
                <a:cs typeface="Arial"/>
              </a:rPr>
              <a:t>Departmental quarterly update</a:t>
            </a:r>
          </a:p>
          <a:p>
            <a:pPr algn="ctr">
              <a:lnSpc>
                <a:spcPct val="90000"/>
              </a:lnSpc>
            </a:pPr>
            <a:r>
              <a:rPr lang="en-US" sz="1600" b="0" dirty="0" smtClean="0">
                <a:cs typeface="Arial"/>
              </a:rPr>
              <a:t>February 28, 2017</a:t>
            </a:r>
          </a:p>
          <a:p>
            <a:pPr algn="ctr">
              <a:lnSpc>
                <a:spcPct val="90000"/>
              </a:lnSpc>
            </a:pPr>
            <a:endParaRPr lang="en-US" sz="1600" b="0" dirty="0"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2772" y="5476980"/>
            <a:ext cx="2325479" cy="752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Kasim Reed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Mayor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3870" y="6098323"/>
            <a:ext cx="2808855" cy="509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William M. Johnson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Commissioner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7457" y="5958604"/>
            <a:ext cx="2770909" cy="71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Larry King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Deputy Commissioner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96" y="555314"/>
            <a:ext cx="7726680" cy="60928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PERFORMANCE METRICS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597"/>
            <a:ext cx="8622706" cy="56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91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26" y="747243"/>
            <a:ext cx="7657240" cy="43285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108" y="463834"/>
            <a:ext cx="7726680" cy="60928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PERFORMANCE METRICS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32001"/>
              </p:ext>
            </p:extLst>
          </p:nvPr>
        </p:nvGraphicFramePr>
        <p:xfrm>
          <a:off x="277426" y="1026795"/>
          <a:ext cx="8678568" cy="43125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79092"/>
                <a:gridCol w="1080655"/>
                <a:gridCol w="1163781"/>
                <a:gridCol w="1062779"/>
                <a:gridCol w="1164087"/>
                <a:gridCol w="1164087"/>
                <a:gridCol w="1164087"/>
              </a:tblGrid>
              <a:tr h="5618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PERFORMANCE </a:t>
                      </a:r>
                    </a:p>
                    <a:p>
                      <a:pPr algn="ctr"/>
                      <a:r>
                        <a:rPr lang="en-US" sz="1400" dirty="0" smtClean="0"/>
                        <a:t>MEASURE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INITIATIVE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2016 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1Q 2016 ACTUAL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2Q 2016 ACTUAL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3Q 2016 ACTUAL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4Q 2016 ACTUAL</a:t>
                      </a:r>
                      <a:endParaRPr lang="en-US" sz="1400" dirty="0"/>
                    </a:p>
                  </a:txBody>
                  <a:tcPr/>
                </a:tc>
              </a:tr>
              <a:tr h="836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</a:t>
                      </a:r>
                      <a:r>
                        <a:rPr lang="en-US" sz="1400" baseline="0" dirty="0" smtClean="0"/>
                        <a:t> of Single Family Garbage Pickups Collected on Scheduled Day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Merit and Excellence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99.9%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99.80%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99.89%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99.91%</a:t>
                      </a:r>
                      <a:endParaRPr lang="en-US" sz="1400" dirty="0"/>
                    </a:p>
                  </a:txBody>
                  <a:tcPr/>
                </a:tc>
              </a:tr>
              <a:tr h="11293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 of Bulk Rubbish Pickups Collected</a:t>
                      </a:r>
                      <a:r>
                        <a:rPr lang="en-US" sz="1400" baseline="0" dirty="0" smtClean="0"/>
                        <a:t> as Requested/Scheduled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Merit and</a:t>
                      </a:r>
                      <a:r>
                        <a:rPr lang="en-US" sz="1400" baseline="0" dirty="0" smtClean="0"/>
                        <a:t> Excellence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99.97%</a:t>
                      </a:r>
                      <a:endParaRPr lang="en-US" sz="1400" dirty="0"/>
                    </a:p>
                  </a:txBody>
                  <a:tcPr/>
                </a:tc>
              </a:tr>
              <a:tr h="8360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 of Yard Trimming Pickups Collected on Scheduled</a:t>
                      </a:r>
                      <a:r>
                        <a:rPr lang="en-US" sz="1400" baseline="0" dirty="0" smtClean="0"/>
                        <a:t> 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Merit and Excellence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70.12%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67.55%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99.83%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99.93%</a:t>
                      </a:r>
                      <a:endParaRPr lang="en-US" sz="1400" dirty="0"/>
                    </a:p>
                  </a:txBody>
                  <a:tcPr/>
                </a:tc>
              </a:tr>
              <a:tr h="6644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 Recycling Pickups Collected on Scheduled 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Merit and Excellence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99.85%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96.69%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99.84%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99.92%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820254" y="5511743"/>
            <a:ext cx="4725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+mn-lt"/>
                <a:cs typeface="+mn-cs"/>
              </a:rPr>
              <a:t>The Office of Solid Waste Services consists of Education &amp; Enforcement, Right-of-way Maintenance, Residential Street Sweeping, and weekly </a:t>
            </a:r>
            <a:endParaRPr lang="en-US" sz="1200" b="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+mn-lt"/>
                <a:cs typeface="+mn-cs"/>
              </a:rPr>
              <a:t>pick-up </a:t>
            </a:r>
            <a:r>
              <a:rPr lang="en-US" sz="1200" b="0" dirty="0">
                <a:solidFill>
                  <a:prstClr val="black"/>
                </a:solidFill>
                <a:latin typeface="+mn-lt"/>
                <a:cs typeface="+mn-cs"/>
              </a:rPr>
              <a:t>of household garbage, recycling, and yard trimmings.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083" y="5524230"/>
            <a:ext cx="972116" cy="825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03" y="5533733"/>
            <a:ext cx="1131420" cy="8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32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15" y="476142"/>
            <a:ext cx="7726680" cy="60928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OPERATING HIGHLIGHTS FOR ATLANTA STATS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43183"/>
              </p:ext>
            </p:extLst>
          </p:nvPr>
        </p:nvGraphicFramePr>
        <p:xfrm>
          <a:off x="156715" y="1315504"/>
          <a:ext cx="8808580" cy="47257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61716"/>
                <a:gridCol w="1761716"/>
                <a:gridCol w="1761716"/>
                <a:gridCol w="1761716"/>
                <a:gridCol w="1761716"/>
              </a:tblGrid>
              <a:tr h="478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1Q Percent SLA Met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2Q Percent SLA Met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3Q Percent SLA Met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4Q Percent SLA Met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Bin Delivery and Pick-Up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99.95%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99.77%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99.96%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99.77%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Dead Animal Removal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99.66%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99.67%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Illegal Dumping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99. 78%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99.80%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Missed Collections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68.89%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73.09%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94.09%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96.97%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Backyard Services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99.18%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ROW Maintenance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99.51%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99.58%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99.18%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99.48%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Solid Waste Services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86.20%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84.11%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97.32%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98.45%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7" y="1853073"/>
            <a:ext cx="195089" cy="195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60" y="1838113"/>
            <a:ext cx="195089" cy="195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92" y="1855159"/>
            <a:ext cx="195089" cy="195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0" y="1855160"/>
            <a:ext cx="195089" cy="195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7" y="2428431"/>
            <a:ext cx="195089" cy="195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60" y="2428432"/>
            <a:ext cx="195089" cy="195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92" y="2428432"/>
            <a:ext cx="195089" cy="195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27" y="2428430"/>
            <a:ext cx="195089" cy="195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7" y="3054447"/>
            <a:ext cx="195089" cy="195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59" y="3058612"/>
            <a:ext cx="195089" cy="1950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92" y="3054448"/>
            <a:ext cx="195089" cy="195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27" y="3054448"/>
            <a:ext cx="195089" cy="19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26" y="3680463"/>
            <a:ext cx="195089" cy="1887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58" y="3648931"/>
            <a:ext cx="195089" cy="175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90" y="3680463"/>
            <a:ext cx="195089" cy="1950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22" y="3680463"/>
            <a:ext cx="195089" cy="195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5" y="4306481"/>
            <a:ext cx="195089" cy="1950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57" y="4306481"/>
            <a:ext cx="195089" cy="1950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89" y="4306478"/>
            <a:ext cx="195089" cy="1950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21" y="4306478"/>
            <a:ext cx="195089" cy="1950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4" y="4881837"/>
            <a:ext cx="195089" cy="1950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56" y="4896800"/>
            <a:ext cx="195089" cy="1950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89" y="4879751"/>
            <a:ext cx="195089" cy="1950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20" y="4879748"/>
            <a:ext cx="195089" cy="1950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623" y="5552220"/>
            <a:ext cx="195089" cy="1707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055" y="5520051"/>
            <a:ext cx="195089" cy="1707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89" y="5508852"/>
            <a:ext cx="195089" cy="195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19" y="5495665"/>
            <a:ext cx="195089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934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59" y="413606"/>
            <a:ext cx="7726680" cy="609283"/>
          </a:xfrm>
          <a:ln>
            <a:noFill/>
          </a:ln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OPERATING HIGHLIGHTS – RECYCLING AND SUSTAINABILITY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284" y="3118058"/>
            <a:ext cx="9163229" cy="301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75" b="0" dirty="0">
              <a:solidFill>
                <a:prstClr val="black"/>
              </a:solidFill>
              <a:latin typeface="Calibri Light" panose="020F0302020204030204"/>
              <a:cs typeface="Calibri" pitchFamily="34" charset="0"/>
            </a:endParaRPr>
          </a:p>
          <a:p>
            <a:pPr marL="214313" lvl="0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  <a:cs typeface="Calibri" pitchFamily="34" charset="0"/>
              </a:rPr>
              <a:t>Recycling Initiatives  </a:t>
            </a:r>
          </a:p>
          <a:p>
            <a:pPr marL="6286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0" dirty="0" err="1">
                <a:solidFill>
                  <a:prstClr val="black"/>
                </a:solidFill>
                <a:latin typeface="+mn-lt"/>
                <a:cs typeface="Calibri" pitchFamily="34" charset="0"/>
              </a:rPr>
              <a:t>Novelis</a:t>
            </a:r>
            <a:r>
              <a:rPr lang="en-US" sz="1400" b="0" dirty="0">
                <a:solidFill>
                  <a:prstClr val="black"/>
                </a:solidFill>
                <a:latin typeface="+mn-lt"/>
                <a:cs typeface="Calibri" pitchFamily="34" charset="0"/>
              </a:rPr>
              <a:t> “Recycle for Good” Campaign </a:t>
            </a: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Calibri" pitchFamily="34" charset="0"/>
              </a:rPr>
              <a:t>     </a:t>
            </a:r>
            <a:r>
              <a:rPr lang="en-US" sz="1400" b="0" i="1" dirty="0">
                <a:solidFill>
                  <a:prstClr val="black"/>
                </a:solidFill>
                <a:latin typeface="+mn-lt"/>
                <a:cs typeface="Calibri" pitchFamily="34" charset="0"/>
              </a:rPr>
              <a:t>Atlanta Falcons Season-Long Aluminum Collection </a:t>
            </a:r>
          </a:p>
          <a:p>
            <a:pPr marL="6286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Calibri" pitchFamily="34" charset="0"/>
              </a:rPr>
              <a:t>Rubicon Global Pilot – Waste Data &amp; Technology</a:t>
            </a:r>
          </a:p>
          <a:p>
            <a:pPr marL="6286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Calibri" pitchFamily="34" charset="0"/>
              </a:rPr>
              <a:t>“Clean Streets” Cigarette Recycling Program</a:t>
            </a:r>
          </a:p>
          <a:p>
            <a:pPr marL="214313" lvl="0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+mn-lt"/>
                <a:cs typeface="Calibri" pitchFamily="34" charset="0"/>
              </a:rPr>
              <a:t>Recycling Outreach &amp; Education</a:t>
            </a:r>
            <a:endParaRPr lang="en-US" sz="1400" b="0" dirty="0">
              <a:solidFill>
                <a:prstClr val="black"/>
              </a:solidFill>
              <a:latin typeface="+mn-lt"/>
              <a:cs typeface="Calibri" pitchFamily="34" charset="0"/>
            </a:endParaRPr>
          </a:p>
          <a:p>
            <a:pPr marL="6286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Calibri" pitchFamily="34" charset="0"/>
              </a:rPr>
              <a:t>Monthly Atlanta Recycle Day</a:t>
            </a:r>
          </a:p>
          <a:p>
            <a:pPr marL="6286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Calibri" pitchFamily="34" charset="0"/>
              </a:rPr>
              <a:t>Contamination Postcards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0" dirty="0">
              <a:solidFill>
                <a:prstClr val="black"/>
              </a:solidFill>
              <a:latin typeface="+mn-lt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17975"/>
              </p:ext>
            </p:extLst>
          </p:nvPr>
        </p:nvGraphicFramePr>
        <p:xfrm>
          <a:off x="1794357" y="1307592"/>
          <a:ext cx="5167358" cy="1406236"/>
        </p:xfrm>
        <a:graphic>
          <a:graphicData uri="http://schemas.openxmlformats.org/drawingml/2006/table">
            <a:tbl>
              <a:tblPr firstRow="1" bandRow="1" bandCol="1">
                <a:tableStyleId>{21E4AEA4-8DFA-4A89-87EB-49C32662AFE0}</a:tableStyleId>
              </a:tblPr>
              <a:tblGrid>
                <a:gridCol w="2583679"/>
                <a:gridCol w="2583679"/>
              </a:tblGrid>
              <a:tr h="166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Pounds Per Household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2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October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28.69</a:t>
                      </a:r>
                      <a:endParaRPr lang="en-US" sz="1200" dirty="0"/>
                    </a:p>
                  </a:txBody>
                  <a:tcPr/>
                </a:tc>
              </a:tr>
              <a:tr h="282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November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23.52</a:t>
                      </a:r>
                      <a:endParaRPr lang="en-US" sz="1200" dirty="0"/>
                    </a:p>
                  </a:txBody>
                  <a:tcPr/>
                </a:tc>
              </a:tr>
              <a:tr h="282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December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25.88</a:t>
                      </a:r>
                      <a:endParaRPr lang="en-US" sz="1200" dirty="0"/>
                    </a:p>
                  </a:txBody>
                  <a:tcPr/>
                </a:tc>
              </a:tr>
              <a:tr h="282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Per</a:t>
                      </a:r>
                      <a:r>
                        <a:rPr lang="en-US" sz="1200" baseline="0" dirty="0" smtClean="0"/>
                        <a:t> 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26.03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60291" y="649085"/>
            <a:ext cx="45976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Recycling Data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07" y="5045105"/>
            <a:ext cx="2204356" cy="1085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936" y="3204248"/>
            <a:ext cx="4485313" cy="2926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9122" y="2489218"/>
            <a:ext cx="518234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*</a:t>
            </a:r>
            <a:r>
              <a:rPr lang="en-US" sz="1100" dirty="0" smtClean="0">
                <a:solidFill>
                  <a:schemeClr val="tx1"/>
                </a:solidFill>
              </a:rPr>
              <a:t>Annual Household Goal: 400 lbs. per year. Equates to 26.12 lbs per month. 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7510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KEEP ATLANTA BEAUTIFUL COMMISSION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7648" y="616404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Litter Abatement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07" y="4104439"/>
            <a:ext cx="90072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Adopt-A-Spot </a:t>
            </a: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Program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6 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new groups in high litter </a:t>
            </a: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areas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Cleanup 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Supplies provided for over 30 events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1400" b="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Neighborhood Cleanups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Cascade 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Heights Cleanup – Partnership with DPW, Local Non-Profit, Area Businesses, Churches, &amp; APD Code </a:t>
            </a: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Enforcement</a:t>
            </a:r>
          </a:p>
          <a:p>
            <a:pPr marL="1585913" lvl="4" indent="-2143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65 Volunteers</a:t>
            </a:r>
          </a:p>
          <a:p>
            <a:pPr marL="1585913" lvl="4" indent="-2143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2,000 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Lbs. of Trash &amp; Debris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8" y="1428211"/>
            <a:ext cx="2158171" cy="159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217" y="1067179"/>
            <a:ext cx="3811425" cy="23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286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320" y="312357"/>
            <a:ext cx="7726680" cy="60928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KEEP ATLANTA BEAUTIFUL COMMISSION (Continued)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320" y="921640"/>
            <a:ext cx="8554340" cy="234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Events/Projects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prstClr val="black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Fort McPherson Fall Festival</a:t>
            </a:r>
          </a:p>
          <a:p>
            <a:pPr marL="600075" lvl="1" indent="-2571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Partnered with Councilmember Joyce Sheperd &amp; Fort McPherson LRA</a:t>
            </a:r>
          </a:p>
          <a:p>
            <a:pPr marL="600075" lvl="1" indent="-2571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Presented DPW &amp; Keep Atlanta Beautiful Commission Initiatives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NPU-K Beautification </a:t>
            </a:r>
          </a:p>
          <a:p>
            <a:pPr marL="600075" lvl="1" indent="-2571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Trees Atlanta &amp; NPU-K Tree Planting on MLK Jr. Dr. &amp; Connecting Streets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Litter &amp; Recycling Story time at Northwest Library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America Recycles Day Event with Councilmember Keisha Lance Bottoms &amp; Mayor’s Office of Sustainability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b="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Liberty Tire Recycling Tour with City Council, DPW, &amp; Keep Atlanta Beautiful Commission Stakeholders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89" y="3416138"/>
            <a:ext cx="3243353" cy="2237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024" y="3416138"/>
            <a:ext cx="3346994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402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522669"/>
            <a:ext cx="7726680" cy="609283"/>
          </a:xfrm>
        </p:spPr>
        <p:txBody>
          <a:bodyPr/>
          <a:lstStyle/>
          <a:p>
            <a:r>
              <a:rPr lang="en-US" dirty="0" smtClean="0"/>
              <a:t>Recycling Stakeholders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9589601"/>
              </p:ext>
            </p:extLst>
          </p:nvPr>
        </p:nvGraphicFramePr>
        <p:xfrm>
          <a:off x="552797" y="872836"/>
          <a:ext cx="8203276" cy="534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3329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78626" y="560083"/>
            <a:ext cx="8842712" cy="347665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Scrap Tire Abatement</a:t>
            </a: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pPr marL="0" lvl="0" indent="0" algn="l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prstClr val="black"/>
                </a:solidFill>
              </a:rPr>
              <a:t>Partnership with the Code Enforcement Commission</a:t>
            </a:r>
          </a:p>
          <a:p>
            <a:pPr marL="628650" lvl="1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City-Wide Scrap Tire Generator Workshop</a:t>
            </a:r>
          </a:p>
          <a:p>
            <a:pPr marL="628650" lvl="1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Scrap Tire Education &amp; Enforcement </a:t>
            </a:r>
            <a:r>
              <a:rPr lang="en-US" sz="1400" dirty="0" smtClean="0">
                <a:solidFill>
                  <a:prstClr val="black"/>
                </a:solidFill>
              </a:rPr>
              <a:t>Training</a:t>
            </a:r>
          </a:p>
          <a:p>
            <a:pPr marL="342900" lvl="1" indent="0" algn="l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 algn="l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prstClr val="black"/>
                </a:solidFill>
              </a:rPr>
              <a:t>Scrap Tire Amnesty Events – Partnership with Atlanta City Council &amp; Liberty Tire Recycling</a:t>
            </a:r>
          </a:p>
          <a:p>
            <a:pPr marL="628650" lvl="1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Semi-annual Residential Scrap Tire Drive – Approx. 5,000 tires </a:t>
            </a:r>
          </a:p>
          <a:p>
            <a:pPr marL="628650" lvl="1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  <a:r>
              <a:rPr lang="en-US" sz="1400" baseline="30000" dirty="0">
                <a:solidFill>
                  <a:prstClr val="black"/>
                </a:solidFill>
              </a:rPr>
              <a:t>st</a:t>
            </a:r>
            <a:r>
              <a:rPr lang="en-US" sz="1400" dirty="0">
                <a:solidFill>
                  <a:prstClr val="black"/>
                </a:solidFill>
              </a:rPr>
              <a:t> Annual Business Amnesty Event – Approx. 2,000 tires</a:t>
            </a:r>
          </a:p>
          <a:p>
            <a:pPr marL="0" lvl="0" indent="0" algn="l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 algn="l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Local </a:t>
            </a:r>
            <a:r>
              <a:rPr lang="en-US" sz="1400" dirty="0">
                <a:solidFill>
                  <a:prstClr val="black"/>
                </a:solidFill>
              </a:rPr>
              <a:t>Government Scrap Tire Abatement Grant, Georgia Environmental Protection Division</a:t>
            </a:r>
          </a:p>
          <a:p>
            <a:pPr marL="628650" lvl="1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black"/>
                </a:solidFill>
              </a:rPr>
              <a:t>Reimbursed for abatement of over 2,000 scrap tires located in Northwest Atlanta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  <a:p>
            <a:pPr marL="628650" lvl="1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prstClr val="black"/>
                </a:solidFill>
              </a:rPr>
              <a:t>Awarded funding to assist with the cleanup of 4,000 scrap tires located in</a:t>
            </a:r>
          </a:p>
          <a:p>
            <a:pPr marL="342900" lvl="1" indent="0" algn="l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 Southeast Atlanta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69" y="2627927"/>
            <a:ext cx="1965533" cy="1408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55" y="4565104"/>
            <a:ext cx="1948135" cy="1485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41821" y="4148851"/>
            <a:ext cx="597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+mn-lt"/>
              </a:rPr>
              <a:t>Afte</a:t>
            </a:r>
            <a:r>
              <a:rPr lang="en-US" sz="1400" b="0" dirty="0">
                <a:solidFill>
                  <a:prstClr val="black"/>
                </a:solidFill>
                <a:latin typeface="+mn-lt"/>
              </a:rPr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7410143" y="2226184"/>
            <a:ext cx="1427356" cy="345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</a:rPr>
              <a:t>Before</a:t>
            </a:r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30139"/>
              </p:ext>
            </p:extLst>
          </p:nvPr>
        </p:nvGraphicFramePr>
        <p:xfrm>
          <a:off x="519035" y="4036740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Annual Collection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Annual 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Avg. Monthly Collection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Avg. Monthly Cost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21,209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$159,067.50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1,767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$13,255.63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21,467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$161,002.50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1,789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$13,416.88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23,580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$176,850.00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2,620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$19,650.00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95679" y="3676147"/>
            <a:ext cx="4814107" cy="27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DPW Scrap Tire Collections &amp; Costs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2796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26" y="547870"/>
            <a:ext cx="7726680" cy="60928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SOLID WASTE EDUCATION &amp; ENFORCEMENT TEAM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60" y="958625"/>
            <a:ext cx="6754839" cy="2831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941" y="5685391"/>
            <a:ext cx="6473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During the 4th quarter the SWEET team enhanced their inspections resulting in an increase in the number of courtesy tickets given from 892 to 978 tickets. This is a percent increase of 9.64% from 3rd quarter.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cs"/>
              </a:rPr>
              <a:t>The increase in courtesy tickets resulted in a percent compliance increase of 35.95%. This also precipitated a decrease of 47.53% in citations written.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599" y="1351458"/>
            <a:ext cx="1382109" cy="1262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511" y="2718186"/>
            <a:ext cx="1345197" cy="122822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56201"/>
              </p:ext>
            </p:extLst>
          </p:nvPr>
        </p:nvGraphicFramePr>
        <p:xfrm>
          <a:off x="1602362" y="3822318"/>
          <a:ext cx="4984595" cy="187340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80466"/>
                <a:gridCol w="964815"/>
                <a:gridCol w="870399"/>
                <a:gridCol w="1005227"/>
                <a:gridCol w="963688"/>
              </a:tblGrid>
              <a:tr h="501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Quarter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Courtesy Tickets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Citations Issued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Percent Compliance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Fines Collected</a:t>
                      </a:r>
                      <a:endParaRPr lang="en-US" sz="1200" dirty="0"/>
                    </a:p>
                  </a:txBody>
                  <a:tcPr/>
                </a:tc>
              </a:tr>
              <a:tr h="2022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1,263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77.7%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$5,215</a:t>
                      </a:r>
                      <a:endParaRPr lang="en-US" sz="1200" dirty="0"/>
                    </a:p>
                  </a:txBody>
                  <a:tcPr/>
                </a:tc>
              </a:tr>
              <a:tr h="2022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$20,773</a:t>
                      </a:r>
                      <a:endParaRPr lang="en-US" sz="1200" dirty="0"/>
                    </a:p>
                  </a:txBody>
                  <a:tcPr/>
                </a:tc>
              </a:tr>
              <a:tr h="2022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80.5%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$14,846</a:t>
                      </a:r>
                      <a:endParaRPr lang="en-US" sz="1200" dirty="0"/>
                    </a:p>
                  </a:txBody>
                  <a:tcPr/>
                </a:tc>
              </a:tr>
              <a:tr h="2022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104,433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73.28%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$13,611.33</a:t>
                      </a:r>
                      <a:endParaRPr lang="en-US" sz="1200" dirty="0"/>
                    </a:p>
                  </a:txBody>
                  <a:tcPr/>
                </a:tc>
              </a:tr>
              <a:tr h="2022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3,133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73.28%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$40,834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45416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94" y="623681"/>
            <a:ext cx="7726680" cy="60928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OPERATING HIGHLIGHTS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370" y="1252811"/>
            <a:ext cx="694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altLang="en-US" sz="1400" b="0" dirty="0">
                <a:solidFill>
                  <a:prstClr val="black"/>
                </a:solidFill>
                <a:latin typeface="Calibri"/>
                <a:cs typeface="+mn-cs"/>
              </a:rPr>
              <a:t>The Office of Fleet Services utilizes </a:t>
            </a:r>
          </a:p>
          <a:p>
            <a:pPr lvl="0" algn="ctr" fontAlgn="auto">
              <a:spcAft>
                <a:spcPts val="0"/>
              </a:spcAft>
            </a:pPr>
            <a:r>
              <a:rPr lang="en-US" altLang="en-US" sz="1400" b="0" dirty="0">
                <a:solidFill>
                  <a:prstClr val="black"/>
                </a:solidFill>
                <a:latin typeface="Calibri"/>
                <a:cs typeface="+mn-cs"/>
              </a:rPr>
              <a:t>Public Surplus.com to conduct online auctions for the surplus of equipment</a:t>
            </a:r>
            <a:r>
              <a:rPr lang="en-US" altLang="en-US" sz="14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1355685" y="1670834"/>
          <a:ext cx="6294051" cy="456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1876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52372"/>
              </p:ext>
            </p:extLst>
          </p:nvPr>
        </p:nvGraphicFramePr>
        <p:xfrm>
          <a:off x="533785" y="1248228"/>
          <a:ext cx="8610214" cy="462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107"/>
                <a:gridCol w="4305107"/>
              </a:tblGrid>
              <a:tr h="297206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dirty="0" smtClean="0">
                          <a:solidFill>
                            <a:srgbClr val="F8F8F8"/>
                          </a:solidFill>
                          <a:ea typeface="SimSun"/>
                          <a:cs typeface="SimSun"/>
                        </a:rPr>
                        <a:t>Overall  Goal Status</a:t>
                      </a:r>
                    </a:p>
                  </a:txBody>
                  <a:tcPr>
                    <a:solidFill>
                      <a:srgbClr val="0034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dirty="0" smtClean="0">
                          <a:solidFill>
                            <a:srgbClr val="F8F8F8"/>
                          </a:solidFill>
                          <a:ea typeface="SimSun"/>
                          <a:cs typeface="SimSun"/>
                        </a:rPr>
                        <a:t> Public Works  Status</a:t>
                      </a:r>
                    </a:p>
                  </a:txBody>
                  <a:tcPr>
                    <a:solidFill>
                      <a:srgbClr val="003472"/>
                    </a:solidFill>
                  </a:tcPr>
                </a:tc>
              </a:tr>
              <a:tr h="2310311">
                <a:tc>
                  <a:txBody>
                    <a:bodyPr/>
                    <a:lstStyle/>
                    <a:p>
                      <a:pPr marL="112713" marR="0" indent="-112713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Green (90-100% fill rate)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: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Fleet Services</a:t>
                      </a:r>
                    </a:p>
                    <a:p>
                      <a:pPr marL="112713" marR="0" indent="-112713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9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49500"/>
                          </a:solidFill>
                        </a:rPr>
                        <a:t>Yellow (70-89% fill rate)</a:t>
                      </a:r>
                      <a:r>
                        <a:rPr lang="en-US" sz="1400" b="0" dirty="0" smtClean="0">
                          <a:solidFill>
                            <a:srgbClr val="C49500"/>
                          </a:solidFill>
                        </a:rPr>
                        <a:t>: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Office of the Commissioner, Solid Waste Services, Streetcar Services, and Transportation</a:t>
                      </a:r>
                    </a:p>
                    <a:p>
                      <a:pPr marL="112713" indent="-112713">
                        <a:spcAft>
                          <a:spcPts val="600"/>
                        </a:spcAft>
                        <a:buSzPct val="90000"/>
                        <a:buFont typeface="Wingdings" pitchFamily="2" charset="2"/>
                        <a:buChar char="§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Red (&gt;70% fill rate):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 smtClean="0"/>
                        <a:t>Total Positions: </a:t>
                      </a:r>
                      <a:r>
                        <a:rPr lang="en-US" sz="1800" b="1" u="sng" dirty="0" smtClean="0"/>
                        <a:t>965</a:t>
                      </a:r>
                    </a:p>
                    <a:p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Open: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74 (8.6% vacancy rate)</a:t>
                      </a:r>
                    </a:p>
                    <a:p>
                      <a:r>
                        <a:rPr lang="en-US" sz="1050" b="1" dirty="0" smtClean="0">
                          <a:solidFill>
                            <a:srgbClr val="00B0F0"/>
                          </a:solidFill>
                        </a:rPr>
                        <a:t>*Vacant positions (excluding in process)/ Total Positions</a:t>
                      </a: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On hold: </a:t>
                      </a:r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9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Recommended/In Process: </a:t>
                      </a:r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45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Filled: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837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Percentage Filled: </a:t>
                      </a:r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86.7%</a:t>
                      </a:r>
                    </a:p>
                    <a:p>
                      <a:r>
                        <a:rPr lang="en-US" sz="1400" b="1" dirty="0" smtClean="0"/>
                        <a:t> </a:t>
                      </a:r>
                      <a:r>
                        <a:rPr lang="en-US" sz="1400" b="1" dirty="0" smtClean="0">
                          <a:solidFill>
                            <a:srgbClr val="00B0F0"/>
                          </a:solidFill>
                        </a:rPr>
                        <a:t>(filled/total positions)</a:t>
                      </a:r>
                      <a:r>
                        <a:rPr lang="en-US" sz="1400" b="1" dirty="0" smtClean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3875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dirty="0" smtClean="0">
                          <a:solidFill>
                            <a:srgbClr val="F8F8F8"/>
                          </a:solidFill>
                          <a:ea typeface="SimSun"/>
                          <a:cs typeface="SimSun"/>
                        </a:rPr>
                        <a:t>90 Day Plan- Vacancy Control</a:t>
                      </a:r>
                    </a:p>
                  </a:txBody>
                  <a:tcPr>
                    <a:solidFill>
                      <a:srgbClr val="0034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1" dirty="0" smtClean="0">
                          <a:solidFill>
                            <a:srgbClr val="F8F8F8"/>
                          </a:solidFill>
                          <a:ea typeface="SimSun"/>
                          <a:cs typeface="SimSun"/>
                        </a:rPr>
                        <a:t>Key Initiatives </a:t>
                      </a:r>
                    </a:p>
                  </a:txBody>
                  <a:tcPr>
                    <a:solidFill>
                      <a:srgbClr val="003472"/>
                    </a:solidFill>
                  </a:tcPr>
                </a:tc>
              </a:tr>
              <a:tr h="16841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/>
                        <a:t>Overall Vacancy reduction by 2%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/>
                        <a:t>Partner with Talent Acquisition to identify key initiatives to reduce time to fill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/>
                        <a:t>Ensure all critical DPW vacancies filled within 60 days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/>
                        <a:t>Develop plan to gain process efficiencies within DPW HR ex. Authorization to Fill (ATF) process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Develop a retention strategy for Solid Waste and Equipment Operators I, II, 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 training opportunities for heavy equipment operators to increase internal promotions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400" b="0" dirty="0" smtClean="0">
                          <a:ea typeface="SimSun"/>
                          <a:cs typeface="SimSun"/>
                        </a:rPr>
                        <a:t>Utilize hiring blitzes, job fairs, and professional organizations to recruit hard to fill positions</a:t>
                      </a:r>
                      <a:endParaRPr lang="en-GB" altLang="zh-CN" sz="1400" b="0" dirty="0" smtClean="0">
                        <a:ea typeface="SimSun"/>
                        <a:cs typeface="SimSu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13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119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119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305" name="STitle"/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501868" y="471340"/>
            <a:ext cx="8358783" cy="510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83000"/>
              </a:lnSpc>
              <a:defRPr/>
            </a:pPr>
            <a:endParaRPr lang="en-US" sz="2200" b="0" kern="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3000"/>
              </a:lnSpc>
              <a:defRPr/>
            </a:pPr>
            <a:r>
              <a:rPr lang="en-US" altLang="zh-CN" sz="1800" b="0" dirty="0" smtClean="0">
                <a:solidFill>
                  <a:srgbClr val="002060"/>
                </a:solidFill>
                <a:latin typeface="+mn-lt"/>
              </a:rPr>
              <a:t>Staffing Scorecard: Week of February 20, 2017</a:t>
            </a:r>
            <a:endParaRPr lang="en-GB" altLang="zh-CN" sz="18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8134" name="AutoShape 34" descr="cid:510281716@18122012-0356"/>
          <p:cNvSpPr>
            <a:spLocks noChangeAspect="1" noChangeArrowheads="1"/>
          </p:cNvSpPr>
          <p:nvPr/>
        </p:nvSpPr>
        <p:spPr bwMode="auto">
          <a:xfrm>
            <a:off x="1" y="-857250"/>
            <a:ext cx="1779814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" name="Picture 2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07" y="3846708"/>
            <a:ext cx="510630" cy="5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78934" y="283841"/>
            <a:ext cx="2604650" cy="124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HUMAN RESOURCES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8102" y="2169225"/>
            <a:ext cx="426757" cy="131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9490" y="2277306"/>
            <a:ext cx="268247" cy="27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7356" y="2683791"/>
            <a:ext cx="268247" cy="256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7356" y="3060547"/>
            <a:ext cx="280440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7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AVERAGE VEHICLE AVAILABILITY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1" y="1258601"/>
            <a:ext cx="8118434" cy="3712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5011" y="4971370"/>
            <a:ext cx="5550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+mn-cs"/>
              </a:rPr>
              <a:t>The Office of Fleet Services is responsible for maintaining nearly 5600 pieces of </a:t>
            </a:r>
            <a:r>
              <a:rPr lang="en-US" altLang="en-US" sz="1400" b="0" dirty="0" smtClean="0">
                <a:solidFill>
                  <a:prstClr val="black"/>
                </a:solidFill>
                <a:latin typeface="+mn-lt"/>
                <a:cs typeface="+mn-cs"/>
              </a:rPr>
              <a:t>rolling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+mn-cs"/>
              </a:rPr>
              <a:t>equipment including critical services for Fire and Police.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93" y="4971370"/>
            <a:ext cx="1976114" cy="13525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95528" y="735381"/>
            <a:ext cx="3813048" cy="384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AVAILABILITY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185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96836"/>
              </p:ext>
            </p:extLst>
          </p:nvPr>
        </p:nvGraphicFramePr>
        <p:xfrm>
          <a:off x="156119" y="1092816"/>
          <a:ext cx="8854067" cy="551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888"/>
                <a:gridCol w="1494740"/>
                <a:gridCol w="1770813"/>
                <a:gridCol w="1770813"/>
                <a:gridCol w="1770813"/>
              </a:tblGrid>
              <a:tr h="3689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Department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Airport Fire &amp; Rescue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Airport Police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Aviation Department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98%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Corrections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99%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AIM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DPW - Commissioner's Office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DPW - Office Of Fleet Services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86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DPW - Solid Waste Services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DPW - Transportation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90%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Finance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Rescue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 Resources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Mayor's Office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Parks &amp; Recreation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Police 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Solicitor, Courts, Law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Watershed - Drinking Water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Watershed - Waste Water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</a:tr>
              <a:tr h="228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657922"/>
            <a:ext cx="2821259" cy="25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PM COMPLIANCE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203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>
          <a:xfrm>
            <a:off x="-10391" y="0"/>
            <a:ext cx="9154391" cy="77501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3530389"/>
            <a:ext cx="9099014" cy="808895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13" y="1850825"/>
            <a:ext cx="1301469" cy="13262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4007" y="3572282"/>
            <a:ext cx="7668490" cy="795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dirty="0" smtClean="0">
                <a:cs typeface="Arial"/>
              </a:rPr>
              <a:t>Thank you</a:t>
            </a:r>
            <a:endParaRPr lang="en-US" dirty="0"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2772" y="5476980"/>
            <a:ext cx="2325479" cy="752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4642" y="656503"/>
            <a:ext cx="7726680" cy="609283"/>
          </a:xfrm>
        </p:spPr>
        <p:txBody>
          <a:bodyPr/>
          <a:lstStyle/>
          <a:p>
            <a:r>
              <a:rPr lang="en-US" sz="2400" dirty="0" smtClean="0">
                <a:solidFill>
                  <a:srgbClr val="003472"/>
                </a:solidFill>
              </a:rPr>
              <a:t>FY17 BUDGET</a:t>
            </a:r>
            <a:endParaRPr lang="en-US" sz="2400" dirty="0">
              <a:solidFill>
                <a:srgbClr val="00347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104588"/>
              </p:ext>
            </p:extLst>
          </p:nvPr>
        </p:nvGraphicFramePr>
        <p:xfrm>
          <a:off x="168332" y="1359305"/>
          <a:ext cx="77724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32608" y="4977248"/>
          <a:ext cx="6463146" cy="9415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3268"/>
                <a:gridCol w="789874"/>
                <a:gridCol w="789874"/>
                <a:gridCol w="789874"/>
                <a:gridCol w="1415191"/>
                <a:gridCol w="1415191"/>
                <a:gridCol w="789874"/>
              </a:tblGrid>
              <a:tr h="188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Budget 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Actual 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83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General Fund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    37,585,502.00 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    27,277,682.29 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73%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83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Solid Waste Revenue Fund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     55,607,233.00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     31,081,905.07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56%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83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Fleet Services Fund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     33,400,588.00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u="none" strike="noStrike" dirty="0">
                          <a:effectLst/>
                        </a:rPr>
                        <a:t>     18,209,508.11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55%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8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TOTAL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    126,593,323.00 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     76,569,095.47 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60%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176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16" y="625329"/>
            <a:ext cx="8790709" cy="609283"/>
          </a:xfrm>
        </p:spPr>
        <p:txBody>
          <a:bodyPr/>
          <a:lstStyle/>
          <a:p>
            <a:r>
              <a:rPr lang="en-US" sz="2200" dirty="0" smtClean="0">
                <a:solidFill>
                  <a:srgbClr val="003472"/>
                </a:solidFill>
              </a:rPr>
              <a:t>GENERAL FUND</a:t>
            </a:r>
            <a:endParaRPr lang="en-US" sz="2200" dirty="0">
              <a:solidFill>
                <a:srgbClr val="00347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1955" y="1400868"/>
          <a:ext cx="38862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07816" y="4953717"/>
            <a:ext cx="55106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General Fund allocation for FY17 is $37.5M. 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36</a:t>
            </a:r>
            <a:r>
              <a:rPr lang="en-US" sz="1400" b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% of the General Fund allocation </a:t>
            </a:r>
            <a:r>
              <a:rPr lang="en-US" sz="1400" b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is for Salaries and Benefits </a:t>
            </a:r>
            <a:r>
              <a:rPr lang="en-US" sz="1400" b="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($13.5M</a:t>
            </a:r>
            <a:r>
              <a:rPr lang="en-US" sz="1400" b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). 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8M of the 11.6M allocated for Supplies is electricity for citywide signals and lights.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052456" y="1394940"/>
          <a:ext cx="4792140" cy="361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89347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3127" y="1863438"/>
          <a:ext cx="4416136" cy="397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6049" y="530179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3472"/>
                </a:solidFill>
                <a:latin typeface="+mj-lt"/>
              </a:rPr>
              <a:t>SOLID WASTE REVENUE FUND</a:t>
            </a:r>
            <a:endParaRPr lang="en-US" sz="2200" b="1" dirty="0">
              <a:solidFill>
                <a:srgbClr val="003472"/>
              </a:solidFill>
              <a:latin typeface="+mj-lt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249382" y="983397"/>
          <a:ext cx="3810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99404" y="4792735"/>
            <a:ext cx="6149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Solid Waste Revenue Fund Budget is $55.6M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50% of this budget is for Salaries.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15% of the Solid Waste budget is for Indirect Costs or charges from other departments</a:t>
            </a:r>
            <a:r>
              <a:rPr lang="en-US" sz="12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343461" y="1211352"/>
          <a:ext cx="454968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1902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299" y="573058"/>
            <a:ext cx="2740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3472"/>
                </a:solidFill>
                <a:latin typeface="+mj-lt"/>
              </a:rPr>
              <a:t>FLEET SERVICES FUND</a:t>
            </a:r>
            <a:endParaRPr lang="en-US" sz="2200" dirty="0">
              <a:solidFill>
                <a:srgbClr val="003472"/>
              </a:solidFill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-166254" y="1181100"/>
          <a:ext cx="4114800" cy="314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13453" y="4811437"/>
            <a:ext cx="7331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Fleet Services Budget for FY17 is  $33.4M.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$8M of the supplies budget is allocated for city-wide fuel; $4.8M is allocated for purchase of parts for repairs.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310062" y="1140870"/>
          <a:ext cx="4437428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68294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785" y="530587"/>
            <a:ext cx="8100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3472"/>
                </a:solidFill>
                <a:cs typeface="Arial" charset="0"/>
              </a:rPr>
              <a:t>COUNCIL REPORT TABLE 4</a:t>
            </a:r>
            <a:r>
              <a:rPr lang="en-US" sz="2000" b="1" baseline="30000" dirty="0">
                <a:solidFill>
                  <a:srgbClr val="003472"/>
                </a:solidFill>
                <a:cs typeface="Arial" charset="0"/>
              </a:rPr>
              <a:t>th</a:t>
            </a:r>
            <a:r>
              <a:rPr lang="en-US" sz="2000" b="1" dirty="0">
                <a:solidFill>
                  <a:srgbClr val="003472"/>
                </a:solidFill>
                <a:cs typeface="Arial" charset="0"/>
              </a:rPr>
              <a:t> Quarter</a:t>
            </a:r>
            <a:endParaRPr lang="en-US" sz="2000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60236"/>
              </p:ext>
            </p:extLst>
          </p:nvPr>
        </p:nvGraphicFramePr>
        <p:xfrm>
          <a:off x="457200" y="1127125"/>
          <a:ext cx="8097327" cy="506725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199774"/>
                <a:gridCol w="1255086"/>
                <a:gridCol w="1147121"/>
                <a:gridCol w="1390041"/>
                <a:gridCol w="944688"/>
                <a:gridCol w="1160617"/>
              </a:tblGrid>
              <a:tr h="512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Council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District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 </a:t>
                      </a:r>
                      <a:r>
                        <a:rPr lang="en-US" sz="1400" u="none" strike="noStrike" dirty="0" smtClean="0">
                          <a:effectLst/>
                        </a:rPr>
                        <a:t>No. </a:t>
                      </a:r>
                      <a:r>
                        <a:rPr lang="en-US" sz="1400" u="none" strike="noStrike" dirty="0">
                          <a:effectLst/>
                        </a:rPr>
                        <a:t>of </a:t>
                      </a:r>
                      <a:r>
                        <a:rPr lang="en-US" sz="1400" u="none" strike="noStrike" dirty="0" smtClean="0">
                          <a:effectLst/>
                        </a:rPr>
                        <a:t>Service Requests </a:t>
                      </a:r>
                      <a:r>
                        <a:rPr lang="en-US" sz="1400" u="none" strike="noStrike" dirty="0">
                          <a:effectLst/>
                        </a:rPr>
                        <a:t>Submitted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Closed </a:t>
                      </a:r>
                      <a:r>
                        <a:rPr lang="en-US" sz="1400" u="none" strike="noStrike" dirty="0">
                          <a:effectLst/>
                        </a:rPr>
                        <a:t>Solid Waste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Closed Transportation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Past Due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Percent </a:t>
                      </a:r>
                      <a:r>
                        <a:rPr lang="en-US" sz="1400" u="none" strike="noStrike" dirty="0">
                          <a:effectLst/>
                        </a:rPr>
                        <a:t>of Total Service </a:t>
                      </a:r>
                      <a:r>
                        <a:rPr lang="en-US" sz="1400" u="none" strike="noStrike" dirty="0" smtClean="0">
                          <a:effectLst/>
                        </a:rPr>
                        <a:t>Requests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</a:tr>
              <a:tr h="219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Council President – Ceasar Mitchell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33.33%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66.67%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District 1 – Carla Smith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5.56%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94.44%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16.67%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5.98%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District 2 – Kwanza Hall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0.66%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District 3 – Ivory Young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83.33%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16.67%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District 4 – Cleta Winslow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90.74%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9.26%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5.56%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17.94%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District 5 – Natalyn Archibong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37.50%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15.63%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21.26%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District 6 – Alex Wan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41.38%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58.62%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24.14%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9.63%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District 7 – Howard Shook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6.64%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District 8 – Yolanda Adrean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61.54%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38.46%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District 9 – Felicia Moore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38.71%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61.29%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19.35%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District 10 – C.T. Martin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15.38%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84.62%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15.38%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District 11 – Keisha Bottoms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78.57%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21.43%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10.71%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District 12 – Joyce Sheperd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33.33%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Post 1 – Michael Bond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Post 2 – Mary Norwood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</a:rPr>
                        <a:t>0.00%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Post 3 - Andre </a:t>
                      </a:r>
                      <a:r>
                        <a:rPr lang="en-US" sz="1200" u="none" strike="noStrike" dirty="0" smtClean="0">
                          <a:effectLst/>
                        </a:rPr>
                        <a:t>Dickens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9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Mayor's Office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 0.00%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smtClean="0">
                          <a:effectLst/>
                        </a:rPr>
                        <a:t>District Unknown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0.00%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 0.00%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0.00%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875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48.17%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48.17%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12.62%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100.00%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630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1730" y="5592987"/>
            <a:ext cx="8034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+mn-lt"/>
              </a:rPr>
              <a:t>Total DPW Service Request Historical Data</a:t>
            </a:r>
            <a:endParaRPr lang="en-US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730" y="460397"/>
            <a:ext cx="8210563" cy="526832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CUSTOMER SERVICE PERFORMANCE METRICS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49434" y="1348258"/>
          <a:ext cx="8398055" cy="4078803"/>
        </p:xfrm>
        <a:graphic>
          <a:graphicData uri="http://schemas.openxmlformats.org/drawingml/2006/table">
            <a:tbl>
              <a:tblPr/>
              <a:tblGrid>
                <a:gridCol w="2791829"/>
                <a:gridCol w="1481337"/>
                <a:gridCol w="943601"/>
                <a:gridCol w="795322"/>
                <a:gridCol w="795322"/>
                <a:gridCol w="795322"/>
                <a:gridCol w="795322"/>
              </a:tblGrid>
              <a:tr h="463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 and Excellence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4,395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15,238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0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of SR meeting SLA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 and Excellence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3,101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2,759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4,265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4,239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14,364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SR's Meeting SLA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94.11%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91.24%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97.04%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93.70%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94.26%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marL="0" marR="0" indent="0" algn="l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No.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 and Excellence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11,957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10,530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13,004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10,558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46,049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0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of SR meeting SLA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 and Excellence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11,275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9,566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12,687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10,296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43,824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SR's Meeting SLA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94.30%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90.85%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97.56%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97.52%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95.17%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8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INITIATIVE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4Q 2016 ACTUAL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marL="0" marR="0" indent="0" algn="l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 No.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 and Excellence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15,252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13,554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17,399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15,082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61,287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 No. of SR meeting SLA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 and Excellence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14,376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12,325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16,952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14,535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58,188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SR's Meeting SLA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94.26%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90.93%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97.43%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96.37%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94.94%</a:t>
                      </a:r>
                    </a:p>
                  </a:txBody>
                  <a:tcPr marL="7596" marR="7596" marT="75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084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74" y="452764"/>
            <a:ext cx="7726680" cy="609283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PERFORMANCE METRICS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4" y="1151257"/>
            <a:ext cx="8175753" cy="51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962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Ckt_XNO0SzFSlCXE.aWw"/>
</p:tagLst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32423</TotalTime>
  <Words>1962</Words>
  <Application>Microsoft Office PowerPoint</Application>
  <PresentationFormat>Letter Paper (8.5x11 in)</PresentationFormat>
  <Paragraphs>636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think-cell Slide</vt:lpstr>
      <vt:lpstr>PowerPoint Presentation</vt:lpstr>
      <vt:lpstr>PowerPoint Presentation</vt:lpstr>
      <vt:lpstr>FY17 BUDGET</vt:lpstr>
      <vt:lpstr>GENERAL FUND</vt:lpstr>
      <vt:lpstr>PowerPoint Presentation</vt:lpstr>
      <vt:lpstr>PowerPoint Presentation</vt:lpstr>
      <vt:lpstr>PowerPoint Presentation</vt:lpstr>
      <vt:lpstr>CUSTOMER SERVICE PERFORMANCE METRICS</vt:lpstr>
      <vt:lpstr>PERFORMANCE METRICS</vt:lpstr>
      <vt:lpstr>PERFORMANCE METRICS</vt:lpstr>
      <vt:lpstr>PERFORMANCE METRICS</vt:lpstr>
      <vt:lpstr>OPERATING HIGHLIGHTS FOR ATLANTA STATS</vt:lpstr>
      <vt:lpstr>OPERATING HIGHLIGHTS – RECYCLING AND SUSTAINABILITY</vt:lpstr>
      <vt:lpstr>KEEP ATLANTA BEAUTIFUL COMMISSION</vt:lpstr>
      <vt:lpstr>KEEP ATLANTA BEAUTIFUL COMMISSION (Continued) </vt:lpstr>
      <vt:lpstr>Recycling Stakeholders</vt:lpstr>
      <vt:lpstr>PowerPoint Presentation</vt:lpstr>
      <vt:lpstr>SOLID WASTE EDUCATION &amp; ENFORCEMENT TEAM</vt:lpstr>
      <vt:lpstr>OPERATING HIGHLIGHTS</vt:lpstr>
      <vt:lpstr>AVERAGE VEHICLE AVAILABILITY</vt:lpstr>
      <vt:lpstr>PowerPoint Presentation</vt:lpstr>
      <vt:lpstr>PowerPoint Presentation</vt:lpstr>
    </vt:vector>
  </TitlesOfParts>
  <Company>Lenovo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AHCampbell</cp:lastModifiedBy>
  <cp:revision>2477</cp:revision>
  <cp:lastPrinted>2017-02-28T15:32:36Z</cp:lastPrinted>
  <dcterms:created xsi:type="dcterms:W3CDTF">2011-10-12T18:53:36Z</dcterms:created>
  <dcterms:modified xsi:type="dcterms:W3CDTF">2017-03-01T13:47:53Z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