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5"/>
  </p:sldMasterIdLst>
  <p:notesMasterIdLst>
    <p:notesMasterId r:id="rId14"/>
  </p:notesMasterIdLst>
  <p:handoutMasterIdLst>
    <p:handoutMasterId r:id="rId15"/>
  </p:handoutMasterIdLst>
  <p:sldIdLst>
    <p:sldId id="647" r:id="rId6"/>
    <p:sldId id="649" r:id="rId7"/>
    <p:sldId id="648" r:id="rId8"/>
    <p:sldId id="646" r:id="rId9"/>
    <p:sldId id="626" r:id="rId10"/>
    <p:sldId id="627" r:id="rId11"/>
    <p:sldId id="639" r:id="rId12"/>
    <p:sldId id="650" r:id="rId1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E7F0F9"/>
    <a:srgbClr val="000000"/>
    <a:srgbClr val="E8DDFF"/>
    <a:srgbClr val="3F1854"/>
    <a:srgbClr val="D3BDFF"/>
    <a:srgbClr val="009999"/>
    <a:srgbClr val="C7ABFF"/>
    <a:srgbClr val="3B0F67"/>
    <a:srgbClr val="0085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0" autoAdjust="0"/>
    <p:restoredTop sz="99455" autoAdjust="0"/>
  </p:normalViewPr>
  <p:slideViewPr>
    <p:cSldViewPr snapToGrid="0">
      <p:cViewPr varScale="1">
        <p:scale>
          <a:sx n="63" d="100"/>
          <a:sy n="63" d="100"/>
        </p:scale>
        <p:origin x="-138" y="-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2017</c:v>
          </c:tx>
          <c:invertIfNegative val="0"/>
          <c:dLbls>
            <c:dLbl>
              <c:idx val="0"/>
              <c:layout>
                <c:manualLayout>
                  <c:x val="1.9506440965369155E-3"/>
                  <c:y val="1.7662764285195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'[Chart in Microsoft PowerPoint]Graphs'!$C$3:$C$14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'[Chart in Microsoft PowerPoint]Graphs'!$D$3:$D$14</c:f>
              <c:numCache>
                <c:formatCode>General</c:formatCode>
                <c:ptCount val="12"/>
                <c:pt idx="0" formatCode="_(* #,##0_);_(* \(#,##0\);_(* &quot;-&quot;??_);_(@_)">
                  <c:v>32934</c:v>
                </c:pt>
              </c:numCache>
            </c:numRef>
          </c:val>
        </c:ser>
        <c:ser>
          <c:idx val="1"/>
          <c:order val="1"/>
          <c:tx>
            <c:v>2016</c:v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6182655427045981E-2"/>
                  <c:y val="2.2553513538471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473062170818392E-2"/>
                  <c:y val="1.879459461539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'[Chart in Microsoft PowerPoint]Graphs'!$C$3:$C$14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'[Chart in Microsoft PowerPoint]Graphs'!$E$3:$E$14</c:f>
              <c:numCache>
                <c:formatCode>_(* #,##0_);_(* \(#,##0\);_(* "-"??_);_(@_)</c:formatCode>
                <c:ptCount val="12"/>
                <c:pt idx="0">
                  <c:v>27198</c:v>
                </c:pt>
                <c:pt idx="1">
                  <c:v>42860</c:v>
                </c:pt>
                <c:pt idx="2">
                  <c:v>30450</c:v>
                </c:pt>
                <c:pt idx="3">
                  <c:v>29018</c:v>
                </c:pt>
                <c:pt idx="4">
                  <c:v>33181</c:v>
                </c:pt>
                <c:pt idx="5">
                  <c:v>28900</c:v>
                </c:pt>
                <c:pt idx="6">
                  <c:v>38170</c:v>
                </c:pt>
                <c:pt idx="7">
                  <c:v>31494</c:v>
                </c:pt>
                <c:pt idx="8">
                  <c:v>29610</c:v>
                </c:pt>
                <c:pt idx="9">
                  <c:v>30707</c:v>
                </c:pt>
                <c:pt idx="10">
                  <c:v>26455</c:v>
                </c:pt>
                <c:pt idx="11">
                  <c:v>22998</c:v>
                </c:pt>
              </c:numCache>
            </c:numRef>
          </c:val>
        </c:ser>
        <c:ser>
          <c:idx val="2"/>
          <c:order val="2"/>
          <c:tx>
            <c:v>2015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'[Chart in Microsoft PowerPoint]Graphs'!$C$3:$C$14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'[Chart in Microsoft PowerPoint]Graphs'!$F$3:$F$14</c:f>
              <c:numCache>
                <c:formatCode>_(* #,##0_);_(* \(#,##0\);_(* "-"??_);_(@_)</c:formatCode>
                <c:ptCount val="12"/>
                <c:pt idx="0">
                  <c:v>64448</c:v>
                </c:pt>
                <c:pt idx="1">
                  <c:v>47037</c:v>
                </c:pt>
                <c:pt idx="2">
                  <c:v>63865</c:v>
                </c:pt>
                <c:pt idx="3">
                  <c:v>55809</c:v>
                </c:pt>
                <c:pt idx="4">
                  <c:v>61702</c:v>
                </c:pt>
                <c:pt idx="5">
                  <c:v>92107</c:v>
                </c:pt>
                <c:pt idx="6">
                  <c:v>113232</c:v>
                </c:pt>
                <c:pt idx="7">
                  <c:v>84266</c:v>
                </c:pt>
                <c:pt idx="8">
                  <c:v>75613</c:v>
                </c:pt>
                <c:pt idx="9">
                  <c:v>78811</c:v>
                </c:pt>
                <c:pt idx="10">
                  <c:v>72097</c:v>
                </c:pt>
                <c:pt idx="11">
                  <c:v>71096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037888"/>
        <c:axId val="32043776"/>
        <c:axId val="0"/>
      </c:bar3DChart>
      <c:catAx>
        <c:axId val="32037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2043776"/>
        <c:crosses val="autoZero"/>
        <c:auto val="1"/>
        <c:lblAlgn val="ctr"/>
        <c:lblOffset val="100"/>
        <c:noMultiLvlLbl val="0"/>
      </c:catAx>
      <c:valAx>
        <c:axId val="32043776"/>
        <c:scaling>
          <c:orientation val="minMax"/>
        </c:scaling>
        <c:delete val="0"/>
        <c:axPos val="l"/>
        <c:majorGridlines/>
        <c:numFmt formatCode="_(* #,##0_);_(* \(#,##0\);_(* &quot;-&quot;??_);_(@_)" sourceLinked="1"/>
        <c:majorTickMark val="out"/>
        <c:minorTickMark val="none"/>
        <c:tickLblPos val="nextTo"/>
        <c:crossAx val="320378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2017</c:v>
          </c:tx>
          <c:spPr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1.8613181859580396E-2"/>
                  <c:y val="-3.92845388428197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'[Chart in Microsoft PowerPoint]Graphs'!$C$20:$C$31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'[Chart in Microsoft PowerPoint]Graphs'!$D$20:$D$31</c:f>
              <c:numCache>
                <c:formatCode>General</c:formatCode>
                <c:ptCount val="12"/>
                <c:pt idx="0" formatCode="_(&quot;$&quot;* #,##0.00_);_(&quot;$&quot;* \(#,##0.00\);_(&quot;$&quot;* &quot;-&quot;??_);_(@_)">
                  <c:v>15547</c:v>
                </c:pt>
              </c:numCache>
            </c:numRef>
          </c:val>
        </c:ser>
        <c:ser>
          <c:idx val="1"/>
          <c:order val="1"/>
          <c:tx>
            <c:v>2016</c:v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2.6590259799400568E-2"/>
                  <c:y val="1.17853616528459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3180519598801379E-3"/>
                  <c:y val="1.57138155371279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6049016454774464E-3"/>
                  <c:y val="1.82173661704944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8147049364321961E-3"/>
                  <c:y val="1.09304197022966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0419606581909593E-2"/>
                  <c:y val="1.45738929363955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'[Chart in Microsoft PowerPoint]Graphs'!$C$20:$C$31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'[Chart in Microsoft PowerPoint]Graphs'!$E$20:$E$31</c:f>
              <c:numCache>
                <c:formatCode>_("$"* #,##0_);_("$"* \(#,##0\);_("$"* "-"??_);_(@_)</c:formatCode>
                <c:ptCount val="12"/>
                <c:pt idx="0">
                  <c:v>13638</c:v>
                </c:pt>
                <c:pt idx="1">
                  <c:v>12151</c:v>
                </c:pt>
                <c:pt idx="2">
                  <c:v>19917</c:v>
                </c:pt>
                <c:pt idx="3">
                  <c:v>17395</c:v>
                </c:pt>
                <c:pt idx="4">
                  <c:v>18565</c:v>
                </c:pt>
                <c:pt idx="5">
                  <c:v>18618</c:v>
                </c:pt>
                <c:pt idx="6">
                  <c:v>23534</c:v>
                </c:pt>
                <c:pt idx="7">
                  <c:v>15503</c:v>
                </c:pt>
                <c:pt idx="8">
                  <c:v>11990</c:v>
                </c:pt>
                <c:pt idx="9">
                  <c:v>14521</c:v>
                </c:pt>
                <c:pt idx="10">
                  <c:v>11748</c:v>
                </c:pt>
                <c:pt idx="11">
                  <c:v>8465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090752"/>
        <c:axId val="32108928"/>
      </c:barChart>
      <c:catAx>
        <c:axId val="32090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2108928"/>
        <c:crosses val="autoZero"/>
        <c:auto val="1"/>
        <c:lblAlgn val="ctr"/>
        <c:lblOffset val="100"/>
        <c:noMultiLvlLbl val="0"/>
      </c:catAx>
      <c:valAx>
        <c:axId val="32108928"/>
        <c:scaling>
          <c:orientation val="minMax"/>
        </c:scaling>
        <c:delete val="0"/>
        <c:axPos val="l"/>
        <c:majorGridlines/>
        <c:numFmt formatCode="_(&quot;$&quot;* #,##0.00_);_(&quot;$&quot;* \(#,##0.00\);_(&quot;$&quot;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320907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43979" cy="465616"/>
          </a:xfrm>
          <a:prstGeom prst="rect">
            <a:avLst/>
          </a:prstGeom>
        </p:spPr>
        <p:txBody>
          <a:bodyPr vert="horz" lIns="91902" tIns="45952" rIns="91902" bIns="459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531" y="0"/>
            <a:ext cx="3043979" cy="465616"/>
          </a:xfrm>
          <a:prstGeom prst="rect">
            <a:avLst/>
          </a:prstGeom>
        </p:spPr>
        <p:txBody>
          <a:bodyPr vert="horz" lIns="91902" tIns="45952" rIns="91902" bIns="45952" rtlCol="0"/>
          <a:lstStyle>
            <a:lvl1pPr algn="r">
              <a:defRPr sz="1200"/>
            </a:lvl1pPr>
          </a:lstStyle>
          <a:p>
            <a:fld id="{37489733-F586-4F99-9178-9D0596A1663B}" type="datetimeFigureOut">
              <a:rPr lang="en-US" smtClean="0"/>
              <a:pPr/>
              <a:t>3/3/2017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41885"/>
            <a:ext cx="3043979" cy="465616"/>
          </a:xfrm>
          <a:prstGeom prst="rect">
            <a:avLst/>
          </a:prstGeom>
        </p:spPr>
        <p:txBody>
          <a:bodyPr vert="horz" lIns="91902" tIns="45952" rIns="91902" bIns="459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531" y="8841885"/>
            <a:ext cx="3043979" cy="465616"/>
          </a:xfrm>
          <a:prstGeom prst="rect">
            <a:avLst/>
          </a:prstGeom>
        </p:spPr>
        <p:txBody>
          <a:bodyPr vert="horz" lIns="91902" tIns="45952" rIns="91902" bIns="45952" rtlCol="0" anchor="b"/>
          <a:lstStyle>
            <a:lvl1pPr algn="r">
              <a:defRPr sz="1200"/>
            </a:lvl1pPr>
          </a:lstStyle>
          <a:p>
            <a:fld id="{55A3BB45-B6E4-48E1-93A4-66CA75A4F3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245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43979" cy="465616"/>
          </a:xfrm>
          <a:prstGeom prst="rect">
            <a:avLst/>
          </a:prstGeom>
        </p:spPr>
        <p:txBody>
          <a:bodyPr vert="horz" lIns="91902" tIns="45952" rIns="91902" bIns="459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7531" y="0"/>
            <a:ext cx="3043979" cy="465616"/>
          </a:xfrm>
          <a:prstGeom prst="rect">
            <a:avLst/>
          </a:prstGeom>
        </p:spPr>
        <p:txBody>
          <a:bodyPr vert="horz" lIns="91902" tIns="45952" rIns="91902" bIns="45952" rtlCol="0"/>
          <a:lstStyle>
            <a:lvl1pPr algn="r">
              <a:defRPr sz="1200"/>
            </a:lvl1pPr>
          </a:lstStyle>
          <a:p>
            <a:fld id="{7AB90FCC-6B09-497A-836D-B31B4D135015}" type="datetimeFigureOut">
              <a:rPr lang="en-US" smtClean="0"/>
              <a:pPr/>
              <a:t>3/3/2017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2071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02" tIns="45952" rIns="91902" bIns="459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947" y="4422544"/>
            <a:ext cx="5617208" cy="4188935"/>
          </a:xfrm>
          <a:prstGeom prst="rect">
            <a:avLst/>
          </a:prstGeom>
        </p:spPr>
        <p:txBody>
          <a:bodyPr vert="horz" lIns="91902" tIns="45952" rIns="91902" bIns="4595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41885"/>
            <a:ext cx="3043979" cy="465616"/>
          </a:xfrm>
          <a:prstGeom prst="rect">
            <a:avLst/>
          </a:prstGeom>
        </p:spPr>
        <p:txBody>
          <a:bodyPr vert="horz" lIns="91902" tIns="45952" rIns="91902" bIns="459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7531" y="8841885"/>
            <a:ext cx="3043979" cy="465616"/>
          </a:xfrm>
          <a:prstGeom prst="rect">
            <a:avLst/>
          </a:prstGeom>
        </p:spPr>
        <p:txBody>
          <a:bodyPr vert="horz" lIns="91902" tIns="45952" rIns="91902" bIns="45952" rtlCol="0" anchor="b"/>
          <a:lstStyle>
            <a:lvl1pPr algn="r">
              <a:defRPr sz="1200"/>
            </a:lvl1pPr>
          </a:lstStyle>
          <a:p>
            <a:fld id="{FF540EFC-DCC6-4536-BB92-2F35B128C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49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68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D58343-E261-4D68-B424-FC66CB2AC876}" type="datetime1">
              <a:rPr lang="en-US" smtClean="0"/>
              <a:pPr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DRAFT COPY - Internal Review</a:t>
            </a:r>
            <a:endParaRPr lang="en-US" dirty="0"/>
          </a:p>
        </p:txBody>
      </p:sp>
      <p:sp>
        <p:nvSpPr>
          <p:cNvPr id="7" name="Notes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20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1217" y="1122363"/>
            <a:ext cx="10073508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9817" y="3602038"/>
            <a:ext cx="10083483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4E4F-72D3-474F-9A63-ABED47D9F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48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4E4F-72D3-474F-9A63-ABED47D9F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90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4E4F-72D3-474F-9A63-ABED47D9F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16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75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3675"/>
            <a:ext cx="10515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4E4F-72D3-474F-9A63-ABED47D9F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19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4E4F-72D3-474F-9A63-ABED47D9F57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650" y="6217653"/>
            <a:ext cx="2930525" cy="40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23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700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6367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6367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4E4F-72D3-474F-9A63-ABED47D9F57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650" y="6217653"/>
            <a:ext cx="2930525" cy="40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820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175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4E4F-72D3-474F-9A63-ABED47D9F57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650" y="6217653"/>
            <a:ext cx="2930525" cy="40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430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75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4E4F-72D3-474F-9A63-ABED47D9F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41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4E4F-72D3-474F-9A63-ABED47D9F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51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4E4F-72D3-474F-9A63-ABED47D9F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75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4E4F-72D3-474F-9A63-ABED47D9F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93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24E4F-72D3-474F-9A63-ABED47D9F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2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ved=0ahUKEwi75KqO7ufLAhVBnoMKHVXHA5gQjRwIBw&amp;url=http://www.caol.us/&amp;psig=AFQjCNHyg_KyysWLT2oOFx4dNwg48fFNBg&amp;ust=1459408390711462" TargetMode="External"/><Relationship Id="rId3" Type="http://schemas.openxmlformats.org/officeDocument/2006/relationships/hyperlink" Target="http://www.google.com/url?sa=i&amp;rct=j&amp;q=&amp;esrc=s&amp;source=images&amp;cd=&amp;cad=rja&amp;uact=8&amp;ved=0ahUKEwiKlJ-X5ufLAhXhtoMKHYWnDUoQjRwIBw&amp;url=http://valdostatoday.com/2016/03/gdot-awards-27-million-in-sw-georgia-construction-project-contracts/&amp;psig=AFQjCNG4u8sozvXr1Bqy2WrPT25hD6WQyA&amp;ust=1459406267089501" TargetMode="External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9.jpe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4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2.jpeg"/><Relationship Id="rId5" Type="http://schemas.openxmlformats.org/officeDocument/2006/relationships/image" Target="../media/image18.jpeg"/><Relationship Id="rId10" Type="http://schemas.openxmlformats.org/officeDocument/2006/relationships/image" Target="../media/image9.jpeg"/><Relationship Id="rId4" Type="http://schemas.openxmlformats.org/officeDocument/2006/relationships/image" Target="../media/image17.jpeg"/><Relationship Id="rId9" Type="http://schemas.openxmlformats.org/officeDocument/2006/relationships/image" Target="../media/image8.jpeg"/><Relationship Id="rId1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.jpeg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10.jpeg"/><Relationship Id="rId5" Type="http://schemas.openxmlformats.org/officeDocument/2006/relationships/image" Target="../media/image35.jpg"/><Relationship Id="rId10" Type="http://schemas.openxmlformats.org/officeDocument/2006/relationships/hyperlink" Target="http://www.google.com/url?sa=i&amp;rct=j&amp;q=&amp;esrc=s&amp;source=images&amp;cd=&amp;cad=rja&amp;uact=8&amp;ved=0ahUKEwiKlJ-X5ufLAhXhtoMKHYWnDUoQjRwIBw&amp;url=http://valdostatoday.com/2016/03/gdot-awards-27-million-in-sw-georgia-construction-project-contracts/&amp;psig=AFQjCNG4u8sozvXr1Bqy2WrPT25hD6WQyA&amp;ust=1459406267089501" TargetMode="External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0" r="70049" b="16360"/>
          <a:stretch/>
        </p:blipFill>
        <p:spPr>
          <a:xfrm>
            <a:off x="7990355" y="325033"/>
            <a:ext cx="1142999" cy="82755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7953153" cy="6847367"/>
            <a:chOff x="-5" y="581291"/>
            <a:chExt cx="9231348" cy="632967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7" t="7629" r="4675" b="7359"/>
            <a:stretch/>
          </p:blipFill>
          <p:spPr>
            <a:xfrm>
              <a:off x="-5" y="581291"/>
              <a:ext cx="9231348" cy="632967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44450" h="38100"/>
            </a:sp3d>
          </p:spPr>
        </p:pic>
        <p:sp>
          <p:nvSpPr>
            <p:cNvPr id="11" name="Rectangle 10"/>
            <p:cNvSpPr/>
            <p:nvPr/>
          </p:nvSpPr>
          <p:spPr>
            <a:xfrm>
              <a:off x="2386940" y="6246421"/>
              <a:ext cx="1793174" cy="258513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444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38213" y="3692156"/>
            <a:ext cx="4153787" cy="196702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Atlanta City Council</a:t>
            </a:r>
          </a:p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Transportation Committee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endParaRPr lang="en-US" sz="2400" dirty="0" smtClean="0">
              <a:latin typeface="Arial Black" panose="020B0A04020102020204" pitchFamily="34" charset="0"/>
            </a:endParaRPr>
          </a:p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March 1,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2017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10:30 AM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5086" y="2607159"/>
            <a:ext cx="4869508" cy="93348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3F1854"/>
                </a:solidFill>
              </a:rPr>
              <a:t>Atlanta Streetcar</a:t>
            </a:r>
            <a:br>
              <a:rPr lang="en-US" sz="3200" dirty="0" smtClean="0">
                <a:solidFill>
                  <a:srgbClr val="3F1854"/>
                </a:solidFill>
              </a:rPr>
            </a:br>
            <a:r>
              <a:rPr lang="en-US" sz="3200" dirty="0" smtClean="0">
                <a:solidFill>
                  <a:srgbClr val="3F1854"/>
                </a:solidFill>
              </a:rPr>
              <a:t>Quarterly Update</a:t>
            </a:r>
            <a:endParaRPr lang="en-US" sz="3200" dirty="0">
              <a:solidFill>
                <a:srgbClr val="3F1854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53" y="522939"/>
            <a:ext cx="500305" cy="524347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003" y="621845"/>
            <a:ext cx="1045318" cy="329743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207" y="717542"/>
            <a:ext cx="787888" cy="11432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735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4" b="19030"/>
          <a:stretch/>
        </p:blipFill>
        <p:spPr bwMode="auto">
          <a:xfrm>
            <a:off x="504966" y="619782"/>
            <a:ext cx="10590662" cy="589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0" y="10"/>
            <a:ext cx="12192000" cy="528320"/>
          </a:xfrm>
          <a:prstGeom prst="rect">
            <a:avLst/>
          </a:prstGeom>
          <a:solidFill>
            <a:srgbClr val="3F1854"/>
          </a:solidFill>
          <a:ln>
            <a:noFill/>
          </a:ln>
        </p:spPr>
        <p:txBody>
          <a:bodyPr anchor="ctr" anchorCtr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3495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2800" b="1" dirty="0" smtClean="0"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Organization Structure – Current Staffing</a:t>
            </a:r>
            <a:endParaRPr lang="en-US" altLang="en-US" sz="2800" dirty="0">
              <a:ln w="9525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039" y="551541"/>
            <a:ext cx="500305" cy="524347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544" y="669945"/>
            <a:ext cx="1045318" cy="329743"/>
          </a:xfrm>
          <a:prstGeom prst="rect">
            <a:avLst/>
          </a:prstGeom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438" y="757440"/>
            <a:ext cx="787888" cy="11432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2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442" y="6562602"/>
            <a:ext cx="17224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"/>
          <p:cNvSpPr txBox="1">
            <a:spLocks/>
          </p:cNvSpPr>
          <p:nvPr/>
        </p:nvSpPr>
        <p:spPr>
          <a:xfrm>
            <a:off x="11734800" y="651080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924E4F-72D3-474F-9A63-ABED47D9F57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341350" y="6549388"/>
            <a:ext cx="262535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CITY OF </a:t>
            </a:r>
            <a:r>
              <a:rPr lang="en-US" sz="900" dirty="0" smtClean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ATLANTA DEPARTMENT </a:t>
            </a:r>
            <a:r>
              <a:rPr lang="en-US" sz="900" dirty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OF PUBLIC </a:t>
            </a:r>
            <a:r>
              <a:rPr lang="en-US" sz="900" dirty="0" smtClean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WORKS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4027" y="6564777"/>
            <a:ext cx="19109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351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442" y="6562602"/>
            <a:ext cx="17224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lide Number Placeholder 2"/>
          <p:cNvSpPr txBox="1">
            <a:spLocks/>
          </p:cNvSpPr>
          <p:nvPr/>
        </p:nvSpPr>
        <p:spPr>
          <a:xfrm>
            <a:off x="11734800" y="651080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924E4F-72D3-474F-9A63-ABED47D9F57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0" y="10"/>
            <a:ext cx="12192000" cy="528320"/>
          </a:xfrm>
          <a:prstGeom prst="rect">
            <a:avLst/>
          </a:prstGeom>
          <a:solidFill>
            <a:srgbClr val="3F1854"/>
          </a:solidFill>
          <a:ln>
            <a:noFill/>
          </a:ln>
        </p:spPr>
        <p:txBody>
          <a:bodyPr anchor="ctr" anchorCtr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3495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2800" b="1" dirty="0" smtClean="0"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Georgia Department of Transportation</a:t>
            </a:r>
            <a:endParaRPr lang="en-US" altLang="en-US" sz="2800" dirty="0">
              <a:ln w="9525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072" y="787193"/>
            <a:ext cx="1104316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2015 Safety and Security Special Assessment </a:t>
            </a:r>
          </a:p>
          <a:p>
            <a:endParaRPr lang="en-US" dirty="0" smtClean="0"/>
          </a:p>
          <a:p>
            <a:r>
              <a:rPr lang="en-US" sz="1600" b="1" dirty="0" smtClean="0"/>
              <a:t>Corrective Action Plans </a:t>
            </a:r>
            <a:endParaRPr lang="en-US" sz="1600" dirty="0"/>
          </a:p>
          <a:p>
            <a:r>
              <a:rPr lang="en-US" sz="1600" dirty="0" smtClean="0"/>
              <a:t>GDOT issued 34 finding and 66 CAPs (Corrective Action Plans)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 smtClean="0"/>
              <a:t>CAP Implementation Status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>
                <a:ea typeface="Calibri"/>
                <a:cs typeface="Times New Roman"/>
              </a:rPr>
              <a:t>All 66 CAP Responses Accepted = 100% </a:t>
            </a:r>
            <a:endParaRPr lang="en-US" sz="1600" dirty="0" smtClean="0">
              <a:ea typeface="Calibri"/>
              <a:cs typeface="Times New Roman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 sz="1600" dirty="0">
              <a:ea typeface="Calibri"/>
              <a:cs typeface="Times New Roman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/>
              <a:t>A total of </a:t>
            </a:r>
            <a:r>
              <a:rPr lang="en-US" sz="1600" dirty="0" smtClean="0"/>
              <a:t>twenty (20) </a:t>
            </a:r>
            <a:r>
              <a:rPr lang="en-US" sz="1600" dirty="0"/>
              <a:t>CAPs </a:t>
            </a:r>
            <a:r>
              <a:rPr lang="en-US" sz="1600" dirty="0" smtClean="0"/>
              <a:t>(30%) </a:t>
            </a:r>
            <a:r>
              <a:rPr lang="en-US" sz="1600" dirty="0"/>
              <a:t>are now closed and no further action is required</a:t>
            </a:r>
          </a:p>
          <a:p>
            <a:pPr lvl="1"/>
            <a:endParaRPr lang="en-US" sz="1600" dirty="0"/>
          </a:p>
          <a:p>
            <a:r>
              <a:rPr lang="en-US" sz="1600" dirty="0"/>
              <a:t> </a:t>
            </a:r>
          </a:p>
          <a:p>
            <a:r>
              <a:rPr lang="en-US" sz="1600" b="1" dirty="0" smtClean="0"/>
              <a:t>Sustainability Action Plan</a:t>
            </a:r>
            <a:endParaRPr lang="en-US" sz="1600" dirty="0"/>
          </a:p>
          <a:p>
            <a:r>
              <a:rPr lang="en-US" sz="1600" dirty="0"/>
              <a:t>Sustainability Action Plan </a:t>
            </a:r>
            <a:r>
              <a:rPr lang="en-US" sz="1600" dirty="0" smtClean="0"/>
              <a:t>recently submitted to GDOT identifies the </a:t>
            </a:r>
            <a:r>
              <a:rPr lang="en-US" sz="1600" dirty="0"/>
              <a:t>specific management and organizational goals, actions, resource requirements, schedule, </a:t>
            </a:r>
            <a:r>
              <a:rPr lang="en-US" sz="1600" dirty="0" smtClean="0"/>
              <a:t>and performance </a:t>
            </a:r>
            <a:r>
              <a:rPr lang="en-US" sz="1600" dirty="0"/>
              <a:t>measures to build the necessary organizational capacity and capabilities to </a:t>
            </a:r>
            <a:r>
              <a:rPr lang="en-US" sz="1600" dirty="0" smtClean="0"/>
              <a:t>safely and effectively operate</a:t>
            </a:r>
            <a:r>
              <a:rPr lang="en-US" sz="1600" dirty="0"/>
              <a:t>, </a:t>
            </a:r>
            <a:r>
              <a:rPr lang="en-US" sz="1600" dirty="0" smtClean="0"/>
              <a:t>and maintain </a:t>
            </a:r>
            <a:r>
              <a:rPr lang="en-US" sz="1600" dirty="0"/>
              <a:t>the Atlanta Streetcar System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8372475" y="1323975"/>
            <a:ext cx="781050" cy="20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valdostatoday.com/wp-content/uploads/2014/08/GDOT-Logo4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8" b="28573"/>
          <a:stretch/>
        </p:blipFill>
        <p:spPr bwMode="auto">
          <a:xfrm>
            <a:off x="227939" y="5294403"/>
            <a:ext cx="3583172" cy="90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1" t="16867" b="16513"/>
          <a:stretch/>
        </p:blipFill>
        <p:spPr>
          <a:xfrm>
            <a:off x="7442863" y="4806116"/>
            <a:ext cx="4745621" cy="1768794"/>
          </a:xfrm>
          <a:prstGeom prst="rect">
            <a:avLst/>
          </a:prstGeom>
          <a:solidFill>
            <a:srgbClr val="3F1854"/>
          </a:solidFill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326" y="5160022"/>
            <a:ext cx="7674764" cy="122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24" y="5599754"/>
            <a:ext cx="2493508" cy="359233"/>
          </a:xfrm>
          <a:prstGeom prst="rect">
            <a:avLst/>
          </a:prstGeom>
        </p:spPr>
      </p:pic>
      <p:pic>
        <p:nvPicPr>
          <p:cNvPr id="1028" name="Picture 4" descr="http://www.caol.us/media/images/new/website_graphics/STTT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927" y="787193"/>
            <a:ext cx="2790288" cy="279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41350" y="6549388"/>
            <a:ext cx="262535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CITY OF </a:t>
            </a:r>
            <a:r>
              <a:rPr lang="en-US" sz="900" dirty="0" smtClean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ATLANTA DEPARTMENT </a:t>
            </a:r>
            <a:r>
              <a:rPr lang="en-US" sz="900" dirty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OF PUBLIC </a:t>
            </a:r>
            <a:r>
              <a:rPr lang="en-US" sz="900" dirty="0" smtClean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WORKS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4027" y="6564777"/>
            <a:ext cx="19109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462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2169" y="692320"/>
            <a:ext cx="3872523" cy="542681"/>
          </a:xfrm>
          <a:prstGeom prst="rect">
            <a:avLst/>
          </a:prstGeom>
          <a:noFill/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Service</a:t>
            </a:r>
            <a:r>
              <a:rPr kumimoji="0" lang="en-US" sz="2000" b="0" i="0" u="none" strike="noStrike" kern="1200" cap="all" spc="0" normalizeH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r>
              <a:rPr lang="en-US" sz="2000" cap="all" dirty="0" smtClean="0">
                <a:solidFill>
                  <a:srgbClr val="4BACC6">
                    <a:lumMod val="75000"/>
                  </a:srgbClr>
                </a:solidFill>
                <a:latin typeface="Arial Black" pitchFamily="34" charset="0"/>
              </a:rPr>
              <a:t>performance</a:t>
            </a:r>
            <a:endParaRPr kumimoji="0" lang="en-US" sz="2000" b="0" i="0" u="none" strike="noStrike" kern="1200" cap="all" spc="0" normalizeH="0" noProof="0" dirty="0" smtClean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  <a:endParaRPr kumimoji="0" lang="en-US" sz="1400" i="0" u="none" strike="noStrike" kern="1200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918118"/>
              </p:ext>
            </p:extLst>
          </p:nvPr>
        </p:nvGraphicFramePr>
        <p:xfrm>
          <a:off x="209045" y="1391484"/>
          <a:ext cx="3128616" cy="88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959"/>
                <a:gridCol w="1051657"/>
              </a:tblGrid>
              <a:tr h="195385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Passengers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32,934</a:t>
                      </a:r>
                    </a:p>
                  </a:txBody>
                  <a:tcPr anchor="ctr"/>
                </a:tc>
              </a:tr>
              <a:tr h="1953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Revenue Hours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1,994</a:t>
                      </a:r>
                      <a:endParaRPr lang="en-US" sz="1200" dirty="0"/>
                    </a:p>
                  </a:txBody>
                  <a:tcPr/>
                </a:tc>
              </a:tr>
              <a:tr h="195385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Passengers/Revenue Hour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16.52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10250"/>
              </p:ext>
            </p:extLst>
          </p:nvPr>
        </p:nvGraphicFramePr>
        <p:xfrm>
          <a:off x="185294" y="2426893"/>
          <a:ext cx="3116741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0710"/>
                <a:gridCol w="1016031"/>
              </a:tblGrid>
              <a:tr h="19538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Revenue</a:t>
                      </a:r>
                      <a:r>
                        <a:rPr lang="en-US" sz="1600" baseline="0" dirty="0" smtClean="0"/>
                        <a:t> Miles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10,731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266794"/>
              </p:ext>
            </p:extLst>
          </p:nvPr>
        </p:nvGraphicFramePr>
        <p:xfrm>
          <a:off x="185294" y="2885423"/>
          <a:ext cx="3092990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077"/>
                <a:gridCol w="1002913"/>
              </a:tblGrid>
              <a:tr h="195385"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Total Trips Operated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3,990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249893"/>
              </p:ext>
            </p:extLst>
          </p:nvPr>
        </p:nvGraphicFramePr>
        <p:xfrm>
          <a:off x="185294" y="4855247"/>
          <a:ext cx="3092990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0710"/>
                <a:gridCol w="992280"/>
              </a:tblGrid>
              <a:tr h="195385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Headways</a:t>
                      </a:r>
                      <a:r>
                        <a:rPr lang="en-US" sz="1600" baseline="0" dirty="0" smtClean="0"/>
                        <a:t> Variance (approximate)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195385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1 Vehicle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30 minutes</a:t>
                      </a:r>
                      <a:endParaRPr lang="en-US" sz="1200" b="1" dirty="0"/>
                    </a:p>
                  </a:txBody>
                  <a:tcPr/>
                </a:tc>
              </a:tr>
              <a:tr h="1953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/>
                        <a:t>2 Vehicles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15 minutes</a:t>
                      </a:r>
                      <a:endParaRPr lang="en-US" sz="1200" b="1" dirty="0"/>
                    </a:p>
                  </a:txBody>
                  <a:tcPr/>
                </a:tc>
              </a:tr>
              <a:tr h="1953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/>
                        <a:t>3 Vehicles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9 minutes</a:t>
                      </a:r>
                      <a:endParaRPr lang="en-US" sz="12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228076" y="491386"/>
            <a:ext cx="3872523" cy="542681"/>
          </a:xfrm>
          <a:prstGeom prst="rect">
            <a:avLst/>
          </a:prstGeom>
          <a:noFill/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PASSENGER RIDERSHIP</a:t>
            </a:r>
            <a:endParaRPr kumimoji="0" lang="en-US" sz="1600" b="0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0" y="10"/>
            <a:ext cx="12192000" cy="436595"/>
          </a:xfrm>
          <a:prstGeom prst="rect">
            <a:avLst/>
          </a:prstGeom>
          <a:solidFill>
            <a:srgbClr val="3F1854"/>
          </a:solidFill>
          <a:ln>
            <a:noFill/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3495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2800" b="1" dirty="0" smtClean="0"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Operations and Maintenance</a:t>
            </a:r>
            <a:endParaRPr lang="en-US" altLang="en-US" sz="2800" dirty="0">
              <a:ln w="9525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0" name="TextBox 8"/>
          <p:cNvSpPr txBox="1">
            <a:spLocks noChangeArrowheads="1"/>
          </p:cNvSpPr>
          <p:nvPr/>
        </p:nvSpPr>
        <p:spPr bwMode="auto">
          <a:xfrm>
            <a:off x="341350" y="6549388"/>
            <a:ext cx="262535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CITY OF </a:t>
            </a:r>
            <a:r>
              <a:rPr lang="en-US" sz="900" dirty="0" smtClean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ATLANTA DEPARTMENT </a:t>
            </a:r>
            <a:r>
              <a:rPr lang="en-US" sz="900" dirty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OF PUBLIC </a:t>
            </a:r>
            <a:r>
              <a:rPr lang="en-US" sz="900" dirty="0" smtClean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WORKS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4027" y="6564777"/>
            <a:ext cx="19109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536889"/>
              </p:ext>
            </p:extLst>
          </p:nvPr>
        </p:nvGraphicFramePr>
        <p:xfrm>
          <a:off x="3444545" y="1391484"/>
          <a:ext cx="1175657" cy="88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</a:tblGrid>
              <a:tr h="33043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1,291,996</a:t>
                      </a:r>
                      <a:endParaRPr lang="en-US" sz="1600" b="1" dirty="0"/>
                    </a:p>
                  </a:txBody>
                  <a:tcPr anchor="ctr"/>
                </a:tc>
              </a:tr>
              <a:tr h="19538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29,677</a:t>
                      </a:r>
                      <a:endParaRPr lang="en-US" sz="1200" dirty="0"/>
                    </a:p>
                  </a:txBody>
                  <a:tcPr/>
                </a:tc>
              </a:tr>
              <a:tr h="19538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43.5</a:t>
                      </a:r>
                      <a:endParaRPr lang="en-US" sz="12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619426"/>
              </p:ext>
            </p:extLst>
          </p:nvPr>
        </p:nvGraphicFramePr>
        <p:xfrm>
          <a:off x="3444545" y="2428090"/>
          <a:ext cx="1178702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702"/>
              </a:tblGrid>
              <a:tr h="1953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133,971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6" name="Title 1"/>
          <p:cNvSpPr txBox="1">
            <a:spLocks/>
          </p:cNvSpPr>
          <p:nvPr/>
        </p:nvSpPr>
        <p:spPr>
          <a:xfrm>
            <a:off x="3492822" y="804645"/>
            <a:ext cx="1123754" cy="542681"/>
          </a:xfrm>
          <a:prstGeom prst="rect">
            <a:avLst/>
          </a:prstGeom>
          <a:noFill/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all" spc="0" normalizeH="0" noProof="0" dirty="0" smtClean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Cumulative</a:t>
            </a:r>
            <a:endParaRPr kumimoji="0" lang="en-US" sz="1400" i="0" u="none" strike="noStrike" kern="1200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809524"/>
              </p:ext>
            </p:extLst>
          </p:nvPr>
        </p:nvGraphicFramePr>
        <p:xfrm>
          <a:off x="203229" y="3815417"/>
          <a:ext cx="3092990" cy="88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775"/>
                <a:gridCol w="1010215"/>
              </a:tblGrid>
              <a:tr h="19538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r>
                        <a:rPr lang="en-US" sz="1600" baseline="0" dirty="0" smtClean="0"/>
                        <a:t> Accidents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 anchor="ctr"/>
                </a:tc>
              </a:tr>
              <a:tr h="1953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Preventable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</a:tr>
              <a:tr h="195385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Non-Preventable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</a:t>
                      </a:r>
                      <a:endParaRPr lang="en-US" sz="12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770425" y="6494117"/>
            <a:ext cx="457200" cy="365125"/>
          </a:xfrm>
        </p:spPr>
        <p:txBody>
          <a:bodyPr/>
          <a:lstStyle/>
          <a:p>
            <a:fld id="{05924E4F-72D3-474F-9A63-ABED47D9F57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9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067" y="6574477"/>
            <a:ext cx="17224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Image result for georgia tech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mage result for georgia tech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031171"/>
              </p:ext>
            </p:extLst>
          </p:nvPr>
        </p:nvGraphicFramePr>
        <p:xfrm>
          <a:off x="199465" y="3390886"/>
          <a:ext cx="3116741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5906"/>
                <a:gridCol w="1040835"/>
              </a:tblGrid>
              <a:tr h="19538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On-Time</a:t>
                      </a:r>
                      <a:r>
                        <a:rPr lang="en-US" sz="1600" baseline="0" dirty="0" smtClean="0"/>
                        <a:t> Performance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98.2%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840213"/>
              </p:ext>
            </p:extLst>
          </p:nvPr>
        </p:nvGraphicFramePr>
        <p:xfrm>
          <a:off x="3444545" y="3392083"/>
          <a:ext cx="1178702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702"/>
              </a:tblGrid>
              <a:tr h="1953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96.7%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251748"/>
              </p:ext>
            </p:extLst>
          </p:nvPr>
        </p:nvGraphicFramePr>
        <p:xfrm>
          <a:off x="3448083" y="3817517"/>
          <a:ext cx="1178702" cy="88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702"/>
              </a:tblGrid>
              <a:tr h="1953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</a:t>
                      </a:r>
                      <a:endParaRPr lang="en-US" sz="1600" dirty="0"/>
                    </a:p>
                  </a:txBody>
                  <a:tcPr anchor="ctr"/>
                </a:tc>
              </a:tr>
              <a:tr h="19538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11</a:t>
                      </a:r>
                      <a:endParaRPr lang="en-US" sz="1200" dirty="0"/>
                    </a:p>
                  </a:txBody>
                  <a:tcPr/>
                </a:tc>
              </a:tr>
              <a:tr h="19538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8" name="Chart 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5534994"/>
              </p:ext>
            </p:extLst>
          </p:nvPr>
        </p:nvGraphicFramePr>
        <p:xfrm>
          <a:off x="4662964" y="1249189"/>
          <a:ext cx="7275809" cy="3676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148773"/>
              </p:ext>
            </p:extLst>
          </p:nvPr>
        </p:nvGraphicFramePr>
        <p:xfrm>
          <a:off x="5228076" y="4934607"/>
          <a:ext cx="6170393" cy="144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98"/>
                <a:gridCol w="1667998"/>
                <a:gridCol w="1427115"/>
                <a:gridCol w="1407282"/>
              </a:tblGrid>
              <a:tr h="41946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FISCAL</a:t>
                      </a:r>
                      <a:r>
                        <a:rPr lang="en-US" sz="1600" b="1" baseline="0" dirty="0" smtClean="0">
                          <a:latin typeface="+mn-lt"/>
                        </a:rPr>
                        <a:t> YEAR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BUDGET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ACTUAL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( % )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</a:tr>
              <a:tr h="34319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2015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$</a:t>
                      </a:r>
                      <a:r>
                        <a:rPr lang="en-US" sz="1400" baseline="0" dirty="0" smtClean="0">
                          <a:latin typeface="+mn-lt"/>
                        </a:rPr>
                        <a:t> 5,208,671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</a:rPr>
                        <a:t>$</a:t>
                      </a:r>
                      <a:r>
                        <a:rPr lang="en-US" sz="1400" baseline="0" dirty="0" smtClean="0">
                          <a:latin typeface="+mn-lt"/>
                        </a:rPr>
                        <a:t> 2,197,542</a:t>
                      </a:r>
                      <a:endParaRPr lang="en-US" sz="1400" dirty="0" smtClean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</a:rPr>
                        <a:t>42%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319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2016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</a:rPr>
                        <a:t>$</a:t>
                      </a:r>
                      <a:r>
                        <a:rPr lang="en-US" sz="1400" baseline="0" dirty="0" smtClean="0">
                          <a:latin typeface="+mn-lt"/>
                        </a:rPr>
                        <a:t> 5,387,632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</a:rPr>
                        <a:t>$</a:t>
                      </a:r>
                      <a:r>
                        <a:rPr lang="en-US" sz="1400" baseline="0" dirty="0" smtClean="0">
                          <a:latin typeface="+mn-lt"/>
                        </a:rPr>
                        <a:t> 4,805,813</a:t>
                      </a:r>
                      <a:endParaRPr lang="en-US" sz="1400" dirty="0" smtClean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+mn-lt"/>
                        </a:rPr>
                        <a:t>89%</a:t>
                      </a:r>
                      <a:endParaRPr lang="en-US" sz="1400" dirty="0" smtClean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319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2017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</a:rPr>
                        <a:t>$</a:t>
                      </a:r>
                      <a:r>
                        <a:rPr lang="en-US" sz="1400" baseline="0" dirty="0" smtClean="0">
                          <a:latin typeface="+mn-lt"/>
                        </a:rPr>
                        <a:t> 5,281,115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$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2,248,738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43%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0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869128"/>
              </p:ext>
            </p:extLst>
          </p:nvPr>
        </p:nvGraphicFramePr>
        <p:xfrm>
          <a:off x="4785032" y="725296"/>
          <a:ext cx="7272290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984"/>
                <a:gridCol w="3953184"/>
                <a:gridCol w="1028700"/>
                <a:gridCol w="1046422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City / System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Farebox</a:t>
                      </a:r>
                      <a:r>
                        <a:rPr lang="en-US" sz="1200" baseline="0" dirty="0" smtClean="0"/>
                        <a:t> Recovery 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 * Passengers</a:t>
                      </a:r>
                      <a:endParaRPr lang="en-US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Little</a:t>
                      </a:r>
                      <a:r>
                        <a:rPr lang="en-US" baseline="0" dirty="0" smtClean="0"/>
                        <a:t> Rock</a:t>
                      </a:r>
                      <a:r>
                        <a:rPr lang="en-US" dirty="0" smtClean="0"/>
                        <a:t>, AR</a:t>
                      </a:r>
                    </a:p>
                    <a:p>
                      <a:r>
                        <a:rPr lang="en-US" sz="1400" dirty="0" smtClean="0"/>
                        <a:t>Central</a:t>
                      </a:r>
                      <a:r>
                        <a:rPr lang="en-US" sz="1400" baseline="0" dirty="0" smtClean="0"/>
                        <a:t> Arkansas </a:t>
                      </a:r>
                      <a:r>
                        <a:rPr lang="en-US" sz="1400" dirty="0" smtClean="0"/>
                        <a:t>Transit Authority</a:t>
                      </a:r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8.6</a:t>
                      </a:r>
                      <a:r>
                        <a:rPr lang="en-US" sz="1200" baseline="0" dirty="0" smtClean="0"/>
                        <a:t>%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99,500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Tucson, AZ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Sun Link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20.7%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15,743,501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Tampa-St.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Petersburg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Hillsborough Area Regional Transit Authority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30.1%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277,806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New</a:t>
                      </a:r>
                      <a:r>
                        <a:rPr lang="en-US" baseline="0" dirty="0" smtClean="0"/>
                        <a:t> Orleans</a:t>
                      </a:r>
                      <a:r>
                        <a:rPr lang="en-US" dirty="0" smtClean="0"/>
                        <a:t>, LA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Orleans Regional Transit Authority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25.3%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7,475,260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Portland, 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Portland Streetcar, Inc. / TriMet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4.3%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4,441,261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Dallas, TX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Dallas Area Rapid Transit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13.7%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30,116,600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Memphis, TN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Memphis Area Transit Authority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18.5%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1,060,061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Seattle, WA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King County Department of Transportation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14.3%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707,712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Kenosha, WI-IL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Kenosha Transit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8.1%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45,054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10" descr="https://upload.wikimedia.org/wikipedia/commons/4/4a/Portland_streetca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1" b="8651"/>
          <a:stretch/>
        </p:blipFill>
        <p:spPr bwMode="auto">
          <a:xfrm>
            <a:off x="4875423" y="3523773"/>
            <a:ext cx="1098239" cy="50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0" y="10"/>
            <a:ext cx="12192000" cy="436595"/>
          </a:xfrm>
          <a:prstGeom prst="rect">
            <a:avLst/>
          </a:prstGeom>
          <a:solidFill>
            <a:srgbClr val="3F1854"/>
          </a:solidFill>
          <a:ln>
            <a:noFill/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3495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2800" b="1" dirty="0" smtClean="0"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Fare Revenue</a:t>
            </a:r>
            <a:endParaRPr lang="en-US" altLang="en-US" sz="2800" dirty="0">
              <a:ln w="9525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142726"/>
              </p:ext>
            </p:extLst>
          </p:nvPr>
        </p:nvGraphicFramePr>
        <p:xfrm>
          <a:off x="243157" y="737171"/>
          <a:ext cx="4330362" cy="1086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3886"/>
                <a:gridCol w="1466476"/>
              </a:tblGrid>
              <a:tr h="36232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Total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Revenue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$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201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,592</a:t>
                      </a:r>
                    </a:p>
                  </a:txBody>
                  <a:tcPr anchor="ctr"/>
                </a:tc>
              </a:tr>
              <a:tr h="36232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FY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16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$ 100,283</a:t>
                      </a:r>
                    </a:p>
                  </a:txBody>
                  <a:tcPr anchor="ctr"/>
                </a:tc>
              </a:tr>
              <a:tr h="36232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FY 17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101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,308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91073"/>
              </p:ext>
            </p:extLst>
          </p:nvPr>
        </p:nvGraphicFramePr>
        <p:xfrm>
          <a:off x="309325" y="5822539"/>
          <a:ext cx="434580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478"/>
                <a:gridCol w="1526057"/>
                <a:gridCol w="1343268"/>
              </a:tblGrid>
              <a:tr h="344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Farebox Recovery 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4.5%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* Passengers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620,158 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6" b="17700"/>
          <a:stretch/>
        </p:blipFill>
        <p:spPr bwMode="auto">
          <a:xfrm>
            <a:off x="261864" y="5701150"/>
            <a:ext cx="1533445" cy="64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http://media-cdn.tripadvisor.com/media/photo-s/07/6e/52/4b/river-rail-electric-streetca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775" r="5257" b="6476"/>
          <a:stretch/>
        </p:blipFill>
        <p:spPr bwMode="auto">
          <a:xfrm>
            <a:off x="4875424" y="1238119"/>
            <a:ext cx="1097888" cy="51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www.gomacotrolley.com/Resources/photos/tampaphotos/brochure/OF-100210-D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2" b="15322"/>
          <a:stretch/>
        </p:blipFill>
        <p:spPr bwMode="auto">
          <a:xfrm>
            <a:off x="4875424" y="2377485"/>
            <a:ext cx="1098239" cy="50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www.trainweb.org/carl/HenryKisor/streetcar/streetca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4" b="7224"/>
          <a:stretch/>
        </p:blipFill>
        <p:spPr bwMode="auto">
          <a:xfrm>
            <a:off x="4875424" y="2950628"/>
            <a:ext cx="1097888" cy="50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https://upload.wikimedia.org/wikipedia/commons/1/11/Seattle_Streetcar_301_leaving_Pacific_Place_Statio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3"/>
          <a:stretch/>
        </p:blipFill>
        <p:spPr bwMode="auto">
          <a:xfrm>
            <a:off x="4875423" y="5277902"/>
            <a:ext cx="1098240" cy="50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Memphis streetca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24" y="4682213"/>
            <a:ext cx="1098239" cy="50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Slide Number Placeholder 2"/>
          <p:cNvSpPr txBox="1">
            <a:spLocks/>
          </p:cNvSpPr>
          <p:nvPr/>
        </p:nvSpPr>
        <p:spPr>
          <a:xfrm>
            <a:off x="11734800" y="6482242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924E4F-72D3-474F-9A63-ABED47D9F57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442" y="6545742"/>
            <a:ext cx="17224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8"/>
          <p:cNvSpPr txBox="1">
            <a:spLocks noChangeArrowheads="1"/>
          </p:cNvSpPr>
          <p:nvPr/>
        </p:nvSpPr>
        <p:spPr bwMode="auto">
          <a:xfrm>
            <a:off x="341350" y="6549388"/>
            <a:ext cx="262535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CITY OF </a:t>
            </a:r>
            <a:r>
              <a:rPr lang="en-US" sz="900" dirty="0" smtClean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ATLANTA DEPARTMENT </a:t>
            </a:r>
            <a:r>
              <a:rPr lang="en-US" sz="900" dirty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OF PUBLIC </a:t>
            </a:r>
            <a:r>
              <a:rPr lang="en-US" sz="900" dirty="0" smtClean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WORKS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4027" y="6564777"/>
            <a:ext cx="19109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 descr="http://www.dart.org/shareroot/images/newsroom/Jpgs/DallasStreetcarSide13apr1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54"/>
          <a:stretch/>
        </p:blipFill>
        <p:spPr bwMode="auto">
          <a:xfrm>
            <a:off x="4875423" y="4090837"/>
            <a:ext cx="1098239" cy="48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423" y="1793508"/>
            <a:ext cx="1098239" cy="522468"/>
          </a:xfrm>
          <a:prstGeom prst="rect">
            <a:avLst/>
          </a:prstGeom>
        </p:spPr>
      </p:pic>
      <p:pic>
        <p:nvPicPr>
          <p:cNvPr id="1028" name="Picture 4" descr="DSC 1097 024xRP - Flickr - drewj1946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t="14049" b="8952"/>
          <a:stretch/>
        </p:blipFill>
        <p:spPr bwMode="auto">
          <a:xfrm>
            <a:off x="4875424" y="5847902"/>
            <a:ext cx="1098239" cy="52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2609713"/>
              </p:ext>
            </p:extLst>
          </p:nvPr>
        </p:nvGraphicFramePr>
        <p:xfrm>
          <a:off x="0" y="2045077"/>
          <a:ext cx="4875424" cy="3485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105225" y="6293374"/>
            <a:ext cx="23848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/>
              <a:t>* Average Calendar Year Passenger Ridership</a:t>
            </a:r>
          </a:p>
        </p:txBody>
      </p:sp>
    </p:spTree>
    <p:extLst>
      <p:ext uri="{BB962C8B-B14F-4D97-AF65-F5344CB8AC3E}">
        <p14:creationId xmlns:p14="http://schemas.microsoft.com/office/powerpoint/2010/main" val="108864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"/>
          <p:cNvSpPr>
            <a:spLocks noChangeArrowheads="1"/>
          </p:cNvSpPr>
          <p:nvPr/>
        </p:nvSpPr>
        <p:spPr bwMode="gray">
          <a:xfrm>
            <a:off x="5567488" y="4634199"/>
            <a:ext cx="6470649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defTabSz="106776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</a:endParaRPr>
          </a:p>
          <a:p>
            <a:pPr marL="0" marR="0" lvl="0" indent="0" defTabSz="106776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0" y="10"/>
            <a:ext cx="12192000" cy="528320"/>
          </a:xfrm>
          <a:prstGeom prst="rect">
            <a:avLst/>
          </a:prstGeom>
          <a:solidFill>
            <a:srgbClr val="3F1854"/>
          </a:solidFill>
          <a:ln>
            <a:noFill/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3495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2700" b="1" dirty="0" smtClean="0"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Fare Collection – Mobile Fare Payment Application</a:t>
            </a:r>
            <a:endParaRPr lang="en-US" altLang="en-US" sz="2700" dirty="0">
              <a:ln w="9525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7024" y="3290918"/>
            <a:ext cx="6459504" cy="1354084"/>
          </a:xfrm>
          <a:prstGeom prst="rect">
            <a:avLst/>
          </a:prstGeom>
          <a:noFill/>
        </p:spPr>
        <p:txBody>
          <a:bodyPr wrap="square" lIns="121789" tIns="60894" rIns="121789" bIns="60894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kern="0" dirty="0" smtClean="0">
                <a:solidFill>
                  <a:srgbClr val="FFFCF9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ASC Mobile Application – Phase II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kern="0" dirty="0" smtClean="0">
                <a:solidFill>
                  <a:srgbClr val="FFFCF9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On-Board Validators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kern="0" dirty="0" smtClean="0">
                <a:solidFill>
                  <a:srgbClr val="FFFCF9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Merchant Integration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kern="0" dirty="0" smtClean="0">
                <a:solidFill>
                  <a:srgbClr val="FFFCF9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Commuter Transit Benefits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kern="0" dirty="0" smtClean="0">
                <a:solidFill>
                  <a:srgbClr val="FFFCF9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RideTap</a:t>
            </a:r>
            <a:r>
              <a:rPr lang="en-US" sz="1600" kern="0" dirty="0">
                <a:solidFill>
                  <a:srgbClr val="FFFCF9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kern="0" dirty="0" smtClean="0">
                <a:solidFill>
                  <a:srgbClr val="FFFCF9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– Rideshare, carshare, bikeshare and more…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69" y="1142439"/>
            <a:ext cx="5718331" cy="1846526"/>
          </a:xfrm>
          <a:prstGeom prst="rect">
            <a:avLst/>
          </a:prstGeom>
          <a:noFill/>
        </p:spPr>
        <p:txBody>
          <a:bodyPr wrap="square" lIns="121789" tIns="60894" rIns="121789" bIns="60894" rtlCol="0">
            <a:spAutoFit/>
          </a:bodyPr>
          <a:lstStyle/>
          <a:p>
            <a:pPr lvl="0">
              <a:defRPr/>
            </a:pPr>
            <a:r>
              <a:rPr lang="en-US" sz="1600" b="1" kern="0" dirty="0" smtClean="0">
                <a:solidFill>
                  <a:srgbClr val="FFFCF9">
                    <a:lumMod val="10000"/>
                  </a:srgbClr>
                </a:solidFill>
                <a:cs typeface="Arial" panose="020B0604020202020204" pitchFamily="34" charset="0"/>
              </a:rPr>
              <a:t>FC-8331, Atlanta Streetcar Mobile Fare Payment Application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en-US" sz="1600" kern="0" dirty="0" smtClean="0">
                <a:solidFill>
                  <a:srgbClr val="FFFCF9">
                    <a:lumMod val="10000"/>
                  </a:srgbClr>
                </a:solidFill>
                <a:cs typeface="Arial" panose="020B0604020202020204" pitchFamily="34" charset="0"/>
              </a:rPr>
              <a:t>Design &amp; Development  </a:t>
            </a:r>
            <a:r>
              <a:rPr lang="en-US" sz="1600" kern="0" dirty="0">
                <a:cs typeface="Arial" panose="020B0604020202020204" pitchFamily="34" charset="0"/>
              </a:rPr>
              <a:t>– </a:t>
            </a:r>
            <a:r>
              <a:rPr lang="en-US" sz="1600" b="1" kern="0" dirty="0" smtClean="0">
                <a:solidFill>
                  <a:srgbClr val="FFFCF9">
                    <a:lumMod val="10000"/>
                  </a:srgbClr>
                </a:solidFill>
                <a:cs typeface="Arial" panose="020B0604020202020204" pitchFamily="34" charset="0"/>
              </a:rPr>
              <a:t>Complete</a:t>
            </a:r>
            <a:endParaRPr lang="en-US" sz="1600" b="1" kern="0" dirty="0" smtClean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en-US" sz="1600" kern="0" dirty="0" smtClean="0">
                <a:cs typeface="Arial" panose="020B0604020202020204" pitchFamily="34" charset="0"/>
              </a:rPr>
              <a:t>Beta Test &amp; Security Penetration Testing  </a:t>
            </a:r>
            <a:r>
              <a:rPr lang="en-US" sz="1600" kern="0" dirty="0">
                <a:cs typeface="Arial" panose="020B0604020202020204" pitchFamily="34" charset="0"/>
              </a:rPr>
              <a:t>– </a:t>
            </a:r>
            <a:r>
              <a:rPr lang="en-US" sz="1600" b="1" kern="0" dirty="0" smtClean="0">
                <a:cs typeface="Arial" panose="020B0604020202020204" pitchFamily="34" charset="0"/>
              </a:rPr>
              <a:t>Complete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en-US" sz="1600" kern="0" dirty="0">
                <a:solidFill>
                  <a:srgbClr val="FFFCF9">
                    <a:lumMod val="10000"/>
                  </a:srgbClr>
                </a:solidFill>
                <a:cs typeface="Arial" panose="020B0604020202020204" pitchFamily="34" charset="0"/>
              </a:rPr>
              <a:t>GDOT Safety &amp; Security Certification </a:t>
            </a:r>
            <a:r>
              <a:rPr lang="en-US" sz="1600" kern="0" dirty="0" smtClean="0">
                <a:solidFill>
                  <a:srgbClr val="FFFCF9">
                    <a:lumMod val="10000"/>
                  </a:srgbClr>
                </a:solidFill>
                <a:cs typeface="Arial" panose="020B0604020202020204" pitchFamily="34" charset="0"/>
              </a:rPr>
              <a:t>Approval </a:t>
            </a:r>
            <a:r>
              <a:rPr lang="en-US" sz="1600" kern="0" dirty="0" smtClean="0">
                <a:cs typeface="Arial" panose="020B0604020202020204" pitchFamily="34" charset="0"/>
              </a:rPr>
              <a:t>–</a:t>
            </a:r>
            <a:r>
              <a:rPr lang="en-US" sz="1600" kern="0" dirty="0" smtClean="0">
                <a:solidFill>
                  <a:srgbClr val="FFFCF9">
                    <a:lumMod val="10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b="1" kern="0" dirty="0" smtClean="0">
                <a:solidFill>
                  <a:srgbClr val="FFFCF9">
                    <a:lumMod val="10000"/>
                  </a:srgbClr>
                </a:solidFill>
                <a:cs typeface="Arial" panose="020B0604020202020204" pitchFamily="34" charset="0"/>
              </a:rPr>
              <a:t>Complete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600" kern="0" dirty="0" smtClean="0">
                <a:solidFill>
                  <a:srgbClr val="FFFCF9">
                    <a:lumMod val="10000"/>
                  </a:srgbClr>
                </a:solidFill>
                <a:cs typeface="Arial" panose="020B0604020202020204" pitchFamily="34" charset="0"/>
              </a:rPr>
              <a:t>Application will support existing fare products plus 5, 7 and 30-day pass products and facilitate group ticket sales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kern="0" dirty="0" smtClean="0">
              <a:solidFill>
                <a:srgbClr val="FFFCF9">
                  <a:lumMod val="10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1"/>
          <a:stretch/>
        </p:blipFill>
        <p:spPr bwMode="auto">
          <a:xfrm>
            <a:off x="6413149" y="930266"/>
            <a:ext cx="5405756" cy="2121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734800" y="6482242"/>
            <a:ext cx="457200" cy="365125"/>
          </a:xfrm>
        </p:spPr>
        <p:txBody>
          <a:bodyPr/>
          <a:lstStyle/>
          <a:p>
            <a:fld id="{05924E4F-72D3-474F-9A63-ABED47D9F57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9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442" y="6562602"/>
            <a:ext cx="17224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8"/>
          <p:cNvSpPr txBox="1">
            <a:spLocks noChangeArrowheads="1"/>
          </p:cNvSpPr>
          <p:nvPr/>
        </p:nvSpPr>
        <p:spPr bwMode="auto">
          <a:xfrm>
            <a:off x="341350" y="6549388"/>
            <a:ext cx="262535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CITY OF </a:t>
            </a:r>
            <a:r>
              <a:rPr lang="en-US" sz="900" dirty="0" smtClean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ATLANTA DEPARTMENT </a:t>
            </a:r>
            <a:r>
              <a:rPr lang="en-US" sz="900" dirty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OF PUBLIC </a:t>
            </a:r>
            <a:r>
              <a:rPr lang="en-US" sz="900" dirty="0" smtClean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WORKS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4027" y="6564777"/>
            <a:ext cx="19109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30494" r="22582" b="31878"/>
          <a:stretch/>
        </p:blipFill>
        <p:spPr>
          <a:xfrm rot="21015986">
            <a:off x="9143584" y="3332621"/>
            <a:ext cx="1127294" cy="66560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348418" y="3361851"/>
            <a:ext cx="350517" cy="3462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16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7787" y="3276470"/>
            <a:ext cx="2765640" cy="5078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Downloads</a:t>
            </a:r>
            <a:endParaRPr 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48312" y="3361851"/>
            <a:ext cx="350517" cy="3462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48365" y="3361851"/>
            <a:ext cx="350517" cy="3462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48418" y="3361851"/>
            <a:ext cx="350517" cy="3462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16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48418" y="3361851"/>
            <a:ext cx="350517" cy="3462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16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48418" y="3361851"/>
            <a:ext cx="350517" cy="3462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16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167312" y="3361851"/>
            <a:ext cx="350517" cy="3462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pic>
        <p:nvPicPr>
          <p:cNvPr id="22" name="Picture 2" descr="C:\Users\nlopez\AppData\Local\Microsoft\Windows\Temporary Internet Files\Content.Outlook\R13UOOOE\ASC_CL_Banner_970x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" y="4928532"/>
            <a:ext cx="12154453" cy="113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997396"/>
              </p:ext>
            </p:extLst>
          </p:nvPr>
        </p:nvGraphicFramePr>
        <p:xfrm>
          <a:off x="1023332" y="4018477"/>
          <a:ext cx="332508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055"/>
                <a:gridCol w="132503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$ales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$2,549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729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01391" y="731154"/>
            <a:ext cx="6989984" cy="1631082"/>
          </a:xfrm>
          <a:prstGeom prst="rect">
            <a:avLst/>
          </a:prstGeom>
          <a:noFill/>
        </p:spPr>
        <p:txBody>
          <a:bodyPr wrap="square" lIns="121789" tIns="60894" rIns="121789" bIns="60894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kern="0" dirty="0" smtClean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FC-8332 Real-Time Passenger Information System</a:t>
            </a: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Real‐time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digital message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signs will improve accessibility to transit by increasing information provided to existing and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potential transit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riders and reducing frustration associated with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unknown wait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times.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kern="0" dirty="0" smtClean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NextBus Website and SMS Text Messaging - </a:t>
            </a:r>
            <a:r>
              <a:rPr lang="en-US" sz="1600" b="1" kern="0" dirty="0" smtClean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1600" kern="0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 Mobile Application Integration - </a:t>
            </a:r>
            <a:r>
              <a:rPr lang="en-US" sz="1600" b="1" kern="0" dirty="0" smtClean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endParaRPr lang="en-US" sz="1600" b="1" kern="0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5" y="0"/>
            <a:ext cx="12192000" cy="523220"/>
          </a:xfrm>
          <a:prstGeom prst="rect">
            <a:avLst/>
          </a:prstGeom>
          <a:solidFill>
            <a:srgbClr val="3B0F67"/>
          </a:solidFill>
        </p:spPr>
        <p:txBody>
          <a:bodyPr>
            <a:spAutoFit/>
          </a:bodyPr>
          <a:lstStyle/>
          <a:p>
            <a:pPr marL="457200">
              <a:defRPr/>
            </a:pPr>
            <a:r>
              <a:rPr lang="en-US" sz="2800" b="1" dirty="0" smtClean="0"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Real-Time Passenger Information System</a:t>
            </a:r>
            <a:endParaRPr lang="en-US" sz="28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991" y="3608167"/>
            <a:ext cx="1371600" cy="400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00062" y="3932782"/>
            <a:ext cx="323107" cy="174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193051" y="3980342"/>
            <a:ext cx="1621334" cy="467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5" descr="Description: Description: Description: Description: https://photos-4.dropbox.com/t/2/AAD7OdjyNdU-f2yc65WzZL31JQlKMnKzH9qIeOj-0OFeZg/12/408121602/png/32x32/1/1452132000/0/2/-Splash.png/EIzDlKMDGOqhBSACKAI/ov7BZo_51LmpFjWCF45Eo5DBdMneSGXDkeyUo80j-Cw?size_mode=3&amp;size=1600x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777" y="597506"/>
            <a:ext cx="1403773" cy="286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escription: cid:C074DAEE-FCF7-483A-B310-6C406F3E5BB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377" y="951645"/>
            <a:ext cx="1220318" cy="216975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160186" y="3699980"/>
            <a:ext cx="336687" cy="259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280890" y="3760759"/>
            <a:ext cx="336687" cy="259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01391" y="2760249"/>
            <a:ext cx="7972610" cy="3108410"/>
          </a:xfrm>
          <a:prstGeom prst="rect">
            <a:avLst/>
          </a:prstGeom>
          <a:noFill/>
        </p:spPr>
        <p:txBody>
          <a:bodyPr wrap="square" lIns="121789" tIns="60894" rIns="121789" bIns="60894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kern="0" dirty="0" smtClean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 Real-Time Arrival Information Pilot Project</a:t>
            </a:r>
          </a:p>
          <a:p>
            <a:pPr lvl="0">
              <a:defRPr/>
            </a:pPr>
            <a:r>
              <a:rPr lang="en-US" sz="1600" kern="0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City of Atlanta, in coordination with Midtown Alliance, Central Atlanta Progress, and the </a:t>
            </a:r>
            <a:r>
              <a:rPr lang="en-US" sz="1600" kern="0" dirty="0" smtClean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Metropolitan Atlanta </a:t>
            </a:r>
            <a:r>
              <a:rPr lang="en-US" sz="1600" kern="0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 Transit Administration (MARTA), is managing a project to bring real‐time transit arrival displays </a:t>
            </a:r>
            <a:r>
              <a:rPr lang="en-US" sz="1600" kern="0" dirty="0" smtClean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key </a:t>
            </a:r>
            <a:r>
              <a:rPr lang="en-US" sz="1600" kern="0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corridors and locations in Downtown and Midtown Atlanta</a:t>
            </a:r>
            <a:r>
              <a:rPr lang="en-US" sz="1600" kern="0" dirty="0" smtClean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sz="1600" kern="0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Existing Streetcar Stops, 18 </a:t>
            </a:r>
            <a:r>
              <a:rPr lang="en-US" sz="1600" kern="0" dirty="0" smtClean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lang="en-US" sz="1600" kern="0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stops in Midtown &amp; Mitchell Street exit of Atlanta City Hall, which is served by three </a:t>
            </a:r>
            <a:r>
              <a:rPr lang="en-US" sz="1600" kern="0" dirty="0" smtClean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 bus </a:t>
            </a:r>
            <a:r>
              <a:rPr lang="en-US" sz="1600" kern="0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routes and several regional express bus routes.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en-US" sz="1600" b="1" kern="0" dirty="0" smtClean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Source:  “</a:t>
            </a:r>
            <a:r>
              <a:rPr lang="en-US" sz="1600" kern="0" dirty="0" smtClean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US" sz="1600" b="1" kern="0" dirty="0" smtClean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600" kern="0" dirty="0" smtClean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Congestion Mitigation &amp; Air Quality (CMAQ) Grant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/>
            </a:pPr>
            <a:r>
              <a:rPr lang="en-US" sz="1600" b="1" kern="0" dirty="0" smtClean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FTA Grant</a:t>
            </a:r>
            <a:r>
              <a:rPr lang="en-US" sz="1600" kern="0" dirty="0" smtClean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GA-95-X051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1600" b="1" kern="0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Amount: </a:t>
            </a:r>
            <a:r>
              <a:rPr lang="en-US" sz="1600" kern="0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$ 375,000</a:t>
            </a:r>
          </a:p>
          <a:p>
            <a:pPr lvl="0">
              <a:defRPr/>
            </a:pPr>
            <a:endParaRPr lang="en-US" sz="1600" kern="0" dirty="0" smtClean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194234" y="4903230"/>
            <a:ext cx="1467918" cy="1097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665" y="921356"/>
            <a:ext cx="2987479" cy="192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01391" y="6275167"/>
            <a:ext cx="1371600" cy="400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11073" y="6359666"/>
            <a:ext cx="1371600" cy="400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 descr="C:\Users\lgeuser\Pictures\LG\Outdoor\City of ATL\St Car - Hurt Park 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71" b="22479"/>
          <a:stretch/>
        </p:blipFill>
        <p:spPr bwMode="auto">
          <a:xfrm>
            <a:off x="8427468" y="3521957"/>
            <a:ext cx="3552916" cy="303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9190207" y="4571766"/>
            <a:ext cx="1082878" cy="13286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734800" y="6482242"/>
            <a:ext cx="457200" cy="365125"/>
          </a:xfrm>
        </p:spPr>
        <p:txBody>
          <a:bodyPr/>
          <a:lstStyle/>
          <a:p>
            <a:fld id="{05924E4F-72D3-474F-9A63-ABED47D9F57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3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442" y="6562602"/>
            <a:ext cx="17224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8"/>
          <p:cNvSpPr txBox="1">
            <a:spLocks noChangeArrowheads="1"/>
          </p:cNvSpPr>
          <p:nvPr/>
        </p:nvSpPr>
        <p:spPr bwMode="auto">
          <a:xfrm>
            <a:off x="341350" y="6549388"/>
            <a:ext cx="262535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CITY OF </a:t>
            </a:r>
            <a:r>
              <a:rPr lang="en-US" sz="900" dirty="0" smtClean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ATLANTA DEPARTMENT </a:t>
            </a:r>
            <a:r>
              <a:rPr lang="en-US" sz="900" dirty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OF PUBLIC </a:t>
            </a:r>
            <a:r>
              <a:rPr lang="en-US" sz="900" dirty="0" smtClean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WORKS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4027" y="6564777"/>
            <a:ext cx="19109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nlopez\AppData\Local\Microsoft\Windows\Temporary Internet Files\Content.Outlook\R13UOOOE\Portrait Multimodal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5"/>
          <a:stretch/>
        </p:blipFill>
        <p:spPr bwMode="auto">
          <a:xfrm>
            <a:off x="9379373" y="4686532"/>
            <a:ext cx="783420" cy="120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lopez\AppData\Local\Microsoft\Windows\Temporary Internet Files\Content.Outlook\R13UOOOE\Portrait Multimodal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43"/>
          <a:stretch/>
        </p:blipFill>
        <p:spPr bwMode="auto">
          <a:xfrm>
            <a:off x="9388135" y="4585627"/>
            <a:ext cx="774658" cy="10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86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0" y="10"/>
            <a:ext cx="12192000" cy="528320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txBody>
          <a:bodyPr anchor="ctr" anchorCtr="1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7663" eaLnBrk="1" hangingPunct="1">
              <a:spcBef>
                <a:spcPct val="0"/>
              </a:spcBef>
              <a:buFont typeface="Arial" pitchFamily="34" charset="0"/>
              <a:buNone/>
              <a:defRPr/>
            </a:pPr>
            <a:endParaRPr lang="en-US" altLang="en-US" sz="2800" dirty="0">
              <a:ln w="9525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5" y="0"/>
            <a:ext cx="12192000" cy="523220"/>
          </a:xfrm>
          <a:prstGeom prst="rect">
            <a:avLst/>
          </a:prstGeom>
          <a:solidFill>
            <a:srgbClr val="3B0F67"/>
          </a:solidFill>
        </p:spPr>
        <p:txBody>
          <a:bodyPr wrap="square" rtlCol="0">
            <a:spAutoFit/>
          </a:bodyPr>
          <a:lstStyle/>
          <a:p>
            <a:pPr marL="457200"/>
            <a:r>
              <a:rPr lang="en-US" sz="2800" b="1" dirty="0" smtClean="0"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ASC Program Highlights and Milestones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174028" y="694785"/>
            <a:ext cx="767365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MARTA Referendum &amp; TSPLOST</a:t>
            </a:r>
          </a:p>
          <a:p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In November 2016, Atlanta voters authorized funding for a $2.6 billion expansion of MARTA and $300 million for transportation infrastructure.  These historic votes put Atlanta on the path to be one of the most connected cities in the country.</a:t>
            </a:r>
          </a:p>
        </p:txBody>
      </p:sp>
      <p:sp>
        <p:nvSpPr>
          <p:cNvPr id="3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734800" y="6482242"/>
            <a:ext cx="457200" cy="365125"/>
          </a:xfrm>
        </p:spPr>
        <p:txBody>
          <a:bodyPr/>
          <a:lstStyle/>
          <a:p>
            <a:fld id="{05924E4F-72D3-474F-9A63-ABED47D9F57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5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442" y="6562602"/>
            <a:ext cx="17224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9879475" y="588268"/>
            <a:ext cx="2162678" cy="1991865"/>
            <a:chOff x="832726" y="1027008"/>
            <a:chExt cx="7236300" cy="5449239"/>
          </a:xfrm>
        </p:grpSpPr>
        <p:pic>
          <p:nvPicPr>
            <p:cNvPr id="40" name="Picture 3" descr="C:\Users\sgreen\Dropbox\SACTACQBPresentation\Atlanta Beltline System Alignments_Updated_V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2" t="5597" r="4893" b="6572"/>
            <a:stretch/>
          </p:blipFill>
          <p:spPr bwMode="auto">
            <a:xfrm>
              <a:off x="832726" y="1027008"/>
              <a:ext cx="7236300" cy="5449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1" name="Straight Connector 40"/>
            <p:cNvCxnSpPr/>
            <p:nvPr/>
          </p:nvCxnSpPr>
          <p:spPr>
            <a:xfrm>
              <a:off x="2209800" y="3799115"/>
              <a:ext cx="152400" cy="99962"/>
            </a:xfrm>
            <a:prstGeom prst="line">
              <a:avLst/>
            </a:prstGeom>
            <a:ln w="76200" cap="rnd">
              <a:solidFill>
                <a:srgbClr val="7030A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362200" y="3899077"/>
              <a:ext cx="685800" cy="0"/>
            </a:xfrm>
            <a:prstGeom prst="line">
              <a:avLst/>
            </a:prstGeom>
            <a:ln w="76200" cap="rnd">
              <a:solidFill>
                <a:srgbClr val="7030A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3048000" y="3265715"/>
              <a:ext cx="0" cy="583381"/>
            </a:xfrm>
            <a:prstGeom prst="line">
              <a:avLst/>
            </a:prstGeom>
            <a:ln w="76200" cap="rnd">
              <a:solidFill>
                <a:srgbClr val="7030A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048000" y="3265715"/>
              <a:ext cx="1295400" cy="0"/>
            </a:xfrm>
            <a:prstGeom prst="line">
              <a:avLst/>
            </a:prstGeom>
            <a:ln w="76200" cap="rnd">
              <a:solidFill>
                <a:srgbClr val="7030A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4343400" y="2884715"/>
              <a:ext cx="457200" cy="381000"/>
            </a:xfrm>
            <a:prstGeom prst="line">
              <a:avLst/>
            </a:prstGeom>
            <a:ln w="76200" cap="rnd">
              <a:solidFill>
                <a:srgbClr val="7030A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048000" y="3722915"/>
              <a:ext cx="1066800" cy="0"/>
            </a:xfrm>
            <a:prstGeom prst="line">
              <a:avLst/>
            </a:prstGeom>
            <a:ln w="127000" cap="rnd">
              <a:solidFill>
                <a:srgbClr val="7030A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4071356" y="3265715"/>
              <a:ext cx="272044" cy="461338"/>
            </a:xfrm>
            <a:prstGeom prst="line">
              <a:avLst/>
            </a:prstGeom>
            <a:ln w="127000" cap="rnd">
              <a:solidFill>
                <a:srgbClr val="7030A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/>
          <a:srcRect l="55174"/>
          <a:stretch/>
        </p:blipFill>
        <p:spPr>
          <a:xfrm>
            <a:off x="7847684" y="588267"/>
            <a:ext cx="1984952" cy="1991865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14649" y="4985538"/>
            <a:ext cx="26125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/>
              <a:t>* ASC Operator Eraka Kilgore – One (1) Year No Accidents</a:t>
            </a:r>
          </a:p>
        </p:txBody>
      </p:sp>
      <p:pic>
        <p:nvPicPr>
          <p:cNvPr id="1026" name="Picture 2" descr="Image result for up arro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49" y="5933061"/>
            <a:ext cx="631716" cy="6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lopez\AppData\Local\Microsoft\Windows\Temporary Internet Files\Content.Outlook\R13UOOOE\IMG_003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2" b="10979"/>
          <a:stretch/>
        </p:blipFill>
        <p:spPr bwMode="auto">
          <a:xfrm>
            <a:off x="288680" y="2933539"/>
            <a:ext cx="2297825" cy="20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136606" y="5319923"/>
            <a:ext cx="4144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Strengthening the Management Team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Fully Staffed with Qualified Employees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Employee Morale is Up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01391" y="6275167"/>
            <a:ext cx="1371600" cy="400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811073" y="6359666"/>
            <a:ext cx="1371600" cy="400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8"/>
          <p:cNvSpPr txBox="1">
            <a:spLocks noChangeArrowheads="1"/>
          </p:cNvSpPr>
          <p:nvPr/>
        </p:nvSpPr>
        <p:spPr bwMode="auto">
          <a:xfrm>
            <a:off x="341350" y="6549388"/>
            <a:ext cx="262535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CITY OF </a:t>
            </a:r>
            <a:r>
              <a:rPr lang="en-US" sz="900" dirty="0" smtClean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ATLANTA DEPARTMENT </a:t>
            </a:r>
            <a:r>
              <a:rPr lang="en-US" sz="900" dirty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OF PUBLIC </a:t>
            </a:r>
            <a:r>
              <a:rPr lang="en-US" sz="900" dirty="0" smtClean="0">
                <a:solidFill>
                  <a:prstClr val="white">
                    <a:lumMod val="75000"/>
                  </a:prstClr>
                </a:solidFill>
                <a:cs typeface="Calibri" pitchFamily="34" charset="0"/>
              </a:rPr>
              <a:t>WORKS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4027" y="6564777"/>
            <a:ext cx="19109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Image result for zero accident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2"/>
          <a:stretch/>
        </p:blipFill>
        <p:spPr bwMode="auto">
          <a:xfrm>
            <a:off x="3111423" y="2899308"/>
            <a:ext cx="2086237" cy="148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2869724" y="4524909"/>
            <a:ext cx="2612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Zero</a:t>
            </a:r>
            <a:r>
              <a:rPr lang="en-US" dirty="0" smtClean="0"/>
              <a:t> Accidents in 2017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731673" y="4536582"/>
            <a:ext cx="3495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CAPS </a:t>
            </a:r>
            <a:r>
              <a:rPr lang="en-US" b="1" dirty="0" smtClean="0"/>
              <a:t>100%</a:t>
            </a:r>
            <a:r>
              <a:rPr lang="en-US" dirty="0" smtClean="0"/>
              <a:t> Accepted – 30% Closed</a:t>
            </a:r>
          </a:p>
        </p:txBody>
      </p:sp>
      <p:pic>
        <p:nvPicPr>
          <p:cNvPr id="61" name="Picture 2" descr="http://valdostatoday.com/wp-content/uploads/2014/08/GDOT-Logo4.jpg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8" b="28573"/>
          <a:stretch/>
        </p:blipFill>
        <p:spPr bwMode="auto">
          <a:xfrm>
            <a:off x="5625113" y="3462512"/>
            <a:ext cx="3583172" cy="90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5" descr="Description: Description: Description: Description: https://photos-4.dropbox.com/t/2/AAD7OdjyNdU-f2yc65WzZL31JQlKMnKzH9qIeOj-0OFeZg/12/408121602/png/32x32/1/1452132000/0/2/-Splash.png/EIzDlKMDGOqhBSACKAI/ov7BZo_51LmpFjWCF45Eo5DBdMneSGXDkeyUo80j-Cw?size_mode=3&amp;size=1600x120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890" y="3127782"/>
            <a:ext cx="577224" cy="117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9262753" y="4311972"/>
            <a:ext cx="2929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 a transit system in Metropolitan Atlanta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383327" y="3143135"/>
            <a:ext cx="1320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dirty="0" smtClean="0"/>
              <a:t>First</a:t>
            </a:r>
          </a:p>
          <a:p>
            <a:r>
              <a:rPr lang="en-US" b="1" cap="all" dirty="0" smtClean="0"/>
              <a:t>Mobile</a:t>
            </a:r>
          </a:p>
          <a:p>
            <a:r>
              <a:rPr lang="en-US" b="1" cap="all" dirty="0" smtClean="0"/>
              <a:t>Ticketing</a:t>
            </a:r>
          </a:p>
          <a:p>
            <a:r>
              <a:rPr lang="en-US" b="1" cap="all" dirty="0" smtClean="0"/>
              <a:t>App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01391" y="2676820"/>
            <a:ext cx="117984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359853" y="5283597"/>
            <a:ext cx="3560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Thank You!</a:t>
            </a:r>
          </a:p>
        </p:txBody>
      </p:sp>
      <p:sp>
        <p:nvSpPr>
          <p:cNvPr id="8" name="Rectangle 7"/>
          <p:cNvSpPr/>
          <p:nvPr/>
        </p:nvSpPr>
        <p:spPr>
          <a:xfrm>
            <a:off x="2842428" y="2953901"/>
            <a:ext cx="9172429" cy="205899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8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BDA008737538419B814EE724CCCA78" ma:contentTypeVersion="0" ma:contentTypeDescription="Create a new document." ma:contentTypeScope="" ma:versionID="2dce6ad35a7a940dee83d64347f66217">
  <xsd:schema xmlns:xsd="http://www.w3.org/2001/XMLSchema" xmlns:xs="http://www.w3.org/2001/XMLSchema" xmlns:p="http://schemas.microsoft.com/office/2006/metadata/properties" xmlns:ns2="cda46b72-e388-4e59-bda3-a81970f2d973" targetNamespace="http://schemas.microsoft.com/office/2006/metadata/properties" ma:root="true" ma:fieldsID="2003b86ab0491c2709700f6cb9cb6fe1" ns2:_="">
    <xsd:import namespace="cda46b72-e388-4e59-bda3-a81970f2d97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a46b72-e388-4e59-bda3-a81970f2d97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da46b72-e388-4e59-bda3-a81970f2d973">HAMMSAXJHW36-46-133</_dlc_DocId>
    <_dlc_DocIdUrl xmlns="cda46b72-e388-4e59-bda3-a81970f2d973">
      <Url>https://www.martaplus.com/sites/streetcar/_layouts/DocIdRedir.aspx?ID=HAMMSAXJHW36-46-133</Url>
      <Description>HAMMSAXJHW36-46-133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4533E6C-53C0-4AF5-835E-89FD9E5859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a46b72-e388-4e59-bda3-a81970f2d9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51EF938-8B3D-466C-858C-8729373BC7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1F4632-7EDB-4319-A1FA-7073F5AB0600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cda46b72-e388-4e59-bda3-a81970f2d973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4.xml><?xml version="1.0" encoding="utf-8"?>
<ds:datastoreItem xmlns:ds="http://schemas.openxmlformats.org/officeDocument/2006/customXml" ds:itemID="{389357B4-1A16-41FC-A95B-C0D44CC1F4E5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42809</TotalTime>
  <Words>709</Words>
  <Application>Microsoft Office PowerPoint</Application>
  <PresentationFormat>Custom</PresentationFormat>
  <Paragraphs>201</Paragraphs>
  <Slides>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Atlanta Streetcar Quarterly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Atlanta Streetcar Project Overview and Status</dc:title>
  <dc:creator>Lopez, Norman Jr.</dc:creator>
  <cp:lastModifiedBy>AHCampbell</cp:lastModifiedBy>
  <cp:revision>1004</cp:revision>
  <cp:lastPrinted>2015-09-18T14:18:15Z</cp:lastPrinted>
  <dcterms:created xsi:type="dcterms:W3CDTF">2014-05-16T14:28:59Z</dcterms:created>
  <dcterms:modified xsi:type="dcterms:W3CDTF">2017-03-03T14:38:07Z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0x010100B7BDA008737538419B814EE724CCCA78</vt:lpwstr>
  </property>
  <property fmtid="{D5CDD505-2E9C-101B-9397-08002B2CF9AE}" pid="3" name="_dlc_DocIdItemGuid">
    <vt:lpwstr>2c94831b-a3b1-49fc-8327-2cc49bbd19b4</vt:lpwstr>
  </property>
</Properties>
</file>