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5" r:id="rId5"/>
    <p:sldId id="320" r:id="rId6"/>
    <p:sldId id="310" r:id="rId7"/>
    <p:sldId id="323" r:id="rId8"/>
    <p:sldId id="324" r:id="rId9"/>
    <p:sldId id="322" r:id="rId10"/>
    <p:sldId id="325" r:id="rId11"/>
    <p:sldId id="328" r:id="rId12"/>
    <p:sldId id="339" r:id="rId13"/>
    <p:sldId id="338" r:id="rId14"/>
    <p:sldId id="337" r:id="rId15"/>
    <p:sldId id="336" r:id="rId16"/>
    <p:sldId id="329" r:id="rId17"/>
    <p:sldId id="326" r:id="rId18"/>
    <p:sldId id="314" r:id="rId19"/>
    <p:sldId id="331" r:id="rId20"/>
    <p:sldId id="332" r:id="rId21"/>
    <p:sldId id="333" r:id="rId22"/>
    <p:sldId id="334" r:id="rId23"/>
    <p:sldId id="335" r:id="rId24"/>
    <p:sldId id="340" r:id="rId25"/>
  </p:sldIdLst>
  <p:sldSz cx="12188825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A8426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ATL 311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95000"/>
                  <a:lumOff val="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DC-4101-BBEC-80C475642D3C}"/>
              </c:ext>
            </c:extLst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DC-4101-BBEC-80C475642D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EDC-4101-BBEC-80C475642D3C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EDC-4101-BBEC-80C475642D3C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EDC-4101-BBEC-80C475642D3C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EDC-4101-BBEC-80C475642D3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No Response
</a:t>
                    </a:r>
                    <a:fld id="{8B63A51E-D8C0-49C1-9FD4-30889C23ECD6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EDC-4101-BBEC-80C475642D3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Very Dissatisfied
</a:t>
                    </a:r>
                    <a:fld id="{F9FFDDE2-80AC-4BA4-A72B-30258429306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EDC-4101-BBEC-80C475642D3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Somewhat Dissatisfied
</a:t>
                    </a:r>
                    <a:fld id="{39EE4ACE-0848-4020-8DFA-4D7BE45DF6C9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EDC-4101-BBEC-80C475642D3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Neutral</a:t>
                    </a:r>
                    <a:r>
                      <a:rPr lang="en-US" baseline="0"/>
                      <a:t>
</a:t>
                    </a:r>
                    <a:fld id="{CABAC097-DF33-4BED-BAC6-D1728802FFCE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EDC-4101-BBEC-80C475642D3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Somewhat Satisfied
</a:t>
                    </a:r>
                    <a:fld id="{1F343B02-6E4A-471D-9F47-9D2A7514D29E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EDC-4101-BBEC-80C475642D3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Very Satisfied
</a:t>
                    </a:r>
                    <a:fld id="{77396E19-A0EF-4165-8940-710CCE269E26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EDC-4101-BBEC-80C475642D3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Graphs!$D$4:$D$9</c:f>
              <c:numCache>
                <c:formatCode>General</c:formatCode>
                <c:ptCount val="6"/>
                <c:pt idx="0">
                  <c:v>129</c:v>
                </c:pt>
                <c:pt idx="1">
                  <c:v>19</c:v>
                </c:pt>
                <c:pt idx="2">
                  <c:v>28</c:v>
                </c:pt>
                <c:pt idx="3">
                  <c:v>83</c:v>
                </c:pt>
                <c:pt idx="4">
                  <c:v>68</c:v>
                </c:pt>
                <c:pt idx="5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EDC-4101-BBEC-80C475642D3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5EDC-4101-BBEC-80C475642D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5EDC-4101-BBEC-80C475642D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EDC-4101-BBEC-80C475642D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EDC-4101-BBEC-80C475642D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EDC-4101-BBEC-80C475642D3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EDC-4101-BBEC-80C475642D3C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Graphs!$E$4:$E$9</c:f>
              <c:numCache>
                <c:formatCode>0.00%</c:formatCode>
                <c:ptCount val="6"/>
                <c:pt idx="0">
                  <c:v>0.30568720379146919</c:v>
                </c:pt>
                <c:pt idx="1">
                  <c:v>4.5023696682464455E-2</c:v>
                </c:pt>
                <c:pt idx="2">
                  <c:v>6.6350710900473939E-2</c:v>
                </c:pt>
                <c:pt idx="3">
                  <c:v>0.19668246445497631</c:v>
                </c:pt>
                <c:pt idx="4">
                  <c:v>0.16113744075829384</c:v>
                </c:pt>
                <c:pt idx="5">
                  <c:v>0.22511848341232227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5EDC-4101-BBEC-80C475642D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Housing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902-499E-88A3-998C4CCC4D7A}"/>
              </c:ext>
            </c:extLst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902-499E-88A3-998C4CCC4D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902-499E-88A3-998C4CCC4D7A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902-499E-88A3-998C4CCC4D7A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902-499E-88A3-998C4CCC4D7A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902-499E-88A3-998C4CCC4D7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No Response
</a:t>
                    </a:r>
                    <a:fld id="{440AD549-D718-4D91-B8DF-3772EF749BA9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902-499E-88A3-998C4CCC4D7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Very Dissatisfied
</a:t>
                    </a:r>
                    <a:fld id="{562F2C2A-9C5D-4B66-B52C-C17567DF64F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902-499E-88A3-998C4CCC4D7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Somewhat Dissatisfied
</a:t>
                    </a:r>
                    <a:fld id="{46F14D88-022D-400C-8DDA-4D3BB766084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902-499E-88A3-998C4CCC4D7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Neutral
</a:t>
                    </a:r>
                    <a:fld id="{B8F37D49-5D70-46DC-85DA-2DDFAAA3A15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902-499E-88A3-998C4CCC4D7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Somewhat Satisfied
</a:t>
                    </a:r>
                    <a:fld id="{7A75490B-84E2-4C77-B174-4D01C9BFE96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902-499E-88A3-998C4CCC4D7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Very Satisfied
</a:t>
                    </a:r>
                    <a:fld id="{61FECE6D-C9D0-4ADF-911D-3FAA15607639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902-499E-88A3-998C4CCC4D7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Graphs!$X$4:$X$9</c:f>
              <c:numCache>
                <c:formatCode>General</c:formatCode>
                <c:ptCount val="6"/>
                <c:pt idx="0">
                  <c:v>62</c:v>
                </c:pt>
                <c:pt idx="1">
                  <c:v>56</c:v>
                </c:pt>
                <c:pt idx="2">
                  <c:v>39</c:v>
                </c:pt>
                <c:pt idx="3">
                  <c:v>75</c:v>
                </c:pt>
                <c:pt idx="4">
                  <c:v>101</c:v>
                </c:pt>
                <c:pt idx="5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902-499E-88A3-998C4CCC4D7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6902-499E-88A3-998C4CCC4D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6902-499E-88A3-998C4CCC4D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6902-499E-88A3-998C4CCC4D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6902-499E-88A3-998C4CCC4D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6902-499E-88A3-998C4CCC4D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6902-499E-88A3-998C4CCC4D7A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Graphs!$Y$4:$Y$9</c:f>
              <c:numCache>
                <c:formatCode>0.00%</c:formatCode>
                <c:ptCount val="6"/>
                <c:pt idx="0">
                  <c:v>0.14691943127962084</c:v>
                </c:pt>
                <c:pt idx="1">
                  <c:v>0.13270142180094788</c:v>
                </c:pt>
                <c:pt idx="2">
                  <c:v>9.2417061611374404E-2</c:v>
                </c:pt>
                <c:pt idx="3">
                  <c:v>0.17772511848341233</c:v>
                </c:pt>
                <c:pt idx="4">
                  <c:v>0.23933649289099526</c:v>
                </c:pt>
                <c:pt idx="5">
                  <c:v>0.2109004739336493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6902-499E-88A3-998C4CCC4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Streets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7B-44B5-90C3-AA1594AE80CC}"/>
              </c:ext>
            </c:extLst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F7B-44B5-90C3-AA1594AE80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F7B-44B5-90C3-AA1594AE80CC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F7B-44B5-90C3-AA1594AE80CC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F7B-44B5-90C3-AA1594AE80CC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F7B-44B5-90C3-AA1594AE80C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No Response
</a:t>
                    </a:r>
                    <a:fld id="{E9BB97DE-1A4F-4670-BC76-D7CB42141FBE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7B-44B5-90C3-AA1594AE80C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Very Dissatisfied
</a:t>
                    </a:r>
                    <a:fld id="{583FF11B-EE59-49A8-9F53-7ED29F825B3D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F7B-44B5-90C3-AA1594AE80C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Somewhat Dissatisfied
</a:t>
                    </a:r>
                    <a:fld id="{3754E91D-A4FA-427D-AB3E-5FC6671098D7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F7B-44B5-90C3-AA1594AE80C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Neutral
</a:t>
                    </a:r>
                    <a:fld id="{A6C774C4-F99C-4CB6-AAB3-437DE28C4FD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F7B-44B5-90C3-AA1594AE80C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Somewhat Satisfied
</a:t>
                    </a:r>
                    <a:fld id="{18AC54FB-C716-41CA-8F15-874EFC1C89C8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F7B-44B5-90C3-AA1594AE80C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Very Satisfied
</a:t>
                    </a:r>
                    <a:fld id="{AD6806E6-7530-4E2A-AE38-487A62C0CFC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F7B-44B5-90C3-AA1594AE80C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Graphs!$F$4:$F$9</c:f>
              <c:numCache>
                <c:formatCode>General</c:formatCode>
                <c:ptCount val="6"/>
                <c:pt idx="0">
                  <c:v>69</c:v>
                </c:pt>
                <c:pt idx="1">
                  <c:v>89</c:v>
                </c:pt>
                <c:pt idx="2">
                  <c:v>61</c:v>
                </c:pt>
                <c:pt idx="3">
                  <c:v>86</c:v>
                </c:pt>
                <c:pt idx="4">
                  <c:v>69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7B-44B5-90C3-AA1594AE80C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DF7B-44B5-90C3-AA1594AE80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DF7B-44B5-90C3-AA1594AE80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DF7B-44B5-90C3-AA1594AE80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DF7B-44B5-90C3-AA1594AE80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DF7B-44B5-90C3-AA1594AE80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DF7B-44B5-90C3-AA1594AE80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Graphs!$G$4:$G$9</c:f>
              <c:numCache>
                <c:formatCode>0.00%</c:formatCode>
                <c:ptCount val="6"/>
                <c:pt idx="0">
                  <c:v>0.16350710900473933</c:v>
                </c:pt>
                <c:pt idx="1">
                  <c:v>0.2109004739336493</c:v>
                </c:pt>
                <c:pt idx="2">
                  <c:v>0.14454976303317535</c:v>
                </c:pt>
                <c:pt idx="3">
                  <c:v>0.20379146919431279</c:v>
                </c:pt>
                <c:pt idx="4">
                  <c:v>0.16350710900473933</c:v>
                </c:pt>
                <c:pt idx="5">
                  <c:v>0.11374407582938388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F7B-44B5-90C3-AA1594AE80C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Sidewalks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5C-4C70-825C-2791F61F2FE2}"/>
              </c:ext>
            </c:extLst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B5C-4C70-825C-2791F61F2F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B5C-4C70-825C-2791F61F2FE2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B5C-4C70-825C-2791F61F2FE2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B5C-4C70-825C-2791F61F2FE2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B5C-4C70-825C-2791F61F2FE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No Response
</a:t>
                    </a:r>
                    <a:fld id="{40D382F2-5224-48D0-A8C4-4573AA198CB9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5C-4C70-825C-2791F61F2FE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Very Dissatisfied
</a:t>
                    </a:r>
                    <a:fld id="{B150DA4F-F17B-4CCD-B103-802DB3A1593F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5C-4C70-825C-2791F61F2FE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Somewhat Dissatisfied
</a:t>
                    </a:r>
                    <a:fld id="{024E6A27-5569-41F6-96E3-CDDD8B70A926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B5C-4C70-825C-2791F61F2FE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Neutral
</a:t>
                    </a:r>
                    <a:fld id="{5A53036A-1826-40F9-ACD7-889654F6B32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B5C-4C70-825C-2791F61F2FE2}"/>
                </c:ext>
              </c:extLst>
            </c:dLbl>
            <c:dLbl>
              <c:idx val="4"/>
              <c:layout>
                <c:manualLayout>
                  <c:x val="-5.2777777777777792E-2"/>
                  <c:y val="1.8518518518518517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Somewhat Satisfied
</a:t>
                    </a:r>
                    <a:fld id="{5911424C-D545-4164-86BC-A316EB42A79F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B5C-4C70-825C-2791F61F2FE2}"/>
                </c:ext>
              </c:extLst>
            </c:dLbl>
            <c:dLbl>
              <c:idx val="5"/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Very Satisfied	
</a:t>
                    </a:r>
                    <a:fld id="{4C5EF517-D49C-4F22-9906-D80AE3496B2A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B5C-4C70-825C-2791F61F2FE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Graphs!$H$4:$H$9</c:f>
              <c:numCache>
                <c:formatCode>General</c:formatCode>
                <c:ptCount val="6"/>
                <c:pt idx="0">
                  <c:v>74</c:v>
                </c:pt>
                <c:pt idx="1">
                  <c:v>73</c:v>
                </c:pt>
                <c:pt idx="2">
                  <c:v>78</c:v>
                </c:pt>
                <c:pt idx="3">
                  <c:v>86</c:v>
                </c:pt>
                <c:pt idx="4">
                  <c:v>65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5C-4C70-825C-2791F61F2FE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DB5C-4C70-825C-2791F61F2F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DB5C-4C70-825C-2791F61F2F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DB5C-4C70-825C-2791F61F2F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DB5C-4C70-825C-2791F61F2F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DB5C-4C70-825C-2791F61F2F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DB5C-4C70-825C-2791F61F2FE2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Graphs!$I$4:$I$9</c:f>
              <c:numCache>
                <c:formatCode>0.00%</c:formatCode>
                <c:ptCount val="6"/>
                <c:pt idx="0">
                  <c:v>0.17535545023696683</c:v>
                </c:pt>
                <c:pt idx="1">
                  <c:v>0.17298578199052134</c:v>
                </c:pt>
                <c:pt idx="2">
                  <c:v>0.18483412322274881</c:v>
                </c:pt>
                <c:pt idx="3">
                  <c:v>0.20379146919431279</c:v>
                </c:pt>
                <c:pt idx="4">
                  <c:v>0.15402843601895735</c:v>
                </c:pt>
                <c:pt idx="5">
                  <c:v>0.10900473933649289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B5C-4C70-825C-2791F61F2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Public Transportation</a:t>
            </a:r>
          </a:p>
        </c:rich>
      </c:tx>
      <c:layout>
        <c:manualLayout>
          <c:xMode val="edge"/>
          <c:yMode val="edge"/>
          <c:x val="0.2928263342082240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4C-49CD-9564-689806D5FE09}"/>
              </c:ext>
            </c:extLst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4C-49CD-9564-689806D5FE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34C-49CD-9564-689806D5FE09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34C-49CD-9564-689806D5FE09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34C-49CD-9564-689806D5FE09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34C-49CD-9564-689806D5FE09}"/>
              </c:ext>
            </c:extLst>
          </c:dPt>
          <c:dLbls>
            <c:dLbl>
              <c:idx val="0"/>
              <c:layout>
                <c:manualLayout>
                  <c:x val="-1.0185067526415994E-16"/>
                  <c:y val="9.2592592592592379E-3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No Response
</a:t>
                    </a:r>
                    <a:fld id="{0C2F5109-41BE-43CE-A706-FF838A2DC3E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34C-49CD-9564-689806D5FE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Very Dissatisfied
</a:t>
                    </a:r>
                    <a:fld id="{B74597A4-5E4F-4F6A-921B-E5981EE8265F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34C-49CD-9564-689806D5FE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Somwhat Dissatisfied
</a:t>
                    </a:r>
                    <a:fld id="{C22A452B-D8C5-4470-B9D5-B5D73C176D58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34C-49CD-9564-689806D5FE0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Neutral
</a:t>
                    </a:r>
                    <a:fld id="{7EF4D816-C45E-4738-8327-FA72823291A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34C-49CD-9564-689806D5FE0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Somewhat Satisfied
</a:t>
                    </a:r>
                    <a:fld id="{94C0D6C8-D060-402D-A3D9-94082D81046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34C-49CD-9564-689806D5FE0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Very Satisfied	
</a:t>
                    </a:r>
                    <a:fld id="{473E5CE2-3A76-42D2-8E51-54EE1B39E8FB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34C-49CD-9564-689806D5FE0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Graphs!$J$4:$J$9</c:f>
              <c:numCache>
                <c:formatCode>General</c:formatCode>
                <c:ptCount val="6"/>
                <c:pt idx="0">
                  <c:v>70</c:v>
                </c:pt>
                <c:pt idx="1">
                  <c:v>29</c:v>
                </c:pt>
                <c:pt idx="2">
                  <c:v>50</c:v>
                </c:pt>
                <c:pt idx="3">
                  <c:v>63</c:v>
                </c:pt>
                <c:pt idx="4">
                  <c:v>110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34C-49CD-9564-689806D5FE0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F34C-49CD-9564-689806D5FE0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F34C-49CD-9564-689806D5FE0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F34C-49CD-9564-689806D5FE0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F34C-49CD-9564-689806D5FE0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F34C-49CD-9564-689806D5FE0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F34C-49CD-9564-689806D5FE09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Graphs!$K$4:$K$9</c:f>
              <c:numCache>
                <c:formatCode>0.00%</c:formatCode>
                <c:ptCount val="6"/>
                <c:pt idx="0">
                  <c:v>0.16587677725118483</c:v>
                </c:pt>
                <c:pt idx="1">
                  <c:v>6.8720379146919433E-2</c:v>
                </c:pt>
                <c:pt idx="2">
                  <c:v>0.11848341232227488</c:v>
                </c:pt>
                <c:pt idx="3">
                  <c:v>0.14928909952606634</c:v>
                </c:pt>
                <c:pt idx="4">
                  <c:v>0.26066350710900477</c:v>
                </c:pt>
                <c:pt idx="5">
                  <c:v>0.23696682464454977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F34C-49CD-9564-689806D5F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Trash Collection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B2E-4B81-A50D-CE2F13AA9945}"/>
              </c:ext>
            </c:extLst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B2E-4B81-A50D-CE2F13AA99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B2E-4B81-A50D-CE2F13AA9945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B2E-4B81-A50D-CE2F13AA9945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B2E-4B81-A50D-CE2F13AA9945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B2E-4B81-A50D-CE2F13AA994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No Response
</a:t>
                    </a:r>
                    <a:fld id="{F26DF10E-5527-4742-A36F-8A031AE422D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2E-4B81-A50D-CE2F13AA99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Very Dissatisfied
</a:t>
                    </a:r>
                    <a:fld id="{F61A4FAA-388B-4C00-83A0-8A649A60BBF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2E-4B81-A50D-CE2F13AA994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Somewhat Dissatisfied
</a:t>
                    </a:r>
                    <a:fld id="{63F1ADFD-1A25-44CB-B8C6-A46A1DABFD8E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B2E-4B81-A50D-CE2F13AA99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Neutral
</a:t>
                    </a:r>
                    <a:fld id="{16E3EDD4-178A-42BC-884C-DDDBED315FF7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B2E-4B81-A50D-CE2F13AA994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Somewhat Satisfied
</a:t>
                    </a:r>
                    <a:fld id="{A76BF623-2820-4CA1-A55D-AFE871A5DCAD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B2E-4B81-A50D-CE2F13AA994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Very Satisfied
</a:t>
                    </a:r>
                    <a:fld id="{52F560FA-6C07-4E7B-82DD-476D0F9BE07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B2E-4B81-A50D-CE2F13AA994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Graphs!$L$4:$L$9</c:f>
              <c:numCache>
                <c:formatCode>General</c:formatCode>
                <c:ptCount val="6"/>
                <c:pt idx="0">
                  <c:v>79</c:v>
                </c:pt>
                <c:pt idx="1">
                  <c:v>24</c:v>
                </c:pt>
                <c:pt idx="2">
                  <c:v>41</c:v>
                </c:pt>
                <c:pt idx="3">
                  <c:v>73</c:v>
                </c:pt>
                <c:pt idx="4">
                  <c:v>103</c:v>
                </c:pt>
                <c:pt idx="5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B2E-4B81-A50D-CE2F13AA994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FB2E-4B81-A50D-CE2F13AA99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FB2E-4B81-A50D-CE2F13AA99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FB2E-4B81-A50D-CE2F13AA99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FB2E-4B81-A50D-CE2F13AA99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FB2E-4B81-A50D-CE2F13AA99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FB2E-4B81-A50D-CE2F13AA9945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Graphs!$M$4:$M$9</c:f>
              <c:numCache>
                <c:formatCode>0.00%</c:formatCode>
                <c:ptCount val="6"/>
                <c:pt idx="0">
                  <c:v>0.1872037914691943</c:v>
                </c:pt>
                <c:pt idx="1">
                  <c:v>5.6872037914691941E-2</c:v>
                </c:pt>
                <c:pt idx="2">
                  <c:v>9.7156398104265407E-2</c:v>
                </c:pt>
                <c:pt idx="3">
                  <c:v>0.17298578199052134</c:v>
                </c:pt>
                <c:pt idx="4">
                  <c:v>0.24407582938388625</c:v>
                </c:pt>
                <c:pt idx="5">
                  <c:v>0.24170616113744076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FB2E-4B81-A50D-CE2F13AA9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Watershed Service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617-4FB6-ACB1-05EA4E8BC1BD}"/>
              </c:ext>
            </c:extLst>
          </c:dPt>
          <c:dPt>
            <c:idx val="1"/>
            <c:bubble3D val="0"/>
            <c:explosion val="2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617-4FB6-ACB1-05EA4E8BC1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617-4FB6-ACB1-05EA4E8BC1BD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617-4FB6-ACB1-05EA4E8BC1BD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617-4FB6-ACB1-05EA4E8BC1BD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617-4FB6-ACB1-05EA4E8BC1B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No Response
</a:t>
                    </a:r>
                    <a:fld id="{6D7D454D-48B6-483F-82AE-D9EB22DFCE8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617-4FB6-ACB1-05EA4E8BC1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Very Dissatisfied
</a:t>
                    </a:r>
                    <a:fld id="{1AEC6DFF-1E04-45B2-9400-9FD6A3A1029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617-4FB6-ACB1-05EA4E8BC1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Somewhat Dissatisfied
</a:t>
                    </a:r>
                    <a:fld id="{D0B7ABF9-E5A6-486E-9D34-0758FFFA30C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17-4FB6-ACB1-05EA4E8BC1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Neutral
</a:t>
                    </a:r>
                    <a:fld id="{2EF544E1-F86C-495D-B673-838A843AA60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617-4FB6-ACB1-05EA4E8BC1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Somewhat Satisfied
</a:t>
                    </a:r>
                    <a:fld id="{2D13EEDF-45A1-46B1-BFF6-3A701A81AA8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617-4FB6-ACB1-05EA4E8BC1B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Very Satisfied	
</a:t>
                    </a:r>
                    <a:fld id="{17D2ADFD-011F-4409-AF93-9239658C258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617-4FB6-ACB1-05EA4E8BC1B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Graphs!$N$4:$N$9</c:f>
              <c:numCache>
                <c:formatCode>General</c:formatCode>
                <c:ptCount val="6"/>
                <c:pt idx="0">
                  <c:v>84</c:v>
                </c:pt>
                <c:pt idx="1">
                  <c:v>35</c:v>
                </c:pt>
                <c:pt idx="2">
                  <c:v>30</c:v>
                </c:pt>
                <c:pt idx="3">
                  <c:v>77</c:v>
                </c:pt>
                <c:pt idx="4">
                  <c:v>102</c:v>
                </c:pt>
                <c:pt idx="5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17-4FB6-ACB1-05EA4E8BC1BD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2617-4FB6-ACB1-05EA4E8BC1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2617-4FB6-ACB1-05EA4E8BC1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2617-4FB6-ACB1-05EA4E8BC1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2617-4FB6-ACB1-05EA4E8BC1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2617-4FB6-ACB1-05EA4E8BC1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2617-4FB6-ACB1-05EA4E8BC1BD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Graphs!$O$4:$O$9</c:f>
              <c:numCache>
                <c:formatCode>0.00%</c:formatCode>
                <c:ptCount val="6"/>
                <c:pt idx="0">
                  <c:v>0.1990521327014218</c:v>
                </c:pt>
                <c:pt idx="1">
                  <c:v>8.2938388625592413E-2</c:v>
                </c:pt>
                <c:pt idx="2">
                  <c:v>7.1090047393364927E-2</c:v>
                </c:pt>
                <c:pt idx="3">
                  <c:v>0.18246445497630331</c:v>
                </c:pt>
                <c:pt idx="4">
                  <c:v>0.24170616113744076</c:v>
                </c:pt>
                <c:pt idx="5">
                  <c:v>0.22274881516587677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617-4FB6-ACB1-05EA4E8BC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Atlanta</a:t>
            </a:r>
            <a:r>
              <a:rPr lang="en-US"/>
              <a:t> </a:t>
            </a:r>
            <a:r>
              <a:rPr lang="en-US" b="1"/>
              <a:t>Fire</a:t>
            </a:r>
            <a:r>
              <a:rPr lang="en-US"/>
              <a:t> </a:t>
            </a:r>
            <a:r>
              <a:rPr lang="en-US" b="1"/>
              <a:t>Rescue</a:t>
            </a:r>
          </a:p>
        </c:rich>
      </c:tx>
      <c:layout>
        <c:manualLayout>
          <c:xMode val="edge"/>
          <c:yMode val="edge"/>
          <c:x val="0.32060411198600181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5"/>
          <c:y val="0.24319262175561387"/>
          <c:w val="0.81388888888888888"/>
          <c:h val="0.5747947652376785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574-437D-B0F9-28534EAEF6BD}"/>
              </c:ext>
            </c:extLst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574-437D-B0F9-28534EAEF6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574-437D-B0F9-28534EAEF6BD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574-437D-B0F9-28534EAEF6BD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574-437D-B0F9-28534EAEF6BD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574-437D-B0F9-28534EAEF6BD}"/>
              </c:ext>
            </c:extLst>
          </c:dPt>
          <c:dLbls>
            <c:dLbl>
              <c:idx val="0"/>
              <c:layout>
                <c:manualLayout>
                  <c:x val="-6.6666666666666763E-2"/>
                  <c:y val="2.314814814814816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No Response
</a:t>
                    </a:r>
                    <a:fld id="{98DAD6CD-B8CF-4EEF-A639-DD85F8BD7D7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574-437D-B0F9-28534EAEF6BD}"/>
                </c:ext>
              </c:extLst>
            </c:dLbl>
            <c:dLbl>
              <c:idx val="1"/>
              <c:layout>
                <c:manualLayout>
                  <c:x val="0"/>
                  <c:y val="-8.333333333333332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Very Dissatisfied
</a:t>
                    </a:r>
                    <a:fld id="{BD120198-7F5B-4663-9F14-6DE8BF05DD3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574-437D-B0F9-28534EAEF6BD}"/>
                </c:ext>
              </c:extLst>
            </c:dLbl>
            <c:dLbl>
              <c:idx val="2"/>
              <c:layout>
                <c:manualLayout>
                  <c:x val="3.888888888888889E-2"/>
                  <c:y val="3.703703703703703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Somewhat Dissatisfied
</a:t>
                    </a:r>
                    <a:fld id="{FF2AEF5F-BF60-4DDB-A632-A39EAED371A7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574-437D-B0F9-28534EAEF6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Neutral
</a:t>
                    </a:r>
                    <a:fld id="{7EBAA67E-6FB7-4B78-ADD8-BB586C4921E1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574-437D-B0F9-28534EAEF6BD}"/>
                </c:ext>
              </c:extLst>
            </c:dLbl>
            <c:dLbl>
              <c:idx val="4"/>
              <c:layout>
                <c:manualLayout>
                  <c:x val="0"/>
                  <c:y val="9.2592592592590887E-3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Somewhat Satisfied
</a:t>
                    </a:r>
                    <a:fld id="{7E68DBC7-004A-4171-934E-8414B3C33309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574-437D-B0F9-28534EAEF6B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Very Satisfied
</a:t>
                    </a:r>
                    <a:fld id="{49AEC867-EEAB-4FA4-B5DB-3B705382BE0E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574-437D-B0F9-28534EAEF6B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Graphs!$R$4:$R$9</c:f>
              <c:numCache>
                <c:formatCode>General</c:formatCode>
                <c:ptCount val="6"/>
                <c:pt idx="0">
                  <c:v>61</c:v>
                </c:pt>
                <c:pt idx="1">
                  <c:v>17</c:v>
                </c:pt>
                <c:pt idx="2">
                  <c:v>16</c:v>
                </c:pt>
                <c:pt idx="3">
                  <c:v>47</c:v>
                </c:pt>
                <c:pt idx="4">
                  <c:v>105</c:v>
                </c:pt>
                <c:pt idx="5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74-437D-B0F9-28534EAEF6BD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C574-437D-B0F9-28534EAEF6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C574-437D-B0F9-28534EAEF6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C574-437D-B0F9-28534EAEF6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C574-437D-B0F9-28534EAEF6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C574-437D-B0F9-28534EAEF6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C574-437D-B0F9-28534EAEF6BD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Graphs!$S$4:$S$9</c:f>
              <c:numCache>
                <c:formatCode>0.00%</c:formatCode>
                <c:ptCount val="6"/>
                <c:pt idx="0">
                  <c:v>0.14454976303317535</c:v>
                </c:pt>
                <c:pt idx="1">
                  <c:v>4.0284360189573459E-2</c:v>
                </c:pt>
                <c:pt idx="2">
                  <c:v>3.7914691943127965E-2</c:v>
                </c:pt>
                <c:pt idx="3">
                  <c:v>0.11137440758293839</c:v>
                </c:pt>
                <c:pt idx="4">
                  <c:v>0.24881516587677724</c:v>
                </c:pt>
                <c:pt idx="5">
                  <c:v>0.41706161137440756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C574-437D-B0F9-28534EAEF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Atlanta Police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F5F-46D7-8CE5-9BD8DF10DB02}"/>
              </c:ext>
            </c:extLst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F5F-46D7-8CE5-9BD8DF10DB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F5F-46D7-8CE5-9BD8DF10DB02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F5F-46D7-8CE5-9BD8DF10DB02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F5F-46D7-8CE5-9BD8DF10DB02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F5F-46D7-8CE5-9BD8DF10DB02}"/>
              </c:ext>
            </c:extLst>
          </c:dPt>
          <c:dLbls>
            <c:dLbl>
              <c:idx val="0"/>
              <c:layout>
                <c:manualLayout>
                  <c:x val="-5.5555555555555657E-2"/>
                  <c:y val="2.777777777777775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No Response
</a:t>
                    </a:r>
                    <a:fld id="{E22F7C0B-C662-4E86-9989-E10D912B5311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5F-46D7-8CE5-9BD8DF10DB02}"/>
                </c:ext>
              </c:extLst>
            </c:dLbl>
            <c:dLbl>
              <c:idx val="1"/>
              <c:layout>
                <c:manualLayout>
                  <c:x val="-1.0185067526415994E-16"/>
                  <c:y val="-0.11111111111111109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Very Dissatisfied
</a:t>
                    </a:r>
                    <a:fld id="{09A0A207-22FA-45E4-A7E6-1AD1978E8CC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5F-46D7-8CE5-9BD8DF10DB0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Somewhat Dissatisfied
</a:t>
                    </a:r>
                    <a:fld id="{52EF5CBC-057C-4267-B2E7-6AA6F2506D08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5F-46D7-8CE5-9BD8DF10DB0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Neutral
</a:t>
                    </a:r>
                    <a:fld id="{35D66081-89AB-42F9-B016-3F4EBE19E2E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F5F-46D7-8CE5-9BD8DF10DB0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Somewhat Satisfied
</a:t>
                    </a:r>
                    <a:fld id="{D741E285-8C44-4BC1-A036-9985A86E89EE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F5F-46D7-8CE5-9BD8DF10DB0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Very Satisfied
</a:t>
                    </a:r>
                    <a:fld id="{A588332B-F400-41E6-B39C-AE33BD8717C8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F5F-46D7-8CE5-9BD8DF10DB0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Graphs!$P$4:$P$9</c:f>
              <c:numCache>
                <c:formatCode>General</c:formatCode>
                <c:ptCount val="6"/>
                <c:pt idx="0">
                  <c:v>57</c:v>
                </c:pt>
                <c:pt idx="1">
                  <c:v>25</c:v>
                </c:pt>
                <c:pt idx="2">
                  <c:v>31</c:v>
                </c:pt>
                <c:pt idx="3">
                  <c:v>91</c:v>
                </c:pt>
                <c:pt idx="4">
                  <c:v>106</c:v>
                </c:pt>
                <c:pt idx="5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5F-46D7-8CE5-9BD8DF10DB0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CF5F-46D7-8CE5-9BD8DF10DB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CF5F-46D7-8CE5-9BD8DF10DB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CF5F-46D7-8CE5-9BD8DF10DB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CF5F-46D7-8CE5-9BD8DF10DB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CF5F-46D7-8CE5-9BD8DF10DB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CF5F-46D7-8CE5-9BD8DF10DB02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Graphs!$Q$4:$Q$9</c:f>
              <c:numCache>
                <c:formatCode>0.00%</c:formatCode>
                <c:ptCount val="6"/>
                <c:pt idx="0">
                  <c:v>0.13507109004739337</c:v>
                </c:pt>
                <c:pt idx="1">
                  <c:v>5.9241706161137442E-2</c:v>
                </c:pt>
                <c:pt idx="2">
                  <c:v>7.3459715639810422E-2</c:v>
                </c:pt>
                <c:pt idx="3">
                  <c:v>0.21563981042654029</c:v>
                </c:pt>
                <c:pt idx="4">
                  <c:v>0.25118483412322273</c:v>
                </c:pt>
                <c:pt idx="5">
                  <c:v>0.26540284360189575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CF5F-46D7-8CE5-9BD8DF10D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Tree Removal </a:t>
            </a:r>
          </a:p>
        </c:rich>
      </c:tx>
      <c:layout>
        <c:manualLayout>
          <c:xMode val="edge"/>
          <c:yMode val="edge"/>
          <c:x val="0.40949300087489071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2CA-4D77-98B2-A4B8891CCD1A}"/>
              </c:ext>
            </c:extLst>
          </c:dPt>
          <c:dPt>
            <c:idx val="1"/>
            <c:bubble3D val="0"/>
            <c:spPr>
              <a:solidFill>
                <a:schemeClr val="accent3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2CA-4D77-98B2-A4B8891CCD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2CA-4D77-98B2-A4B8891CCD1A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2CA-4D77-98B2-A4B8891CCD1A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  <a:lumOff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2CA-4D77-98B2-A4B8891CCD1A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2CA-4D77-98B2-A4B8891CCD1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No Response
</a:t>
                    </a:r>
                    <a:fld id="{6AF76296-131B-486D-83E0-6FDF15C06C92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2CA-4D77-98B2-A4B8891CCD1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Very Dissatisfied
</a:t>
                    </a:r>
                    <a:fld id="{0CF78570-5363-4831-8E65-2B7CFCA9A919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2CA-4D77-98B2-A4B8891CCD1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/>
                      <a:t>Somewhat Dissatisfied
</a:t>
                    </a:r>
                    <a:fld id="{1E517914-9A56-4F19-B13E-C1E374B0AA0F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2CA-4D77-98B2-A4B8891CCD1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Neutral 
</a:t>
                    </a:r>
                    <a:fld id="{4DF854DF-91F9-45E9-8536-E78F42DB958E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2CA-4D77-98B2-A4B8891CCD1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Somewhat Satisfied
</a:t>
                    </a:r>
                    <a:fld id="{7AA30BC5-6300-4956-A00F-6A0F5C277C16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2CA-4D77-98B2-A4B8891CCD1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aseline="0"/>
                      <a:t>Very Satisfied
</a:t>
                    </a:r>
                    <a:fld id="{745AD7CC-4FAD-4D9D-840F-A0EF57397BD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2CA-4D77-98B2-A4B8891CCD1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Graphs!$V$4:$V$9</c:f>
              <c:numCache>
                <c:formatCode>General</c:formatCode>
                <c:ptCount val="6"/>
                <c:pt idx="0">
                  <c:v>84</c:v>
                </c:pt>
                <c:pt idx="1">
                  <c:v>51</c:v>
                </c:pt>
                <c:pt idx="2">
                  <c:v>42</c:v>
                </c:pt>
                <c:pt idx="3">
                  <c:v>111</c:v>
                </c:pt>
                <c:pt idx="4">
                  <c:v>74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CA-4D77-98B2-A4B8891CCD1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52CA-4D77-98B2-A4B8891CCD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52CA-4D77-98B2-A4B8891CCD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52CA-4D77-98B2-A4B8891CCD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52CA-4D77-98B2-A4B8891CCD1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52CA-4D77-98B2-A4B8891CCD1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52CA-4D77-98B2-A4B8891CCD1A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val>
            <c:numRef>
              <c:f>Graphs!$W$4:$W$9</c:f>
              <c:numCache>
                <c:formatCode>0.00%</c:formatCode>
                <c:ptCount val="6"/>
                <c:pt idx="0">
                  <c:v>0.1990521327014218</c:v>
                </c:pt>
                <c:pt idx="1">
                  <c:v>0.12085308056872038</c:v>
                </c:pt>
                <c:pt idx="2">
                  <c:v>9.9526066350710901E-2</c:v>
                </c:pt>
                <c:pt idx="3">
                  <c:v>0.26303317535545023</c:v>
                </c:pt>
                <c:pt idx="4">
                  <c:v>0.17535545023696683</c:v>
                </c:pt>
                <c:pt idx="5">
                  <c:v>0.14218009478672985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52CA-4D77-98B2-A4B8891CC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9/24/2019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9/24/2019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9/24/2019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9/24/2019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9/24/2019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9/24/2019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9/24/2019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9/24/2019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9/24/2019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9/24/2019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9/24/2019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9/24/2019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Atlanta </a:t>
            </a:r>
            <a:br>
              <a:rPr lang="en-US" dirty="0"/>
            </a:br>
            <a:r>
              <a:rPr lang="en-US" dirty="0"/>
              <a:t>Commission on Aging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Atlanta City council</a:t>
            </a:r>
          </a:p>
          <a:p>
            <a:r>
              <a:rPr lang="it-IT" dirty="0"/>
              <a:t>Community Development/human services committee</a:t>
            </a:r>
          </a:p>
          <a:p>
            <a:r>
              <a:rPr lang="it-IT" dirty="0"/>
              <a:t>September 24, 2019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26AB-7A40-4B4F-B5E2-5D4D600C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2019 Senior Satisfaction Survey Results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F04646-3405-4CC6-B855-D9DEC9B2EA1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0587665"/>
              </p:ext>
            </p:extLst>
          </p:nvPr>
        </p:nvGraphicFramePr>
        <p:xfrm>
          <a:off x="1504950" y="1905000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365C286-611D-4D86-80F9-4A1B4B22216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6690819"/>
              </p:ext>
            </p:extLst>
          </p:nvPr>
        </p:nvGraphicFramePr>
        <p:xfrm>
          <a:off x="6229350" y="1905000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443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26AB-7A40-4B4F-B5E2-5D4D600C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2019 Senior Satisfaction Survey Results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00C0997-825D-4BC4-B13B-CE22B504831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157050"/>
              </p:ext>
            </p:extLst>
          </p:nvPr>
        </p:nvGraphicFramePr>
        <p:xfrm>
          <a:off x="1504950" y="1905000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5C9B59-C3F3-4AF2-A099-F4C58C6A4AD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67312107"/>
              </p:ext>
            </p:extLst>
          </p:nvPr>
        </p:nvGraphicFramePr>
        <p:xfrm>
          <a:off x="6229350" y="1905000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61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26AB-7A40-4B4F-B5E2-5D4D600C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2019 Senior Satisfaction Survey Results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745121-E6AA-4796-AF76-78AC58D57A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4159899"/>
              </p:ext>
            </p:extLst>
          </p:nvPr>
        </p:nvGraphicFramePr>
        <p:xfrm>
          <a:off x="1504949" y="1905000"/>
          <a:ext cx="4454525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26F735E-9F36-4382-8C24-F1C2F360DDE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5123956"/>
              </p:ext>
            </p:extLst>
          </p:nvPr>
        </p:nvGraphicFramePr>
        <p:xfrm>
          <a:off x="6229350" y="1905000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130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26C25-88AA-43B9-8FBC-CE7B5A7A7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1295400"/>
            <a:ext cx="3596607" cy="2667000"/>
          </a:xfrm>
        </p:spPr>
        <p:txBody>
          <a:bodyPr/>
          <a:lstStyle/>
          <a:p>
            <a:r>
              <a:rPr lang="en-US" dirty="0"/>
              <a:t>2019 </a:t>
            </a:r>
            <a:br>
              <a:rPr lang="en-US" dirty="0"/>
            </a:br>
            <a:r>
              <a:rPr lang="en-US" dirty="0"/>
              <a:t>Goal Setting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08A16-C1E0-4B44-80A0-08C7057E3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2816" y="3886200"/>
            <a:ext cx="3581399" cy="1371600"/>
          </a:xfrm>
        </p:spPr>
        <p:txBody>
          <a:bodyPr/>
          <a:lstStyle/>
          <a:p>
            <a:r>
              <a:rPr lang="en-US" dirty="0"/>
              <a:t>Facilitated by the Carl Vinson Institute of Government</a:t>
            </a:r>
          </a:p>
        </p:txBody>
      </p:sp>
      <p:pic>
        <p:nvPicPr>
          <p:cNvPr id="6" name="Content Placeholder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660218B8-5412-4B56-8CAF-CAF6DC3DE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3" y="952500"/>
            <a:ext cx="6400800" cy="4800600"/>
          </a:xfrm>
          <a:ln w="76200">
            <a:solidFill>
              <a:schemeClr val="tx1"/>
            </a:solidFill>
          </a:ln>
        </p:spPr>
      </p:pic>
      <p:pic>
        <p:nvPicPr>
          <p:cNvPr id="10" name="Picture 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14ABAE5-7662-46EC-B06C-04D362076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26666"/>
          <a:stretch/>
        </p:blipFill>
        <p:spPr>
          <a:xfrm>
            <a:off x="4265612" y="4656753"/>
            <a:ext cx="4174435" cy="1600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2" name="Picture 11" descr="A picture containing person, indoor, wall, laptop&#10;&#10;Description automatically generated">
            <a:extLst>
              <a:ext uri="{FF2B5EF4-FFF2-40B4-BE49-F238E27FC236}">
                <a16:creationId xmlns:a16="http://schemas.microsoft.com/office/drawing/2014/main" id="{612825F5-6EF3-4FF2-875F-AB6814C784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t="31945" r="41667" b="21759"/>
          <a:stretch/>
        </p:blipFill>
        <p:spPr>
          <a:xfrm rot="5400000">
            <a:off x="3160712" y="601047"/>
            <a:ext cx="2209800" cy="1905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26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4CFC-F8E9-45FD-833D-291BD47B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608" y="952500"/>
            <a:ext cx="3596607" cy="2667000"/>
          </a:xfrm>
        </p:spPr>
        <p:txBody>
          <a:bodyPr/>
          <a:lstStyle/>
          <a:p>
            <a:r>
              <a:rPr lang="en-US" dirty="0"/>
              <a:t>2019 Transparent Diamond Award</a:t>
            </a:r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9AA066E-ED7D-45F8-9CEF-D9E1194E5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3" y="952500"/>
            <a:ext cx="6400800" cy="4800600"/>
          </a:xfrm>
          <a:ln w="76200">
            <a:solidFill>
              <a:schemeClr val="tx1"/>
            </a:solidFill>
          </a:ln>
        </p:spPr>
      </p:pic>
      <p:pic>
        <p:nvPicPr>
          <p:cNvPr id="8" name="Picture 7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0736D7C8-AE0E-48E2-A244-DCB1CA773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7106" y="4156706"/>
            <a:ext cx="2773647" cy="208023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945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5" y="2514600"/>
            <a:ext cx="4272798" cy="2819400"/>
          </a:xfrm>
        </p:spPr>
        <p:txBody>
          <a:bodyPr/>
          <a:lstStyle/>
          <a:p>
            <a:r>
              <a:rPr lang="en-US" dirty="0"/>
              <a:t>Aging In Place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Miriam Thompson – Metro Resource Center</a:t>
            </a:r>
          </a:p>
          <a:p>
            <a:r>
              <a:rPr lang="en-US" dirty="0"/>
              <a:t>Adult Day Care Services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7701797" cy="2819400"/>
          </a:xfrm>
        </p:spPr>
        <p:txBody>
          <a:bodyPr/>
          <a:lstStyle/>
          <a:p>
            <a:r>
              <a:rPr lang="en-US" dirty="0"/>
              <a:t>Sanitation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Robert Whitehead – installation chief</a:t>
            </a:r>
          </a:p>
          <a:p>
            <a:r>
              <a:rPr lang="en-US" dirty="0"/>
              <a:t>Department of public works, solid waste services </a:t>
            </a:r>
          </a:p>
        </p:txBody>
      </p:sp>
    </p:spTree>
    <p:extLst>
      <p:ext uri="{BB962C8B-B14F-4D97-AF65-F5344CB8AC3E}">
        <p14:creationId xmlns:p14="http://schemas.microsoft.com/office/powerpoint/2010/main" val="270038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5" y="2514600"/>
            <a:ext cx="4272798" cy="2819400"/>
          </a:xfrm>
        </p:spPr>
        <p:txBody>
          <a:bodyPr/>
          <a:lstStyle/>
          <a:p>
            <a:r>
              <a:rPr lang="en-US" dirty="0"/>
              <a:t>Transportation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Nurudeen Olayiwola- transportation director</a:t>
            </a:r>
          </a:p>
          <a:p>
            <a:r>
              <a:rPr lang="en-US" dirty="0"/>
              <a:t>Department of public works</a:t>
            </a:r>
          </a:p>
        </p:txBody>
      </p:sp>
    </p:spTree>
    <p:extLst>
      <p:ext uri="{BB962C8B-B14F-4D97-AF65-F5344CB8AC3E}">
        <p14:creationId xmlns:p14="http://schemas.microsoft.com/office/powerpoint/2010/main" val="335798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5" y="2514600"/>
            <a:ext cx="4272798" cy="2819400"/>
          </a:xfrm>
        </p:spPr>
        <p:txBody>
          <a:bodyPr/>
          <a:lstStyle/>
          <a:p>
            <a:r>
              <a:rPr lang="en-US" dirty="0"/>
              <a:t>ADA Compliance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Betty Smoot-Madison, Senior Director of planning             Department of public works</a:t>
            </a:r>
          </a:p>
        </p:txBody>
      </p:sp>
    </p:spTree>
    <p:extLst>
      <p:ext uri="{BB962C8B-B14F-4D97-AF65-F5344CB8AC3E}">
        <p14:creationId xmlns:p14="http://schemas.microsoft.com/office/powerpoint/2010/main" val="18254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10673597" cy="2819400"/>
          </a:xfrm>
        </p:spPr>
        <p:txBody>
          <a:bodyPr/>
          <a:lstStyle/>
          <a:p>
            <a:r>
              <a:rPr lang="en-US" dirty="0"/>
              <a:t>Uber/Lyft Services for </a:t>
            </a:r>
            <a:br>
              <a:rPr lang="en-US" dirty="0"/>
            </a:br>
            <a:r>
              <a:rPr lang="en-US" dirty="0"/>
              <a:t>Fulton County Seniors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Penelope </a:t>
            </a:r>
            <a:r>
              <a:rPr lang="en-US" dirty="0" err="1"/>
              <a:t>greer</a:t>
            </a:r>
            <a:r>
              <a:rPr lang="en-US" dirty="0"/>
              <a:t>, transportation coordinator</a:t>
            </a:r>
          </a:p>
          <a:p>
            <a:r>
              <a:rPr lang="en-US" dirty="0"/>
              <a:t>Futon County department of senior services</a:t>
            </a:r>
          </a:p>
        </p:txBody>
      </p:sp>
    </p:spTree>
    <p:extLst>
      <p:ext uri="{BB962C8B-B14F-4D97-AF65-F5344CB8AC3E}">
        <p14:creationId xmlns:p14="http://schemas.microsoft.com/office/powerpoint/2010/main" val="31835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BB5EA-CDBC-465E-9F07-5CC3140C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0D0CA-22B6-4998-8E5F-56A9BD6E8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343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Atlanta Commission on Aging was established to address the special needs of the elderly as it relates to city services delivery.</a:t>
            </a:r>
          </a:p>
          <a:p>
            <a:pPr marL="0" indent="0">
              <a:buNone/>
            </a:pPr>
            <a:r>
              <a:rPr lang="en-US" sz="2800" dirty="0"/>
              <a:t>It also serves as an on-going Advisory Body to the Mayor and City Council on matters relating to the delivery of services to, and the quality of life for Atlanta’s older adult population.  </a:t>
            </a:r>
          </a:p>
          <a:p>
            <a:pPr marL="0" indent="0">
              <a:buNone/>
            </a:pPr>
            <a:r>
              <a:rPr lang="en-US" sz="2800" dirty="0"/>
              <a:t> The Atlanta Commission on Aging meets at the C.T. Martin Recreation Center on the third Tuesday of each month at 10:00 am. </a:t>
            </a:r>
          </a:p>
        </p:txBody>
      </p:sp>
    </p:spTree>
    <p:extLst>
      <p:ext uri="{BB962C8B-B14F-4D97-AF65-F5344CB8AC3E}">
        <p14:creationId xmlns:p14="http://schemas.microsoft.com/office/powerpoint/2010/main" val="39266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10673597" cy="2819400"/>
          </a:xfrm>
        </p:spPr>
        <p:txBody>
          <a:bodyPr/>
          <a:lstStyle/>
          <a:p>
            <a:r>
              <a:rPr lang="en-US" dirty="0"/>
              <a:t>Fraud Prevention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Carolyn cartwright, Volunteer </a:t>
            </a:r>
          </a:p>
          <a:p>
            <a:r>
              <a:rPr lang="en-US" dirty="0"/>
              <a:t>Atlanta Regional commission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1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A2413-A6BA-40CE-8E25-3C9A12871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731" y="990600"/>
            <a:ext cx="8229600" cy="28956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0849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34340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Evelyn Brown – Chair, Mayor’s Office</a:t>
            </a:r>
            <a:endParaRPr lang="en-US" sz="1800" dirty="0"/>
          </a:p>
          <a:p>
            <a:pPr lvl="1"/>
            <a:r>
              <a:rPr lang="en-US" dirty="0"/>
              <a:t>Drewnell Thomas – Vice Chair, City Council President</a:t>
            </a:r>
            <a:endParaRPr lang="en-US" sz="1800" dirty="0"/>
          </a:p>
          <a:p>
            <a:pPr lvl="1"/>
            <a:r>
              <a:rPr lang="en-US" dirty="0"/>
              <a:t>Joyce Brayboy-Jones – Council District 3</a:t>
            </a:r>
            <a:endParaRPr lang="en-US" sz="1800" dirty="0"/>
          </a:p>
          <a:p>
            <a:pPr lvl="1"/>
            <a:r>
              <a:rPr lang="en-US" dirty="0"/>
              <a:t>Linda Broady-Myers – Post  3</a:t>
            </a:r>
            <a:endParaRPr lang="en-US" sz="1800" dirty="0"/>
          </a:p>
          <a:p>
            <a:pPr lvl="1"/>
            <a:r>
              <a:rPr lang="en-US" dirty="0"/>
              <a:t>Diane Brown – Council District 12</a:t>
            </a:r>
            <a:endParaRPr lang="en-US" sz="1800" dirty="0"/>
          </a:p>
          <a:p>
            <a:pPr lvl="1"/>
            <a:r>
              <a:rPr lang="en-US" dirty="0"/>
              <a:t>Delores Lattimore – Mayor’s Office</a:t>
            </a:r>
            <a:endParaRPr lang="en-US" sz="1800" dirty="0"/>
          </a:p>
          <a:p>
            <a:pPr lvl="1"/>
            <a:r>
              <a:rPr lang="en-US" dirty="0"/>
              <a:t>Ernestine Mitchell – Council District 4</a:t>
            </a:r>
            <a:endParaRPr lang="en-US" sz="1800" dirty="0"/>
          </a:p>
          <a:p>
            <a:pPr lvl="1"/>
            <a:r>
              <a:rPr lang="en-US" dirty="0"/>
              <a:t>George Pilkington – Council District 9</a:t>
            </a:r>
            <a:endParaRPr lang="en-US" sz="1800" dirty="0"/>
          </a:p>
          <a:p>
            <a:pPr lvl="1"/>
            <a:r>
              <a:rPr lang="en-US" dirty="0"/>
              <a:t>Tinnie Prather – Council District 1</a:t>
            </a:r>
            <a:endParaRPr lang="en-US" sz="1800" dirty="0"/>
          </a:p>
          <a:p>
            <a:pPr lvl="1"/>
            <a:r>
              <a:rPr lang="en-US" dirty="0"/>
              <a:t>Jackie Sims – Council District 11</a:t>
            </a:r>
            <a:endParaRPr lang="en-US" sz="1800" dirty="0"/>
          </a:p>
          <a:p>
            <a:pPr lvl="1"/>
            <a:r>
              <a:rPr lang="en-US" dirty="0"/>
              <a:t>Yvonne Shaw – Post 1</a:t>
            </a:r>
            <a:endParaRPr lang="en-US" sz="1800" dirty="0"/>
          </a:p>
          <a:p>
            <a:pPr lvl="1"/>
            <a:r>
              <a:rPr lang="en-US" dirty="0"/>
              <a:t>Annie Wright – City Council President</a:t>
            </a:r>
          </a:p>
          <a:p>
            <a:pPr lvl="1"/>
            <a:r>
              <a:rPr lang="en-US" sz="1800" dirty="0"/>
              <a:t>Vacancies – CD 2, CD 5, CD 7, CD8, CD10, Post 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2645-C511-4873-8DD7-57E28140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990600"/>
            <a:ext cx="3596607" cy="2667000"/>
          </a:xfrm>
        </p:spPr>
        <p:txBody>
          <a:bodyPr/>
          <a:lstStyle/>
          <a:p>
            <a:r>
              <a:rPr lang="en-US" dirty="0"/>
              <a:t>Senior Zone Advocacy with CO-AGE</a:t>
            </a:r>
          </a:p>
        </p:txBody>
      </p:sp>
      <p:pic>
        <p:nvPicPr>
          <p:cNvPr id="8" name="Picture Placeholder 7" descr="A sign on the side of the street&#10;&#10;Description automatically generated">
            <a:extLst>
              <a:ext uri="{FF2B5EF4-FFF2-40B4-BE49-F238E27FC236}">
                <a16:creationId xmlns:a16="http://schemas.microsoft.com/office/drawing/2014/main" id="{649B9077-1543-4CEF-9904-A95C5889BC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5058"/>
          <a:stretch>
            <a:fillRect/>
          </a:stretch>
        </p:blipFill>
        <p:spPr>
          <a:xfrm>
            <a:off x="1065213" y="3765680"/>
            <a:ext cx="2747865" cy="2289888"/>
          </a:xfrm>
        </p:spPr>
      </p:pic>
      <p:pic>
        <p:nvPicPr>
          <p:cNvPr id="12" name="Picture 11" descr="A group of people watching a screen&#10;&#10;Description automatically generated">
            <a:extLst>
              <a:ext uri="{FF2B5EF4-FFF2-40B4-BE49-F238E27FC236}">
                <a16:creationId xmlns:a16="http://schemas.microsoft.com/office/drawing/2014/main" id="{962E7DB5-9104-45ED-812E-08A1B4612C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 t="30418"/>
          <a:stretch/>
        </p:blipFill>
        <p:spPr>
          <a:xfrm>
            <a:off x="5103812" y="581024"/>
            <a:ext cx="5544942" cy="348615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4" name="Picture 13" descr="A screen shot of a computer&#10;&#10;Description automatically generated">
            <a:extLst>
              <a:ext uri="{FF2B5EF4-FFF2-40B4-BE49-F238E27FC236}">
                <a16:creationId xmlns:a16="http://schemas.microsoft.com/office/drawing/2014/main" id="{0AD6E6D5-D816-4074-91DD-FC41818B77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2" t="6666" b="13333"/>
          <a:stretch/>
        </p:blipFill>
        <p:spPr>
          <a:xfrm rot="444481">
            <a:off x="5877425" y="3524276"/>
            <a:ext cx="3530788" cy="2772697"/>
          </a:xfrm>
          <a:prstGeom prst="rect">
            <a:avLst/>
          </a:prstGeom>
          <a:ln w="730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9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82C2-7CC4-45C6-AFA9-F85A5EDD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617" y="2057400"/>
            <a:ext cx="3596607" cy="12192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Annual </a:t>
            </a:r>
            <a:br>
              <a:rPr lang="en-US" dirty="0"/>
            </a:br>
            <a:r>
              <a:rPr lang="en-US" dirty="0"/>
              <a:t>Seasoned Ball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13E1-87D1-41A7-9F04-D17F5C63E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825" y="3276600"/>
            <a:ext cx="3581399" cy="1371600"/>
          </a:xfrm>
        </p:spPr>
        <p:txBody>
          <a:bodyPr/>
          <a:lstStyle/>
          <a:p>
            <a:r>
              <a:rPr lang="en-US" dirty="0"/>
              <a:t>For residents of the City of Atlanta age 62 and older</a:t>
            </a:r>
          </a:p>
        </p:txBody>
      </p:sp>
      <p:pic>
        <p:nvPicPr>
          <p:cNvPr id="8" name="Content Placeholder 7" descr="A group of people sitting at a table in front of a crowd&#10;&#10;Description automatically generated">
            <a:extLst>
              <a:ext uri="{FF2B5EF4-FFF2-40B4-BE49-F238E27FC236}">
                <a16:creationId xmlns:a16="http://schemas.microsoft.com/office/drawing/2014/main" id="{BF938486-B98A-4CC0-9AFB-602C0DD51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842" y="1295400"/>
            <a:ext cx="6923314" cy="4038600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28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AA15-A74B-4B01-8B95-BB358BA7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05" y="718457"/>
            <a:ext cx="3596607" cy="2667000"/>
          </a:xfrm>
        </p:spPr>
        <p:txBody>
          <a:bodyPr/>
          <a:lstStyle/>
          <a:p>
            <a:r>
              <a:rPr lang="en-US" dirty="0"/>
              <a:t>2019 </a:t>
            </a:r>
            <a:br>
              <a:rPr lang="en-US" dirty="0"/>
            </a:br>
            <a:r>
              <a:rPr lang="en-US" dirty="0"/>
              <a:t>Aging Well Expo</a:t>
            </a:r>
          </a:p>
        </p:txBody>
      </p:sp>
      <p:pic>
        <p:nvPicPr>
          <p:cNvPr id="11" name="Picture Placeholder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701D3B4-C7FD-4B56-AE9C-2EEAAF59A2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25714" r="9980"/>
          <a:stretch/>
        </p:blipFill>
        <p:spPr>
          <a:xfrm>
            <a:off x="5103812" y="726233"/>
            <a:ext cx="6400799" cy="39624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7FB82-40EC-42AB-9EB6-55EE2E9C8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1821" y="3470988"/>
            <a:ext cx="3581399" cy="1371600"/>
          </a:xfrm>
        </p:spPr>
        <p:txBody>
          <a:bodyPr/>
          <a:lstStyle/>
          <a:p>
            <a:r>
              <a:rPr lang="en-US" dirty="0"/>
              <a:t>Celebrating Older Americans Month</a:t>
            </a:r>
          </a:p>
        </p:txBody>
      </p:sp>
      <p:pic>
        <p:nvPicPr>
          <p:cNvPr id="14" name="Picture 13" descr="A picture containing person, holding, woman, cellphone&#10;&#10;Description automatically generated">
            <a:extLst>
              <a:ext uri="{FF2B5EF4-FFF2-40B4-BE49-F238E27FC236}">
                <a16:creationId xmlns:a16="http://schemas.microsoft.com/office/drawing/2014/main" id="{63522B22-3AF4-47F2-82C4-4B03689FEB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7444">
            <a:off x="6771655" y="3846029"/>
            <a:ext cx="4196292" cy="2360414"/>
          </a:xfrm>
          <a:prstGeom prst="rect">
            <a:avLst/>
          </a:prstGeom>
          <a:ln w="92075">
            <a:solidFill>
              <a:schemeClr val="tx1"/>
            </a:solidFill>
          </a:ln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BD21ABE-51BE-454E-AF63-B208FAC18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51" y="3835611"/>
            <a:ext cx="382905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12B8-A22F-4FBF-A350-D80869430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1905000"/>
            <a:ext cx="3596607" cy="16764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Senior Satisfaction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40FBA-5ADA-4DC5-9921-ECFD79B01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2" y="3581400"/>
            <a:ext cx="3581399" cy="1371600"/>
          </a:xfrm>
        </p:spPr>
        <p:txBody>
          <a:bodyPr/>
          <a:lstStyle/>
          <a:p>
            <a:r>
              <a:rPr lang="en-US" dirty="0"/>
              <a:t>Seniors rated their level of satisfaction with city services on a scale of 1-5.  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3A5FF5B9-734B-484A-8E4A-3875A8091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3" y="952500"/>
            <a:ext cx="6400800" cy="4800600"/>
          </a:xfrm>
          <a:ln w="762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AB5B63-EB3E-4AC6-9E4D-D2F361D00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18889" r="23890" b="23333"/>
          <a:stretch/>
        </p:blipFill>
        <p:spPr>
          <a:xfrm rot="5400000">
            <a:off x="4080910" y="4756702"/>
            <a:ext cx="2095499" cy="142129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563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26AB-7A40-4B4F-B5E2-5D4D600C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2019 Senior Satisfaction Survey Results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7BCCEA-91C1-4976-901E-A644C771226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4342171"/>
              </p:ext>
            </p:extLst>
          </p:nvPr>
        </p:nvGraphicFramePr>
        <p:xfrm>
          <a:off x="1504950" y="1905000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79EAA14-233D-4312-A1A7-61C9AE1DD8B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4211584"/>
              </p:ext>
            </p:extLst>
          </p:nvPr>
        </p:nvGraphicFramePr>
        <p:xfrm>
          <a:off x="6229350" y="1905000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66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26AB-7A40-4B4F-B5E2-5D4D600C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2019 Senior Satisfaction Survey Results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FD72DD-68D4-46D2-A1C9-1D39B469B9C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5244492"/>
              </p:ext>
            </p:extLst>
          </p:nvPr>
        </p:nvGraphicFramePr>
        <p:xfrm>
          <a:off x="1504950" y="1905000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B0A1379-DD20-4FBE-9973-40618E7B77D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3843784"/>
              </p:ext>
            </p:extLst>
          </p:nvPr>
        </p:nvGraphicFramePr>
        <p:xfrm>
          <a:off x="6229350" y="1905000"/>
          <a:ext cx="441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20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A91FB532D59498C97FA3F9CF82C50" ma:contentTypeVersion="11" ma:contentTypeDescription="Create a new document." ma:contentTypeScope="" ma:versionID="f24b511c1cdc5044e56330078f070b02">
  <xsd:schema xmlns:xsd="http://www.w3.org/2001/XMLSchema" xmlns:xs="http://www.w3.org/2001/XMLSchema" xmlns:p="http://schemas.microsoft.com/office/2006/metadata/properties" xmlns:ns3="d4728512-1e75-4b3d-bf66-ac4665b5136e" xmlns:ns4="09dbc99b-0689-4118-8d32-078c3e53eb7a" targetNamespace="http://schemas.microsoft.com/office/2006/metadata/properties" ma:root="true" ma:fieldsID="165d562bc138125ad0f4852d96fc7fe8" ns3:_="" ns4:_="">
    <xsd:import namespace="d4728512-1e75-4b3d-bf66-ac4665b5136e"/>
    <xsd:import namespace="09dbc99b-0689-4118-8d32-078c3e53eb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28512-1e75-4b3d-bf66-ac4665b51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bc99b-0689-4118-8d32-078c3e53eb7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6A06BD-0E10-464E-8087-AD237D4273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8974E7-A010-40D4-AB66-395D76492B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728512-1e75-4b3d-bf66-ac4665b5136e"/>
    <ds:schemaRef ds:uri="09dbc99b-0689-4118-8d32-078c3e53eb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72D774-9666-43BD-85B2-E2DFB5FB46F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d4728512-1e75-4b3d-bf66-ac4665b5136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9dbc99b-0689-4118-8d32-078c3e53eb7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341</TotalTime>
  <Words>471</Words>
  <Application>Microsoft Office PowerPoint</Application>
  <PresentationFormat>Custom</PresentationFormat>
  <Paragraphs>125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Corbel</vt:lpstr>
      <vt:lpstr>Digital Blue Tunnel 16x9</vt:lpstr>
      <vt:lpstr>Atlanta  Commission on Aging</vt:lpstr>
      <vt:lpstr>Mission</vt:lpstr>
      <vt:lpstr>Members</vt:lpstr>
      <vt:lpstr>Senior Zone Advocacy with CO-AGE</vt:lpstr>
      <vt:lpstr> Annual  Seasoned Ball</vt:lpstr>
      <vt:lpstr>2019  Aging Well Expo</vt:lpstr>
      <vt:lpstr> Senior Satisfaction Survey</vt:lpstr>
      <vt:lpstr>2019 Senior Satisfaction Survey Results</vt:lpstr>
      <vt:lpstr>2019 Senior Satisfaction Survey Results</vt:lpstr>
      <vt:lpstr>2019 Senior Satisfaction Survey Results</vt:lpstr>
      <vt:lpstr>2019 Senior Satisfaction Survey Results</vt:lpstr>
      <vt:lpstr>2019 Senior Satisfaction Survey Results</vt:lpstr>
      <vt:lpstr>2019  Goal Setting Session </vt:lpstr>
      <vt:lpstr>2019 Transparent Diamond Award</vt:lpstr>
      <vt:lpstr>Aging In Place</vt:lpstr>
      <vt:lpstr>Sanitation Services</vt:lpstr>
      <vt:lpstr>Transportation</vt:lpstr>
      <vt:lpstr>ADA Compliance</vt:lpstr>
      <vt:lpstr>Uber/Lyft Services for  Fulton County Seniors</vt:lpstr>
      <vt:lpstr>Fraud Prevention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Atlanta  Commission on Aging</dc:title>
  <dc:creator>Anderia Bishop</dc:creator>
  <cp:lastModifiedBy>Lindo, Corrine A</cp:lastModifiedBy>
  <cp:revision>32</cp:revision>
  <dcterms:created xsi:type="dcterms:W3CDTF">2019-09-22T23:13:58Z</dcterms:created>
  <dcterms:modified xsi:type="dcterms:W3CDTF">2019-09-24T13:33:14Z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0x010100CB9A91FB532D59498C97FA3F9CF82C50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