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56" r:id="rId6"/>
    <p:sldId id="511" r:id="rId7"/>
    <p:sldId id="515" r:id="rId8"/>
    <p:sldId id="516" r:id="rId9"/>
    <p:sldId id="512" r:id="rId10"/>
    <p:sldId id="513" r:id="rId11"/>
    <p:sldId id="514" r:id="rId12"/>
    <p:sldId id="258" r:id="rId13"/>
    <p:sldId id="503" r:id="rId14"/>
    <p:sldId id="333" r:id="rId15"/>
  </p:sldIdLst>
  <p:sldSz cx="12192000" cy="6858000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CC00CC"/>
    <a:srgbClr val="008000"/>
    <a:srgbClr val="339933"/>
    <a:srgbClr val="006666"/>
    <a:srgbClr val="008080"/>
    <a:srgbClr val="FF66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532" autoAdjust="0"/>
  </p:normalViewPr>
  <p:slideViewPr>
    <p:cSldViewPr>
      <p:cViewPr varScale="1">
        <p:scale>
          <a:sx n="107" d="100"/>
          <a:sy n="107" d="100"/>
        </p:scale>
        <p:origin x="13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johns\Downloads\SM-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johns\Downloads\SM-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8731650860526"/>
          <c:y val="2.2804626930906898E-2"/>
          <c:w val="0.70479172742296115"/>
          <c:h val="0.744693835255355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Abandonment Rate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43298</c:v>
                </c:pt>
                <c:pt idx="1">
                  <c:v>43329</c:v>
                </c:pt>
                <c:pt idx="2">
                  <c:v>43360</c:v>
                </c:pt>
                <c:pt idx="3">
                  <c:v>43390</c:v>
                </c:pt>
                <c:pt idx="4">
                  <c:v>43421</c:v>
                </c:pt>
                <c:pt idx="5">
                  <c:v>43451</c:v>
                </c:pt>
                <c:pt idx="6">
                  <c:v>43482</c:v>
                </c:pt>
                <c:pt idx="7">
                  <c:v>43513</c:v>
                </c:pt>
                <c:pt idx="8">
                  <c:v>43541</c:v>
                </c:pt>
                <c:pt idx="9">
                  <c:v>43572</c:v>
                </c:pt>
                <c:pt idx="10">
                  <c:v>43602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0.57999999999999996</c:v>
                </c:pt>
                <c:pt idx="1">
                  <c:v>0.28999999999999998</c:v>
                </c:pt>
                <c:pt idx="2">
                  <c:v>0.1</c:v>
                </c:pt>
                <c:pt idx="3">
                  <c:v>0.13</c:v>
                </c:pt>
                <c:pt idx="4">
                  <c:v>7.0000000000000007E-2</c:v>
                </c:pt>
                <c:pt idx="5">
                  <c:v>0.12</c:v>
                </c:pt>
                <c:pt idx="6">
                  <c:v>0.15</c:v>
                </c:pt>
                <c:pt idx="7">
                  <c:v>0.08</c:v>
                </c:pt>
                <c:pt idx="8">
                  <c:v>7.8E-2</c:v>
                </c:pt>
                <c:pt idx="9">
                  <c:v>9.7699999999999995E-2</c:v>
                </c:pt>
                <c:pt idx="10">
                  <c:v>7.2300000000000003E-2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51-4A4A-9B8A-8F199E240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996872"/>
        <c:axId val="6839972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Avg Speed of Answer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43298</c:v>
                </c:pt>
                <c:pt idx="1">
                  <c:v>43329</c:v>
                </c:pt>
                <c:pt idx="2">
                  <c:v>43360</c:v>
                </c:pt>
                <c:pt idx="3">
                  <c:v>43390</c:v>
                </c:pt>
                <c:pt idx="4">
                  <c:v>43421</c:v>
                </c:pt>
                <c:pt idx="5">
                  <c:v>43451</c:v>
                </c:pt>
                <c:pt idx="6">
                  <c:v>43482</c:v>
                </c:pt>
                <c:pt idx="7">
                  <c:v>43513</c:v>
                </c:pt>
                <c:pt idx="8">
                  <c:v>43541</c:v>
                </c:pt>
                <c:pt idx="9">
                  <c:v>43572</c:v>
                </c:pt>
                <c:pt idx="10">
                  <c:v>43602</c:v>
                </c:pt>
              </c:numCache>
            </c:numRef>
          </c:cat>
          <c:val>
            <c:numRef>
              <c:f>Sheet1!$C$2:$C$12</c:f>
              <c:numCache>
                <c:formatCode>h:mm</c:formatCode>
                <c:ptCount val="11"/>
                <c:pt idx="0">
                  <c:v>0.78402777777777777</c:v>
                </c:pt>
                <c:pt idx="1">
                  <c:v>0.3833333333333333</c:v>
                </c:pt>
                <c:pt idx="2">
                  <c:v>0.4291666666666667</c:v>
                </c:pt>
                <c:pt idx="3">
                  <c:v>0.13333333333333333</c:v>
                </c:pt>
                <c:pt idx="4">
                  <c:v>7.2916666666666671E-2</c:v>
                </c:pt>
                <c:pt idx="5">
                  <c:v>8.5416666666666655E-2</c:v>
                </c:pt>
                <c:pt idx="6">
                  <c:v>0.1076388888888889</c:v>
                </c:pt>
                <c:pt idx="7">
                  <c:v>6.3888888888888884E-2</c:v>
                </c:pt>
                <c:pt idx="8">
                  <c:v>5.6250000000000001E-2</c:v>
                </c:pt>
                <c:pt idx="9">
                  <c:v>7.3611111111111113E-2</c:v>
                </c:pt>
                <c:pt idx="10">
                  <c:v>5.4166666666666669E-2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51-4A4A-9B8A-8F199E240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085792"/>
        <c:axId val="676244536"/>
      </c:lineChart>
      <c:dateAx>
        <c:axId val="683996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83997200"/>
        <c:crosses val="autoZero"/>
        <c:auto val="1"/>
        <c:lblOffset val="100"/>
        <c:baseTimeUnit val="months"/>
      </c:dateAx>
      <c:valAx>
        <c:axId val="683997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r>
                  <a:rPr lang="en-US" sz="1200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Abandonment Rate</a:t>
                </a:r>
              </a:p>
            </c:rich>
          </c:tx>
          <c:layout>
            <c:manualLayout>
              <c:xMode val="edge"/>
              <c:yMode val="edge"/>
              <c:x val="4.4583333333333336E-2"/>
              <c:y val="0.25560864187547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996872"/>
        <c:crosses val="autoZero"/>
        <c:crossBetween val="between"/>
      </c:valAx>
      <c:valAx>
        <c:axId val="676244536"/>
        <c:scaling>
          <c:orientation val="minMax"/>
          <c:max val="0.8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r>
                  <a:rPr lang="en-US" sz="1200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Avg Speed of Answer</a:t>
                </a:r>
              </a:p>
            </c:rich>
          </c:tx>
          <c:layout>
            <c:manualLayout>
              <c:xMode val="edge"/>
              <c:yMode val="edge"/>
              <c:x val="0.96673621683466937"/>
              <c:y val="0.22240728491526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085792"/>
        <c:crosses val="max"/>
        <c:crossBetween val="between"/>
        <c:majorUnit val="4.1666666666666713E-2"/>
        <c:minorUnit val="1.0000000000000002E-2"/>
      </c:valAx>
      <c:dateAx>
        <c:axId val="6760857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76244536"/>
        <c:crossesAt val="2.0833300000000003E-2"/>
        <c:auto val="1"/>
        <c:lblOffset val="100"/>
        <c:baseTimeUnit val="months"/>
        <c:majorUnit val="1"/>
        <c:minorUnit val="1"/>
      </c:date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15,568 Messages Received  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13599805071911242"/>
          <c:y val="0.1395061884186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Charts!$E$68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8A-4604-82EC-2BEB8093A38C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8A-4604-82EC-2BEB8093A38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8A-4604-82EC-2BEB8093A38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98A-4604-82EC-2BEB8093A38C}"/>
              </c:ext>
            </c:extLst>
          </c:dPt>
          <c:dPt>
            <c:idx val="4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98A-4604-82EC-2BEB8093A38C}"/>
              </c:ext>
            </c:extLst>
          </c:dPt>
          <c:dLbls>
            <c:dLbl>
              <c:idx val="0"/>
              <c:layout>
                <c:manualLayout>
                  <c:x val="-7.5327908395001045E-2"/>
                  <c:y val="6.5786777176546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8A-4604-82EC-2BEB8093A38C}"/>
                </c:ext>
              </c:extLst>
            </c:dLbl>
            <c:dLbl>
              <c:idx val="1"/>
              <c:layout>
                <c:manualLayout>
                  <c:x val="-0.12250327155709322"/>
                  <c:y val="-7.15125787433371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8A-4604-82EC-2BEB8093A38C}"/>
                </c:ext>
              </c:extLst>
            </c:dLbl>
            <c:dLbl>
              <c:idx val="2"/>
              <c:layout>
                <c:manualLayout>
                  <c:x val="5.6292837442997228E-2"/>
                  <c:y val="-0.27165795105798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8A-4604-82EC-2BEB8093A38C}"/>
                </c:ext>
              </c:extLst>
            </c:dLbl>
            <c:dLbl>
              <c:idx val="3"/>
              <c:layout>
                <c:manualLayout>
                  <c:x val="0.10086163256475368"/>
                  <c:y val="4.78388487320303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8A-4604-82EC-2BEB8093A38C}"/>
                </c:ext>
              </c:extLst>
            </c:dLbl>
            <c:dLbl>
              <c:idx val="4"/>
              <c:layout>
                <c:manualLayout>
                  <c:x val="6.2523674590521479E-3"/>
                  <c:y val="6.8880986512679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8A-4604-82EC-2BEB8093A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Charts!$D$69:$D$73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SeeClickFix</c:v>
                </c:pt>
                <c:pt idx="3">
                  <c:v>Nextdoor</c:v>
                </c:pt>
                <c:pt idx="4">
                  <c:v>Instagram</c:v>
                </c:pt>
              </c:strCache>
            </c:strRef>
          </c:cat>
          <c:val>
            <c:numRef>
              <c:f>Charts!$E$69:$E$73</c:f>
              <c:numCache>
                <c:formatCode>General</c:formatCode>
                <c:ptCount val="5"/>
                <c:pt idx="0">
                  <c:v>2011</c:v>
                </c:pt>
                <c:pt idx="1">
                  <c:v>3884</c:v>
                </c:pt>
                <c:pt idx="2">
                  <c:v>5620</c:v>
                </c:pt>
                <c:pt idx="3">
                  <c:v>3601</c:v>
                </c:pt>
                <c:pt idx="4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8A-4604-82EC-2BEB8093A3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144416927656045"/>
          <c:y val="0.3931647250040381"/>
          <c:w val="0.2249156038908374"/>
          <c:h val="0.37268296864452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85773080709923"/>
          <c:y val="3.240512790237908E-2"/>
          <c:w val="0.69139534116094881"/>
          <c:h val="0.74749977464603368"/>
        </c:manualLayout>
      </c:layout>
      <c:lineChart>
        <c:grouping val="standard"/>
        <c:varyColors val="0"/>
        <c:ser>
          <c:idx val="2"/>
          <c:order val="0"/>
          <c:tx>
            <c:strRef>
              <c:f>Sheet2!$Q$7</c:f>
              <c:strCache>
                <c:ptCount val="1"/>
                <c:pt idx="0">
                  <c:v>Calls Offered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Sheet2!$Q$14:$Q$24</c:f>
              <c:numCache>
                <c:formatCode>_(* #,##0_);_(* \(#,##0\);_(* "-"??_);_(@_)</c:formatCode>
                <c:ptCount val="11"/>
                <c:pt idx="0">
                  <c:v>71168</c:v>
                </c:pt>
                <c:pt idx="1">
                  <c:v>63576</c:v>
                </c:pt>
                <c:pt idx="2">
                  <c:v>50008</c:v>
                </c:pt>
                <c:pt idx="3">
                  <c:v>53540</c:v>
                </c:pt>
                <c:pt idx="4">
                  <c:v>41666</c:v>
                </c:pt>
                <c:pt idx="5">
                  <c:v>43291</c:v>
                </c:pt>
                <c:pt idx="6">
                  <c:v>54624</c:v>
                </c:pt>
                <c:pt idx="7">
                  <c:v>50444</c:v>
                </c:pt>
                <c:pt idx="8">
                  <c:v>51164</c:v>
                </c:pt>
                <c:pt idx="9">
                  <c:v>50092</c:v>
                </c:pt>
                <c:pt idx="10">
                  <c:v>51503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81C-4ED6-8AFE-7726B069D200}"/>
            </c:ext>
          </c:extLst>
        </c:ser>
        <c:ser>
          <c:idx val="0"/>
          <c:order val="1"/>
          <c:tx>
            <c:strRef>
              <c:f>Sheet2!$L$7</c:f>
              <c:strCache>
                <c:ptCount val="1"/>
                <c:pt idx="0">
                  <c:v>Calls Handled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Sheet2!$K$14:$K$24</c:f>
              <c:numCache>
                <c:formatCode>mmm\-yy</c:formatCode>
                <c:ptCount val="11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</c:numCache>
            </c:numRef>
          </c:cat>
          <c:val>
            <c:numRef>
              <c:f>Sheet2!$L$14:$L$24</c:f>
              <c:numCache>
                <c:formatCode>_(* #,##0_);_(* \(#,##0\);_(* "-"??_);_(@_)</c:formatCode>
                <c:ptCount val="11"/>
                <c:pt idx="0">
                  <c:v>51949</c:v>
                </c:pt>
                <c:pt idx="1">
                  <c:v>54276</c:v>
                </c:pt>
                <c:pt idx="2">
                  <c:v>43476</c:v>
                </c:pt>
                <c:pt idx="3">
                  <c:v>49178</c:v>
                </c:pt>
                <c:pt idx="4">
                  <c:v>38828</c:v>
                </c:pt>
                <c:pt idx="5">
                  <c:v>38285</c:v>
                </c:pt>
                <c:pt idx="6">
                  <c:v>49830</c:v>
                </c:pt>
                <c:pt idx="7">
                  <c:v>46981</c:v>
                </c:pt>
                <c:pt idx="8">
                  <c:v>48949</c:v>
                </c:pt>
                <c:pt idx="9">
                  <c:v>47992</c:v>
                </c:pt>
                <c:pt idx="10">
                  <c:v>48441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1C-4ED6-8AFE-7726B069D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407624"/>
        <c:axId val="792306504"/>
      </c:lineChart>
      <c:lineChart>
        <c:grouping val="standard"/>
        <c:varyColors val="0"/>
        <c:ser>
          <c:idx val="1"/>
          <c:order val="2"/>
          <c:tx>
            <c:strRef>
              <c:f>Sheet2!$M$7</c:f>
              <c:strCache>
                <c:ptCount val="1"/>
                <c:pt idx="0">
                  <c:v>Service Level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Sheet2!$K$8:$K$24</c:f>
              <c:numCache>
                <c:formatCode>mmm\-yy</c:formatCode>
                <c:ptCount val="1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</c:numCache>
            </c:numRef>
          </c:cat>
          <c:val>
            <c:numRef>
              <c:f>Sheet2!$M$14:$M$24</c:f>
              <c:numCache>
                <c:formatCode>0%</c:formatCode>
                <c:ptCount val="11"/>
                <c:pt idx="0">
                  <c:v>0.39750000000000002</c:v>
                </c:pt>
                <c:pt idx="1">
                  <c:v>0.32979999999999998</c:v>
                </c:pt>
                <c:pt idx="2">
                  <c:v>0.47699999999999998</c:v>
                </c:pt>
                <c:pt idx="3">
                  <c:v>0.65290000000000004</c:v>
                </c:pt>
                <c:pt idx="4">
                  <c:v>0.69899999999999995</c:v>
                </c:pt>
                <c:pt idx="5">
                  <c:v>0.5595</c:v>
                </c:pt>
                <c:pt idx="6">
                  <c:v>0.51959999999999995</c:v>
                </c:pt>
                <c:pt idx="7">
                  <c:v>0.56799999999999995</c:v>
                </c:pt>
                <c:pt idx="8">
                  <c:v>0.5</c:v>
                </c:pt>
                <c:pt idx="9">
                  <c:v>0.47</c:v>
                </c:pt>
                <c:pt idx="10">
                  <c:v>0.52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81C-4ED6-8AFE-7726B069D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2315312"/>
        <c:axId val="786644208"/>
      </c:lineChart>
      <c:catAx>
        <c:axId val="7804076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2306504"/>
        <c:crosses val="autoZero"/>
        <c:auto val="1"/>
        <c:lblAlgn val="ctr"/>
        <c:lblOffset val="100"/>
        <c:noMultiLvlLbl val="1"/>
      </c:catAx>
      <c:valAx>
        <c:axId val="792306504"/>
        <c:scaling>
          <c:orientation val="minMax"/>
          <c:min val="3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Number of Calls</a:t>
                </a:r>
              </a:p>
            </c:rich>
          </c:tx>
          <c:layout>
            <c:manualLayout>
              <c:xMode val="edge"/>
              <c:yMode val="edge"/>
              <c:x val="6.7079513444988095E-2"/>
              <c:y val="0.31034821346878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  <c:crossAx val="780407624"/>
        <c:crosses val="autoZero"/>
        <c:crossBetween val="between"/>
      </c:valAx>
      <c:valAx>
        <c:axId val="7866442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ysClr val="windowText" lastClr="00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Service</a:t>
                </a:r>
                <a:r>
                  <a:rPr lang="en-US" sz="1200" b="0" baseline="0" dirty="0">
                    <a:solidFill>
                      <a:sysClr val="windowText" lastClr="00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Level</a:t>
                </a:r>
                <a:endParaRPr lang="en-US" sz="1200" b="0" dirty="0">
                  <a:solidFill>
                    <a:sysClr val="windowText" lastClr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951040619883598"/>
              <c:y val="0.359301499699037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  <c:crossAx val="792315312"/>
        <c:crosses val="max"/>
        <c:crossBetween val="between"/>
      </c:valAx>
      <c:dateAx>
        <c:axId val="79231531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86644208"/>
        <c:crosses val="autoZero"/>
        <c:auto val="1"/>
        <c:lblOffset val="100"/>
        <c:baseTimeUnit val="months"/>
      </c:date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91287113590885"/>
          <c:y val="0.11532292769675302"/>
          <c:w val="0.4568435295900457"/>
          <c:h val="0.8756334399817323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5-42B9-9273-806AE1F92F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5-42B9-9273-806AE1F92F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5-42B9-9273-806AE1F92F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5-42B9-9273-806AE1F92F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C5-42B9-9273-806AE1F92F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C5-42B9-9273-806AE1F92FA2}"/>
              </c:ext>
            </c:extLst>
          </c:dPt>
          <c:dLbls>
            <c:dLbl>
              <c:idx val="0"/>
              <c:layout>
                <c:manualLayout>
                  <c:x val="-0.18102041717328776"/>
                  <c:y val="8.34867309025663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5-42B9-9273-806AE1F92FA2}"/>
                </c:ext>
              </c:extLst>
            </c:dLbl>
            <c:dLbl>
              <c:idx val="1"/>
              <c:layout>
                <c:manualLayout>
                  <c:x val="7.0320104907829722E-2"/>
                  <c:y val="-0.15477001758167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5-42B9-9273-806AE1F92FA2}"/>
                </c:ext>
              </c:extLst>
            </c:dLbl>
            <c:dLbl>
              <c:idx val="2"/>
              <c:layout>
                <c:manualLayout>
                  <c:x val="0.13536904479225453"/>
                  <c:y val="2.89111395475193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C5-42B9-9273-806AE1F92FA2}"/>
                </c:ext>
              </c:extLst>
            </c:dLbl>
            <c:dLbl>
              <c:idx val="3"/>
              <c:layout>
                <c:manualLayout>
                  <c:x val="-7.6379749161465229E-3"/>
                  <c:y val="3.42548343674169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50490506081407"/>
                      <c:h val="9.8356713426853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C5-42B9-9273-806AE1F92FA2}"/>
                </c:ext>
              </c:extLst>
            </c:dLbl>
            <c:dLbl>
              <c:idx val="4"/>
              <c:layout>
                <c:manualLayout>
                  <c:x val="-4.4193855159897332E-3"/>
                  <c:y val="2.5666706781466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98624137834209"/>
                      <c:h val="9.8356713426853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C5-42B9-9273-806AE1F92FA2}"/>
                </c:ext>
              </c:extLst>
            </c:dLbl>
            <c:dLbl>
              <c:idx val="5"/>
              <c:layout>
                <c:manualLayout>
                  <c:x val="3.6373377371075655E-2"/>
                  <c:y val="0.10115338356465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+mn-ea"/>
                      <a:cs typeface="Lucida Sans Unicode" panose="020B0602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8.7028753002437745E-2"/>
                      <c:h val="5.39755309217455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7C5-42B9-9273-806AE1F92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'[Agent Wrap Up Data Summary Report-Agent Wrap Up Data Summary Report (10).xls]Sheet1'!$N$6:$N$11</c:f>
              <c:strCache>
                <c:ptCount val="6"/>
                <c:pt idx="0">
                  <c:v>DWM</c:v>
                </c:pt>
                <c:pt idx="1">
                  <c:v>Municipal Courts</c:v>
                </c:pt>
                <c:pt idx="2">
                  <c:v>DPW</c:v>
                </c:pt>
                <c:pt idx="3">
                  <c:v>Code Enforcement </c:v>
                </c:pt>
                <c:pt idx="4">
                  <c:v>Finance</c:v>
                </c:pt>
                <c:pt idx="5">
                  <c:v>Other</c:v>
                </c:pt>
              </c:strCache>
            </c:strRef>
          </c:cat>
          <c:val>
            <c:numRef>
              <c:f>'[Agent Wrap Up Data Summary Report-Agent Wrap Up Data Summary Report (10).xls]Sheet1'!$O$6:$O$11</c:f>
              <c:numCache>
                <c:formatCode>0%</c:formatCode>
                <c:ptCount val="6"/>
                <c:pt idx="0">
                  <c:v>0.4228279321662845</c:v>
                </c:pt>
                <c:pt idx="1">
                  <c:v>0.23138076994671752</c:v>
                </c:pt>
                <c:pt idx="2">
                  <c:v>0.20104372004618129</c:v>
                </c:pt>
                <c:pt idx="3">
                  <c:v>4.749959031846971E-2</c:v>
                </c:pt>
                <c:pt idx="4">
                  <c:v>2.9487325328500947E-2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7C5-42B9-9273-806AE1F92FA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712516511170315E-2"/>
          <c:y val="0"/>
          <c:w val="0.8025749669776594"/>
          <c:h val="7.3119310196351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83761057645576"/>
          <c:y val="5.4513764179994394E-2"/>
          <c:w val="0.49047560027218817"/>
          <c:h val="0.891836475869660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F-40F8-85EA-9FEF30C8EFD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F-40F8-85EA-9FEF30C8EFD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F-40F8-85EA-9FEF30C8EFD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F-40F8-85EA-9FEF30C8EF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EF-40F8-85EA-9FEF30C8EF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519F4E2-C906-4E0D-AD8D-0BDBC950CD0B}" type="CATEGORYNAME">
                      <a:rPr lang="en-US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193C0AA4-6077-4411-8776-0A8F8B20EF73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EF-40F8-85EA-9FEF30C8EFDE}"/>
                </c:ext>
              </c:extLst>
            </c:dLbl>
            <c:dLbl>
              <c:idx val="1"/>
              <c:layout>
                <c:manualLayout>
                  <c:x val="1.6478079128997764E-2"/>
                  <c:y val="-3.1150946472816191E-2"/>
                </c:manualLayout>
              </c:layout>
              <c:tx>
                <c:rich>
                  <a:bodyPr/>
                  <a:lstStyle/>
                  <a:p>
                    <a:fld id="{9AB5A701-0C5B-4829-B356-00BDC78C7829}" type="CATEGORYNAME">
                      <a:rPr lang="en-US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AFE851A0-FDAB-4507-AC09-416F1A0E9B43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EF-40F8-85EA-9FEF30C8EFDE}"/>
                </c:ext>
              </c:extLst>
            </c:dLbl>
            <c:dLbl>
              <c:idx val="2"/>
              <c:layout>
                <c:manualLayout>
                  <c:x val="2.3148148148148147E-2"/>
                  <c:y val="5.8926698898488318E-2"/>
                </c:manualLayout>
              </c:layout>
              <c:tx>
                <c:rich>
                  <a:bodyPr/>
                  <a:lstStyle/>
                  <a:p>
                    <a:fld id="{A7358C0C-35AC-4110-9CAE-A020F38F1641}" type="CATEGORYNAME">
                      <a:rPr lang="en-US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2B78092E-27FB-4039-95E4-C0D4B21132B6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EF-40F8-85EA-9FEF30C8EFDE}"/>
                </c:ext>
              </c:extLst>
            </c:dLbl>
            <c:dLbl>
              <c:idx val="3"/>
              <c:layout>
                <c:manualLayout>
                  <c:x val="7.8619227857331914E-2"/>
                  <c:y val="-0.19347327580518922"/>
                </c:manualLayout>
              </c:layout>
              <c:tx>
                <c:rich>
                  <a:bodyPr/>
                  <a:lstStyle/>
                  <a:p>
                    <a:fld id="{678D451E-B2F8-4BE1-845E-B3A75F5E3472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CE9B2E70-82A8-4C76-8D59-91AF75CA129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EF-40F8-85EA-9FEF30C8EFDE}"/>
                </c:ext>
              </c:extLst>
            </c:dLbl>
            <c:dLbl>
              <c:idx val="4"/>
              <c:layout>
                <c:manualLayout>
                  <c:x val="-8.7962962962962965E-2"/>
                  <c:y val="2.80603328088039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EF-40F8-85EA-9FEF30C8E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ATL311 Portal</c:v>
                </c:pt>
                <c:pt idx="1">
                  <c:v>Email/Fax</c:v>
                </c:pt>
                <c:pt idx="2">
                  <c:v>Mobile App</c:v>
                </c:pt>
                <c:pt idx="3">
                  <c:v>Phone</c:v>
                </c:pt>
                <c:pt idx="4">
                  <c:v>Social Media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0.14000000000000001</c:v>
                </c:pt>
                <c:pt idx="1">
                  <c:v>0.05</c:v>
                </c:pt>
                <c:pt idx="2">
                  <c:v>0.05</c:v>
                </c:pt>
                <c:pt idx="3">
                  <c:v>0.74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EF-40F8-85EA-9FEF30C8EF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[Book17]Sheet2!PivotTable6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baseline="0" dirty="0">
                <a:effectLst/>
              </a:rPr>
              <a:t>Was the Customer Service Representative friendly knowledgeable and professional?</a:t>
            </a:r>
            <a:endParaRPr lang="en-US" sz="1100" dirty="0"/>
          </a:p>
        </c:rich>
      </c:tx>
      <c:layout>
        <c:manualLayout>
          <c:xMode val="edge"/>
          <c:yMode val="edge"/>
          <c:x val="0.14566445234168737"/>
          <c:y val="1.59033078880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6216494785496946"/>
          <c:y val="0.25143129770992367"/>
          <c:w val="0.66083785295643349"/>
          <c:h val="0.5209393553859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Sheet2!$A$4:$A$8</c:f>
              <c:strCache>
                <c:ptCount val="4"/>
                <c:pt idx="0">
                  <c:v>1 - Strongly Agree</c:v>
                </c:pt>
                <c:pt idx="1">
                  <c:v>2 - Agree</c:v>
                </c:pt>
                <c:pt idx="2">
                  <c:v>3 - Disagree</c:v>
                </c:pt>
                <c:pt idx="3">
                  <c:v>4 - Strongly Disagree</c:v>
                </c:pt>
              </c:strCache>
            </c:strRef>
          </c:cat>
          <c:val>
            <c:numRef>
              <c:f>Sheet2!$B$4:$B$8</c:f>
              <c:numCache>
                <c:formatCode>General</c:formatCode>
                <c:ptCount val="4"/>
                <c:pt idx="0">
                  <c:v>261</c:v>
                </c:pt>
                <c:pt idx="1">
                  <c:v>13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7-479F-9FE7-B01B9C0BF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795776"/>
        <c:axId val="615795448"/>
      </c:barChart>
      <c:catAx>
        <c:axId val="6157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95448"/>
        <c:crosses val="autoZero"/>
        <c:auto val="1"/>
        <c:lblAlgn val="ctr"/>
        <c:lblOffset val="100"/>
        <c:noMultiLvlLbl val="0"/>
      </c:catAx>
      <c:valAx>
        <c:axId val="61579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95776"/>
        <c:crosses val="autoZero"/>
        <c:crossBetween val="between"/>
      </c:valAx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5000" cap="flat" cmpd="thickThin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[Book17]Sheet2!PivotTable7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baseline="0" dirty="0">
                <a:effectLst/>
              </a:rPr>
              <a:t>Were you satisfied with your overall experience with ATL311?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5547232889482879"/>
          <c:y val="0.23539553558107376"/>
          <c:w val="0.70110835282774542"/>
          <c:h val="0.53816868972196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Sheet2!$E$3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Sheet2!$D$4:$D$8</c:f>
              <c:strCache>
                <c:ptCount val="4"/>
                <c:pt idx="0">
                  <c:v>1 - Very Satisfied</c:v>
                </c:pt>
                <c:pt idx="1">
                  <c:v>2 - Satisfied</c:v>
                </c:pt>
                <c:pt idx="2">
                  <c:v>3 -  Dissatisfied</c:v>
                </c:pt>
                <c:pt idx="3">
                  <c:v>4 - Very Dissatisfied</c:v>
                </c:pt>
              </c:strCache>
            </c:strRef>
          </c:cat>
          <c:val>
            <c:numRef>
              <c:f>Sheet2!$E$4:$E$8</c:f>
              <c:numCache>
                <c:formatCode>General</c:formatCode>
                <c:ptCount val="4"/>
                <c:pt idx="0">
                  <c:v>221</c:v>
                </c:pt>
                <c:pt idx="1">
                  <c:v>29</c:v>
                </c:pt>
                <c:pt idx="2">
                  <c:v>11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2-4BE4-8B08-8AABD5658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468664"/>
        <c:axId val="768440456"/>
      </c:barChart>
      <c:catAx>
        <c:axId val="76846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440456"/>
        <c:crosses val="autoZero"/>
        <c:auto val="1"/>
        <c:lblAlgn val="ctr"/>
        <c:lblOffset val="100"/>
        <c:noMultiLvlLbl val="0"/>
      </c:catAx>
      <c:valAx>
        <c:axId val="768440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468664"/>
        <c:crosses val="autoZero"/>
        <c:crossBetween val="between"/>
      </c:valAx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6919362278868573"/>
          <c:y val="0.51883804416409041"/>
          <c:w val="0.12466551650440934"/>
          <c:h val="0.1042227025062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5000" cap="flat" cmpd="thickThin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[Book17]Sheet2!PivotTable8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baseline="0" dirty="0">
                <a:effectLst/>
              </a:rPr>
              <a:t>ATL311 made it easy to handle your issue or obtain information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4568356637942381"/>
          <c:y val="0.23798903715279865"/>
          <c:w val="0.71899098204538592"/>
          <c:h val="0.5714893343484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Sheet2!$G$4:$G$8</c:f>
              <c:strCache>
                <c:ptCount val="4"/>
                <c:pt idx="0">
                  <c:v>1 - Strongly Agree</c:v>
                </c:pt>
                <c:pt idx="1">
                  <c:v>2 - Agree</c:v>
                </c:pt>
                <c:pt idx="2">
                  <c:v>3 - Disagree</c:v>
                </c:pt>
                <c:pt idx="3">
                  <c:v>4 - Strongly Disagree</c:v>
                </c:pt>
              </c:strCache>
            </c:strRef>
          </c:cat>
          <c:val>
            <c:numRef>
              <c:f>Sheet2!$H$4:$H$8</c:f>
              <c:numCache>
                <c:formatCode>General</c:formatCode>
                <c:ptCount val="4"/>
                <c:pt idx="0">
                  <c:v>206</c:v>
                </c:pt>
                <c:pt idx="1">
                  <c:v>19</c:v>
                </c:pt>
                <c:pt idx="2">
                  <c:v>17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4-42C5-B46C-55D3A95BE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334032"/>
        <c:axId val="790328784"/>
      </c:barChart>
      <c:catAx>
        <c:axId val="7903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328784"/>
        <c:crosses val="autoZero"/>
        <c:auto val="1"/>
        <c:lblAlgn val="ctr"/>
        <c:lblOffset val="100"/>
        <c:noMultiLvlLbl val="0"/>
      </c:catAx>
      <c:valAx>
        <c:axId val="79032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334032"/>
        <c:crosses val="autoZero"/>
        <c:crossBetween val="between"/>
      </c:valAx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721670092676469"/>
          <c:y val="0.5498925587545832"/>
          <c:w val="0.12476022770383791"/>
          <c:h val="0.12559146948234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5000" cap="flat" cmpd="thickThin" algn="ctr">
      <a:noFill/>
      <a:prstDash val="solid"/>
    </a:ln>
    <a:effectLst/>
  </c:spPr>
  <c:txPr>
    <a:bodyPr/>
    <a:lstStyle/>
    <a:p>
      <a:pPr>
        <a:defRPr sz="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[Book17]Sheet2!PivotTable9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baseline="0" dirty="0">
                <a:effectLst/>
              </a:rPr>
              <a:t>How likely are you to recommend ATL311 to others?</a:t>
            </a:r>
            <a:endParaRPr lang="en-US" sz="1100" dirty="0"/>
          </a:p>
        </c:rich>
      </c:tx>
      <c:layout>
        <c:manualLayout>
          <c:xMode val="edge"/>
          <c:yMode val="edge"/>
          <c:x val="0.10975135298353193"/>
          <c:y val="2.6505513146734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221902848427131"/>
          <c:y val="0.23022688719253603"/>
          <c:w val="0.69463824627010118"/>
          <c:h val="0.54320398642917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Sheet2!$J$4:$J$8</c:f>
              <c:strCache>
                <c:ptCount val="4"/>
                <c:pt idx="0">
                  <c:v>1 - Very Likely</c:v>
                </c:pt>
                <c:pt idx="1">
                  <c:v>2 - Likely</c:v>
                </c:pt>
                <c:pt idx="2">
                  <c:v>3 - Unlikely</c:v>
                </c:pt>
                <c:pt idx="3">
                  <c:v>4 - Very Unlikely</c:v>
                </c:pt>
              </c:strCache>
            </c:strRef>
          </c:cat>
          <c:val>
            <c:numRef>
              <c:f>Sheet2!$K$4:$K$8</c:f>
              <c:numCache>
                <c:formatCode>General</c:formatCode>
                <c:ptCount val="4"/>
                <c:pt idx="0">
                  <c:v>220</c:v>
                </c:pt>
                <c:pt idx="1">
                  <c:v>27</c:v>
                </c:pt>
                <c:pt idx="2">
                  <c:v>19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F-47C2-A82B-02ED05B53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964256"/>
        <c:axId val="789966552"/>
      </c:barChart>
      <c:catAx>
        <c:axId val="789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66552"/>
        <c:crosses val="autoZero"/>
        <c:auto val="1"/>
        <c:lblAlgn val="ctr"/>
        <c:lblOffset val="100"/>
        <c:noMultiLvlLbl val="0"/>
      </c:catAx>
      <c:valAx>
        <c:axId val="789966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64256"/>
        <c:crosses val="autoZero"/>
        <c:crossBetween val="between"/>
      </c:valAx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4143937898249432"/>
          <c:y val="0.56049476401327691"/>
          <c:w val="0.12476022770383791"/>
          <c:h val="0.10438705896495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5000" cap="flat" cmpd="thickThin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4,732 Followers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64-4068-8832-DD9754231C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4-4068-8832-DD9754231C50}"/>
              </c:ext>
            </c:extLst>
          </c:dPt>
          <c:dPt>
            <c:idx val="2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4-4068-8832-DD9754231C50}"/>
              </c:ext>
            </c:extLst>
          </c:dPt>
          <c:cat>
            <c:strRef>
              <c:f>Charts!$D$93:$D$95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</c:strCache>
            </c:strRef>
          </c:cat>
          <c:val>
            <c:numRef>
              <c:f>Charts!$E$93:$E$95</c:f>
              <c:numCache>
                <c:formatCode>General</c:formatCode>
                <c:ptCount val="3"/>
                <c:pt idx="0">
                  <c:v>1212</c:v>
                </c:pt>
                <c:pt idx="1">
                  <c:v>2062</c:v>
                </c:pt>
                <c:pt idx="2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4-4068-8832-DD9754231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5752336"/>
        <c:axId val="425745448"/>
      </c:barChart>
      <c:catAx>
        <c:axId val="4257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745448"/>
        <c:crosses val="autoZero"/>
        <c:auto val="1"/>
        <c:lblAlgn val="ctr"/>
        <c:lblOffset val="100"/>
        <c:noMultiLvlLbl val="0"/>
      </c:catAx>
      <c:valAx>
        <c:axId val="42574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7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57053" cy="468156"/>
          </a:xfrm>
          <a:prstGeom prst="rect">
            <a:avLst/>
          </a:prstGeom>
        </p:spPr>
        <p:txBody>
          <a:bodyPr vert="horz" lIns="91973" tIns="45987" rIns="91973" bIns="459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7" y="1"/>
            <a:ext cx="3057053" cy="468156"/>
          </a:xfrm>
          <a:prstGeom prst="rect">
            <a:avLst/>
          </a:prstGeom>
        </p:spPr>
        <p:txBody>
          <a:bodyPr vert="horz" lIns="91973" tIns="45987" rIns="91973" bIns="45987" rtlCol="0"/>
          <a:lstStyle>
            <a:lvl1pPr algn="r">
              <a:defRPr sz="1200"/>
            </a:lvl1pPr>
          </a:lstStyle>
          <a:p>
            <a:fld id="{1584B703-7583-4157-9DC9-A6DA3D377F98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86972"/>
            <a:ext cx="3057053" cy="468156"/>
          </a:xfrm>
          <a:prstGeom prst="rect">
            <a:avLst/>
          </a:prstGeom>
        </p:spPr>
        <p:txBody>
          <a:bodyPr vert="horz" lIns="91973" tIns="45987" rIns="91973" bIns="459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7" y="8886972"/>
            <a:ext cx="3057053" cy="468156"/>
          </a:xfrm>
          <a:prstGeom prst="rect">
            <a:avLst/>
          </a:prstGeom>
        </p:spPr>
        <p:txBody>
          <a:bodyPr vert="horz" lIns="91973" tIns="45987" rIns="91973" bIns="45987" rtlCol="0" anchor="b"/>
          <a:lstStyle>
            <a:lvl1pPr algn="r">
              <a:defRPr sz="1200"/>
            </a:lvl1pPr>
          </a:lstStyle>
          <a:p>
            <a:fld id="{BD4870E9-F42A-4A71-B8AB-3562B322F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1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56414" cy="467836"/>
          </a:xfrm>
          <a:prstGeom prst="rect">
            <a:avLst/>
          </a:prstGeom>
        </p:spPr>
        <p:txBody>
          <a:bodyPr vert="horz" lIns="93721" tIns="46861" rIns="93721" bIns="468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21" y="3"/>
            <a:ext cx="3056414" cy="467836"/>
          </a:xfrm>
          <a:prstGeom prst="rect">
            <a:avLst/>
          </a:prstGeom>
        </p:spPr>
        <p:txBody>
          <a:bodyPr vert="horz" lIns="93721" tIns="46861" rIns="93721" bIns="46861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1675"/>
            <a:ext cx="6238875" cy="350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1" tIns="46861" rIns="93721" bIns="468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8"/>
            <a:ext cx="5642610" cy="4210526"/>
          </a:xfrm>
          <a:prstGeom prst="rect">
            <a:avLst/>
          </a:prstGeom>
        </p:spPr>
        <p:txBody>
          <a:bodyPr vert="horz" lIns="93721" tIns="46861" rIns="93721" bIns="468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87268"/>
            <a:ext cx="3056414" cy="467836"/>
          </a:xfrm>
          <a:prstGeom prst="rect">
            <a:avLst/>
          </a:prstGeom>
        </p:spPr>
        <p:txBody>
          <a:bodyPr vert="horz" lIns="93721" tIns="46861" rIns="93721" bIns="468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21" y="8887268"/>
            <a:ext cx="3056414" cy="467836"/>
          </a:xfrm>
          <a:prstGeom prst="rect">
            <a:avLst/>
          </a:prstGeom>
        </p:spPr>
        <p:txBody>
          <a:bodyPr vert="horz" lIns="93721" tIns="46861" rIns="93721" bIns="46861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238875" cy="3509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238875" cy="3509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238875" cy="3509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8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582807"/>
            <a:ext cx="103632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6"/>
          <p:cNvSpPr>
            <a:spLocks/>
          </p:cNvSpPr>
          <p:nvPr/>
        </p:nvSpPr>
        <p:spPr bwMode="auto">
          <a:xfrm>
            <a:off x="2250018" y="4953000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47258" y="5237744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/>
          </a:p>
        </p:txBody>
      </p:sp>
      <p:sp>
        <p:nvSpPr>
          <p:cNvPr id="11" name="Shape 10"/>
          <p:cNvSpPr>
            <a:spLocks/>
          </p:cNvSpPr>
          <p:nvPr/>
        </p:nvSpPr>
        <p:spPr bwMode="auto">
          <a:xfrm>
            <a:off x="0" y="5000978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5019" y="4997671"/>
            <a:ext cx="12197020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chemeClr val="accent1">
                    <a:tint val="20000"/>
                  </a:schemeClr>
                </a:solidFill>
              </a:rPr>
              <a:t>For CoA Internal Use Only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8160" y="6407945"/>
            <a:ext cx="3134241" cy="365125"/>
          </a:xfrm>
        </p:spPr>
        <p:txBody>
          <a:bodyPr/>
          <a:lstStyle>
            <a:lvl1pPr algn="r">
              <a:defRPr sz="900" i="1"/>
            </a:lvl1pPr>
            <a:extLst/>
          </a:lstStyle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753600" cy="1143000"/>
          </a:xfr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888512"/>
            <a:ext cx="6096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 dirty="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7243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7243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34000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371568"/>
            <a:ext cx="95504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7688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US" sz="1000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TL-311_logo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464800" y="228600"/>
            <a:ext cx="1422869" cy="10696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0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hyperlink" Target="https://connect.mailchimp.com/integrations/facebook-custom-audiences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6096000" y="1828800"/>
            <a:ext cx="5181600" cy="32004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l"/>
            <a:b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Finance/Executive Committee Update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June 2019</a:t>
            </a:r>
          </a:p>
          <a:p>
            <a:pPr algn="l"/>
            <a:endParaRPr lang="en-US" sz="4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Salethea Graham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Executive Director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Department of Customer Service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B7DDF-C858-4E8E-88B6-B6C51F1E5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7924" b="3"/>
          <a:stretch/>
        </p:blipFill>
        <p:spPr>
          <a:xfrm>
            <a:off x="152400" y="0"/>
            <a:ext cx="3276599" cy="3887605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597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3547-FFE4-4485-B0FE-5500BA1E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12"/>
            <a:ext cx="9753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ATL311 Social Media Award 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4821FDC-9A5A-412E-A4E8-AB9EE7B1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0120" y="6407945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FE4D074-F1E4-482B-B318-9959FFCD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272" y="6407945"/>
            <a:ext cx="36576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18486DF0-7BB9-41D4-944A-CF138E73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32" y="1594352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61F08-7EE0-4106-B1EB-7D4F951F8436}"/>
              </a:ext>
            </a:extLst>
          </p:cNvPr>
          <p:cNvSpPr txBox="1"/>
          <p:nvPr/>
        </p:nvSpPr>
        <p:spPr>
          <a:xfrm>
            <a:off x="5861448" y="4247986"/>
            <a:ext cx="4626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ATL311’s Social Media Specialist, Aubrianna, named 2018 Movers and Shakers Winner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Selected by demonstrating she is an industry thought leader in the use of social media</a:t>
            </a:r>
          </a:p>
        </p:txBody>
      </p:sp>
      <p:pic>
        <p:nvPicPr>
          <p:cNvPr id="2056" name="Picture 8" descr="Image">
            <a:extLst>
              <a:ext uri="{FF2B5EF4-FFF2-40B4-BE49-F238E27FC236}">
                <a16:creationId xmlns:a16="http://schemas.microsoft.com/office/drawing/2014/main" id="{97A2154B-BDA6-424D-B0EA-C36B8D17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5452"/>
            <a:ext cx="3993281" cy="31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C3E6D4-EA48-49D3-906D-4D86F36F1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594352"/>
            <a:ext cx="3269465" cy="1060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7D7A6-A0C8-4730-A692-07D17BC5B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5584" y="56553"/>
            <a:ext cx="1587816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7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343400" y="5791200"/>
            <a:ext cx="5867400" cy="762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Source for City Services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4953000" y="1600200"/>
            <a:ext cx="5181600" cy="17526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ctr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Questions?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0CD32-4BAE-479E-B69C-7E65B606E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7924" b="3"/>
          <a:stretch/>
        </p:blipFill>
        <p:spPr>
          <a:xfrm>
            <a:off x="1524002" y="-1"/>
            <a:ext cx="3733799" cy="4430062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864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677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FY19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900"/>
            <a:ext cx="5867400" cy="31242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Began handling calls for Municipal Court and Office of Film &amp; Entertainment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Launched the ATL311 Mobile App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Attended more than 90 community events across all council districts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Added survey options to increase customer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3F094-2B60-440D-A557-54686CC0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3967"/>
            <a:ext cx="14478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5A71D-F824-4C22-A857-130830727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60" y="1579611"/>
            <a:ext cx="3166636" cy="23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2E758-B788-4EEF-ABA0-5F0A5962B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98" y="4174801"/>
            <a:ext cx="316409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0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181CD-8852-4E49-BA04-64241866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1" y="6388895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FF6F-1102-4C8C-B613-9245E536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DE90E6-80F2-441E-BD07-6C846D55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9601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Municipal Court </a:t>
            </a:r>
            <a:br>
              <a:rPr lang="en-US" sz="3200" dirty="0"/>
            </a:br>
            <a:r>
              <a:rPr lang="en-US" sz="3200" dirty="0"/>
              <a:t>Abandon Rate/Avg Speed of Answer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F1D027E6-4574-49FE-BC3A-A3C495E71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080608"/>
              </p:ext>
            </p:extLst>
          </p:nvPr>
        </p:nvGraphicFramePr>
        <p:xfrm>
          <a:off x="1524000" y="1631980"/>
          <a:ext cx="9143999" cy="427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581996-8D4B-4368-845C-7D7545CD7D18}"/>
              </a:ext>
            </a:extLst>
          </p:cNvPr>
          <p:cNvSpPr txBox="1"/>
          <p:nvPr/>
        </p:nvSpPr>
        <p:spPr>
          <a:xfrm>
            <a:off x="2819400" y="575712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Dramatic service improvement for Municipal Courts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6E46E-2B7C-4AC6-84A6-C88DD7AC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63967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753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ATL311 Call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FD5F2F-3C12-445B-8A56-9CD60A110CDB}"/>
              </a:ext>
            </a:extLst>
          </p:cNvPr>
          <p:cNvSpPr/>
          <p:nvPr/>
        </p:nvSpPr>
        <p:spPr>
          <a:xfrm>
            <a:off x="3124200" y="4572000"/>
            <a:ext cx="7412832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24136B-AEE4-4B5C-9C99-277AC321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685358-24D5-4805-9F43-0D989458CF17}"/>
              </a:ext>
            </a:extLst>
          </p:cNvPr>
          <p:cNvSpPr txBox="1"/>
          <p:nvPr/>
        </p:nvSpPr>
        <p:spPr>
          <a:xfrm>
            <a:off x="2819400" y="5741526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Municipal Courts added ~12K calls per month starting in July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06D45E1-3EB6-463A-9386-079460BC169F}"/>
              </a:ext>
              <a:ext uri="{147F2762-F138-4A5C-976F-8EAC2B608ADB}">
                <a16:predDERef xmlns:a16="http://schemas.microsoft.com/office/drawing/2014/main" pred="{50E80631-DF36-4024-9F2F-F6DC8AB3B1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30678"/>
              </p:ext>
            </p:extLst>
          </p:nvPr>
        </p:nvGraphicFramePr>
        <p:xfrm>
          <a:off x="1496615" y="1560025"/>
          <a:ext cx="9198770" cy="406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A1E480-CBF2-4E81-B365-B6F80152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63967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813C0F-659C-4D35-828E-EB8215AE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027670-83D3-4D42-A7DA-EEBED112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446F84-CB12-4141-B552-E4F7C711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24873"/>
              </p:ext>
            </p:extLst>
          </p:nvPr>
        </p:nvGraphicFramePr>
        <p:xfrm>
          <a:off x="1905000" y="1905000"/>
          <a:ext cx="8534401" cy="34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359">
                  <a:extLst>
                    <a:ext uri="{9D8B030D-6E8A-4147-A177-3AD203B41FA5}">
                      <a16:colId xmlns:a16="http://schemas.microsoft.com/office/drawing/2014/main" val="2105870126"/>
                    </a:ext>
                  </a:extLst>
                </a:gridCol>
                <a:gridCol w="1327628">
                  <a:extLst>
                    <a:ext uri="{9D8B030D-6E8A-4147-A177-3AD203B41FA5}">
                      <a16:colId xmlns:a16="http://schemas.microsoft.com/office/drawing/2014/main" val="2903020233"/>
                    </a:ext>
                  </a:extLst>
                </a:gridCol>
                <a:gridCol w="3161414">
                  <a:extLst>
                    <a:ext uri="{9D8B030D-6E8A-4147-A177-3AD203B41FA5}">
                      <a16:colId xmlns:a16="http://schemas.microsoft.com/office/drawing/2014/main" val="2879593343"/>
                    </a:ext>
                  </a:extLst>
                </a:gridCol>
              </a:tblGrid>
              <a:tr h="5729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Request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608497"/>
                  </a:ext>
                </a:extLst>
              </a:tr>
              <a:tr h="618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Property Owner or Renter Request to Establish New Water and Sewer Bill Account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34,425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Department of Watershed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549558"/>
                  </a:ext>
                </a:extLst>
              </a:tr>
              <a:tr h="5104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Account Information for Active Water And Sewer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Department of Watershed Management 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877487"/>
                  </a:ext>
                </a:extLst>
              </a:tr>
              <a:tr h="5104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How much is my court fine and how do I pay?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30,592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Municipal Court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333"/>
                  </a:ext>
                </a:extLst>
              </a:tr>
              <a:tr h="5104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When is my court date and time?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21,040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Municipal Court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654825"/>
                  </a:ext>
                </a:extLst>
              </a:tr>
              <a:tr h="70639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Balance Information For Active Water And Sewer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17,961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Department of Watershed Management 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912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D60F060-0090-42C5-BEAF-0584077A0BB0}"/>
              </a:ext>
            </a:extLst>
          </p:cNvPr>
          <p:cNvSpPr txBox="1">
            <a:spLocks/>
          </p:cNvSpPr>
          <p:nvPr/>
        </p:nvSpPr>
        <p:spPr>
          <a:xfrm>
            <a:off x="76200" y="304800"/>
            <a:ext cx="9753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endParaRPr lang="en-US" sz="3200" dirty="0"/>
          </a:p>
          <a:p>
            <a:r>
              <a:rPr lang="en-US" sz="3200" dirty="0"/>
              <a:t>Top 5 Service Requests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7CE3D-3F88-4165-AAB7-C83AC6E1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3967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2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9EDF97-1A50-43CB-8E82-0BC18533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1" y="6369606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77B38-5E29-4B51-8FC0-2BCD324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3A5A144F-BFBC-472B-A163-38C8540F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753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Workload By Department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AF6911-D933-471C-800E-7C68BDEF6284}"/>
              </a:ext>
            </a:extLst>
          </p:cNvPr>
          <p:cNvSpPr txBox="1"/>
          <p:nvPr/>
        </p:nvSpPr>
        <p:spPr>
          <a:xfrm>
            <a:off x="2819400" y="5828837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Call volume + talk time percentage by department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E72480B-0BCB-4DEE-8060-419FC0296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464787"/>
              </p:ext>
            </p:extLst>
          </p:nvPr>
        </p:nvGraphicFramePr>
        <p:xfrm>
          <a:off x="1905655" y="1548904"/>
          <a:ext cx="8380690" cy="421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FF47964-E804-4B91-9C5F-ADDC35E78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63967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0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546F6-30A9-4381-845A-3F63FC56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71418-600E-44A6-B4AD-14220980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FA1134-F4DB-4B17-8E8D-F37FFD56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301"/>
            <a:ext cx="9753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Service Requests by Channel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321A51-E158-4626-A44A-2A0A19134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401760"/>
              </p:ext>
            </p:extLst>
          </p:nvPr>
        </p:nvGraphicFramePr>
        <p:xfrm>
          <a:off x="1790720" y="1678268"/>
          <a:ext cx="8610559" cy="407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A3986B-90F7-44D6-9713-81650C1F6A2D}"/>
              </a:ext>
            </a:extLst>
          </p:cNvPr>
          <p:cNvSpPr txBox="1"/>
          <p:nvPr/>
        </p:nvSpPr>
        <p:spPr>
          <a:xfrm>
            <a:off x="2819400" y="5763138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Goal is to diversify support channel mix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D8470F-4712-4399-9146-D750C782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067" y="75965"/>
            <a:ext cx="144487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9EDF97-1A50-43CB-8E82-0BC18533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1" y="6369606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77B38-5E29-4B51-8FC0-2BCD324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3A5A144F-BFBC-472B-A163-38C8540F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753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Post Call Survey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AF6911-D933-471C-800E-7C68BDEF6284}"/>
              </a:ext>
            </a:extLst>
          </p:cNvPr>
          <p:cNvSpPr txBox="1"/>
          <p:nvPr/>
        </p:nvSpPr>
        <p:spPr>
          <a:xfrm>
            <a:off x="2599482" y="6097297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Total May Surveys 297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6B1BDBE-DC01-41AA-A2C0-F9C49B20AC8B}"/>
              </a:ext>
            </a:extLst>
          </p:cNvPr>
          <p:cNvGraphicFramePr>
            <a:graphicFrameLocks/>
          </p:cNvGraphicFramePr>
          <p:nvPr/>
        </p:nvGraphicFramePr>
        <p:xfrm>
          <a:off x="1734312" y="1424277"/>
          <a:ext cx="4133088" cy="239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E4AFF1D-D506-4C63-8C8F-D352CBAD6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61358"/>
              </p:ext>
            </p:extLst>
          </p:nvPr>
        </p:nvGraphicFramePr>
        <p:xfrm>
          <a:off x="1704073" y="3725092"/>
          <a:ext cx="4136228" cy="23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344FBAD-FE09-480C-964B-CFD8A6B92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106714"/>
              </p:ext>
            </p:extLst>
          </p:nvPr>
        </p:nvGraphicFramePr>
        <p:xfrm>
          <a:off x="6177575" y="1436039"/>
          <a:ext cx="4133088" cy="239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2CDC550-133B-4CFA-8E87-0974360CA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84796"/>
              </p:ext>
            </p:extLst>
          </p:nvPr>
        </p:nvGraphicFramePr>
        <p:xfrm>
          <a:off x="6204674" y="3760254"/>
          <a:ext cx="4133088" cy="239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34DC6A-2913-479C-9261-2CE0ACAA5B5E}"/>
              </a:ext>
            </a:extLst>
          </p:cNvPr>
          <p:cNvCxnSpPr>
            <a:cxnSpLocks/>
          </p:cNvCxnSpPr>
          <p:nvPr/>
        </p:nvCxnSpPr>
        <p:spPr>
          <a:xfrm>
            <a:off x="6014426" y="1689984"/>
            <a:ext cx="5374" cy="4329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83C8EC-F84F-4898-8DA7-83C29007C0F8}"/>
              </a:ext>
            </a:extLst>
          </p:cNvPr>
          <p:cNvCxnSpPr>
            <a:cxnSpLocks/>
          </p:cNvCxnSpPr>
          <p:nvPr/>
        </p:nvCxnSpPr>
        <p:spPr>
          <a:xfrm>
            <a:off x="2023836" y="3760254"/>
            <a:ext cx="7923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762A862-6C93-40AB-985A-D3A1EF9B6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7688" y="84930"/>
            <a:ext cx="144487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89A3AA6-B948-4E4F-AE16-B215B439E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798349"/>
              </p:ext>
            </p:extLst>
          </p:nvPr>
        </p:nvGraphicFramePr>
        <p:xfrm>
          <a:off x="1591135" y="2902681"/>
          <a:ext cx="4572000" cy="298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06A71DF-4AF1-430F-BC19-4226AE6F7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333602"/>
              </p:ext>
            </p:extLst>
          </p:nvPr>
        </p:nvGraphicFramePr>
        <p:xfrm>
          <a:off x="5549169" y="1063567"/>
          <a:ext cx="5712876" cy="396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EB3547-FFE4-4485-B0FE-5500BA1E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753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ATL311 Social Media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127F9C-2824-434E-9471-9C4F4F4AE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36" y="1629712"/>
            <a:ext cx="3269465" cy="1060897"/>
          </a:xfrm>
          <a:prstGeom prst="rect">
            <a:avLst/>
          </a:prstGeom>
        </p:spPr>
      </p:pic>
      <p:pic>
        <p:nvPicPr>
          <p:cNvPr id="16" name="Picture 2" descr="Related image">
            <a:hlinkClick r:id="rId5"/>
            <a:extLst>
              <a:ext uri="{FF2B5EF4-FFF2-40B4-BE49-F238E27FC236}">
                <a16:creationId xmlns:a16="http://schemas.microsoft.com/office/drawing/2014/main" id="{E156221B-CE9B-463B-B87A-CFA9CAF1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23" y="2505286"/>
            <a:ext cx="390315" cy="3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0D98B16-4F59-435A-82A0-637F5A3511EE}"/>
              </a:ext>
            </a:extLst>
          </p:cNvPr>
          <p:cNvSpPr txBox="1">
            <a:spLocks/>
          </p:cNvSpPr>
          <p:nvPr/>
        </p:nvSpPr>
        <p:spPr>
          <a:xfrm>
            <a:off x="6175621" y="4816605"/>
            <a:ext cx="4143731" cy="1301840"/>
          </a:xfrm>
          <a:prstGeom prst="rect">
            <a:avLst/>
          </a:prstGeom>
        </p:spPr>
        <p:txBody>
          <a:bodyPr vert="horz" lIns="68580" tIns="68580" rIns="68580" bIns="6858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Follow @ATL311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B9896-DA3A-41A4-BB16-33D8FFA77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450" y="4895086"/>
            <a:ext cx="677040" cy="677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84CB1-9F2E-46E6-8507-933950F65D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6463" y="4895667"/>
            <a:ext cx="702377" cy="677039"/>
          </a:xfrm>
          <a:prstGeom prst="rect">
            <a:avLst/>
          </a:prstGeom>
        </p:spPr>
      </p:pic>
      <p:pic>
        <p:nvPicPr>
          <p:cNvPr id="14" name="Picture 13" descr="A close up of a screen&#10;&#10;Description generated with high confidence">
            <a:extLst>
              <a:ext uri="{FF2B5EF4-FFF2-40B4-BE49-F238E27FC236}">
                <a16:creationId xmlns:a16="http://schemas.microsoft.com/office/drawing/2014/main" id="{D66B09A6-746B-401B-BD5F-0B66270F7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811" y="4920089"/>
            <a:ext cx="677040" cy="6526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2CA6E-D3F5-4D51-8C26-34A71FA4B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474" y="3255829"/>
            <a:ext cx="661681" cy="6616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5D2535-5D32-42CF-9887-71F4EAD6D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0148" y="2368408"/>
            <a:ext cx="330775" cy="330775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B346C2B1-44D1-4D9D-BFE0-5C7A1929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272" y="6407945"/>
            <a:ext cx="36576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296B6F42-97C5-46B3-8262-60286021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0120" y="6407945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B3CA04BB-9319-4A19-92DC-71C28C1DDF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5788" y="2895601"/>
            <a:ext cx="524800" cy="493291"/>
          </a:xfrm>
          <a:prstGeom prst="rect">
            <a:avLst/>
          </a:prstGeom>
        </p:spPr>
      </p:pic>
      <p:pic>
        <p:nvPicPr>
          <p:cNvPr id="29" name="Picture 2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847C7F2-3FD1-4895-A035-89D7695256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9598" y="3830609"/>
            <a:ext cx="1055860" cy="396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7820A-532C-4CA9-AFDA-F78FB2C5E280}"/>
              </a:ext>
            </a:extLst>
          </p:cNvPr>
          <p:cNvSpPr txBox="1"/>
          <p:nvPr/>
        </p:nvSpPr>
        <p:spPr>
          <a:xfrm>
            <a:off x="9000021" y="4441024"/>
            <a:ext cx="1600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777777"/>
                </a:solidFill>
              </a:rPr>
              <a:t>*May 2018-May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8F2DAF-B875-43C6-B5FC-7096DD8357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400" y="63967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6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0D51FC2E9724D832FE7A3D5ED7A1A" ma:contentTypeVersion="4" ma:contentTypeDescription="Create a new document." ma:contentTypeScope="" ma:versionID="889684bd85fcd8a0d78a03f8e67e006e">
  <xsd:schema xmlns:xsd="http://www.w3.org/2001/XMLSchema" xmlns:xs="http://www.w3.org/2001/XMLSchema" xmlns:p="http://schemas.microsoft.com/office/2006/metadata/properties" xmlns:ns2="9425043e-9e43-4b52-bdda-623b7bbcd2f4" xmlns:ns3="19d52010-7c8f-4ada-94af-0d27f9dd49db" targetNamespace="http://schemas.microsoft.com/office/2006/metadata/properties" ma:root="true" ma:fieldsID="8f668f5c26b10845c0015136e002239e" ns2:_="" ns3:_="">
    <xsd:import namespace="9425043e-9e43-4b52-bdda-623b7bbcd2f4"/>
    <xsd:import namespace="19d52010-7c8f-4ada-94af-0d27f9dd4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5043e-9e43-4b52-bdda-623b7bbcd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52010-7c8f-4ada-94af-0d27f9dd4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FAED6A-D7E5-41C7-9BB0-A07D194DA9F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425043e-9e43-4b52-bdda-623b7bbcd2f4"/>
    <ds:schemaRef ds:uri="19d52010-7c8f-4ada-94af-0d27f9dd49db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1AB5B2-1DBF-4621-987D-6A81B5FD7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25043e-9e43-4b52-bdda-623b7bbcd2f4"/>
    <ds:schemaRef ds:uri="19d52010-7c8f-4ada-94af-0d27f9dd4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627CD-80A7-4F76-9925-D8D385D3D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Widescreen</PresentationFormat>
  <Paragraphs>91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BrainstrmSess</vt:lpstr>
      <vt:lpstr>PowerPoint Presentation</vt:lpstr>
      <vt:lpstr>FY19 Highlights</vt:lpstr>
      <vt:lpstr>Municipal Court  Abandon Rate/Avg Speed of Answer</vt:lpstr>
      <vt:lpstr>ATL311 Call Volume</vt:lpstr>
      <vt:lpstr>PowerPoint Presentation</vt:lpstr>
      <vt:lpstr>Workload By Department</vt:lpstr>
      <vt:lpstr>Service Requests by Channel</vt:lpstr>
      <vt:lpstr>Post Call Survey</vt:lpstr>
      <vt:lpstr>ATL311 Social Media </vt:lpstr>
      <vt:lpstr>ATL311 Social Media Award </vt:lpstr>
      <vt:lpstr> One Source for City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2012-07-17T15:38:36Z</dcterms:created>
  <dcterms:modified xsi:type="dcterms:W3CDTF">2019-06-26T13:49:53Z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  <property fmtid="{D5CDD505-2E9C-101B-9397-08002B2CF9AE}" pid="3" name="ContentTypeId">
    <vt:lpwstr>0x010100CE40D51FC2E9724D832FE7A3D5ED7A1A</vt:lpwstr>
  </property>
  <property fmtid="{D5CDD505-2E9C-101B-9397-08002B2CF9AE}" pid="4" name="_dlc_DocIdItemGuid">
    <vt:lpwstr>5e54419f-51d5-4e11-b1f3-e1d3151cc034</vt:lpwstr>
  </property>
</Properties>
</file>