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9">
  <p:sldMasterIdLst>
    <p:sldMasterId id="2147483864" r:id="rId1"/>
  </p:sldMasterIdLst>
  <p:notesMasterIdLst>
    <p:notesMasterId r:id="rId14"/>
  </p:notesMasterIdLst>
  <p:handoutMasterIdLst>
    <p:handoutMasterId r:id="rId15"/>
  </p:handoutMasterIdLst>
  <p:sldIdLst>
    <p:sldId id="256" r:id="rId2"/>
    <p:sldId id="273" r:id="rId3"/>
    <p:sldId id="302" r:id="rId4"/>
    <p:sldId id="295" r:id="rId5"/>
    <p:sldId id="291" r:id="rId6"/>
    <p:sldId id="292" r:id="rId7"/>
    <p:sldId id="301" r:id="rId8"/>
    <p:sldId id="305" r:id="rId9"/>
    <p:sldId id="303" r:id="rId10"/>
    <p:sldId id="306" r:id="rId11"/>
    <p:sldId id="307" r:id="rId12"/>
    <p:sldId id="264" r:id="rId13"/>
  </p:sldIdLst>
  <p:sldSz cx="9144000" cy="6858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3152"/>
    <a:srgbClr val="500050"/>
    <a:srgbClr val="000000"/>
    <a:srgbClr val="660066"/>
    <a:srgbClr val="CCCCFF"/>
    <a:srgbClr val="66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55" autoAdjust="0"/>
    <p:restoredTop sz="72296" autoAdjust="0"/>
  </p:normalViewPr>
  <p:slideViewPr>
    <p:cSldViewPr>
      <p:cViewPr varScale="1">
        <p:scale>
          <a:sx n="79" d="100"/>
          <a:sy n="79" d="100"/>
        </p:scale>
        <p:origin x="1974" y="96"/>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299" tIns="46149" rIns="92299" bIns="46149" rtlCol="0"/>
          <a:lstStyle>
            <a:lvl1pPr algn="l">
              <a:defRPr sz="1200"/>
            </a:lvl1pPr>
          </a:lstStyle>
          <a:p>
            <a:endParaRPr lang="en-US" dirty="0"/>
          </a:p>
        </p:txBody>
      </p:sp>
      <p:sp>
        <p:nvSpPr>
          <p:cNvPr id="3" name="Date Placeholder 2"/>
          <p:cNvSpPr>
            <a:spLocks noGrp="1"/>
          </p:cNvSpPr>
          <p:nvPr>
            <p:ph type="dt" sz="quarter" idx="1"/>
          </p:nvPr>
        </p:nvSpPr>
        <p:spPr>
          <a:xfrm>
            <a:off x="3927776" y="0"/>
            <a:ext cx="3004820" cy="461010"/>
          </a:xfrm>
          <a:prstGeom prst="rect">
            <a:avLst/>
          </a:prstGeom>
        </p:spPr>
        <p:txBody>
          <a:bodyPr vert="horz" lIns="92299" tIns="46149" rIns="92299" bIns="46149" rtlCol="0"/>
          <a:lstStyle>
            <a:lvl1pPr algn="r">
              <a:defRPr sz="1200"/>
            </a:lvl1pPr>
          </a:lstStyle>
          <a:p>
            <a:fld id="{F7CCA336-F38F-48AF-B7F9-B9E4E1B6716F}" type="datetimeFigureOut">
              <a:rPr lang="en-US" smtClean="0"/>
              <a:t>4/23/2019</a:t>
            </a:fld>
            <a:endParaRPr lang="en-US" dirty="0"/>
          </a:p>
        </p:txBody>
      </p:sp>
      <p:sp>
        <p:nvSpPr>
          <p:cNvPr id="4" name="Footer Placeholder 3"/>
          <p:cNvSpPr>
            <a:spLocks noGrp="1"/>
          </p:cNvSpPr>
          <p:nvPr>
            <p:ph type="ftr" sz="quarter" idx="2"/>
          </p:nvPr>
        </p:nvSpPr>
        <p:spPr>
          <a:xfrm>
            <a:off x="0" y="8757590"/>
            <a:ext cx="3004820" cy="461010"/>
          </a:xfrm>
          <a:prstGeom prst="rect">
            <a:avLst/>
          </a:prstGeom>
        </p:spPr>
        <p:txBody>
          <a:bodyPr vert="horz" lIns="92299" tIns="46149" rIns="92299" bIns="4614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776" y="8757590"/>
            <a:ext cx="3004820" cy="461010"/>
          </a:xfrm>
          <a:prstGeom prst="rect">
            <a:avLst/>
          </a:prstGeom>
        </p:spPr>
        <p:txBody>
          <a:bodyPr vert="horz" lIns="92299" tIns="46149" rIns="92299" bIns="46149" rtlCol="0" anchor="b"/>
          <a:lstStyle>
            <a:lvl1pPr algn="r">
              <a:defRPr sz="1200"/>
            </a:lvl1pPr>
          </a:lstStyle>
          <a:p>
            <a:fld id="{ECD3C73A-29C0-45F4-BB5C-187D0C3506F0}" type="slidenum">
              <a:rPr lang="en-US" smtClean="0"/>
              <a:t>‹#›</a:t>
            </a:fld>
            <a:endParaRPr lang="en-US" dirty="0"/>
          </a:p>
        </p:txBody>
      </p:sp>
    </p:spTree>
    <p:extLst>
      <p:ext uri="{BB962C8B-B14F-4D97-AF65-F5344CB8AC3E}">
        <p14:creationId xmlns:p14="http://schemas.microsoft.com/office/powerpoint/2010/main" val="3691959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299" tIns="46149" rIns="92299" bIns="46149" rtlCol="0"/>
          <a:lstStyle>
            <a:lvl1pPr algn="l">
              <a:defRPr sz="1200"/>
            </a:lvl1pPr>
          </a:lstStyle>
          <a:p>
            <a:endParaRPr lang="en-US" dirty="0"/>
          </a:p>
        </p:txBody>
      </p:sp>
      <p:sp>
        <p:nvSpPr>
          <p:cNvPr id="3" name="Date Placeholder 2"/>
          <p:cNvSpPr>
            <a:spLocks noGrp="1"/>
          </p:cNvSpPr>
          <p:nvPr>
            <p:ph type="dt" idx="1"/>
          </p:nvPr>
        </p:nvSpPr>
        <p:spPr>
          <a:xfrm>
            <a:off x="3927776" y="0"/>
            <a:ext cx="3004820" cy="461010"/>
          </a:xfrm>
          <a:prstGeom prst="rect">
            <a:avLst/>
          </a:prstGeom>
        </p:spPr>
        <p:txBody>
          <a:bodyPr vert="horz" lIns="92299" tIns="46149" rIns="92299" bIns="46149" rtlCol="0"/>
          <a:lstStyle>
            <a:lvl1pPr algn="r">
              <a:defRPr sz="1200"/>
            </a:lvl1pPr>
          </a:lstStyle>
          <a:p>
            <a:fld id="{4E3F1D8E-6436-45A5-8040-394B62323B81}" type="datetimeFigureOut">
              <a:rPr lang="en-US" smtClean="0"/>
              <a:t>4/23/2019</a:t>
            </a:fld>
            <a:endParaRPr lang="en-US" dirty="0"/>
          </a:p>
        </p:txBody>
      </p:sp>
      <p:sp>
        <p:nvSpPr>
          <p:cNvPr id="4" name="Slide Image Placeholder 3"/>
          <p:cNvSpPr>
            <a:spLocks noGrp="1" noRot="1" noChangeAspect="1"/>
          </p:cNvSpPr>
          <p:nvPr>
            <p:ph type="sldImg" idx="2"/>
          </p:nvPr>
        </p:nvSpPr>
        <p:spPr>
          <a:xfrm>
            <a:off x="1162050" y="692150"/>
            <a:ext cx="4610100" cy="3457575"/>
          </a:xfrm>
          <a:prstGeom prst="rect">
            <a:avLst/>
          </a:prstGeom>
          <a:noFill/>
          <a:ln w="12700">
            <a:solidFill>
              <a:prstClr val="black"/>
            </a:solidFill>
          </a:ln>
        </p:spPr>
        <p:txBody>
          <a:bodyPr vert="horz" lIns="92299" tIns="46149" rIns="92299" bIns="46149" rtlCol="0" anchor="ctr"/>
          <a:lstStyle/>
          <a:p>
            <a:endParaRPr lang="en-US" dirty="0"/>
          </a:p>
        </p:txBody>
      </p:sp>
      <p:sp>
        <p:nvSpPr>
          <p:cNvPr id="5" name="Notes Placeholder 4"/>
          <p:cNvSpPr>
            <a:spLocks noGrp="1"/>
          </p:cNvSpPr>
          <p:nvPr>
            <p:ph type="body" sz="quarter" idx="3"/>
          </p:nvPr>
        </p:nvSpPr>
        <p:spPr>
          <a:xfrm>
            <a:off x="693420" y="4379596"/>
            <a:ext cx="5547360" cy="4149090"/>
          </a:xfrm>
          <a:prstGeom prst="rect">
            <a:avLst/>
          </a:prstGeom>
        </p:spPr>
        <p:txBody>
          <a:bodyPr vert="horz" lIns="92299" tIns="46149" rIns="92299" bIns="4614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57590"/>
            <a:ext cx="3004820" cy="461010"/>
          </a:xfrm>
          <a:prstGeom prst="rect">
            <a:avLst/>
          </a:prstGeom>
        </p:spPr>
        <p:txBody>
          <a:bodyPr vert="horz" lIns="92299" tIns="46149" rIns="92299" bIns="4614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27776" y="8757590"/>
            <a:ext cx="3004820" cy="461010"/>
          </a:xfrm>
          <a:prstGeom prst="rect">
            <a:avLst/>
          </a:prstGeom>
        </p:spPr>
        <p:txBody>
          <a:bodyPr vert="horz" lIns="92299" tIns="46149" rIns="92299" bIns="46149" rtlCol="0" anchor="b"/>
          <a:lstStyle>
            <a:lvl1pPr algn="r">
              <a:defRPr sz="1200"/>
            </a:lvl1pPr>
          </a:lstStyle>
          <a:p>
            <a:fld id="{74C00671-62EC-409E-8BF3-4318651B76FA}" type="slidenum">
              <a:rPr lang="en-US" smtClean="0"/>
              <a:t>‹#›</a:t>
            </a:fld>
            <a:endParaRPr lang="en-US" dirty="0"/>
          </a:p>
        </p:txBody>
      </p:sp>
    </p:spTree>
    <p:extLst>
      <p:ext uri="{BB962C8B-B14F-4D97-AF65-F5344CB8AC3E}">
        <p14:creationId xmlns:p14="http://schemas.microsoft.com/office/powerpoint/2010/main" val="1855609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C00671-62EC-409E-8BF3-4318651B76FA}" type="slidenum">
              <a:rPr lang="en-US" smtClean="0"/>
              <a:t>1</a:t>
            </a:fld>
            <a:endParaRPr lang="en-US" dirty="0"/>
          </a:p>
        </p:txBody>
      </p:sp>
    </p:spTree>
    <p:extLst>
      <p:ext uri="{BB962C8B-B14F-4D97-AF65-F5344CB8AC3E}">
        <p14:creationId xmlns:p14="http://schemas.microsoft.com/office/powerpoint/2010/main" val="35747329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C00671-62EC-409E-8BF3-4318651B76FA}" type="slidenum">
              <a:rPr lang="en-US" smtClean="0"/>
              <a:t>10</a:t>
            </a:fld>
            <a:endParaRPr lang="en-US" dirty="0"/>
          </a:p>
        </p:txBody>
      </p:sp>
    </p:spTree>
    <p:extLst>
      <p:ext uri="{BB962C8B-B14F-4D97-AF65-F5344CB8AC3E}">
        <p14:creationId xmlns:p14="http://schemas.microsoft.com/office/powerpoint/2010/main" val="14706466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C00671-62EC-409E-8BF3-4318651B76FA}" type="slidenum">
              <a:rPr lang="en-US" smtClean="0"/>
              <a:t>11</a:t>
            </a:fld>
            <a:endParaRPr lang="en-US" dirty="0"/>
          </a:p>
        </p:txBody>
      </p:sp>
    </p:spTree>
    <p:extLst>
      <p:ext uri="{BB962C8B-B14F-4D97-AF65-F5344CB8AC3E}">
        <p14:creationId xmlns:p14="http://schemas.microsoft.com/office/powerpoint/2010/main" val="37615128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C00671-62EC-409E-8BF3-4318651B76FA}" type="slidenum">
              <a:rPr lang="en-US" smtClean="0"/>
              <a:t>12</a:t>
            </a:fld>
            <a:endParaRPr lang="en-US" dirty="0"/>
          </a:p>
        </p:txBody>
      </p:sp>
    </p:spTree>
    <p:extLst>
      <p:ext uri="{BB962C8B-B14F-4D97-AF65-F5344CB8AC3E}">
        <p14:creationId xmlns:p14="http://schemas.microsoft.com/office/powerpoint/2010/main" val="23909312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fld id="{74C00671-62EC-409E-8BF3-4318651B76FA}" type="slidenum">
              <a:rPr lang="en-US" smtClean="0"/>
              <a:t>2</a:t>
            </a:fld>
            <a:endParaRPr lang="en-US" dirty="0"/>
          </a:p>
        </p:txBody>
      </p:sp>
    </p:spTree>
    <p:extLst>
      <p:ext uri="{BB962C8B-B14F-4D97-AF65-F5344CB8AC3E}">
        <p14:creationId xmlns:p14="http://schemas.microsoft.com/office/powerpoint/2010/main" val="5155582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fld id="{74C00671-62EC-409E-8BF3-4318651B76FA}" type="slidenum">
              <a:rPr lang="en-US" smtClean="0"/>
              <a:t>3</a:t>
            </a:fld>
            <a:endParaRPr lang="en-US" dirty="0"/>
          </a:p>
        </p:txBody>
      </p:sp>
    </p:spTree>
    <p:extLst>
      <p:ext uri="{BB962C8B-B14F-4D97-AF65-F5344CB8AC3E}">
        <p14:creationId xmlns:p14="http://schemas.microsoft.com/office/powerpoint/2010/main" val="16984919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C00671-62EC-409E-8BF3-4318651B76FA}" type="slidenum">
              <a:rPr lang="en-US" smtClean="0"/>
              <a:t>4</a:t>
            </a:fld>
            <a:endParaRPr lang="en-US" dirty="0"/>
          </a:p>
        </p:txBody>
      </p:sp>
    </p:spTree>
    <p:extLst>
      <p:ext uri="{BB962C8B-B14F-4D97-AF65-F5344CB8AC3E}">
        <p14:creationId xmlns:p14="http://schemas.microsoft.com/office/powerpoint/2010/main" val="2987235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C00671-62EC-409E-8BF3-4318651B76FA}" type="slidenum">
              <a:rPr lang="en-US" smtClean="0"/>
              <a:t>5</a:t>
            </a:fld>
            <a:endParaRPr lang="en-US" dirty="0"/>
          </a:p>
        </p:txBody>
      </p:sp>
    </p:spTree>
    <p:extLst>
      <p:ext uri="{BB962C8B-B14F-4D97-AF65-F5344CB8AC3E}">
        <p14:creationId xmlns:p14="http://schemas.microsoft.com/office/powerpoint/2010/main" val="1996568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C00671-62EC-409E-8BF3-4318651B76FA}" type="slidenum">
              <a:rPr lang="en-US" smtClean="0"/>
              <a:t>6</a:t>
            </a:fld>
            <a:endParaRPr lang="en-US" dirty="0"/>
          </a:p>
        </p:txBody>
      </p:sp>
    </p:spTree>
    <p:extLst>
      <p:ext uri="{BB962C8B-B14F-4D97-AF65-F5344CB8AC3E}">
        <p14:creationId xmlns:p14="http://schemas.microsoft.com/office/powerpoint/2010/main" val="19505578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C00671-62EC-409E-8BF3-4318651B76FA}" type="slidenum">
              <a:rPr lang="en-US" smtClean="0"/>
              <a:t>7</a:t>
            </a:fld>
            <a:endParaRPr lang="en-US" dirty="0"/>
          </a:p>
        </p:txBody>
      </p:sp>
    </p:spTree>
    <p:extLst>
      <p:ext uri="{BB962C8B-B14F-4D97-AF65-F5344CB8AC3E}">
        <p14:creationId xmlns:p14="http://schemas.microsoft.com/office/powerpoint/2010/main" val="3213068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C00671-62EC-409E-8BF3-4318651B76FA}" type="slidenum">
              <a:rPr lang="en-US" smtClean="0"/>
              <a:t>8</a:t>
            </a:fld>
            <a:endParaRPr lang="en-US" dirty="0"/>
          </a:p>
        </p:txBody>
      </p:sp>
    </p:spTree>
    <p:extLst>
      <p:ext uri="{BB962C8B-B14F-4D97-AF65-F5344CB8AC3E}">
        <p14:creationId xmlns:p14="http://schemas.microsoft.com/office/powerpoint/2010/main" val="28647294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C00671-62EC-409E-8BF3-4318651B76FA}" type="slidenum">
              <a:rPr lang="en-US" smtClean="0"/>
              <a:t>9</a:t>
            </a:fld>
            <a:endParaRPr lang="en-US" dirty="0"/>
          </a:p>
        </p:txBody>
      </p:sp>
    </p:spTree>
    <p:extLst>
      <p:ext uri="{BB962C8B-B14F-4D97-AF65-F5344CB8AC3E}">
        <p14:creationId xmlns:p14="http://schemas.microsoft.com/office/powerpoint/2010/main" val="1751732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A987F4B9-072B-4C97-8F77-67621F56A04E}" type="datetimeFigureOut">
              <a:rPr lang="en-US" smtClean="0"/>
              <a:t>4/23/2019</a:t>
            </a:fld>
            <a:endParaRPr lang="en-US" dirty="0"/>
          </a:p>
        </p:txBody>
      </p:sp>
      <p:sp>
        <p:nvSpPr>
          <p:cNvPr id="8" name="Slide Number Placeholder 7"/>
          <p:cNvSpPr>
            <a:spLocks noGrp="1"/>
          </p:cNvSpPr>
          <p:nvPr>
            <p:ph type="sldNum" sz="quarter" idx="11"/>
          </p:nvPr>
        </p:nvSpPr>
        <p:spPr/>
        <p:txBody>
          <a:bodyPr/>
          <a:lstStyle>
            <a:lvl1pPr>
              <a:defRPr/>
            </a:lvl1pPr>
          </a:lstStyle>
          <a:p>
            <a:fld id="{950B8DA1-CCC7-4673-86B2-00DEA040D3C7}" type="slidenum">
              <a:rPr lang="en-US" smtClean="0"/>
              <a:pPr/>
              <a:t>‹#›</a:t>
            </a:fld>
            <a:endParaRPr lang="en-US" dirty="0"/>
          </a:p>
        </p:txBody>
      </p:sp>
      <p:sp>
        <p:nvSpPr>
          <p:cNvPr id="9" name="Footer Placeholder 8"/>
          <p:cNvSpPr>
            <a:spLocks noGrp="1"/>
          </p:cNvSpPr>
          <p:nvPr>
            <p:ph type="ftr" sz="quarter" idx="12"/>
          </p:nvPr>
        </p:nvSpPr>
        <p:spPr>
          <a:xfrm>
            <a:off x="704742" y="6356350"/>
            <a:ext cx="2847975" cy="365125"/>
          </a:xfrm>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87F4B9-072B-4C97-8F77-67621F56A04E}" type="datetimeFigureOut">
              <a:rPr lang="en-US" smtClean="0"/>
              <a:t>4/23/2019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F4AF30-94D3-4CA0-BBB0-AD4A5FDE4FD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87F4B9-072B-4C97-8F77-67621F56A04E}" type="datetimeFigureOut">
              <a:rPr lang="en-US" smtClean="0"/>
              <a:t>4/23/2019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F4AF30-94D3-4CA0-BBB0-AD4A5FDE4FD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87F4B9-072B-4C97-8F77-67621F56A04E}" type="datetimeFigureOut">
              <a:rPr lang="en-US" smtClean="0"/>
              <a:t>4/23/2019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lvl1pPr>
          </a:lstStyle>
          <a:p>
            <a:fld id="{DE9F5BB5-242C-488C-ACC0-5E807DDA99C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87F4B9-072B-4C97-8F77-67621F56A04E}" type="datetimeFigureOut">
              <a:rPr lang="en-US" smtClean="0"/>
              <a:t>4/23/2019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F4AF30-94D3-4CA0-BBB0-AD4A5FDE4FD6}" type="slidenum">
              <a:rPr lang="en-US" smtClean="0"/>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987F4B9-072B-4C97-8F77-67621F56A04E}" type="datetimeFigureOut">
              <a:rPr lang="en-US" smtClean="0"/>
              <a:t>4/23/2019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F4AF30-94D3-4CA0-BBB0-AD4A5FDE4FD6}" type="slidenum">
              <a:rPr lang="en-US" smtClean="0"/>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A987F4B9-072B-4C97-8F77-67621F56A04E}" type="datetimeFigureOut">
              <a:rPr lang="en-US" smtClean="0"/>
              <a:t>4/23/2019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0F4AF30-94D3-4CA0-BBB0-AD4A5FDE4FD6}" type="slidenum">
              <a:rPr lang="en-US" smtClean="0"/>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987F4B9-072B-4C97-8F77-67621F56A04E}" type="datetimeFigureOut">
              <a:rPr lang="en-US" smtClean="0"/>
              <a:t>4/23/2019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0F4AF30-94D3-4CA0-BBB0-AD4A5FDE4FD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87F4B9-072B-4C97-8F77-67621F56A04E}" type="datetimeFigureOut">
              <a:rPr lang="en-US" smtClean="0"/>
              <a:t>4/23/2019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0F4AF30-94D3-4CA0-BBB0-AD4A5FDE4FD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87F4B9-072B-4C97-8F77-67621F56A04E}" type="datetimeFigureOut">
              <a:rPr lang="en-US" smtClean="0"/>
              <a:t>4/23/2019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F4AF30-94D3-4CA0-BBB0-AD4A5FDE4FD6}"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87F4B9-072B-4C97-8F77-67621F56A04E}" type="datetimeFigureOut">
              <a:rPr lang="en-US" smtClean="0"/>
              <a:t>4/23/2019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F4AF30-94D3-4CA0-BBB0-AD4A5FDE4FD6}"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A987F4B9-072B-4C97-8F77-67621F56A04E}" type="datetimeFigureOut">
              <a:rPr lang="en-US" smtClean="0"/>
              <a:t>4/23/2019</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30F4AF30-94D3-4CA0-BBB0-AD4A5FDE4FD6}"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46204"/>
            <a:ext cx="7772400" cy="1219200"/>
          </a:xfrm>
        </p:spPr>
        <p:txBody>
          <a:bodyPr/>
          <a:lstStyle/>
          <a:p>
            <a:r>
              <a:rPr lang="en-US" sz="4000" dirty="0">
                <a:solidFill>
                  <a:srgbClr val="500050"/>
                </a:solidFill>
                <a:latin typeface="Arial" panose="020B0604020202020204" pitchFamily="34" charset="0"/>
                <a:cs typeface="Arial" panose="020B0604020202020204" pitchFamily="34" charset="0"/>
              </a:rPr>
              <a:t>Expired Contracts and Cooperative Agreements</a:t>
            </a:r>
          </a:p>
        </p:txBody>
      </p:sp>
      <p:sp>
        <p:nvSpPr>
          <p:cNvPr id="3" name="Subtitle 2"/>
          <p:cNvSpPr>
            <a:spLocks noGrp="1"/>
          </p:cNvSpPr>
          <p:nvPr>
            <p:ph type="subTitle" idx="1"/>
          </p:nvPr>
        </p:nvSpPr>
        <p:spPr>
          <a:xfrm>
            <a:off x="838200" y="5334000"/>
            <a:ext cx="6400800" cy="1219200"/>
          </a:xfrm>
        </p:spPr>
        <p:txBody>
          <a:bodyPr>
            <a:normAutofit fontScale="62500" lnSpcReduction="20000"/>
          </a:bodyPr>
          <a:lstStyle/>
          <a:p>
            <a:pPr algn="l"/>
            <a:r>
              <a:rPr lang="en-US" b="1" dirty="0">
                <a:solidFill>
                  <a:schemeClr val="bg1">
                    <a:lumMod val="50000"/>
                  </a:schemeClr>
                </a:solidFill>
                <a:latin typeface="Arial" panose="020B0604020202020204" pitchFamily="34" charset="0"/>
                <a:cs typeface="Arial" panose="020B0604020202020204" pitchFamily="34" charset="0"/>
              </a:rPr>
              <a:t>Amanda Noble, City Auditor</a:t>
            </a:r>
          </a:p>
          <a:p>
            <a:pPr algn="l"/>
            <a:r>
              <a:rPr lang="en-US" b="1" dirty="0">
                <a:solidFill>
                  <a:schemeClr val="bg1">
                    <a:lumMod val="50000"/>
                  </a:schemeClr>
                </a:solidFill>
                <a:latin typeface="Arial" panose="020B0604020202020204" pitchFamily="34" charset="0"/>
                <a:cs typeface="Arial" panose="020B0604020202020204" pitchFamily="34" charset="0"/>
              </a:rPr>
              <a:t>Stephanie Jackson, Deputy City Auditor</a:t>
            </a:r>
          </a:p>
          <a:p>
            <a:pPr algn="l"/>
            <a:r>
              <a:rPr lang="en-US" b="1" dirty="0">
                <a:solidFill>
                  <a:schemeClr val="bg1">
                    <a:lumMod val="50000"/>
                  </a:schemeClr>
                </a:solidFill>
                <a:latin typeface="Arial" panose="020B0604020202020204" pitchFamily="34" charset="0"/>
                <a:cs typeface="Arial" panose="020B0604020202020204" pitchFamily="34" charset="0"/>
              </a:rPr>
              <a:t>Brad Garvey, Audit Manager</a:t>
            </a:r>
          </a:p>
          <a:p>
            <a:pPr algn="l"/>
            <a:r>
              <a:rPr lang="en-US" b="1" dirty="0">
                <a:solidFill>
                  <a:schemeClr val="bg1">
                    <a:lumMod val="50000"/>
                  </a:schemeClr>
                </a:solidFill>
                <a:latin typeface="Arial" panose="020B0604020202020204" pitchFamily="34" charset="0"/>
                <a:cs typeface="Arial" panose="020B0604020202020204" pitchFamily="34" charset="0"/>
              </a:rPr>
              <a:t>Joshua Winfield, Performance Auditor</a:t>
            </a:r>
          </a:p>
          <a:p>
            <a:pPr algn="l"/>
            <a:r>
              <a:rPr lang="en-US" b="1" dirty="0">
                <a:solidFill>
                  <a:schemeClr val="bg1">
                    <a:lumMod val="50000"/>
                  </a:schemeClr>
                </a:solidFill>
                <a:latin typeface="Arial" panose="020B0604020202020204" pitchFamily="34" charset="0"/>
                <a:cs typeface="Arial" panose="020B0604020202020204" pitchFamily="34" charset="0"/>
              </a:rPr>
              <a:t>April 24, 2019</a:t>
            </a:r>
          </a:p>
          <a:p>
            <a:endParaRPr lang="en-US" dirty="0"/>
          </a:p>
        </p:txBody>
      </p:sp>
      <p:pic>
        <p:nvPicPr>
          <p:cNvPr id="4" name="Picture 3">
            <a:extLst>
              <a:ext uri="{FF2B5EF4-FFF2-40B4-BE49-F238E27FC236}">
                <a16:creationId xmlns:a16="http://schemas.microsoft.com/office/drawing/2014/main" id="{BB9BBC2C-0FE7-457D-8AF2-7DE34C001546}"/>
              </a:ext>
            </a:extLst>
          </p:cNvPr>
          <p:cNvPicPr>
            <a:picLocks noChangeAspect="1"/>
          </p:cNvPicPr>
          <p:nvPr/>
        </p:nvPicPr>
        <p:blipFill rotWithShape="1">
          <a:blip r:embed="rId3"/>
          <a:srcRect l="26666" t="45209" r="27500" b="36260"/>
          <a:stretch/>
        </p:blipFill>
        <p:spPr>
          <a:xfrm>
            <a:off x="0" y="0"/>
            <a:ext cx="9144000" cy="1676400"/>
          </a:xfrm>
          <a:prstGeom prst="rect">
            <a:avLst/>
          </a:prstGeom>
        </p:spPr>
      </p:pic>
    </p:spTree>
    <p:extLst>
      <p:ext uri="{BB962C8B-B14F-4D97-AF65-F5344CB8AC3E}">
        <p14:creationId xmlns:p14="http://schemas.microsoft.com/office/powerpoint/2010/main" val="3989984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sz="4000" dirty="0">
                <a:solidFill>
                  <a:srgbClr val="660066"/>
                </a:solidFill>
                <a:latin typeface="Arial" panose="020B0604020202020204" pitchFamily="34" charset="0"/>
                <a:cs typeface="Arial" panose="020B0604020202020204" pitchFamily="34" charset="0"/>
              </a:rPr>
              <a:t>Documents Required for Cooperative Agreements</a:t>
            </a:r>
          </a:p>
        </p:txBody>
      </p:sp>
      <p:sp>
        <p:nvSpPr>
          <p:cNvPr id="3" name="Content Placeholder 2">
            <a:extLst>
              <a:ext uri="{FF2B5EF4-FFF2-40B4-BE49-F238E27FC236}">
                <a16:creationId xmlns:a16="http://schemas.microsoft.com/office/drawing/2014/main" id="{00F4F018-68EB-42D5-AA98-A2F808E3CB93}"/>
              </a:ext>
            </a:extLst>
          </p:cNvPr>
          <p:cNvSpPr>
            <a:spLocks noGrp="1"/>
          </p:cNvSpPr>
          <p:nvPr>
            <p:ph idx="1"/>
          </p:nvPr>
        </p:nvSpPr>
        <p:spPr/>
        <p:txBody>
          <a:bodyPr>
            <a:normAutofit fontScale="92500" lnSpcReduction="10000"/>
          </a:bodyPr>
          <a:lstStyle/>
          <a:p>
            <a:r>
              <a:rPr lang="en-US" sz="2800" dirty="0"/>
              <a:t>Request form</a:t>
            </a:r>
          </a:p>
          <a:p>
            <a:r>
              <a:rPr lang="en-US" sz="2800" dirty="0"/>
              <a:t>Memorandum attesting that needs will be met, and service or commodity was competitively procured</a:t>
            </a:r>
          </a:p>
          <a:p>
            <a:r>
              <a:rPr lang="en-US" sz="2800" dirty="0"/>
              <a:t>Original Illegal Immigration Reform and Enforcement form</a:t>
            </a:r>
          </a:p>
          <a:p>
            <a:r>
              <a:rPr lang="en-US" sz="2800" dirty="0"/>
              <a:t>Statement of work and quotes that match the cooperative agreement</a:t>
            </a:r>
          </a:p>
          <a:p>
            <a:r>
              <a:rPr lang="en-US" sz="2800" dirty="0"/>
              <a:t>Insurance (if applicable)</a:t>
            </a:r>
          </a:p>
          <a:p>
            <a:r>
              <a:rPr lang="en-US" sz="2800" dirty="0"/>
              <a:t>Copy of active competitively procured agreement</a:t>
            </a:r>
          </a:p>
          <a:p>
            <a:endParaRPr lang="en-US" dirty="0"/>
          </a:p>
        </p:txBody>
      </p:sp>
    </p:spTree>
    <p:extLst>
      <p:ext uri="{BB962C8B-B14F-4D97-AF65-F5344CB8AC3E}">
        <p14:creationId xmlns:p14="http://schemas.microsoft.com/office/powerpoint/2010/main" val="4129895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E1E0E-49BA-4BF5-9E0F-9950A3E25168}"/>
              </a:ext>
            </a:extLst>
          </p:cNvPr>
          <p:cNvSpPr>
            <a:spLocks noGrp="1"/>
          </p:cNvSpPr>
          <p:nvPr>
            <p:ph type="title"/>
          </p:nvPr>
        </p:nvSpPr>
        <p:spPr>
          <a:xfrm>
            <a:off x="457200" y="0"/>
            <a:ext cx="8229600" cy="1219200"/>
          </a:xfrm>
        </p:spPr>
        <p:txBody>
          <a:bodyPr/>
          <a:lstStyle/>
          <a:p>
            <a:r>
              <a:rPr lang="en-US" sz="4000" dirty="0">
                <a:solidFill>
                  <a:srgbClr val="660066"/>
                </a:solidFill>
                <a:latin typeface="Arial" panose="020B0604020202020204" pitchFamily="34" charset="0"/>
                <a:cs typeface="Arial" panose="020B0604020202020204" pitchFamily="34" charset="0"/>
              </a:rPr>
              <a:t>Recommendations</a:t>
            </a:r>
            <a:endParaRPr lang="en-US" sz="4000" dirty="0"/>
          </a:p>
        </p:txBody>
      </p:sp>
      <p:sp>
        <p:nvSpPr>
          <p:cNvPr id="5" name="Content Placeholder 4">
            <a:extLst>
              <a:ext uri="{FF2B5EF4-FFF2-40B4-BE49-F238E27FC236}">
                <a16:creationId xmlns:a16="http://schemas.microsoft.com/office/drawing/2014/main" id="{21AA1542-1CD6-47AC-B2DD-FB6B7EFB937D}"/>
              </a:ext>
            </a:extLst>
          </p:cNvPr>
          <p:cNvSpPr>
            <a:spLocks noGrp="1"/>
          </p:cNvSpPr>
          <p:nvPr>
            <p:ph idx="1"/>
          </p:nvPr>
        </p:nvSpPr>
        <p:spPr/>
        <p:txBody>
          <a:bodyPr>
            <a:normAutofit/>
          </a:bodyPr>
          <a:lstStyle/>
          <a:p>
            <a:endParaRPr lang="en-US" sz="2200" dirty="0">
              <a:solidFill>
                <a:srgbClr val="660066"/>
              </a:solidFill>
            </a:endParaRPr>
          </a:p>
          <a:p>
            <a:endParaRPr lang="en-US" dirty="0"/>
          </a:p>
        </p:txBody>
      </p:sp>
      <p:sp>
        <p:nvSpPr>
          <p:cNvPr id="6" name="Content Placeholder 5">
            <a:extLst>
              <a:ext uri="{FF2B5EF4-FFF2-40B4-BE49-F238E27FC236}">
                <a16:creationId xmlns:a16="http://schemas.microsoft.com/office/drawing/2014/main" id="{46712B3A-4E9B-48B9-9A7C-08355A68C808}"/>
              </a:ext>
            </a:extLst>
          </p:cNvPr>
          <p:cNvSpPr>
            <a:spLocks noGrp="1"/>
          </p:cNvSpPr>
          <p:nvPr>
            <p:ph sz="quarter" idx="4294967295"/>
          </p:nvPr>
        </p:nvSpPr>
        <p:spPr>
          <a:xfrm>
            <a:off x="838200" y="1600201"/>
            <a:ext cx="7696200" cy="4541912"/>
          </a:xfrm>
        </p:spPr>
        <p:txBody>
          <a:bodyPr>
            <a:normAutofit/>
          </a:bodyPr>
          <a:lstStyle/>
          <a:p>
            <a:pPr marL="342900" lvl="1" indent="-342900">
              <a:lnSpc>
                <a:spcPct val="90000"/>
              </a:lnSpc>
              <a:buFont typeface="Arial" pitchFamily="34" charset="0"/>
              <a:buChar char="•"/>
            </a:pPr>
            <a:r>
              <a:rPr lang="en-US" sz="2600" dirty="0"/>
              <a:t>Ensure that user departments submit all required documents in the request packages</a:t>
            </a:r>
          </a:p>
          <a:p>
            <a:pPr marL="342900" lvl="1" indent="-342900">
              <a:lnSpc>
                <a:spcPct val="90000"/>
              </a:lnSpc>
              <a:buFont typeface="Arial" pitchFamily="34" charset="0"/>
              <a:buChar char="•"/>
            </a:pPr>
            <a:r>
              <a:rPr lang="en-US" sz="2600" dirty="0"/>
              <a:t>Require user departments to submit price comparisons or market data to support the use of cooperative agreements</a:t>
            </a:r>
          </a:p>
          <a:p>
            <a:pPr marL="342900" lvl="1" indent="-342900">
              <a:lnSpc>
                <a:spcPct val="90000"/>
              </a:lnSpc>
              <a:buFont typeface="Arial" pitchFamily="34" charset="0"/>
              <a:buChar char="•"/>
            </a:pPr>
            <a:r>
              <a:rPr lang="en-US" sz="2600" dirty="0"/>
              <a:t>Work with law and user departments to propose changes to city code for City Council consideration to better match the timing of written notices of contract expiration to the procurement cycle</a:t>
            </a:r>
          </a:p>
        </p:txBody>
      </p:sp>
    </p:spTree>
    <p:extLst>
      <p:ext uri="{BB962C8B-B14F-4D97-AF65-F5344CB8AC3E}">
        <p14:creationId xmlns:p14="http://schemas.microsoft.com/office/powerpoint/2010/main" val="3533615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0"/>
            <a:ext cx="8229600" cy="1600200"/>
          </a:xfrm>
        </p:spPr>
        <p:txBody>
          <a:bodyPr/>
          <a:lstStyle/>
          <a:p>
            <a:r>
              <a:rPr lang="en-US" dirty="0">
                <a:solidFill>
                  <a:srgbClr val="660066"/>
                </a:solidFill>
              </a:rPr>
              <a:t>Questions?</a:t>
            </a:r>
          </a:p>
        </p:txBody>
      </p:sp>
      <p:pic>
        <p:nvPicPr>
          <p:cNvPr id="5" name="Picture 4">
            <a:extLst>
              <a:ext uri="{FF2B5EF4-FFF2-40B4-BE49-F238E27FC236}">
                <a16:creationId xmlns:a16="http://schemas.microsoft.com/office/drawing/2014/main" id="{593B6318-A37A-4908-8899-51D0E38ADFE4}"/>
              </a:ext>
            </a:extLst>
          </p:cNvPr>
          <p:cNvPicPr>
            <a:picLocks noChangeAspect="1"/>
          </p:cNvPicPr>
          <p:nvPr/>
        </p:nvPicPr>
        <p:blipFill rotWithShape="1">
          <a:blip r:embed="rId3"/>
          <a:srcRect l="26666" t="45209" r="27500" b="36260"/>
          <a:stretch/>
        </p:blipFill>
        <p:spPr>
          <a:xfrm>
            <a:off x="0" y="5181600"/>
            <a:ext cx="9144000" cy="1676400"/>
          </a:xfrm>
          <a:prstGeom prst="rect">
            <a:avLst/>
          </a:prstGeom>
        </p:spPr>
      </p:pic>
    </p:spTree>
    <p:extLst>
      <p:ext uri="{BB962C8B-B14F-4D97-AF65-F5344CB8AC3E}">
        <p14:creationId xmlns:p14="http://schemas.microsoft.com/office/powerpoint/2010/main" val="1366011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
            <a:ext cx="7010400" cy="838200"/>
          </a:xfrm>
        </p:spPr>
        <p:txBody>
          <a:bodyPr/>
          <a:lstStyle/>
          <a:p>
            <a:r>
              <a:rPr lang="en-US" sz="4000" dirty="0">
                <a:solidFill>
                  <a:srgbClr val="660066"/>
                </a:solidFill>
                <a:latin typeface="Arial" panose="020B0604020202020204" pitchFamily="34" charset="0"/>
                <a:cs typeface="Arial" panose="020B0604020202020204" pitchFamily="34" charset="0"/>
              </a:rPr>
              <a:t>Audit Objectives</a:t>
            </a:r>
          </a:p>
        </p:txBody>
      </p:sp>
      <p:sp>
        <p:nvSpPr>
          <p:cNvPr id="3" name="Content Placeholder 2"/>
          <p:cNvSpPr>
            <a:spLocks noGrp="1"/>
          </p:cNvSpPr>
          <p:nvPr>
            <p:ph idx="1"/>
          </p:nvPr>
        </p:nvSpPr>
        <p:spPr>
          <a:xfrm>
            <a:off x="457200" y="1219200"/>
            <a:ext cx="8229600" cy="5410200"/>
          </a:xfrm>
        </p:spPr>
        <p:txBody>
          <a:bodyPr>
            <a:normAutofit/>
          </a:bodyPr>
          <a:lstStyle/>
          <a:p>
            <a:pPr lvl="0"/>
            <a:r>
              <a:rPr lang="en-US" sz="2800" dirty="0"/>
              <a:t>What contract administration controls should be strengthened to reduce the likelihood of the city paying on expired contracts?</a:t>
            </a:r>
          </a:p>
          <a:p>
            <a:pPr lvl="0"/>
            <a:endParaRPr lang="en-US" sz="2800" dirty="0"/>
          </a:p>
          <a:p>
            <a:r>
              <a:rPr lang="en-US" sz="2800" dirty="0"/>
              <a:t>Does the city obtain competitive prices by participating in cooperative agreements?</a:t>
            </a: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5864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
            <a:ext cx="7010400" cy="838200"/>
          </a:xfrm>
        </p:spPr>
        <p:txBody>
          <a:bodyPr/>
          <a:lstStyle/>
          <a:p>
            <a:r>
              <a:rPr lang="en-US" sz="4000" dirty="0">
                <a:solidFill>
                  <a:srgbClr val="660066"/>
                </a:solidFill>
                <a:latin typeface="Arial" panose="020B0604020202020204" pitchFamily="34" charset="0"/>
                <a:cs typeface="Arial" panose="020B0604020202020204" pitchFamily="34" charset="0"/>
              </a:rPr>
              <a:t>Scope and Methodology</a:t>
            </a:r>
          </a:p>
        </p:txBody>
      </p:sp>
      <p:sp>
        <p:nvSpPr>
          <p:cNvPr id="3" name="Content Placeholder 2"/>
          <p:cNvSpPr>
            <a:spLocks noGrp="1"/>
          </p:cNvSpPr>
          <p:nvPr>
            <p:ph idx="1"/>
          </p:nvPr>
        </p:nvSpPr>
        <p:spPr>
          <a:xfrm>
            <a:off x="457200" y="1219200"/>
            <a:ext cx="8229600" cy="5410200"/>
          </a:xfrm>
        </p:spPr>
        <p:txBody>
          <a:bodyPr>
            <a:normAutofit/>
          </a:bodyPr>
          <a:lstStyle/>
          <a:p>
            <a:pPr lvl="0"/>
            <a:r>
              <a:rPr lang="en-US" sz="2800" dirty="0"/>
              <a:t>Interviewing staff</a:t>
            </a:r>
          </a:p>
          <a:p>
            <a:pPr lvl="0"/>
            <a:r>
              <a:rPr lang="en-US" sz="2800" dirty="0"/>
              <a:t>Reviewing city code, procurement procedures, and industry best practices</a:t>
            </a:r>
          </a:p>
          <a:p>
            <a:pPr lvl="0"/>
            <a:r>
              <a:rPr lang="en-US" sz="2800" dirty="0"/>
              <a:t>Compiling a list of cooperative agreements from legislation from FY18</a:t>
            </a:r>
          </a:p>
          <a:p>
            <a:pPr lvl="0"/>
            <a:r>
              <a:rPr lang="en-US" sz="2800" dirty="0"/>
              <a:t>Reviewing a random sample of 20 cooperative agreement contract files</a:t>
            </a:r>
          </a:p>
          <a:p>
            <a:pPr lvl="0"/>
            <a:r>
              <a:rPr lang="en-US" sz="2800" dirty="0"/>
              <a:t>Testing completeness and reliability of contract reports</a:t>
            </a:r>
          </a:p>
        </p:txBody>
      </p:sp>
    </p:spTree>
    <p:extLst>
      <p:ext uri="{BB962C8B-B14F-4D97-AF65-F5344CB8AC3E}">
        <p14:creationId xmlns:p14="http://schemas.microsoft.com/office/powerpoint/2010/main" val="977201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010400" cy="685800"/>
          </a:xfrm>
        </p:spPr>
        <p:txBody>
          <a:bodyPr/>
          <a:lstStyle/>
          <a:p>
            <a:pPr>
              <a:lnSpc>
                <a:spcPct val="100000"/>
              </a:lnSpc>
            </a:pPr>
            <a:r>
              <a:rPr lang="en-US" sz="4000" dirty="0">
                <a:solidFill>
                  <a:srgbClr val="660066"/>
                </a:solidFill>
                <a:latin typeface="Arial" panose="020B0604020202020204" pitchFamily="34" charset="0"/>
                <a:cs typeface="Arial" panose="020B0604020202020204" pitchFamily="34" charset="0"/>
              </a:rPr>
              <a:t>Findings Overview</a:t>
            </a:r>
          </a:p>
        </p:txBody>
      </p:sp>
      <p:sp>
        <p:nvSpPr>
          <p:cNvPr id="5" name="Content Placeholder 2">
            <a:extLst>
              <a:ext uri="{FF2B5EF4-FFF2-40B4-BE49-F238E27FC236}">
                <a16:creationId xmlns:a16="http://schemas.microsoft.com/office/drawing/2014/main" id="{6B6D0D3C-D3EB-447B-ABC2-1C21A02B1D17}"/>
              </a:ext>
            </a:extLst>
          </p:cNvPr>
          <p:cNvSpPr>
            <a:spLocks noGrp="1"/>
          </p:cNvSpPr>
          <p:nvPr>
            <p:ph idx="1"/>
          </p:nvPr>
        </p:nvSpPr>
        <p:spPr>
          <a:xfrm>
            <a:off x="460443" y="1143000"/>
            <a:ext cx="8458200" cy="5562600"/>
          </a:xfrm>
        </p:spPr>
        <p:txBody>
          <a:bodyPr>
            <a:normAutofit/>
          </a:bodyPr>
          <a:lstStyle/>
          <a:p>
            <a:r>
              <a:rPr lang="en-US" sz="2800" dirty="0"/>
              <a:t>Manual tracking of contracts increased procurement risks</a:t>
            </a:r>
          </a:p>
          <a:p>
            <a:pPr lvl="1"/>
            <a:r>
              <a:rPr lang="en-US" sz="2400" dirty="0"/>
              <a:t>Oracle Cloud upgrade should improve notification process</a:t>
            </a:r>
          </a:p>
          <a:p>
            <a:pPr lvl="1"/>
            <a:endParaRPr lang="en-US" sz="2400" dirty="0"/>
          </a:p>
          <a:p>
            <a:pPr marL="342900" lvl="1" indent="-342900">
              <a:buFont typeface="Arial" pitchFamily="34" charset="0"/>
              <a:buChar char="•"/>
            </a:pPr>
            <a:r>
              <a:rPr lang="en-US" sz="2800" dirty="0"/>
              <a:t>Price Validation Could Improve Effectiveness of Cooperative Agreements</a:t>
            </a:r>
          </a:p>
          <a:p>
            <a:pPr lvl="1"/>
            <a:r>
              <a:rPr lang="en-US" sz="2400" dirty="0"/>
              <a:t>2 of 20 sampled agreements had all required documentation</a:t>
            </a:r>
          </a:p>
          <a:p>
            <a:endParaRPr lang="en-US" dirty="0"/>
          </a:p>
          <a:p>
            <a:endParaRPr lang="en-US" dirty="0"/>
          </a:p>
          <a:p>
            <a:endParaRPr lang="en-US" dirty="0"/>
          </a:p>
          <a:p>
            <a:endParaRPr lang="en-US" sz="3200" dirty="0">
              <a:effectLst/>
            </a:endParaRPr>
          </a:p>
        </p:txBody>
      </p:sp>
    </p:spTree>
    <p:extLst>
      <p:ext uri="{BB962C8B-B14F-4D97-AF65-F5344CB8AC3E}">
        <p14:creationId xmlns:p14="http://schemas.microsoft.com/office/powerpoint/2010/main" val="1740949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8DBF8DF-F0D4-4947-AA8A-DCF0FFCDAF56}"/>
              </a:ext>
            </a:extLst>
          </p:cNvPr>
          <p:cNvSpPr>
            <a:spLocks noGrp="1"/>
          </p:cNvSpPr>
          <p:nvPr>
            <p:ph type="title"/>
          </p:nvPr>
        </p:nvSpPr>
        <p:spPr/>
        <p:txBody>
          <a:bodyPr/>
          <a:lstStyle/>
          <a:p>
            <a:r>
              <a:rPr lang="en-US" sz="4000" dirty="0">
                <a:solidFill>
                  <a:srgbClr val="660066"/>
                </a:solidFill>
                <a:latin typeface="Arial" panose="020B0604020202020204" pitchFamily="34" charset="0"/>
                <a:cs typeface="Arial" panose="020B0604020202020204" pitchFamily="34" charset="0"/>
              </a:rPr>
              <a:t>DOP is Responsible for Tracking Contract Expiration</a:t>
            </a:r>
            <a:endParaRPr lang="en-US" sz="4000" dirty="0"/>
          </a:p>
        </p:txBody>
      </p:sp>
      <p:sp>
        <p:nvSpPr>
          <p:cNvPr id="6" name="Content Placeholder 5">
            <a:extLst>
              <a:ext uri="{FF2B5EF4-FFF2-40B4-BE49-F238E27FC236}">
                <a16:creationId xmlns:a16="http://schemas.microsoft.com/office/drawing/2014/main" id="{ACC422F9-96DA-45BC-A095-88DE88D1196F}"/>
              </a:ext>
            </a:extLst>
          </p:cNvPr>
          <p:cNvSpPr>
            <a:spLocks noGrp="1"/>
          </p:cNvSpPr>
          <p:nvPr>
            <p:ph idx="1"/>
          </p:nvPr>
        </p:nvSpPr>
        <p:spPr/>
        <p:txBody>
          <a:bodyPr/>
          <a:lstStyle/>
          <a:p>
            <a:endParaRPr lang="en-US" dirty="0"/>
          </a:p>
          <a:p>
            <a:r>
              <a:rPr lang="en-US" sz="2800" dirty="0"/>
              <a:t>Section 2-1206(b) of the city code requires the chief procurement officer to provide written notice to user departments and the municipal clerk at least 90 days prior to the expiration of a contract.</a:t>
            </a:r>
          </a:p>
        </p:txBody>
      </p:sp>
    </p:spTree>
    <p:extLst>
      <p:ext uri="{BB962C8B-B14F-4D97-AF65-F5344CB8AC3E}">
        <p14:creationId xmlns:p14="http://schemas.microsoft.com/office/powerpoint/2010/main" val="1143247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162800" cy="1295400"/>
          </a:xfrm>
        </p:spPr>
        <p:txBody>
          <a:bodyPr/>
          <a:lstStyle/>
          <a:p>
            <a:pPr>
              <a:lnSpc>
                <a:spcPct val="100000"/>
              </a:lnSpc>
            </a:pPr>
            <a:r>
              <a:rPr lang="en-US" sz="4000" dirty="0">
                <a:solidFill>
                  <a:srgbClr val="660066"/>
                </a:solidFill>
                <a:latin typeface="Arial" panose="020B0604020202020204" pitchFamily="34" charset="0"/>
                <a:cs typeface="Arial" panose="020B0604020202020204" pitchFamily="34" charset="0"/>
              </a:rPr>
              <a:t>DOP Developed Notification Template</a:t>
            </a:r>
          </a:p>
        </p:txBody>
      </p:sp>
      <p:pic>
        <p:nvPicPr>
          <p:cNvPr id="4" name="Picture 3">
            <a:extLst>
              <a:ext uri="{FF2B5EF4-FFF2-40B4-BE49-F238E27FC236}">
                <a16:creationId xmlns:a16="http://schemas.microsoft.com/office/drawing/2014/main" id="{541356F4-BF1F-43C9-9EBB-C2186004D532}"/>
              </a:ext>
            </a:extLst>
          </p:cNvPr>
          <p:cNvPicPr/>
          <p:nvPr/>
        </p:nvPicPr>
        <p:blipFill rotWithShape="1">
          <a:blip r:embed="rId3" cstate="print">
            <a:extLst>
              <a:ext uri="{28A0092B-C50C-407E-A947-70E740481C1C}">
                <a14:useLocalDpi xmlns:a14="http://schemas.microsoft.com/office/drawing/2010/main" val="0"/>
              </a:ext>
            </a:extLst>
          </a:blip>
          <a:srcRect/>
          <a:stretch/>
        </p:blipFill>
        <p:spPr bwMode="auto">
          <a:xfrm>
            <a:off x="1558290" y="2057400"/>
            <a:ext cx="6027420" cy="3622993"/>
          </a:xfrm>
          <a:prstGeom prst="rect">
            <a:avLst/>
          </a:prstGeom>
          <a:ln w="9525" cap="flat" cmpd="sng" algn="ctr">
            <a:solidFill>
              <a:sysClr val="window" lastClr="FFFFFF">
                <a:lumMod val="65000"/>
              </a:sysClr>
            </a:solidFill>
            <a:prstDash val="solid"/>
            <a:round/>
            <a:headEnd type="none" w="med" len="med"/>
            <a:tailEnd type="none" w="med" len="med"/>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079024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E1E0E-49BA-4BF5-9E0F-9950A3E25168}"/>
              </a:ext>
            </a:extLst>
          </p:cNvPr>
          <p:cNvSpPr>
            <a:spLocks noGrp="1"/>
          </p:cNvSpPr>
          <p:nvPr>
            <p:ph type="title"/>
          </p:nvPr>
        </p:nvSpPr>
        <p:spPr>
          <a:xfrm>
            <a:off x="457200" y="0"/>
            <a:ext cx="8229600" cy="1219200"/>
          </a:xfrm>
        </p:spPr>
        <p:txBody>
          <a:bodyPr/>
          <a:lstStyle/>
          <a:p>
            <a:r>
              <a:rPr lang="en-US" sz="4000" dirty="0">
                <a:solidFill>
                  <a:srgbClr val="660066"/>
                </a:solidFill>
                <a:latin typeface="Arial" panose="020B0604020202020204" pitchFamily="34" charset="0"/>
                <a:cs typeface="Arial" panose="020B0604020202020204" pitchFamily="34" charset="0"/>
              </a:rPr>
              <a:t>Recommendations</a:t>
            </a:r>
            <a:endParaRPr lang="en-US" sz="4000" dirty="0"/>
          </a:p>
        </p:txBody>
      </p:sp>
      <p:sp>
        <p:nvSpPr>
          <p:cNvPr id="5" name="Content Placeholder 4">
            <a:extLst>
              <a:ext uri="{FF2B5EF4-FFF2-40B4-BE49-F238E27FC236}">
                <a16:creationId xmlns:a16="http://schemas.microsoft.com/office/drawing/2014/main" id="{21AA1542-1CD6-47AC-B2DD-FB6B7EFB937D}"/>
              </a:ext>
            </a:extLst>
          </p:cNvPr>
          <p:cNvSpPr>
            <a:spLocks noGrp="1"/>
          </p:cNvSpPr>
          <p:nvPr>
            <p:ph idx="1"/>
          </p:nvPr>
        </p:nvSpPr>
        <p:spPr/>
        <p:txBody>
          <a:bodyPr>
            <a:normAutofit/>
          </a:bodyPr>
          <a:lstStyle/>
          <a:p>
            <a:endParaRPr lang="en-US" sz="2200" dirty="0">
              <a:solidFill>
                <a:srgbClr val="660066"/>
              </a:solidFill>
            </a:endParaRPr>
          </a:p>
          <a:p>
            <a:endParaRPr lang="en-US" dirty="0"/>
          </a:p>
        </p:txBody>
      </p:sp>
      <p:sp>
        <p:nvSpPr>
          <p:cNvPr id="6" name="Content Placeholder 5">
            <a:extLst>
              <a:ext uri="{FF2B5EF4-FFF2-40B4-BE49-F238E27FC236}">
                <a16:creationId xmlns:a16="http://schemas.microsoft.com/office/drawing/2014/main" id="{46712B3A-4E9B-48B9-9A7C-08355A68C808}"/>
              </a:ext>
            </a:extLst>
          </p:cNvPr>
          <p:cNvSpPr>
            <a:spLocks noGrp="1"/>
          </p:cNvSpPr>
          <p:nvPr>
            <p:ph sz="quarter" idx="4294967295"/>
          </p:nvPr>
        </p:nvSpPr>
        <p:spPr>
          <a:xfrm>
            <a:off x="838200" y="1600201"/>
            <a:ext cx="7696200" cy="4541912"/>
          </a:xfrm>
        </p:spPr>
        <p:txBody>
          <a:bodyPr>
            <a:normAutofit lnSpcReduction="10000"/>
          </a:bodyPr>
          <a:lstStyle/>
          <a:p>
            <a:pPr marL="342900" lvl="1" indent="-342900">
              <a:buFont typeface="Arial" pitchFamily="34" charset="0"/>
              <a:buChar char="•"/>
            </a:pPr>
            <a:r>
              <a:rPr lang="en-US" sz="2800" dirty="0"/>
              <a:t>Ensure that the complete contract inventory is entered and maintained in the Oracle system and used to notify user departments of expiring contracts based on the schedule outlined in procurement’s procedures</a:t>
            </a:r>
          </a:p>
          <a:p>
            <a:pPr lvl="1"/>
            <a:endParaRPr lang="en-US" sz="1900" dirty="0"/>
          </a:p>
          <a:p>
            <a:pPr marL="342900" lvl="1" indent="-342900">
              <a:buFont typeface="Arial" pitchFamily="34" charset="0"/>
              <a:buChar char="•"/>
            </a:pPr>
            <a:r>
              <a:rPr lang="en-US" sz="2800" dirty="0"/>
              <a:t>Ensure that all active contracts are included on the combined division report and the status of the contracts is up-to-date</a:t>
            </a:r>
          </a:p>
        </p:txBody>
      </p:sp>
    </p:spTree>
    <p:extLst>
      <p:ext uri="{BB962C8B-B14F-4D97-AF65-F5344CB8AC3E}">
        <p14:creationId xmlns:p14="http://schemas.microsoft.com/office/powerpoint/2010/main" val="3774140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sz="4000" dirty="0">
                <a:solidFill>
                  <a:srgbClr val="660066"/>
                </a:solidFill>
                <a:latin typeface="Arial" panose="020B0604020202020204" pitchFamily="34" charset="0"/>
                <a:cs typeface="Arial" panose="020B0604020202020204" pitchFamily="34" charset="0"/>
              </a:rPr>
              <a:t>Cooperative Agreements Totaled $88.2 Million</a:t>
            </a:r>
          </a:p>
        </p:txBody>
      </p:sp>
      <p:graphicFrame>
        <p:nvGraphicFramePr>
          <p:cNvPr id="5" name="Content Placeholder 4">
            <a:extLst>
              <a:ext uri="{FF2B5EF4-FFF2-40B4-BE49-F238E27FC236}">
                <a16:creationId xmlns:a16="http://schemas.microsoft.com/office/drawing/2014/main" id="{52ECC40E-5E28-48A6-9957-C1261D09E389}"/>
              </a:ext>
            </a:extLst>
          </p:cNvPr>
          <p:cNvGraphicFramePr>
            <a:graphicFrameLocks noGrp="1"/>
          </p:cNvGraphicFramePr>
          <p:nvPr>
            <p:ph idx="1"/>
            <p:extLst>
              <p:ext uri="{D42A27DB-BD31-4B8C-83A1-F6EECF244321}">
                <p14:modId xmlns:p14="http://schemas.microsoft.com/office/powerpoint/2010/main" val="3845316184"/>
              </p:ext>
            </p:extLst>
          </p:nvPr>
        </p:nvGraphicFramePr>
        <p:xfrm>
          <a:off x="786892" y="1600200"/>
          <a:ext cx="7570216" cy="5090160"/>
        </p:xfrm>
        <a:graphic>
          <a:graphicData uri="http://schemas.openxmlformats.org/drawingml/2006/table">
            <a:tbl>
              <a:tblPr firstRow="1" bandRow="1">
                <a:tableStyleId>{5C22544A-7EE6-4342-B048-85BDC9FD1C3A}</a:tableStyleId>
              </a:tblPr>
              <a:tblGrid>
                <a:gridCol w="4217416">
                  <a:extLst>
                    <a:ext uri="{9D8B030D-6E8A-4147-A177-3AD203B41FA5}">
                      <a16:colId xmlns:a16="http://schemas.microsoft.com/office/drawing/2014/main" val="182987911"/>
                    </a:ext>
                  </a:extLst>
                </a:gridCol>
                <a:gridCol w="1600200">
                  <a:extLst>
                    <a:ext uri="{9D8B030D-6E8A-4147-A177-3AD203B41FA5}">
                      <a16:colId xmlns:a16="http://schemas.microsoft.com/office/drawing/2014/main" val="604216440"/>
                    </a:ext>
                  </a:extLst>
                </a:gridCol>
                <a:gridCol w="1752600">
                  <a:extLst>
                    <a:ext uri="{9D8B030D-6E8A-4147-A177-3AD203B41FA5}">
                      <a16:colId xmlns:a16="http://schemas.microsoft.com/office/drawing/2014/main" val="1204880368"/>
                    </a:ext>
                  </a:extLst>
                </a:gridCol>
              </a:tblGrid>
              <a:tr h="370840">
                <a:tc>
                  <a:txBody>
                    <a:bodyPr/>
                    <a:lstStyle/>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Department</a:t>
                      </a:r>
                    </a:p>
                  </a:txBody>
                  <a:tcPr>
                    <a:solidFill>
                      <a:srgbClr val="403152"/>
                    </a:solidFill>
                  </a:tcPr>
                </a:tc>
                <a:tc>
                  <a:txBody>
                    <a:bodyPr/>
                    <a:lstStyle/>
                    <a:p>
                      <a:r>
                        <a:rPr lang="en-US" sz="1800" b="1" kern="1200" dirty="0">
                          <a:solidFill>
                            <a:schemeClr val="lt1"/>
                          </a:solidFill>
                          <a:latin typeface="Arial" panose="020B0604020202020204" pitchFamily="34" charset="0"/>
                          <a:ea typeface="+mn-ea"/>
                          <a:cs typeface="Arial" panose="020B0604020202020204" pitchFamily="34" charset="0"/>
                        </a:rPr>
                        <a:t>Number of Agreements</a:t>
                      </a:r>
                    </a:p>
                  </a:txBody>
                  <a:tcPr>
                    <a:solidFill>
                      <a:srgbClr val="403152"/>
                    </a:solidFill>
                  </a:tcPr>
                </a:tc>
                <a:tc>
                  <a:txBody>
                    <a:bodyPr/>
                    <a:lstStyle/>
                    <a:p>
                      <a:endParaRPr lang="en-US" sz="1800" b="1" kern="1200" dirty="0">
                        <a:solidFill>
                          <a:schemeClr val="lt1"/>
                        </a:solidFill>
                        <a:latin typeface="Arial" panose="020B0604020202020204" pitchFamily="34" charset="0"/>
                        <a:ea typeface="+mn-ea"/>
                        <a:cs typeface="Arial" panose="020B0604020202020204" pitchFamily="34" charset="0"/>
                      </a:endParaRPr>
                    </a:p>
                    <a:p>
                      <a:r>
                        <a:rPr lang="en-US" sz="1800" b="1" kern="1200" dirty="0">
                          <a:solidFill>
                            <a:schemeClr val="lt1"/>
                          </a:solidFill>
                          <a:latin typeface="Arial" panose="020B0604020202020204" pitchFamily="34" charset="0"/>
                          <a:ea typeface="+mn-ea"/>
                          <a:cs typeface="Arial" panose="020B0604020202020204" pitchFamily="34" charset="0"/>
                        </a:rPr>
                        <a:t>Dollar Value</a:t>
                      </a:r>
                    </a:p>
                  </a:txBody>
                  <a:tcPr>
                    <a:solidFill>
                      <a:srgbClr val="403152"/>
                    </a:solidFill>
                  </a:tcPr>
                </a:tc>
                <a:extLst>
                  <a:ext uri="{0D108BD9-81ED-4DB2-BD59-A6C34878D82A}">
                    <a16:rowId xmlns:a16="http://schemas.microsoft.com/office/drawing/2014/main" val="750428854"/>
                  </a:ext>
                </a:extLst>
              </a:tr>
              <a:tr h="370840">
                <a:tc>
                  <a:txBody>
                    <a:bodyPr/>
                    <a:lstStyle/>
                    <a:p>
                      <a:r>
                        <a:rPr lang="en-US" dirty="0">
                          <a:latin typeface="Arial" panose="020B0604020202020204" pitchFamily="34" charset="0"/>
                          <a:cs typeface="Arial" panose="020B0604020202020204" pitchFamily="34" charset="0"/>
                        </a:rPr>
                        <a:t>AIM</a:t>
                      </a:r>
                    </a:p>
                  </a:txBody>
                  <a:tcPr/>
                </a:tc>
                <a:tc>
                  <a:txBody>
                    <a:bodyPr/>
                    <a:lstStyle/>
                    <a:p>
                      <a:pPr algn="r"/>
                      <a:r>
                        <a:rPr lang="en-US" dirty="0">
                          <a:latin typeface="Arial" panose="020B0604020202020204" pitchFamily="34" charset="0"/>
                          <a:cs typeface="Arial" panose="020B0604020202020204" pitchFamily="34" charset="0"/>
                        </a:rPr>
                        <a:t>44</a:t>
                      </a:r>
                    </a:p>
                  </a:txBody>
                  <a:tcPr/>
                </a:tc>
                <a:tc>
                  <a:txBody>
                    <a:bodyPr/>
                    <a:lstStyle/>
                    <a:p>
                      <a:pPr algn="r" fontAlgn="ctr"/>
                      <a:r>
                        <a:rPr lang="en-US" sz="1800" b="0" i="0" u="none" strike="noStrike">
                          <a:solidFill>
                            <a:srgbClr val="000000"/>
                          </a:solidFill>
                          <a:effectLst/>
                          <a:latin typeface="Arial" panose="020B0604020202020204" pitchFamily="34" charset="0"/>
                          <a:cs typeface="Arial" panose="020B0604020202020204" pitchFamily="34" charset="0"/>
                        </a:rPr>
                        <a:t>$35,507,884 </a:t>
                      </a:r>
                    </a:p>
                  </a:txBody>
                  <a:tcPr marL="7620" marR="7620" marT="7620" marB="0" anchor="ctr"/>
                </a:tc>
                <a:extLst>
                  <a:ext uri="{0D108BD9-81ED-4DB2-BD59-A6C34878D82A}">
                    <a16:rowId xmlns:a16="http://schemas.microsoft.com/office/drawing/2014/main" val="193529097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Multi-Departmental</a:t>
                      </a:r>
                    </a:p>
                  </a:txBody>
                  <a:tcPr/>
                </a:tc>
                <a:tc>
                  <a:txBody>
                    <a:bodyPr/>
                    <a:lstStyle/>
                    <a:p>
                      <a:pPr algn="r"/>
                      <a:r>
                        <a:rPr lang="en-US" dirty="0">
                          <a:latin typeface="Arial" panose="020B0604020202020204" pitchFamily="34" charset="0"/>
                          <a:cs typeface="Arial" panose="020B0604020202020204" pitchFamily="34" charset="0"/>
                        </a:rPr>
                        <a:t>8</a:t>
                      </a:r>
                    </a:p>
                  </a:txBody>
                  <a:tcPr/>
                </a:tc>
                <a:tc>
                  <a:txBody>
                    <a:bodyPr/>
                    <a:lstStyle/>
                    <a:p>
                      <a:pPr algn="r" fontAlgn="ctr"/>
                      <a:r>
                        <a:rPr lang="en-US" sz="1800" b="0" i="0" u="none" strike="noStrike">
                          <a:solidFill>
                            <a:srgbClr val="000000"/>
                          </a:solidFill>
                          <a:effectLst/>
                          <a:latin typeface="Arial" panose="020B0604020202020204" pitchFamily="34" charset="0"/>
                          <a:cs typeface="Arial" panose="020B0604020202020204" pitchFamily="34" charset="0"/>
                        </a:rPr>
                        <a:t>$17,680,316 </a:t>
                      </a:r>
                    </a:p>
                  </a:txBody>
                  <a:tcPr marL="7620" marR="7620" marT="7620" marB="0" anchor="ctr"/>
                </a:tc>
                <a:extLst>
                  <a:ext uri="{0D108BD9-81ED-4DB2-BD59-A6C34878D82A}">
                    <a16:rowId xmlns:a16="http://schemas.microsoft.com/office/drawing/2014/main" val="2996323251"/>
                  </a:ext>
                </a:extLst>
              </a:tr>
              <a:tr h="370840">
                <a:tc>
                  <a:txBody>
                    <a:bodyPr/>
                    <a:lstStyle/>
                    <a:p>
                      <a:r>
                        <a:rPr lang="en-US" dirty="0">
                          <a:latin typeface="Arial" panose="020B0604020202020204" pitchFamily="34" charset="0"/>
                          <a:cs typeface="Arial" panose="020B0604020202020204" pitchFamily="34" charset="0"/>
                        </a:rPr>
                        <a:t>Watershed Management</a:t>
                      </a:r>
                    </a:p>
                  </a:txBody>
                  <a:tcPr/>
                </a:tc>
                <a:tc>
                  <a:txBody>
                    <a:bodyPr/>
                    <a:lstStyle/>
                    <a:p>
                      <a:pPr algn="r"/>
                      <a:r>
                        <a:rPr lang="en-US" dirty="0">
                          <a:latin typeface="Arial" panose="020B0604020202020204" pitchFamily="34" charset="0"/>
                          <a:cs typeface="Arial" panose="020B0604020202020204" pitchFamily="34" charset="0"/>
                        </a:rPr>
                        <a:t>7</a:t>
                      </a:r>
                    </a:p>
                  </a:txBody>
                  <a:tcPr/>
                </a:tc>
                <a:tc>
                  <a:txBody>
                    <a:bodyPr/>
                    <a:lstStyle/>
                    <a:p>
                      <a:pPr algn="r" fontAlgn="ctr"/>
                      <a:r>
                        <a:rPr lang="en-US" sz="1800" b="0" i="0" u="none" strike="noStrike">
                          <a:solidFill>
                            <a:srgbClr val="000000"/>
                          </a:solidFill>
                          <a:effectLst/>
                          <a:latin typeface="Arial" panose="020B0604020202020204" pitchFamily="34" charset="0"/>
                          <a:cs typeface="Arial" panose="020B0604020202020204" pitchFamily="34" charset="0"/>
                        </a:rPr>
                        <a:t>$4,349,413 </a:t>
                      </a:r>
                    </a:p>
                  </a:txBody>
                  <a:tcPr marL="7620" marR="7620" marT="7620" marB="0" anchor="ctr"/>
                </a:tc>
                <a:extLst>
                  <a:ext uri="{0D108BD9-81ED-4DB2-BD59-A6C34878D82A}">
                    <a16:rowId xmlns:a16="http://schemas.microsoft.com/office/drawing/2014/main" val="1986343885"/>
                  </a:ext>
                </a:extLst>
              </a:tr>
              <a:tr h="370840">
                <a:tc>
                  <a:txBody>
                    <a:bodyPr/>
                    <a:lstStyle/>
                    <a:p>
                      <a:r>
                        <a:rPr lang="en-US" dirty="0">
                          <a:latin typeface="Arial" panose="020B0604020202020204" pitchFamily="34" charset="0"/>
                          <a:cs typeface="Arial" panose="020B0604020202020204" pitchFamily="34" charset="0"/>
                        </a:rPr>
                        <a:t>Finance</a:t>
                      </a:r>
                    </a:p>
                  </a:txBody>
                  <a:tcPr/>
                </a:tc>
                <a:tc>
                  <a:txBody>
                    <a:bodyPr/>
                    <a:lstStyle/>
                    <a:p>
                      <a:pPr algn="r"/>
                      <a:r>
                        <a:rPr lang="en-US" dirty="0">
                          <a:latin typeface="Arial" panose="020B0604020202020204" pitchFamily="34" charset="0"/>
                          <a:cs typeface="Arial" panose="020B0604020202020204" pitchFamily="34" charset="0"/>
                        </a:rPr>
                        <a:t>3</a:t>
                      </a:r>
                    </a:p>
                  </a:txBody>
                  <a:tcPr/>
                </a:tc>
                <a:tc>
                  <a:txBody>
                    <a:bodyPr/>
                    <a:lstStyle/>
                    <a:p>
                      <a:pPr algn="r" fontAlgn="ctr"/>
                      <a:r>
                        <a:rPr lang="en-US" sz="1800" b="0" i="0" u="none" strike="noStrike">
                          <a:solidFill>
                            <a:srgbClr val="000000"/>
                          </a:solidFill>
                          <a:effectLst/>
                          <a:latin typeface="Arial" panose="020B0604020202020204" pitchFamily="34" charset="0"/>
                          <a:cs typeface="Arial" panose="020B0604020202020204" pitchFamily="34" charset="0"/>
                        </a:rPr>
                        <a:t>$10,211,036 </a:t>
                      </a:r>
                    </a:p>
                  </a:txBody>
                  <a:tcPr marL="7620" marR="7620" marT="7620" marB="0" anchor="ctr"/>
                </a:tc>
                <a:extLst>
                  <a:ext uri="{0D108BD9-81ED-4DB2-BD59-A6C34878D82A}">
                    <a16:rowId xmlns:a16="http://schemas.microsoft.com/office/drawing/2014/main" val="2270132361"/>
                  </a:ext>
                </a:extLst>
              </a:tr>
              <a:tr h="370840">
                <a:tc>
                  <a:txBody>
                    <a:bodyPr/>
                    <a:lstStyle/>
                    <a:p>
                      <a:r>
                        <a:rPr lang="en-US" dirty="0">
                          <a:latin typeface="Arial" panose="020B0604020202020204" pitchFamily="34" charset="0"/>
                          <a:cs typeface="Arial" panose="020B0604020202020204" pitchFamily="34" charset="0"/>
                        </a:rPr>
                        <a:t>Public Works</a:t>
                      </a:r>
                    </a:p>
                  </a:txBody>
                  <a:tcPr/>
                </a:tc>
                <a:tc>
                  <a:txBody>
                    <a:bodyPr/>
                    <a:lstStyle/>
                    <a:p>
                      <a:pPr algn="r"/>
                      <a:r>
                        <a:rPr lang="en-US" dirty="0">
                          <a:latin typeface="Arial" panose="020B0604020202020204" pitchFamily="34" charset="0"/>
                          <a:cs typeface="Arial" panose="020B0604020202020204" pitchFamily="34" charset="0"/>
                        </a:rPr>
                        <a:t>3</a:t>
                      </a:r>
                    </a:p>
                  </a:txBody>
                  <a:tcPr/>
                </a:tc>
                <a:tc>
                  <a:txBody>
                    <a:bodyPr/>
                    <a:lstStyle/>
                    <a:p>
                      <a:pPr algn="r" fontAlgn="ctr"/>
                      <a:r>
                        <a:rPr lang="en-US" sz="1800" b="0" i="0" u="none" strike="noStrike">
                          <a:solidFill>
                            <a:srgbClr val="000000"/>
                          </a:solidFill>
                          <a:effectLst/>
                          <a:latin typeface="Arial" panose="020B0604020202020204" pitchFamily="34" charset="0"/>
                          <a:cs typeface="Arial" panose="020B0604020202020204" pitchFamily="34" charset="0"/>
                        </a:rPr>
                        <a:t>$4,410,815 </a:t>
                      </a:r>
                    </a:p>
                  </a:txBody>
                  <a:tcPr marL="7620" marR="7620" marT="7620" marB="0" anchor="ctr"/>
                </a:tc>
                <a:extLst>
                  <a:ext uri="{0D108BD9-81ED-4DB2-BD59-A6C34878D82A}">
                    <a16:rowId xmlns:a16="http://schemas.microsoft.com/office/drawing/2014/main" val="229516097"/>
                  </a:ext>
                </a:extLst>
              </a:tr>
              <a:tr h="370840">
                <a:tc>
                  <a:txBody>
                    <a:bodyPr/>
                    <a:lstStyle/>
                    <a:p>
                      <a:pPr marL="0" algn="l" defTabSz="914400" rtl="0" eaLnBrk="1" latinLnBrk="0" hangingPunct="1"/>
                      <a:r>
                        <a:rPr lang="en-US" sz="1800" kern="1200" dirty="0">
                          <a:solidFill>
                            <a:schemeClr val="dk1"/>
                          </a:solidFill>
                          <a:latin typeface="Arial" panose="020B0604020202020204" pitchFamily="34" charset="0"/>
                          <a:ea typeface="+mn-ea"/>
                          <a:cs typeface="Arial" panose="020B0604020202020204" pitchFamily="34" charset="0"/>
                        </a:rPr>
                        <a:t>Aviation</a:t>
                      </a:r>
                    </a:p>
                  </a:txBody>
                  <a:tcPr/>
                </a:tc>
                <a:tc>
                  <a:txBody>
                    <a:bodyPr/>
                    <a:lstStyle/>
                    <a:p>
                      <a:pPr algn="r"/>
                      <a:r>
                        <a:rPr lang="en-US" dirty="0">
                          <a:latin typeface="Arial" panose="020B0604020202020204" pitchFamily="34" charset="0"/>
                          <a:cs typeface="Arial" panose="020B0604020202020204" pitchFamily="34" charset="0"/>
                        </a:rPr>
                        <a:t>3</a:t>
                      </a:r>
                    </a:p>
                  </a:txBody>
                  <a:tcPr/>
                </a:tc>
                <a:tc>
                  <a:txBody>
                    <a:bodyPr/>
                    <a:lstStyle/>
                    <a:p>
                      <a:pPr algn="r" fontAlgn="ctr"/>
                      <a:r>
                        <a:rPr lang="en-US" sz="1800" b="0" i="0" u="none" strike="noStrike">
                          <a:solidFill>
                            <a:srgbClr val="000000"/>
                          </a:solidFill>
                          <a:effectLst/>
                          <a:latin typeface="Arial" panose="020B0604020202020204" pitchFamily="34" charset="0"/>
                          <a:cs typeface="Arial" panose="020B0604020202020204" pitchFamily="34" charset="0"/>
                        </a:rPr>
                        <a:t>$3,535,421 </a:t>
                      </a:r>
                    </a:p>
                  </a:txBody>
                  <a:tcPr marL="7620" marR="7620" marT="7620" marB="0" anchor="ctr"/>
                </a:tc>
                <a:extLst>
                  <a:ext uri="{0D108BD9-81ED-4DB2-BD59-A6C34878D82A}">
                    <a16:rowId xmlns:a16="http://schemas.microsoft.com/office/drawing/2014/main" val="3605232261"/>
                  </a:ext>
                </a:extLst>
              </a:tr>
              <a:tr h="370840">
                <a:tc>
                  <a:txBody>
                    <a:bodyPr/>
                    <a:lstStyle/>
                    <a:p>
                      <a:r>
                        <a:rPr lang="en-US" dirty="0">
                          <a:latin typeface="Arial" panose="020B0604020202020204" pitchFamily="34" charset="0"/>
                          <a:cs typeface="Arial" panose="020B0604020202020204" pitchFamily="34" charset="0"/>
                        </a:rPr>
                        <a:t>Parks &amp; Recreation</a:t>
                      </a:r>
                    </a:p>
                  </a:txBody>
                  <a:tcPr/>
                </a:tc>
                <a:tc>
                  <a:txBody>
                    <a:bodyPr/>
                    <a:lstStyle/>
                    <a:p>
                      <a:pPr algn="r"/>
                      <a:r>
                        <a:rPr lang="en-US" dirty="0">
                          <a:latin typeface="Arial" panose="020B0604020202020204" pitchFamily="34" charset="0"/>
                          <a:cs typeface="Arial" panose="020B0604020202020204" pitchFamily="34" charset="0"/>
                        </a:rPr>
                        <a:t>3</a:t>
                      </a:r>
                    </a:p>
                  </a:txBody>
                  <a:tcPr/>
                </a:tc>
                <a:tc>
                  <a:txBody>
                    <a:bodyPr/>
                    <a:lstStyle/>
                    <a:p>
                      <a:pPr algn="r" fontAlgn="ctr"/>
                      <a:r>
                        <a:rPr lang="en-US" sz="1800" b="0" i="0" u="none" strike="noStrike">
                          <a:solidFill>
                            <a:srgbClr val="000000"/>
                          </a:solidFill>
                          <a:effectLst/>
                          <a:latin typeface="Arial" panose="020B0604020202020204" pitchFamily="34" charset="0"/>
                          <a:cs typeface="Arial" panose="020B0604020202020204" pitchFamily="34" charset="0"/>
                        </a:rPr>
                        <a:t>$800,000 </a:t>
                      </a:r>
                    </a:p>
                  </a:txBody>
                  <a:tcPr marL="7620" marR="7620" marT="7620" marB="0" anchor="ctr"/>
                </a:tc>
                <a:extLst>
                  <a:ext uri="{0D108BD9-81ED-4DB2-BD59-A6C34878D82A}">
                    <a16:rowId xmlns:a16="http://schemas.microsoft.com/office/drawing/2014/main" val="903424295"/>
                  </a:ext>
                </a:extLst>
              </a:tr>
              <a:tr h="370840">
                <a:tc>
                  <a:txBody>
                    <a:bodyPr/>
                    <a:lstStyle/>
                    <a:p>
                      <a:r>
                        <a:rPr lang="en-US" dirty="0">
                          <a:latin typeface="Arial" panose="020B0604020202020204" pitchFamily="34" charset="0"/>
                          <a:cs typeface="Arial" panose="020B0604020202020204" pitchFamily="34" charset="0"/>
                        </a:rPr>
                        <a:t>Corrections</a:t>
                      </a:r>
                    </a:p>
                  </a:txBody>
                  <a:tcPr/>
                </a:tc>
                <a:tc>
                  <a:txBody>
                    <a:bodyPr/>
                    <a:lstStyle/>
                    <a:p>
                      <a:pPr algn="r"/>
                      <a:r>
                        <a:rPr lang="en-US" dirty="0">
                          <a:latin typeface="Arial" panose="020B0604020202020204" pitchFamily="34" charset="0"/>
                          <a:cs typeface="Arial" panose="020B0604020202020204" pitchFamily="34" charset="0"/>
                        </a:rPr>
                        <a:t>2</a:t>
                      </a:r>
                    </a:p>
                  </a:txBody>
                  <a:tcPr/>
                </a:tc>
                <a:tc>
                  <a:txBody>
                    <a:bodyPr/>
                    <a:lstStyle/>
                    <a:p>
                      <a:pPr algn="r" fontAlgn="ctr"/>
                      <a:r>
                        <a:rPr lang="en-US" sz="1800" b="0" i="0" u="none" strike="noStrike">
                          <a:solidFill>
                            <a:srgbClr val="000000"/>
                          </a:solidFill>
                          <a:effectLst/>
                          <a:latin typeface="Arial" panose="020B0604020202020204" pitchFamily="34" charset="0"/>
                          <a:cs typeface="Arial" panose="020B0604020202020204" pitchFamily="34" charset="0"/>
                        </a:rPr>
                        <a:t>$250,324 </a:t>
                      </a:r>
                    </a:p>
                  </a:txBody>
                  <a:tcPr marL="7620" marR="7620" marT="7620" marB="0" anchor="ctr"/>
                </a:tc>
                <a:extLst>
                  <a:ext uri="{0D108BD9-81ED-4DB2-BD59-A6C34878D82A}">
                    <a16:rowId xmlns:a16="http://schemas.microsoft.com/office/drawing/2014/main" val="2763374810"/>
                  </a:ext>
                </a:extLst>
              </a:tr>
              <a:tr h="370840">
                <a:tc>
                  <a:txBody>
                    <a:bodyPr/>
                    <a:lstStyle/>
                    <a:p>
                      <a:r>
                        <a:rPr lang="en-US" dirty="0">
                          <a:latin typeface="Arial" panose="020B0604020202020204" pitchFamily="34" charset="0"/>
                          <a:cs typeface="Arial" panose="020B0604020202020204" pitchFamily="34" charset="0"/>
                        </a:rPr>
                        <a:t>Atlanta Police Department</a:t>
                      </a:r>
                    </a:p>
                  </a:txBody>
                  <a:tcPr/>
                </a:tc>
                <a:tc>
                  <a:txBody>
                    <a:bodyPr/>
                    <a:lstStyle/>
                    <a:p>
                      <a:pPr algn="r"/>
                      <a:r>
                        <a:rPr lang="en-US" dirty="0">
                          <a:latin typeface="Arial" panose="020B0604020202020204" pitchFamily="34" charset="0"/>
                          <a:cs typeface="Arial" panose="020B0604020202020204" pitchFamily="34" charset="0"/>
                        </a:rPr>
                        <a:t>2</a:t>
                      </a:r>
                    </a:p>
                  </a:txBody>
                  <a:tcPr/>
                </a:tc>
                <a:tc>
                  <a:txBody>
                    <a:bodyPr/>
                    <a:lstStyle/>
                    <a:p>
                      <a:pPr algn="r" fontAlgn="ctr"/>
                      <a:r>
                        <a:rPr lang="en-US" sz="1800" b="0" i="0" u="none" strike="noStrike">
                          <a:solidFill>
                            <a:srgbClr val="000000"/>
                          </a:solidFill>
                          <a:effectLst/>
                          <a:latin typeface="Arial" panose="020B0604020202020204" pitchFamily="34" charset="0"/>
                          <a:cs typeface="Arial" panose="020B0604020202020204" pitchFamily="34" charset="0"/>
                        </a:rPr>
                        <a:t>$236,521 </a:t>
                      </a:r>
                    </a:p>
                  </a:txBody>
                  <a:tcPr marL="7620" marR="7620" marT="7620" marB="0" anchor="ctr"/>
                </a:tc>
                <a:extLst>
                  <a:ext uri="{0D108BD9-81ED-4DB2-BD59-A6C34878D82A}">
                    <a16:rowId xmlns:a16="http://schemas.microsoft.com/office/drawing/2014/main" val="33299143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Renew Atlanta</a:t>
                      </a:r>
                    </a:p>
                  </a:txBody>
                  <a:tcPr/>
                </a:tc>
                <a:tc>
                  <a:txBody>
                    <a:bodyPr/>
                    <a:lstStyle/>
                    <a:p>
                      <a:pPr marL="0" algn="r" defTabSz="914400" rtl="0" eaLnBrk="1" latinLnBrk="0" hangingPunct="1"/>
                      <a:r>
                        <a:rPr lang="en-US" sz="1800" kern="1200" dirty="0">
                          <a:solidFill>
                            <a:schemeClr val="dk1"/>
                          </a:solidFill>
                          <a:latin typeface="Arial" panose="020B0604020202020204" pitchFamily="34" charset="0"/>
                          <a:ea typeface="+mn-ea"/>
                          <a:cs typeface="Arial" panose="020B0604020202020204" pitchFamily="34" charset="0"/>
                        </a:rPr>
                        <a:t>1</a:t>
                      </a:r>
                    </a:p>
                  </a:txBody>
                  <a:tcPr/>
                </a:tc>
                <a:tc>
                  <a:txBody>
                    <a:bodyPr/>
                    <a:lstStyle/>
                    <a:p>
                      <a:pPr algn="r" fontAlgn="ctr"/>
                      <a:r>
                        <a:rPr lang="en-US" sz="1800" b="0" i="0" u="none" strike="noStrike">
                          <a:solidFill>
                            <a:srgbClr val="000000"/>
                          </a:solidFill>
                          <a:effectLst/>
                          <a:latin typeface="Arial" panose="020B0604020202020204" pitchFamily="34" charset="0"/>
                          <a:cs typeface="Arial" panose="020B0604020202020204" pitchFamily="34" charset="0"/>
                        </a:rPr>
                        <a:t>$10,903,400 </a:t>
                      </a:r>
                    </a:p>
                  </a:txBody>
                  <a:tcPr marL="7620" marR="7620" marT="7620" marB="0" anchor="ctr"/>
                </a:tc>
                <a:extLst>
                  <a:ext uri="{0D108BD9-81ED-4DB2-BD59-A6C34878D82A}">
                    <a16:rowId xmlns:a16="http://schemas.microsoft.com/office/drawing/2014/main" val="1147728448"/>
                  </a:ext>
                </a:extLst>
              </a:tr>
              <a:tr h="370840">
                <a:tc>
                  <a:txBody>
                    <a:bodyPr/>
                    <a:lstStyle/>
                    <a:p>
                      <a:r>
                        <a:rPr lang="en-US" dirty="0">
                          <a:latin typeface="Arial" panose="020B0604020202020204" pitchFamily="34" charset="0"/>
                          <a:cs typeface="Arial" panose="020B0604020202020204" pitchFamily="34" charset="0"/>
                        </a:rPr>
                        <a:t>Municipal Court</a:t>
                      </a:r>
                    </a:p>
                  </a:txBody>
                  <a:tcPr/>
                </a:tc>
                <a:tc>
                  <a:txBody>
                    <a:bodyPr/>
                    <a:lstStyle/>
                    <a:p>
                      <a:pPr algn="r"/>
                      <a:r>
                        <a:rPr lang="en-US" dirty="0">
                          <a:latin typeface="Arial" panose="020B0604020202020204" pitchFamily="34" charset="0"/>
                          <a:cs typeface="Arial" panose="020B0604020202020204" pitchFamily="34" charset="0"/>
                        </a:rPr>
                        <a:t>1</a:t>
                      </a:r>
                    </a:p>
                  </a:txBody>
                  <a:tcPr/>
                </a:tc>
                <a:tc>
                  <a:txBody>
                    <a:bodyPr/>
                    <a:lstStyle/>
                    <a:p>
                      <a:pPr algn="r" fontAlgn="ctr"/>
                      <a:r>
                        <a:rPr lang="en-US" sz="1800" b="0" i="0" u="none" strike="noStrike">
                          <a:solidFill>
                            <a:srgbClr val="000000"/>
                          </a:solidFill>
                          <a:effectLst/>
                          <a:latin typeface="Arial" panose="020B0604020202020204" pitchFamily="34" charset="0"/>
                          <a:cs typeface="Arial" panose="020B0604020202020204" pitchFamily="34" charset="0"/>
                        </a:rPr>
                        <a:t>$285,000 </a:t>
                      </a:r>
                    </a:p>
                  </a:txBody>
                  <a:tcPr marL="7620" marR="7620" marT="7620" marB="0" anchor="ctr"/>
                </a:tc>
                <a:extLst>
                  <a:ext uri="{0D108BD9-81ED-4DB2-BD59-A6C34878D82A}">
                    <a16:rowId xmlns:a16="http://schemas.microsoft.com/office/drawing/2014/main" val="158005627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TOTAL</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77</a:t>
                      </a:r>
                    </a:p>
                  </a:txBody>
                  <a:tcPr/>
                </a:tc>
                <a:tc>
                  <a:txBody>
                    <a:bodyPr/>
                    <a:lstStyle/>
                    <a:p>
                      <a:pPr algn="r" fontAlgn="ctr"/>
                      <a:r>
                        <a:rPr lang="en-US" sz="1800" b="0" i="0" u="none" strike="noStrike" dirty="0">
                          <a:solidFill>
                            <a:srgbClr val="000000"/>
                          </a:solidFill>
                          <a:effectLst/>
                          <a:latin typeface="Arial" panose="020B0604020202020204" pitchFamily="34" charset="0"/>
                          <a:cs typeface="Arial" panose="020B0604020202020204" pitchFamily="34" charset="0"/>
                        </a:rPr>
                        <a:t>$88,170,131 </a:t>
                      </a:r>
                    </a:p>
                  </a:txBody>
                  <a:tcPr marL="7620" marR="7620" marT="7620" marB="0" anchor="ctr"/>
                </a:tc>
                <a:extLst>
                  <a:ext uri="{0D108BD9-81ED-4DB2-BD59-A6C34878D82A}">
                    <a16:rowId xmlns:a16="http://schemas.microsoft.com/office/drawing/2014/main" val="2739999711"/>
                  </a:ext>
                </a:extLst>
              </a:tr>
            </a:tbl>
          </a:graphicData>
        </a:graphic>
      </p:graphicFrame>
    </p:spTree>
    <p:extLst>
      <p:ext uri="{BB962C8B-B14F-4D97-AF65-F5344CB8AC3E}">
        <p14:creationId xmlns:p14="http://schemas.microsoft.com/office/powerpoint/2010/main" val="339583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sz="4000" dirty="0">
                <a:solidFill>
                  <a:srgbClr val="660066"/>
                </a:solidFill>
                <a:latin typeface="Arial" panose="020B0604020202020204" pitchFamily="34" charset="0"/>
                <a:cs typeface="Arial" panose="020B0604020202020204" pitchFamily="34" charset="0"/>
              </a:rPr>
              <a:t>Pros and Cons of Cooperative Agreements</a:t>
            </a:r>
          </a:p>
        </p:txBody>
      </p:sp>
      <p:sp>
        <p:nvSpPr>
          <p:cNvPr id="3" name="Content Placeholder 2">
            <a:extLst>
              <a:ext uri="{FF2B5EF4-FFF2-40B4-BE49-F238E27FC236}">
                <a16:creationId xmlns:a16="http://schemas.microsoft.com/office/drawing/2014/main" id="{00F4F018-68EB-42D5-AA98-A2F808E3CB93}"/>
              </a:ext>
            </a:extLst>
          </p:cNvPr>
          <p:cNvSpPr>
            <a:spLocks noGrp="1"/>
          </p:cNvSpPr>
          <p:nvPr>
            <p:ph idx="1"/>
          </p:nvPr>
        </p:nvSpPr>
        <p:spPr/>
        <p:txBody>
          <a:bodyPr/>
          <a:lstStyle/>
          <a:p>
            <a:pPr marL="0" indent="0">
              <a:buNone/>
            </a:pPr>
            <a:r>
              <a:rPr lang="en-US" sz="2800" dirty="0"/>
              <a:t>Advantages:</a:t>
            </a:r>
          </a:p>
          <a:p>
            <a:r>
              <a:rPr lang="en-US" sz="2800" dirty="0"/>
              <a:t>Reduce administrative costs</a:t>
            </a:r>
          </a:p>
          <a:p>
            <a:r>
              <a:rPr lang="en-US" sz="2800" dirty="0"/>
              <a:t>Quicker purchasing</a:t>
            </a:r>
          </a:p>
          <a:p>
            <a:r>
              <a:rPr lang="en-US" sz="2800" dirty="0"/>
              <a:t>Economies of scale</a:t>
            </a:r>
          </a:p>
          <a:p>
            <a:pPr marL="0" indent="0">
              <a:buNone/>
            </a:pPr>
            <a:endParaRPr lang="en-US" sz="2800" dirty="0"/>
          </a:p>
          <a:p>
            <a:pPr marL="0" indent="0">
              <a:buNone/>
            </a:pPr>
            <a:r>
              <a:rPr lang="en-US" sz="2800" dirty="0"/>
              <a:t>Disadvantages:</a:t>
            </a:r>
          </a:p>
          <a:p>
            <a:r>
              <a:rPr lang="en-US" sz="2800" dirty="0"/>
              <a:t>Bound by original terms and conditions</a:t>
            </a:r>
          </a:p>
          <a:p>
            <a:r>
              <a:rPr lang="en-US" sz="2800" dirty="0"/>
              <a:t>Lack assurance of competition</a:t>
            </a:r>
          </a:p>
          <a:p>
            <a:endParaRPr lang="en-US" dirty="0"/>
          </a:p>
        </p:txBody>
      </p:sp>
    </p:spTree>
    <p:extLst>
      <p:ext uri="{BB962C8B-B14F-4D97-AF65-F5344CB8AC3E}">
        <p14:creationId xmlns:p14="http://schemas.microsoft.com/office/powerpoint/2010/main" val="24610663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0</TotalTime>
  <Words>460</Words>
  <Application>Microsoft Office PowerPoint</Application>
  <PresentationFormat>On-screen Show (4:3)</PresentationFormat>
  <Paragraphs>107</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Century Gothic</vt:lpstr>
      <vt:lpstr>Courier New</vt:lpstr>
      <vt:lpstr>Palatino Linotype</vt:lpstr>
      <vt:lpstr>Executive</vt:lpstr>
      <vt:lpstr>Expired Contracts and Cooperative Agreements</vt:lpstr>
      <vt:lpstr>Audit Objectives</vt:lpstr>
      <vt:lpstr>Scope and Methodology</vt:lpstr>
      <vt:lpstr>Findings Overview</vt:lpstr>
      <vt:lpstr>DOP is Responsible for Tracking Contract Expiration</vt:lpstr>
      <vt:lpstr>DOP Developed Notification Template</vt:lpstr>
      <vt:lpstr>Recommendations</vt:lpstr>
      <vt:lpstr>Cooperative Agreements Totaled $88.2 Million</vt:lpstr>
      <vt:lpstr>Pros and Cons of Cooperative Agreements</vt:lpstr>
      <vt:lpstr>Documents Required for Cooperative Agreements</vt:lpstr>
      <vt:lpstr>Recommendations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2018-02-27T21:01:31Z</dcterms:created>
  <dcterms:modified xsi:type="dcterms:W3CDTF">2019-04-23T21:06:04Z</dcterms:modified>
</cp:coreProperties>
</file>